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3" r:id="rId3"/>
    <p:sldId id="294" r:id="rId4"/>
    <p:sldId id="315" r:id="rId5"/>
    <p:sldId id="295" r:id="rId6"/>
    <p:sldId id="316" r:id="rId7"/>
    <p:sldId id="317" r:id="rId8"/>
    <p:sldId id="319" r:id="rId9"/>
    <p:sldId id="320" r:id="rId10"/>
    <p:sldId id="321" r:id="rId11"/>
    <p:sldId id="322" r:id="rId12"/>
    <p:sldId id="323" r:id="rId13"/>
    <p:sldId id="324" r:id="rId14"/>
  </p:sldIdLst>
  <p:sldSz cx="9144000" cy="6858000" type="screen4x3"/>
  <p:notesSz cx="7099300" cy="10234613"/>
  <p:custDataLst>
    <p:tags r:id="rId16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009900"/>
    <a:srgbClr val="008000"/>
    <a:srgbClr val="006600"/>
    <a:srgbClr val="990099"/>
    <a:srgbClr val="01030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73" autoAdjust="0"/>
    <p:restoredTop sz="94295" autoAdjust="0"/>
  </p:normalViewPr>
  <p:slideViewPr>
    <p:cSldViewPr>
      <p:cViewPr>
        <p:scale>
          <a:sx n="60" d="100"/>
          <a:sy n="60" d="100"/>
        </p:scale>
        <p:origin x="-46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739A605A-DEE8-4D7D-A802-92BBD8D662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8287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F384-2EE2-4B68-9BFC-A9AD5AA90A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95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AF6F-389D-4263-84C0-F0CA4938A6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645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CC89-E8EF-4DBF-B16E-2C937B60C2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55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DFBB-0DE7-432E-88A6-AF5E774115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194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0E54-5B85-403F-97BF-4160DC3E4D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995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93D14-AE5A-4CA0-A489-96A271C7B1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111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D666-92E8-4A13-8CA8-715DF24731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407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CDCC-1F8E-4101-84C5-76BF7A1158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8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F815-E8B7-49C5-A82B-15B9D05520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17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273C-F303-4CC2-9A54-74BD2E3FA2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188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4044-3680-405A-B791-2308C575EF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541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98CEC71-0F5E-429E-B23D-AD0551053B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37.xml"/><Relationship Id="rId7" Type="http://schemas.openxmlformats.org/officeDocument/2006/relationships/image" Target="../media/image6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5.png"/><Relationship Id="rId4" Type="http://schemas.openxmlformats.org/officeDocument/2006/relationships/tags" Target="../tags/tag38.xml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74.png"/><Relationship Id="rId3" Type="http://schemas.openxmlformats.org/officeDocument/2006/relationships/tags" Target="../tags/tag41.xml"/><Relationship Id="rId7" Type="http://schemas.openxmlformats.org/officeDocument/2006/relationships/image" Target="../media/image740.png"/><Relationship Id="rId12" Type="http://schemas.openxmlformats.org/officeDocument/2006/relationships/image" Target="../media/image7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2.png"/><Relationship Id="rId11" Type="http://schemas.openxmlformats.org/officeDocument/2006/relationships/hyperlink" Target="http://maru.bonyari.jp/texclip/texclip.php?s=\begin%7balign*%7d%0a\textcolor%5brgb%5d%7b0,0,0.6%7d%7b\lambda%5e%7b(\pm)%7d%20=%20\frac%7b1%7d%7b2%7d%20(1%20\pm%20\sqrt%7b1%20+%20\Delta%5e2%7d)%7d%0a\end%7balign*%7d" TargetMode="External"/><Relationship Id="rId5" Type="http://schemas.openxmlformats.org/officeDocument/2006/relationships/image" Target="../media/image71.png"/><Relationship Id="rId15" Type="http://schemas.openxmlformats.org/officeDocument/2006/relationships/image" Target="../media/image76.png"/><Relationship Id="rId10" Type="http://schemas.openxmlformats.org/officeDocument/2006/relationships/image" Target="../media/image77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60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eqnarray*%7d%0a\mathcal%7bL%7d_%7b\rm%20MSSM%7d%20=%20\mathcal%7bL%7d_%7b\rm%20gauge%7d%20+%20\mathcal%7bL%7d_%7b\rm%20matters%7d%20+%20\mathcal%7bL%7d_%7b\text%7bgauge-matter%7d%7d%0a\end%7beqnarray*%7d" TargetMode="External"/><Relationship Id="rId13" Type="http://schemas.openxmlformats.org/officeDocument/2006/relationships/image" Target="../media/image79.png"/><Relationship Id="rId18" Type="http://schemas.openxmlformats.org/officeDocument/2006/relationships/image" Target="../media/image82.png"/><Relationship Id="rId3" Type="http://schemas.openxmlformats.org/officeDocument/2006/relationships/tags" Target="../tags/tag44.xml"/><Relationship Id="rId21" Type="http://schemas.openxmlformats.org/officeDocument/2006/relationships/image" Target="../media/image85.png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maru.bonyari.jp/texclip/texclip.php?s=\begin%7balign*%7d%0aG'%20=%20U(1)%0a\end%7balign*%7d" TargetMode="External"/><Relationship Id="rId17" Type="http://schemas.openxmlformats.org/officeDocument/2006/relationships/image" Target="../media/image81.png"/><Relationship Id="rId2" Type="http://schemas.openxmlformats.org/officeDocument/2006/relationships/tags" Target="../tags/tag43.xml"/><Relationship Id="rId16" Type="http://schemas.openxmlformats.org/officeDocument/2006/relationships/hyperlink" Target="http://maru.bonyari.jp/texclip/texclip.php?s=\begin%7balign*%7d%0a\tau_%7babc%7d%0a\end%7balign*%7d" TargetMode="External"/><Relationship Id="rId20" Type="http://schemas.openxmlformats.org/officeDocument/2006/relationships/image" Target="../media/image84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78.png"/><Relationship Id="rId5" Type="http://schemas.openxmlformats.org/officeDocument/2006/relationships/tags" Target="../tags/tag46.xml"/><Relationship Id="rId15" Type="http://schemas.openxmlformats.org/officeDocument/2006/relationships/image" Target="../media/image80.png"/><Relationship Id="rId23" Type="http://schemas.openxmlformats.org/officeDocument/2006/relationships/image" Target="../media/image87.png"/><Relationship Id="rId10" Type="http://schemas.openxmlformats.org/officeDocument/2006/relationships/hyperlink" Target="http://maru.bonyari.jp/texclip/texclip.php?s=\begin%7balign*%7d%0aG'%20\times%20G_%7b\rm%20SM%7d%0a\end%7balign*%7d" TargetMode="External"/><Relationship Id="rId19" Type="http://schemas.openxmlformats.org/officeDocument/2006/relationships/image" Target="../media/image83.png"/><Relationship Id="rId4" Type="http://schemas.openxmlformats.org/officeDocument/2006/relationships/tags" Target="../tags/tag45.xml"/><Relationship Id="rId9" Type="http://schemas.openxmlformats.org/officeDocument/2006/relationships/image" Target="../media/image77.png"/><Relationship Id="rId14" Type="http://schemas.openxmlformats.org/officeDocument/2006/relationships/hyperlink" Target="http://maru.bonyari.jp/texclip/texclip.php?s=\begin%7balign*%7d%0a\mathcal%7bF%7d_%7babc%7d%0a\end%7balign*%7d" TargetMode="External"/><Relationship Id="rId22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tags" Target="../tags/tag7.xml"/><Relationship Id="rId21" Type="http://schemas.openxmlformats.org/officeDocument/2006/relationships/image" Target="../media/image11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tags" Target="../tags/tag6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14.png"/><Relationship Id="rId5" Type="http://schemas.openxmlformats.org/officeDocument/2006/relationships/tags" Target="../tags/tag9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tags" Target="../tags/tag14.xml"/><Relationship Id="rId19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2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0.png"/><Relationship Id="rId5" Type="http://schemas.openxmlformats.org/officeDocument/2006/relationships/tags" Target="../tags/tag22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21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maru.bonyari.jp/texclip/texclip.php?s=\begin%7balign*%7d%0a\textcolor%5brgb%5d%7b0,0.6,0%7d%7b\bm%7b\mathcal%7bN%7d%20=%202%20\to%20\mathcal%7bN%7d%20=1%7d%7d%0a\end%7balign*%7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12" Type="http://schemas.openxmlformats.org/officeDocument/2006/relationships/hyperlink" Target="http://maru.bonyari.jp/texclip/texclip.php?s=\begin%7balign*%7d%0a\int%20d%5e4x%20\sum_a%20|%20m_%7ba%7d%20|%5e4%20\int%20\frac%7bd%5e4%20\ell%5e%7b\mu%7d%7d%7b(2\pi)%5e4%7d%20\ln%0a%20\left%5b%20\frac%7b(\lambda%5e%7b(+)2%7d%20-%20\ell%5e2%20-%20i%20\epsilon)%20(\lambda%5e%7b(-)2%7d%20-%20\ell%5e2%20-%20i%20\epsilon)%7d%0a%20%7b(1%20-%20\ell%5e2%20-%20i%20\epsilon)%20(%20-%20\ell%5e2%20-%20i%20\epsilon)%7d%0a%20%20\right%5d%0a\end%7balign*%7d" TargetMode="External"/><Relationship Id="rId17" Type="http://schemas.openxmlformats.org/officeDocument/2006/relationships/image" Target="../media/image39.png"/><Relationship Id="rId2" Type="http://schemas.openxmlformats.org/officeDocument/2006/relationships/tags" Target="../tags/tag29.xml"/><Relationship Id="rId16" Type="http://schemas.openxmlformats.org/officeDocument/2006/relationships/image" Target="../media/image38.png"/><Relationship Id="rId1" Type="http://schemas.openxmlformats.org/officeDocument/2006/relationships/tags" Target="../tags/tag28.xml"/><Relationship Id="rId6" Type="http://schemas.openxmlformats.org/officeDocument/2006/relationships/image" Target="../media/image300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hyperlink" Target="http://maru.bonyari.jp/texclip/texclip.php?s=\begin%7balign*%7d%0ai%20\Gamma_%7b\rm%7b1-loop%7d%7d%0a\end%7balign*%7d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tags" Target="../tags/tag34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maru.bonyari.jp/texclip/texclip.php?s=\begin%7beqnarray*%7d%0a\textcolor%5brgb%5d%7b0,0,0.6%7d%7b\therefore%7d%0a\end%7beqnarray*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151986" y="44450"/>
            <a:ext cx="8752717" cy="59202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ja-JP" sz="3200" b="1" u="heavy" dirty="0">
                <a:uFill>
                  <a:solidFill>
                    <a:srgbClr val="00B050"/>
                  </a:solidFill>
                </a:uFill>
                <a:latin typeface="+mn-lt"/>
                <a:ea typeface="+mj-ea"/>
              </a:rPr>
              <a:t>D-term Dynamical Supersymmetry Breaking</a:t>
            </a:r>
          </a:p>
        </p:txBody>
      </p:sp>
      <p:sp>
        <p:nvSpPr>
          <p:cNvPr id="14340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AF45D511-62B9-405D-A9BA-A51939B9C49E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14351" name="テキスト ボックス 8"/>
          <p:cNvSpPr txBox="1">
            <a:spLocks noChangeArrowheads="1"/>
          </p:cNvSpPr>
          <p:nvPr/>
        </p:nvSpPr>
        <p:spPr bwMode="auto">
          <a:xfrm>
            <a:off x="3237742" y="649064"/>
            <a:ext cx="5734111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r>
              <a:rPr lang="en-US" altLang="ja-JP" sz="2400" dirty="0">
                <a:solidFill>
                  <a:srgbClr val="00B050"/>
                </a:solidFill>
                <a:latin typeface="+mn-lt"/>
                <a:ea typeface="+mn-ea"/>
              </a:rPr>
              <a:t>with N. </a:t>
            </a:r>
            <a:r>
              <a:rPr lang="en-US" altLang="ja-JP" sz="2400" dirty="0" err="1">
                <a:solidFill>
                  <a:srgbClr val="00B050"/>
                </a:solidFill>
                <a:latin typeface="+mn-lt"/>
                <a:ea typeface="+mn-ea"/>
              </a:rPr>
              <a:t>Maru</a:t>
            </a:r>
            <a:r>
              <a:rPr lang="en-US" altLang="ja-JP" sz="2400" dirty="0">
                <a:solidFill>
                  <a:srgbClr val="00B050"/>
                </a:solidFill>
                <a:latin typeface="+mn-lt"/>
                <a:ea typeface="+mn-ea"/>
              </a:rPr>
              <a:t> (Keio U.)</a:t>
            </a:r>
          </a:p>
          <a:p>
            <a:pPr algn="r">
              <a:buFontTx/>
              <a:buChar char="•"/>
              <a:defRPr/>
            </a:pPr>
            <a:r>
              <a:rPr lang="en-US" altLang="ja-JP" sz="2400" dirty="0">
                <a:solidFill>
                  <a:srgbClr val="00B050"/>
                </a:solidFill>
                <a:latin typeface="+mn-lt"/>
                <a:ea typeface="+mn-ea"/>
              </a:rPr>
              <a:t> </a:t>
            </a:r>
            <a:r>
              <a:rPr lang="en-US" altLang="ja-JP" sz="2400" dirty="0" smtClean="0">
                <a:solidFill>
                  <a:srgbClr val="00B050"/>
                </a:solidFill>
                <a:latin typeface="+mn-lt"/>
                <a:ea typeface="+mn-ea"/>
              </a:rPr>
              <a:t>arXiv:1109.2276, extended in July 2012</a:t>
            </a:r>
            <a:endParaRPr lang="en-US" altLang="ja-JP" sz="2400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54206" y="1716574"/>
            <a:ext cx="6167073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b="1" u="heavy" dirty="0">
                <a:solidFill>
                  <a:srgbClr val="00B050"/>
                </a:solidFill>
                <a:latin typeface="+mj-lt"/>
                <a:ea typeface="+mn-ea"/>
              </a:rPr>
              <a:t>I) </a:t>
            </a:r>
            <a:r>
              <a:rPr lang="en-US" altLang="ja-JP" sz="3200" b="1" u="heavy" dirty="0" smtClean="0">
                <a:solidFill>
                  <a:srgbClr val="00B050"/>
                </a:solidFill>
                <a:latin typeface="+mj-lt"/>
                <a:ea typeface="+mn-ea"/>
              </a:rPr>
              <a:t>Introduction</a:t>
            </a:r>
            <a:r>
              <a:rPr lang="ja-JP" altLang="en-US" sz="3200" b="1" u="heavy" dirty="0">
                <a:solidFill>
                  <a:srgbClr val="00B050"/>
                </a:solidFill>
                <a:latin typeface="+mj-lt"/>
                <a:ea typeface="+mn-ea"/>
              </a:rPr>
              <a:t> </a:t>
            </a:r>
            <a:r>
              <a:rPr lang="en-US" altLang="ja-JP" sz="3200" b="1" u="heavy" dirty="0" smtClean="0">
                <a:solidFill>
                  <a:srgbClr val="00B050"/>
                </a:solidFill>
                <a:latin typeface="+mj-lt"/>
                <a:ea typeface="+mn-ea"/>
              </a:rPr>
              <a:t>and </a:t>
            </a:r>
            <a:r>
              <a:rPr lang="en-US" altLang="ja-JP" sz="3200" b="1" u="heavy" dirty="0" err="1" smtClean="0">
                <a:solidFill>
                  <a:srgbClr val="00B050"/>
                </a:solidFill>
                <a:latin typeface="+mj-lt"/>
                <a:ea typeface="+mn-ea"/>
              </a:rPr>
              <a:t>punchlines</a:t>
            </a:r>
            <a:endParaRPr lang="en-US" altLang="ja-JP" sz="3200" b="1" u="heavy" dirty="0">
              <a:solidFill>
                <a:srgbClr val="00B050"/>
              </a:solidFill>
              <a:latin typeface="+mj-lt"/>
              <a:ea typeface="+mn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27218" y="2324170"/>
            <a:ext cx="9182514" cy="4401205"/>
            <a:chOff x="158750" y="2477130"/>
            <a:chExt cx="9182514" cy="4401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 bwMode="auto">
                <a:xfrm>
                  <a:off x="158750" y="2477130"/>
                  <a:ext cx="9182514" cy="440120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lvl1pPr marL="285750" indent="-28575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>
                    <a:lnSpc>
                      <a:spcPts val="2800"/>
                    </a:lnSpc>
                    <a:buFont typeface="Arial" pitchFamily="34" charset="0"/>
                    <a:buChar char="•"/>
                  </a:pPr>
                  <a:r>
                    <a:rPr lang="en-US" altLang="ja-JP" sz="2000" dirty="0" smtClean="0"/>
                    <a:t>spontaneous breaking of SUSY </a:t>
                  </a:r>
                </a:p>
                <a:p>
                  <a:pPr>
                    <a:lnSpc>
                      <a:spcPts val="2800"/>
                    </a:lnSpc>
                  </a:pPr>
                  <a:r>
                    <a:rPr lang="en-US" altLang="ja-JP" sz="2000" dirty="0"/>
                    <a:t>   </a:t>
                  </a:r>
                  <a:r>
                    <a:rPr lang="ja-JP" altLang="en-US" sz="2000" dirty="0"/>
                    <a:t> </a:t>
                  </a:r>
                  <a:r>
                    <a:rPr lang="en-US" altLang="ja-JP" sz="2000" dirty="0"/>
                    <a:t>is much less frequent compared with that of internal symmetry </a:t>
                  </a:r>
                </a:p>
                <a:p>
                  <a:pPr>
                    <a:lnSpc>
                      <a:spcPts val="2800"/>
                    </a:lnSpc>
                    <a:buFont typeface="Arial" pitchFamily="34" charset="0"/>
                    <a:buChar char="•"/>
                  </a:pPr>
                  <a:r>
                    <a:rPr lang="en-US" altLang="ja-JP" sz="2000" dirty="0" smtClean="0"/>
                    <a:t>most </a:t>
                  </a:r>
                  <a:r>
                    <a:rPr lang="en-US" altLang="ja-JP" sz="2000" dirty="0"/>
                    <a:t>desirable to break              SUSY dynamically (DSB) </a:t>
                  </a:r>
                  <a:endParaRPr lang="en-US" altLang="ja-JP" sz="2000" dirty="0" smtClean="0"/>
                </a:p>
                <a:p>
                  <a:pPr>
                    <a:lnSpc>
                      <a:spcPts val="2800"/>
                    </a:lnSpc>
                    <a:buFont typeface="Arial" pitchFamily="34" charset="0"/>
                    <a:buChar char="•"/>
                  </a:pPr>
                  <a:r>
                    <a:rPr lang="en-US" altLang="ja-JP" sz="2000" dirty="0" smtClean="0"/>
                    <a:t>In the past,</a:t>
                  </a:r>
                  <a:r>
                    <a:rPr lang="ja-JP" altLang="en-US" sz="2000" dirty="0"/>
                    <a:t> </a:t>
                  </a:r>
                  <a:r>
                    <a:rPr lang="en-US" altLang="ja-JP" sz="2000" dirty="0" err="1" smtClean="0"/>
                    <a:t>instanton</a:t>
                  </a:r>
                  <a:r>
                    <a:rPr lang="en-US" altLang="ja-JP" sz="2000" dirty="0" smtClean="0"/>
                    <a:t> generated superpotential </a:t>
                  </a:r>
                  <a:r>
                    <a:rPr lang="en-US" altLang="ja-JP" sz="2000" dirty="0" err="1" smtClean="0"/>
                    <a:t>e.t.c</a:t>
                  </a:r>
                  <a:r>
                    <a:rPr lang="en-US" altLang="ja-JP" sz="2000" dirty="0" smtClean="0"/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/>
                            </a:rPr>
                            <m:t>nonpt</m:t>
                          </m:r>
                        </m:sub>
                      </m:sSub>
                      <m:r>
                        <a:rPr lang="ja-JP" altLang="en-US" sz="2400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≠0</m:t>
                      </m:r>
                    </m:oMath>
                  </a14:m>
                  <a:endParaRPr lang="en-US" altLang="ja-JP" sz="2000" dirty="0"/>
                </a:p>
                <a:p>
                  <a:pPr>
                    <a:lnSpc>
                      <a:spcPts val="2800"/>
                    </a:lnSpc>
                    <a:buFont typeface="Arial" pitchFamily="34" charset="0"/>
                    <a:buChar char="•"/>
                  </a:pPr>
                  <a:r>
                    <a:rPr lang="en-US" altLang="ja-JP" sz="2000" dirty="0" smtClean="0"/>
                    <a:t>In </a:t>
                  </a:r>
                  <a:r>
                    <a:rPr lang="en-US" altLang="ja-JP" sz="2000" dirty="0"/>
                    <a:t>this talk, we will accomplish DSB triggered by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≠0</m:t>
                      </m:r>
                    </m:oMath>
                  </a14:m>
                  <a:r>
                    <a:rPr lang="en-US" altLang="ja-JP" sz="2000" dirty="0"/>
                    <a:t>, </a:t>
                  </a:r>
                  <a:r>
                    <a:rPr lang="en-US" altLang="ja-JP" sz="2000" dirty="0">
                      <a:solidFill>
                        <a:srgbClr val="FF0000"/>
                      </a:solidFill>
                    </a:rPr>
                    <a:t>DDSB, for </a:t>
                  </a:r>
                  <a:r>
                    <a:rPr lang="en-US" altLang="ja-JP" sz="2000" dirty="0" smtClean="0">
                      <a:solidFill>
                        <a:srgbClr val="FF0000"/>
                      </a:solidFill>
                    </a:rPr>
                    <a:t>short</a:t>
                  </a:r>
                  <a:endParaRPr lang="en-US" altLang="ja-JP" sz="2000" dirty="0">
                    <a:solidFill>
                      <a:srgbClr val="FF0000"/>
                    </a:solidFill>
                  </a:endParaRPr>
                </a:p>
                <a:p>
                  <a:pPr>
                    <a:lnSpc>
                      <a:spcPts val="2800"/>
                    </a:lnSpc>
                    <a:buFont typeface="Arial" pitchFamily="34" charset="0"/>
                    <a:buChar char="•"/>
                  </a:pPr>
                  <a:r>
                    <a:rPr lang="en-US" altLang="ja-JP" sz="2000" dirty="0" smtClean="0"/>
                    <a:t>based </a:t>
                  </a:r>
                  <a:r>
                    <a:rPr lang="en-US" altLang="ja-JP" sz="2000" dirty="0"/>
                    <a:t>on </a:t>
                  </a:r>
                  <a:r>
                    <a:rPr lang="en-US" altLang="ja-JP" sz="2000" dirty="0">
                      <a:solidFill>
                        <a:srgbClr val="0000CC"/>
                      </a:solidFill>
                    </a:rPr>
                    <a:t>the </a:t>
                  </a:r>
                  <a:r>
                    <a:rPr lang="en-US" altLang="ja-JP" sz="2000" dirty="0" err="1">
                      <a:solidFill>
                        <a:srgbClr val="0000CC"/>
                      </a:solidFill>
                    </a:rPr>
                    <a:t>nonrenormalizable</a:t>
                  </a:r>
                  <a:r>
                    <a:rPr lang="ja-JP" altLang="en-US" sz="2000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ja-JP" sz="2000" dirty="0">
                      <a:solidFill>
                        <a:srgbClr val="FF0000"/>
                      </a:solidFill>
                    </a:rPr>
                    <a:t>D-</a:t>
                  </a:r>
                  <a:r>
                    <a:rPr lang="en-US" altLang="ja-JP" sz="2000" dirty="0" err="1">
                      <a:solidFill>
                        <a:srgbClr val="FF0000"/>
                      </a:solidFill>
                    </a:rPr>
                    <a:t>gaugino</a:t>
                  </a:r>
                  <a:r>
                    <a:rPr lang="en-US" altLang="ja-JP" sz="2000" dirty="0">
                      <a:solidFill>
                        <a:srgbClr val="FF0000"/>
                      </a:solidFill>
                    </a:rPr>
                    <a:t>-matter fermion </a:t>
                  </a:r>
                  <a:endParaRPr lang="en-US" altLang="ja-JP" sz="2000" dirty="0" smtClean="0">
                    <a:solidFill>
                      <a:srgbClr val="FF0000"/>
                    </a:solidFill>
                  </a:endParaRPr>
                </a:p>
                <a:p>
                  <a:pPr>
                    <a:lnSpc>
                      <a:spcPts val="2800"/>
                    </a:lnSpc>
                  </a:pPr>
                  <a:r>
                    <a:rPr lang="en-US" altLang="ja-JP" sz="2000" dirty="0" smtClean="0">
                      <a:solidFill>
                        <a:srgbClr val="0000CC"/>
                      </a:solidFill>
                    </a:rPr>
                    <a:t>    coupling </a:t>
                  </a:r>
                  <a:r>
                    <a:rPr lang="en-US" altLang="ja-JP" sz="2000" dirty="0"/>
                    <a:t>and appears natural in the context of                </a:t>
                  </a:r>
                  <a:r>
                    <a:rPr lang="en-US" altLang="ja-JP" sz="2000" dirty="0">
                      <a:solidFill>
                        <a:srgbClr val="0000CC"/>
                      </a:solidFill>
                    </a:rPr>
                    <a:t>SUSY  gauge theory </a:t>
                  </a:r>
                </a:p>
                <a:p>
                  <a:pPr>
                    <a:lnSpc>
                      <a:spcPts val="2800"/>
                    </a:lnSpc>
                  </a:pPr>
                  <a:r>
                    <a:rPr lang="en-US" altLang="ja-JP" sz="2000" dirty="0">
                      <a:solidFill>
                        <a:srgbClr val="0000CC"/>
                      </a:solidFill>
                    </a:rPr>
                    <a:t>    spontaneous broken to             </a:t>
                  </a:r>
                  <a:r>
                    <a:rPr lang="ja-JP" altLang="en-US" sz="2000" dirty="0">
                      <a:solidFill>
                        <a:srgbClr val="0000CC"/>
                      </a:solidFill>
                    </a:rPr>
                    <a:t>  </a:t>
                  </a:r>
                  <a:r>
                    <a:rPr lang="en-US" altLang="ja-JP" sz="2000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ja-JP" sz="2000" dirty="0" err="1">
                      <a:solidFill>
                        <a:srgbClr val="0000CC"/>
                      </a:solidFill>
                    </a:rPr>
                    <a:t>ala</a:t>
                  </a:r>
                  <a:r>
                    <a:rPr lang="ja-JP" altLang="en-US" sz="2000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ja-JP" sz="2000" dirty="0" smtClean="0">
                      <a:solidFill>
                        <a:srgbClr val="0000CC"/>
                      </a:solidFill>
                    </a:rPr>
                    <a:t>APT-FIS</a:t>
                  </a:r>
                  <a:endParaRPr lang="en-US" altLang="ja-JP" sz="2000" dirty="0">
                    <a:solidFill>
                      <a:srgbClr val="FF0000"/>
                    </a:solidFill>
                  </a:endParaRPr>
                </a:p>
                <a:p>
                  <a:pPr>
                    <a:lnSpc>
                      <a:spcPts val="2800"/>
                    </a:lnSpc>
                    <a:buFont typeface="Arial" pitchFamily="34" charset="0"/>
                    <a:buChar char="•"/>
                  </a:pPr>
                  <a:r>
                    <a:rPr lang="en-US" altLang="ja-JP" sz="2000" dirty="0" err="1"/>
                    <a:t>m</a:t>
                  </a:r>
                  <a:r>
                    <a:rPr lang="en-US" altLang="ja-JP" sz="2000" dirty="0" err="1" smtClean="0"/>
                    <a:t>etastability</a:t>
                  </a:r>
                  <a:r>
                    <a:rPr lang="en-US" altLang="ja-JP" sz="2000" dirty="0" smtClean="0"/>
                    <a:t> of our vacuum ensured in some parameter region</a:t>
                  </a:r>
                </a:p>
                <a:p>
                  <a:pPr>
                    <a:lnSpc>
                      <a:spcPts val="2800"/>
                    </a:lnSpc>
                    <a:buFont typeface="Arial" pitchFamily="34" charset="0"/>
                    <a:buChar char="•"/>
                  </a:pPr>
                  <a:r>
                    <a:rPr lang="en-US" altLang="ja-JP" sz="2000" dirty="0"/>
                    <a:t>r</a:t>
                  </a:r>
                  <a:r>
                    <a:rPr lang="en-US" altLang="ja-JP" sz="2000" dirty="0" smtClean="0"/>
                    <a:t>equires the discovery of </a:t>
                  </a:r>
                  <a:r>
                    <a:rPr lang="en-US" altLang="ja-JP" sz="2000" dirty="0" smtClean="0">
                      <a:solidFill>
                        <a:srgbClr val="FF0000"/>
                      </a:solidFill>
                    </a:rPr>
                    <a:t>scalar gluons </a:t>
                  </a:r>
                  <a:r>
                    <a:rPr lang="en-US" altLang="ja-JP" sz="2000" dirty="0" smtClean="0"/>
                    <a:t>in nature, so that distinct from </a:t>
                  </a:r>
                </a:p>
                <a:p>
                  <a:pPr marL="0" indent="0">
                    <a:lnSpc>
                      <a:spcPts val="2800"/>
                    </a:lnSpc>
                  </a:pPr>
                  <a:r>
                    <a:rPr lang="en-US" altLang="ja-JP" sz="2000" dirty="0"/>
                    <a:t> </a:t>
                  </a:r>
                  <a:r>
                    <a:rPr lang="en-US" altLang="ja-JP" sz="2000" dirty="0" smtClean="0"/>
                    <a:t>   the previous proposals</a:t>
                  </a:r>
                  <a:endParaRPr lang="en-US" altLang="ja-JP" sz="2000" dirty="0"/>
                </a:p>
                <a:p>
                  <a:pPr>
                    <a:lnSpc>
                      <a:spcPts val="2800"/>
                    </a:lnSpc>
                    <a:buFont typeface="Arial" pitchFamily="34" charset="0"/>
                    <a:buChar char="•"/>
                  </a:pPr>
                  <a:r>
                    <a:rPr lang="en-US" altLang="ja-JP" sz="2000" dirty="0">
                      <a:solidFill>
                        <a:srgbClr val="FF0000"/>
                      </a:solidFill>
                    </a:rPr>
                    <a:t>n</a:t>
                  </a:r>
                  <a:r>
                    <a:rPr lang="en-US" altLang="ja-JP" sz="2000" dirty="0" smtClean="0">
                      <a:solidFill>
                        <a:srgbClr val="FF0000"/>
                      </a:solidFill>
                    </a:rPr>
                    <a:t>o messenger field needed </a:t>
                  </a:r>
                  <a:r>
                    <a:rPr lang="en-US" altLang="ja-JP" sz="2000" dirty="0" smtClean="0"/>
                    <a:t>in application</a:t>
                  </a:r>
                  <a:r>
                    <a:rPr lang="en-US" altLang="ja-JP" sz="2000" dirty="0" smtClean="0">
                      <a:solidFill>
                        <a:srgbClr val="FF0000"/>
                      </a:solidFill>
                    </a:rPr>
                    <a:t>   </a:t>
                  </a:r>
                  <a:endParaRPr lang="en-US" altLang="ja-JP" sz="2000" dirty="0" smtClean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750" y="2477130"/>
                  <a:ext cx="9182514" cy="440120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98" t="-139" b="-8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6" name="図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338" y="3247467"/>
              <a:ext cx="792626" cy="28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458" y="4677846"/>
              <a:ext cx="888830" cy="30611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472" y="5040426"/>
              <a:ext cx="859325" cy="3061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F815-E8B7-49C5-A82B-15B9D05520B4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28888" y="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00B050"/>
                </a:solidFill>
              </a:rPr>
              <a:t>V)</a:t>
            </a:r>
            <a:endParaRPr kumimoji="1" lang="ja-JP" altLang="en-US" sz="4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45573" y="825204"/>
                <a:ext cx="8419292" cy="550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l"/>
                </a:pPr>
                <a:r>
                  <a:rPr kumimoji="1" lang="en-US" altLang="ja-JP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ja-JP" sz="2400" dirty="0" smtClean="0"/>
                  <a:t>In the gap eq.   </a:t>
                </a:r>
                <a:r>
                  <a:rPr lang="en-US" altLang="ja-JP" sz="2400" dirty="0" smtClean="0">
                    <a:solidFill>
                      <a:srgbClr val="0000CC"/>
                    </a:solidFill>
                  </a:rPr>
                  <a:t>tree 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altLang="ja-JP" sz="2400" dirty="0" smtClean="0">
                    <a:solidFill>
                      <a:srgbClr val="0000CC"/>
                    </a:solidFill>
                  </a:rPr>
                  <a:t>  1-loop </a:t>
                </a:r>
              </a:p>
              <a:p>
                <a:r>
                  <a:rPr lang="en-US" altLang="ja-JP" sz="24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ja-JP" sz="2400" dirty="0" smtClean="0">
                    <a:solidFill>
                      <a:srgbClr val="0000CC"/>
                    </a:solidFill>
                  </a:rPr>
                  <a:t>    </a:t>
                </a:r>
                <a:r>
                  <a:rPr lang="en-US" altLang="ja-JP" sz="2400" dirty="0" smtClean="0"/>
                  <a:t>desirable to have an expansion parameter which replace </a:t>
                </a:r>
              </a:p>
              <a:p>
                <a:endParaRPr kumimoji="1" lang="en-US" altLang="ja-JP" sz="1600" dirty="0"/>
              </a:p>
              <a:p>
                <a:r>
                  <a:rPr lang="en-US" altLang="ja-JP" sz="2400" dirty="0" smtClean="0"/>
                  <a:t>Let                    </a:t>
                </a:r>
                <a:r>
                  <a:rPr lang="en-US" altLang="ja-JP" sz="2400" dirty="0" smtClean="0">
                    <a:solidFill>
                      <a:srgbClr val="0000CC"/>
                    </a:solidFill>
                  </a:rPr>
                  <a:t>be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𝑂</m:t>
                    </m:r>
                    <m:r>
                      <a:rPr lang="en-US" altLang="ja-JP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ja-JP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altLang="ja-JP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800" dirty="0" smtClean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altLang="ja-JP" sz="2800" dirty="0" smtClean="0">
                    <a:solidFill>
                      <a:schemeClr val="tx1"/>
                    </a:solidFill>
                  </a:rPr>
                  <a:t>all three terms in the action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in front,</a:t>
                </a:r>
              </a:p>
              <a:p>
                <a:r>
                  <a:rPr lang="en-US" altLang="ja-JP" sz="2400" dirty="0">
                    <a:solidFill>
                      <a:schemeClr val="tx1"/>
                    </a:solidFill>
                  </a:rPr>
                  <a:t>s</a:t>
                </a:r>
                <a:r>
                  <a:rPr lang="en-US" altLang="ja-JP" sz="2400" dirty="0" smtClean="0">
                    <a:solidFill>
                      <a:schemeClr val="tx1"/>
                    </a:solidFill>
                  </a:rPr>
                  <a:t>o that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1/</m:t>
                    </m:r>
                    <m:sSup>
                      <m:sSup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400" dirty="0" smtClean="0">
                    <a:solidFill>
                      <a:srgbClr val="0000CC"/>
                    </a:solidFill>
                  </a:rPr>
                  <a:t> </a:t>
                </a:r>
                <a:r>
                  <a:rPr kumimoji="1" lang="en-US" altLang="ja-JP" sz="2400" dirty="0" smtClean="0"/>
                  <a:t>replaces </a:t>
                </a:r>
              </a:p>
              <a:p>
                <a:endParaRPr lang="en-US" altLang="ja-JP" sz="1600" dirty="0"/>
              </a:p>
              <a:p>
                <a:r>
                  <a:rPr kumimoji="1" lang="en-US" altLang="ja-JP" sz="2400" dirty="0" smtClean="0"/>
                  <a:t>In fact</a:t>
                </a:r>
                <a:r>
                  <a:rPr lang="en-US" altLang="ja-JP" sz="2400" dirty="0"/>
                  <a:t>, the unbroken phase of the </a:t>
                </a:r>
                <a:r>
                  <a:rPr lang="en-US" altLang="ja-JP" sz="2400" dirty="0" smtClean="0"/>
                  <a:t>U(N) </a:t>
                </a:r>
                <a:r>
                  <a:rPr lang="en-US" altLang="ja-JP" sz="2400" dirty="0"/>
                  <a:t>gauge group</a:t>
                </a:r>
                <a:r>
                  <a:rPr lang="en-US" altLang="ja-JP" sz="2400" dirty="0" smtClean="0"/>
                  <a:t>,</a:t>
                </a:r>
              </a:p>
              <a:p>
                <a:endParaRPr lang="en-US" altLang="ja-JP" sz="2400" dirty="0" smtClean="0"/>
              </a:p>
              <a:p>
                <a:endParaRPr lang="en-US" altLang="ja-JP" sz="2400" dirty="0" smtClean="0"/>
              </a:p>
              <a:p>
                <a:endParaRPr lang="en-US" altLang="ja-JP" sz="2400" dirty="0"/>
              </a:p>
              <a:p>
                <a:r>
                  <a:rPr lang="en-US" altLang="ja-JP" sz="2400" dirty="0"/>
                  <a:t>t</a:t>
                </a:r>
                <a:r>
                  <a:rPr lang="en-US" altLang="ja-JP" sz="2400" dirty="0" smtClean="0"/>
                  <a:t>he gap eq. reads </a:t>
                </a:r>
              </a:p>
              <a:p>
                <a:endParaRPr lang="en-US" altLang="ja-JP" sz="2400" dirty="0"/>
              </a:p>
              <a:p>
                <a:endParaRPr lang="en-US" altLang="ja-JP" sz="2400" dirty="0" smtClean="0"/>
              </a:p>
              <a:p>
                <a:endParaRPr lang="en-US" altLang="ja-JP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73" y="825204"/>
                <a:ext cx="8419292" cy="5509200"/>
              </a:xfrm>
              <a:prstGeom prst="rect">
                <a:avLst/>
              </a:prstGeom>
              <a:blipFill rotWithShape="1">
                <a:blip r:embed="rId6"/>
                <a:stretch>
                  <a:fillRect l="-1521" t="-774" r="-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4" y="1957308"/>
            <a:ext cx="1259481" cy="3061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48" y="2733630"/>
            <a:ext cx="216186" cy="28752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089" y="1259783"/>
            <a:ext cx="216186" cy="28752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2" y="4139275"/>
            <a:ext cx="8046734" cy="306781"/>
          </a:xfrm>
          <a:prstGeom prst="rect">
            <a:avLst/>
          </a:prstGeom>
        </p:spPr>
      </p:pic>
      <p:pic>
        <p:nvPicPr>
          <p:cNvPr id="1028" name="Picture 4" descr="\begin{align*}&#10;0= i\langle g_{00} \rangle - \frac{\textcolor[rgb]{0,0,0.6}{N^2}}{2} \langle g^{00} {\cal F}_{000} \rangle  \langle \overline{{\cal F}_{000} g^{00}} \rangle  &#10;\int \frac{d^4k}{(2\pi)^4} &#10;\frac{k^2 - |m_0|^2 \frac{\Delta^2}{4}}{(k^2 - |m_0|^2 \lambda^{(+)2})(k^2 - |m_0|^2 \lambda^{(-)2})}. 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2" y="5301024"/>
            <a:ext cx="7979182" cy="6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F815-E8B7-49C5-A82B-15B9D05520B4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28888" y="0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00B050"/>
                </a:solidFill>
              </a:rPr>
              <a:t>VI)</a:t>
            </a:r>
            <a:endParaRPr kumimoji="1" lang="ja-JP" altLang="en-US" sz="4400" b="1" dirty="0">
              <a:solidFill>
                <a:srgbClr val="00B050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55060" y="764704"/>
            <a:ext cx="7201715" cy="5847755"/>
            <a:chOff x="355060" y="836712"/>
            <a:chExt cx="7201715" cy="5847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355060" y="836712"/>
                  <a:ext cx="7201715" cy="5847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l"/>
                  </a:pPr>
                  <a:r>
                    <a:rPr lang="en-US" altLang="ja-JP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altLang="ja-JP" sz="2400" dirty="0"/>
                    <a:t>Let us see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ja-JP" sz="2800" i="1">
                          <a:latin typeface="Cambria Math"/>
                          <a:ea typeface="Cambria Math"/>
                        </a:rPr>
                        <m:t>≠0</m:t>
                      </m:r>
                    </m:oMath>
                  </a14:m>
                  <a:r>
                    <a:rPr lang="en-US" altLang="ja-JP" sz="2800" dirty="0"/>
                    <a:t> </a:t>
                  </a:r>
                  <a:r>
                    <a:rPr lang="en-US" altLang="ja-JP" sz="2400" dirty="0"/>
                    <a:t>induces </a:t>
                  </a:r>
                  <a:r>
                    <a:rPr lang="en-US" altLang="ja-JP" sz="2400" dirty="0" err="1"/>
                    <a:t>nonvanishing</a:t>
                  </a:r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altLang="ja-JP" sz="2400" dirty="0"/>
                </a:p>
                <a:p>
                  <a:endParaRPr lang="en-US" altLang="ja-JP" sz="1200" dirty="0"/>
                </a:p>
                <a:p>
                  <a:r>
                    <a:rPr lang="en-US" altLang="ja-JP" sz="2400" dirty="0"/>
                    <a:t>The entire effective  potential up to one-loop</a:t>
                  </a:r>
                </a:p>
                <a:p>
                  <a:endParaRPr lang="en-US" altLang="ja-JP" sz="2400" dirty="0" smtClean="0"/>
                </a:p>
                <a:p>
                  <a:endParaRPr lang="en-US" altLang="ja-JP" sz="2400" dirty="0" smtClean="0"/>
                </a:p>
                <a:p>
                  <a:endParaRPr lang="en-US" altLang="ja-JP" sz="2400" dirty="0"/>
                </a:p>
                <a:p>
                  <a:r>
                    <a:rPr lang="en-US" altLang="ja-JP" sz="2400" dirty="0"/>
                    <a:t>The vacuum </a:t>
                  </a:r>
                  <a:r>
                    <a:rPr lang="en-US" altLang="ja-JP" sz="2400" dirty="0" smtClean="0"/>
                    <a:t>condition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sz="240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/>
                        </a:rPr>
                        <m:t>=0</m:t>
                      </m:r>
                    </m:oMath>
                  </a14:m>
                  <a:endParaRPr lang="en-US" altLang="ja-JP" sz="2400" dirty="0" smtClean="0"/>
                </a:p>
                <a:p>
                  <a:endParaRPr lang="en-US" altLang="ja-JP" sz="2400" dirty="0"/>
                </a:p>
                <a:p>
                  <a:endParaRPr lang="en-US" altLang="ja-JP" sz="2400" dirty="0" smtClean="0"/>
                </a:p>
                <a:p>
                  <a:endParaRPr lang="en-US" altLang="ja-JP" sz="2400" dirty="0"/>
                </a:p>
                <a:p>
                  <a:r>
                    <a:rPr lang="en-US" altLang="ja-JP" sz="2400" dirty="0"/>
                    <a:t>with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sz="2400" i="1">
                              <a:latin typeface="Cambria Math"/>
                            </a:rPr>
                            <m:t>𝛿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altLang="ja-JP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altLang="ja-JP" sz="2400" dirty="0"/>
                    <a:t>, we further obtain  </a:t>
                  </a:r>
                </a:p>
                <a:p>
                  <a:endParaRPr lang="en-US" altLang="ja-JP" sz="2400" dirty="0" smtClean="0"/>
                </a:p>
                <a:p>
                  <a:endParaRPr lang="en-US" altLang="ja-JP" sz="2400" dirty="0"/>
                </a:p>
                <a:p>
                  <a:endParaRPr lang="en-US" altLang="ja-JP" sz="2400" dirty="0"/>
                </a:p>
                <a:p>
                  <a:r>
                    <a:rPr lang="en-US" altLang="ja-JP" sz="2400" dirty="0" smtClean="0"/>
                    <a:t>These </a:t>
                  </a:r>
                  <a:r>
                    <a:rPr lang="en-US" altLang="ja-JP" sz="2400" dirty="0"/>
                    <a:t>determine the value of non-vanishing F </a:t>
                  </a:r>
                  <a:r>
                    <a:rPr lang="en-US" altLang="ja-JP" sz="2400" dirty="0" smtClean="0"/>
                    <a:t>term.</a:t>
                  </a:r>
                  <a:endParaRPr lang="en-US" altLang="ja-JP" dirty="0"/>
                </a:p>
                <a:p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060" y="836712"/>
                  <a:ext cx="7201715" cy="584775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69" r="-7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6" descr="\begin{align*}&#10;V = g^{ab} \partial_a W \overline{\partial_b W} -\frac{1}{2} g_{ab} D^a D^b + V_{{\rm 1-loop}} &#10;  + V_{{\rm c.t.}}.&#10;\end{align*}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952" y="2146500"/>
              <a:ext cx="5815587" cy="56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\begin{align*}&#10;\frac{m_0}{\langle g^{00} \partial_0g_{00} \rangle} \langle F^0 \rangle = \frac{m_0^*}{\langle \overline{g^{00} \partial_0 g_{00}} \rangle} \langle \bar{F}^0 \rangle. &#10;\end{align*}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513" y="4952574"/>
              <a:ext cx="4505914" cy="7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直線コネクタ 7"/>
            <p:cNvCxnSpPr/>
            <p:nvPr/>
          </p:nvCxnSpPr>
          <p:spPr bwMode="auto">
            <a:xfrm>
              <a:off x="1227766" y="4459700"/>
              <a:ext cx="1143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50" name="Picture 2" descr="\begin{align*}&#10;|\langle F^0 \rangle|^2 + \frac{m_0}{\langle g^{00} \partial_0 g_{00} \rangle} \langle F^0 \rangle &#10;+ \frac{1}{2} \langle D^0 \rangle^2 &#10;+ 2 \langle g^{00} \rangle \langle V_{{\rm 1-loop}} \rangle =0. 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32" y="3483240"/>
            <a:ext cx="6964016" cy="6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109" y="62115"/>
            <a:ext cx="3651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en-US" altLang="ja-JP" sz="1600" b="1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sz="3200" b="1" u="heavy" dirty="0" smtClean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fermion masses</a:t>
            </a:r>
            <a:endParaRPr kumimoji="1" lang="ja-JP" altLang="en-US" sz="3200" b="1" u="heavy" dirty="0">
              <a:solidFill>
                <a:srgbClr val="00B050"/>
              </a:solidFill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682" y="551229"/>
            <a:ext cx="174118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SU(N) part:</a:t>
            </a:r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U(1) part: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16992" y="6184075"/>
                <a:ext cx="8053615" cy="460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NGF, which is ensured by the theorem, is an admixture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4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altLang="ja-JP" sz="24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𝜓</m:t>
                        </m:r>
                      </m:e>
                      <m:sup>
                        <m:r>
                          <a:rPr kumimoji="1" lang="en-US" altLang="ja-JP" sz="2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.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92" y="6184075"/>
                <a:ext cx="8053615" cy="460575"/>
              </a:xfrm>
              <a:prstGeom prst="rect">
                <a:avLst/>
              </a:prstGeom>
              <a:blipFill rotWithShape="1">
                <a:blip r:embed="rId5"/>
                <a:stretch>
                  <a:fillRect l="-833" b="-21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2" y="1030148"/>
            <a:ext cx="8627620" cy="1216682"/>
          </a:xfrm>
          <a:prstGeom prst="rect">
            <a:avLst/>
          </a:prstGeom>
        </p:spPr>
      </p:pic>
      <p:grpSp>
        <p:nvGrpSpPr>
          <p:cNvPr id="50" name="グループ化 49"/>
          <p:cNvGrpSpPr/>
          <p:nvPr/>
        </p:nvGrpSpPr>
        <p:grpSpPr>
          <a:xfrm>
            <a:off x="92990" y="2676128"/>
            <a:ext cx="9119636" cy="2933122"/>
            <a:chOff x="92990" y="2420888"/>
            <a:chExt cx="9119636" cy="293312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92990" y="2420888"/>
              <a:ext cx="9119636" cy="2247320"/>
              <a:chOff x="-19842" y="4153995"/>
              <a:chExt cx="9119636" cy="2247320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141463" y="5296845"/>
                <a:ext cx="884729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 eaLnBrk="1" hangingPunct="1"/>
                <a:r>
                  <a:rPr lang="en-US" altLang="ja-JP" dirty="0" err="1" smtClean="0">
                    <a:solidFill>
                      <a:srgbClr val="FF0000"/>
                    </a:solidFill>
                    <a:uFill>
                      <a:solidFill>
                        <a:srgbClr val="009900"/>
                      </a:solidFill>
                    </a:uFill>
                    <a:latin typeface="+mn-lt"/>
                    <a:ea typeface="+mn-ea"/>
                    <a:cs typeface="Calibri" pitchFamily="34" charset="0"/>
                  </a:rPr>
                  <a:t>gluino</a:t>
                </a:r>
                <a:endParaRPr lang="en-US" altLang="ja-JP" dirty="0" smtClean="0">
                  <a:solidFill>
                    <a:srgbClr val="FF0000"/>
                  </a:solidFill>
                  <a:uFill>
                    <a:solidFill>
                      <a:srgbClr val="009900"/>
                    </a:solidFill>
                  </a:uFill>
                  <a:latin typeface="+mn-lt"/>
                  <a:ea typeface="+mn-ea"/>
                  <a:cs typeface="Calibri" pitchFamily="34" charset="0"/>
                </a:endParaRPr>
              </a:p>
              <a:p>
                <a:pPr marL="0" indent="0" eaLnBrk="1" hangingPunct="1"/>
                <a:endParaRPr lang="en-US" altLang="ja-JP" sz="1050" dirty="0" smtClean="0">
                  <a:solidFill>
                    <a:srgbClr val="FF0000"/>
                  </a:solidFill>
                  <a:uFill>
                    <a:solidFill>
                      <a:srgbClr val="009900"/>
                    </a:solidFill>
                  </a:uFill>
                  <a:latin typeface="+mn-lt"/>
                  <a:ea typeface="+mn-ea"/>
                  <a:cs typeface="Calibri" pitchFamily="34" charset="0"/>
                </a:endParaRPr>
              </a:p>
              <a:p>
                <a:pPr marL="0" indent="0" eaLnBrk="1" hangingPunct="1"/>
                <a:r>
                  <a:rPr lang="en-US" altLang="ja-JP" dirty="0" smtClean="0">
                    <a:solidFill>
                      <a:srgbClr val="0000CC"/>
                    </a:solidFill>
                    <a:uFill>
                      <a:solidFill>
                        <a:srgbClr val="009900"/>
                      </a:solidFill>
                    </a:uFill>
                    <a:latin typeface="+mn-lt"/>
                    <a:ea typeface="+mn-ea"/>
                    <a:cs typeface="Calibri" pitchFamily="34" charset="0"/>
                  </a:rPr>
                  <a:t>gluon</a:t>
                </a:r>
                <a:endParaRPr kumimoji="1" lang="en-US" altLang="ja-JP" dirty="0" smtClean="0">
                  <a:solidFill>
                    <a:srgbClr val="0000CC"/>
                  </a:solidFill>
                  <a:uFill>
                    <a:solidFill>
                      <a:srgbClr val="009900"/>
                    </a:solidFill>
                  </a:uFill>
                  <a:latin typeface="+mn-lt"/>
                  <a:ea typeface="+mn-ea"/>
                  <a:cs typeface="Calibri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テキスト ボックス 10"/>
                  <p:cNvSpPr txBox="1"/>
                  <p:nvPr/>
                </p:nvSpPr>
                <p:spPr>
                  <a:xfrm>
                    <a:off x="6569399" y="4730584"/>
                    <a:ext cx="510076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indent="0" eaLnBrk="1" hangingPunct="1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000" i="1" smtClean="0">
                              <a:solidFill>
                                <a:srgbClr val="FF0000"/>
                              </a:solidFill>
                              <a:uFill>
                                <a:solidFill>
                                  <a:srgbClr val="009900"/>
                                </a:solidFill>
                              </a:uFill>
                              <a:latin typeface="Cambria Math"/>
                              <a:ea typeface="+mn-ea"/>
                              <a:cs typeface="Calibri" pitchFamily="34" charset="0"/>
                            </a:rPr>
                            <m:t>𝜓</m:t>
                          </m:r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uFill>
                                <a:solidFill>
                                  <a:srgbClr val="009900"/>
                                </a:solidFill>
                              </a:uFill>
                              <a:latin typeface="Cambria Math"/>
                              <a:ea typeface="+mn-ea"/>
                              <a:cs typeface="Calibri" pitchFamily="34" charset="0"/>
                            </a:rPr>
                            <m:t>′</m:t>
                          </m:r>
                        </m:oMath>
                      </m:oMathPara>
                    </a14:m>
                    <a:endParaRPr kumimoji="1" lang="ja-JP" altLang="en-US" sz="2000" i="1" dirty="0" smtClean="0">
                      <a:solidFill>
                        <a:srgbClr val="FF0000"/>
                      </a:solidFill>
                      <a:uFill>
                        <a:solidFill>
                          <a:srgbClr val="009900"/>
                        </a:solidFill>
                      </a:uFill>
                      <a:latin typeface="+mn-ea"/>
                      <a:ea typeface="+mn-ea"/>
                      <a:cs typeface="Calibri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テキスト ボックス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9399" y="4730584"/>
                    <a:ext cx="510076" cy="55399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テキスト ボックス 11"/>
                  <p:cNvSpPr txBox="1"/>
                  <p:nvPr/>
                </p:nvSpPr>
                <p:spPr>
                  <a:xfrm>
                    <a:off x="3163812" y="4968838"/>
                    <a:ext cx="453970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indent="0" eaLnBrk="1" hangingPunct="1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ja-JP" sz="2000" i="0" smtClean="0">
                              <a:solidFill>
                                <a:srgbClr val="FF0000"/>
                              </a:solidFill>
                              <a:uFill>
                                <a:solidFill>
                                  <a:srgbClr val="009900"/>
                                </a:solidFill>
                              </a:uFill>
                              <a:latin typeface="Cambria Math"/>
                              <a:ea typeface="+mn-ea"/>
                              <a:cs typeface="Calibri" pitchFamily="34" charset="0"/>
                            </a:rPr>
                            <m:t>λ</m:t>
                          </m:r>
                          <m:r>
                            <a:rPr lang="en-US" altLang="ja-JP" sz="2000" b="0" i="0" smtClean="0">
                              <a:solidFill>
                                <a:srgbClr val="FF0000"/>
                              </a:solidFill>
                              <a:uFill>
                                <a:solidFill>
                                  <a:srgbClr val="009900"/>
                                </a:solidFill>
                              </a:uFill>
                              <a:latin typeface="Cambria Math"/>
                              <a:ea typeface="+mn-ea"/>
                              <a:cs typeface="Calibri" pitchFamily="34" charset="0"/>
                            </a:rPr>
                            <m:t>′</m:t>
                          </m:r>
                        </m:oMath>
                      </m:oMathPara>
                    </a14:m>
                    <a:endParaRPr kumimoji="1" lang="ja-JP" altLang="en-US" sz="2000" dirty="0" smtClean="0">
                      <a:solidFill>
                        <a:srgbClr val="FF0000"/>
                      </a:solidFill>
                      <a:uFill>
                        <a:solidFill>
                          <a:srgbClr val="009900"/>
                        </a:solidFill>
                      </a:uFill>
                      <a:latin typeface="+mn-ea"/>
                      <a:ea typeface="+mn-ea"/>
                      <a:cs typeface="Calibri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8" name="テキスト ボックス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3812" y="4968838"/>
                    <a:ext cx="453970" cy="553998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テキスト ボックス 12"/>
              <p:cNvSpPr txBox="1"/>
              <p:nvPr/>
            </p:nvSpPr>
            <p:spPr>
              <a:xfrm>
                <a:off x="7204983" y="4619894"/>
                <a:ext cx="189481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indent="0" eaLnBrk="1" hangingPunct="1"/>
                <a:r>
                  <a:rPr lang="en-US" altLang="ja-JP" dirty="0">
                    <a:solidFill>
                      <a:srgbClr val="FF0000"/>
                    </a:solidFill>
                    <a:uFill>
                      <a:solidFill>
                        <a:srgbClr val="009900"/>
                      </a:solidFill>
                    </a:uFill>
                    <a:latin typeface="+mn-lt"/>
                    <a:ea typeface="+mn-ea"/>
                    <a:cs typeface="Calibri" pitchFamily="34" charset="0"/>
                  </a:rPr>
                  <a:t>m</a:t>
                </a:r>
                <a:r>
                  <a:rPr lang="en-US" altLang="ja-JP" dirty="0" smtClean="0">
                    <a:solidFill>
                      <a:srgbClr val="FF0000"/>
                    </a:solidFill>
                    <a:uFill>
                      <a:solidFill>
                        <a:srgbClr val="009900"/>
                      </a:solidFill>
                    </a:uFill>
                    <a:latin typeface="+mn-lt"/>
                    <a:ea typeface="+mn-ea"/>
                    <a:cs typeface="Calibri" pitchFamily="34" charset="0"/>
                  </a:rPr>
                  <a:t>assive fermion</a:t>
                </a:r>
              </a:p>
              <a:p>
                <a:pPr marL="0" indent="0" eaLnBrk="1" hangingPunct="1"/>
                <a:endParaRPr lang="en-US" altLang="ja-JP" sz="1200" dirty="0" smtClean="0">
                  <a:solidFill>
                    <a:srgbClr val="FF0000"/>
                  </a:solidFill>
                  <a:uFill>
                    <a:solidFill>
                      <a:srgbClr val="009900"/>
                    </a:solidFill>
                  </a:uFill>
                  <a:latin typeface="+mn-lt"/>
                  <a:ea typeface="+mn-ea"/>
                  <a:cs typeface="Calibri" pitchFamily="34" charset="0"/>
                </a:endParaRPr>
              </a:p>
              <a:p>
                <a:pPr marL="0" indent="0" eaLnBrk="1" hangingPunct="1"/>
                <a:r>
                  <a:rPr lang="en-US" altLang="ja-JP" dirty="0">
                    <a:solidFill>
                      <a:srgbClr val="0000CC"/>
                    </a:solidFill>
                    <a:uFill>
                      <a:solidFill>
                        <a:srgbClr val="009900"/>
                      </a:solidFill>
                    </a:uFill>
                    <a:latin typeface="+mn-lt"/>
                    <a:ea typeface="+mn-ea"/>
                    <a:cs typeface="Calibri" pitchFamily="34" charset="0"/>
                  </a:rPr>
                  <a:t>s</a:t>
                </a:r>
                <a:r>
                  <a:rPr lang="en-US" altLang="ja-JP" dirty="0" smtClean="0">
                    <a:solidFill>
                      <a:srgbClr val="0000CC"/>
                    </a:solidFill>
                    <a:uFill>
                      <a:solidFill>
                        <a:srgbClr val="009900"/>
                      </a:solidFill>
                    </a:uFill>
                    <a:latin typeface="+mn-lt"/>
                    <a:ea typeface="+mn-ea"/>
                    <a:cs typeface="Calibri" pitchFamily="34" charset="0"/>
                  </a:rPr>
                  <a:t>calar gluon</a:t>
                </a:r>
                <a:endParaRPr kumimoji="1" lang="en-US" altLang="ja-JP" dirty="0" smtClean="0">
                  <a:solidFill>
                    <a:srgbClr val="0000CC"/>
                  </a:solidFill>
                  <a:uFill>
                    <a:solidFill>
                      <a:srgbClr val="009900"/>
                    </a:solidFill>
                  </a:uFill>
                  <a:latin typeface="+mn-lt"/>
                  <a:ea typeface="+mn-ea"/>
                  <a:cs typeface="Calibri" pitchFamily="34" charset="0"/>
                </a:endParaRPr>
              </a:p>
            </p:txBody>
          </p:sp>
          <p:grpSp>
            <p:nvGrpSpPr>
              <p:cNvPr id="14" name="グループ化 13"/>
              <p:cNvGrpSpPr/>
              <p:nvPr/>
            </p:nvGrpSpPr>
            <p:grpSpPr>
              <a:xfrm>
                <a:off x="912340" y="4154571"/>
                <a:ext cx="3651908" cy="2246744"/>
                <a:chOff x="1778352" y="4556838"/>
                <a:chExt cx="3246049" cy="1997050"/>
              </a:xfrm>
            </p:grpSpPr>
            <p:sp>
              <p:nvSpPr>
                <p:cNvPr id="33" name="正方形/長方形 32"/>
                <p:cNvSpPr/>
                <p:nvPr/>
              </p:nvSpPr>
              <p:spPr bwMode="auto">
                <a:xfrm>
                  <a:off x="2566228" y="5698965"/>
                  <a:ext cx="220559" cy="79209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 bwMode="auto">
                <a:xfrm>
                  <a:off x="3760049" y="5698965"/>
                  <a:ext cx="220559" cy="79209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35" name="直線コネクタ 34"/>
                <p:cNvCxnSpPr/>
                <p:nvPr/>
              </p:nvCxnSpPr>
              <p:spPr bwMode="auto">
                <a:xfrm>
                  <a:off x="1780433" y="6140897"/>
                  <a:ext cx="3008252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直線コネクタ 35"/>
                <p:cNvCxnSpPr/>
                <p:nvPr/>
              </p:nvCxnSpPr>
              <p:spPr bwMode="auto">
                <a:xfrm flipV="1">
                  <a:off x="3269506" y="4813010"/>
                  <a:ext cx="0" cy="144798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stealth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1778352" y="6225602"/>
                  <a:ext cx="2922658" cy="3282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eaLnBrk="1" hangingPunct="1">
                    <a:lnSpc>
                      <a:spcPct val="150000"/>
                    </a:lnSpc>
                  </a:pPr>
                  <a:r>
                    <a:rPr kumimoji="1" lang="en-US" altLang="ja-JP" sz="1200" dirty="0" smtClean="0">
                      <a:uFill>
                        <a:solidFill>
                          <a:srgbClr val="009900"/>
                        </a:solidFill>
                      </a:uFill>
                      <a:latin typeface="Cambria Math" pitchFamily="18" charset="0"/>
                      <a:ea typeface="Cambria Math" pitchFamily="18" charset="0"/>
                      <a:cs typeface="Calibri" pitchFamily="34" charset="0"/>
                    </a:rPr>
                    <a:t>    -1               -1/2               0                1/2          </a:t>
                  </a:r>
                  <a:r>
                    <a:rPr lang="ja-JP" altLang="en-US" sz="1200" dirty="0" smtClean="0">
                      <a:uFill>
                        <a:solidFill>
                          <a:srgbClr val="009900"/>
                        </a:solidFill>
                      </a:uFill>
                      <a:latin typeface="Cambria Math" pitchFamily="18" charset="0"/>
                      <a:ea typeface="Cambria Math" pitchFamily="18" charset="0"/>
                      <a:cs typeface="Calibri" pitchFamily="34" charset="0"/>
                    </a:rPr>
                    <a:t> </a:t>
                  </a:r>
                  <a:r>
                    <a:rPr kumimoji="1" lang="en-US" altLang="ja-JP" sz="1200" dirty="0" smtClean="0">
                      <a:uFill>
                        <a:solidFill>
                          <a:srgbClr val="009900"/>
                        </a:solidFill>
                      </a:uFill>
                      <a:latin typeface="Cambria Math" pitchFamily="18" charset="0"/>
                      <a:ea typeface="Cambria Math" pitchFamily="18" charset="0"/>
                      <a:cs typeface="Calibri" pitchFamily="34" charset="0"/>
                    </a:rPr>
                    <a:t>   1</a:t>
                  </a:r>
                  <a:endParaRPr kumimoji="1" lang="ja-JP" altLang="en-US" sz="1200" dirty="0" smtClean="0">
                    <a:uFill>
                      <a:solidFill>
                        <a:srgbClr val="009900"/>
                      </a:solidFill>
                    </a:uFill>
                    <a:latin typeface="Cambria Math" pitchFamily="18" charset="0"/>
                    <a:ea typeface="+mn-ea"/>
                    <a:cs typeface="Calibri" pitchFamily="34" charset="0"/>
                  </a:endParaRPr>
                </a:p>
              </p:txBody>
            </p:sp>
            <p:cxnSp>
              <p:nvCxnSpPr>
                <p:cNvPr id="38" name="直線コネクタ 37"/>
                <p:cNvCxnSpPr/>
                <p:nvPr/>
              </p:nvCxnSpPr>
              <p:spPr bwMode="auto">
                <a:xfrm>
                  <a:off x="3870329" y="6095137"/>
                  <a:ext cx="0" cy="8659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直線コネクタ 38"/>
                <p:cNvCxnSpPr/>
                <p:nvPr/>
              </p:nvCxnSpPr>
              <p:spPr bwMode="auto">
                <a:xfrm>
                  <a:off x="2676508" y="6099543"/>
                  <a:ext cx="0" cy="8659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直線コネクタ 39"/>
                <p:cNvCxnSpPr/>
                <p:nvPr/>
              </p:nvCxnSpPr>
              <p:spPr bwMode="auto">
                <a:xfrm>
                  <a:off x="4468658" y="6099063"/>
                  <a:ext cx="0" cy="8659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1" name="正方形/長方形 40"/>
                <p:cNvSpPr/>
                <p:nvPr/>
              </p:nvSpPr>
              <p:spPr bwMode="auto">
                <a:xfrm>
                  <a:off x="4363979" y="6106577"/>
                  <a:ext cx="220559" cy="79209"/>
                </a:xfrm>
                <a:prstGeom prst="rect">
                  <a:avLst/>
                </a:prstGeom>
                <a:solidFill>
                  <a:srgbClr val="0000C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cxnSp>
              <p:nvCxnSpPr>
                <p:cNvPr id="42" name="直線コネクタ 41"/>
                <p:cNvCxnSpPr/>
                <p:nvPr/>
              </p:nvCxnSpPr>
              <p:spPr bwMode="auto">
                <a:xfrm>
                  <a:off x="2036454" y="6099849"/>
                  <a:ext cx="0" cy="8659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3" name="正方形/長方形 42"/>
                <p:cNvSpPr/>
                <p:nvPr/>
              </p:nvSpPr>
              <p:spPr bwMode="auto">
                <a:xfrm>
                  <a:off x="1948187" y="6106578"/>
                  <a:ext cx="220559" cy="79209"/>
                </a:xfrm>
                <a:prstGeom prst="rect">
                  <a:avLst/>
                </a:prstGeom>
                <a:solidFill>
                  <a:srgbClr val="0000C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3269506" y="4556838"/>
                  <a:ext cx="676788" cy="402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indent="0" eaLnBrk="1" hangingPunct="1">
                    <a:lnSpc>
                      <a:spcPct val="150000"/>
                    </a:lnSpc>
                  </a:pPr>
                  <a:r>
                    <a:rPr kumimoji="1" lang="en-US" altLang="ja-JP" dirty="0" smtClean="0">
                      <a:uFill>
                        <a:solidFill>
                          <a:srgbClr val="009900"/>
                        </a:solidFill>
                      </a:uFill>
                      <a:latin typeface="+mn-ea"/>
                      <a:ea typeface="+mn-ea"/>
                      <a:cs typeface="Calibri" pitchFamily="34" charset="0"/>
                    </a:rPr>
                    <a:t>mass</a:t>
                  </a:r>
                  <a:endParaRPr kumimoji="1" lang="ja-JP" altLang="en-US" dirty="0" smtClean="0">
                    <a:uFill>
                      <a:solidFill>
                        <a:srgbClr val="009900"/>
                      </a:solidFill>
                    </a:uFill>
                    <a:latin typeface="+mn-ea"/>
                    <a:ea typeface="+mn-ea"/>
                    <a:cs typeface="Calibri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テキスト ボックス 44"/>
                    <p:cNvSpPr txBox="1"/>
                    <p:nvPr/>
                  </p:nvSpPr>
                  <p:spPr>
                    <a:xfrm>
                      <a:off x="4656223" y="5759873"/>
                      <a:ext cx="368178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indent="0" eaLnBrk="1" hangingPunct="1">
                        <a:lnSpc>
                          <a:spcPct val="15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b="0" i="1" smtClean="0">
                                <a:uFill>
                                  <a:solidFill>
                                    <a:srgbClr val="009900"/>
                                  </a:solidFill>
                                </a:uFill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h</m:t>
                            </m:r>
                          </m:oMath>
                        </m:oMathPara>
                      </a14:m>
                      <a:endParaRPr kumimoji="1" lang="ja-JP" altLang="en-US" i="1" dirty="0" smtClean="0">
                        <a:uFill>
                          <a:solidFill>
                            <a:srgbClr val="009900"/>
                          </a:solidFill>
                        </a:uFill>
                        <a:latin typeface="Cambria Math" pitchFamily="18" charset="0"/>
                        <a:ea typeface="+mn-ea"/>
                        <a:cs typeface="Calibri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42" name="テキスト ボックス 10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56223" y="5759873"/>
                      <a:ext cx="368178" cy="507831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グループ化 14"/>
              <p:cNvGrpSpPr/>
              <p:nvPr/>
            </p:nvGrpSpPr>
            <p:grpSpPr>
              <a:xfrm>
                <a:off x="4606304" y="4153995"/>
                <a:ext cx="3591055" cy="2241313"/>
                <a:chOff x="4735931" y="4153990"/>
                <a:chExt cx="3191961" cy="1992223"/>
              </a:xfrm>
            </p:grpSpPr>
            <p:grpSp>
              <p:nvGrpSpPr>
                <p:cNvPr id="19" name="グループ化 18"/>
                <p:cNvGrpSpPr/>
                <p:nvPr/>
              </p:nvGrpSpPr>
              <p:grpSpPr>
                <a:xfrm>
                  <a:off x="4735931" y="4153990"/>
                  <a:ext cx="3191961" cy="1992223"/>
                  <a:chOff x="4748123" y="4556326"/>
                  <a:chExt cx="3191961" cy="1992223"/>
                </a:xfrm>
              </p:grpSpPr>
              <p:cxnSp>
                <p:nvCxnSpPr>
                  <p:cNvPr id="22" name="直線コネクタ 21"/>
                  <p:cNvCxnSpPr/>
                  <p:nvPr/>
                </p:nvCxnSpPr>
                <p:spPr bwMode="auto">
                  <a:xfrm>
                    <a:off x="4748123" y="6142527"/>
                    <a:ext cx="285114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3" name="直線コネクタ 22"/>
                  <p:cNvCxnSpPr/>
                  <p:nvPr/>
                </p:nvCxnSpPr>
                <p:spPr bwMode="auto">
                  <a:xfrm flipV="1">
                    <a:off x="6101087" y="4814640"/>
                    <a:ext cx="0" cy="144798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4" name="テキスト ボックス 23"/>
                  <p:cNvSpPr txBox="1"/>
                  <p:nvPr/>
                </p:nvSpPr>
                <p:spPr>
                  <a:xfrm>
                    <a:off x="5308360" y="6220263"/>
                    <a:ext cx="1738605" cy="3282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indent="0" eaLnBrk="1" hangingPunct="1">
                      <a:lnSpc>
                        <a:spcPct val="150000"/>
                      </a:lnSpc>
                    </a:pPr>
                    <a:r>
                      <a:rPr kumimoji="1" lang="en-US" altLang="ja-JP" sz="1200" dirty="0" smtClean="0">
                        <a:uFill>
                          <a:solidFill>
                            <a:srgbClr val="009900"/>
                          </a:solidFill>
                        </a:uFill>
                        <a:latin typeface="Cambria Math" pitchFamily="18" charset="0"/>
                        <a:ea typeface="Cambria Math" pitchFamily="18" charset="0"/>
                        <a:cs typeface="Calibri" pitchFamily="34" charset="0"/>
                      </a:rPr>
                      <a:t>-1/2              0                  1/2  </a:t>
                    </a:r>
                    <a:endParaRPr kumimoji="1" lang="ja-JP" altLang="en-US" sz="1200" dirty="0" smtClean="0">
                      <a:uFill>
                        <a:solidFill>
                          <a:srgbClr val="009900"/>
                        </a:solidFill>
                      </a:uFill>
                      <a:latin typeface="Cambria Math" pitchFamily="18" charset="0"/>
                      <a:ea typeface="+mn-ea"/>
                      <a:cs typeface="Calibri" pitchFamily="34" charset="0"/>
                    </a:endParaRPr>
                  </a:p>
                </p:txBody>
              </p:sp>
              <p:cxnSp>
                <p:nvCxnSpPr>
                  <p:cNvPr id="25" name="直線コネクタ 24"/>
                  <p:cNvCxnSpPr/>
                  <p:nvPr/>
                </p:nvCxnSpPr>
                <p:spPr bwMode="auto">
                  <a:xfrm>
                    <a:off x="6764996" y="6096767"/>
                    <a:ext cx="0" cy="8659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6" name="直線コネクタ 25"/>
                  <p:cNvCxnSpPr/>
                  <p:nvPr/>
                </p:nvCxnSpPr>
                <p:spPr bwMode="auto">
                  <a:xfrm>
                    <a:off x="5532755" y="6101173"/>
                    <a:ext cx="0" cy="8659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7" name="直線コネクタ 26"/>
                  <p:cNvCxnSpPr/>
                  <p:nvPr/>
                </p:nvCxnSpPr>
                <p:spPr bwMode="auto">
                  <a:xfrm>
                    <a:off x="7348900" y="6100693"/>
                    <a:ext cx="0" cy="8659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8" name="正方形/長方形 27"/>
                  <p:cNvSpPr/>
                  <p:nvPr/>
                </p:nvSpPr>
                <p:spPr bwMode="auto">
                  <a:xfrm>
                    <a:off x="5990806" y="5461336"/>
                    <a:ext cx="220559" cy="79209"/>
                  </a:xfrm>
                  <a:prstGeom prst="rect">
                    <a:avLst/>
                  </a:prstGeom>
                  <a:solidFill>
                    <a:srgbClr val="0000CC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50" charset="-128"/>
                    </a:endParaRPr>
                  </a:p>
                </p:txBody>
              </p:sp>
              <p:cxnSp>
                <p:nvCxnSpPr>
                  <p:cNvPr id="29" name="直線コネクタ 28"/>
                  <p:cNvCxnSpPr/>
                  <p:nvPr/>
                </p:nvCxnSpPr>
                <p:spPr bwMode="auto">
                  <a:xfrm>
                    <a:off x="4916696" y="6101479"/>
                    <a:ext cx="0" cy="8659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30" name="正方形/長方形 29"/>
                  <p:cNvSpPr/>
                  <p:nvPr/>
                </p:nvSpPr>
                <p:spPr bwMode="auto">
                  <a:xfrm>
                    <a:off x="5990807" y="5614128"/>
                    <a:ext cx="220559" cy="79209"/>
                  </a:xfrm>
                  <a:prstGeom prst="rect">
                    <a:avLst/>
                  </a:prstGeom>
                  <a:solidFill>
                    <a:srgbClr val="0000CC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50" charset="-128"/>
                    </a:endParaRPr>
                  </a:p>
                </p:txBody>
              </p:sp>
              <p:sp>
                <p:nvSpPr>
                  <p:cNvPr id="31" name="テキスト ボックス 30"/>
                  <p:cNvSpPr txBox="1"/>
                  <p:nvPr/>
                </p:nvSpPr>
                <p:spPr>
                  <a:xfrm>
                    <a:off x="6101085" y="4556326"/>
                    <a:ext cx="676788" cy="4026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indent="0" eaLnBrk="1" hangingPunct="1">
                      <a:lnSpc>
                        <a:spcPct val="150000"/>
                      </a:lnSpc>
                    </a:pPr>
                    <a:r>
                      <a:rPr kumimoji="1" lang="en-US" altLang="ja-JP" dirty="0" smtClean="0">
                        <a:uFill>
                          <a:solidFill>
                            <a:srgbClr val="009900"/>
                          </a:solidFill>
                        </a:uFill>
                        <a:latin typeface="+mn-ea"/>
                        <a:ea typeface="+mn-ea"/>
                        <a:cs typeface="Calibri" pitchFamily="34" charset="0"/>
                      </a:rPr>
                      <a:t>mass</a:t>
                    </a:r>
                    <a:endParaRPr kumimoji="1" lang="ja-JP" altLang="en-US" dirty="0" smtClean="0">
                      <a:uFill>
                        <a:solidFill>
                          <a:srgbClr val="009900"/>
                        </a:solidFill>
                      </a:uFill>
                      <a:latin typeface="+mn-ea"/>
                      <a:ea typeface="+mn-ea"/>
                      <a:cs typeface="Calibri" pitchFamily="34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テキスト ボックス 31"/>
                      <p:cNvSpPr txBox="1"/>
                      <p:nvPr/>
                    </p:nvSpPr>
                    <p:spPr>
                      <a:xfrm>
                        <a:off x="7489384" y="5762911"/>
                        <a:ext cx="450700" cy="5078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indent="0" eaLnBrk="1" hangingPunct="1">
                          <a:lnSpc>
                            <a:spcPct val="15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uFill>
                                        <a:solidFill>
                                          <a:srgbClr val="009900"/>
                                        </a:solidFill>
                                      </a:uFill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uFill>
                                        <a:solidFill>
                                          <a:srgbClr val="009900"/>
                                        </a:solidFill>
                                      </a:uFill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uFill>
                                        <a:solidFill>
                                          <a:srgbClr val="009900"/>
                                        </a:solidFill>
                                      </a:uFill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1" lang="ja-JP" altLang="en-US" i="1" dirty="0" smtClean="0">
                          <a:uFill>
                            <a:solidFill>
                              <a:srgbClr val="009900"/>
                            </a:solidFill>
                          </a:uFill>
                          <a:latin typeface="Cambria Math" pitchFamily="18" charset="0"/>
                          <a:ea typeface="+mn-ea"/>
                          <a:cs typeface="Calibri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1" name="テキスト ボックス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89384" y="5762911"/>
                        <a:ext cx="450700" cy="507831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0" name="正方形/長方形 19"/>
                <p:cNvSpPr/>
                <p:nvPr/>
              </p:nvSpPr>
              <p:spPr bwMode="auto">
                <a:xfrm>
                  <a:off x="5410283" y="4689712"/>
                  <a:ext cx="220559" cy="79209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1" name="正方形/長方形 20"/>
                <p:cNvSpPr/>
                <p:nvPr/>
              </p:nvSpPr>
              <p:spPr bwMode="auto">
                <a:xfrm>
                  <a:off x="6631497" y="4689711"/>
                  <a:ext cx="242615" cy="79209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pic>
            <p:nvPicPr>
              <p:cNvPr id="18" name="Picture 16" descr="\begin{align*}&#10;\textcolor[rgb]{0,0,0.6}{\lambda^{(\pm)} = \frac{1}{2} (1 \pm \sqrt{1 + \Delta^2})}&#10;\end{align*}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842" y="4263812"/>
                <a:ext cx="2361750" cy="466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6" name="図 4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233" y="4668208"/>
              <a:ext cx="938786" cy="633986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787" y="4668208"/>
              <a:ext cx="938786" cy="68580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1793728" y="2377863"/>
                <a:ext cx="53524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schematic</a:t>
                </a:r>
                <a:r>
                  <a:rPr kumimoji="1" lang="en-US" altLang="ja-JP" dirty="0" smtClean="0"/>
                  <a:t> view of SU(N) sector, ignoring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0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kumimoji="1" lang="en-US" altLang="ja-JP" sz="20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28" y="2377863"/>
                <a:ext cx="5352491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911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5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F815-E8B7-49C5-A82B-15B9D05520B4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28888" y="0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00B050"/>
                </a:solidFill>
              </a:rPr>
              <a:t>VII)</a:t>
            </a:r>
            <a:endParaRPr kumimoji="1" lang="ja-JP" altLang="en-US" sz="4400" b="1" dirty="0">
              <a:solidFill>
                <a:srgbClr val="00B050"/>
              </a:solidFill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2319" y="664765"/>
            <a:ext cx="8391521" cy="3662363"/>
            <a:chOff x="463" y="630"/>
            <a:chExt cx="5286" cy="2307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63" y="630"/>
              <a:ext cx="5286" cy="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Symbolically </a:t>
              </a:r>
              <a:endParaRPr lang="en-US" altLang="ja-JP" dirty="0"/>
            </a:p>
            <a:p>
              <a:endParaRPr lang="en-US" altLang="ja-JP" sz="800" dirty="0"/>
            </a:p>
            <a:p>
              <a:pPr>
                <a:buFontTx/>
                <a:buChar char="•"/>
              </a:pPr>
              <a:r>
                <a:rPr lang="en-US" altLang="ja-JP" dirty="0"/>
                <a:t>  </a:t>
              </a:r>
            </a:p>
            <a:p>
              <a:endParaRPr lang="en-US" altLang="ja-JP" sz="900" dirty="0"/>
            </a:p>
            <a:p>
              <a:r>
                <a:rPr lang="en-US" altLang="ja-JP" dirty="0"/>
                <a:t>                      </a:t>
              </a:r>
              <a:r>
                <a:rPr lang="en-US" altLang="ja-JP" dirty="0" smtClean="0"/>
                <a:t>vector </a:t>
              </a:r>
              <a:r>
                <a:rPr lang="en-US" altLang="ja-JP" dirty="0" err="1"/>
                <a:t>superfields</a:t>
              </a:r>
              <a:r>
                <a:rPr lang="en-US" altLang="ja-JP" dirty="0"/>
                <a:t>, chiral </a:t>
              </a:r>
              <a:r>
                <a:rPr lang="en-US" altLang="ja-JP" dirty="0" err="1"/>
                <a:t>superfields</a:t>
              </a:r>
              <a:r>
                <a:rPr lang="en-US" altLang="ja-JP" dirty="0"/>
                <a:t>,    their coupling</a:t>
              </a:r>
            </a:p>
            <a:p>
              <a:endParaRPr lang="en-US" altLang="ja-JP" dirty="0"/>
            </a:p>
            <a:p>
              <a:pPr>
                <a:lnSpc>
                  <a:spcPct val="130000"/>
                </a:lnSpc>
              </a:pPr>
              <a:r>
                <a:rPr lang="en-US" altLang="ja-JP" dirty="0"/>
                <a:t>                   </a:t>
              </a:r>
              <a:r>
                <a:rPr lang="en-US" altLang="ja-JP" dirty="0" smtClean="0"/>
                <a:t>  extend </a:t>
              </a:r>
              <a:r>
                <a:rPr lang="en-US" altLang="ja-JP" dirty="0"/>
                <a:t>this to </a:t>
              </a:r>
              <a:r>
                <a:rPr lang="en-US" altLang="ja-JP" dirty="0" smtClean="0"/>
                <a:t>the type of actions with s-gluons and </a:t>
              </a:r>
              <a:r>
                <a:rPr lang="en-US" altLang="ja-JP" dirty="0" err="1" smtClean="0"/>
                <a:t>adjoint</a:t>
              </a:r>
              <a:r>
                <a:rPr lang="en-US" altLang="ja-JP" dirty="0" smtClean="0"/>
                <a:t> fermions</a:t>
              </a:r>
              <a:endParaRPr lang="en-US" altLang="ja-JP" dirty="0"/>
            </a:p>
            <a:p>
              <a:pPr>
                <a:lnSpc>
                  <a:spcPct val="130000"/>
                </a:lnSpc>
              </a:pPr>
              <a:r>
                <a:rPr lang="en-US" altLang="ja-JP" dirty="0"/>
                <a:t>                     </a:t>
              </a:r>
              <a:r>
                <a:rPr lang="en-US" altLang="ja-JP" dirty="0" smtClean="0"/>
                <a:t>so </a:t>
              </a:r>
              <a:r>
                <a:rPr lang="en-US" altLang="ja-JP" dirty="0"/>
                <a:t>as not to worry about mirror fermions </a:t>
              </a:r>
              <a:r>
                <a:rPr lang="en-US" altLang="ja-JP" dirty="0" err="1" smtClean="0"/>
                <a:t>e.t.c</a:t>
              </a:r>
              <a:r>
                <a:rPr lang="en-US" altLang="ja-JP" dirty="0" smtClean="0"/>
                <a:t>.</a:t>
              </a:r>
              <a:endParaRPr lang="en-US" altLang="ja-JP" sz="1050" dirty="0"/>
            </a:p>
            <a:p>
              <a:pPr>
                <a:buFontTx/>
                <a:buChar char="•"/>
              </a:pPr>
              <a:r>
                <a:rPr lang="en-US" altLang="ja-JP" dirty="0"/>
                <a:t>  gauge group                      , the simplest case being</a:t>
              </a:r>
            </a:p>
            <a:p>
              <a:endParaRPr lang="en-US" altLang="ja-JP" sz="800" dirty="0"/>
            </a:p>
            <a:p>
              <a:pPr>
                <a:lnSpc>
                  <a:spcPct val="130000"/>
                </a:lnSpc>
                <a:buFontTx/>
                <a:buChar char="•"/>
              </a:pPr>
              <a:r>
                <a:rPr lang="en-US" altLang="ja-JP" dirty="0"/>
                <a:t>  Due to the non-Lie algebraic nature of </a:t>
              </a:r>
            </a:p>
            <a:p>
              <a:pPr>
                <a:lnSpc>
                  <a:spcPct val="130000"/>
                </a:lnSpc>
              </a:pPr>
              <a:r>
                <a:rPr lang="en-US" altLang="ja-JP" dirty="0"/>
                <a:t>   the third </a:t>
              </a:r>
              <a:r>
                <a:rPr lang="en-US" altLang="ja-JP" dirty="0" err="1"/>
                <a:t>prepotential</a:t>
              </a:r>
              <a:r>
                <a:rPr lang="en-US" altLang="ja-JP" dirty="0"/>
                <a:t> derivatives,           or         ,</a:t>
              </a:r>
            </a:p>
            <a:p>
              <a:pPr>
                <a:lnSpc>
                  <a:spcPct val="130000"/>
                </a:lnSpc>
              </a:pPr>
              <a:r>
                <a:rPr lang="en-US" altLang="ja-JP" dirty="0"/>
                <a:t>   </a:t>
              </a:r>
              <a:r>
                <a:rPr lang="en-US" altLang="ja-JP" dirty="0">
                  <a:solidFill>
                    <a:srgbClr val="0000CC"/>
                  </a:solidFill>
                </a:rPr>
                <a:t>we do not really need messenger </a:t>
              </a:r>
              <a:r>
                <a:rPr lang="en-US" altLang="ja-JP" dirty="0" err="1">
                  <a:solidFill>
                    <a:srgbClr val="0000CC"/>
                  </a:solidFill>
                </a:rPr>
                <a:t>superfields</a:t>
              </a:r>
              <a:r>
                <a:rPr lang="en-US" altLang="ja-JP" dirty="0">
                  <a:solidFill>
                    <a:srgbClr val="0000CC"/>
                  </a:solidFill>
                </a:rPr>
                <a:t>.</a:t>
              </a:r>
              <a:r>
                <a:rPr lang="en-US" altLang="ja-JP" dirty="0"/>
                <a:t> </a:t>
              </a:r>
            </a:p>
          </p:txBody>
        </p:sp>
        <p:pic>
          <p:nvPicPr>
            <p:cNvPr id="6" name="Picture 11" descr="\begin{eqnarray*}&#10;\mathcal{L}_{\rm MSSM} = \mathcal{L}_{\rm gauge} + \mathcal{L}_{\rm matters} + \mathcal{L}_{\text{gauge-matter}}&#10;\end{eqnarray*}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" y="907"/>
              <a:ext cx="4282" cy="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\begin{align*}&#10;G' \times G_{\rm SM}&#10;\end{align*}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" y="1953"/>
              <a:ext cx="780" cy="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\begin{align*}&#10;G' = U(1)&#10;\end{align*}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949"/>
              <a:ext cx="817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 rot="16200000">
              <a:off x="1732" y="1381"/>
              <a:ext cx="155" cy="114"/>
            </a:xfrm>
            <a:prstGeom prst="rightArrow">
              <a:avLst>
                <a:gd name="adj1" fmla="val 50000"/>
                <a:gd name="adj2" fmla="val 49781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pic>
          <p:nvPicPr>
            <p:cNvPr id="10" name="Picture 21" descr="\begin{align*}&#10;\mathcal{F}_{abc}&#10;\end{align*}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2"/>
              <a:ext cx="317" cy="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\begin{align*}&#10;\tau_{abc}&#10;\end{align*}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" y="2509"/>
              <a:ext cx="266" cy="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グループ化 26"/>
          <p:cNvGrpSpPr/>
          <p:nvPr/>
        </p:nvGrpSpPr>
        <p:grpSpPr>
          <a:xfrm>
            <a:off x="240777" y="4909636"/>
            <a:ext cx="2699082" cy="369332"/>
            <a:chOff x="347123" y="6563776"/>
            <a:chExt cx="2699082" cy="369332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47123" y="6563776"/>
              <a:ext cx="24416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the </a:t>
              </a:r>
              <a:r>
                <a:rPr lang="en-US" altLang="ja-JP" dirty="0" err="1"/>
                <a:t>sfermion</a:t>
              </a:r>
              <a:r>
                <a:rPr lang="en-US" altLang="ja-JP" dirty="0"/>
                <a:t> masses </a:t>
              </a:r>
              <a:endParaRPr lang="ja-JP" altLang="en-US" dirty="0"/>
            </a:p>
          </p:txBody>
        </p:sp>
        <p:pic>
          <p:nvPicPr>
            <p:cNvPr id="14" name="図 1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205" y="6574975"/>
              <a:ext cx="381000" cy="329184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73698" y="4261564"/>
            <a:ext cx="7907934" cy="646331"/>
            <a:chOff x="173698" y="4582869"/>
            <a:chExt cx="7393006" cy="646331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73698" y="4582869"/>
              <a:ext cx="739300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dirty="0"/>
                <a:t>  transmission of DDSB in            </a:t>
              </a:r>
              <a:r>
                <a:rPr lang="en-US" altLang="ja-JP" dirty="0" smtClean="0"/>
                <a:t>    to </a:t>
              </a:r>
              <a:r>
                <a:rPr lang="en-US" altLang="ja-JP" dirty="0"/>
                <a:t>the rest of the theory by higher order </a:t>
              </a:r>
              <a:endParaRPr lang="en-US" altLang="ja-JP" dirty="0" smtClean="0"/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loop-corrections</a:t>
              </a:r>
              <a:endParaRPr lang="en-US" altLang="ja-JP" dirty="0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419" y="4613891"/>
              <a:ext cx="754382" cy="305105"/>
            </a:xfrm>
            <a:prstGeom prst="rect">
              <a:avLst/>
            </a:prstGeom>
          </p:spPr>
        </p:pic>
      </p:grpSp>
      <p:sp>
        <p:nvSpPr>
          <p:cNvPr id="24" name="テキスト ボックス 23"/>
          <p:cNvSpPr txBox="1"/>
          <p:nvPr/>
        </p:nvSpPr>
        <p:spPr>
          <a:xfrm>
            <a:off x="4495191" y="4857771"/>
            <a:ext cx="364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9900"/>
                </a:solidFill>
              </a:rPr>
              <a:t>Fox, Nelson, Weiner, JHEP(2002)</a:t>
            </a:r>
            <a:endParaRPr kumimoji="1" lang="ja-JP" altLang="en-US" dirty="0">
              <a:solidFill>
                <a:srgbClr val="009900"/>
              </a:solidFill>
            </a:endParaRPr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96" y="5287564"/>
            <a:ext cx="3762903" cy="599905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716940" y="5956102"/>
            <a:ext cx="6711981" cy="810478"/>
            <a:chOff x="716940" y="5956102"/>
            <a:chExt cx="6711981" cy="810478"/>
          </a:xfrm>
        </p:grpSpPr>
        <p:pic>
          <p:nvPicPr>
            <p:cNvPr id="17" name="図 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179" y="6061764"/>
              <a:ext cx="529742" cy="278282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656" y="6393436"/>
              <a:ext cx="243414" cy="243414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40" y="6067348"/>
              <a:ext cx="3707900" cy="659894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1554097" y="5956102"/>
              <a:ext cx="5455340" cy="810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altLang="ja-JP" dirty="0" smtClean="0"/>
                <a:t>                                             the </a:t>
              </a:r>
              <a:r>
                <a:rPr lang="en-US" altLang="ja-JP" dirty="0" err="1" smtClean="0"/>
                <a:t>gaugino</a:t>
              </a:r>
              <a:r>
                <a:rPr lang="en-US" altLang="ja-JP" dirty="0" smtClean="0"/>
                <a:t> masses of </a:t>
              </a:r>
            </a:p>
            <a:p>
              <a:pPr>
                <a:lnSpc>
                  <a:spcPts val="2800"/>
                </a:lnSpc>
              </a:pPr>
              <a:r>
                <a:rPr lang="en-US" altLang="ja-JP" dirty="0" smtClean="0"/>
                <a:t>the quadratic </a:t>
              </a:r>
              <a:r>
                <a:rPr lang="en-US" altLang="ja-JP" dirty="0" err="1" smtClean="0"/>
                <a:t>Casimir</a:t>
              </a:r>
              <a:r>
                <a:rPr lang="en-US" altLang="ja-JP" dirty="0" smtClean="0"/>
                <a:t> of representation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107950" y="104775"/>
            <a:ext cx="2360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800" b="1" u="heavy" dirty="0">
                <a:solidFill>
                  <a:srgbClr val="00B050"/>
                </a:solidFill>
                <a:uFill>
                  <a:solidFill>
                    <a:srgbClr val="009900"/>
                  </a:solidFill>
                </a:uFill>
              </a:rPr>
              <a:t>II) Basic idea</a:t>
            </a:r>
          </a:p>
        </p:txBody>
      </p:sp>
      <p:sp>
        <p:nvSpPr>
          <p:cNvPr id="15363" name="テキスト ボックス 2"/>
          <p:cNvSpPr txBox="1">
            <a:spLocks noChangeArrowheads="1"/>
          </p:cNvSpPr>
          <p:nvPr/>
        </p:nvSpPr>
        <p:spPr bwMode="auto">
          <a:xfrm>
            <a:off x="65088" y="679450"/>
            <a:ext cx="365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ja-JP"/>
              <a:t>Start from a general lagrangian</a:t>
            </a:r>
            <a:endParaRPr lang="ja-JP" altLang="en-US"/>
          </a:p>
        </p:txBody>
      </p:sp>
      <p:grpSp>
        <p:nvGrpSpPr>
          <p:cNvPr id="15364" name="グループ化 12"/>
          <p:cNvGrpSpPr>
            <a:grpSpLocks/>
          </p:cNvGrpSpPr>
          <p:nvPr/>
        </p:nvGrpSpPr>
        <p:grpSpPr bwMode="auto">
          <a:xfrm>
            <a:off x="12700" y="1743075"/>
            <a:ext cx="9220200" cy="1016000"/>
            <a:chOff x="47391" y="4189549"/>
            <a:chExt cx="9220905" cy="1015663"/>
          </a:xfrm>
        </p:grpSpPr>
        <p:sp>
          <p:nvSpPr>
            <p:cNvPr id="15382" name="テキスト ボックス 5"/>
            <p:cNvSpPr txBox="1">
              <a:spLocks noChangeArrowheads="1"/>
            </p:cNvSpPr>
            <p:nvPr/>
          </p:nvSpPr>
          <p:spPr bwMode="auto">
            <a:xfrm>
              <a:off x="786487" y="4189549"/>
              <a:ext cx="848180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ts val="2400"/>
                </a:lnSpc>
              </a:pPr>
              <a:r>
                <a:rPr lang="en-US" altLang="ja-JP" dirty="0"/>
                <a:t>: a </a:t>
              </a:r>
              <a:r>
                <a:rPr lang="en-US" altLang="ja-JP" dirty="0" err="1"/>
                <a:t>K</a:t>
              </a:r>
              <a:r>
                <a:rPr lang="en-US" altLang="ja-JP" dirty="0" err="1">
                  <a:latin typeface="Vani" pitchFamily="34" charset="0"/>
                  <a:cs typeface="Vani" pitchFamily="34" charset="0"/>
                </a:rPr>
                <a:t>ä</a:t>
              </a:r>
              <a:r>
                <a:rPr lang="en-US" altLang="ja-JP" dirty="0" err="1"/>
                <a:t>hler</a:t>
              </a:r>
              <a:r>
                <a:rPr lang="en-US" altLang="ja-JP" dirty="0"/>
                <a:t> potential </a:t>
              </a:r>
            </a:p>
            <a:p>
              <a:pPr>
                <a:lnSpc>
                  <a:spcPts val="2400"/>
                </a:lnSpc>
              </a:pPr>
              <a:r>
                <a:rPr lang="en-US" altLang="ja-JP" dirty="0"/>
                <a:t>: a gauge kinetic superfield of the chiral superfield      in the </a:t>
              </a:r>
              <a:r>
                <a:rPr lang="en-US" altLang="ja-JP" dirty="0" err="1"/>
                <a:t>adjoint</a:t>
              </a:r>
              <a:r>
                <a:rPr lang="en-US" altLang="ja-JP" dirty="0"/>
                <a:t> representation</a:t>
              </a:r>
            </a:p>
            <a:p>
              <a:pPr>
                <a:lnSpc>
                  <a:spcPts val="2400"/>
                </a:lnSpc>
              </a:pPr>
              <a:r>
                <a:rPr lang="en-US" altLang="ja-JP" dirty="0"/>
                <a:t>: a superpotential.</a:t>
              </a:r>
              <a:endParaRPr lang="ja-JP" altLang="en-US" dirty="0"/>
            </a:p>
          </p:txBody>
        </p:sp>
        <p:pic>
          <p:nvPicPr>
            <p:cNvPr id="15383" name="図 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79" y="4235602"/>
              <a:ext cx="251460" cy="22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図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1" y="4546444"/>
              <a:ext cx="891847" cy="305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図 1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569600"/>
              <a:ext cx="305105" cy="221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図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53" y="4863176"/>
              <a:ext cx="838202" cy="305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テキスト ボックス 15"/>
          <p:cNvSpPr txBox="1">
            <a:spLocks noChangeArrowheads="1"/>
          </p:cNvSpPr>
          <p:nvPr/>
        </p:nvSpPr>
        <p:spPr bwMode="auto">
          <a:xfrm>
            <a:off x="65088" y="2867025"/>
            <a:ext cx="2551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ja-JP" dirty="0"/>
              <a:t>                </a:t>
            </a:r>
            <a:r>
              <a:rPr lang="en-US" altLang="ja-JP" dirty="0" err="1">
                <a:solidFill>
                  <a:srgbClr val="0000CC"/>
                </a:solidFill>
              </a:rPr>
              <a:t>bilinears</a:t>
            </a:r>
            <a:r>
              <a:rPr lang="en-US" altLang="ja-JP" dirty="0"/>
              <a:t>: </a:t>
            </a:r>
            <a:endParaRPr lang="ja-JP" altLang="en-US" dirty="0"/>
          </a:p>
        </p:txBody>
      </p:sp>
      <p:grpSp>
        <p:nvGrpSpPr>
          <p:cNvPr id="15368" name="グループ化 30"/>
          <p:cNvGrpSpPr>
            <a:grpSpLocks/>
          </p:cNvGrpSpPr>
          <p:nvPr/>
        </p:nvGrpSpPr>
        <p:grpSpPr bwMode="auto">
          <a:xfrm>
            <a:off x="466725" y="3659188"/>
            <a:ext cx="5497513" cy="1676400"/>
            <a:chOff x="466015" y="3730422"/>
            <a:chExt cx="5498058" cy="1676337"/>
          </a:xfrm>
        </p:grpSpPr>
        <p:sp>
          <p:nvSpPr>
            <p:cNvPr id="15376" name="テキスト ボックス 17"/>
            <p:cNvSpPr txBox="1">
              <a:spLocks noChangeArrowheads="1"/>
            </p:cNvSpPr>
            <p:nvPr/>
          </p:nvSpPr>
          <p:spPr bwMode="auto">
            <a:xfrm>
              <a:off x="2468563" y="3730422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5377" name="テキスト ボックス 18"/>
            <p:cNvSpPr txBox="1">
              <a:spLocks noChangeArrowheads="1"/>
            </p:cNvSpPr>
            <p:nvPr/>
          </p:nvSpPr>
          <p:spPr bwMode="auto">
            <a:xfrm>
              <a:off x="466015" y="3915088"/>
              <a:ext cx="5032147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en-US" altLang="ja-JP" dirty="0"/>
                <a:t>where                         .</a:t>
              </a:r>
            </a:p>
            <a:p>
              <a:pPr>
                <a:lnSpc>
                  <a:spcPts val="2800"/>
                </a:lnSpc>
              </a:pPr>
              <a:r>
                <a:rPr lang="en-US" altLang="ja-JP" dirty="0"/>
                <a:t>no </a:t>
              </a:r>
              <a:r>
                <a:rPr lang="en-US" altLang="ja-JP" dirty="0" err="1"/>
                <a:t>bosonic</a:t>
              </a:r>
              <a:r>
                <a:rPr lang="en-US" altLang="ja-JP" dirty="0"/>
                <a:t> counterpart </a:t>
              </a:r>
            </a:p>
            <a:p>
              <a:pPr>
                <a:lnSpc>
                  <a:spcPts val="2800"/>
                </a:lnSpc>
              </a:pPr>
              <a:r>
                <a:rPr lang="en-US" altLang="ja-JP" dirty="0"/>
                <a:t>assume         is the 2nd derivative of a trace fn. </a:t>
              </a:r>
              <a:endParaRPr lang="ja-JP" altLang="en-US" dirty="0"/>
            </a:p>
          </p:txBody>
        </p:sp>
        <p:pic>
          <p:nvPicPr>
            <p:cNvPr id="15378" name="図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408" y="4001008"/>
              <a:ext cx="1424942" cy="278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図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509" y="4791748"/>
              <a:ext cx="398312" cy="213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図 2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087" y="4744742"/>
              <a:ext cx="633986" cy="27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図 2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439" y="5099978"/>
              <a:ext cx="1200305" cy="30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グループ化 5"/>
          <p:cNvGrpSpPr/>
          <p:nvPr/>
        </p:nvGrpSpPr>
        <p:grpSpPr>
          <a:xfrm>
            <a:off x="1882775" y="6197600"/>
            <a:ext cx="5829300" cy="646113"/>
            <a:chOff x="1882775" y="6197600"/>
            <a:chExt cx="5829300" cy="646113"/>
          </a:xfrm>
        </p:grpSpPr>
        <p:sp>
          <p:nvSpPr>
            <p:cNvPr id="15371" name="テキスト ボックス 24575"/>
            <p:cNvSpPr txBox="1">
              <a:spLocks noChangeArrowheads="1"/>
            </p:cNvSpPr>
            <p:nvPr/>
          </p:nvSpPr>
          <p:spPr bwMode="auto">
            <a:xfrm>
              <a:off x="2576513" y="6197600"/>
              <a:ext cx="513556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/>
                <a:t>the                gauginos receive masses of mixed </a:t>
              </a:r>
            </a:p>
            <a:p>
              <a:r>
                <a:rPr lang="en-US" altLang="ja-JP"/>
                <a:t>Majorana-Dirac type and are split.</a:t>
              </a:r>
              <a:endParaRPr lang="ja-JP" altLang="en-US"/>
            </a:p>
          </p:txBody>
        </p:sp>
        <p:pic>
          <p:nvPicPr>
            <p:cNvPr id="15372" name="図 2457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927" y="6227763"/>
              <a:ext cx="8223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右矢印 24577"/>
            <p:cNvSpPr>
              <a:spLocks noChangeArrowheads="1"/>
            </p:cNvSpPr>
            <p:nvPr/>
          </p:nvSpPr>
          <p:spPr bwMode="auto">
            <a:xfrm>
              <a:off x="1882775" y="6340022"/>
              <a:ext cx="573088" cy="333375"/>
            </a:xfrm>
            <a:prstGeom prst="rightArrow">
              <a:avLst>
                <a:gd name="adj1" fmla="val 50000"/>
                <a:gd name="adj2" fmla="val 50059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2914708"/>
            <a:ext cx="920750" cy="3046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32" y="3182648"/>
            <a:ext cx="5980113" cy="714954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38742" y="5377350"/>
            <a:ext cx="9168771" cy="649900"/>
            <a:chOff x="138742" y="5377350"/>
            <a:chExt cx="9168771" cy="649900"/>
          </a:xfrm>
        </p:grpSpPr>
        <p:sp>
          <p:nvSpPr>
            <p:cNvPr id="15375" name="テキスト ボックス 28"/>
            <p:cNvSpPr txBox="1">
              <a:spLocks noChangeArrowheads="1"/>
            </p:cNvSpPr>
            <p:nvPr/>
          </p:nvSpPr>
          <p:spPr bwMode="auto">
            <a:xfrm>
              <a:off x="4010276" y="5525292"/>
              <a:ext cx="5297237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/>
                <a:t>: holomorphic and nonvanishing part of the mass</a:t>
              </a:r>
              <a:endParaRPr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42" y="5377350"/>
              <a:ext cx="3881766" cy="649900"/>
            </a:xfrm>
            <a:prstGeom prst="rect">
              <a:avLst/>
            </a:prstGeom>
          </p:spPr>
        </p:pic>
      </p:grp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F815-E8B7-49C5-A82B-15B9D05520B4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" y="1111928"/>
            <a:ext cx="8958205" cy="57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E08A4876-0451-4DA9-BE15-427CC92A4189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16386" name="テキスト ボックス 2"/>
          <p:cNvSpPr txBox="1">
            <a:spLocks noChangeArrowheads="1"/>
          </p:cNvSpPr>
          <p:nvPr/>
        </p:nvSpPr>
        <p:spPr bwMode="auto">
          <a:xfrm>
            <a:off x="65088" y="549275"/>
            <a:ext cx="2230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ja-JP" dirty="0"/>
              <a:t>Determination of </a:t>
            </a:r>
          </a:p>
        </p:txBody>
      </p:sp>
      <p:sp>
        <p:nvSpPr>
          <p:cNvPr id="16395" name="テキスト ボックス 9"/>
          <p:cNvSpPr txBox="1">
            <a:spLocks noChangeArrowheads="1"/>
          </p:cNvSpPr>
          <p:nvPr/>
        </p:nvSpPr>
        <p:spPr bwMode="auto">
          <a:xfrm>
            <a:off x="323850" y="1049338"/>
            <a:ext cx="8820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dirty="0"/>
              <a:t>stationary condition to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where                                                                                 is  the one-loop contribution </a:t>
            </a:r>
          </a:p>
          <a:p>
            <a:endParaRPr lang="en-US" altLang="ja-JP" dirty="0"/>
          </a:p>
          <a:p>
            <a:r>
              <a:rPr lang="en-US" altLang="ja-JP" dirty="0"/>
              <a:t>and  </a:t>
            </a:r>
            <a:endParaRPr lang="ja-JP" altLang="en-US" dirty="0"/>
          </a:p>
          <a:p>
            <a:endParaRPr lang="ja-JP" altLang="en-US" dirty="0"/>
          </a:p>
        </p:txBody>
      </p:sp>
      <p:pic>
        <p:nvPicPr>
          <p:cNvPr id="16398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94" y="2075254"/>
            <a:ext cx="4854493" cy="53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552450"/>
            <a:ext cx="6969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テキスト ボックス 18"/>
          <p:cNvSpPr txBox="1">
            <a:spLocks noChangeArrowheads="1"/>
          </p:cNvSpPr>
          <p:nvPr/>
        </p:nvSpPr>
        <p:spPr bwMode="auto">
          <a:xfrm>
            <a:off x="419100" y="5758691"/>
            <a:ext cx="79946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ts val="2700"/>
              </a:lnSpc>
            </a:pPr>
            <a:r>
              <a:rPr lang="en-US" altLang="ja-JP" dirty="0"/>
              <a:t>In fact, the stationary condition is nothing but the well-known gap </a:t>
            </a:r>
            <a:r>
              <a:rPr lang="en-US" altLang="ja-JP" dirty="0" smtClean="0"/>
              <a:t>equation </a:t>
            </a:r>
            <a:r>
              <a:rPr lang="en-US" altLang="ja-JP" dirty="0"/>
              <a:t>of</a:t>
            </a:r>
          </a:p>
          <a:p>
            <a:pPr>
              <a:lnSpc>
                <a:spcPts val="2700"/>
              </a:lnSpc>
            </a:pPr>
            <a:r>
              <a:rPr lang="en-US" altLang="ja-JP" dirty="0"/>
              <a:t>the theory on-shell which contains four-</a:t>
            </a:r>
            <a:r>
              <a:rPr lang="en-US" altLang="ja-JP" dirty="0" err="1"/>
              <a:t>fermi</a:t>
            </a:r>
            <a:r>
              <a:rPr lang="en-US" altLang="ja-JP" dirty="0"/>
              <a:t> interactions.</a:t>
            </a: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30" y="1577783"/>
            <a:ext cx="2683255" cy="358652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878013" y="5085184"/>
            <a:ext cx="6716609" cy="384025"/>
            <a:chOff x="1878013" y="4348313"/>
            <a:chExt cx="6716609" cy="384025"/>
          </a:xfrm>
        </p:grpSpPr>
        <p:pic>
          <p:nvPicPr>
            <p:cNvPr id="16392" name="図 1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013" y="4455053"/>
              <a:ext cx="213898" cy="184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テキスト ボックス 15"/>
            <p:cNvSpPr txBox="1">
              <a:spLocks noChangeArrowheads="1"/>
            </p:cNvSpPr>
            <p:nvPr/>
          </p:nvSpPr>
          <p:spPr bwMode="auto">
            <a:xfrm>
              <a:off x="2180075" y="4362450"/>
              <a:ext cx="55320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>
                  <a:solidFill>
                    <a:srgbClr val="0000CC"/>
                  </a:solidFill>
                </a:rPr>
                <a:t>condensation</a:t>
              </a:r>
              <a:r>
                <a:rPr lang="en-US" altLang="ja-JP"/>
                <a:t> of the Dirac bilinear is responsible for </a:t>
              </a:r>
              <a:endParaRPr lang="ja-JP" altLang="en-US"/>
            </a:p>
          </p:txBody>
        </p:sp>
        <p:pic>
          <p:nvPicPr>
            <p:cNvPr id="2" name="図 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509" y="4348313"/>
              <a:ext cx="1061113" cy="362085"/>
            </a:xfrm>
            <a:prstGeom prst="rect">
              <a:avLst/>
            </a:prstGeom>
          </p:spPr>
        </p:pic>
      </p:grpSp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3" y="3240156"/>
            <a:ext cx="4850902" cy="58369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979237" y="3347337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s</a:t>
            </a:r>
            <a:r>
              <a:rPr kumimoji="1" lang="en-US" altLang="ja-JP" dirty="0" err="1" smtClean="0"/>
              <a:t>upersymmetric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counterterm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25" y="4124370"/>
            <a:ext cx="5056033" cy="67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F815-E8B7-49C5-A82B-15B9D05520B4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9375" y="119063"/>
            <a:ext cx="915988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u="heavy" dirty="0" smtClean="0">
                <a:solidFill>
                  <a:srgbClr val="00B050"/>
                </a:solidFill>
                <a:uFill>
                  <a:solidFill>
                    <a:srgbClr val="009900"/>
                  </a:solidFill>
                </a:uFill>
                <a:latin typeface="+mj-lt"/>
                <a:ea typeface="+mj-ea"/>
              </a:rPr>
              <a:t>Theory </a:t>
            </a:r>
            <a:r>
              <a:rPr lang="en-US" altLang="ja-JP" sz="2800" b="1" u="heavy" dirty="0">
                <a:solidFill>
                  <a:srgbClr val="00B050"/>
                </a:solidFill>
                <a:uFill>
                  <a:solidFill>
                    <a:srgbClr val="009900"/>
                  </a:solidFill>
                </a:uFill>
                <a:latin typeface="+mj-lt"/>
                <a:ea typeface="+mj-ea"/>
              </a:rPr>
              <a:t>with                          </a:t>
            </a:r>
            <a:r>
              <a:rPr lang="ja-JP" altLang="en-US" sz="2800" b="1" u="heavy" dirty="0">
                <a:solidFill>
                  <a:srgbClr val="00B050"/>
                </a:solidFill>
                <a:uFill>
                  <a:solidFill>
                    <a:srgbClr val="009900"/>
                  </a:solidFill>
                </a:uFill>
                <a:latin typeface="+mj-lt"/>
                <a:ea typeface="+mj-ea"/>
              </a:rPr>
              <a:t>　 </a:t>
            </a:r>
            <a:r>
              <a:rPr lang="ja-JP" altLang="en-US" sz="2800" b="1" u="heavy" dirty="0" smtClean="0">
                <a:solidFill>
                  <a:srgbClr val="00B050"/>
                </a:solidFill>
                <a:uFill>
                  <a:solidFill>
                    <a:srgbClr val="009900"/>
                  </a:solidFill>
                </a:uFill>
                <a:latin typeface="+mj-lt"/>
                <a:ea typeface="+mj-ea"/>
              </a:rPr>
              <a:t>     </a:t>
            </a:r>
            <a:r>
              <a:rPr lang="en-US" altLang="ja-JP" sz="2800" b="1" u="heavy" dirty="0" smtClean="0">
                <a:solidFill>
                  <a:srgbClr val="00B050"/>
                </a:solidFill>
                <a:uFill>
                  <a:solidFill>
                    <a:srgbClr val="009900"/>
                  </a:solidFill>
                </a:uFill>
                <a:latin typeface="+mj-lt"/>
                <a:ea typeface="+mj-ea"/>
              </a:rPr>
              <a:t>vacuum </a:t>
            </a:r>
            <a:r>
              <a:rPr lang="en-US" altLang="ja-JP" sz="2800" b="1" u="heavy" dirty="0">
                <a:solidFill>
                  <a:srgbClr val="00B050"/>
                </a:solidFill>
                <a:uFill>
                  <a:solidFill>
                    <a:srgbClr val="009900"/>
                  </a:solidFill>
                </a:uFill>
                <a:latin typeface="+mj-lt"/>
                <a:ea typeface="+mj-ea"/>
              </a:rPr>
              <a:t>at tree level </a:t>
            </a:r>
          </a:p>
        </p:txBody>
      </p:sp>
      <p:pic>
        <p:nvPicPr>
          <p:cNvPr id="4" name="Picture 16" descr="\begin{align*}&#10;\textcolor[rgb]{0,0.6,0}{\bm{\mathcal{N} = 2 \to \mathcal{N} =1}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30" y="183650"/>
            <a:ext cx="3059431" cy="34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849821" y="1010816"/>
            <a:ext cx="529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U(1</a:t>
            </a:r>
            <a:r>
              <a:rPr lang="en-US" altLang="ja-JP" dirty="0">
                <a:solidFill>
                  <a:srgbClr val="00B050"/>
                </a:solidFill>
              </a:rPr>
              <a:t>) case:  </a:t>
            </a:r>
            <a:r>
              <a:rPr lang="en-US" altLang="ja-JP" dirty="0" smtClean="0">
                <a:solidFill>
                  <a:srgbClr val="00B050"/>
                </a:solidFill>
              </a:rPr>
              <a:t>Antoniadis</a:t>
            </a:r>
            <a:r>
              <a:rPr lang="en-US" altLang="ja-JP" dirty="0">
                <a:solidFill>
                  <a:srgbClr val="00B050"/>
                </a:solidFill>
              </a:rPr>
              <a:t>, </a:t>
            </a:r>
            <a:r>
              <a:rPr lang="en-US" altLang="ja-JP" dirty="0" err="1" smtClean="0">
                <a:solidFill>
                  <a:srgbClr val="00B050"/>
                </a:solidFill>
              </a:rPr>
              <a:t>Partouche</a:t>
            </a:r>
            <a:r>
              <a:rPr lang="en-US" altLang="ja-JP" dirty="0" smtClean="0">
                <a:solidFill>
                  <a:srgbClr val="00B050"/>
                </a:solidFill>
              </a:rPr>
              <a:t>, Taylor (1995)</a:t>
            </a:r>
          </a:p>
          <a:p>
            <a:endParaRPr kumimoji="1" lang="en-US" altLang="ja-JP" dirty="0">
              <a:solidFill>
                <a:srgbClr val="00B050"/>
              </a:solidFill>
            </a:endParaRPr>
          </a:p>
          <a:p>
            <a:r>
              <a:rPr lang="en-US" altLang="ja-JP" dirty="0" smtClean="0">
                <a:solidFill>
                  <a:srgbClr val="00B050"/>
                </a:solidFill>
              </a:rPr>
              <a:t>U(N</a:t>
            </a:r>
            <a:r>
              <a:rPr lang="en-US" altLang="ja-JP" dirty="0">
                <a:solidFill>
                  <a:srgbClr val="00B050"/>
                </a:solidFill>
              </a:rPr>
              <a:t>) case:  </a:t>
            </a:r>
            <a:r>
              <a:rPr lang="en-US" altLang="ja-JP" dirty="0" smtClean="0">
                <a:solidFill>
                  <a:srgbClr val="00B050"/>
                </a:solidFill>
              </a:rPr>
              <a:t>Fujiwara</a:t>
            </a:r>
            <a:r>
              <a:rPr lang="en-US" altLang="ja-JP" dirty="0">
                <a:solidFill>
                  <a:srgbClr val="00B050"/>
                </a:solidFill>
              </a:rPr>
              <a:t>, </a:t>
            </a:r>
            <a:r>
              <a:rPr lang="en-US" altLang="ja-JP" dirty="0" smtClean="0">
                <a:solidFill>
                  <a:srgbClr val="00B050"/>
                </a:solidFill>
              </a:rPr>
              <a:t>H.I., </a:t>
            </a:r>
            <a:r>
              <a:rPr lang="en-US" altLang="ja-JP" dirty="0" err="1" smtClean="0">
                <a:solidFill>
                  <a:srgbClr val="00B050"/>
                </a:solidFill>
              </a:rPr>
              <a:t>Sakaguchi</a:t>
            </a:r>
            <a:r>
              <a:rPr lang="en-US" altLang="ja-JP" dirty="0" smtClean="0">
                <a:solidFill>
                  <a:srgbClr val="00B050"/>
                </a:solidFill>
              </a:rPr>
              <a:t> (2004)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3261" y="3481266"/>
            <a:ext cx="3318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where the superpotential is 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47353" y="5331986"/>
            <a:ext cx="4924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which are electric and magnetic FI terms. </a:t>
            </a:r>
            <a:endParaRPr kumimoji="1" lang="ja-JP" altLang="en-US" sz="2000" dirty="0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7" y="2545005"/>
            <a:ext cx="8332895" cy="5239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48" y="4287302"/>
            <a:ext cx="3714912" cy="6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2484438" y="333375"/>
            <a:ext cx="3768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1" u="heavy" dirty="0">
                <a:solidFill>
                  <a:srgbClr val="00B050"/>
                </a:solidFill>
                <a:uFill>
                  <a:solidFill>
                    <a:srgbClr val="009900"/>
                  </a:solidFill>
                </a:uFill>
              </a:rPr>
              <a:t>The rest of my talk</a:t>
            </a:r>
          </a:p>
        </p:txBody>
      </p:sp>
      <p:sp>
        <p:nvSpPr>
          <p:cNvPr id="17412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E2ADBC51-BE30-4961-AD6F-A75E9DAE4605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83568" y="1340768"/>
            <a:ext cx="6712479" cy="3884140"/>
            <a:chOff x="385402" y="1340768"/>
            <a:chExt cx="6712479" cy="3884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1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5402" y="1340768"/>
                  <a:ext cx="6712479" cy="3884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457200" indent="-45720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r>
                    <a:rPr lang="en-US" altLang="ja-JP" sz="2800" u="heavy" dirty="0" smtClean="0">
                      <a:solidFill>
                        <a:srgbClr val="009900"/>
                      </a:solidFill>
                      <a:uFill>
                        <a:solidFill>
                          <a:srgbClr val="009900"/>
                        </a:solidFill>
                      </a:uFill>
                    </a:rPr>
                    <a:t>Contents</a:t>
                  </a:r>
                  <a:endParaRPr lang="en-US" altLang="ja-JP" sz="1600" u="heavy" dirty="0">
                    <a:solidFill>
                      <a:srgbClr val="009900"/>
                    </a:solidFill>
                    <a:uFill>
                      <a:solidFill>
                        <a:srgbClr val="009900"/>
                      </a:solidFill>
                    </a:uFill>
                  </a:endParaRPr>
                </a:p>
                <a:p>
                  <a:pPr>
                    <a:lnSpc>
                      <a:spcPct val="130000"/>
                    </a:lnSpc>
                  </a:pPr>
                  <a:r>
                    <a:rPr lang="en-US" altLang="ja-JP" sz="2400" dirty="0" smtClean="0">
                      <a:solidFill>
                        <a:srgbClr val="009900"/>
                      </a:solidFill>
                    </a:rPr>
                    <a:t>	  </a:t>
                  </a:r>
                  <a:endParaRPr lang="en-US" altLang="ja-JP" sz="2400" dirty="0" smtClean="0"/>
                </a:p>
                <a:p>
                  <a:pPr marL="0" indent="0">
                    <a:lnSpc>
                      <a:spcPct val="130000"/>
                    </a:lnSpc>
                  </a:pPr>
                  <a:r>
                    <a:rPr lang="en-US" altLang="ja-JP" sz="2400" dirty="0" smtClean="0">
                      <a:solidFill>
                        <a:srgbClr val="009900"/>
                      </a:solidFill>
                    </a:rPr>
                    <a:t>III)   </a:t>
                  </a:r>
                  <a:r>
                    <a:rPr lang="en-US" altLang="ja-JP" sz="2400" dirty="0" smtClean="0"/>
                    <a:t>             and subtraction of UV infinity</a:t>
                  </a:r>
                </a:p>
                <a:p>
                  <a:pPr marL="0" indent="0">
                    <a:lnSpc>
                      <a:spcPct val="130000"/>
                    </a:lnSpc>
                  </a:pPr>
                  <a:r>
                    <a:rPr lang="en-US" altLang="ja-JP" sz="2400" dirty="0" smtClean="0">
                      <a:solidFill>
                        <a:srgbClr val="009900"/>
                      </a:solidFill>
                    </a:rPr>
                    <a:t>IV)</a:t>
                  </a:r>
                  <a:r>
                    <a:rPr lang="en-US" altLang="ja-JP" sz="2400" dirty="0"/>
                    <a:t> </a:t>
                  </a:r>
                  <a:r>
                    <a:rPr lang="en-US" altLang="ja-JP" sz="2400" dirty="0" smtClean="0"/>
                    <a:t>  </a:t>
                  </a:r>
                  <a:r>
                    <a:rPr lang="en-US" altLang="ja-JP" sz="2400" dirty="0"/>
                    <a:t>g</a:t>
                  </a:r>
                  <a:r>
                    <a:rPr lang="en-US" altLang="ja-JP" sz="2400" dirty="0" smtClean="0"/>
                    <a:t>ap equation and nontrivial solution</a:t>
                  </a:r>
                  <a:endParaRPr lang="en-US" altLang="ja-JP" sz="2400" dirty="0"/>
                </a:p>
                <a:p>
                  <a:pPr marL="0" indent="0">
                    <a:lnSpc>
                      <a:spcPct val="130000"/>
                    </a:lnSpc>
                  </a:pPr>
                  <a:r>
                    <a:rPr lang="en-US" altLang="ja-JP" sz="2400" dirty="0" smtClean="0">
                      <a:solidFill>
                        <a:srgbClr val="009900"/>
                      </a:solidFill>
                    </a:rPr>
                    <a:t>V)    </a:t>
                  </a:r>
                  <a:r>
                    <a:rPr lang="en-US" altLang="ja-JP" sz="2400" dirty="0"/>
                    <a:t>f</a:t>
                  </a:r>
                  <a:r>
                    <a:rPr lang="en-US" altLang="ja-JP" sz="2400" dirty="0" smtClean="0"/>
                    <a:t>inding an expansion parameter</a:t>
                  </a:r>
                </a:p>
                <a:p>
                  <a:pPr marL="0" indent="0">
                    <a:lnSpc>
                      <a:spcPct val="130000"/>
                    </a:lnSpc>
                  </a:pPr>
                  <a:r>
                    <a:rPr lang="en-US" altLang="ja-JP" sz="2400" dirty="0" smtClean="0">
                      <a:solidFill>
                        <a:srgbClr val="009900"/>
                      </a:solidFill>
                    </a:rPr>
                    <a:t>VI)</a:t>
                  </a:r>
                  <a:r>
                    <a:rPr lang="en-US" altLang="ja-JP" sz="2400" dirty="0" smtClean="0"/>
                    <a:t>   non-vanishing F term </a:t>
                  </a:r>
                  <a:r>
                    <a:rPr lang="en-US" altLang="ja-JP" sz="2400" dirty="0" smtClean="0">
                      <a:solidFill>
                        <a:schemeClr val="tx1"/>
                      </a:solidFill>
                    </a:rPr>
                    <a:t>induced by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a14:m>
                  <a:r>
                    <a:rPr lang="en-US" altLang="ja-JP" sz="2400" dirty="0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marL="0" indent="0">
                    <a:lnSpc>
                      <a:spcPct val="130000"/>
                    </a:lnSpc>
                  </a:pPr>
                  <a:r>
                    <a:rPr lang="en-US" altLang="ja-JP" sz="2400" dirty="0" smtClean="0">
                      <a:solidFill>
                        <a:schemeClr val="tx1"/>
                      </a:solidFill>
                    </a:rPr>
                    <a:t>        and fermion masses</a:t>
                  </a:r>
                  <a:endParaRPr lang="en-US" altLang="ja-JP" sz="2400" dirty="0">
                    <a:solidFill>
                      <a:schemeClr val="tx1"/>
                    </a:solidFill>
                  </a:endParaRPr>
                </a:p>
                <a:p>
                  <a:pPr marL="0" indent="0">
                    <a:lnSpc>
                      <a:spcPct val="130000"/>
                    </a:lnSpc>
                  </a:pPr>
                  <a:r>
                    <a:rPr lang="en-US" altLang="ja-JP" sz="2400" dirty="0" smtClean="0">
                      <a:solidFill>
                        <a:srgbClr val="009900"/>
                      </a:solidFill>
                    </a:rPr>
                    <a:t>VII)</a:t>
                  </a:r>
                  <a:r>
                    <a:rPr lang="en-US" altLang="ja-JP" sz="2400" dirty="0" smtClean="0"/>
                    <a:t>  context &amp; applications</a:t>
                  </a:r>
                  <a:endParaRPr lang="en-US" altLang="ja-JP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413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5402" y="1340768"/>
                  <a:ext cx="6712479" cy="38841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817" t="-1570" b="-15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図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84" y="2294902"/>
              <a:ext cx="1046681" cy="53956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F815-E8B7-49C5-A82B-15B9D05520B4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28888" y="0"/>
            <a:ext cx="843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00CC00"/>
                </a:solidFill>
              </a:rPr>
              <a:t>III)</a:t>
            </a:r>
            <a:endParaRPr kumimoji="1" lang="ja-JP" altLang="en-US" sz="4400" b="1" dirty="0">
              <a:solidFill>
                <a:srgbClr val="00CC00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306457" y="1082681"/>
            <a:ext cx="7730039" cy="1338207"/>
            <a:chOff x="1234449" y="1052736"/>
            <a:chExt cx="7730039" cy="1338207"/>
          </a:xfrm>
        </p:grpSpPr>
        <p:pic>
          <p:nvPicPr>
            <p:cNvPr id="1026" name="Picture 2" descr="\textcolor[rgb]{0,0,0.6}{\begin{align*}&#10;{\bf \Lambda}_a^{\pm} = \frac{1}{2} m_a &#10;\left[&#10;1 \pm \sqrt{1+ \Delta^2} \right], \quad m_a \equiv \langle g^{aa} \partial_a \partial_a W \rangle, \quad &#10;\Delta^2 \equiv \frac{\langle \tau_{0aa}D^0 \rangle^2}{2 \langle \partial_a \partial_a W \rangle^2}. &#10;\end{align*}}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449" y="1052736"/>
              <a:ext cx="7730039" cy="61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\textcolor[rgb]{0,0,0.6}{\begin{align*}&#10;\lambda^{(\pm)} \equiv \frac{1}{2}\left( 1 \pm \sqrt{1 +\Delta^2} \right)&#10;\end{align*}}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754" y="1878034"/>
              <a:ext cx="2725393" cy="512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グループ化 21"/>
          <p:cNvGrpSpPr/>
          <p:nvPr/>
        </p:nvGrpSpPr>
        <p:grpSpPr>
          <a:xfrm>
            <a:off x="630557" y="178734"/>
            <a:ext cx="4867871" cy="3385542"/>
            <a:chOff x="630557" y="178734"/>
            <a:chExt cx="4867871" cy="3385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630557" y="178734"/>
                  <a:ext cx="4867871" cy="3385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>
                    <a:buFont typeface="Wingdings" pitchFamily="2" charset="2"/>
                    <a:buChar char="l"/>
                  </a:pPr>
                  <a:r>
                    <a:rPr lang="en-US" altLang="ja-JP" sz="2000" dirty="0">
                      <a:solidFill>
                        <a:srgbClr val="00B050"/>
                      </a:solidFill>
                      <a:uFill>
                        <a:solidFill>
                          <a:srgbClr val="00B050"/>
                        </a:solidFill>
                      </a:uFill>
                    </a:rPr>
                    <a:t> </a:t>
                  </a:r>
                  <a:r>
                    <a:rPr lang="en-US" altLang="ja-JP" sz="2800" u="heavy" dirty="0" smtClean="0">
                      <a:solidFill>
                        <a:srgbClr val="00B050"/>
                      </a:solidFill>
                      <a:uFill>
                        <a:solidFill>
                          <a:srgbClr val="00B050"/>
                        </a:solidFill>
                      </a:uFill>
                    </a:rPr>
                    <a:t>b</a:t>
                  </a:r>
                  <a:r>
                    <a:rPr kumimoji="1" lang="en-US" altLang="ja-JP" sz="2800" u="heavy" dirty="0" smtClean="0">
                      <a:solidFill>
                        <a:srgbClr val="00B050"/>
                      </a:solidFill>
                      <a:uFill>
                        <a:solidFill>
                          <a:srgbClr val="00B050"/>
                        </a:solidFill>
                      </a:uFill>
                    </a:rPr>
                    <a:t>ack to the mass matrix:</a:t>
                  </a:r>
                  <a:endParaRPr lang="en-US" altLang="ja-JP" sz="2800" u="heavy" dirty="0" smtClean="0">
                    <a:solidFill>
                      <a:srgbClr val="00B050"/>
                    </a:solidFill>
                    <a:uFill>
                      <a:solidFill>
                        <a:srgbClr val="00B050"/>
                      </a:solidFill>
                    </a:uFill>
                  </a:endParaRPr>
                </a:p>
                <a:p>
                  <a:r>
                    <a:rPr lang="en-US" altLang="ja-JP" sz="2400" dirty="0" smtClean="0">
                      <a:solidFill>
                        <a:srgbClr val="00B050"/>
                      </a:solidFill>
                    </a:rPr>
                    <a:t>      </a:t>
                  </a:r>
                  <a:r>
                    <a:rPr lang="en-US" altLang="ja-JP" dirty="0" smtClean="0">
                      <a:solidFill>
                        <a:srgbClr val="0000CC"/>
                      </a:solidFill>
                    </a:rPr>
                    <a:t>the two eigenvalues          for each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</m:t>
                      </m:r>
                    </m:oMath>
                  </a14:m>
                  <a:r>
                    <a:rPr kumimoji="1" lang="en-US" altLang="ja-JP" dirty="0" smtClean="0">
                      <a:solidFill>
                        <a:srgbClr val="0000CC"/>
                      </a:solidFill>
                    </a:rPr>
                    <a:t> are </a:t>
                  </a:r>
                </a:p>
                <a:p>
                  <a:pPr marL="285750" indent="-285750">
                    <a:buFont typeface="Wingdings" pitchFamily="2" charset="2"/>
                    <a:buChar char="l"/>
                  </a:pPr>
                  <a:endParaRPr kumimoji="1" lang="en-US" altLang="ja-JP" dirty="0" smtClean="0">
                    <a:solidFill>
                      <a:srgbClr val="00B050"/>
                    </a:solidFill>
                  </a:endParaRPr>
                </a:p>
                <a:p>
                  <a:pPr marL="285750" indent="-285750">
                    <a:buFont typeface="Wingdings" pitchFamily="2" charset="2"/>
                    <a:buChar char="l"/>
                  </a:pPr>
                  <a:endParaRPr lang="en-US" altLang="ja-JP" dirty="0">
                    <a:solidFill>
                      <a:srgbClr val="00B050"/>
                    </a:solidFill>
                  </a:endParaRPr>
                </a:p>
                <a:p>
                  <a:pPr marL="285750" indent="-285750">
                    <a:buFont typeface="Wingdings" pitchFamily="2" charset="2"/>
                    <a:buChar char="l"/>
                  </a:pPr>
                  <a:endParaRPr kumimoji="1" lang="en-US" altLang="ja-JP" dirty="0" smtClean="0">
                    <a:solidFill>
                      <a:srgbClr val="00B050"/>
                    </a:solidFill>
                  </a:endParaRPr>
                </a:p>
                <a:p>
                  <a:pPr marL="285750" indent="-285750">
                    <a:buFont typeface="Wingdings" pitchFamily="2" charset="2"/>
                    <a:buChar char="l"/>
                  </a:pPr>
                  <a:endParaRPr lang="en-US" altLang="ja-JP" dirty="0">
                    <a:solidFill>
                      <a:srgbClr val="00B050"/>
                    </a:solidFill>
                  </a:endParaRPr>
                </a:p>
                <a:p>
                  <a:pPr marL="285750" indent="-285750">
                    <a:buFont typeface="Wingdings" pitchFamily="2" charset="2"/>
                    <a:buChar char="l"/>
                  </a:pPr>
                  <a:endParaRPr kumimoji="1" lang="en-US" altLang="ja-JP" dirty="0" smtClean="0">
                    <a:solidFill>
                      <a:srgbClr val="00B050"/>
                    </a:solidFill>
                  </a:endParaRPr>
                </a:p>
                <a:p>
                  <a:pPr marL="285750" indent="-285750">
                    <a:buFont typeface="Wingdings" pitchFamily="2" charset="2"/>
                    <a:buChar char="l"/>
                  </a:pPr>
                  <a:endParaRPr lang="en-US" altLang="ja-JP" dirty="0">
                    <a:solidFill>
                      <a:srgbClr val="00B050"/>
                    </a:solidFill>
                  </a:endParaRPr>
                </a:p>
                <a:p>
                  <a:pPr marL="285750" indent="-285750">
                    <a:buFont typeface="Wingdings" pitchFamily="2" charset="2"/>
                    <a:buChar char="l"/>
                  </a:pPr>
                  <a:endParaRPr kumimoji="1" lang="en-US" altLang="ja-JP" dirty="0" smtClean="0">
                    <a:solidFill>
                      <a:srgbClr val="00B050"/>
                    </a:solidFill>
                  </a:endParaRPr>
                </a:p>
                <a:p>
                  <a:endParaRPr lang="en-US" altLang="ja-JP" dirty="0">
                    <a:solidFill>
                      <a:srgbClr val="00B050"/>
                    </a:solidFill>
                  </a:endParaRPr>
                </a:p>
                <a:p>
                  <a:pPr marL="457200" indent="-457200">
                    <a:buFont typeface="Wingdings" pitchFamily="2" charset="2"/>
                    <a:buChar char="l"/>
                  </a:pPr>
                  <a:r>
                    <a:rPr kumimoji="1" lang="en-US" altLang="ja-JP" dirty="0" smtClean="0">
                      <a:solidFill>
                        <a:srgbClr val="00B05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557" y="178734"/>
                  <a:ext cx="4867871" cy="338554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01" t="-1799" r="-125" b="-12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図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522" y="695701"/>
              <a:ext cx="355092" cy="32918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401134" y="1981641"/>
                <a:ext cx="47115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altLang="ja-JP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00CC"/>
                            </a:solidFill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kumimoji="1" lang="en-US" altLang="ja-JP" dirty="0" smtClean="0">
                    <a:solidFill>
                      <a:srgbClr val="0000CC"/>
                    </a:solidFill>
                  </a:rPr>
                  <a:t>are the masses of the scalar gluons </a:t>
                </a:r>
              </a:p>
              <a:p>
                <a:r>
                  <a:rPr lang="en-US" altLang="ja-JP" dirty="0" smtClean="0">
                    <a:solidFill>
                      <a:srgbClr val="0000CC"/>
                    </a:solidFill>
                  </a:rPr>
                  <a:t>                                                   </a:t>
                </a:r>
                <a:r>
                  <a:rPr kumimoji="1" lang="en-US" altLang="ja-JP" dirty="0" smtClean="0">
                    <a:solidFill>
                      <a:srgbClr val="0000CC"/>
                    </a:solidFill>
                  </a:rPr>
                  <a:t>at tree level</a:t>
                </a:r>
                <a:endParaRPr kumimoji="1" lang="ja-JP" alt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34" y="1981641"/>
                <a:ext cx="4711546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388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2607503" y="2538095"/>
            <a:ext cx="3480568" cy="459006"/>
            <a:chOff x="2246863" y="4363204"/>
            <a:chExt cx="3480568" cy="459006"/>
          </a:xfrm>
        </p:grpSpPr>
        <p:pic>
          <p:nvPicPr>
            <p:cNvPr id="1030" name="Picture 6" descr="\textcolor[rgb]{0,0,0.6}{\begin{align*}&#10;\Delta^2 \equiv \frac{(D^0)^2}{4Nm^2}&#10;\end{align*}}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363204"/>
              <a:ext cx="1133721" cy="45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246863" y="4437112"/>
              <a:ext cx="3480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CC"/>
                  </a:solidFill>
                </a:rPr>
                <a:t>( cf.                         </a:t>
              </a:r>
              <a:r>
                <a:rPr lang="en-US" altLang="ja-JP" dirty="0" smtClean="0">
                  <a:solidFill>
                    <a:srgbClr val="0000CC"/>
                  </a:solidFill>
                </a:rPr>
                <a:t>i</a:t>
              </a:r>
              <a:r>
                <a:rPr kumimoji="1" lang="en-US" altLang="ja-JP" dirty="0" smtClean="0">
                  <a:solidFill>
                    <a:srgbClr val="0000CC"/>
                  </a:solidFill>
                </a:rPr>
                <a:t>n APT-FIS)</a:t>
              </a:r>
              <a:endParaRPr kumimoji="1" lang="ja-JP" alt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1032542" y="3172500"/>
            <a:ext cx="6340472" cy="369887"/>
            <a:chOff x="282" y="3987"/>
            <a:chExt cx="3994" cy="233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82" y="3987"/>
              <a:ext cx="39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the entire contribution to the 1PI vertex </a:t>
              </a:r>
              <a:r>
                <a:rPr lang="en-US" altLang="ja-JP" dirty="0" smtClean="0"/>
                <a:t>function                  is</a:t>
              </a:r>
              <a:endParaRPr lang="ja-JP" altLang="en-US" dirty="0"/>
            </a:p>
          </p:txBody>
        </p:sp>
        <p:pic>
          <p:nvPicPr>
            <p:cNvPr id="19" name="Picture 19" descr="\begin{align*}&#10;i \Gamma_{\rm{1-loop}}&#10;\end{align*}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" y="4039"/>
              <a:ext cx="606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1" descr="\begin{align*}&#10;\int d^4x \sum_a | m_{a} |^4 \int \frac{d^4 \ell^{\mu}}{(2\pi)^4} \ln&#10; \left[ \frac{(\lambda^{(+)2} - \ell^2 - i \epsilon) (\lambda^{(-)2} - \ell^2 - i \epsilon)}&#10; {(1 - \ell^2 - i \epsilon) ( - \ell^2 - i \epsilon)}&#10;  \right]&#10;\end{align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66" y="3755395"/>
            <a:ext cx="6192838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textcolor[rgb]{0,0,0.6}{\begin{align*}&#10;V_{{\rm 1-loop}}^{(D)} &amp;= V^{(D)} + V_{{\rm c.t.}} + V_{{\rm 1-loop}}  \nonumber \\ &#10;   &amp;= \sum_a | m_{a} |^4 \left[ - \beta \Delta^2 - \Lambda_{{\rm res}} \Delta^2  &#10;     \frac{1}{32 \pi^2} \left\{ A(d) \left(\Delta^2 + \frac{1}{8} \Delta^4 \right)  &#10;-   \lambda^{(+)4} \log \lambda^{(+)2}   - \lambda^{(-)4}  \log \lambda^{(-)2} \right\}&#10;  \right],&#10;\end{align*}}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70770"/>
            <a:ext cx="8309082" cy="8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11"/>
          <p:cNvSpPr txBox="1">
            <a:spLocks noChangeArrowheads="1"/>
          </p:cNvSpPr>
          <p:nvPr/>
        </p:nvSpPr>
        <p:spPr bwMode="auto">
          <a:xfrm>
            <a:off x="395536" y="6249816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dirty="0">
                <a:solidFill>
                  <a:srgbClr val="0000CC"/>
                </a:solidFill>
              </a:rPr>
              <a:t>where</a:t>
            </a:r>
            <a:endParaRPr lang="ja-JP" altLang="en-US" dirty="0">
              <a:solidFill>
                <a:srgbClr val="0000CC"/>
              </a:solidFill>
            </a:endParaRPr>
          </a:p>
        </p:txBody>
      </p:sp>
      <p:pic>
        <p:nvPicPr>
          <p:cNvPr id="1038" name="Picture 14" descr="\textcolor[rgb]{0,0,0.6}{\begin{align*}&#10;A(d) = \frac{3}{4} - \gamma + \frac{1}{2-d/2}&#10;\end{align*}}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61" y="6181070"/>
            <a:ext cx="2403136" cy="52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979069" y="4643844"/>
            <a:ext cx="6185219" cy="369332"/>
            <a:chOff x="979069" y="4643844"/>
            <a:chExt cx="6185219" cy="369332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979069" y="4643844"/>
              <a:ext cx="6002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CC"/>
                  </a:solidFill>
                </a:rPr>
                <a:t>the part of the one-loop effective potential which contains</a:t>
              </a:r>
              <a:endParaRPr kumimoji="1" lang="ja-JP" altLang="en-US" dirty="0">
                <a:solidFill>
                  <a:srgbClr val="0000CC"/>
                </a:solidFill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682" y="4683597"/>
              <a:ext cx="276606" cy="245257"/>
            </a:xfrm>
            <a:prstGeom prst="rect">
              <a:avLst/>
            </a:prstGeom>
          </p:spPr>
        </p:pic>
      </p:grpSp>
      <p:pic>
        <p:nvPicPr>
          <p:cNvPr id="1042" name="Picture 18" descr="\textcolor[rgb]{0,0,0.6}{\begin{align*}&#10;\beta = \frac{ \langle g_{00} \rangle 2Nm^2}{\sum_a | m_{a} |^4}, \;&#10;  \Lambda_{{\rm res}} = \frac{ ({\rm Im} \Lambda) 2Nm^2}{\sum_a | m_{a} |^4}&#10;\end{align*}}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35" y="6163531"/>
            <a:ext cx="3738516" cy="57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F815-E8B7-49C5-A82B-15B9D05520B4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2054" name="Picture 6" descr="\textcolor[rgb]{0,0,0.6}{\begin{align*}&#10;\frac{1}{\sum_a | m_{a} |^4}  V^{(D)}_{{\rm 1-loop}}  &#10;   =  \left( \textcolor[rgb]{1,0,0}{c} + \frac{1}{64 \pi^2} \right)  \Delta^2  +\textcolor[rgb]{1,0,0}{ \Lambda_{{\rm res}}^{\prime}(d) }&#10;   \frac{\Delta^4}{8} &#10;   -\frac{1}{32 \pi^2} &#10;  \left(  \lambda^{(+)4} \log \lambda^{(+)2}   + \lambda^{(-)4}  \log \lambda^{(-)2} \right), &#10;\end{align*}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0" y="4458297"/>
            <a:ext cx="8359931" cy="5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66121" y="188640"/>
            <a:ext cx="8970375" cy="6463308"/>
            <a:chOff x="66121" y="188640"/>
            <a:chExt cx="8970375" cy="6463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66121" y="188640"/>
                  <a:ext cx="8970375" cy="6463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l"/>
                  </a:pPr>
                  <a:r>
                    <a:rPr kumimoji="1" lang="en-US" altLang="ja-JP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kumimoji="1" lang="en-US" altLang="ja-JP" dirty="0" smtClean="0"/>
                    <a:t>both the regularization &amp; the c. t. are </a:t>
                  </a:r>
                  <a:r>
                    <a:rPr kumimoji="1" lang="en-US" altLang="ja-JP" dirty="0" err="1" smtClean="0"/>
                    <a:t>supersymmetric</a:t>
                  </a:r>
                  <a:r>
                    <a:rPr kumimoji="1" lang="en-US" altLang="ja-JP" dirty="0" smtClean="0"/>
                    <a:t>,</a:t>
                  </a:r>
                </a:p>
                <a:p>
                  <a:r>
                    <a:rPr lang="en-US" altLang="ja-JP" sz="1100" dirty="0" smtClean="0"/>
                    <a:t>    </a:t>
                  </a:r>
                </a:p>
                <a:p>
                  <a:r>
                    <a:rPr lang="en-US" altLang="ja-JP" dirty="0"/>
                    <a:t> </a:t>
                  </a:r>
                  <a:r>
                    <a:rPr lang="en-US" altLang="ja-JP" dirty="0" smtClean="0"/>
                    <a:t>     </a:t>
                  </a:r>
                  <a:r>
                    <a:rPr lang="en-US" altLang="ja-JP" dirty="0"/>
                    <a:t> </a:t>
                  </a:r>
                  <a:r>
                    <a:rPr lang="en-US" altLang="ja-JP" dirty="0" smtClean="0"/>
                    <a:t>         unrelated. So</a:t>
                  </a:r>
                  <a:endParaRPr lang="en-US" altLang="ja-JP" dirty="0"/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kumimoji="1" lang="en-US" altLang="ja-JP" dirty="0" smtClean="0"/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lang="en-US" altLang="ja-JP" dirty="0"/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kumimoji="1" lang="en-US" altLang="ja-JP" dirty="0" smtClean="0"/>
                </a:p>
                <a:p>
                  <a:endParaRPr lang="en-US" altLang="ja-JP" dirty="0" smtClean="0"/>
                </a:p>
                <a:p>
                  <a:r>
                    <a:rPr lang="en-US" altLang="ja-JP" dirty="0"/>
                    <a:t>    </a:t>
                  </a:r>
                  <a:r>
                    <a:rPr lang="en-US" altLang="ja-JP" dirty="0" smtClean="0"/>
                    <a:t>where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𝑐</m:t>
                      </m:r>
                    </m:oMath>
                  </a14:m>
                  <a:r>
                    <a:rPr lang="en-US" altLang="ja-JP" dirty="0" smtClean="0"/>
                    <a:t> </a:t>
                  </a:r>
                  <a:r>
                    <a:rPr lang="en-US" altLang="ja-JP" dirty="0"/>
                    <a:t>is a fixed non-universal number. </a:t>
                  </a:r>
                  <a:r>
                    <a:rPr lang="en-US" altLang="ja-JP" dirty="0" smtClean="0"/>
                    <a:t> </a:t>
                  </a:r>
                </a:p>
                <a:p>
                  <a:endParaRPr lang="en-US" altLang="ja-JP" sz="500" dirty="0" smtClean="0"/>
                </a:p>
                <a:p>
                  <a:r>
                    <a:rPr lang="en-US" altLang="ja-JP" dirty="0"/>
                    <a:t> </a:t>
                  </a:r>
                  <a:r>
                    <a:rPr lang="en-US" altLang="ja-JP" dirty="0" smtClean="0"/>
                    <a:t>            is </a:t>
                  </a:r>
                  <a:r>
                    <a:rPr lang="en-US" altLang="ja-JP" dirty="0"/>
                    <a:t>now expressible in terms of</a:t>
                  </a:r>
                  <a:r>
                    <a:rPr lang="en-US" altLang="ja-JP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/>
                        </a:rPr>
                        <m:t>,  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𝑐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,  </m:t>
                      </m:r>
                      <m:r>
                        <a:rPr lang="ja-JP" altLang="en-US" sz="2000" b="0" i="1" smtClean="0">
                          <a:latin typeface="Cambria Math"/>
                        </a:rPr>
                        <m:t>𝛽</m:t>
                      </m:r>
                    </m:oMath>
                  </a14:m>
                  <a:r>
                    <a:rPr lang="en-US" altLang="ja-JP" sz="2000" dirty="0" smtClean="0"/>
                    <a:t> </a:t>
                  </a:r>
                  <a:r>
                    <a:rPr lang="en-US" altLang="ja-JP" dirty="0" smtClean="0"/>
                    <a:t>as</a:t>
                  </a:r>
                  <a:endParaRPr lang="en-US" altLang="ja-JP" dirty="0"/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kumimoji="1" lang="en-US" altLang="ja-JP" dirty="0" smtClean="0"/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kumimoji="1" lang="en-US" altLang="ja-JP" dirty="0" smtClean="0"/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lang="en-US" altLang="ja-JP" dirty="0"/>
                </a:p>
                <a:p>
                  <a:r>
                    <a:rPr kumimoji="1" lang="en-US" altLang="ja-JP" dirty="0" smtClean="0"/>
                    <a:t>  </a:t>
                  </a:r>
                </a:p>
                <a:p>
                  <a:r>
                    <a:rPr lang="en-US" altLang="ja-JP" dirty="0"/>
                    <a:t>    Our final expression for </a:t>
                  </a:r>
                  <a:r>
                    <a:rPr lang="en-US" altLang="ja-JP" dirty="0" smtClean="0"/>
                    <a:t>              is</a:t>
                  </a:r>
                </a:p>
                <a:p>
                  <a:endParaRPr kumimoji="1" lang="en-US" altLang="ja-JP" dirty="0"/>
                </a:p>
                <a:p>
                  <a:endParaRPr lang="en-US" altLang="ja-JP" dirty="0" smtClean="0"/>
                </a:p>
                <a:p>
                  <a:endParaRPr lang="en-US" altLang="ja-JP" dirty="0" smtClean="0"/>
                </a:p>
                <a:p>
                  <a:endParaRPr lang="en-US" altLang="ja-JP" dirty="0" smtClean="0"/>
                </a:p>
                <a:p>
                  <a:r>
                    <a:rPr lang="en-US" altLang="ja-JP" dirty="0"/>
                    <a:t> </a:t>
                  </a:r>
                  <a:r>
                    <a:rPr lang="en-US" altLang="ja-JP" dirty="0" smtClean="0"/>
                    <a:t>    </a:t>
                  </a:r>
                </a:p>
                <a:p>
                  <a:r>
                    <a:rPr lang="en-US" altLang="ja-JP" dirty="0"/>
                    <a:t> </a:t>
                  </a:r>
                  <a:r>
                    <a:rPr lang="en-US" altLang="ja-JP" dirty="0" smtClean="0"/>
                    <a:t>   where </a:t>
                  </a:r>
                  <a:endParaRPr kumimoji="1" lang="en-US" altLang="ja-JP" dirty="0" smtClean="0"/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kumimoji="1" lang="en-US" altLang="ja-JP" dirty="0" smtClean="0"/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kumimoji="1" lang="en-US" altLang="ja-JP" dirty="0" smtClean="0"/>
                </a:p>
                <a:p>
                  <a:pPr marL="285750" indent="-285750">
                    <a:buFont typeface="Arial" pitchFamily="34" charset="0"/>
                    <a:buChar char="•"/>
                  </a:pP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21" y="188640"/>
                  <a:ext cx="8970375" cy="646330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76" t="-47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 descr="\textcolor[rgb]{0,0,0.6}{\begin{align*}&#10;\frac{1}{\sum_a | m_{a} |^4} \left. \frac{\partial^2 V_{{\rm 1-loop}}^{(D)}}{(\partial \Delta)^2} &#10;\right|_{\Delta=0} = 2c&#10;\end{align*}}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736" y="1068078"/>
              <a:ext cx="3026682" cy="73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33" y="2417061"/>
              <a:ext cx="474420" cy="278282"/>
            </a:xfrm>
            <a:prstGeom prst="rect">
              <a:avLst/>
            </a:prstGeom>
          </p:spPr>
        </p:pic>
        <p:pic>
          <p:nvPicPr>
            <p:cNvPr id="2052" name="Picture 4" descr="\textcolor[rgb]{0,0,0.6}{\begin{align*}&#10;\Lambda_{{\rm res}}  = \Lambda_{{\rm res}}(d) =  -\beta -\left(c + \frac{1}{64\pi^2}\right)&#10;    +\frac{1}{32\pi^2}A(d).&#10;\end{align*}}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76" y="2943705"/>
              <a:ext cx="5872341" cy="664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図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10" y="3735793"/>
              <a:ext cx="786386" cy="405384"/>
            </a:xfrm>
            <a:prstGeom prst="rect">
              <a:avLst/>
            </a:prstGeom>
          </p:spPr>
        </p:pic>
        <p:pic>
          <p:nvPicPr>
            <p:cNvPr id="2056" name="Picture 8" descr="\textcolor[rgb]{0,0,0.6}{\begin{align*}&#10;\Lambda_{{\rm res}}^{\prime} (d) \equiv c + \beta + \Lambda_{{\rm res}}(d) +\frac{1}{64\pi^2}&#10;\end{align*}}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699" y="5332740"/>
              <a:ext cx="3596425" cy="518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\begin{align*}&#10;(\beta+\Lambda_{\rm res}, A(d)) \to (c, \Lambda_{\rm res}(d))&#10;\end{align*}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931" y="6094183"/>
              <a:ext cx="4750083" cy="373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\begin{align*}&#10;{\rm Im}~ \Lambda&#10;\end{align*}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30" y="708462"/>
              <a:ext cx="598525" cy="195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77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F815-E8B7-49C5-A82B-15B9D05520B4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28888" y="0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00B050"/>
                </a:solidFill>
              </a:rPr>
              <a:t>IV)</a:t>
            </a:r>
            <a:endParaRPr kumimoji="1" lang="ja-JP" alt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10"/>
          <p:cNvSpPr txBox="1">
            <a:spLocks noChangeArrowheads="1"/>
          </p:cNvSpPr>
          <p:nvPr/>
        </p:nvSpPr>
        <p:spPr bwMode="auto">
          <a:xfrm>
            <a:off x="223193" y="769441"/>
            <a:ext cx="2545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>
              <a:buFont typeface="Wingdings" pitchFamily="2" charset="2"/>
              <a:buChar char="l"/>
            </a:pPr>
            <a:r>
              <a:rPr lang="en-US" altLang="ja-JP" sz="2400" b="1" u="sng" dirty="0">
                <a:solidFill>
                  <a:srgbClr val="00B050"/>
                </a:solidFill>
              </a:rPr>
              <a:t>gap equation:</a:t>
            </a:r>
            <a:endParaRPr lang="ja-JP" altLang="en-US" sz="2400" b="1" u="sng" dirty="0">
              <a:solidFill>
                <a:srgbClr val="00B050"/>
              </a:solidFill>
            </a:endParaRPr>
          </a:p>
        </p:txBody>
      </p:sp>
      <p:pic>
        <p:nvPicPr>
          <p:cNvPr id="3078" name="Picture 6" descr="\textcolor[rgb]{0,0,0.6}{\begin{align*}&#10;0 &amp;= \frac{\partial V^{(D)}_{{\rm 1-loop}}}{\partial \Delta} \cr&#10;&amp;= \Delta \left[ 2 \left( c+\frac{1}{64\pi^2} \right) + \frac{\Lambda'_{{\rm res}}}{2} \Delta^2 \right. \right.\\&#10;&amp;\left. \left.&#10;- \frac{1}{32\pi^2} \frac{1}{\sqrt{1+\Delta^2}} &#10;\left\{ (\lambda^{(+)})^3 (2 \log(\lambda^{(+)})^2 + 1)  &#10;- (\lambda^{(-)})^3 (2 \log(\lambda^{(-)})^2 + 1) \right\} &#10;\right].&#10;\end{align*}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4" y="1403832"/>
            <a:ext cx="8306683" cy="20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23193" y="3906633"/>
                <a:ext cx="5136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Q</a:t>
                </a:r>
                <a:r>
                  <a:rPr kumimoji="1" lang="en-US" altLang="ja-JP" sz="2000" dirty="0" smtClean="0"/>
                  <a:t>: the nontrivial solution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∆≠</m:t>
                    </m:r>
                    <m:r>
                      <a:rPr kumimoji="1" lang="en-US" altLang="ja-JP" sz="24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kumimoji="1" lang="ja-JP" altLang="en-US" sz="24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altLang="ja-JP" sz="2000" dirty="0" smtClean="0"/>
                  <a:t>exists or not</a:t>
                </a:r>
                <a:endParaRPr kumimoji="1" lang="ja-JP" alt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3" y="3906633"/>
                <a:ext cx="513685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06" r="-238" b="-210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532730" y="464153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approximation solution</a:t>
            </a:r>
            <a:endParaRPr kumimoji="1" lang="ja-JP" altLang="en-US" dirty="0"/>
          </a:p>
        </p:txBody>
      </p:sp>
      <p:pic>
        <p:nvPicPr>
          <p:cNvPr id="3082" name="Picture 10" descr="$&#10;\Delta^2 \simeq -4c/(\Lambda'_{{\rm res}} - &#10;\frac{5}{2} \cdot \frac{1}{32\pi^2})&#10;$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00" y="5239545"/>
            <a:ext cx="3244977" cy="3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$&#10;c+\frac{1}{64\pi^2} + \Lambda'_{{\rm res}} \left( \frac{\Delta}{2} \right)^2 &#10;\simeq \frac{1}{32\pi^2} \left( \frac{\Delta}{2} \right)^2 \log \left( \frac{\Delta}{2} \right)^2&#10;$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10" y="5726335"/>
            <a:ext cx="5101159" cy="40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\begin{align*}&#10;&amp;\Delta^2 \ll 1; \\&#10;&amp;\Delta^2 \gg 1;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21" y="5214173"/>
            <a:ext cx="1141425" cy="8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F815-E8B7-49C5-A82B-15B9D05520B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8568" y="332656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more generically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86" y="719826"/>
            <a:ext cx="3744416" cy="2238068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1145737" y="3043424"/>
            <a:ext cx="6428363" cy="958852"/>
            <a:chOff x="539552" y="4581128"/>
            <a:chExt cx="6428363" cy="95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39552" y="4581128"/>
                  <a:ext cx="6428363" cy="958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ja-JP" dirty="0"/>
                    <a:t>The plot of the </a:t>
                  </a:r>
                  <a:r>
                    <a:rPr lang="en-US" altLang="ja-JP" dirty="0" smtClean="0"/>
                    <a:t>quantity                                as </a:t>
                  </a:r>
                  <a:r>
                    <a:rPr lang="en-US" altLang="ja-JP" dirty="0"/>
                    <a:t>a function of </a:t>
                  </a:r>
                  <a14:m>
                    <m:oMath xmlns:m="http://schemas.openxmlformats.org/officeDocument/2006/math">
                      <m:r>
                        <a:rPr lang="en-US" altLang="ja-JP" sz="2000" i="1" dirty="0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a14:m>
                  <a:r>
                    <a:rPr lang="en-US" altLang="ja-JP" dirty="0" smtClean="0"/>
                    <a:t>.</a:t>
                  </a:r>
                  <a:endParaRPr lang="en-US" altLang="ja-JP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ja-JP" dirty="0" smtClean="0"/>
                    <a:t>                                                    as an illustration</a:t>
                  </a:r>
                  <a:r>
                    <a:rPr lang="en-US" altLang="ja-JP" dirty="0"/>
                    <a:t>.</a:t>
                  </a: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581128"/>
                  <a:ext cx="6428363" cy="9588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54" b="-37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図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986" y="4689844"/>
              <a:ext cx="1828804" cy="405384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19" y="5167202"/>
              <a:ext cx="3072390" cy="329184"/>
            </a:xfrm>
            <a:prstGeom prst="rect">
              <a:avLst/>
            </a:prstGeom>
          </p:spPr>
        </p:pic>
      </p:grpSp>
      <p:grpSp>
        <p:nvGrpSpPr>
          <p:cNvPr id="18" name="グループ化 17"/>
          <p:cNvGrpSpPr/>
          <p:nvPr/>
        </p:nvGrpSpPr>
        <p:grpSpPr>
          <a:xfrm>
            <a:off x="1852094" y="4206222"/>
            <a:ext cx="5032375" cy="457200"/>
            <a:chOff x="2051050" y="5949950"/>
            <a:chExt cx="5032375" cy="457200"/>
          </a:xfrm>
        </p:grpSpPr>
        <p:pic>
          <p:nvPicPr>
            <p:cNvPr id="13" name="Picture 34" descr="\begin{eqnarray*}&#10;\textcolor[rgb]{0,0,0.6}{\therefore}&#10;\end{eqnarray*}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6092825"/>
              <a:ext cx="2159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グループ化 6"/>
            <p:cNvGrpSpPr>
              <a:grpSpLocks/>
            </p:cNvGrpSpPr>
            <p:nvPr/>
          </p:nvGrpSpPr>
          <p:grpSpPr bwMode="auto">
            <a:xfrm>
              <a:off x="2339975" y="5949950"/>
              <a:ext cx="4743450" cy="457200"/>
              <a:chOff x="1324043" y="6035717"/>
              <a:chExt cx="4744035" cy="456906"/>
            </a:xfrm>
          </p:grpSpPr>
          <p:sp>
            <p:nvSpPr>
              <p:cNvPr id="15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1324043" y="6035717"/>
                <a:ext cx="4744035" cy="456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400" dirty="0">
                    <a:solidFill>
                      <a:srgbClr val="0000CC"/>
                    </a:solidFill>
                  </a:rPr>
                  <a:t>             susy is broken to            </a:t>
                </a:r>
                <a:r>
                  <a:rPr lang="en-US" altLang="ja-JP" sz="2400" dirty="0" smtClean="0">
                    <a:solidFill>
                      <a:srgbClr val="0000CC"/>
                    </a:solidFill>
                  </a:rPr>
                  <a:t>.</a:t>
                </a:r>
                <a:endParaRPr lang="ja-JP" altLang="en-US" sz="2400" dirty="0">
                  <a:solidFill>
                    <a:srgbClr val="0000CC"/>
                  </a:solidFill>
                </a:endParaRPr>
              </a:p>
            </p:txBody>
          </p:sp>
          <p:pic>
            <p:nvPicPr>
              <p:cNvPr id="16" name="Picture 4" descr="\begin{align*}&#10;\textcolor[rgb]{0,0,0.6}{\mathcal{N}=1}&#10;\end{align*}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904" y="6139854"/>
                <a:ext cx="840957" cy="253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6" descr="\begin{align*}&#10;\textcolor[rgb]{0,0,0.6}{\mathcal{N}=0}&#10;\end{align*}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3345" y="6139853"/>
                <a:ext cx="851974" cy="253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905282" y="4877771"/>
                <a:ext cx="7214924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kumimoji="1" lang="en-US" altLang="ja-JP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 vac. </a:t>
                </a:r>
                <a:r>
                  <a:rPr lang="en-US" altLang="ja-JP" sz="2400" dirty="0"/>
                  <a:t>n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ot  lifted in our treatment.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 our vac. is metastable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  can be made long lived by choosing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l-GR" altLang="ja-JP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𝑚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 small.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82" y="4877771"/>
                <a:ext cx="7214924" cy="1754326"/>
              </a:xfrm>
              <a:prstGeom prst="rect">
                <a:avLst/>
              </a:prstGeom>
              <a:blipFill rotWithShape="1">
                <a:blip r:embed="rId13"/>
                <a:stretch>
                  <a:fillRect l="-592" b="-34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9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align*}&#10;&#10;\end{align*}&#10;\end{document}&#10;"/>
  <p:tag name="TEX2PS" val="platex $(base).tex; dvipsk -D $(res) -E -o $(base).ps $(base).dvi"/>
  <p:tag name="TEX2PSBATCH" val="platex --interaction=nonstopmode $(base).tex; dvipsｋ -D $(res) -E -o $(base).ps $(base).dvi"/>
  <p:tag name="DEFAULTWIDTH" val="324"/>
  <p:tag name="DEFAULTHEIGHT" val="370"/>
  <p:tag name="DEFAULTMAGNIFICATION" val="2"/>
  <p:tag name="DEFAULT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tau_{abc} \equiv \partial_c \tau_{ab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1.00008"/>
  <p:tag name="PICTUREFILESIZE" val="179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tau_{ab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2.96"/>
  <p:tag name="PICTUREFILESIZE" val="261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f(\Phi^a)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4.96008"/>
  <p:tag name="PICTUREFILESIZE" val="772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langle \tau_{0aa} \rangle \neq 0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2.96008"/>
  <p:tag name="PICTUREFILESIZE" val="168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K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9"/>
  <p:tag name="PICTUREFILESIZE" val="60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tau_{ab}(\Phi^a)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31.92008"/>
  <p:tag name="PICTUREFILESIZE" val="254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Phi^a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10.92"/>
  <p:tag name="PICTUREFILESIZE" val="71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W(\Phi^a)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30.00008"/>
  <p:tag name="PICTUREFILESIZE" val="240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V^{(D)} = -  \frac{1}{2}g_{ab} D^a D^b, ~~&#10;g_{ab} = {\rm Im} \tau_{ab},~~&#10;V_{{\rm 1-loop}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2.9604"/>
  <p:tag name="PICTUREFILESIZE" val="1414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langle D^0 \rangle :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24.96008"/>
  <p:tag name="PICTUREFILESIZE" val="235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{\im}{\mathrm{i}}&#10;\newcommand{\ex}{\mathrm{e}}&#10;\newcommand{\de}{\mathrm{d}}&#10;\newcommand{\Tr}{\mathrm{Tr}}&#10;\newcommand{\scr}{\scriptstyle}&#10;\newcommand{\CL}{\mathcal{L}}&#10;\newcommand{\CF}{\mathcal{F}}&#10;\newcommand{\CW}{\mathcal{W}}&#10;\begin{document}&#10;\begin{align*}&#10;\mathcal{N} = 1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.96008"/>
  <p:tag name="PICTUREFILESIZE" val="100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V^{(D)} + V_{{\rm c.t.}} + V_{{\rm 1-loop}},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6.96024"/>
  <p:tag name="PICTUREFILESIZE" val="441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lue{\begin{align*}&#10;V_{{\rm c.t.}} = -{\rm Im}   \frac{\Lambda}{2} \int d^2 \theta {\cal W}^{\alpha 0}{\cal W}^0_\alpha &#10;= -{\rm Im}  \frac{\Lambda}{2} (D^0)^2&#10;\end{align*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90.9804"/>
  <p:tag name="PICTUREFILESIZE" val="12205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align*}&#10;\blue{\langle D^{0} \rangle&#10;    =     - \frac{1}{2 \sqrt{2}} \langle g^{00} &#10;           \left( \tau_{0cd}\psi^d \lambda^c &#10;         + \bar{\tau}_{0cd} \bar{\psi}^d \bar{\lambda}^c \right) \rangle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80.9604"/>
  <p:tag name="PICTUREFILESIZE" val="12074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therefore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6.96"/>
  <p:tag name="PICTUREFILESIZE" val="40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langle D^0 \rangle \neq 0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7.98008"/>
  <p:tag name="PICTUREFILESIZE" val="1734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lue{&#10;\begin{eqnarray*}&#10;{\cal L}_{U(N)}&#10;     &amp;=&amp;     {\rm Im} &#10;           \left[ &#10;           \int d^4 \theta &#10;           {\rm Tr} &#10;           \bar{\Phi} e^{ad V} &#10;           \frac{\partial {\cal F}(\Phi)}{\partial \Phi} &#10;        \right. %\nonumber \\&#10;     % &amp;&amp; &#10;      \left.  &#10;          + \int d^2 \theta&#10;           \frac{1}{2} &#10;           \frac{\partial^2 {\cal F}(\Phi)}{\partial \Phi^a \partial \Phi^b}&#10;           {\cal W}^{\alpha a} {\cal W}^b_{\alpha}&#10;           \right] &#10;     %   \nonumber \\&#10;        %&amp;&amp; &#10;         + \left(\int d^2 \theta W(\Phi)&#10;         + c.c. \right)&#10;\end{eqnarray*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396.9608"/>
  <p:tag name="PICTUREFILESIZE" val="27533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align*}&#10;W(\Phi)&#10;     =     {\rm Tr} \left( 2 \blue{e} \Phi&#10;         + \blue{m} \frac{\partial {\cal F}(\Phi)}{\partial \Phi} &#10;           \right)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32.9602"/>
  <p:tag name="PICTUREFILESIZE" val="92293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V_{\rm 1-loop}^{(D)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.96008"/>
  <p:tag name="PICTUREFILESIZE" val="181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align*}&#10;\blue{\Delta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9"/>
  <p:tag name="PICTUREFILESIZE" val="2129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align*}&#10;\blue{{\bf \Lambda}_a^{\pm}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3.98"/>
  <p:tag name="PICTUREFILESIZE" val="520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blue{\mathcal{N}=2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28.92008"/>
  <p:tag name="PICTUREFILESIZE" val="213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align*}&#10;\Lambda_{\rm res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6.98"/>
  <p:tag name="PICTUREFILESIZE" val="482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V_{\rm 1-loop}^{(D)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.96008"/>
  <p:tag name="PICTUREFILESIZE" val="181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 \begin{center}&#10;  \includegraphics[width=70mm]{gapeq.eps}&#10; \end{center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198.9604"/>
  <p:tag name="PICTUREFILESIZE" val="16461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$\partial V_{{\rm 1-loop}}^{(D)}/(\Delta \partial \Delta)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2.00016"/>
  <p:tag name="PICTUREFILESIZE" val="404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$c+\frac{1}{64\pi^2}=1, \Lambda_{{\rm res}}'/8=0.00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544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align*}&#10;\blue{\mathcal{F},~g,~W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40.98008"/>
  <p:tag name="PICTUREFILESIZE" val="1146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align*}&#10;\red{\hslash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6"/>
  <p:tag name="PICTUREFILESIZE" val="143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align*}&#10;\hslash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6"/>
  <p:tag name="PICTUREFILESIZE" val="143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$\langle g_{aa,0} \rangle = \langle g_{00,0} \rangle$,&#10;$\langle {\cal F}_{0aa} \rangle = \langle {\cal F}_{000} \rangle$, &#10;$\langle \partial_a \partial_a W \rangle = \langle \partial_0 \partial_0 W \rangle$, &#10;$m_a=m_0$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8.0005"/>
  <p:tag name="PICTUREFILESIZE" val="1098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eqnarray*}&#10;{\cal L}_{{\rm mass}}^{(holo)}&amp;=&amp; \blue{-\frac{1}{2} \langle g_{0a,a} \rangle \langle \bar{F}^0 \rangle \psi^a \psi^a &#10;+ \frac{i}{4} \langle {\cal F}_{0aa} \rangle \langle F^0 \rangle \lambda^a \lambda^a&#10;-\frac{1}{2} \langle \partial_a \partial_a W \rangle \psi^a \psi^a &#10;+ \frac{\sqrt{2}}{4}  &#10;\langle {\cal F}_{0aa} \rangle \psi^a \lambda^a &#10;\langle D^0 \rangle}  \nonumber \\&#10;&amp;\equiv&amp; -\frac{1}{2} \sum_{a=1}^{N^2-1} \Psi(x)^{a~t} M_{a,a} \Psi^a(x), \qquad &#10;\Psi^a(x) = &#10;\left(&#10;\begin{array}{c}&#10;\lambda^a(x) \\&#10;\psi^a(x) \\&#10;\end{array}&#10;\right).  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411.0009"/>
  <p:tag name="PICTUREFILESIZE" val="66201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blue{\mathcal{N}=1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27.96008"/>
  <p:tag name="PICTUREFILESIZE" val="2066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gather*}&#10;\red{|\lambda^{(-)}|m_a}\\&#10;\blue{0}&#10;\end{gather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36.96008"/>
  <p:tag name="PICTUREFILESIZE" val="25733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[rgb]{0,0,0.6}{#1}}&#10;\newcommand{\red}[1]{\textcolor{red}{#1}}&#10;\newcommand{\green}[1]{\textcolor{green}{#1}}&#10;\newcommand{\dgreen}[1]{\textcolor{darkgreen}{#1}}&#10;\newcommand\fD{\mathfrak D}&#10;\begin{document}&#10;\begin{gather*}&#10;\red{|\lambda^{(+)}|m_a}\\&#10;\blue{m_a}&#10;\end{gather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36.96008"/>
  <p:tag name="PICTUREFILESIZE" val="2782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m^2_{{\rm sf}}  \sim \frac{C_i(R)\alpha_i}{\pi} m(\Delta)_{i}^2 &#10;\log \left( \frac{(m_a)_i^2}{m(\Delta)^2_i} \right).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2.9603"/>
  <p:tag name="PICTUREFILESIZE" val="14728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G_{{\rm SM}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18.96"/>
  <p:tag name="PICTUREFILESIZE" val="143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R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7.92"/>
  <p:tag name="PICTUREFILESIZE" val="55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&amp;m(\Delta)_i~(i = SU(3), SU(2), U(1)) ~; \\&#10;&amp;C_i(R) ~;\\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5.9803"/>
  <p:tag name="PICTUREFILESIZE" val="1334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mathcal{L}_{\rm gauge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27.00008"/>
  <p:tag name="PICTUREFILESIZE" val="218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m^2_{{\rm sf}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15"/>
  <p:tag name="PICTUREFILESIZE" val="149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blue{(\lambda^a, \psi^a)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33.00008"/>
  <p:tag name="PICTUREFILESIZE" val="261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blue{&#10;-\frac{1}{2} (\lambda^a, \psi^a) &#10;\left(&#10;\begin{array}{cc}&#10;0 &amp; -\frac{\sqrt{2}}{4} \tau_{abc} D^b \\&#10;-\frac{\sqrt{2}}{4} \tau_{abc} D^b &amp; \partial_a \partial_c W \\&#10;\end{array}&#10;\right) &#10;\left(&#10;\begin{array}{c}&#10;\lambda^c \\&#10;\psi^c \\&#10;\end{array}&#10;\right) + (c.c.),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258.9605"/>
  <p:tag name="PICTUREFILESIZE" val="5583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{\cal L}&#10;     =&amp;     &#10;           \int d^4 \theta K(\Phi^a, \bar{\Phi}^a)&#10;%           \frac{\partial {\cal F}(\Phi)}{\partial \Phi} &#10;+ (gauging) &#10;          + \blue{\rm Im} \int \blue{d^2 \theta&#10;           \frac{1}{2} &#10;           \tau_{ab}(\Phi^a)&#10;           {\cal W}^{\alpha a} {\cal W}^b_{\alpha}}&#10;         + \left(\int d^2 \theta W(\Phi^a)&#10;         + c.c. \right),  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387.9608"/>
  <p:tag name="PICTUREFILESIZE" val="6741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\fD{\mathfrak D}&#10;\begin{document}&#10;\begin{align*}&#10;\blue{&#10;M_{F a} \equiv&#10;\left(&#10;\begin{array}{cc}&#10;0 &amp; -\frac{\sqrt{2}}{4} \langle \tau_{0aa} D^0 \rangle \\&#10;-\frac{\sqrt{2}}{4} \langle \tau_{0aa} D^0 \rangle &amp; \langle \partial_a \partial_a W \rangle \\&#10;\end{array}&#10;\right) }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184.9204"/>
  <p:tag name="PICTUREFILESIZE" val="3994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 &#10;\usepackage{amsbsy,amssymb,latexsym,amsfonts}&#10;\usepackage{amsmath,epsfig}&#10;\usepackage{bm}&#10;\usepackage{graphicx}&#10;\definecolor{darkgreen}{rgb}{0,0.45,0}&#10;\definecolor{green}{rgb}{0,0.7,0}&#10;\newcommand{\blue}[1]{\textcolor{blue}{#1}}&#10;\newcommand{\red}[1]{\textcolor{red}{#1}}&#10;\newcommand{\green}[1]{\textcolor{green}{#1}}&#10;\newcommand{\dgreen}[1]{\textcolor{darkgreen}{#1}}&#10;\newcommand{\im}{\mathrm{i}}&#10;\newcommand{\ex}{\mathrm{e}}&#10;\newcommand{\de}{\mathrm{d}}&#10;\newcommand{\Tr}{\mathrm{Tr}}&#10;\newcommand{\scr}{\scriptstyle}&#10;\newcommand{\CL}{\mathcal{L}}&#10;\newcommand{\CF}{\mathcal{F}}&#10;\newcommand{\CW}{\mathcal{W}}&#10;\begin{document}&#10;\begin{align*}&#10;\mathcal{N} = 2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.98008"/>
  <p:tag name="PICTUREFILESIZE" val="10686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811</Words>
  <Application>Microsoft Office PowerPoint</Application>
  <PresentationFormat>画面に合わせる (4:3)</PresentationFormat>
  <Paragraphs>200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osaka city university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yoshioka</dc:creator>
  <cp:lastModifiedBy>Windows ユーザー</cp:lastModifiedBy>
  <cp:revision>369</cp:revision>
  <cp:lastPrinted>2011-12-01T16:23:28Z</cp:lastPrinted>
  <dcterms:created xsi:type="dcterms:W3CDTF">2010-01-13T04:59:07Z</dcterms:created>
  <dcterms:modified xsi:type="dcterms:W3CDTF">2012-07-20T12:06:22Z</dcterms:modified>
</cp:coreProperties>
</file>