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8" r:id="rId1"/>
  </p:sldMasterIdLst>
  <p:sldIdLst>
    <p:sldId id="256" r:id="rId2"/>
    <p:sldId id="258" r:id="rId3"/>
    <p:sldId id="268" r:id="rId4"/>
    <p:sldId id="257" r:id="rId5"/>
    <p:sldId id="274" r:id="rId6"/>
    <p:sldId id="290" r:id="rId7"/>
    <p:sldId id="289" r:id="rId8"/>
    <p:sldId id="275" r:id="rId9"/>
    <p:sldId id="267" r:id="rId10"/>
    <p:sldId id="260" r:id="rId11"/>
    <p:sldId id="261" r:id="rId12"/>
    <p:sldId id="263" r:id="rId13"/>
    <p:sldId id="285" r:id="rId14"/>
    <p:sldId id="284" r:id="rId15"/>
    <p:sldId id="295" r:id="rId16"/>
    <p:sldId id="270" r:id="rId17"/>
    <p:sldId id="286" r:id="rId18"/>
    <p:sldId id="269" r:id="rId19"/>
    <p:sldId id="262" r:id="rId20"/>
    <p:sldId id="265" r:id="rId21"/>
    <p:sldId id="277" r:id="rId22"/>
    <p:sldId id="278" r:id="rId23"/>
    <p:sldId id="279" r:id="rId24"/>
    <p:sldId id="280" r:id="rId25"/>
    <p:sldId id="266" r:id="rId26"/>
    <p:sldId id="282" r:id="rId27"/>
    <p:sldId id="283" r:id="rId28"/>
    <p:sldId id="293" r:id="rId29"/>
    <p:sldId id="288" r:id="rId30"/>
    <p:sldId id="259" r:id="rId31"/>
    <p:sldId id="264" r:id="rId32"/>
    <p:sldId id="291" r:id="rId33"/>
    <p:sldId id="292" r:id="rId34"/>
    <p:sldId id="271" r:id="rId35"/>
    <p:sldId id="281" r:id="rId36"/>
    <p:sldId id="276" r:id="rId3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A25E4-0B6D-444F-AA98-5C1ED97EE228}" type="datetimeFigureOut">
              <a:rPr lang="ja-JP" altLang="en-US" smtClean="0"/>
              <a:pPr/>
              <a:t>12.7.18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6E88-2D07-4743-8F96-0CC5C9A433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.pdf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df"/><Relationship Id="rId5" Type="http://schemas.openxmlformats.org/officeDocument/2006/relationships/image" Target="../media/image33.png"/><Relationship Id="rId6" Type="http://schemas.openxmlformats.org/officeDocument/2006/relationships/image" Target="../media/image34.pdf"/><Relationship Id="rId7" Type="http://schemas.openxmlformats.org/officeDocument/2006/relationships/image" Target="../media/image35.png"/><Relationship Id="rId8" Type="http://schemas.openxmlformats.org/officeDocument/2006/relationships/image" Target="../media/image36.pdf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d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df"/><Relationship Id="rId13" Type="http://schemas.openxmlformats.org/officeDocument/2006/relationships/image" Target="../media/image49.png"/><Relationship Id="rId14" Type="http://schemas.openxmlformats.org/officeDocument/2006/relationships/image" Target="../media/image50.pdf"/><Relationship Id="rId15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df"/><Relationship Id="rId3" Type="http://schemas.openxmlformats.org/officeDocument/2006/relationships/image" Target="../media/image39.png"/><Relationship Id="rId4" Type="http://schemas.openxmlformats.org/officeDocument/2006/relationships/image" Target="../media/image40.pdf"/><Relationship Id="rId5" Type="http://schemas.openxmlformats.org/officeDocument/2006/relationships/image" Target="../media/image41.png"/><Relationship Id="rId6" Type="http://schemas.openxmlformats.org/officeDocument/2006/relationships/image" Target="../media/image42.pdf"/><Relationship Id="rId7" Type="http://schemas.openxmlformats.org/officeDocument/2006/relationships/image" Target="../media/image43.png"/><Relationship Id="rId8" Type="http://schemas.openxmlformats.org/officeDocument/2006/relationships/image" Target="../media/image44.pdf"/><Relationship Id="rId9" Type="http://schemas.openxmlformats.org/officeDocument/2006/relationships/image" Target="../media/image45.png"/><Relationship Id="rId10" Type="http://schemas.openxmlformats.org/officeDocument/2006/relationships/image" Target="../media/image46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6" Type="http://schemas.openxmlformats.org/officeDocument/2006/relationships/image" Target="../media/image56.pdf"/><Relationship Id="rId7" Type="http://schemas.openxmlformats.org/officeDocument/2006/relationships/image" Target="../media/image57.png"/><Relationship Id="rId8" Type="http://schemas.openxmlformats.org/officeDocument/2006/relationships/image" Target="../media/image58.pdf"/><Relationship Id="rId9" Type="http://schemas.openxmlformats.org/officeDocument/2006/relationships/image" Target="../media/image59.png"/><Relationship Id="rId10" Type="http://schemas.openxmlformats.org/officeDocument/2006/relationships/image" Target="../media/image60.pdf"/><Relationship Id="rId11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d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20" Type="http://schemas.openxmlformats.org/officeDocument/2006/relationships/image" Target="../media/image80.pdf"/><Relationship Id="rId21" Type="http://schemas.openxmlformats.org/officeDocument/2006/relationships/image" Target="../media/image81.png"/><Relationship Id="rId22" Type="http://schemas.openxmlformats.org/officeDocument/2006/relationships/image" Target="../media/image82.pdf"/><Relationship Id="rId23" Type="http://schemas.openxmlformats.org/officeDocument/2006/relationships/image" Target="../media/image83.png"/><Relationship Id="rId24" Type="http://schemas.openxmlformats.org/officeDocument/2006/relationships/image" Target="../media/image84.pdf"/><Relationship Id="rId25" Type="http://schemas.openxmlformats.org/officeDocument/2006/relationships/image" Target="../media/image85.png"/><Relationship Id="rId26" Type="http://schemas.openxmlformats.org/officeDocument/2006/relationships/image" Target="../media/image86.pdf"/><Relationship Id="rId27" Type="http://schemas.openxmlformats.org/officeDocument/2006/relationships/image" Target="../media/image87.png"/><Relationship Id="rId10" Type="http://schemas.openxmlformats.org/officeDocument/2006/relationships/image" Target="../media/image70.pdf"/><Relationship Id="rId11" Type="http://schemas.openxmlformats.org/officeDocument/2006/relationships/image" Target="../media/image71.png"/><Relationship Id="rId12" Type="http://schemas.openxmlformats.org/officeDocument/2006/relationships/image" Target="../media/image72.pdf"/><Relationship Id="rId13" Type="http://schemas.openxmlformats.org/officeDocument/2006/relationships/image" Target="../media/image73.png"/><Relationship Id="rId14" Type="http://schemas.openxmlformats.org/officeDocument/2006/relationships/image" Target="../media/image74.pdf"/><Relationship Id="rId15" Type="http://schemas.openxmlformats.org/officeDocument/2006/relationships/image" Target="../media/image75.png"/><Relationship Id="rId16" Type="http://schemas.openxmlformats.org/officeDocument/2006/relationships/image" Target="../media/image76.pdf"/><Relationship Id="rId17" Type="http://schemas.openxmlformats.org/officeDocument/2006/relationships/image" Target="../media/image77.png"/><Relationship Id="rId18" Type="http://schemas.openxmlformats.org/officeDocument/2006/relationships/image" Target="../media/image78.pdf"/><Relationship Id="rId19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df"/><Relationship Id="rId3" Type="http://schemas.openxmlformats.org/officeDocument/2006/relationships/image" Target="../media/image63.png"/><Relationship Id="rId4" Type="http://schemas.openxmlformats.org/officeDocument/2006/relationships/image" Target="../media/image64.pdf"/><Relationship Id="rId5" Type="http://schemas.openxmlformats.org/officeDocument/2006/relationships/image" Target="../media/image65.png"/><Relationship Id="rId6" Type="http://schemas.openxmlformats.org/officeDocument/2006/relationships/image" Target="../media/image66.pdf"/><Relationship Id="rId7" Type="http://schemas.openxmlformats.org/officeDocument/2006/relationships/image" Target="../media/image67.png"/><Relationship Id="rId8" Type="http://schemas.openxmlformats.org/officeDocument/2006/relationships/image" Target="../media/image68.pd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png"/><Relationship Id="rId12" Type="http://schemas.openxmlformats.org/officeDocument/2006/relationships/image" Target="../media/image98.pdf"/><Relationship Id="rId13" Type="http://schemas.openxmlformats.org/officeDocument/2006/relationships/image" Target="../media/image99.png"/><Relationship Id="rId14" Type="http://schemas.openxmlformats.org/officeDocument/2006/relationships/image" Target="../media/image100.pdf"/><Relationship Id="rId15" Type="http://schemas.openxmlformats.org/officeDocument/2006/relationships/image" Target="../media/image101.png"/><Relationship Id="rId16" Type="http://schemas.openxmlformats.org/officeDocument/2006/relationships/image" Target="../media/image102.pdf"/><Relationship Id="rId17" Type="http://schemas.openxmlformats.org/officeDocument/2006/relationships/image" Target="../media/image103.png"/><Relationship Id="rId18" Type="http://schemas.openxmlformats.org/officeDocument/2006/relationships/image" Target="../media/image104.pdf"/><Relationship Id="rId19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df"/><Relationship Id="rId3" Type="http://schemas.openxmlformats.org/officeDocument/2006/relationships/image" Target="../media/image89.png"/><Relationship Id="rId4" Type="http://schemas.openxmlformats.org/officeDocument/2006/relationships/image" Target="../media/image90.pdf"/><Relationship Id="rId5" Type="http://schemas.openxmlformats.org/officeDocument/2006/relationships/image" Target="../media/image91.png"/><Relationship Id="rId6" Type="http://schemas.openxmlformats.org/officeDocument/2006/relationships/image" Target="../media/image92.pdf"/><Relationship Id="rId7" Type="http://schemas.openxmlformats.org/officeDocument/2006/relationships/image" Target="../media/image93.png"/><Relationship Id="rId8" Type="http://schemas.openxmlformats.org/officeDocument/2006/relationships/image" Target="../media/image94.pdf"/><Relationship Id="rId9" Type="http://schemas.openxmlformats.org/officeDocument/2006/relationships/image" Target="../media/image95.png"/><Relationship Id="rId10" Type="http://schemas.openxmlformats.org/officeDocument/2006/relationships/image" Target="../media/image96.pd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5.png"/><Relationship Id="rId12" Type="http://schemas.openxmlformats.org/officeDocument/2006/relationships/image" Target="../media/image116.pdf"/><Relationship Id="rId13" Type="http://schemas.openxmlformats.org/officeDocument/2006/relationships/image" Target="../media/image117.png"/><Relationship Id="rId14" Type="http://schemas.openxmlformats.org/officeDocument/2006/relationships/image" Target="../media/image118.pdf"/><Relationship Id="rId15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pdf"/><Relationship Id="rId3" Type="http://schemas.openxmlformats.org/officeDocument/2006/relationships/image" Target="../media/image107.png"/><Relationship Id="rId4" Type="http://schemas.openxmlformats.org/officeDocument/2006/relationships/image" Target="../media/image108.pdf"/><Relationship Id="rId5" Type="http://schemas.openxmlformats.org/officeDocument/2006/relationships/image" Target="../media/image109.png"/><Relationship Id="rId6" Type="http://schemas.openxmlformats.org/officeDocument/2006/relationships/image" Target="../media/image110.pdf"/><Relationship Id="rId7" Type="http://schemas.openxmlformats.org/officeDocument/2006/relationships/image" Target="../media/image111.png"/><Relationship Id="rId8" Type="http://schemas.openxmlformats.org/officeDocument/2006/relationships/image" Target="../media/image112.pdf"/><Relationship Id="rId9" Type="http://schemas.openxmlformats.org/officeDocument/2006/relationships/image" Target="../media/image113.png"/><Relationship Id="rId10" Type="http://schemas.openxmlformats.org/officeDocument/2006/relationships/image" Target="../media/image114.pd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png"/><Relationship Id="rId20" Type="http://schemas.openxmlformats.org/officeDocument/2006/relationships/image" Target="../media/image112.pdf"/><Relationship Id="rId21" Type="http://schemas.openxmlformats.org/officeDocument/2006/relationships/image" Target="../media/image113.png"/><Relationship Id="rId22" Type="http://schemas.openxmlformats.org/officeDocument/2006/relationships/image" Target="../media/image132.pdf"/><Relationship Id="rId23" Type="http://schemas.openxmlformats.org/officeDocument/2006/relationships/image" Target="../media/image133.png"/><Relationship Id="rId24" Type="http://schemas.openxmlformats.org/officeDocument/2006/relationships/image" Target="../media/image118.pdf"/><Relationship Id="rId25" Type="http://schemas.openxmlformats.org/officeDocument/2006/relationships/image" Target="../media/image119.png"/><Relationship Id="rId10" Type="http://schemas.openxmlformats.org/officeDocument/2006/relationships/image" Target="../media/image126.pdf"/><Relationship Id="rId11" Type="http://schemas.openxmlformats.org/officeDocument/2006/relationships/image" Target="../media/image127.png"/><Relationship Id="rId12" Type="http://schemas.openxmlformats.org/officeDocument/2006/relationships/image" Target="../media/image108.pdf"/><Relationship Id="rId13" Type="http://schemas.openxmlformats.org/officeDocument/2006/relationships/image" Target="../media/image109.png"/><Relationship Id="rId14" Type="http://schemas.openxmlformats.org/officeDocument/2006/relationships/image" Target="../media/image128.pdf"/><Relationship Id="rId15" Type="http://schemas.openxmlformats.org/officeDocument/2006/relationships/image" Target="../media/image129.png"/><Relationship Id="rId16" Type="http://schemas.openxmlformats.org/officeDocument/2006/relationships/image" Target="../media/image130.pdf"/><Relationship Id="rId17" Type="http://schemas.openxmlformats.org/officeDocument/2006/relationships/image" Target="../media/image131.png"/><Relationship Id="rId18" Type="http://schemas.openxmlformats.org/officeDocument/2006/relationships/image" Target="../media/image110.pdf"/><Relationship Id="rId19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df"/><Relationship Id="rId3" Type="http://schemas.openxmlformats.org/officeDocument/2006/relationships/image" Target="../media/image115.png"/><Relationship Id="rId4" Type="http://schemas.openxmlformats.org/officeDocument/2006/relationships/image" Target="../media/image120.pdf"/><Relationship Id="rId5" Type="http://schemas.openxmlformats.org/officeDocument/2006/relationships/image" Target="../media/image121.png"/><Relationship Id="rId6" Type="http://schemas.openxmlformats.org/officeDocument/2006/relationships/image" Target="../media/image122.pdf"/><Relationship Id="rId7" Type="http://schemas.openxmlformats.org/officeDocument/2006/relationships/image" Target="../media/image123.png"/><Relationship Id="rId8" Type="http://schemas.openxmlformats.org/officeDocument/2006/relationships/image" Target="../media/image124.pd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png"/><Relationship Id="rId20" Type="http://schemas.openxmlformats.org/officeDocument/2006/relationships/image" Target="../media/image112.pdf"/><Relationship Id="rId21" Type="http://schemas.openxmlformats.org/officeDocument/2006/relationships/image" Target="../media/image113.png"/><Relationship Id="rId22" Type="http://schemas.openxmlformats.org/officeDocument/2006/relationships/image" Target="../media/image138.pdf"/><Relationship Id="rId23" Type="http://schemas.openxmlformats.org/officeDocument/2006/relationships/image" Target="../media/image139.png"/><Relationship Id="rId24" Type="http://schemas.openxmlformats.org/officeDocument/2006/relationships/image" Target="../media/image118.pdf"/><Relationship Id="rId25" Type="http://schemas.openxmlformats.org/officeDocument/2006/relationships/image" Target="../media/image119.png"/><Relationship Id="rId10" Type="http://schemas.openxmlformats.org/officeDocument/2006/relationships/image" Target="../media/image126.pdf"/><Relationship Id="rId11" Type="http://schemas.openxmlformats.org/officeDocument/2006/relationships/image" Target="../media/image127.png"/><Relationship Id="rId12" Type="http://schemas.openxmlformats.org/officeDocument/2006/relationships/image" Target="../media/image108.pdf"/><Relationship Id="rId13" Type="http://schemas.openxmlformats.org/officeDocument/2006/relationships/image" Target="../media/image109.png"/><Relationship Id="rId14" Type="http://schemas.openxmlformats.org/officeDocument/2006/relationships/image" Target="../media/image128.pdf"/><Relationship Id="rId15" Type="http://schemas.openxmlformats.org/officeDocument/2006/relationships/image" Target="../media/image129.png"/><Relationship Id="rId16" Type="http://schemas.openxmlformats.org/officeDocument/2006/relationships/image" Target="../media/image130.pdf"/><Relationship Id="rId17" Type="http://schemas.openxmlformats.org/officeDocument/2006/relationships/image" Target="../media/image131.png"/><Relationship Id="rId18" Type="http://schemas.openxmlformats.org/officeDocument/2006/relationships/image" Target="../media/image110.pdf"/><Relationship Id="rId19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4.pdf"/><Relationship Id="rId3" Type="http://schemas.openxmlformats.org/officeDocument/2006/relationships/image" Target="../media/image135.png"/><Relationship Id="rId4" Type="http://schemas.openxmlformats.org/officeDocument/2006/relationships/image" Target="../media/image136.pdf"/><Relationship Id="rId5" Type="http://schemas.openxmlformats.org/officeDocument/2006/relationships/image" Target="../media/image137.png"/><Relationship Id="rId6" Type="http://schemas.openxmlformats.org/officeDocument/2006/relationships/image" Target="../media/image122.pdf"/><Relationship Id="rId7" Type="http://schemas.openxmlformats.org/officeDocument/2006/relationships/image" Target="../media/image123.png"/><Relationship Id="rId8" Type="http://schemas.openxmlformats.org/officeDocument/2006/relationships/image" Target="../media/image124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4" Type="http://schemas.openxmlformats.org/officeDocument/2006/relationships/image" Target="../media/image142.pdf"/><Relationship Id="rId5" Type="http://schemas.openxmlformats.org/officeDocument/2006/relationships/image" Target="../media/image143.png"/><Relationship Id="rId6" Type="http://schemas.openxmlformats.org/officeDocument/2006/relationships/image" Target="../media/image144.pdf"/><Relationship Id="rId7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0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5.png"/><Relationship Id="rId12" Type="http://schemas.openxmlformats.org/officeDocument/2006/relationships/image" Target="../media/image156.pdf"/><Relationship Id="rId13" Type="http://schemas.openxmlformats.org/officeDocument/2006/relationships/image" Target="../media/image157.png"/><Relationship Id="rId14" Type="http://schemas.openxmlformats.org/officeDocument/2006/relationships/image" Target="../media/image158.pdf"/><Relationship Id="rId15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6.pdf"/><Relationship Id="rId3" Type="http://schemas.openxmlformats.org/officeDocument/2006/relationships/image" Target="../media/image147.png"/><Relationship Id="rId4" Type="http://schemas.openxmlformats.org/officeDocument/2006/relationships/image" Target="../media/image148.pdf"/><Relationship Id="rId5" Type="http://schemas.openxmlformats.org/officeDocument/2006/relationships/image" Target="../media/image149.png"/><Relationship Id="rId6" Type="http://schemas.openxmlformats.org/officeDocument/2006/relationships/image" Target="../media/image150.pdf"/><Relationship Id="rId7" Type="http://schemas.openxmlformats.org/officeDocument/2006/relationships/image" Target="../media/image151.png"/><Relationship Id="rId8" Type="http://schemas.openxmlformats.org/officeDocument/2006/relationships/image" Target="../media/image152.pdf"/><Relationship Id="rId9" Type="http://schemas.openxmlformats.org/officeDocument/2006/relationships/image" Target="../media/image153.png"/><Relationship Id="rId10" Type="http://schemas.openxmlformats.org/officeDocument/2006/relationships/image" Target="../media/image154.pd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9.png"/><Relationship Id="rId12" Type="http://schemas.openxmlformats.org/officeDocument/2006/relationships/image" Target="../media/image170.pdf"/><Relationship Id="rId13" Type="http://schemas.openxmlformats.org/officeDocument/2006/relationships/image" Target="../media/image171.png"/><Relationship Id="rId14" Type="http://schemas.openxmlformats.org/officeDocument/2006/relationships/image" Target="../media/image172.pdf"/><Relationship Id="rId15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0.pdf"/><Relationship Id="rId3" Type="http://schemas.openxmlformats.org/officeDocument/2006/relationships/image" Target="../media/image161.png"/><Relationship Id="rId4" Type="http://schemas.openxmlformats.org/officeDocument/2006/relationships/image" Target="../media/image162.pdf"/><Relationship Id="rId5" Type="http://schemas.openxmlformats.org/officeDocument/2006/relationships/image" Target="../media/image163.png"/><Relationship Id="rId6" Type="http://schemas.openxmlformats.org/officeDocument/2006/relationships/image" Target="../media/image164.pdf"/><Relationship Id="rId7" Type="http://schemas.openxmlformats.org/officeDocument/2006/relationships/image" Target="../media/image165.png"/><Relationship Id="rId8" Type="http://schemas.openxmlformats.org/officeDocument/2006/relationships/image" Target="../media/image166.pdf"/><Relationship Id="rId9" Type="http://schemas.openxmlformats.org/officeDocument/2006/relationships/image" Target="../media/image167.png"/><Relationship Id="rId10" Type="http://schemas.openxmlformats.org/officeDocument/2006/relationships/image" Target="../media/image168.pd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4" Type="http://schemas.openxmlformats.org/officeDocument/2006/relationships/image" Target="../media/image176.pdf"/><Relationship Id="rId5" Type="http://schemas.openxmlformats.org/officeDocument/2006/relationships/image" Target="../media/image177.png"/><Relationship Id="rId6" Type="http://schemas.openxmlformats.org/officeDocument/2006/relationships/image" Target="../media/image178.pdf"/><Relationship Id="rId7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4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4" Type="http://schemas.openxmlformats.org/officeDocument/2006/relationships/image" Target="../media/image182.pdf"/><Relationship Id="rId5" Type="http://schemas.openxmlformats.org/officeDocument/2006/relationships/image" Target="../media/image183.png"/><Relationship Id="rId6" Type="http://schemas.openxmlformats.org/officeDocument/2006/relationships/image" Target="../media/image184.pdf"/><Relationship Id="rId7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0.pd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4" Type="http://schemas.openxmlformats.org/officeDocument/2006/relationships/image" Target="../media/image188.pdf"/><Relationship Id="rId5" Type="http://schemas.openxmlformats.org/officeDocument/2006/relationships/image" Target="../media/image189.png"/><Relationship Id="rId6" Type="http://schemas.openxmlformats.org/officeDocument/2006/relationships/image" Target="../media/image190.pdf"/><Relationship Id="rId7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6.pd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4" Type="http://schemas.openxmlformats.org/officeDocument/2006/relationships/image" Target="../media/image194.pdf"/><Relationship Id="rId5" Type="http://schemas.openxmlformats.org/officeDocument/2006/relationships/image" Target="../media/image195.png"/><Relationship Id="rId6" Type="http://schemas.openxmlformats.org/officeDocument/2006/relationships/image" Target="../media/image184.pdf"/><Relationship Id="rId7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2.pd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4" Type="http://schemas.openxmlformats.org/officeDocument/2006/relationships/image" Target="../media/image198.pdf"/><Relationship Id="rId5" Type="http://schemas.openxmlformats.org/officeDocument/2006/relationships/image" Target="../media/image199.png"/><Relationship Id="rId6" Type="http://schemas.openxmlformats.org/officeDocument/2006/relationships/image" Target="../media/image200.pdf"/><Relationship Id="rId7" Type="http://schemas.openxmlformats.org/officeDocument/2006/relationships/image" Target="../media/image201.png"/><Relationship Id="rId8" Type="http://schemas.openxmlformats.org/officeDocument/2006/relationships/image" Target="../media/image202.pdf"/><Relationship Id="rId9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6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4.pdf"/><Relationship Id="rId3" Type="http://schemas.openxmlformats.org/officeDocument/2006/relationships/image" Target="../media/image199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5.pdf"/><Relationship Id="rId3" Type="http://schemas.openxmlformats.org/officeDocument/2006/relationships/image" Target="../media/image20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6.jpe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2.png"/><Relationship Id="rId12" Type="http://schemas.openxmlformats.org/officeDocument/2006/relationships/image" Target="../media/image212.pdf"/><Relationship Id="rId13" Type="http://schemas.openxmlformats.org/officeDocument/2006/relationships/image" Target="../media/image214.png"/><Relationship Id="rId14" Type="http://schemas.openxmlformats.org/officeDocument/2006/relationships/image" Target="../media/image213.pdf"/><Relationship Id="rId15" Type="http://schemas.openxmlformats.org/officeDocument/2006/relationships/image" Target="../media/image216.png"/><Relationship Id="rId16" Type="http://schemas.openxmlformats.org/officeDocument/2006/relationships/image" Target="../media/image214.pdf"/><Relationship Id="rId17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7.pdf"/><Relationship Id="rId3" Type="http://schemas.openxmlformats.org/officeDocument/2006/relationships/image" Target="../media/image204.png"/><Relationship Id="rId4" Type="http://schemas.openxmlformats.org/officeDocument/2006/relationships/image" Target="../media/image208.pdf"/><Relationship Id="rId5" Type="http://schemas.openxmlformats.org/officeDocument/2006/relationships/image" Target="../media/image206.png"/><Relationship Id="rId6" Type="http://schemas.openxmlformats.org/officeDocument/2006/relationships/image" Target="../media/image209.pdf"/><Relationship Id="rId7" Type="http://schemas.openxmlformats.org/officeDocument/2006/relationships/image" Target="../media/image208.png"/><Relationship Id="rId8" Type="http://schemas.openxmlformats.org/officeDocument/2006/relationships/image" Target="../media/image210.pdf"/><Relationship Id="rId9" Type="http://schemas.openxmlformats.org/officeDocument/2006/relationships/image" Target="../media/image210.png"/><Relationship Id="rId10" Type="http://schemas.openxmlformats.org/officeDocument/2006/relationships/image" Target="../media/image211.pd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1.png"/><Relationship Id="rId4" Type="http://schemas.openxmlformats.org/officeDocument/2006/relationships/image" Target="../media/image215.pdf"/><Relationship Id="rId5" Type="http://schemas.openxmlformats.org/officeDocument/2006/relationships/image" Target="../media/image220.png"/><Relationship Id="rId6" Type="http://schemas.openxmlformats.org/officeDocument/2006/relationships/image" Target="../media/image216.pdf"/><Relationship Id="rId7" Type="http://schemas.openxmlformats.org/officeDocument/2006/relationships/image" Target="../media/image222.png"/><Relationship Id="rId8" Type="http://schemas.openxmlformats.org/officeDocument/2006/relationships/image" Target="../media/image217.pdf"/><Relationship Id="rId9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pd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91.png"/><Relationship Id="rId12" Type="http://schemas.openxmlformats.org/officeDocument/2006/relationships/image" Target="../media/image130.pdf"/><Relationship Id="rId13" Type="http://schemas.openxmlformats.org/officeDocument/2006/relationships/image" Target="../media/image1211.png"/><Relationship Id="rId14" Type="http://schemas.openxmlformats.org/officeDocument/2006/relationships/image" Target="../media/image110.pdf"/><Relationship Id="rId15" Type="http://schemas.openxmlformats.org/officeDocument/2006/relationships/image" Target="../media/image1231.png"/><Relationship Id="rId16" Type="http://schemas.openxmlformats.org/officeDocument/2006/relationships/image" Target="../media/image112.pdf"/><Relationship Id="rId17" Type="http://schemas.openxmlformats.org/officeDocument/2006/relationships/image" Target="../media/image1251.png"/><Relationship Id="rId18" Type="http://schemas.openxmlformats.org/officeDocument/2006/relationships/image" Target="../media/image218.pdf"/><Relationship Id="rId19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pdf"/><Relationship Id="rId3" Type="http://schemas.openxmlformats.org/officeDocument/2006/relationships/image" Target="../media/image1111.png"/><Relationship Id="rId4" Type="http://schemas.openxmlformats.org/officeDocument/2006/relationships/image" Target="../media/image124.pdf"/><Relationship Id="rId5" Type="http://schemas.openxmlformats.org/officeDocument/2006/relationships/image" Target="../media/image1131.png"/><Relationship Id="rId6" Type="http://schemas.openxmlformats.org/officeDocument/2006/relationships/image" Target="../media/image126.pdf"/><Relationship Id="rId7" Type="http://schemas.openxmlformats.org/officeDocument/2006/relationships/image" Target="../media/image1151.png"/><Relationship Id="rId8" Type="http://schemas.openxmlformats.org/officeDocument/2006/relationships/image" Target="../media/image108.pdf"/><Relationship Id="rId9" Type="http://schemas.openxmlformats.org/officeDocument/2006/relationships/image" Target="../media/image1171.png"/><Relationship Id="rId10" Type="http://schemas.openxmlformats.org/officeDocument/2006/relationships/image" Target="../media/image128.pd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6.png"/><Relationship Id="rId12" Type="http://schemas.openxmlformats.org/officeDocument/2006/relationships/image" Target="../media/image224.pdf"/><Relationship Id="rId13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9.pdf"/><Relationship Id="rId3" Type="http://schemas.openxmlformats.org/officeDocument/2006/relationships/image" Target="../media/image228.png"/><Relationship Id="rId4" Type="http://schemas.openxmlformats.org/officeDocument/2006/relationships/image" Target="../media/image220.pdf"/><Relationship Id="rId5" Type="http://schemas.openxmlformats.org/officeDocument/2006/relationships/image" Target="../media/image230.png"/><Relationship Id="rId6" Type="http://schemas.openxmlformats.org/officeDocument/2006/relationships/image" Target="../media/image221.pdf"/><Relationship Id="rId7" Type="http://schemas.openxmlformats.org/officeDocument/2006/relationships/image" Target="../media/image232.png"/><Relationship Id="rId8" Type="http://schemas.openxmlformats.org/officeDocument/2006/relationships/image" Target="../media/image222.pdf"/><Relationship Id="rId9" Type="http://schemas.openxmlformats.org/officeDocument/2006/relationships/image" Target="../media/image234.png"/><Relationship Id="rId10" Type="http://schemas.openxmlformats.org/officeDocument/2006/relationships/image" Target="../media/image223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226.pdf"/><Relationship Id="rId5" Type="http://schemas.openxmlformats.org/officeDocument/2006/relationships/image" Target="../media/image242.png"/><Relationship Id="rId6" Type="http://schemas.openxmlformats.org/officeDocument/2006/relationships/image" Target="../media/image227.pdf"/><Relationship Id="rId7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5.pdf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4.png"/><Relationship Id="rId12" Type="http://schemas.openxmlformats.org/officeDocument/2006/relationships/image" Target="../media/image233.pdf"/><Relationship Id="rId13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8.pdf"/><Relationship Id="rId3" Type="http://schemas.openxmlformats.org/officeDocument/2006/relationships/image" Target="../media/image246.png"/><Relationship Id="rId4" Type="http://schemas.openxmlformats.org/officeDocument/2006/relationships/image" Target="../media/image229.pdf"/><Relationship Id="rId5" Type="http://schemas.openxmlformats.org/officeDocument/2006/relationships/image" Target="../media/image248.png"/><Relationship Id="rId6" Type="http://schemas.openxmlformats.org/officeDocument/2006/relationships/image" Target="../media/image230.pdf"/><Relationship Id="rId7" Type="http://schemas.openxmlformats.org/officeDocument/2006/relationships/image" Target="../media/image250.png"/><Relationship Id="rId8" Type="http://schemas.openxmlformats.org/officeDocument/2006/relationships/image" Target="../media/image231.pdf"/><Relationship Id="rId9" Type="http://schemas.openxmlformats.org/officeDocument/2006/relationships/image" Target="../media/image252.png"/><Relationship Id="rId10" Type="http://schemas.openxmlformats.org/officeDocument/2006/relationships/image" Target="../media/image232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df"/><Relationship Id="rId13" Type="http://schemas.openxmlformats.org/officeDocument/2006/relationships/image" Target="../media/image18.png"/><Relationship Id="rId14" Type="http://schemas.openxmlformats.org/officeDocument/2006/relationships/image" Target="../media/image19.pdf"/><Relationship Id="rId15" Type="http://schemas.openxmlformats.org/officeDocument/2006/relationships/image" Target="../media/image20.png"/><Relationship Id="rId16" Type="http://schemas.openxmlformats.org/officeDocument/2006/relationships/image" Target="../media/image21.pdf"/><Relationship Id="rId1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6" Type="http://schemas.openxmlformats.org/officeDocument/2006/relationships/image" Target="../media/image11.pdf"/><Relationship Id="rId7" Type="http://schemas.openxmlformats.org/officeDocument/2006/relationships/image" Target="../media/image12.png"/><Relationship Id="rId8" Type="http://schemas.openxmlformats.org/officeDocument/2006/relationships/image" Target="../media/image13.pdf"/><Relationship Id="rId9" Type="http://schemas.openxmlformats.org/officeDocument/2006/relationships/image" Target="../media/image14.png"/><Relationship Id="rId10" Type="http://schemas.openxmlformats.org/officeDocument/2006/relationships/image" Target="../media/image15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df"/><Relationship Id="rId4" Type="http://schemas.openxmlformats.org/officeDocument/2006/relationships/image" Target="../media/image25.png"/><Relationship Id="rId5" Type="http://schemas.openxmlformats.org/officeDocument/2006/relationships/image" Target="../media/image26.pdf"/><Relationship Id="rId6" Type="http://schemas.openxmlformats.org/officeDocument/2006/relationships/image" Target="../media/image27.png"/><Relationship Id="rId7" Type="http://schemas.openxmlformats.org/officeDocument/2006/relationships/image" Target="../media/image28.pdf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42460" y="782194"/>
            <a:ext cx="7087597" cy="14003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en-US" altLang="ja-JP" sz="4000" b="1" dirty="0" smtClean="0">
                <a:solidFill>
                  <a:schemeClr val="tx1"/>
                </a:solidFill>
              </a:rPr>
              <a:t>Primordial black hole formation </a:t>
            </a:r>
          </a:p>
          <a:p>
            <a:pPr algn="ctr">
              <a:spcAft>
                <a:spcPts val="600"/>
              </a:spcAft>
            </a:pPr>
            <a:r>
              <a:rPr lang="en-US" altLang="ja-JP" sz="4000" b="1" dirty="0" smtClean="0">
                <a:solidFill>
                  <a:schemeClr val="tx1"/>
                </a:solidFill>
              </a:rPr>
              <a:t>in an </a:t>
            </a:r>
            <a:r>
              <a:rPr lang="en-US" altLang="ja-JP" sz="4000" b="1" dirty="0" err="1" smtClean="0">
                <a:solidFill>
                  <a:schemeClr val="tx1"/>
                </a:solidFill>
              </a:rPr>
              <a:t>axion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-like </a:t>
            </a:r>
            <a:r>
              <a:rPr lang="en-US" altLang="ja-JP" sz="4000" b="1" dirty="0" err="1" smtClean="0">
                <a:solidFill>
                  <a:schemeClr val="tx1"/>
                </a:solidFill>
              </a:rPr>
              <a:t>curvaton</a:t>
            </a:r>
            <a:r>
              <a:rPr lang="en-US" altLang="ja-JP" sz="4000" b="1" dirty="0" smtClean="0">
                <a:solidFill>
                  <a:schemeClr val="tx1"/>
                </a:solidFill>
              </a:rPr>
              <a:t> model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72935" y="2966218"/>
            <a:ext cx="3520465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kumimoji="1" lang="ja-JP" altLang="en-US" sz="2400" dirty="0" smtClean="0"/>
              <a:t>北嶋直弥</a:t>
            </a:r>
            <a:endParaRPr kumimoji="1" lang="en-US" altLang="ja-JP" sz="2400" dirty="0" smtClean="0"/>
          </a:p>
          <a:p>
            <a:pPr algn="ctr">
              <a:spcAft>
                <a:spcPts val="600"/>
              </a:spcAft>
            </a:pPr>
            <a:r>
              <a:rPr lang="ja-JP" altLang="en-US" sz="2400" dirty="0" smtClean="0"/>
              <a:t>東京大学</a:t>
            </a:r>
            <a:r>
              <a:rPr lang="en-US" altLang="ja-JP" sz="2400" dirty="0" smtClean="0"/>
              <a:t> / </a:t>
            </a:r>
            <a:r>
              <a:rPr lang="ja-JP" altLang="en-US" sz="2400" dirty="0" smtClean="0"/>
              <a:t>宇宙線研究所</a:t>
            </a:r>
            <a:endParaRPr kumimoji="1" lang="ja-JP" altLang="en-US" sz="2400" dirty="0"/>
          </a:p>
        </p:txBody>
      </p:sp>
      <p:pic>
        <p:nvPicPr>
          <p:cNvPr id="6" name="図 5" descr="ICRR_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93400" y="3259909"/>
            <a:ext cx="1418627" cy="6142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91278" y="4594817"/>
            <a:ext cx="7983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M. Kawasaki, N.K. and T. T. </a:t>
            </a:r>
            <a:r>
              <a:rPr lang="en-US" altLang="ja-JP" sz="2400" dirty="0" err="1" smtClean="0"/>
              <a:t>Yanagida</a:t>
            </a:r>
            <a:r>
              <a:rPr lang="en-US" altLang="ja-JP" sz="2400" dirty="0" smtClean="0"/>
              <a:t>, arXiv:1207.2550 [</a:t>
            </a:r>
            <a:r>
              <a:rPr lang="en-US" altLang="ja-JP" sz="2400" dirty="0" err="1" smtClean="0"/>
              <a:t>hep</a:t>
            </a:r>
            <a:r>
              <a:rPr lang="en-US" altLang="ja-JP" sz="2400" dirty="0" smtClean="0"/>
              <a:t>-ph]</a:t>
            </a:r>
            <a:endParaRPr kumimoji="1" lang="ja-JP" altLang="en-US" sz="2400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3078070" y="5998565"/>
            <a:ext cx="5549819" cy="614251"/>
            <a:chOff x="303161" y="5998565"/>
            <a:chExt cx="5549819" cy="614251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03161" y="6243484"/>
              <a:ext cx="4130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 smtClean="0"/>
                <a:t>素粒子物理学の進展 2012 / </a:t>
              </a:r>
              <a:r>
                <a:rPr lang="ja-JP" altLang="en-US" dirty="0" smtClean="0"/>
                <a:t>基研研究会</a:t>
              </a:r>
              <a:endParaRPr kumimoji="1" lang="ja-JP" altLang="en-US" dirty="0"/>
            </a:p>
          </p:txBody>
        </p:sp>
        <p:pic>
          <p:nvPicPr>
            <p:cNvPr id="11" name="図 10" descr="YITP_logo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468124" y="5998565"/>
              <a:ext cx="1384856" cy="614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下矢印 8"/>
          <p:cNvSpPr/>
          <p:nvPr/>
        </p:nvSpPr>
        <p:spPr>
          <a:xfrm>
            <a:off x="1980860" y="1801051"/>
            <a:ext cx="396172" cy="15893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023330" y="2274106"/>
            <a:ext cx="2353698" cy="609843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151502" y="4264223"/>
            <a:ext cx="6107768" cy="734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3160" y="303161"/>
            <a:ext cx="497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2.1 The potential of the </a:t>
            </a:r>
            <a:r>
              <a:rPr lang="en-US" altLang="ja-JP" sz="2800" dirty="0" err="1" smtClean="0"/>
              <a:t>curvaton</a:t>
            </a:r>
            <a:endParaRPr kumimoji="1" lang="ja-JP" altLang="en-US" sz="28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628" y="1159014"/>
            <a:ext cx="4711700" cy="355600"/>
          </a:xfrm>
          <a:prstGeom prst="rect">
            <a:avLst/>
          </a:prstGeom>
        </p:spPr>
      </p:pic>
      <p:grpSp>
        <p:nvGrpSpPr>
          <p:cNvPr id="18" name="図形グループ 17"/>
          <p:cNvGrpSpPr/>
          <p:nvPr/>
        </p:nvGrpSpPr>
        <p:grpSpPr>
          <a:xfrm>
            <a:off x="4484694" y="1801051"/>
            <a:ext cx="4120542" cy="1411937"/>
            <a:chOff x="4484694" y="1836004"/>
            <a:chExt cx="4120542" cy="1411937"/>
          </a:xfrm>
        </p:grpSpPr>
        <p:sp>
          <p:nvSpPr>
            <p:cNvPr id="12" name="正方形/長方形 11"/>
            <p:cNvSpPr/>
            <p:nvPr/>
          </p:nvSpPr>
          <p:spPr>
            <a:xfrm>
              <a:off x="4484694" y="1836004"/>
              <a:ext cx="4120542" cy="141193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566258" y="1940863"/>
              <a:ext cx="3962400" cy="1244600"/>
            </a:xfrm>
            <a:prstGeom prst="rect">
              <a:avLst/>
            </a:prstGeom>
          </p:spPr>
        </p:pic>
      </p:grp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23628" y="3617913"/>
            <a:ext cx="7594601" cy="3556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69938" y="2309059"/>
            <a:ext cx="226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global SUSY limit</a:t>
            </a:r>
            <a:endParaRPr kumimoji="1" lang="ja-JP" altLang="en-US" sz="2400" dirty="0"/>
          </a:p>
        </p:txBody>
      </p:sp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477190" y="4470400"/>
            <a:ext cx="5410200" cy="3556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78944" y="5161336"/>
            <a:ext cx="1779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flat direction</a:t>
            </a:r>
            <a:endParaRPr kumimoji="1" lang="ja-JP" altLang="en-US" sz="2400" dirty="0"/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3775306" y="5021528"/>
            <a:ext cx="3728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388684" y="5586694"/>
            <a:ext cx="3757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(They do not feel the potential)</a:t>
            </a:r>
            <a:endParaRPr kumimoji="1" lang="ja-JP" alt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160" y="303161"/>
            <a:ext cx="497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2.1 The potential of the </a:t>
            </a:r>
            <a:r>
              <a:rPr lang="en-US" altLang="ja-JP" sz="2800" dirty="0" err="1" smtClean="0"/>
              <a:t>curvaton</a:t>
            </a:r>
            <a:endParaRPr kumimoji="1" lang="ja-JP" altLang="en-US" sz="2800" dirty="0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24347" y="1172157"/>
            <a:ext cx="6642101" cy="9017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07680" y="2895600"/>
            <a:ext cx="275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flat direction is lifted</a:t>
            </a:r>
            <a:endParaRPr kumimoji="1" lang="ja-JP" altLang="en-US" sz="2400" dirty="0"/>
          </a:p>
        </p:txBody>
      </p:sp>
      <p:sp>
        <p:nvSpPr>
          <p:cNvPr id="5" name="下矢印 4"/>
          <p:cNvSpPr/>
          <p:nvPr/>
        </p:nvSpPr>
        <p:spPr>
          <a:xfrm>
            <a:off x="4065951" y="2369239"/>
            <a:ext cx="649836" cy="45438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1165276" y="4489378"/>
            <a:ext cx="6601172" cy="1712921"/>
            <a:chOff x="1098550" y="4687879"/>
            <a:chExt cx="6601172" cy="1712921"/>
          </a:xfrm>
        </p:grpSpPr>
        <p:pic>
          <p:nvPicPr>
            <p:cNvPr id="9" name="図 8" descr="flat_direction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098550" y="4687879"/>
              <a:ext cx="6601172" cy="1696134"/>
            </a:xfrm>
            <a:prstGeom prst="rect">
              <a:avLst/>
            </a:prstGeom>
          </p:spPr>
        </p:pic>
        <p:pic>
          <p:nvPicPr>
            <p:cNvPr id="10" name="図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131888" y="4833865"/>
              <a:ext cx="228600" cy="228600"/>
            </a:xfrm>
            <a:prstGeom prst="rect">
              <a:avLst/>
            </a:prstGeom>
          </p:spPr>
        </p:pic>
        <p:pic>
          <p:nvPicPr>
            <p:cNvPr id="11" name="図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237225" y="6083300"/>
              <a:ext cx="762000" cy="317500"/>
            </a:xfrm>
            <a:prstGeom prst="rect">
              <a:avLst/>
            </a:prstGeom>
          </p:spPr>
        </p:pic>
        <p:pic>
          <p:nvPicPr>
            <p:cNvPr id="12" name="図 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5654890" y="6030913"/>
              <a:ext cx="762000" cy="342900"/>
            </a:xfrm>
            <a:prstGeom prst="rect">
              <a:avLst/>
            </a:prstGeom>
          </p:spPr>
        </p:pic>
      </p:grpSp>
      <p:pic>
        <p:nvPicPr>
          <p:cNvPr id="14" name="図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818606" y="3663878"/>
            <a:ext cx="5461000" cy="825500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590023" y="2276031"/>
            <a:ext cx="2717800" cy="31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160" y="303161"/>
            <a:ext cx="497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2.1 The potential of the </a:t>
            </a:r>
            <a:r>
              <a:rPr lang="en-US" altLang="ja-JP" sz="2800" dirty="0" err="1" smtClean="0"/>
              <a:t>curvaton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5998" y="1109018"/>
            <a:ext cx="5748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Let’s decompose the complex scalar fields as</a:t>
            </a:r>
            <a:endParaRPr kumimoji="1" lang="ja-JP" altLang="en-US" sz="2400" dirty="0"/>
          </a:p>
        </p:txBody>
      </p:sp>
      <p:pic>
        <p:nvPicPr>
          <p:cNvPr id="8" name="図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61409" y="1722310"/>
            <a:ext cx="4965700" cy="698500"/>
          </a:xfrm>
          <a:prstGeom prst="rect">
            <a:avLst/>
          </a:prstGeom>
        </p:spPr>
      </p:pic>
      <p:grpSp>
        <p:nvGrpSpPr>
          <p:cNvPr id="19" name="図形グループ 18"/>
          <p:cNvGrpSpPr/>
          <p:nvPr/>
        </p:nvGrpSpPr>
        <p:grpSpPr>
          <a:xfrm>
            <a:off x="2947987" y="3291830"/>
            <a:ext cx="4697606" cy="304800"/>
            <a:chOff x="2947987" y="3519488"/>
            <a:chExt cx="4697606" cy="304800"/>
          </a:xfrm>
        </p:grpSpPr>
        <p:pic>
          <p:nvPicPr>
            <p:cNvPr id="6" name="図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695893" y="3519488"/>
              <a:ext cx="3949700" cy="304800"/>
            </a:xfrm>
            <a:prstGeom prst="rect">
              <a:avLst/>
            </a:prstGeom>
          </p:spPr>
        </p:pic>
        <p:sp>
          <p:nvSpPr>
            <p:cNvPr id="9" name="右矢印 8"/>
            <p:cNvSpPr/>
            <p:nvPr/>
          </p:nvSpPr>
          <p:spPr>
            <a:xfrm>
              <a:off x="2947987" y="3519488"/>
              <a:ext cx="535998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535998" y="3806826"/>
            <a:ext cx="36403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We follow the dynamics of </a:t>
            </a:r>
            <a:endParaRPr kumimoji="1" lang="ja-JP" altLang="en-US" sz="2400" dirty="0"/>
          </a:p>
        </p:txBody>
      </p:sp>
      <p:pic>
        <p:nvPicPr>
          <p:cNvPr id="21" name="図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052657" y="5639103"/>
            <a:ext cx="7048500" cy="749300"/>
          </a:xfrm>
          <a:prstGeom prst="rect">
            <a:avLst/>
          </a:prstGeom>
        </p:spPr>
      </p:pic>
      <p:grpSp>
        <p:nvGrpSpPr>
          <p:cNvPr id="15" name="図形グループ 14"/>
          <p:cNvGrpSpPr/>
          <p:nvPr/>
        </p:nvGrpSpPr>
        <p:grpSpPr>
          <a:xfrm>
            <a:off x="233248" y="4346864"/>
            <a:ext cx="8680623" cy="1013627"/>
            <a:chOff x="314812" y="4346864"/>
            <a:chExt cx="8680623" cy="1013627"/>
          </a:xfrm>
        </p:grpSpPr>
        <p:sp>
          <p:nvSpPr>
            <p:cNvPr id="12" name="正方形/長方形 11"/>
            <p:cNvSpPr/>
            <p:nvPr/>
          </p:nvSpPr>
          <p:spPr>
            <a:xfrm>
              <a:off x="314812" y="4346864"/>
              <a:ext cx="8680623" cy="101362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76480" y="4532313"/>
              <a:ext cx="8343900" cy="698500"/>
            </a:xfrm>
            <a:prstGeom prst="rect">
              <a:avLst/>
            </a:prstGeom>
          </p:spPr>
        </p:pic>
      </p:grpSp>
      <p:pic>
        <p:nvPicPr>
          <p:cNvPr id="16" name="図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14537" y="2721059"/>
            <a:ext cx="5892800" cy="35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303160" y="303161"/>
            <a:ext cx="497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2.1 The potential of the </a:t>
            </a:r>
            <a:r>
              <a:rPr lang="en-US" altLang="ja-JP" sz="2800" dirty="0" err="1" smtClean="0"/>
              <a:t>curvaton</a:t>
            </a:r>
            <a:endParaRPr kumimoji="1" lang="ja-JP" altLang="en-US" sz="2800" dirty="0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3763628" y="3194786"/>
            <a:ext cx="5015360" cy="3367658"/>
            <a:chOff x="3215984" y="3194786"/>
            <a:chExt cx="5015360" cy="3367658"/>
          </a:xfrm>
        </p:grpSpPr>
        <p:pic>
          <p:nvPicPr>
            <p:cNvPr id="16" name="図 15" descr="potential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387767" y="3194786"/>
              <a:ext cx="4679598" cy="3367658"/>
            </a:xfrm>
            <a:prstGeom prst="rect">
              <a:avLst/>
            </a:prstGeom>
          </p:spPr>
        </p:pic>
        <p:pic>
          <p:nvPicPr>
            <p:cNvPr id="4" name="図 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812826" y="6342431"/>
              <a:ext cx="152400" cy="127000"/>
            </a:xfrm>
            <a:prstGeom prst="rect">
              <a:avLst/>
            </a:prstGeom>
          </p:spPr>
        </p:pic>
        <p:pic>
          <p:nvPicPr>
            <p:cNvPr id="6" name="図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783812" y="5429642"/>
              <a:ext cx="254000" cy="228600"/>
            </a:xfrm>
            <a:prstGeom prst="rect">
              <a:avLst/>
            </a:prstGeom>
          </p:spPr>
        </p:pic>
        <p:pic>
          <p:nvPicPr>
            <p:cNvPr id="10" name="図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478412" y="4719450"/>
              <a:ext cx="139700" cy="241300"/>
            </a:xfrm>
            <a:prstGeom prst="rect">
              <a:avLst/>
            </a:prstGeom>
          </p:spPr>
        </p:pic>
        <p:pic>
          <p:nvPicPr>
            <p:cNvPr id="11" name="図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215984" y="5015479"/>
              <a:ext cx="647700" cy="266700"/>
            </a:xfrm>
            <a:prstGeom prst="rect">
              <a:avLst/>
            </a:prstGeom>
          </p:spPr>
        </p:pic>
        <p:pic>
          <p:nvPicPr>
            <p:cNvPr id="12" name="図 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7558244" y="5015479"/>
              <a:ext cx="673100" cy="266700"/>
            </a:xfrm>
            <a:prstGeom prst="rect">
              <a:avLst/>
            </a:prstGeom>
          </p:spPr>
        </p:pic>
        <p:pic>
          <p:nvPicPr>
            <p:cNvPr id="13" name="図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5452239" y="3206437"/>
              <a:ext cx="190500" cy="190500"/>
            </a:xfrm>
            <a:prstGeom prst="rect">
              <a:avLst/>
            </a:prstGeom>
          </p:spPr>
        </p:pic>
        <p:pic>
          <p:nvPicPr>
            <p:cNvPr id="17" name="図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5452239" y="5537592"/>
              <a:ext cx="279400" cy="241300"/>
            </a:xfrm>
            <a:prstGeom prst="rect">
              <a:avLst/>
            </a:prstGeom>
          </p:spPr>
        </p:pic>
      </p:grpSp>
      <p:pic>
        <p:nvPicPr>
          <p:cNvPr id="21" name="図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742950" y="1176596"/>
            <a:ext cx="7416800" cy="304800"/>
          </a:xfrm>
          <a:prstGeom prst="rect">
            <a:avLst/>
          </a:prstGeom>
        </p:spPr>
      </p:pic>
      <p:grpSp>
        <p:nvGrpSpPr>
          <p:cNvPr id="25" name="図形グループ 24"/>
          <p:cNvGrpSpPr/>
          <p:nvPr/>
        </p:nvGrpSpPr>
        <p:grpSpPr>
          <a:xfrm>
            <a:off x="920118" y="1919854"/>
            <a:ext cx="6672560" cy="1229971"/>
            <a:chOff x="920118" y="1803344"/>
            <a:chExt cx="6672560" cy="1229971"/>
          </a:xfrm>
        </p:grpSpPr>
        <p:pic>
          <p:nvPicPr>
            <p:cNvPr id="20" name="図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1229978" y="2284015"/>
              <a:ext cx="6362700" cy="749300"/>
            </a:xfrm>
            <a:prstGeom prst="rect">
              <a:avLst/>
            </a:prstGeom>
          </p:spPr>
        </p:pic>
        <p:pic>
          <p:nvPicPr>
            <p:cNvPr id="23" name="図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920118" y="1803344"/>
              <a:ext cx="4000500" cy="304800"/>
            </a:xfrm>
            <a:prstGeom prst="rect">
              <a:avLst/>
            </a:prstGeom>
          </p:spPr>
        </p:pic>
      </p:grpSp>
      <p:pic>
        <p:nvPicPr>
          <p:cNvPr id="22" name="図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920118" y="3458736"/>
            <a:ext cx="2159000" cy="1270000"/>
          </a:xfrm>
          <a:prstGeom prst="rect">
            <a:avLst/>
          </a:prstGeom>
        </p:spPr>
      </p:pic>
      <p:pic>
        <p:nvPicPr>
          <p:cNvPr id="26" name="図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5960709" y="1627754"/>
            <a:ext cx="2654300" cy="292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histor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4271" y="1509694"/>
            <a:ext cx="6650778" cy="453942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03160" y="303161"/>
            <a:ext cx="4076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The history of the universe</a:t>
            </a:r>
            <a:endParaRPr kumimoji="1" lang="ja-JP" altLang="en-US" sz="2800" dirty="0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920780" y="5941164"/>
            <a:ext cx="482600" cy="215900"/>
          </a:xfrm>
          <a:prstGeom prst="rect">
            <a:avLst/>
          </a:prstGeom>
        </p:spPr>
      </p:pic>
      <p:pic>
        <p:nvPicPr>
          <p:cNvPr id="7" name="図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 rot="16200000">
            <a:off x="-303689" y="3480385"/>
            <a:ext cx="3048000" cy="254000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33114" y="1734964"/>
            <a:ext cx="1257300" cy="254000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695014" y="3247037"/>
            <a:ext cx="1295400" cy="228600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 rot="3074389">
            <a:off x="5038801" y="3462697"/>
            <a:ext cx="1257300" cy="254000"/>
          </a:xfrm>
          <a:prstGeom prst="rect">
            <a:avLst/>
          </a:prstGeom>
        </p:spPr>
      </p:pic>
      <p:grpSp>
        <p:nvGrpSpPr>
          <p:cNvPr id="23" name="図形グループ 22"/>
          <p:cNvGrpSpPr/>
          <p:nvPr/>
        </p:nvGrpSpPr>
        <p:grpSpPr>
          <a:xfrm>
            <a:off x="5036785" y="1219950"/>
            <a:ext cx="2426495" cy="435938"/>
            <a:chOff x="5498305" y="774205"/>
            <a:chExt cx="2426495" cy="435938"/>
          </a:xfrm>
        </p:grpSpPr>
        <p:sp>
          <p:nvSpPr>
            <p:cNvPr id="21" name="円/楕円 20"/>
            <p:cNvSpPr/>
            <p:nvPr/>
          </p:nvSpPr>
          <p:spPr>
            <a:xfrm>
              <a:off x="5498305" y="778452"/>
              <a:ext cx="2426495" cy="431691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569540" y="774205"/>
              <a:ext cx="23135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FF"/>
                  </a:solidFill>
                </a:rPr>
                <a:t>radiation dominated</a:t>
              </a:r>
              <a:endParaRPr kumimoji="1" lang="ja-JP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3424849" y="1094080"/>
            <a:ext cx="1241020" cy="787046"/>
            <a:chOff x="94311" y="5785510"/>
            <a:chExt cx="1241020" cy="787046"/>
          </a:xfrm>
        </p:grpSpPr>
        <p:sp>
          <p:nvSpPr>
            <p:cNvPr id="18" name="円/楕円 17"/>
            <p:cNvSpPr/>
            <p:nvPr/>
          </p:nvSpPr>
          <p:spPr>
            <a:xfrm>
              <a:off x="94311" y="5785510"/>
              <a:ext cx="1241020" cy="787046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4311" y="5797492"/>
              <a:ext cx="1241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err="1" smtClean="0">
                  <a:solidFill>
                    <a:schemeClr val="bg1"/>
                  </a:solidFill>
                </a:rPr>
                <a:t>inflaton</a:t>
              </a:r>
              <a:endParaRPr kumimoji="1" lang="en-US" altLang="ja-JP" sz="20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ja-JP" sz="2000" dirty="0" smtClean="0">
                  <a:solidFill>
                    <a:schemeClr val="bg1"/>
                  </a:solidFill>
                </a:rPr>
                <a:t>oscillation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図形グループ 21"/>
          <p:cNvGrpSpPr/>
          <p:nvPr/>
        </p:nvGrpSpPr>
        <p:grpSpPr>
          <a:xfrm>
            <a:off x="1730954" y="1250980"/>
            <a:ext cx="1123360" cy="424074"/>
            <a:chOff x="7475260" y="826381"/>
            <a:chExt cx="1123360" cy="424074"/>
          </a:xfrm>
        </p:grpSpPr>
        <p:sp>
          <p:nvSpPr>
            <p:cNvPr id="19" name="円/楕円 18"/>
            <p:cNvSpPr/>
            <p:nvPr/>
          </p:nvSpPr>
          <p:spPr>
            <a:xfrm>
              <a:off x="7475260" y="828098"/>
              <a:ext cx="1123360" cy="422357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535638" y="826381"/>
              <a:ext cx="10482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FF"/>
                  </a:solidFill>
                </a:rPr>
                <a:t>inflation</a:t>
              </a:r>
              <a:endParaRPr kumimoji="1" lang="ja-JP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6452090" y="3804104"/>
            <a:ext cx="1137270" cy="751606"/>
            <a:chOff x="6787530" y="3732212"/>
            <a:chExt cx="1137270" cy="751606"/>
          </a:xfrm>
        </p:grpSpPr>
        <p:sp>
          <p:nvSpPr>
            <p:cNvPr id="32" name="角丸四角形吹き出し 31"/>
            <p:cNvSpPr/>
            <p:nvPr/>
          </p:nvSpPr>
          <p:spPr>
            <a:xfrm>
              <a:off x="6787530" y="3732212"/>
              <a:ext cx="1137270" cy="751606"/>
            </a:xfrm>
            <a:prstGeom prst="wedgeRoundRectCallout">
              <a:avLst>
                <a:gd name="adj1" fmla="val -71999"/>
                <a:gd name="adj2" fmla="val 4807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図 2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6920780" y="3809024"/>
              <a:ext cx="889000" cy="622300"/>
            </a:xfrm>
            <a:prstGeom prst="rect">
              <a:avLst/>
            </a:prstGeom>
          </p:spPr>
        </p:pic>
      </p:grpSp>
      <p:grpSp>
        <p:nvGrpSpPr>
          <p:cNvPr id="35" name="図形グループ 34"/>
          <p:cNvGrpSpPr/>
          <p:nvPr/>
        </p:nvGrpSpPr>
        <p:grpSpPr>
          <a:xfrm>
            <a:off x="5287520" y="2000946"/>
            <a:ext cx="1686940" cy="830436"/>
            <a:chOff x="5323460" y="1953018"/>
            <a:chExt cx="1686940" cy="830436"/>
          </a:xfrm>
        </p:grpSpPr>
        <p:sp>
          <p:nvSpPr>
            <p:cNvPr id="31" name="角丸四角形吹き出し 30"/>
            <p:cNvSpPr/>
            <p:nvPr/>
          </p:nvSpPr>
          <p:spPr>
            <a:xfrm>
              <a:off x="5323460" y="1953018"/>
              <a:ext cx="1686940" cy="830436"/>
            </a:xfrm>
            <a:prstGeom prst="wedgeRoundRectCallout">
              <a:avLst>
                <a:gd name="adj1" fmla="val -71999"/>
                <a:gd name="adj2" fmla="val 48072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図 2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5407320" y="2071403"/>
              <a:ext cx="1549400" cy="622300"/>
            </a:xfrm>
            <a:prstGeom prst="rect">
              <a:avLst/>
            </a:prstGeom>
          </p:spPr>
        </p:pic>
      </p:grpSp>
      <p:grpSp>
        <p:nvGrpSpPr>
          <p:cNvPr id="38" name="図形グループ 37"/>
          <p:cNvGrpSpPr/>
          <p:nvPr/>
        </p:nvGrpSpPr>
        <p:grpSpPr>
          <a:xfrm>
            <a:off x="2680671" y="3947994"/>
            <a:ext cx="1567869" cy="756750"/>
            <a:chOff x="2968191" y="4055832"/>
            <a:chExt cx="1567869" cy="756750"/>
          </a:xfrm>
        </p:grpSpPr>
        <p:sp>
          <p:nvSpPr>
            <p:cNvPr id="33" name="角丸四角形吹き出し 32"/>
            <p:cNvSpPr/>
            <p:nvPr/>
          </p:nvSpPr>
          <p:spPr>
            <a:xfrm>
              <a:off x="2968191" y="4055832"/>
              <a:ext cx="1567869" cy="756750"/>
            </a:xfrm>
            <a:prstGeom prst="wedgeRoundRectCallout">
              <a:avLst>
                <a:gd name="adj1" fmla="val 34100"/>
                <a:gd name="adj2" fmla="val -9603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3106711" y="4147430"/>
              <a:ext cx="1320800" cy="571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spectrum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38103" y="3208296"/>
            <a:ext cx="5225348" cy="2990980"/>
          </a:xfrm>
          <a:prstGeom prst="rect">
            <a:avLst/>
          </a:prstGeom>
        </p:spPr>
      </p:pic>
      <p:grpSp>
        <p:nvGrpSpPr>
          <p:cNvPr id="7" name="図形グループ 6"/>
          <p:cNvGrpSpPr/>
          <p:nvPr/>
        </p:nvGrpSpPr>
        <p:grpSpPr>
          <a:xfrm>
            <a:off x="827500" y="3150041"/>
            <a:ext cx="7377529" cy="3296878"/>
            <a:chOff x="827500" y="3150041"/>
            <a:chExt cx="7377529" cy="3296878"/>
          </a:xfrm>
        </p:grpSpPr>
        <p:grpSp>
          <p:nvGrpSpPr>
            <p:cNvPr id="9" name="図形グループ 39"/>
            <p:cNvGrpSpPr/>
            <p:nvPr/>
          </p:nvGrpSpPr>
          <p:grpSpPr>
            <a:xfrm>
              <a:off x="1237741" y="3150041"/>
              <a:ext cx="6959331" cy="3290888"/>
              <a:chOff x="1237741" y="3231598"/>
              <a:chExt cx="6959331" cy="3290888"/>
            </a:xfrm>
          </p:grpSpPr>
          <p:grpSp>
            <p:nvGrpSpPr>
              <p:cNvPr id="12" name="図形グループ 14"/>
              <p:cNvGrpSpPr/>
              <p:nvPr/>
            </p:nvGrpSpPr>
            <p:grpSpPr>
              <a:xfrm>
                <a:off x="1237741" y="3231598"/>
                <a:ext cx="6959331" cy="3290888"/>
                <a:chOff x="1377565" y="3278202"/>
                <a:chExt cx="6959331" cy="3290888"/>
              </a:xfrm>
            </p:grpSpPr>
            <p:cxnSp>
              <p:nvCxnSpPr>
                <p:cNvPr id="16" name="直線コネクタ 15"/>
                <p:cNvCxnSpPr/>
                <p:nvPr/>
              </p:nvCxnSpPr>
              <p:spPr>
                <a:xfrm>
                  <a:off x="4614232" y="3713125"/>
                  <a:ext cx="3264859" cy="1588"/>
                </a:xfrm>
                <a:prstGeom prst="line">
                  <a:avLst/>
                </a:prstGeom>
                <a:ln w="19050" cap="flat" cmpd="sng" algn="ctr">
                  <a:solidFill>
                    <a:schemeClr val="accent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図形グループ 16"/>
                <p:cNvGrpSpPr/>
                <p:nvPr/>
              </p:nvGrpSpPr>
              <p:grpSpPr>
                <a:xfrm>
                  <a:off x="1377565" y="3713125"/>
                  <a:ext cx="5456538" cy="2855965"/>
                  <a:chOff x="1004830" y="3216109"/>
                  <a:chExt cx="5456538" cy="2855965"/>
                </a:xfrm>
              </p:grpSpPr>
              <p:pic>
                <p:nvPicPr>
                  <p:cNvPr id="21" name="図 20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4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5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943100" y="5779974"/>
                    <a:ext cx="254000" cy="292100"/>
                  </a:xfrm>
                  <a:prstGeom prst="rect">
                    <a:avLst/>
                  </a:prstGeom>
                </p:spPr>
              </p:pic>
              <p:pic>
                <p:nvPicPr>
                  <p:cNvPr id="22" name="図 21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6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7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1004830" y="3216109"/>
                    <a:ext cx="673100" cy="304800"/>
                  </a:xfrm>
                  <a:prstGeom prst="rect">
                    <a:avLst/>
                  </a:prstGeom>
                </p:spPr>
              </p:pic>
              <p:pic>
                <p:nvPicPr>
                  <p:cNvPr id="23" name="図 22" descr="latex-image-1.pdf"/>
                  <p:cNvPicPr>
                    <a:picLocks noChangeAspect="1"/>
                  </p:cNvPicPr>
                  <p:nvPr/>
                </p:nvPicPr>
                <mc:AlternateContent>
                  <mc:Choice xmlns:ma="http://schemas.microsoft.com/office/mac/drawingml/2008/main" Requires="ma">
                    <p:blipFill>
                      <a:blip r:embed="rId8"/>
                      <a:stretch>
                        <a:fillRect/>
                      </a:stretch>
                    </p:blipFill>
                  </mc:Choice>
                  <mc:Fallback>
                    <p:blipFill>
                      <a:blip r:embed="rId9"/>
                      <a:stretch>
                        <a:fillRect/>
                      </a:stretch>
                    </p:blipFill>
                  </mc:Fallback>
                </mc:AlternateContent>
                <p:spPr>
                  <a:xfrm>
                    <a:off x="6321668" y="5791158"/>
                    <a:ext cx="139700" cy="2159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図形グループ 21"/>
                <p:cNvGrpSpPr/>
                <p:nvPr/>
              </p:nvGrpSpPr>
              <p:grpSpPr>
                <a:xfrm>
                  <a:off x="7090138" y="3278202"/>
                  <a:ext cx="1246758" cy="858875"/>
                  <a:chOff x="5611242" y="3689823"/>
                  <a:chExt cx="1246758" cy="858875"/>
                </a:xfrm>
              </p:grpSpPr>
              <p:sp>
                <p:nvSpPr>
                  <p:cNvPr id="19" name="円/楕円 18"/>
                  <p:cNvSpPr/>
                  <p:nvPr/>
                </p:nvSpPr>
                <p:spPr>
                  <a:xfrm>
                    <a:off x="5611242" y="3689823"/>
                    <a:ext cx="1246758" cy="858875"/>
                  </a:xfrm>
                  <a:prstGeom prst="ellipse">
                    <a:avLst/>
                  </a:prstGeom>
                  <a:solidFill>
                    <a:srgbClr val="3366FF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5622895" y="3724776"/>
                    <a:ext cx="1222861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dirty="0" smtClean="0">
                        <a:solidFill>
                          <a:schemeClr val="bg1"/>
                        </a:solidFill>
                      </a:rPr>
                      <a:t>PBH</a:t>
                    </a:r>
                  </a:p>
                  <a:p>
                    <a:pPr algn="ctr"/>
                    <a:r>
                      <a:rPr lang="en-US" altLang="ja-JP" sz="2000" dirty="0" smtClean="0">
                        <a:solidFill>
                          <a:schemeClr val="bg1"/>
                        </a:solidFill>
                      </a:rPr>
                      <a:t>formation</a:t>
                    </a:r>
                    <a:endParaRPr kumimoji="1" lang="ja-JP" altLang="en-US" sz="2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図形グループ 37"/>
              <p:cNvGrpSpPr/>
              <p:nvPr/>
            </p:nvGrpSpPr>
            <p:grpSpPr>
              <a:xfrm>
                <a:off x="2106099" y="4230285"/>
                <a:ext cx="936334" cy="484806"/>
                <a:chOff x="908866" y="2551543"/>
                <a:chExt cx="936334" cy="484806"/>
              </a:xfrm>
            </p:grpSpPr>
            <p:sp>
              <p:nvSpPr>
                <p:cNvPr id="14" name="円形吹き出し 13"/>
                <p:cNvSpPr/>
                <p:nvPr/>
              </p:nvSpPr>
              <p:spPr>
                <a:xfrm>
                  <a:off x="908866" y="2551543"/>
                  <a:ext cx="926222" cy="484806"/>
                </a:xfrm>
                <a:prstGeom prst="wedgeEllipseCallout">
                  <a:avLst>
                    <a:gd name="adj1" fmla="val -25865"/>
                    <a:gd name="adj2" fmla="val 93742"/>
                  </a:avLst>
                </a:prstGeom>
                <a:solidFill>
                  <a:srgbClr val="3366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932170" y="2598147"/>
                  <a:ext cx="9130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solidFill>
                        <a:schemeClr val="bg1"/>
                      </a:solidFill>
                    </a:rPr>
                    <a:t>WMAP</a:t>
                  </a:r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0" name="テキスト ボックス 9"/>
            <p:cNvSpPr txBox="1"/>
            <p:nvPr/>
          </p:nvSpPr>
          <p:spPr>
            <a:xfrm>
              <a:off x="6900641" y="6046809"/>
              <a:ext cx="1304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small scale</a:t>
              </a:r>
              <a:endParaRPr kumimoji="1" lang="ja-JP" altLang="en-US" sz="20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27500" y="6046809"/>
              <a:ext cx="1272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large scale</a:t>
              </a:r>
              <a:endParaRPr kumimoji="1" lang="ja-JP" altLang="en-US" sz="2000" dirty="0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 rot="161256">
            <a:off x="3305120" y="4691789"/>
            <a:ext cx="3412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no constraint from observation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25" name="図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526600" y="1600324"/>
            <a:ext cx="3924300" cy="3302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061982" y="932068"/>
            <a:ext cx="6190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power spectrum of curvature perturbation : 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3160" y="303161"/>
            <a:ext cx="633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2.2 Generating the curvature perturbation</a:t>
            </a:r>
            <a:endParaRPr kumimoji="1" lang="ja-JP" altLang="en-US" sz="2800" dirty="0"/>
          </a:p>
        </p:txBody>
      </p:sp>
      <p:pic>
        <p:nvPicPr>
          <p:cNvPr id="28" name="図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827500" y="2178715"/>
            <a:ext cx="7658100" cy="368300"/>
          </a:xfrm>
          <a:prstGeom prst="rect">
            <a:avLst/>
          </a:prstGeom>
        </p:spPr>
      </p:pic>
      <p:pic>
        <p:nvPicPr>
          <p:cNvPr id="30" name="図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359917" y="4796859"/>
            <a:ext cx="495300" cy="241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160" y="303161"/>
            <a:ext cx="633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2.2 Generating the curvature perturbation</a:t>
            </a:r>
            <a:endParaRPr kumimoji="1" lang="ja-JP" altLang="en-US" sz="28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6600" y="1600324"/>
            <a:ext cx="3924300" cy="330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61982" y="932068"/>
            <a:ext cx="6190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power spectrum of curvature perturbation : </a:t>
            </a:r>
            <a:endParaRPr kumimoji="1" lang="ja-JP" altLang="en-US" sz="2400" dirty="0"/>
          </a:p>
        </p:txBody>
      </p:sp>
      <p:pic>
        <p:nvPicPr>
          <p:cNvPr id="39" name="図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6600" y="2262188"/>
            <a:ext cx="2603500" cy="368300"/>
          </a:xfrm>
          <a:prstGeom prst="rect">
            <a:avLst/>
          </a:prstGeom>
        </p:spPr>
      </p:pic>
      <p:grpSp>
        <p:nvGrpSpPr>
          <p:cNvPr id="44" name="図形グループ 43"/>
          <p:cNvGrpSpPr/>
          <p:nvPr/>
        </p:nvGrpSpPr>
        <p:grpSpPr>
          <a:xfrm>
            <a:off x="827500" y="3150041"/>
            <a:ext cx="7377529" cy="3296878"/>
            <a:chOff x="827500" y="3231598"/>
            <a:chExt cx="7377529" cy="3296878"/>
          </a:xfrm>
        </p:grpSpPr>
        <p:grpSp>
          <p:nvGrpSpPr>
            <p:cNvPr id="15" name="図形グループ 14"/>
            <p:cNvGrpSpPr/>
            <p:nvPr/>
          </p:nvGrpSpPr>
          <p:grpSpPr>
            <a:xfrm>
              <a:off x="1237741" y="3231598"/>
              <a:ext cx="6959331" cy="3290888"/>
              <a:chOff x="1377565" y="3278202"/>
              <a:chExt cx="6959331" cy="3290888"/>
            </a:xfrm>
          </p:grpSpPr>
          <p:cxnSp>
            <p:nvCxnSpPr>
              <p:cNvPr id="16" name="直線コネクタ 15"/>
              <p:cNvCxnSpPr/>
              <p:nvPr/>
            </p:nvCxnSpPr>
            <p:spPr>
              <a:xfrm>
                <a:off x="4614232" y="3713125"/>
                <a:ext cx="3264859" cy="158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図形グループ 16"/>
              <p:cNvGrpSpPr/>
              <p:nvPr/>
            </p:nvGrpSpPr>
            <p:grpSpPr>
              <a:xfrm>
                <a:off x="1377565" y="3336457"/>
                <a:ext cx="5825710" cy="3232633"/>
                <a:chOff x="1004830" y="2839441"/>
                <a:chExt cx="5825710" cy="3232633"/>
              </a:xfrm>
            </p:grpSpPr>
            <p:pic>
              <p:nvPicPr>
                <p:cNvPr id="21" name="図 20" descr="spectrum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605192" y="2839441"/>
                  <a:ext cx="5225348" cy="2990980"/>
                </a:xfrm>
                <a:prstGeom prst="rect">
                  <a:avLst/>
                </a:prstGeom>
              </p:spPr>
            </p:pic>
            <p:pic>
              <p:nvPicPr>
                <p:cNvPr id="22" name="図 21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 rot="19445091">
                  <a:off x="2738577" y="3670651"/>
                  <a:ext cx="1930400" cy="266700"/>
                </a:xfrm>
                <a:prstGeom prst="rect">
                  <a:avLst/>
                </a:prstGeom>
              </p:spPr>
            </p:pic>
            <p:pic>
              <p:nvPicPr>
                <p:cNvPr id="25" name="図 24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255839" y="4357028"/>
                  <a:ext cx="1625600" cy="279400"/>
                </a:xfrm>
                <a:prstGeom prst="rect">
                  <a:avLst/>
                </a:prstGeom>
              </p:spPr>
            </p:pic>
            <p:pic>
              <p:nvPicPr>
                <p:cNvPr id="31" name="図 30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943100" y="5779974"/>
                  <a:ext cx="254000" cy="292100"/>
                </a:xfrm>
                <a:prstGeom prst="rect">
                  <a:avLst/>
                </a:prstGeom>
              </p:spPr>
            </p:pic>
            <p:pic>
              <p:nvPicPr>
                <p:cNvPr id="32" name="図 31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745177" y="5779507"/>
                  <a:ext cx="228600" cy="254000"/>
                </a:xfrm>
                <a:prstGeom prst="rect">
                  <a:avLst/>
                </a:prstGeom>
              </p:spPr>
            </p:pic>
            <p:pic>
              <p:nvPicPr>
                <p:cNvPr id="33" name="図 32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6"/>
                    <a:stretch>
                      <a:fillRect/>
                    </a:stretch>
                  </p:blipFill>
                </mc:Choice>
                <mc:Fallback>
                  <p:blipFill>
                    <a:blip r:embed="rId1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833957" y="5779917"/>
                  <a:ext cx="241300" cy="241300"/>
                </a:xfrm>
                <a:prstGeom prst="rect">
                  <a:avLst/>
                </a:prstGeom>
              </p:spPr>
            </p:pic>
            <p:pic>
              <p:nvPicPr>
                <p:cNvPr id="34" name="図 33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8"/>
                    <a:stretch>
                      <a:fillRect/>
                    </a:stretch>
                  </p:blipFill>
                </mc:Choice>
                <mc:Fallback>
                  <p:blipFill>
                    <a:blip r:embed="rId1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004830" y="3216109"/>
                  <a:ext cx="673100" cy="304800"/>
                </a:xfrm>
                <a:prstGeom prst="rect">
                  <a:avLst/>
                </a:prstGeom>
              </p:spPr>
            </p:pic>
            <p:pic>
              <p:nvPicPr>
                <p:cNvPr id="35" name="図 34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0"/>
                    <a:stretch>
                      <a:fillRect/>
                    </a:stretch>
                  </p:blipFill>
                </mc:Choice>
                <mc:Fallback>
                  <p:blipFill>
                    <a:blip r:embed="rId2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321668" y="5791158"/>
                  <a:ext cx="139700" cy="2159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図形グループ 21"/>
              <p:cNvGrpSpPr/>
              <p:nvPr/>
            </p:nvGrpSpPr>
            <p:grpSpPr>
              <a:xfrm>
                <a:off x="7090138" y="3278202"/>
                <a:ext cx="1246758" cy="858875"/>
                <a:chOff x="5611242" y="3689823"/>
                <a:chExt cx="1246758" cy="858875"/>
              </a:xfrm>
            </p:grpSpPr>
            <p:sp>
              <p:nvSpPr>
                <p:cNvPr id="19" name="円/楕円 18"/>
                <p:cNvSpPr/>
                <p:nvPr/>
              </p:nvSpPr>
              <p:spPr>
                <a:xfrm>
                  <a:off x="5611242" y="3689823"/>
                  <a:ext cx="1246758" cy="858875"/>
                </a:xfrm>
                <a:prstGeom prst="ellipse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5622895" y="3724776"/>
                  <a:ext cx="122286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>
                      <a:solidFill>
                        <a:schemeClr val="bg1"/>
                      </a:solidFill>
                    </a:rPr>
                    <a:t>PBH</a:t>
                  </a:r>
                </a:p>
                <a:p>
                  <a:pPr algn="ctr"/>
                  <a:r>
                    <a:rPr lang="en-US" altLang="ja-JP" sz="2000" dirty="0" smtClean="0">
                      <a:solidFill>
                        <a:schemeClr val="bg1"/>
                      </a:solidFill>
                    </a:rPr>
                    <a:t>formation</a:t>
                  </a:r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1" name="テキスト ボックス 40"/>
            <p:cNvSpPr txBox="1"/>
            <p:nvPr/>
          </p:nvSpPr>
          <p:spPr>
            <a:xfrm>
              <a:off x="6900641" y="6128366"/>
              <a:ext cx="1304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small scale</a:t>
              </a:r>
              <a:endParaRPr kumimoji="1" lang="ja-JP" altLang="en-US" sz="20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27500" y="6128366"/>
              <a:ext cx="1272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large scale</a:t>
              </a:r>
              <a:endParaRPr kumimoji="1" lang="ja-JP" altLang="en-US" sz="2000" dirty="0"/>
            </a:p>
          </p:txBody>
        </p:sp>
      </p:grpSp>
      <p:pic>
        <p:nvPicPr>
          <p:cNvPr id="43" name="図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4535279" y="2300288"/>
            <a:ext cx="4038600" cy="330200"/>
          </a:xfrm>
          <a:prstGeom prst="rect">
            <a:avLst/>
          </a:prstGeom>
        </p:spPr>
      </p:pic>
      <p:pic>
        <p:nvPicPr>
          <p:cNvPr id="28" name="図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1359917" y="4796859"/>
            <a:ext cx="495300" cy="241300"/>
          </a:xfrm>
          <a:prstGeom prst="rect">
            <a:avLst/>
          </a:prstGeom>
        </p:spPr>
      </p:pic>
      <p:sp>
        <p:nvSpPr>
          <p:cNvPr id="29" name="円形吹き出し 28"/>
          <p:cNvSpPr/>
          <p:nvPr/>
        </p:nvSpPr>
        <p:spPr>
          <a:xfrm>
            <a:off x="2106099" y="4148728"/>
            <a:ext cx="926222" cy="484806"/>
          </a:xfrm>
          <a:prstGeom prst="wedgeEllipseCallout">
            <a:avLst>
              <a:gd name="adj1" fmla="val -25865"/>
              <a:gd name="adj2" fmla="val 93742"/>
            </a:avLst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29403" y="4195332"/>
            <a:ext cx="91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WMAP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3160" y="303161"/>
            <a:ext cx="633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2.2 Generating the curvature perturbation</a:t>
            </a:r>
            <a:endParaRPr kumimoji="1" lang="ja-JP" altLang="en-US" sz="2800" dirty="0"/>
          </a:p>
        </p:txBody>
      </p:sp>
      <p:pic>
        <p:nvPicPr>
          <p:cNvPr id="23" name="図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98383" y="1479659"/>
            <a:ext cx="6134100" cy="812800"/>
          </a:xfrm>
          <a:prstGeom prst="rect">
            <a:avLst/>
          </a:prstGeom>
        </p:spPr>
      </p:pic>
      <p:pic>
        <p:nvPicPr>
          <p:cNvPr id="24" name="図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71550" y="1105753"/>
            <a:ext cx="3695700" cy="304800"/>
          </a:xfrm>
          <a:prstGeom prst="rect">
            <a:avLst/>
          </a:prstGeom>
        </p:spPr>
      </p:pic>
      <p:grpSp>
        <p:nvGrpSpPr>
          <p:cNvPr id="26" name="図形グループ 25"/>
          <p:cNvGrpSpPr/>
          <p:nvPr/>
        </p:nvGrpSpPr>
        <p:grpSpPr>
          <a:xfrm>
            <a:off x="827500" y="3150041"/>
            <a:ext cx="7377529" cy="3296878"/>
            <a:chOff x="827500" y="3231598"/>
            <a:chExt cx="7377529" cy="3296878"/>
          </a:xfrm>
        </p:grpSpPr>
        <p:grpSp>
          <p:nvGrpSpPr>
            <p:cNvPr id="30" name="図形グループ 14"/>
            <p:cNvGrpSpPr/>
            <p:nvPr/>
          </p:nvGrpSpPr>
          <p:grpSpPr>
            <a:xfrm>
              <a:off x="1237741" y="3231598"/>
              <a:ext cx="6959331" cy="3290888"/>
              <a:chOff x="1377565" y="3278202"/>
              <a:chExt cx="6959331" cy="3290888"/>
            </a:xfrm>
          </p:grpSpPr>
          <p:cxnSp>
            <p:nvCxnSpPr>
              <p:cNvPr id="34" name="直線コネクタ 33"/>
              <p:cNvCxnSpPr/>
              <p:nvPr/>
            </p:nvCxnSpPr>
            <p:spPr>
              <a:xfrm>
                <a:off x="4614232" y="3713125"/>
                <a:ext cx="3264859" cy="1588"/>
              </a:xfrm>
              <a:prstGeom prst="line">
                <a:avLst/>
              </a:prstGeom>
              <a:ln w="19050" cap="flat" cmpd="sng" algn="ctr">
                <a:solidFill>
                  <a:schemeClr val="accent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図形グループ 16"/>
              <p:cNvGrpSpPr/>
              <p:nvPr/>
            </p:nvGrpSpPr>
            <p:grpSpPr>
              <a:xfrm>
                <a:off x="1377565" y="3336457"/>
                <a:ext cx="5825710" cy="3232633"/>
                <a:chOff x="1004830" y="2839441"/>
                <a:chExt cx="5825710" cy="3232633"/>
              </a:xfrm>
            </p:grpSpPr>
            <p:pic>
              <p:nvPicPr>
                <p:cNvPr id="39" name="図 38" descr="spectrum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6"/>
                    <a:stretch>
                      <a:fillRect/>
                    </a:stretch>
                  </p:blipFill>
                </mc:Choice>
                <mc:Fallback>
                  <p:blipFill>
                    <a:blip r:embed="rId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605192" y="2839441"/>
                  <a:ext cx="5225348" cy="2990980"/>
                </a:xfrm>
                <a:prstGeom prst="rect">
                  <a:avLst/>
                </a:prstGeom>
              </p:spPr>
            </p:pic>
            <p:pic>
              <p:nvPicPr>
                <p:cNvPr id="40" name="図 39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8"/>
                    <a:stretch>
                      <a:fillRect/>
                    </a:stretch>
                  </p:blipFill>
                </mc:Choice>
                <mc:Fallback>
                  <p:blipFill>
                    <a:blip r:embed="rId9"/>
                    <a:stretch>
                      <a:fillRect/>
                    </a:stretch>
                  </p:blipFill>
                </mc:Fallback>
              </mc:AlternateContent>
              <p:spPr>
                <a:xfrm rot="19445091">
                  <a:off x="2738577" y="3670651"/>
                  <a:ext cx="1930400" cy="266700"/>
                </a:xfrm>
                <a:prstGeom prst="rect">
                  <a:avLst/>
                </a:prstGeom>
              </p:spPr>
            </p:pic>
            <p:pic>
              <p:nvPicPr>
                <p:cNvPr id="41" name="図 40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0"/>
                    <a:stretch>
                      <a:fillRect/>
                    </a:stretch>
                  </p:blipFill>
                </mc:Choice>
                <mc:Fallback>
                  <p:blipFill>
                    <a:blip r:embed="rId1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3255839" y="4357028"/>
                  <a:ext cx="1625600" cy="279400"/>
                </a:xfrm>
                <a:prstGeom prst="rect">
                  <a:avLst/>
                </a:prstGeom>
              </p:spPr>
            </p:pic>
            <p:pic>
              <p:nvPicPr>
                <p:cNvPr id="42" name="図 41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2"/>
                    <a:stretch>
                      <a:fillRect/>
                    </a:stretch>
                  </p:blipFill>
                </mc:Choice>
                <mc:Fallback>
                  <p:blipFill>
                    <a:blip r:embed="rId13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943100" y="5779974"/>
                  <a:ext cx="254000" cy="292100"/>
                </a:xfrm>
                <a:prstGeom prst="rect">
                  <a:avLst/>
                </a:prstGeom>
              </p:spPr>
            </p:pic>
            <p:pic>
              <p:nvPicPr>
                <p:cNvPr id="43" name="図 42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4"/>
                    <a:stretch>
                      <a:fillRect/>
                    </a:stretch>
                  </p:blipFill>
                </mc:Choice>
                <mc:Fallback>
                  <p:blipFill>
                    <a:blip r:embed="rId15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2745177" y="5779507"/>
                  <a:ext cx="228600" cy="254000"/>
                </a:xfrm>
                <a:prstGeom prst="rect">
                  <a:avLst/>
                </a:prstGeom>
              </p:spPr>
            </p:pic>
            <p:pic>
              <p:nvPicPr>
                <p:cNvPr id="44" name="図 43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6"/>
                    <a:stretch>
                      <a:fillRect/>
                    </a:stretch>
                  </p:blipFill>
                </mc:Choice>
                <mc:Fallback>
                  <p:blipFill>
                    <a:blip r:embed="rId17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4833957" y="5779917"/>
                  <a:ext cx="241300" cy="241300"/>
                </a:xfrm>
                <a:prstGeom prst="rect">
                  <a:avLst/>
                </a:prstGeom>
              </p:spPr>
            </p:pic>
            <p:pic>
              <p:nvPicPr>
                <p:cNvPr id="45" name="図 44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18"/>
                    <a:stretch>
                      <a:fillRect/>
                    </a:stretch>
                  </p:blipFill>
                </mc:Choice>
                <mc:Fallback>
                  <p:blipFill>
                    <a:blip r:embed="rId19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1004830" y="3216109"/>
                  <a:ext cx="673100" cy="304800"/>
                </a:xfrm>
                <a:prstGeom prst="rect">
                  <a:avLst/>
                </a:prstGeom>
              </p:spPr>
            </p:pic>
            <p:pic>
              <p:nvPicPr>
                <p:cNvPr id="46" name="図 45" descr="latex-image-1.pdf"/>
                <p:cNvPicPr>
                  <a:picLocks noChangeAspect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20"/>
                    <a:stretch>
                      <a:fillRect/>
                    </a:stretch>
                  </p:blipFill>
                </mc:Choice>
                <mc:Fallback>
                  <p:blipFill>
                    <a:blip r:embed="rId21"/>
                    <a:stretch>
                      <a:fillRect/>
                    </a:stretch>
                  </p:blipFill>
                </mc:Fallback>
              </mc:AlternateContent>
              <p:spPr>
                <a:xfrm>
                  <a:off x="6321668" y="5791158"/>
                  <a:ext cx="139700" cy="215900"/>
                </a:xfrm>
                <a:prstGeom prst="rect">
                  <a:avLst/>
                </a:prstGeom>
              </p:spPr>
            </p:pic>
          </p:grpSp>
          <p:grpSp>
            <p:nvGrpSpPr>
              <p:cNvPr id="36" name="図形グループ 21"/>
              <p:cNvGrpSpPr/>
              <p:nvPr/>
            </p:nvGrpSpPr>
            <p:grpSpPr>
              <a:xfrm>
                <a:off x="7090138" y="3278202"/>
                <a:ext cx="1246758" cy="858875"/>
                <a:chOff x="5611242" y="3689823"/>
                <a:chExt cx="1246758" cy="858875"/>
              </a:xfrm>
            </p:grpSpPr>
            <p:sp>
              <p:nvSpPr>
                <p:cNvPr id="37" name="円/楕円 36"/>
                <p:cNvSpPr/>
                <p:nvPr/>
              </p:nvSpPr>
              <p:spPr>
                <a:xfrm>
                  <a:off x="5611242" y="3689823"/>
                  <a:ext cx="1246758" cy="858875"/>
                </a:xfrm>
                <a:prstGeom prst="ellipse">
                  <a:avLst/>
                </a:prstGeom>
                <a:solidFill>
                  <a:srgbClr val="3366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5622895" y="3724776"/>
                  <a:ext cx="122286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>
                      <a:solidFill>
                        <a:schemeClr val="bg1"/>
                      </a:solidFill>
                    </a:rPr>
                    <a:t>PBH</a:t>
                  </a:r>
                </a:p>
                <a:p>
                  <a:pPr algn="ctr"/>
                  <a:r>
                    <a:rPr lang="en-US" altLang="ja-JP" sz="2000" dirty="0" smtClean="0">
                      <a:solidFill>
                        <a:schemeClr val="bg1"/>
                      </a:solidFill>
                    </a:rPr>
                    <a:t>formation</a:t>
                  </a:r>
                  <a:endParaRPr kumimoji="1" lang="ja-JP" altLang="en-US" sz="2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8" name="テキスト ボックス 27"/>
            <p:cNvSpPr txBox="1"/>
            <p:nvPr/>
          </p:nvSpPr>
          <p:spPr>
            <a:xfrm>
              <a:off x="6900641" y="6128366"/>
              <a:ext cx="13043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small scale</a:t>
              </a:r>
              <a:endParaRPr kumimoji="1" lang="ja-JP" altLang="en-US" sz="20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27500" y="6128366"/>
              <a:ext cx="1272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large scale</a:t>
              </a:r>
              <a:endParaRPr kumimoji="1" lang="ja-JP" altLang="en-US" sz="2000" dirty="0"/>
            </a:p>
          </p:txBody>
        </p:sp>
      </p:grpSp>
      <p:pic>
        <p:nvPicPr>
          <p:cNvPr id="48" name="図 4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971550" y="2456940"/>
            <a:ext cx="7378700" cy="304800"/>
          </a:xfrm>
          <a:prstGeom prst="rect">
            <a:avLst/>
          </a:prstGeom>
        </p:spPr>
      </p:pic>
      <p:pic>
        <p:nvPicPr>
          <p:cNvPr id="47" name="図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1359917" y="4796859"/>
            <a:ext cx="495300" cy="241300"/>
          </a:xfrm>
          <a:prstGeom prst="rect">
            <a:avLst/>
          </a:prstGeom>
        </p:spPr>
      </p:pic>
      <p:sp>
        <p:nvSpPr>
          <p:cNvPr id="49" name="円形吹き出し 48"/>
          <p:cNvSpPr/>
          <p:nvPr/>
        </p:nvSpPr>
        <p:spPr>
          <a:xfrm>
            <a:off x="2106099" y="4148728"/>
            <a:ext cx="926222" cy="484806"/>
          </a:xfrm>
          <a:prstGeom prst="wedgeEllipseCallout">
            <a:avLst>
              <a:gd name="adj1" fmla="val -25865"/>
              <a:gd name="adj2" fmla="val 93742"/>
            </a:avLst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129403" y="4195332"/>
            <a:ext cx="91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WMAP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70247" y="1456360"/>
            <a:ext cx="419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3. The PBH formation</a:t>
            </a:r>
            <a:endParaRPr kumimoji="1" lang="ja-JP" alt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horiz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88" y="4022717"/>
            <a:ext cx="7971304" cy="217550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03160" y="303161"/>
            <a:ext cx="5774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3. The primordial black hole formation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01162" y="6078068"/>
            <a:ext cx="20334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BH formation!</a:t>
            </a:r>
            <a:endParaRPr kumimoji="1" lang="ja-JP" altLang="en-US" sz="2400" dirty="0"/>
          </a:p>
        </p:txBody>
      </p:sp>
      <p:grpSp>
        <p:nvGrpSpPr>
          <p:cNvPr id="17" name="図形グループ 16"/>
          <p:cNvGrpSpPr/>
          <p:nvPr/>
        </p:nvGrpSpPr>
        <p:grpSpPr>
          <a:xfrm>
            <a:off x="5582832" y="3831742"/>
            <a:ext cx="1321160" cy="547604"/>
            <a:chOff x="5283332" y="3687958"/>
            <a:chExt cx="1321160" cy="547604"/>
          </a:xfrm>
        </p:grpSpPr>
        <p:sp>
          <p:nvSpPr>
            <p:cNvPr id="16" name="円形吹き出し 15"/>
            <p:cNvSpPr/>
            <p:nvPr/>
          </p:nvSpPr>
          <p:spPr>
            <a:xfrm>
              <a:off x="5283332" y="3687958"/>
              <a:ext cx="1314448" cy="547604"/>
            </a:xfrm>
            <a:prstGeom prst="wedgeEllipseCallout">
              <a:avLst>
                <a:gd name="adj1" fmla="val 130"/>
                <a:gd name="adj2" fmla="val 88756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07292" y="3699147"/>
              <a:ext cx="1297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collapse!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041406" y="3468547"/>
            <a:ext cx="143360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 smtClean="0"/>
              <a:t>overdense</a:t>
            </a:r>
            <a:endParaRPr kumimoji="1" lang="ja-JP" altLang="en-US" sz="2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60161" y="5982212"/>
            <a:ext cx="15517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err="1" smtClean="0"/>
              <a:t>underdense</a:t>
            </a:r>
            <a:endParaRPr kumimoji="1" lang="ja-JP" altLang="en-US" sz="2200" dirty="0"/>
          </a:p>
        </p:txBody>
      </p:sp>
      <p:cxnSp>
        <p:nvCxnSpPr>
          <p:cNvPr id="12" name="直線矢印コネクタ 11"/>
          <p:cNvCxnSpPr/>
          <p:nvPr/>
        </p:nvCxnSpPr>
        <p:spPr>
          <a:xfrm rot="5400000">
            <a:off x="4513382" y="4109709"/>
            <a:ext cx="4616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 flipH="1" flipV="1">
            <a:off x="3580380" y="5716020"/>
            <a:ext cx="61322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22916" y="3941645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</a:rPr>
              <a:t>horizon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4253" y="5815491"/>
            <a:ext cx="25481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0000"/>
                </a:solidFill>
              </a:rPr>
              <a:t>density perturbation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rot="5400000" flipH="1" flipV="1">
            <a:off x="568158" y="5621130"/>
            <a:ext cx="516312" cy="1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62000" y="991550"/>
            <a:ext cx="7458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rgbClr val="0000FF"/>
                </a:solidFill>
              </a:rPr>
              <a:t>PBHs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 are formed by collapse of </a:t>
            </a:r>
            <a:r>
              <a:rPr kumimoji="1" lang="en-US" altLang="ja-JP" sz="2800" dirty="0" err="1" smtClean="0">
                <a:solidFill>
                  <a:srgbClr val="0000FF"/>
                </a:solidFill>
              </a:rPr>
              <a:t>overdense</a:t>
            </a:r>
            <a:r>
              <a:rPr kumimoji="1" lang="en-US" altLang="ja-JP" sz="2800" dirty="0" smtClean="0">
                <a:solidFill>
                  <a:srgbClr val="0000FF"/>
                </a:solidFill>
              </a:rPr>
              <a:t> regions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in radiation dominated universe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pic>
        <p:nvPicPr>
          <p:cNvPr id="43" name="図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48344" y="2149598"/>
            <a:ext cx="5803901" cy="241300"/>
          </a:xfrm>
          <a:prstGeom prst="rect">
            <a:avLst/>
          </a:prstGeom>
        </p:spPr>
      </p:pic>
      <p:pic>
        <p:nvPicPr>
          <p:cNvPr id="20" name="図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71261" y="2557519"/>
            <a:ext cx="3035300" cy="749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21547" y="564771"/>
            <a:ext cx="13405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/>
              <a:t>Outline</a:t>
            </a:r>
            <a:endParaRPr kumimoji="1" lang="ja-JP" altLang="en-US" sz="3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99296" y="1584520"/>
            <a:ext cx="5121915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800"/>
              </a:spcAft>
              <a:buAutoNum type="arabicPeriod"/>
            </a:pPr>
            <a:r>
              <a:rPr kumimoji="1" lang="en-US" altLang="ja-JP" sz="2800" dirty="0" smtClean="0"/>
              <a:t>Introduction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altLang="ja-JP" sz="2800" dirty="0" smtClean="0"/>
              <a:t>The </a:t>
            </a:r>
            <a:r>
              <a:rPr lang="en-US" altLang="ja-JP" sz="2800" dirty="0" err="1" smtClean="0"/>
              <a:t>axion</a:t>
            </a:r>
            <a:r>
              <a:rPr lang="en-US" altLang="ja-JP" sz="2800" dirty="0" smtClean="0"/>
              <a:t>-like </a:t>
            </a:r>
            <a:r>
              <a:rPr lang="en-US" altLang="ja-JP" sz="2800" dirty="0" err="1" smtClean="0"/>
              <a:t>curvaton</a:t>
            </a:r>
            <a:r>
              <a:rPr lang="en-US" altLang="ja-JP" sz="2800" dirty="0" smtClean="0"/>
              <a:t> model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kumimoji="1" lang="en-US" altLang="ja-JP" sz="2800" dirty="0" smtClean="0"/>
              <a:t>Primordial black hole formation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altLang="ja-JP" sz="2800" dirty="0" smtClean="0"/>
              <a:t>Summary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0932" y="408034"/>
            <a:ext cx="8102600" cy="787400"/>
          </a:xfrm>
          <a:prstGeom prst="rect">
            <a:avLst/>
          </a:prstGeom>
        </p:spPr>
      </p:pic>
      <p:grpSp>
        <p:nvGrpSpPr>
          <p:cNvPr id="16" name="図形グループ 15"/>
          <p:cNvGrpSpPr/>
          <p:nvPr/>
        </p:nvGrpSpPr>
        <p:grpSpPr>
          <a:xfrm>
            <a:off x="323470" y="1295593"/>
            <a:ext cx="8553968" cy="2731819"/>
            <a:chOff x="359410" y="1749320"/>
            <a:chExt cx="8553968" cy="2731819"/>
          </a:xfrm>
        </p:grpSpPr>
        <p:sp>
          <p:nvSpPr>
            <p:cNvPr id="15" name="正方形/長方形 14"/>
            <p:cNvSpPr/>
            <p:nvPr/>
          </p:nvSpPr>
          <p:spPr>
            <a:xfrm>
              <a:off x="359410" y="1749320"/>
              <a:ext cx="8553968" cy="2731819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016425" y="2491861"/>
              <a:ext cx="4991100" cy="825500"/>
            </a:xfrm>
            <a:prstGeom prst="rect">
              <a:avLst/>
            </a:prstGeom>
          </p:spPr>
        </p:pic>
        <p:pic>
          <p:nvPicPr>
            <p:cNvPr id="4" name="図 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22652" y="3584669"/>
              <a:ext cx="8178800" cy="749300"/>
            </a:xfrm>
            <a:prstGeom prst="rect">
              <a:avLst/>
            </a:prstGeom>
          </p:spPr>
        </p:pic>
        <p:pic>
          <p:nvPicPr>
            <p:cNvPr id="7" name="図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50932" y="1974850"/>
              <a:ext cx="5600700" cy="304800"/>
            </a:xfrm>
            <a:prstGeom prst="rect">
              <a:avLst/>
            </a:prstGeom>
          </p:spPr>
        </p:pic>
      </p:grpSp>
      <p:grpSp>
        <p:nvGrpSpPr>
          <p:cNvPr id="18" name="図形グループ 17"/>
          <p:cNvGrpSpPr/>
          <p:nvPr/>
        </p:nvGrpSpPr>
        <p:grpSpPr>
          <a:xfrm>
            <a:off x="550932" y="4217613"/>
            <a:ext cx="8001000" cy="1267633"/>
            <a:chOff x="550932" y="4765210"/>
            <a:chExt cx="8001000" cy="1267633"/>
          </a:xfrm>
        </p:grpSpPr>
        <p:pic>
          <p:nvPicPr>
            <p:cNvPr id="10" name="図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550932" y="4765210"/>
              <a:ext cx="6527801" cy="304800"/>
            </a:xfrm>
            <a:prstGeom prst="rect">
              <a:avLst/>
            </a:prstGeom>
          </p:spPr>
        </p:pic>
        <p:sp>
          <p:nvSpPr>
            <p:cNvPr id="13" name="下矢印 12"/>
            <p:cNvSpPr/>
            <p:nvPr/>
          </p:nvSpPr>
          <p:spPr>
            <a:xfrm>
              <a:off x="2593744" y="5190038"/>
              <a:ext cx="658919" cy="41910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725888" y="5099470"/>
              <a:ext cx="47778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[ </a:t>
              </a:r>
              <a:r>
                <a:rPr kumimoji="1" lang="en-US" altLang="ja-JP" sz="2000" dirty="0" smtClean="0"/>
                <a:t>Carr, </a:t>
              </a:r>
              <a:r>
                <a:rPr kumimoji="1" lang="en-US" altLang="ja-JP" sz="2000" dirty="0" err="1" smtClean="0"/>
                <a:t>Kohri</a:t>
              </a:r>
              <a:r>
                <a:rPr lang="en-US" altLang="ja-JP" sz="2000" dirty="0" smtClean="0"/>
                <a:t>, </a:t>
              </a:r>
              <a:r>
                <a:rPr lang="en-US" altLang="ja-JP" sz="2000" dirty="0" err="1" smtClean="0"/>
                <a:t>Sendouda</a:t>
              </a:r>
              <a:r>
                <a:rPr lang="en-US" altLang="ja-JP" sz="2000" dirty="0" smtClean="0"/>
                <a:t> &amp; Yokoyama (2010) ]</a:t>
              </a:r>
              <a:endParaRPr kumimoji="1" lang="ja-JP" altLang="en-US" sz="2000" dirty="0"/>
            </a:p>
          </p:txBody>
        </p:sp>
        <p:pic>
          <p:nvPicPr>
            <p:cNvPr id="17" name="図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550932" y="5702643"/>
              <a:ext cx="8001000" cy="330200"/>
            </a:xfrm>
            <a:prstGeom prst="rect">
              <a:avLst/>
            </a:prstGeom>
          </p:spPr>
        </p:pic>
      </p:grpSp>
      <p:pic>
        <p:nvPicPr>
          <p:cNvPr id="20" name="図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1455418" y="5826125"/>
            <a:ext cx="62230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図形グループ 15"/>
          <p:cNvGrpSpPr/>
          <p:nvPr/>
        </p:nvGrpSpPr>
        <p:grpSpPr>
          <a:xfrm>
            <a:off x="138460" y="799376"/>
            <a:ext cx="8873760" cy="3200400"/>
            <a:chOff x="234300" y="955169"/>
            <a:chExt cx="8873760" cy="3200400"/>
          </a:xfrm>
        </p:grpSpPr>
        <p:grpSp>
          <p:nvGrpSpPr>
            <p:cNvPr id="4" name="図形グループ 3"/>
            <p:cNvGrpSpPr/>
            <p:nvPr/>
          </p:nvGrpSpPr>
          <p:grpSpPr>
            <a:xfrm>
              <a:off x="234300" y="955169"/>
              <a:ext cx="8873760" cy="3200400"/>
              <a:chOff x="270240" y="475889"/>
              <a:chExt cx="8873760" cy="3200400"/>
            </a:xfrm>
          </p:grpSpPr>
          <p:pic>
            <p:nvPicPr>
              <p:cNvPr id="2" name="図 1" descr="Fig2a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270240" y="475889"/>
                <a:ext cx="4572000" cy="3200400"/>
              </a:xfrm>
              <a:prstGeom prst="rect">
                <a:avLst/>
              </a:prstGeom>
            </p:spPr>
          </p:pic>
          <p:pic>
            <p:nvPicPr>
              <p:cNvPr id="3" name="図 2" descr="Fig2b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4572000" y="475889"/>
                <a:ext cx="4572000" cy="3200400"/>
              </a:xfrm>
              <a:prstGeom prst="rect">
                <a:avLst/>
              </a:prstGeom>
            </p:spPr>
          </p:pic>
        </p:grpSp>
        <p:pic>
          <p:nvPicPr>
            <p:cNvPr id="6" name="図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453980" y="2372368"/>
              <a:ext cx="584200" cy="266700"/>
            </a:xfrm>
            <a:prstGeom prst="rect">
              <a:avLst/>
            </a:prstGeom>
          </p:spPr>
        </p:pic>
        <p:pic>
          <p:nvPicPr>
            <p:cNvPr id="7" name="図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453980" y="2925071"/>
              <a:ext cx="584200" cy="266700"/>
            </a:xfrm>
            <a:prstGeom prst="rect">
              <a:avLst/>
            </a:prstGeom>
          </p:spPr>
        </p:pic>
        <p:pic>
          <p:nvPicPr>
            <p:cNvPr id="8" name="図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 rot="18000000">
              <a:off x="7090120" y="2192260"/>
              <a:ext cx="723900" cy="177800"/>
            </a:xfrm>
            <a:prstGeom prst="rect">
              <a:avLst/>
            </a:prstGeom>
          </p:spPr>
        </p:pic>
        <p:pic>
          <p:nvPicPr>
            <p:cNvPr id="9" name="図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 rot="18000000">
              <a:off x="5908025" y="2257092"/>
              <a:ext cx="546100" cy="177800"/>
            </a:xfrm>
            <a:prstGeom prst="rect">
              <a:avLst/>
            </a:prstGeom>
          </p:spPr>
        </p:pic>
      </p:grpSp>
      <p:grpSp>
        <p:nvGrpSpPr>
          <p:cNvPr id="17" name="図形グループ 16"/>
          <p:cNvGrpSpPr/>
          <p:nvPr/>
        </p:nvGrpSpPr>
        <p:grpSpPr>
          <a:xfrm>
            <a:off x="805628" y="4101359"/>
            <a:ext cx="7585300" cy="1981200"/>
            <a:chOff x="1399880" y="4373304"/>
            <a:chExt cx="7585300" cy="1981200"/>
          </a:xfrm>
        </p:grpSpPr>
        <p:pic>
          <p:nvPicPr>
            <p:cNvPr id="13" name="図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399880" y="4373304"/>
              <a:ext cx="3276600" cy="1981200"/>
            </a:xfrm>
            <a:prstGeom prst="rect">
              <a:avLst/>
            </a:prstGeom>
          </p:spPr>
        </p:pic>
        <p:sp>
          <p:nvSpPr>
            <p:cNvPr id="14" name="右中かっこ 13"/>
            <p:cNvSpPr/>
            <p:nvPr/>
          </p:nvSpPr>
          <p:spPr>
            <a:xfrm>
              <a:off x="3748796" y="4373304"/>
              <a:ext cx="285407" cy="1435119"/>
            </a:xfrm>
            <a:prstGeom prst="rightBrace">
              <a:avLst>
                <a:gd name="adj1" fmla="val 44441"/>
                <a:gd name="adj2" fmla="val 51538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196940" y="4747379"/>
              <a:ext cx="4788240" cy="907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kumimoji="1" lang="en-US" altLang="ja-JP" sz="2400" dirty="0" smtClean="0"/>
                <a:t>are needed</a:t>
              </a:r>
            </a:p>
            <a:p>
              <a:pPr>
                <a:spcAft>
                  <a:spcPts val="600"/>
                </a:spcAft>
              </a:pPr>
              <a:r>
                <a:rPr lang="en-US" altLang="ja-JP" sz="2400" dirty="0" smtClean="0"/>
                <a:t>for the PBH to be the dominant CDM</a:t>
              </a:r>
              <a:endParaRPr kumimoji="1" lang="ja-JP" altLang="en-US" sz="24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512693" y="236759"/>
            <a:ext cx="288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Constraints from </a:t>
            </a:r>
            <a:r>
              <a:rPr lang="el-GR" altLang="ja-JP" sz="2800" dirty="0" smtClean="0"/>
              <a:t>β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Fig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5710" y="765267"/>
            <a:ext cx="5921818" cy="414527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12693" y="236759"/>
            <a:ext cx="3009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The mass spectrum</a:t>
            </a:r>
            <a:endParaRPr kumimoji="1" lang="ja-JP" altLang="en-US" sz="2800" dirty="0"/>
          </a:p>
        </p:txBody>
      </p:sp>
      <p:pic>
        <p:nvPicPr>
          <p:cNvPr id="7" name="図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37010" y="4887237"/>
            <a:ext cx="7975600" cy="749300"/>
          </a:xfrm>
          <a:prstGeom prst="rect">
            <a:avLst/>
          </a:prstGeom>
        </p:spPr>
      </p:pic>
      <p:pic>
        <p:nvPicPr>
          <p:cNvPr id="8" name="図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828330" y="6093411"/>
            <a:ext cx="75946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591661" y="5638800"/>
            <a:ext cx="7924800" cy="5917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2693" y="236759"/>
            <a:ext cx="564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PBH mass and reheating temperature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9677" y="810115"/>
            <a:ext cx="4052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i</a:t>
            </a:r>
            <a:r>
              <a:rPr kumimoji="1" lang="en-US" altLang="ja-JP" sz="2400" dirty="0" smtClean="0"/>
              <a:t>) The case of PBH dark matter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13899" y="4870067"/>
            <a:ext cx="48486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(allowed regions are inside the contours)</a:t>
            </a:r>
            <a:endParaRPr kumimoji="1" lang="ja-JP" altLang="en-US" sz="2200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779781" y="1196781"/>
            <a:ext cx="5619311" cy="3933518"/>
            <a:chOff x="1779781" y="1220083"/>
            <a:chExt cx="5619311" cy="3933518"/>
          </a:xfrm>
        </p:grpSpPr>
        <p:pic>
          <p:nvPicPr>
            <p:cNvPr id="2" name="図 1" descr="Fig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779781" y="1220083"/>
              <a:ext cx="5619311" cy="3933518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 rot="1973506">
              <a:off x="2938749" y="2726306"/>
              <a:ext cx="4077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lower limit from </a:t>
              </a:r>
              <a:r>
                <a:rPr lang="en-US" altLang="ja-JP" dirty="0" smtClean="0"/>
                <a:t>the tensor-to-scalar ratio</a:t>
              </a:r>
              <a:endParaRPr kumimoji="1" lang="ja-JP" altLang="en-US" dirty="0"/>
            </a:p>
          </p:txBody>
        </p:sp>
      </p:grpSp>
      <p:pic>
        <p:nvPicPr>
          <p:cNvPr id="15" name="図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60620" y="5795963"/>
            <a:ext cx="7366000" cy="330200"/>
          </a:xfrm>
          <a:prstGeom prst="rect">
            <a:avLst/>
          </a:prstGeom>
        </p:spPr>
      </p:pic>
      <p:pic>
        <p:nvPicPr>
          <p:cNvPr id="16" name="図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69759" y="1194531"/>
            <a:ext cx="571500" cy="177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12693" y="236759"/>
            <a:ext cx="288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Model parameters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9677" y="810115"/>
            <a:ext cx="4052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i</a:t>
            </a:r>
            <a:r>
              <a:rPr kumimoji="1" lang="en-US" altLang="ja-JP" sz="2400" dirty="0" smtClean="0"/>
              <a:t>) The case of PBH dark matter</a:t>
            </a:r>
            <a:endParaRPr kumimoji="1" lang="ja-JP" altLang="en-US" sz="2400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1763838" y="1249318"/>
            <a:ext cx="5413865" cy="3789706"/>
            <a:chOff x="1763838" y="1097855"/>
            <a:chExt cx="5413865" cy="3789706"/>
          </a:xfrm>
        </p:grpSpPr>
        <p:pic>
          <p:nvPicPr>
            <p:cNvPr id="2" name="図 1" descr="Fig5a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763838" y="1097855"/>
              <a:ext cx="5413865" cy="3789706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 rot="17101061">
              <a:off x="2863967" y="3110788"/>
              <a:ext cx="1216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upper limit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7101061">
              <a:off x="3956823" y="3169039"/>
              <a:ext cx="1216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upper limit</a:t>
              </a:r>
              <a:endParaRPr kumimoji="1" lang="ja-JP" altLang="en-US" dirty="0"/>
            </a:p>
          </p:txBody>
        </p:sp>
      </p:grpSp>
      <p:grpSp>
        <p:nvGrpSpPr>
          <p:cNvPr id="18" name="図形グループ 17"/>
          <p:cNvGrpSpPr/>
          <p:nvPr/>
        </p:nvGrpSpPr>
        <p:grpSpPr>
          <a:xfrm>
            <a:off x="885561" y="4916673"/>
            <a:ext cx="7352487" cy="1269946"/>
            <a:chOff x="885561" y="4858418"/>
            <a:chExt cx="7352487" cy="1269946"/>
          </a:xfrm>
        </p:grpSpPr>
        <p:sp>
          <p:nvSpPr>
            <p:cNvPr id="17" name="正方形/長方形 16"/>
            <p:cNvSpPr/>
            <p:nvPr/>
          </p:nvSpPr>
          <p:spPr>
            <a:xfrm>
              <a:off x="885561" y="4858418"/>
              <a:ext cx="7352487" cy="1269946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111006" y="5039024"/>
              <a:ext cx="6959600" cy="927100"/>
            </a:xfrm>
            <a:prstGeom prst="rect">
              <a:avLst/>
            </a:prstGeom>
          </p:spPr>
        </p:pic>
      </p:grpSp>
      <p:pic>
        <p:nvPicPr>
          <p:cNvPr id="16" name="図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89099" y="1248478"/>
            <a:ext cx="15748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12693" y="236759"/>
            <a:ext cx="5642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PBH mass and reheating temperature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9677" y="810115"/>
            <a:ext cx="418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(ii) The case of </a:t>
            </a:r>
            <a:r>
              <a:rPr kumimoji="1" lang="en-US" altLang="ja-JP" sz="2400" dirty="0" err="1" smtClean="0"/>
              <a:t>supermassive</a:t>
            </a:r>
            <a:r>
              <a:rPr kumimoji="1" lang="en-US" altLang="ja-JP" sz="2400" dirty="0" smtClean="0"/>
              <a:t> BH</a:t>
            </a:r>
            <a:endParaRPr kumimoji="1" lang="ja-JP" altLang="en-US" sz="2400" dirty="0"/>
          </a:p>
        </p:txBody>
      </p:sp>
      <p:pic>
        <p:nvPicPr>
          <p:cNvPr id="4" name="図 3" descr="Fig6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68193" y="1383098"/>
            <a:ext cx="5262903" cy="3684032"/>
          </a:xfrm>
          <a:prstGeom prst="rect">
            <a:avLst/>
          </a:prstGeom>
        </p:spPr>
      </p:pic>
      <p:grpSp>
        <p:nvGrpSpPr>
          <p:cNvPr id="13" name="図形グループ 12"/>
          <p:cNvGrpSpPr/>
          <p:nvPr/>
        </p:nvGrpSpPr>
        <p:grpSpPr>
          <a:xfrm>
            <a:off x="1828801" y="5127765"/>
            <a:ext cx="5302296" cy="591712"/>
            <a:chOff x="1828801" y="4953000"/>
            <a:chExt cx="5302296" cy="591712"/>
          </a:xfrm>
        </p:grpSpPr>
        <p:sp>
          <p:nvSpPr>
            <p:cNvPr id="12" name="正方形/長方形 11"/>
            <p:cNvSpPr/>
            <p:nvPr/>
          </p:nvSpPr>
          <p:spPr>
            <a:xfrm>
              <a:off x="1828801" y="4953000"/>
              <a:ext cx="5302296" cy="591712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021980" y="5067130"/>
              <a:ext cx="4927600" cy="355600"/>
            </a:xfrm>
            <a:prstGeom prst="rect">
              <a:avLst/>
            </a:prstGeom>
          </p:spPr>
        </p:pic>
      </p:grpSp>
      <p:pic>
        <p:nvPicPr>
          <p:cNvPr id="11" name="図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07367" y="1378489"/>
            <a:ext cx="571500" cy="177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12693" y="5117220"/>
            <a:ext cx="8319613" cy="5917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Fig6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99039" y="1428970"/>
            <a:ext cx="5268928" cy="368825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12693" y="236759"/>
            <a:ext cx="288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Model parameters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9677" y="810115"/>
            <a:ext cx="418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(ii) The case of </a:t>
            </a:r>
            <a:r>
              <a:rPr kumimoji="1" lang="en-US" altLang="ja-JP" sz="2400" dirty="0" err="1" smtClean="0"/>
              <a:t>supermassive</a:t>
            </a:r>
            <a:r>
              <a:rPr kumimoji="1" lang="en-US" altLang="ja-JP" sz="2400" dirty="0" smtClean="0"/>
              <a:t> BH</a:t>
            </a:r>
            <a:endParaRPr kumimoji="1" lang="ja-JP" altLang="en-US" sz="2400" dirty="0"/>
          </a:p>
        </p:txBody>
      </p:sp>
      <p:pic>
        <p:nvPicPr>
          <p:cNvPr id="5" name="図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979895" y="1411316"/>
            <a:ext cx="1574800" cy="228600"/>
          </a:xfrm>
          <a:prstGeom prst="rect">
            <a:avLst/>
          </a:prstGeom>
        </p:spPr>
      </p:pic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0525" y="5235054"/>
            <a:ext cx="8064500" cy="355600"/>
          </a:xfrm>
          <a:prstGeom prst="rect">
            <a:avLst/>
          </a:prstGeom>
        </p:spPr>
      </p:pic>
      <p:pic>
        <p:nvPicPr>
          <p:cNvPr id="11" name="図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69913" y="6018185"/>
            <a:ext cx="8204200" cy="330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160" y="303161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4. Summary</a:t>
            </a:r>
            <a:endParaRPr kumimoji="1" lang="ja-JP" altLang="en-US" sz="28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6464" y="1403140"/>
            <a:ext cx="8432800" cy="34163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12788" y="733425"/>
            <a:ext cx="76581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78036" y="1456360"/>
            <a:ext cx="2969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1. Introduction</a:t>
            </a:r>
            <a:endParaRPr kumimoji="1" lang="ja-JP" alt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60915_CMB_Timeline15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" y="147552"/>
            <a:ext cx="9144000" cy="658495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03160" y="303161"/>
            <a:ext cx="225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I. Introduction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779609" y="6058458"/>
            <a:ext cx="3546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Credit: NASA / WMAP Science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3160" y="303161"/>
            <a:ext cx="4500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The dynamics of the </a:t>
            </a:r>
            <a:r>
              <a:rPr lang="en-US" altLang="ja-JP" sz="2800" dirty="0" err="1" smtClean="0"/>
              <a:t>curvaton</a:t>
            </a:r>
            <a:endParaRPr kumimoji="1" lang="ja-JP" altLang="en-US" sz="2800" dirty="0"/>
          </a:p>
        </p:txBody>
      </p:sp>
      <p:pic>
        <p:nvPicPr>
          <p:cNvPr id="17" name="図 16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04791" y="1189053"/>
            <a:ext cx="7366000" cy="838200"/>
          </a:xfrm>
          <a:prstGeom prst="rect">
            <a:avLst/>
          </a:prstGeom>
        </p:spPr>
      </p:pic>
      <p:pic>
        <p:nvPicPr>
          <p:cNvPr id="19" name="図 18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53368" y="2202016"/>
            <a:ext cx="4775200" cy="330200"/>
          </a:xfrm>
          <a:prstGeom prst="rect">
            <a:avLst/>
          </a:prstGeom>
        </p:spPr>
      </p:pic>
      <p:sp>
        <p:nvSpPr>
          <p:cNvPr id="20" name="右矢印 19"/>
          <p:cNvSpPr/>
          <p:nvPr/>
        </p:nvSpPr>
        <p:spPr>
          <a:xfrm>
            <a:off x="2435292" y="2271922"/>
            <a:ext cx="336576" cy="2247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>
            <a:off x="4218069" y="2668051"/>
            <a:ext cx="419403" cy="33334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図形グループ 30"/>
          <p:cNvGrpSpPr/>
          <p:nvPr/>
        </p:nvGrpSpPr>
        <p:grpSpPr>
          <a:xfrm>
            <a:off x="2423640" y="3651376"/>
            <a:ext cx="4398045" cy="2753788"/>
            <a:chOff x="2470248" y="3488262"/>
            <a:chExt cx="4398045" cy="2753788"/>
          </a:xfrm>
        </p:grpSpPr>
        <p:pic>
          <p:nvPicPr>
            <p:cNvPr id="13" name="図 12" descr="curvaton_osc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470248" y="3488262"/>
              <a:ext cx="4398045" cy="2707184"/>
            </a:xfrm>
            <a:prstGeom prst="rect">
              <a:avLst/>
            </a:prstGeom>
          </p:spPr>
        </p:pic>
        <p:pic>
          <p:nvPicPr>
            <p:cNvPr id="14" name="図 13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413802" y="6026150"/>
              <a:ext cx="482600" cy="215900"/>
            </a:xfrm>
            <a:prstGeom prst="rect">
              <a:avLst/>
            </a:prstGeom>
          </p:spPr>
        </p:pic>
        <p:pic>
          <p:nvPicPr>
            <p:cNvPr id="15" name="図 14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0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558926" y="4698131"/>
              <a:ext cx="152400" cy="127000"/>
            </a:xfrm>
            <a:prstGeom prst="rect">
              <a:avLst/>
            </a:prstGeom>
          </p:spPr>
        </p:pic>
        <p:pic>
          <p:nvPicPr>
            <p:cNvPr id="23" name="図 22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903984" y="4335917"/>
              <a:ext cx="901700" cy="228600"/>
            </a:xfrm>
            <a:prstGeom prst="rect">
              <a:avLst/>
            </a:prstGeom>
          </p:spPr>
        </p:pic>
        <p:cxnSp>
          <p:nvCxnSpPr>
            <p:cNvPr id="26" name="直線矢印コネクタ 25"/>
            <p:cNvCxnSpPr/>
            <p:nvPr/>
          </p:nvCxnSpPr>
          <p:spPr>
            <a:xfrm>
              <a:off x="2941716" y="4194317"/>
              <a:ext cx="775310" cy="158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4121092" y="4194317"/>
              <a:ext cx="2217660" cy="158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図 29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4791534" y="4335917"/>
              <a:ext cx="901700" cy="228600"/>
            </a:xfrm>
            <a:prstGeom prst="rect">
              <a:avLst/>
            </a:prstGeom>
          </p:spPr>
        </p:pic>
      </p:grpSp>
      <p:pic>
        <p:nvPicPr>
          <p:cNvPr id="32" name="図 31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05160" y="3131117"/>
            <a:ext cx="82931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160" y="303161"/>
            <a:ext cx="633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2.2 Generating the curvature perturbation</a:t>
            </a:r>
            <a:endParaRPr kumimoji="1" lang="ja-JP" altLang="en-US" sz="2800" dirty="0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0756" y="1728485"/>
            <a:ext cx="3924300" cy="3302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59026" y="1048578"/>
            <a:ext cx="6190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power spectrum of curvature perturbation : </a:t>
            </a:r>
            <a:endParaRPr kumimoji="1" lang="ja-JP" altLang="en-US" sz="2400" dirty="0"/>
          </a:p>
        </p:txBody>
      </p:sp>
      <p:pic>
        <p:nvPicPr>
          <p:cNvPr id="23" name="図 22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59026" y="2601081"/>
            <a:ext cx="7581900" cy="368300"/>
          </a:xfrm>
          <a:prstGeom prst="rect">
            <a:avLst/>
          </a:prstGeom>
        </p:spPr>
      </p:pic>
      <p:pic>
        <p:nvPicPr>
          <p:cNvPr id="24" name="図 2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59026" y="3223045"/>
            <a:ext cx="7848600" cy="812800"/>
          </a:xfrm>
          <a:prstGeom prst="rect">
            <a:avLst/>
          </a:prstGeom>
        </p:spPr>
      </p:pic>
      <p:grpSp>
        <p:nvGrpSpPr>
          <p:cNvPr id="3" name="図形グループ 27"/>
          <p:cNvGrpSpPr/>
          <p:nvPr/>
        </p:nvGrpSpPr>
        <p:grpSpPr>
          <a:xfrm>
            <a:off x="994369" y="4756725"/>
            <a:ext cx="7176228" cy="1437799"/>
            <a:chOff x="994369" y="4469157"/>
            <a:chExt cx="7176228" cy="1437799"/>
          </a:xfrm>
        </p:grpSpPr>
        <p:sp>
          <p:nvSpPr>
            <p:cNvPr id="27" name="角丸四角形 26"/>
            <p:cNvSpPr/>
            <p:nvPr/>
          </p:nvSpPr>
          <p:spPr>
            <a:xfrm>
              <a:off x="994369" y="4469157"/>
              <a:ext cx="7176228" cy="1437799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" name="図 25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215299" y="4705350"/>
              <a:ext cx="6718300" cy="952500"/>
            </a:xfrm>
            <a:prstGeom prst="rect">
              <a:avLst/>
            </a:prstGeom>
          </p:spPr>
        </p:pic>
      </p:grpSp>
      <p:sp>
        <p:nvSpPr>
          <p:cNvPr id="29" name="テキスト ボックス 28"/>
          <p:cNvSpPr txBox="1"/>
          <p:nvPr/>
        </p:nvSpPr>
        <p:spPr>
          <a:xfrm>
            <a:off x="1126149" y="4301740"/>
            <a:ext cx="18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Requirement</a:t>
            </a:r>
            <a:endParaRPr kumimoji="1" lang="ja-JP" altLang="en-US" sz="2400" dirty="0"/>
          </a:p>
        </p:txBody>
      </p:sp>
      <p:sp>
        <p:nvSpPr>
          <p:cNvPr id="30" name="左中かっこ 29"/>
          <p:cNvSpPr/>
          <p:nvPr/>
        </p:nvSpPr>
        <p:spPr>
          <a:xfrm>
            <a:off x="407818" y="2577779"/>
            <a:ext cx="283346" cy="1361319"/>
          </a:xfrm>
          <a:prstGeom prst="leftBrace">
            <a:avLst>
              <a:gd name="adj1" fmla="val 32211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/>
        </p:nvCxnSpPr>
        <p:spPr>
          <a:xfrm>
            <a:off x="4614232" y="3713125"/>
            <a:ext cx="3264859" cy="158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図形グループ 16"/>
          <p:cNvGrpSpPr/>
          <p:nvPr/>
        </p:nvGrpSpPr>
        <p:grpSpPr>
          <a:xfrm>
            <a:off x="1377565" y="3336457"/>
            <a:ext cx="5825710" cy="3232633"/>
            <a:chOff x="1004830" y="2839441"/>
            <a:chExt cx="5825710" cy="3232633"/>
          </a:xfrm>
        </p:grpSpPr>
        <p:pic>
          <p:nvPicPr>
            <p:cNvPr id="3" name="図 2" descr="spectrum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605192" y="2839441"/>
              <a:ext cx="5225348" cy="2990980"/>
            </a:xfrm>
            <a:prstGeom prst="rect">
              <a:avLst/>
            </a:prstGeom>
          </p:spPr>
        </p:pic>
        <p:pic>
          <p:nvPicPr>
            <p:cNvPr id="10" name="図 9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 rot="19445091">
              <a:off x="2738577" y="3670651"/>
              <a:ext cx="1930400" cy="266700"/>
            </a:xfrm>
            <a:prstGeom prst="rect">
              <a:avLst/>
            </a:prstGeom>
          </p:spPr>
        </p:pic>
        <p:pic>
          <p:nvPicPr>
            <p:cNvPr id="11" name="図 10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255839" y="4357028"/>
              <a:ext cx="1625600" cy="279400"/>
            </a:xfrm>
            <a:prstGeom prst="rect">
              <a:avLst/>
            </a:prstGeom>
          </p:spPr>
        </p:pic>
        <p:pic>
          <p:nvPicPr>
            <p:cNvPr id="12" name="図 11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943100" y="5779974"/>
              <a:ext cx="254000" cy="292100"/>
            </a:xfrm>
            <a:prstGeom prst="rect">
              <a:avLst/>
            </a:prstGeom>
          </p:spPr>
        </p:pic>
        <p:pic>
          <p:nvPicPr>
            <p:cNvPr id="13" name="図 12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0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745177" y="5779507"/>
              <a:ext cx="228600" cy="254000"/>
            </a:xfrm>
            <a:prstGeom prst="rect">
              <a:avLst/>
            </a:prstGeom>
          </p:spPr>
        </p:pic>
        <p:pic>
          <p:nvPicPr>
            <p:cNvPr id="14" name="図 13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2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833957" y="5779917"/>
              <a:ext cx="241300" cy="241300"/>
            </a:xfrm>
            <a:prstGeom prst="rect">
              <a:avLst/>
            </a:prstGeom>
          </p:spPr>
        </p:pic>
        <p:pic>
          <p:nvPicPr>
            <p:cNvPr id="15" name="図 14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4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004830" y="3216109"/>
              <a:ext cx="673100" cy="304800"/>
            </a:xfrm>
            <a:prstGeom prst="rect">
              <a:avLst/>
            </a:prstGeom>
          </p:spPr>
        </p:pic>
        <p:pic>
          <p:nvPicPr>
            <p:cNvPr id="16" name="図 15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1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321668" y="5791158"/>
              <a:ext cx="139700" cy="215900"/>
            </a:xfrm>
            <a:prstGeom prst="rect">
              <a:avLst/>
            </a:prstGeom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303160" y="303161"/>
            <a:ext cx="633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2.2 Generating the curvature perturbation</a:t>
            </a:r>
            <a:endParaRPr kumimoji="1" lang="ja-JP" altLang="en-US" sz="2800" dirty="0"/>
          </a:p>
        </p:txBody>
      </p:sp>
      <p:pic>
        <p:nvPicPr>
          <p:cNvPr id="19" name="図 18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66288" y="1258172"/>
            <a:ext cx="8115300" cy="1701800"/>
          </a:xfrm>
          <a:prstGeom prst="rect">
            <a:avLst/>
          </a:prstGeom>
        </p:spPr>
      </p:pic>
      <p:grpSp>
        <p:nvGrpSpPr>
          <p:cNvPr id="5" name="図形グループ 21"/>
          <p:cNvGrpSpPr/>
          <p:nvPr/>
        </p:nvGrpSpPr>
        <p:grpSpPr>
          <a:xfrm>
            <a:off x="7090138" y="3278202"/>
            <a:ext cx="1246758" cy="858875"/>
            <a:chOff x="5611242" y="3689823"/>
            <a:chExt cx="1246758" cy="858875"/>
          </a:xfrm>
        </p:grpSpPr>
        <p:sp>
          <p:nvSpPr>
            <p:cNvPr id="21" name="円/楕円 20"/>
            <p:cNvSpPr/>
            <p:nvPr/>
          </p:nvSpPr>
          <p:spPr>
            <a:xfrm>
              <a:off x="5611242" y="3689823"/>
              <a:ext cx="1246758" cy="858875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622894" y="3724776"/>
              <a:ext cx="12228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chemeClr val="bg1"/>
                  </a:solidFill>
                </a:rPr>
                <a:t>PBH</a:t>
              </a:r>
            </a:p>
            <a:p>
              <a:pPr algn="ctr"/>
              <a:r>
                <a:rPr lang="en-US" altLang="ja-JP" sz="2000" dirty="0" smtClean="0">
                  <a:solidFill>
                    <a:schemeClr val="bg1"/>
                  </a:solidFill>
                </a:rPr>
                <a:t>formation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0752" y="1192140"/>
            <a:ext cx="5600701" cy="342900"/>
          </a:xfrm>
          <a:prstGeom prst="rect">
            <a:avLst/>
          </a:prstGeom>
        </p:spPr>
      </p:pic>
      <p:pic>
        <p:nvPicPr>
          <p:cNvPr id="3" name="図 2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67752" y="1794234"/>
            <a:ext cx="4203701" cy="304800"/>
          </a:xfrm>
          <a:prstGeom prst="rect">
            <a:avLst/>
          </a:prstGeom>
        </p:spPr>
      </p:pic>
      <p:grpSp>
        <p:nvGrpSpPr>
          <p:cNvPr id="9" name="図形グループ 8"/>
          <p:cNvGrpSpPr/>
          <p:nvPr/>
        </p:nvGrpSpPr>
        <p:grpSpPr>
          <a:xfrm>
            <a:off x="1114172" y="2923159"/>
            <a:ext cx="6959664" cy="2121118"/>
            <a:chOff x="1114172" y="2923159"/>
            <a:chExt cx="6959664" cy="2121118"/>
          </a:xfrm>
        </p:grpSpPr>
        <p:sp>
          <p:nvSpPr>
            <p:cNvPr id="8" name="正方形/長方形 7"/>
            <p:cNvSpPr/>
            <p:nvPr/>
          </p:nvSpPr>
          <p:spPr>
            <a:xfrm>
              <a:off x="1114172" y="2923159"/>
              <a:ext cx="6959664" cy="212111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370752" y="3092450"/>
              <a:ext cx="6388100" cy="736600"/>
            </a:xfrm>
            <a:prstGeom prst="rect">
              <a:avLst/>
            </a:prstGeom>
          </p:spPr>
        </p:pic>
        <p:pic>
          <p:nvPicPr>
            <p:cNvPr id="5" name="図 4" descr="latex-image-1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8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370752" y="4083050"/>
              <a:ext cx="5461000" cy="736600"/>
            </a:xfrm>
            <a:prstGeom prst="rect">
              <a:avLst/>
            </a:prstGeom>
          </p:spPr>
        </p:pic>
      </p:grpSp>
      <p:pic>
        <p:nvPicPr>
          <p:cNvPr id="6" name="図 5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934339" y="5335805"/>
            <a:ext cx="7162801" cy="304800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>
            <a:off x="4154196" y="2351486"/>
            <a:ext cx="658919" cy="4085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3160" y="303161"/>
            <a:ext cx="514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The spectral index of the </a:t>
            </a:r>
            <a:r>
              <a:rPr lang="en-US" altLang="ja-JP" sz="2800" dirty="0" err="1" smtClean="0"/>
              <a:t>curvaton</a:t>
            </a:r>
            <a:endParaRPr kumimoji="1" lang="ja-JP" altLang="en-US" sz="2800" dirty="0"/>
          </a:p>
        </p:txBody>
      </p:sp>
      <p:pic>
        <p:nvPicPr>
          <p:cNvPr id="11" name="図 10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533868" y="6173788"/>
            <a:ext cx="2019300" cy="241300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4177500" y="5743884"/>
            <a:ext cx="722604" cy="3055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160" y="303161"/>
            <a:ext cx="5774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3. The primordial black hole formation</a:t>
            </a:r>
            <a:endParaRPr kumimoji="1" lang="ja-JP" altLang="en-US" sz="2800" dirty="0"/>
          </a:p>
        </p:txBody>
      </p:sp>
      <p:pic>
        <p:nvPicPr>
          <p:cNvPr id="21" name="図 20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14588" y="1782805"/>
            <a:ext cx="7632700" cy="1841500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3659" y="1210147"/>
            <a:ext cx="6477001" cy="241300"/>
          </a:xfrm>
          <a:prstGeom prst="rect">
            <a:avLst/>
          </a:prstGeom>
        </p:spPr>
      </p:pic>
      <p:pic>
        <p:nvPicPr>
          <p:cNvPr id="24" name="図 2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76632" y="4133671"/>
            <a:ext cx="623570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94716" y="1047277"/>
            <a:ext cx="3632200" cy="749300"/>
          </a:xfrm>
          <a:prstGeom prst="rect">
            <a:avLst/>
          </a:prstGeom>
        </p:spPr>
      </p:pic>
      <p:pic>
        <p:nvPicPr>
          <p:cNvPr id="4" name="図 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498" y="2071426"/>
            <a:ext cx="8204200" cy="342900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41617" y="522802"/>
            <a:ext cx="7670800" cy="304800"/>
          </a:xfrm>
          <a:prstGeom prst="rect">
            <a:avLst/>
          </a:prstGeom>
        </p:spPr>
      </p:pic>
      <p:pic>
        <p:nvPicPr>
          <p:cNvPr id="13" name="図 12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440839" y="5271928"/>
            <a:ext cx="6223001" cy="698500"/>
          </a:xfrm>
          <a:prstGeom prst="rect">
            <a:avLst/>
          </a:prstGeom>
        </p:spPr>
      </p:pic>
      <p:pic>
        <p:nvPicPr>
          <p:cNvPr id="14" name="図 13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1624877" y="4044630"/>
            <a:ext cx="5651501" cy="368300"/>
          </a:xfrm>
          <a:prstGeom prst="rect">
            <a:avLst/>
          </a:prstGeom>
        </p:spPr>
      </p:pic>
      <p:pic>
        <p:nvPicPr>
          <p:cNvPr id="15" name="図 1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57498" y="3005929"/>
            <a:ext cx="68961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160" y="303161"/>
            <a:ext cx="427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I. Introduction : Dark matter</a:t>
            </a:r>
            <a:endParaRPr kumimoji="1" lang="ja-JP" altLang="en-US" sz="2800" dirty="0"/>
          </a:p>
        </p:txBody>
      </p:sp>
      <p:pic>
        <p:nvPicPr>
          <p:cNvPr id="3" name="図 2" descr="pancake2 のコピー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5255" y="3856442"/>
            <a:ext cx="5707040" cy="242469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23718" y="6065696"/>
            <a:ext cx="2859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[ WMAP collaboration ]</a:t>
            </a:r>
            <a:endParaRPr kumimoji="1" lang="ja-JP" altLang="en-US" sz="2200" dirty="0"/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461526" y="1821017"/>
            <a:ext cx="4165600" cy="381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68780" y="1120669"/>
            <a:ext cx="695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 cosmic microwave background (CMB) observation </a:t>
            </a:r>
            <a:endParaRPr kumimoji="1" lang="ja-JP" altLang="en-US" sz="2400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267715" y="2495473"/>
            <a:ext cx="6287601" cy="1075213"/>
            <a:chOff x="1116239" y="2658587"/>
            <a:chExt cx="6287601" cy="1075213"/>
          </a:xfrm>
        </p:grpSpPr>
        <p:sp>
          <p:nvSpPr>
            <p:cNvPr id="10" name="角丸四角形 9"/>
            <p:cNvSpPr/>
            <p:nvPr/>
          </p:nvSpPr>
          <p:spPr>
            <a:xfrm>
              <a:off x="1574924" y="2971800"/>
              <a:ext cx="5828916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116239" y="2658587"/>
              <a:ext cx="3105387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Dark matter candidates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654601" y="3143554"/>
              <a:ext cx="5677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WIMP, </a:t>
              </a:r>
              <a:r>
                <a:rPr kumimoji="1" lang="en-US" altLang="ja-JP" sz="2400" dirty="0" err="1" smtClean="0"/>
                <a:t>axion</a:t>
              </a:r>
              <a:r>
                <a:rPr kumimoji="1" lang="en-US" altLang="ja-JP" sz="2400" dirty="0" smtClean="0"/>
                <a:t>, </a:t>
              </a:r>
              <a:r>
                <a:rPr kumimoji="1" lang="en-US" altLang="ja-JP" sz="2400" u="sng" dirty="0" smtClean="0">
                  <a:solidFill>
                    <a:srgbClr val="0000FF"/>
                  </a:solidFill>
                </a:rPr>
                <a:t>primordial black hole (PBH)</a:t>
              </a:r>
              <a:r>
                <a:rPr lang="en-US" altLang="ja-JP" sz="2400" dirty="0" smtClean="0"/>
                <a:t>, …</a:t>
              </a:r>
              <a:endParaRPr kumimoji="1" lang="ja-JP" altLang="en-US" sz="2400" u="sng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160" y="303161"/>
            <a:ext cx="6495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I. Introduction : Primordial black hole (PBH)</a:t>
            </a:r>
            <a:endParaRPr kumimoji="1" lang="ja-JP" altLang="en-US" sz="2800" dirty="0"/>
          </a:p>
        </p:txBody>
      </p:sp>
      <p:grpSp>
        <p:nvGrpSpPr>
          <p:cNvPr id="35" name="図形グループ 34"/>
          <p:cNvGrpSpPr/>
          <p:nvPr/>
        </p:nvGrpSpPr>
        <p:grpSpPr>
          <a:xfrm>
            <a:off x="432719" y="1272130"/>
            <a:ext cx="8272021" cy="2103972"/>
            <a:chOff x="456023" y="1202224"/>
            <a:chExt cx="8272021" cy="2103972"/>
          </a:xfrm>
        </p:grpSpPr>
        <p:sp>
          <p:nvSpPr>
            <p:cNvPr id="34" name="角丸四角形 33"/>
            <p:cNvSpPr/>
            <p:nvPr/>
          </p:nvSpPr>
          <p:spPr>
            <a:xfrm>
              <a:off x="456023" y="1202224"/>
              <a:ext cx="8272021" cy="2103972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49239" y="1295432"/>
              <a:ext cx="7929274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ja-JP" sz="2400" u="sng" dirty="0" smtClean="0"/>
                <a:t>P</a:t>
              </a:r>
              <a:r>
                <a:rPr kumimoji="1" lang="en-US" altLang="ja-JP" sz="2400" u="sng" dirty="0" smtClean="0"/>
                <a:t>rimordial</a:t>
              </a:r>
              <a:r>
                <a:rPr kumimoji="1" lang="en-US" altLang="ja-JP" sz="2400" dirty="0" smtClean="0"/>
                <a:t> BH </a:t>
              </a:r>
              <a:r>
                <a:rPr lang="en-US" altLang="ja-JP" sz="2400" dirty="0" smtClean="0"/>
                <a:t>is formed at the very early stage of the universe</a:t>
              </a:r>
            </a:p>
            <a:p>
              <a:pPr>
                <a:spcAft>
                  <a:spcPts val="1200"/>
                </a:spcAft>
              </a:pPr>
              <a:r>
                <a:rPr lang="en-US" altLang="ja-JP" sz="2400" dirty="0" smtClean="0"/>
                <a:t>through the collapse of </a:t>
              </a:r>
              <a:r>
                <a:rPr lang="en-US" altLang="ja-JP" sz="2400" u="sng" dirty="0" smtClean="0"/>
                <a:t>the extremely high density region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404802" y="2650672"/>
              <a:ext cx="6278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primordial large density (curvature) perturbation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上矢印 26"/>
            <p:cNvSpPr/>
            <p:nvPr/>
          </p:nvSpPr>
          <p:spPr>
            <a:xfrm>
              <a:off x="5244798" y="2371164"/>
              <a:ext cx="468779" cy="302810"/>
            </a:xfrm>
            <a:prstGeom prst="up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444371" y="3623424"/>
            <a:ext cx="8247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 </a:t>
            </a:r>
            <a:r>
              <a:rPr kumimoji="1" lang="en-US" altLang="ja-JP" sz="2400" u="sng" dirty="0" smtClean="0"/>
              <a:t>Stellar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BH</a:t>
            </a:r>
            <a:r>
              <a:rPr kumimoji="1" lang="en-US" altLang="ja-JP" sz="2400" dirty="0" smtClean="0"/>
              <a:t> is formed through the gravitational collapse of a star 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160" y="303161"/>
            <a:ext cx="5906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I. Introduction : Curvature perturbation</a:t>
            </a:r>
            <a:endParaRPr kumimoji="1" lang="ja-JP" altLang="en-US" sz="2800" dirty="0"/>
          </a:p>
        </p:txBody>
      </p:sp>
      <p:grpSp>
        <p:nvGrpSpPr>
          <p:cNvPr id="3" name="図形グループ 17"/>
          <p:cNvGrpSpPr/>
          <p:nvPr/>
        </p:nvGrpSpPr>
        <p:grpSpPr>
          <a:xfrm>
            <a:off x="409874" y="1398305"/>
            <a:ext cx="4204364" cy="3057655"/>
            <a:chOff x="1246485" y="3345971"/>
            <a:chExt cx="4204364" cy="3057655"/>
          </a:xfrm>
        </p:grpSpPr>
        <p:grpSp>
          <p:nvGrpSpPr>
            <p:cNvPr id="4" name="図形グループ 9"/>
            <p:cNvGrpSpPr/>
            <p:nvPr/>
          </p:nvGrpSpPr>
          <p:grpSpPr>
            <a:xfrm>
              <a:off x="1246485" y="3345971"/>
              <a:ext cx="4204364" cy="3057655"/>
              <a:chOff x="1710756" y="3229662"/>
              <a:chExt cx="4204364" cy="3057655"/>
            </a:xfrm>
          </p:grpSpPr>
          <p:pic>
            <p:nvPicPr>
              <p:cNvPr id="9" name="図 8" descr="inflaton_pot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1710756" y="3494140"/>
                <a:ext cx="4204364" cy="2793177"/>
              </a:xfrm>
              <a:prstGeom prst="rect">
                <a:avLst/>
              </a:prstGeom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3379116" y="3229662"/>
                <a:ext cx="19982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 smtClean="0"/>
                  <a:t>classical motion</a:t>
                </a:r>
                <a:endParaRPr kumimoji="1" lang="ja-JP" altLang="en-US" sz="2200" dirty="0"/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3275502" y="4415682"/>
                <a:ext cx="25426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 smtClean="0"/>
                  <a:t>quantum fluctuation</a:t>
                </a:r>
                <a:endParaRPr kumimoji="1" lang="ja-JP" altLang="en-US" sz="2200" dirty="0"/>
              </a:p>
            </p:txBody>
          </p:sp>
          <p:pic>
            <p:nvPicPr>
              <p:cNvPr id="7" name="図 6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1850579" y="354701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" name="図 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5370649" y="5906995"/>
                <a:ext cx="165100" cy="292100"/>
              </a:xfrm>
              <a:prstGeom prst="rect">
                <a:avLst/>
              </a:prstGeom>
            </p:spPr>
          </p:pic>
        </p:grpSp>
        <p:pic>
          <p:nvPicPr>
            <p:cNvPr id="11" name="図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254531" y="5006919"/>
              <a:ext cx="1333500" cy="635000"/>
            </a:xfrm>
            <a:prstGeom prst="rect">
              <a:avLst/>
            </a:prstGeom>
          </p:spPr>
        </p:pic>
      </p:grpSp>
      <p:grpSp>
        <p:nvGrpSpPr>
          <p:cNvPr id="10" name="図形グループ 18"/>
          <p:cNvGrpSpPr/>
          <p:nvPr/>
        </p:nvGrpSpPr>
        <p:grpSpPr>
          <a:xfrm>
            <a:off x="841566" y="4508664"/>
            <a:ext cx="7416695" cy="2050225"/>
            <a:chOff x="1017588" y="1087948"/>
            <a:chExt cx="7416695" cy="2050225"/>
          </a:xfrm>
        </p:grpSpPr>
        <p:pic>
          <p:nvPicPr>
            <p:cNvPr id="13" name="図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1017588" y="2331583"/>
              <a:ext cx="6540500" cy="317500"/>
            </a:xfrm>
            <a:prstGeom prst="rect">
              <a:avLst/>
            </a:prstGeom>
          </p:spPr>
        </p:pic>
        <p:pic>
          <p:nvPicPr>
            <p:cNvPr id="15" name="図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890983" y="2757173"/>
              <a:ext cx="3543300" cy="381000"/>
            </a:xfrm>
            <a:prstGeom prst="rect">
              <a:avLst/>
            </a:prstGeom>
          </p:spPr>
        </p:pic>
        <p:sp>
          <p:nvSpPr>
            <p:cNvPr id="16" name="下矢印 15"/>
            <p:cNvSpPr/>
            <p:nvPr/>
          </p:nvSpPr>
          <p:spPr>
            <a:xfrm>
              <a:off x="3298768" y="1799148"/>
              <a:ext cx="517430" cy="356265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図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017588" y="1087948"/>
              <a:ext cx="5207000" cy="711200"/>
            </a:xfrm>
            <a:prstGeom prst="rect">
              <a:avLst/>
            </a:prstGeom>
          </p:spPr>
        </p:pic>
      </p:grpSp>
      <p:pic>
        <p:nvPicPr>
          <p:cNvPr id="20" name="図 19" descr="expan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5062163" y="1197452"/>
            <a:ext cx="3312622" cy="303047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931756" y="900451"/>
            <a:ext cx="1047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3366FF"/>
                </a:solidFill>
              </a:rPr>
              <a:t>horizon</a:t>
            </a:r>
            <a:endParaRPr kumimoji="1" lang="ja-JP" altLang="en-US" sz="2200" dirty="0">
              <a:solidFill>
                <a:srgbClr val="3366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09027" y="1315523"/>
            <a:ext cx="16502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horizon exit</a:t>
            </a:r>
          </a:p>
          <a:p>
            <a:pPr algn="ctr"/>
            <a:r>
              <a:rPr lang="en-US" altLang="ja-JP" sz="2200" dirty="0" smtClean="0"/>
              <a:t>&amp;</a:t>
            </a:r>
            <a:endParaRPr kumimoji="1" lang="en-US" altLang="ja-JP" sz="2200" dirty="0" smtClean="0"/>
          </a:p>
          <a:p>
            <a:pPr algn="ctr"/>
            <a:r>
              <a:rPr lang="en-US" altLang="ja-JP" sz="2200" dirty="0" smtClean="0"/>
              <a:t>perturbation</a:t>
            </a:r>
          </a:p>
          <a:p>
            <a:pPr algn="ctr"/>
            <a:r>
              <a:rPr kumimoji="1" lang="en-US" altLang="ja-JP" sz="2200" dirty="0" smtClean="0"/>
              <a:t>is conserved</a:t>
            </a:r>
            <a:endParaRPr kumimoji="1" lang="ja-JP" altLang="en-US" sz="22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15287" y="4333899"/>
            <a:ext cx="1427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</a:rPr>
              <a:t>underdense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38265" y="2602559"/>
            <a:ext cx="1270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0000"/>
                </a:solidFill>
              </a:rPr>
              <a:t>overdense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5943600" y="2901894"/>
            <a:ext cx="298512" cy="1757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 flipH="1" flipV="1">
            <a:off x="7596787" y="4251641"/>
            <a:ext cx="35035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53324" y="927053"/>
            <a:ext cx="209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during inflation</a:t>
            </a:r>
            <a:endParaRPr kumimoji="1" lang="ja-JP" alt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745738" y="4087274"/>
            <a:ext cx="6798062" cy="170392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745738" y="1491314"/>
            <a:ext cx="6798062" cy="158452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3160" y="303161"/>
            <a:ext cx="481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I. Introduction : </a:t>
            </a:r>
            <a:r>
              <a:rPr lang="en-US" altLang="ja-JP" sz="2800" dirty="0" err="1" smtClean="0"/>
              <a:t>Curvaton</a:t>
            </a:r>
            <a:r>
              <a:rPr lang="en-US" altLang="ja-JP" sz="2800" dirty="0" smtClean="0"/>
              <a:t> model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91894" y="1188390"/>
            <a:ext cx="30813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Single </a:t>
            </a:r>
            <a:r>
              <a:rPr lang="en-US" altLang="ja-JP" sz="2400" dirty="0" err="1" smtClean="0"/>
              <a:t>inflaton</a:t>
            </a:r>
            <a:r>
              <a:rPr kumimoji="1" lang="en-US" altLang="ja-JP" sz="2400" dirty="0" smtClean="0"/>
              <a:t> scenario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02082" y="2054052"/>
            <a:ext cx="114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inflaton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61818" y="1800934"/>
            <a:ext cx="214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driving inflation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61818" y="2354790"/>
            <a:ext cx="457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producing the density perturbation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66686" y="3774884"/>
            <a:ext cx="244640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C</a:t>
            </a:r>
            <a:r>
              <a:rPr kumimoji="1" lang="en-US" altLang="ja-JP" sz="2400" dirty="0" err="1" smtClean="0"/>
              <a:t>urvaton</a:t>
            </a:r>
            <a:r>
              <a:rPr kumimoji="1" lang="en-US" altLang="ja-JP" sz="2400" dirty="0" smtClean="0"/>
              <a:t> scenario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2082" y="4366169"/>
            <a:ext cx="114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inflaton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71554" y="4342867"/>
            <a:ext cx="214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driving inflation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71554" y="4792881"/>
            <a:ext cx="457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producing the density perturbation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2082" y="4794630"/>
            <a:ext cx="482911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400" dirty="0" err="1" smtClean="0"/>
              <a:t>curvaton</a:t>
            </a:r>
            <a:endParaRPr lang="en-US" altLang="ja-JP" sz="2400" dirty="0" smtClean="0"/>
          </a:p>
          <a:p>
            <a:pPr>
              <a:spcAft>
                <a:spcPts val="600"/>
              </a:spcAft>
            </a:pPr>
            <a:r>
              <a:rPr kumimoji="1" lang="en-US" altLang="ja-JP" sz="2400" dirty="0" smtClean="0"/>
              <a:t>(additional subdominant scalar field)</a:t>
            </a:r>
            <a:endParaRPr kumimoji="1" lang="ja-JP" altLang="en-US" sz="2400" dirty="0"/>
          </a:p>
        </p:txBody>
      </p:sp>
      <p:sp>
        <p:nvSpPr>
          <p:cNvPr id="13" name="左中かっこ 12"/>
          <p:cNvSpPr/>
          <p:nvPr/>
        </p:nvSpPr>
        <p:spPr>
          <a:xfrm>
            <a:off x="2235550" y="1800934"/>
            <a:ext cx="426268" cy="1080035"/>
          </a:xfrm>
          <a:prstGeom prst="leftBrace">
            <a:avLst>
              <a:gd name="adj1" fmla="val 27951"/>
              <a:gd name="adj2" fmla="val 50000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2362200" y="4495800"/>
            <a:ext cx="457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362200" y="4946599"/>
            <a:ext cx="457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03160" y="303161"/>
            <a:ext cx="7247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I. Introduction : </a:t>
            </a:r>
            <a:r>
              <a:rPr lang="en-US" altLang="ja-JP" sz="2800" dirty="0" err="1" smtClean="0"/>
              <a:t>supermassive</a:t>
            </a:r>
            <a:r>
              <a:rPr lang="en-US" altLang="ja-JP" sz="2800" dirty="0" smtClean="0"/>
              <a:t> black hole (SMBH)</a:t>
            </a:r>
            <a:endParaRPr kumimoji="1" lang="ja-JP" altLang="en-US" sz="2800" dirty="0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5302282" y="1127145"/>
            <a:ext cx="3588285" cy="3971765"/>
            <a:chOff x="5302282" y="929078"/>
            <a:chExt cx="3588285" cy="3971765"/>
          </a:xfrm>
        </p:grpSpPr>
        <p:pic>
          <p:nvPicPr>
            <p:cNvPr id="4" name="図 3" descr="qso64.72dpi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2282" y="929078"/>
              <a:ext cx="3588285" cy="3583308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5828474" y="4500733"/>
              <a:ext cx="25699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 smtClean="0"/>
                <a:t>http://www.sdss3.org/</a:t>
              </a:r>
              <a:endParaRPr lang="ja-JP" altLang="en-US" sz="2000" dirty="0"/>
            </a:p>
          </p:txBody>
        </p:sp>
      </p:grpSp>
      <p:pic>
        <p:nvPicPr>
          <p:cNvPr id="8" name="図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3160" y="1553710"/>
            <a:ext cx="4622800" cy="1219200"/>
          </a:xfrm>
          <a:prstGeom prst="rect">
            <a:avLst/>
          </a:prstGeom>
        </p:spPr>
      </p:pic>
      <p:pic>
        <p:nvPicPr>
          <p:cNvPr id="10" name="図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3160" y="3074596"/>
            <a:ext cx="4838700" cy="749300"/>
          </a:xfrm>
          <a:prstGeom prst="rect">
            <a:avLst/>
          </a:prstGeom>
        </p:spPr>
      </p:pic>
      <p:pic>
        <p:nvPicPr>
          <p:cNvPr id="12" name="図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93984" y="5452612"/>
            <a:ext cx="7899400" cy="330200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2225555" y="4225774"/>
            <a:ext cx="652518" cy="74148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3383" y="1456360"/>
            <a:ext cx="6284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2. The </a:t>
            </a:r>
            <a:r>
              <a:rPr lang="en-US" altLang="ja-JP" sz="3600" dirty="0" err="1" smtClean="0"/>
              <a:t>axion</a:t>
            </a:r>
            <a:r>
              <a:rPr lang="en-US" altLang="ja-JP" sz="3600" dirty="0" smtClean="0"/>
              <a:t>-like </a:t>
            </a:r>
            <a:r>
              <a:rPr lang="en-US" altLang="ja-JP" sz="3600" dirty="0" err="1" smtClean="0"/>
              <a:t>curvaton</a:t>
            </a:r>
            <a:r>
              <a:rPr lang="en-US" altLang="ja-JP" sz="3600" dirty="0" smtClean="0"/>
              <a:t> model</a:t>
            </a:r>
            <a:endParaRPr kumimoji="1" lang="ja-JP" alt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5382</TotalTime>
  <Words>534</Words>
  <Application>Microsoft Macintosh PowerPoint</Application>
  <PresentationFormat>画面に合わせる (4:3)</PresentationFormat>
  <Paragraphs>122</Paragraphs>
  <Slides>36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</vt:vector>
  </TitlesOfParts>
  <Company>ICRR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キタジマ ナオヤ</dc:creator>
  <cp:lastModifiedBy>キタジマ ナオヤ</cp:lastModifiedBy>
  <cp:revision>180</cp:revision>
  <dcterms:created xsi:type="dcterms:W3CDTF">2012-07-18T01:50:35Z</dcterms:created>
  <dcterms:modified xsi:type="dcterms:W3CDTF">2012-07-18T02:15:18Z</dcterms:modified>
</cp:coreProperties>
</file>