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notesMasterIdLst>
    <p:notesMasterId r:id="rId50"/>
  </p:notesMasterIdLst>
  <p:handoutMasterIdLst>
    <p:handoutMasterId r:id="rId51"/>
  </p:handoutMasterIdLst>
  <p:sldIdLst>
    <p:sldId id="256" r:id="rId2"/>
    <p:sldId id="308" r:id="rId3"/>
    <p:sldId id="555" r:id="rId4"/>
    <p:sldId id="577" r:id="rId5"/>
    <p:sldId id="567" r:id="rId6"/>
    <p:sldId id="533" r:id="rId7"/>
    <p:sldId id="543" r:id="rId8"/>
    <p:sldId id="534" r:id="rId9"/>
    <p:sldId id="535" r:id="rId10"/>
    <p:sldId id="536" r:id="rId11"/>
    <p:sldId id="568" r:id="rId12"/>
    <p:sldId id="544" r:id="rId13"/>
    <p:sldId id="560" r:id="rId14"/>
    <p:sldId id="561" r:id="rId15"/>
    <p:sldId id="562" r:id="rId16"/>
    <p:sldId id="546" r:id="rId17"/>
    <p:sldId id="547" r:id="rId18"/>
    <p:sldId id="549" r:id="rId19"/>
    <p:sldId id="550" r:id="rId20"/>
    <p:sldId id="551" r:id="rId21"/>
    <p:sldId id="552" r:id="rId22"/>
    <p:sldId id="553" r:id="rId23"/>
    <p:sldId id="571" r:id="rId24"/>
    <p:sldId id="579" r:id="rId25"/>
    <p:sldId id="572" r:id="rId26"/>
    <p:sldId id="573" r:id="rId27"/>
    <p:sldId id="574" r:id="rId28"/>
    <p:sldId id="575" r:id="rId29"/>
    <p:sldId id="576" r:id="rId30"/>
    <p:sldId id="554" r:id="rId31"/>
    <p:sldId id="396" r:id="rId32"/>
    <p:sldId id="398" r:id="rId33"/>
    <p:sldId id="406" r:id="rId34"/>
    <p:sldId id="402" r:id="rId35"/>
    <p:sldId id="403" r:id="rId36"/>
    <p:sldId id="404" r:id="rId37"/>
    <p:sldId id="405" r:id="rId38"/>
    <p:sldId id="517" r:id="rId39"/>
    <p:sldId id="447" r:id="rId40"/>
    <p:sldId id="448" r:id="rId41"/>
    <p:sldId id="449" r:id="rId42"/>
    <p:sldId id="476" r:id="rId43"/>
    <p:sldId id="563" r:id="rId44"/>
    <p:sldId id="564" r:id="rId45"/>
    <p:sldId id="565" r:id="rId46"/>
    <p:sldId id="569" r:id="rId47"/>
    <p:sldId id="570" r:id="rId48"/>
    <p:sldId id="578" r:id="rId49"/>
  </p:sldIdLst>
  <p:sldSz cx="9144000" cy="6858000" type="screen4x3"/>
  <p:notesSz cx="7099300" cy="10234613"/>
  <p:custShowLst>
    <p:custShow name="本文" id="0">
      <p:sldLst>
        <p:sld r:id="rId2"/>
      </p:sldLst>
    </p:custShow>
    <p:custShow name="質疑応答" id="1">
      <p:sldLst/>
    </p:custShow>
  </p:custShowLst>
  <p:custDataLst>
    <p:tags r:id="rId52"/>
  </p:custData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E2"/>
    <a:srgbClr val="009E47"/>
    <a:srgbClr val="0000FF"/>
    <a:srgbClr val="CC3399"/>
    <a:srgbClr val="FF0000"/>
    <a:srgbClr val="FF0066"/>
    <a:srgbClr val="FF7C80"/>
    <a:srgbClr val="663300"/>
    <a:srgbClr val="FF7A52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432" autoAdjust="0"/>
    <p:restoredTop sz="95034" autoAdjust="0"/>
  </p:normalViewPr>
  <p:slideViewPr>
    <p:cSldViewPr snapToGrid="0">
      <p:cViewPr varScale="1">
        <p:scale>
          <a:sx n="86" d="100"/>
          <a:sy n="86" d="100"/>
        </p:scale>
        <p:origin x="-5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80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1" tIns="47521" rIns="95041" bIns="4752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829" y="1"/>
            <a:ext cx="307680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1" tIns="47521" rIns="95041" bIns="4752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319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680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1" tIns="47521" rIns="95041" bIns="4752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19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829" y="9721244"/>
            <a:ext cx="307680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1" tIns="47521" rIns="95041" bIns="4752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05882A-E567-40DC-8CD8-CAE52F983E3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7787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80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1" tIns="47521" rIns="95041" bIns="4752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829" y="1"/>
            <a:ext cx="307680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1" tIns="47521" rIns="95041" bIns="4752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403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3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265" y="4861441"/>
            <a:ext cx="5680772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1" tIns="47521" rIns="95041" bIns="47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03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680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1" tIns="47521" rIns="95041" bIns="4752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403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829" y="9721244"/>
            <a:ext cx="307680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1" tIns="47521" rIns="95041" bIns="4752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07CE3B-F45E-4F63-8ECF-10C6E30563B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691869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00CAFF-6543-47F6-9635-853AF5060DBB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7CE3B-F45E-4F63-8ECF-10C6E30563B7}" type="slidenum">
              <a:rPr lang="en-US" altLang="ja-JP" smtClean="0"/>
              <a:pPr/>
              <a:t>22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49281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FE8507-566F-4B5F-9103-55A7295D8CE7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7CE3B-F45E-4F63-8ECF-10C6E30563B7}" type="slidenum">
              <a:rPr lang="en-US" altLang="ja-JP" smtClean="0"/>
              <a:pPr/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5474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7CE3B-F45E-4F63-8ECF-10C6E30563B7}" type="slidenum">
              <a:rPr lang="en-US" altLang="ja-JP" smtClean="0"/>
              <a:pPr/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5474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7CE3B-F45E-4F63-8ECF-10C6E30563B7}" type="slidenum">
              <a:rPr lang="en-US" altLang="ja-JP" smtClean="0"/>
              <a:pPr/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94819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7CE3B-F45E-4F63-8ECF-10C6E30563B7}" type="slidenum">
              <a:rPr lang="en-US" altLang="ja-JP" smtClean="0"/>
              <a:pPr/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49281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7CE3B-F45E-4F63-8ECF-10C6E30563B7}" type="slidenum">
              <a:rPr lang="en-US" altLang="ja-JP" smtClean="0"/>
              <a:pPr/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49281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7CE3B-F45E-4F63-8ECF-10C6E30563B7}" type="slidenum">
              <a:rPr lang="en-US" altLang="ja-JP" smtClean="0"/>
              <a:pPr/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49281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7CE3B-F45E-4F63-8ECF-10C6E30563B7}" type="slidenum">
              <a:rPr lang="en-US" altLang="ja-JP" smtClean="0"/>
              <a:pPr/>
              <a:t>21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49281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50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77507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0" lang="ja-JP" altLang="ja-JP" sz="2400">
                <a:latin typeface="Times New Roman" pitchFamily="18" charset="0"/>
              </a:endParaRPr>
            </a:p>
          </p:txBody>
        </p:sp>
        <p:sp>
          <p:nvSpPr>
            <p:cNvPr id="277508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0" lang="ja-JP" altLang="ja-JP" sz="2400">
                <a:latin typeface="Times New Roman" pitchFamily="18" charset="0"/>
              </a:endParaRPr>
            </a:p>
          </p:txBody>
        </p:sp>
        <p:grpSp>
          <p:nvGrpSpPr>
            <p:cNvPr id="277509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77510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ja-JP" altLang="ja-JP" sz="2400">
                  <a:latin typeface="Times New Roman" pitchFamily="18" charset="0"/>
                </a:endParaRPr>
              </a:p>
            </p:txBody>
          </p:sp>
          <p:sp>
            <p:nvSpPr>
              <p:cNvPr id="277511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ja-JP" altLang="ja-JP" sz="2400">
                  <a:latin typeface="Times New Roman" pitchFamily="18" charset="0"/>
                </a:endParaRPr>
              </a:p>
            </p:txBody>
          </p:sp>
          <p:sp>
            <p:nvSpPr>
              <p:cNvPr id="277512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ja-JP" altLang="ja-JP" sz="2400">
                  <a:latin typeface="Times New Roman" pitchFamily="18" charset="0"/>
                </a:endParaRPr>
              </a:p>
            </p:txBody>
          </p:sp>
          <p:sp>
            <p:nvSpPr>
              <p:cNvPr id="277513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ja-JP" altLang="ja-JP" sz="2400">
                  <a:latin typeface="Times New Roman" pitchFamily="18" charset="0"/>
                </a:endParaRPr>
              </a:p>
            </p:txBody>
          </p:sp>
          <p:sp>
            <p:nvSpPr>
              <p:cNvPr id="277514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ja-JP" altLang="ja-JP" sz="2400">
                  <a:latin typeface="Times New Roman" pitchFamily="18" charset="0"/>
                </a:endParaRPr>
              </a:p>
            </p:txBody>
          </p:sp>
          <p:sp>
            <p:nvSpPr>
              <p:cNvPr id="277515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ja-JP" altLang="ja-JP" sz="2400">
                  <a:latin typeface="Times New Roman" pitchFamily="18" charset="0"/>
                </a:endParaRPr>
              </a:p>
            </p:txBody>
          </p:sp>
          <p:sp>
            <p:nvSpPr>
              <p:cNvPr id="277516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ja-JP" altLang="ja-JP" sz="2400">
                  <a:latin typeface="Times New Roman" pitchFamily="18" charset="0"/>
                </a:endParaRPr>
              </a:p>
            </p:txBody>
          </p:sp>
          <p:sp>
            <p:nvSpPr>
              <p:cNvPr id="277517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ja-JP" altLang="ja-JP" sz="2400">
                  <a:latin typeface="Times New Roman" pitchFamily="18" charset="0"/>
                </a:endParaRPr>
              </a:p>
            </p:txBody>
          </p:sp>
          <p:sp>
            <p:nvSpPr>
              <p:cNvPr id="277518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ja-JP" altLang="ja-JP" sz="2400">
                  <a:latin typeface="Times New Roman" pitchFamily="18" charset="0"/>
                </a:endParaRPr>
              </a:p>
            </p:txBody>
          </p:sp>
          <p:sp>
            <p:nvSpPr>
              <p:cNvPr id="277519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ja-JP" altLang="ja-JP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77520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277521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277522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86884D7-33DB-460E-9260-FE78EB53EF17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2775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775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9910AB-84A0-4323-B124-00DBF197F79A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844312-83A2-43BB-8FE4-915B4BFD539E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712C6A9-D22E-446B-B24E-48FE66A5BA39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496408-3887-4800-9E50-E11569CDD6F8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A37E3A-9411-4832-B100-6945F0A8846D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13307C-D96C-4CC0-8B50-FB3093E86B75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921DAA-1416-4BE6-A28B-7739A22949A5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9" name="日付プレースホルダ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E83185-9455-4651-9AB4-F97672889049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8AEEC6-30C1-42AB-9FF0-EE089478AA29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933E01-3BFD-4752-991C-2C4ED5383E10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625A8C-1105-425A-8AC1-8C23AB460560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/>
            </a:lvl1pPr>
          </a:lstStyle>
          <a:p>
            <a:endParaRPr lang="en-US" altLang="ja-JP"/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 Black" pitchFamily="34" charset="0"/>
              </a:defRPr>
            </a:lvl1pPr>
          </a:lstStyle>
          <a:p>
            <a:fld id="{1E50DE8D-F0E4-4847-BAB4-F7CB365461B4}" type="slidenum">
              <a:rPr lang="en-US" altLang="ja-JP"/>
              <a:pPr/>
              <a:t>‹#›</a:t>
            </a:fld>
            <a:endParaRPr lang="en-US" altLang="ja-JP"/>
          </a:p>
        </p:txBody>
      </p:sp>
      <p:grpSp>
        <p:nvGrpSpPr>
          <p:cNvPr id="276484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7648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0" lang="ja-JP" altLang="ja-JP" sz="2400">
                <a:latin typeface="Times New Roman" pitchFamily="18" charset="0"/>
              </a:endParaRPr>
            </a:p>
          </p:txBody>
        </p:sp>
        <p:sp>
          <p:nvSpPr>
            <p:cNvPr id="27648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0" lang="ja-JP" altLang="ja-JP" sz="2400">
                <a:latin typeface="Times New Roman" pitchFamily="18" charset="0"/>
              </a:endParaRPr>
            </a:p>
          </p:txBody>
        </p:sp>
        <p:sp>
          <p:nvSpPr>
            <p:cNvPr id="27648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0" lang="ja-JP" altLang="ja-JP">
                <a:solidFill>
                  <a:schemeClr val="hlink"/>
                </a:solidFill>
              </a:endParaRPr>
            </a:p>
          </p:txBody>
        </p:sp>
        <p:sp>
          <p:nvSpPr>
            <p:cNvPr id="27648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0" lang="ja-JP" altLang="ja-JP">
                <a:solidFill>
                  <a:schemeClr val="hlink"/>
                </a:solidFill>
              </a:endParaRPr>
            </a:p>
          </p:txBody>
        </p:sp>
        <p:sp>
          <p:nvSpPr>
            <p:cNvPr id="27648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0" lang="ja-JP" altLang="ja-JP">
                <a:solidFill>
                  <a:schemeClr val="accent2"/>
                </a:solidFill>
              </a:endParaRPr>
            </a:p>
          </p:txBody>
        </p:sp>
        <p:sp>
          <p:nvSpPr>
            <p:cNvPr id="27649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0" lang="ja-JP" altLang="ja-JP">
                <a:solidFill>
                  <a:schemeClr val="hlink"/>
                </a:solidFill>
              </a:endParaRPr>
            </a:p>
          </p:txBody>
        </p:sp>
        <p:sp>
          <p:nvSpPr>
            <p:cNvPr id="27649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0" lang="ja-JP" altLang="ja-JP" sz="2400">
                <a:latin typeface="Times New Roman" pitchFamily="18" charset="0"/>
              </a:endParaRPr>
            </a:p>
          </p:txBody>
        </p:sp>
        <p:sp>
          <p:nvSpPr>
            <p:cNvPr id="27649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0" lang="ja-JP" altLang="ja-JP">
                <a:solidFill>
                  <a:schemeClr val="accent2"/>
                </a:solidFill>
              </a:endParaRPr>
            </a:p>
          </p:txBody>
        </p:sp>
        <p:sp>
          <p:nvSpPr>
            <p:cNvPr id="27649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0" lang="ja-JP" altLang="ja-JP">
                <a:solidFill>
                  <a:schemeClr val="accent2"/>
                </a:solidFill>
              </a:endParaRPr>
            </a:p>
          </p:txBody>
        </p:sp>
      </p:grpSp>
      <p:sp>
        <p:nvSpPr>
          <p:cNvPr id="27649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7085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7649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7649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7.png"/><Relationship Id="rId18" Type="http://schemas.openxmlformats.org/officeDocument/2006/relationships/image" Target="../media/image152.png"/><Relationship Id="rId26" Type="http://schemas.openxmlformats.org/officeDocument/2006/relationships/image" Target="../media/image160.png"/><Relationship Id="rId3" Type="http://schemas.openxmlformats.org/officeDocument/2006/relationships/image" Target="../media/image137.png"/><Relationship Id="rId21" Type="http://schemas.openxmlformats.org/officeDocument/2006/relationships/image" Target="../media/image155.png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17" Type="http://schemas.openxmlformats.org/officeDocument/2006/relationships/image" Target="../media/image151.png"/><Relationship Id="rId25" Type="http://schemas.openxmlformats.org/officeDocument/2006/relationships/image" Target="../media/image159.png"/><Relationship Id="rId2" Type="http://schemas.openxmlformats.org/officeDocument/2006/relationships/image" Target="../media/image136.png"/><Relationship Id="rId16" Type="http://schemas.openxmlformats.org/officeDocument/2006/relationships/image" Target="../media/image82.png"/><Relationship Id="rId20" Type="http://schemas.openxmlformats.org/officeDocument/2006/relationships/image" Target="../media/image154.png"/><Relationship Id="rId29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24" Type="http://schemas.openxmlformats.org/officeDocument/2006/relationships/image" Target="../media/image158.png"/><Relationship Id="rId32" Type="http://schemas.openxmlformats.org/officeDocument/2006/relationships/image" Target="../media/image88.png"/><Relationship Id="rId5" Type="http://schemas.openxmlformats.org/officeDocument/2006/relationships/image" Target="../media/image139.png"/><Relationship Id="rId15" Type="http://schemas.openxmlformats.org/officeDocument/2006/relationships/image" Target="../media/image149.png"/><Relationship Id="rId23" Type="http://schemas.openxmlformats.org/officeDocument/2006/relationships/image" Target="../media/image17.png"/><Relationship Id="rId28" Type="http://schemas.openxmlformats.org/officeDocument/2006/relationships/image" Target="../media/image162.png"/><Relationship Id="rId10" Type="http://schemas.openxmlformats.org/officeDocument/2006/relationships/image" Target="../media/image81.png"/><Relationship Id="rId19" Type="http://schemas.openxmlformats.org/officeDocument/2006/relationships/image" Target="../media/image153.png"/><Relationship Id="rId31" Type="http://schemas.openxmlformats.org/officeDocument/2006/relationships/image" Target="../media/image87.png"/><Relationship Id="rId4" Type="http://schemas.openxmlformats.org/officeDocument/2006/relationships/image" Target="../media/image138.png"/><Relationship Id="rId9" Type="http://schemas.openxmlformats.org/officeDocument/2006/relationships/image" Target="../media/image80.png"/><Relationship Id="rId14" Type="http://schemas.openxmlformats.org/officeDocument/2006/relationships/image" Target="../media/image148.png"/><Relationship Id="rId22" Type="http://schemas.openxmlformats.org/officeDocument/2006/relationships/image" Target="../media/image83.png"/><Relationship Id="rId27" Type="http://schemas.openxmlformats.org/officeDocument/2006/relationships/image" Target="../media/image161.png"/><Relationship Id="rId30" Type="http://schemas.openxmlformats.org/officeDocument/2006/relationships/image" Target="../media/image8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10" Type="http://schemas.openxmlformats.org/officeDocument/2006/relationships/image" Target="../media/image930.png"/><Relationship Id="rId4" Type="http://schemas.openxmlformats.org/officeDocument/2006/relationships/image" Target="../media/image20.png"/><Relationship Id="rId9" Type="http://schemas.openxmlformats.org/officeDocument/2006/relationships/image" Target="../media/image8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23.png"/><Relationship Id="rId7" Type="http://schemas.openxmlformats.org/officeDocument/2006/relationships/image" Target="../media/image9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860.png"/><Relationship Id="rId4" Type="http://schemas.openxmlformats.org/officeDocument/2006/relationships/image" Target="../media/image850.png"/><Relationship Id="rId9" Type="http://schemas.openxmlformats.org/officeDocument/2006/relationships/image" Target="../media/image9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921.png"/><Relationship Id="rId7" Type="http://schemas.openxmlformats.org/officeDocument/2006/relationships/image" Target="../media/image24.png"/><Relationship Id="rId12" Type="http://schemas.openxmlformats.org/officeDocument/2006/relationships/image" Target="../media/image10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5.png"/><Relationship Id="rId5" Type="http://schemas.openxmlformats.org/officeDocument/2006/relationships/image" Target="../media/image101.png"/><Relationship Id="rId10" Type="http://schemas.openxmlformats.org/officeDocument/2006/relationships/image" Target="../media/image991.png"/><Relationship Id="rId4" Type="http://schemas.openxmlformats.org/officeDocument/2006/relationships/image" Target="../media/image100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990.png"/><Relationship Id="rId12" Type="http://schemas.openxmlformats.org/officeDocument/2006/relationships/image" Target="../media/image210.png"/><Relationship Id="rId17" Type="http://schemas.openxmlformats.org/officeDocument/2006/relationships/image" Target="../media/image30.png"/><Relationship Id="rId25" Type="http://schemas.openxmlformats.org/officeDocument/2006/relationships/image" Target="../media/image980.png"/><Relationship Id="rId16" Type="http://schemas.openxmlformats.org/officeDocument/2006/relationships/image" Target="../media/image29.png"/><Relationship Id="rId20" Type="http://schemas.openxmlformats.org/officeDocument/2006/relationships/image" Target="../media/image10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15" Type="http://schemas.openxmlformats.org/officeDocument/2006/relationships/image" Target="../media/image2310.png"/><Relationship Id="rId23" Type="http://schemas.openxmlformats.org/officeDocument/2006/relationships/image" Target="../media/image31.png"/><Relationship Id="rId19" Type="http://schemas.openxmlformats.org/officeDocument/2006/relationships/image" Target="../media/image1000.png"/><Relationship Id="rId4" Type="http://schemas.openxmlformats.org/officeDocument/2006/relationships/image" Target="../media/image941.png"/><Relationship Id="rId14" Type="http://schemas.openxmlformats.org/officeDocument/2006/relationships/image" Target="../media/image2210.png"/><Relationship Id="rId22" Type="http://schemas.openxmlformats.org/officeDocument/2006/relationships/image" Target="../media/image10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123.png"/><Relationship Id="rId2" Type="http://schemas.openxmlformats.org/officeDocument/2006/relationships/image" Target="../media/image32.png"/><Relationship Id="rId16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122.png"/><Relationship Id="rId5" Type="http://schemas.openxmlformats.org/officeDocument/2006/relationships/image" Target="../media/image37.png"/><Relationship Id="rId15" Type="http://schemas.openxmlformats.org/officeDocument/2006/relationships/image" Target="../media/image126.png"/><Relationship Id="rId10" Type="http://schemas.openxmlformats.org/officeDocument/2006/relationships/image" Target="../media/image121.png"/><Relationship Id="rId4" Type="http://schemas.openxmlformats.org/officeDocument/2006/relationships/image" Target="../media/image36.png"/><Relationship Id="rId9" Type="http://schemas.openxmlformats.org/officeDocument/2006/relationships/image" Target="../media/image120.png"/><Relationship Id="rId14" Type="http://schemas.openxmlformats.org/officeDocument/2006/relationships/image" Target="../media/image1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5" Type="http://schemas.openxmlformats.org/officeDocument/2006/relationships/image" Target="../media/image5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530.png"/><Relationship Id="rId4" Type="http://schemas.openxmlformats.org/officeDocument/2006/relationships/image" Target="../media/image5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3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5" Type="http://schemas.openxmlformats.org/officeDocument/2006/relationships/image" Target="../media/image570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11.png"/><Relationship Id="rId12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3.png"/><Relationship Id="rId11" Type="http://schemas.openxmlformats.org/officeDocument/2006/relationships/image" Target="../media/image64.png"/><Relationship Id="rId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81.png"/><Relationship Id="rId9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50.png"/><Relationship Id="rId18" Type="http://schemas.openxmlformats.org/officeDocument/2006/relationships/image" Target="../media/image6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6.png"/><Relationship Id="rId12" Type="http://schemas.openxmlformats.org/officeDocument/2006/relationships/image" Target="../media/image66.wmf"/><Relationship Id="rId17" Type="http://schemas.openxmlformats.org/officeDocument/2006/relationships/image" Target="../media/image62.png"/><Relationship Id="rId2" Type="http://schemas.openxmlformats.org/officeDocument/2006/relationships/tags" Target="../tags/tag5.xml"/><Relationship Id="rId16" Type="http://schemas.openxmlformats.org/officeDocument/2006/relationships/image" Target="../media/image581.png"/><Relationship Id="rId1" Type="http://schemas.openxmlformats.org/officeDocument/2006/relationships/tags" Target="../tags/tag4.xml"/><Relationship Id="rId11" Type="http://schemas.openxmlformats.org/officeDocument/2006/relationships/image" Target="../media/image65.png"/><Relationship Id="rId5" Type="http://schemas.openxmlformats.org/officeDocument/2006/relationships/image" Target="../media/image4.png"/><Relationship Id="rId15" Type="http://schemas.openxmlformats.org/officeDocument/2006/relationships/image" Target="../media/image67.png"/><Relationship Id="rId10" Type="http://schemas.openxmlformats.org/officeDocument/2006/relationships/image" Target="../media/image5.png"/><Relationship Id="rId4" Type="http://schemas.openxmlformats.org/officeDocument/2006/relationships/image" Target="../media/image611.png"/><Relationship Id="rId9" Type="http://schemas.openxmlformats.org/officeDocument/2006/relationships/image" Target="../media/image64.png"/><Relationship Id="rId1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9.png"/><Relationship Id="rId7" Type="http://schemas.openxmlformats.org/officeDocument/2006/relationships/image" Target="../media/image6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0.png"/><Relationship Id="rId5" Type="http://schemas.openxmlformats.org/officeDocument/2006/relationships/image" Target="../media/image66.wmf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3" Type="http://schemas.openxmlformats.org/officeDocument/2006/relationships/image" Target="../media/image76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93.png"/><Relationship Id="rId5" Type="http://schemas.openxmlformats.org/officeDocument/2006/relationships/image" Target="../media/image78.png"/><Relationship Id="rId15" Type="http://schemas.openxmlformats.org/officeDocument/2006/relationships/image" Target="../media/image104.png"/><Relationship Id="rId10" Type="http://schemas.openxmlformats.org/officeDocument/2006/relationships/image" Target="../media/image92.png"/><Relationship Id="rId4" Type="http://schemas.openxmlformats.org/officeDocument/2006/relationships/image" Target="../media/image77.png"/><Relationship Id="rId9" Type="http://schemas.openxmlformats.org/officeDocument/2006/relationships/image" Target="../media/image91.png"/><Relationship Id="rId14" Type="http://schemas.openxmlformats.org/officeDocument/2006/relationships/image" Target="../media/image10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1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0.png"/><Relationship Id="rId4" Type="http://schemas.openxmlformats.org/officeDocument/2006/relationships/image" Target="../media/image4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1.png"/><Relationship Id="rId7" Type="http://schemas.openxmlformats.org/officeDocument/2006/relationships/image" Target="../media/image130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5" Type="http://schemas.openxmlformats.org/officeDocument/2006/relationships/image" Target="../media/image710.png"/><Relationship Id="rId4" Type="http://schemas.openxmlformats.org/officeDocument/2006/relationships/image" Target="../media/image910.png"/><Relationship Id="rId9" Type="http://schemas.openxmlformats.org/officeDocument/2006/relationships/image" Target="../media/image15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80.png"/><Relationship Id="rId3" Type="http://schemas.openxmlformats.org/officeDocument/2006/relationships/image" Target="../media/image180.png"/><Relationship Id="rId7" Type="http://schemas.openxmlformats.org/officeDocument/2006/relationships/image" Target="../media/image170.png"/><Relationship Id="rId12" Type="http://schemas.openxmlformats.org/officeDocument/2006/relationships/image" Target="../media/image270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png"/><Relationship Id="rId11" Type="http://schemas.openxmlformats.org/officeDocument/2006/relationships/image" Target="../media/image260.png"/><Relationship Id="rId5" Type="http://schemas.openxmlformats.org/officeDocument/2006/relationships/image" Target="../media/image200.png"/><Relationship Id="rId15" Type="http://schemas.openxmlformats.org/officeDocument/2006/relationships/image" Target="../media/image220.png"/><Relationship Id="rId10" Type="http://schemas.openxmlformats.org/officeDocument/2006/relationships/image" Target="../media/image250.png"/><Relationship Id="rId4" Type="http://schemas.openxmlformats.org/officeDocument/2006/relationships/image" Target="../media/image190.png"/><Relationship Id="rId9" Type="http://schemas.openxmlformats.org/officeDocument/2006/relationships/image" Target="../media/image242.png"/><Relationship Id="rId14" Type="http://schemas.openxmlformats.org/officeDocument/2006/relationships/image" Target="../media/image29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180.png"/><Relationship Id="rId7" Type="http://schemas.openxmlformats.org/officeDocument/2006/relationships/image" Target="../media/image242.png"/><Relationship Id="rId12" Type="http://schemas.openxmlformats.org/officeDocument/2006/relationships/image" Target="../media/image290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png"/><Relationship Id="rId11" Type="http://schemas.openxmlformats.org/officeDocument/2006/relationships/image" Target="../media/image280.png"/><Relationship Id="rId5" Type="http://schemas.openxmlformats.org/officeDocument/2006/relationships/image" Target="../media/image200.png"/><Relationship Id="rId10" Type="http://schemas.openxmlformats.org/officeDocument/2006/relationships/image" Target="../media/image270.png"/><Relationship Id="rId4" Type="http://schemas.openxmlformats.org/officeDocument/2006/relationships/image" Target="../media/image190.png"/><Relationship Id="rId9" Type="http://schemas.openxmlformats.org/officeDocument/2006/relationships/image" Target="../media/image26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200.png"/><Relationship Id="rId18" Type="http://schemas.openxmlformats.org/officeDocument/2006/relationships/image" Target="../media/image270.png"/><Relationship Id="rId3" Type="http://schemas.openxmlformats.org/officeDocument/2006/relationships/image" Target="../media/image113.jpg"/><Relationship Id="rId7" Type="http://schemas.openxmlformats.org/officeDocument/2006/relationships/image" Target="../media/image117.jpg"/><Relationship Id="rId12" Type="http://schemas.openxmlformats.org/officeDocument/2006/relationships/image" Target="../media/image212.png"/><Relationship Id="rId17" Type="http://schemas.openxmlformats.org/officeDocument/2006/relationships/image" Target="../media/image400.png"/><Relationship Id="rId2" Type="http://schemas.openxmlformats.org/officeDocument/2006/relationships/image" Target="../media/image300.png"/><Relationship Id="rId16" Type="http://schemas.openxmlformats.org/officeDocument/2006/relationships/image" Target="../media/image390.png"/><Relationship Id="rId20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jpg"/><Relationship Id="rId11" Type="http://schemas.openxmlformats.org/officeDocument/2006/relationships/image" Target="../media/image180.png"/><Relationship Id="rId5" Type="http://schemas.openxmlformats.org/officeDocument/2006/relationships/image" Target="../media/image115.jpg"/><Relationship Id="rId15" Type="http://schemas.openxmlformats.org/officeDocument/2006/relationships/image" Target="../media/image380.png"/><Relationship Id="rId10" Type="http://schemas.openxmlformats.org/officeDocument/2006/relationships/image" Target="../media/image112.png"/><Relationship Id="rId19" Type="http://schemas.openxmlformats.org/officeDocument/2006/relationships/image" Target="../media/image290.png"/><Relationship Id="rId4" Type="http://schemas.openxmlformats.org/officeDocument/2006/relationships/image" Target="../media/image114.jpg"/><Relationship Id="rId9" Type="http://schemas.openxmlformats.org/officeDocument/2006/relationships/image" Target="../media/image370.png"/><Relationship Id="rId14" Type="http://schemas.openxmlformats.org/officeDocument/2006/relationships/image" Target="../media/image19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image" Target="../media/image116.jpg"/><Relationship Id="rId18" Type="http://schemas.openxmlformats.org/officeDocument/2006/relationships/image" Target="../media/image118.png"/><Relationship Id="rId3" Type="http://schemas.openxmlformats.org/officeDocument/2006/relationships/image" Target="../media/image180.png"/><Relationship Id="rId7" Type="http://schemas.openxmlformats.org/officeDocument/2006/relationships/image" Target="../media/image270.png"/><Relationship Id="rId12" Type="http://schemas.openxmlformats.org/officeDocument/2006/relationships/image" Target="../media/image115.jpg"/><Relationship Id="rId17" Type="http://schemas.openxmlformats.org/officeDocument/2006/relationships/image" Target="../media/image411.png"/><Relationship Id="rId2" Type="http://schemas.openxmlformats.org/officeDocument/2006/relationships/image" Target="../media/image112.png"/><Relationship Id="rId16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114.jpg"/><Relationship Id="rId5" Type="http://schemas.openxmlformats.org/officeDocument/2006/relationships/image" Target="../media/image200.png"/><Relationship Id="rId15" Type="http://schemas.openxmlformats.org/officeDocument/2006/relationships/image" Target="../media/image360.png"/><Relationship Id="rId10" Type="http://schemas.openxmlformats.org/officeDocument/2006/relationships/image" Target="../media/image113.jpg"/><Relationship Id="rId19" Type="http://schemas.openxmlformats.org/officeDocument/2006/relationships/image" Target="../media/image430.png"/><Relationship Id="rId4" Type="http://schemas.openxmlformats.org/officeDocument/2006/relationships/image" Target="../media/image212.png"/><Relationship Id="rId9" Type="http://schemas.openxmlformats.org/officeDocument/2006/relationships/image" Target="../media/image280.png"/><Relationship Id="rId14" Type="http://schemas.openxmlformats.org/officeDocument/2006/relationships/image" Target="../media/image117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03.png"/><Relationship Id="rId18" Type="http://schemas.openxmlformats.org/officeDocument/2006/relationships/image" Target="../media/image135.png"/><Relationship Id="rId3" Type="http://schemas.openxmlformats.org/officeDocument/2006/relationships/image" Target="../media/image129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17" Type="http://schemas.openxmlformats.org/officeDocument/2006/relationships/image" Target="../media/image1810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131.png"/><Relationship Id="rId15" Type="http://schemas.openxmlformats.org/officeDocument/2006/relationships/image" Target="../media/image134.png"/><Relationship Id="rId10" Type="http://schemas.openxmlformats.org/officeDocument/2006/relationships/image" Target="../media/image93.png"/><Relationship Id="rId19" Type="http://schemas.openxmlformats.org/officeDocument/2006/relationships/image" Target="../media/image143.png"/><Relationship Id="rId4" Type="http://schemas.openxmlformats.org/officeDocument/2006/relationships/image" Target="../media/image130.png"/><Relationship Id="rId9" Type="http://schemas.openxmlformats.org/officeDocument/2006/relationships/image" Target="../media/image92.png"/><Relationship Id="rId14" Type="http://schemas.openxmlformats.org/officeDocument/2006/relationships/image" Target="../media/image13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3" Type="http://schemas.openxmlformats.org/officeDocument/2006/relationships/image" Target="../media/image76.png"/><Relationship Id="rId7" Type="http://schemas.openxmlformats.org/officeDocument/2006/relationships/image" Target="../media/image8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222.png"/><Relationship Id="rId5" Type="http://schemas.openxmlformats.org/officeDocument/2006/relationships/image" Target="../media/image78.png"/><Relationship Id="rId10" Type="http://schemas.openxmlformats.org/officeDocument/2006/relationships/image" Target="../media/image221.png"/><Relationship Id="rId4" Type="http://schemas.openxmlformats.org/officeDocument/2006/relationships/image" Target="../media/image77.png"/><Relationship Id="rId9" Type="http://schemas.openxmlformats.org/officeDocument/2006/relationships/image" Target="../media/image15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5.png"/><Relationship Id="rId3" Type="http://schemas.openxmlformats.org/officeDocument/2006/relationships/image" Target="../media/image272.png"/><Relationship Id="rId7" Type="http://schemas.openxmlformats.org/officeDocument/2006/relationships/image" Target="../media/image163.png"/><Relationship Id="rId12" Type="http://schemas.openxmlformats.org/officeDocument/2006/relationships/image" Target="../media/image273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11" Type="http://schemas.openxmlformats.org/officeDocument/2006/relationships/image" Target="../media/image239.png"/><Relationship Id="rId5" Type="http://schemas.openxmlformats.org/officeDocument/2006/relationships/image" Target="../media/image132.png"/><Relationship Id="rId10" Type="http://schemas.openxmlformats.org/officeDocument/2006/relationships/image" Target="../media/image238.png"/><Relationship Id="rId4" Type="http://schemas.openxmlformats.org/officeDocument/2006/relationships/image" Target="../media/image84.png"/><Relationship Id="rId9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13" Type="http://schemas.openxmlformats.org/officeDocument/2006/relationships/image" Target="../media/image6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6.wmf"/><Relationship Id="rId12" Type="http://schemas.openxmlformats.org/officeDocument/2006/relationships/image" Target="../media/image57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63.png"/><Relationship Id="rId11" Type="http://schemas.openxmlformats.org/officeDocument/2006/relationships/image" Target="../media/image56.png"/><Relationship Id="rId5" Type="http://schemas.openxmlformats.org/officeDocument/2006/relationships/image" Target="../media/image62.png"/><Relationship Id="rId10" Type="http://schemas.openxmlformats.org/officeDocument/2006/relationships/image" Target="../media/image4.png"/><Relationship Id="rId4" Type="http://schemas.openxmlformats.org/officeDocument/2006/relationships/image" Target="../media/image165.png"/><Relationship Id="rId9" Type="http://schemas.openxmlformats.org/officeDocument/2006/relationships/image" Target="../media/image167.png"/><Relationship Id="rId1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8.png"/><Relationship Id="rId4" Type="http://schemas.openxmlformats.org/officeDocument/2006/relationships/image" Target="../media/image6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66.wmf"/><Relationship Id="rId7" Type="http://schemas.openxmlformats.org/officeDocument/2006/relationships/image" Target="../media/image17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11" Type="http://schemas.openxmlformats.org/officeDocument/2006/relationships/image" Target="../media/image168.png"/><Relationship Id="rId5" Type="http://schemas.openxmlformats.org/officeDocument/2006/relationships/image" Target="../media/image169.png"/><Relationship Id="rId10" Type="http://schemas.openxmlformats.org/officeDocument/2006/relationships/image" Target="../media/image174.png"/><Relationship Id="rId4" Type="http://schemas.openxmlformats.org/officeDocument/2006/relationships/image" Target="../media/image68.png"/><Relationship Id="rId9" Type="http://schemas.openxmlformats.org/officeDocument/2006/relationships/image" Target="../media/image17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76.png"/><Relationship Id="rId7" Type="http://schemas.openxmlformats.org/officeDocument/2006/relationships/image" Target="../media/image84.png"/><Relationship Id="rId12" Type="http://schemas.openxmlformats.org/officeDocument/2006/relationships/image" Target="../media/image143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222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17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10" Type="http://schemas.openxmlformats.org/officeDocument/2006/relationships/image" Target="../media/image177.png"/><Relationship Id="rId4" Type="http://schemas.openxmlformats.org/officeDocument/2006/relationships/image" Target="../media/image91.png"/><Relationship Id="rId9" Type="http://schemas.openxmlformats.org/officeDocument/2006/relationships/image" Target="../media/image10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18" Type="http://schemas.openxmlformats.org/officeDocument/2006/relationships/image" Target="../media/image48.png"/><Relationship Id="rId3" Type="http://schemas.openxmlformats.org/officeDocument/2006/relationships/image" Target="../media/image4.png"/><Relationship Id="rId12" Type="http://schemas.openxmlformats.org/officeDocument/2006/relationships/image" Target="../media/image46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9" Type="http://schemas.openxmlformats.org/officeDocument/2006/relationships/image" Target="../media/image55.png"/><Relationship Id="rId4" Type="http://schemas.openxmlformats.org/officeDocument/2006/relationships/image" Target="../media/image33.png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7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2.png"/><Relationship Id="rId4" Type="http://schemas.openxmlformats.org/officeDocument/2006/relationships/image" Target="../media/image4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79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10" Type="http://schemas.openxmlformats.org/officeDocument/2006/relationships/image" Target="../media/image81.png"/><Relationship Id="rId4" Type="http://schemas.openxmlformats.org/officeDocument/2006/relationships/image" Target="../media/image138.png"/><Relationship Id="rId9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4733925"/>
            <a:ext cx="6019800" cy="1752600"/>
          </a:xfrm>
        </p:spPr>
        <p:txBody>
          <a:bodyPr/>
          <a:lstStyle/>
          <a:p>
            <a:pPr algn="ctr"/>
            <a:r>
              <a:rPr lang="en-US" altLang="ja-JP" dirty="0"/>
              <a:t>Y. Sumino</a:t>
            </a:r>
          </a:p>
          <a:p>
            <a:pPr algn="ctr"/>
            <a:r>
              <a:rPr lang="en-US" altLang="ja-JP" dirty="0"/>
              <a:t>(Tohoku Univ.)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16202" y="2518109"/>
            <a:ext cx="5345246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2400" dirty="0" smtClean="0">
                <a:solidFill>
                  <a:srgbClr val="00FF00"/>
                </a:solidFill>
              </a:rPr>
              <a:t>  </a:t>
            </a:r>
            <a:r>
              <a:rPr kumimoji="1" lang="en-US" altLang="ja-JP" sz="2400" dirty="0" smtClean="0">
                <a:solidFill>
                  <a:srgbClr val="00FF00"/>
                </a:solidFill>
              </a:rPr>
              <a:t>A  </a:t>
            </a:r>
            <a:r>
              <a:rPr lang="en-US" altLang="ja-JP" sz="2400" dirty="0" smtClean="0">
                <a:solidFill>
                  <a:srgbClr val="00FF00"/>
                </a:solidFill>
              </a:rPr>
              <a:t>Modern </a:t>
            </a:r>
            <a:r>
              <a:rPr lang="en-US" altLang="ja-JP" sz="2400" dirty="0">
                <a:solidFill>
                  <a:srgbClr val="00FF00"/>
                </a:solidFill>
              </a:rPr>
              <a:t>View of </a:t>
            </a:r>
            <a:r>
              <a:rPr lang="en-US" altLang="ja-JP" sz="2400" dirty="0" err="1">
                <a:solidFill>
                  <a:srgbClr val="00FF00"/>
                </a:solidFill>
              </a:rPr>
              <a:t>Perturbative</a:t>
            </a:r>
            <a:r>
              <a:rPr lang="en-US" altLang="ja-JP" sz="2400" dirty="0">
                <a:solidFill>
                  <a:srgbClr val="00FF00"/>
                </a:solidFill>
              </a:rPr>
              <a:t> </a:t>
            </a:r>
            <a:r>
              <a:rPr lang="en-US" altLang="ja-JP" sz="2400" dirty="0" smtClean="0">
                <a:solidFill>
                  <a:srgbClr val="00FF00"/>
                </a:solidFill>
              </a:rPr>
              <a:t>QCD</a:t>
            </a:r>
          </a:p>
          <a:p>
            <a:pPr algn="ctr">
              <a:lnSpc>
                <a:spcPct val="120000"/>
              </a:lnSpc>
            </a:pPr>
            <a:r>
              <a:rPr lang="en-US" altLang="ja-JP" sz="2400" dirty="0" smtClean="0">
                <a:solidFill>
                  <a:srgbClr val="00FF00"/>
                </a:solidFill>
              </a:rPr>
              <a:t> </a:t>
            </a:r>
            <a:r>
              <a:rPr lang="en-US" altLang="ja-JP" sz="2400" dirty="0">
                <a:solidFill>
                  <a:srgbClr val="00FF00"/>
                </a:solidFill>
              </a:rPr>
              <a:t>and </a:t>
            </a:r>
            <a:r>
              <a:rPr lang="en-US" altLang="ja-JP" sz="2400" dirty="0" smtClean="0">
                <a:solidFill>
                  <a:srgbClr val="00FF00"/>
                </a:solidFill>
              </a:rPr>
              <a:t>Crossings </a:t>
            </a:r>
            <a:r>
              <a:rPr lang="en-US" altLang="ja-JP" sz="2400" dirty="0" smtClean="0">
                <a:solidFill>
                  <a:srgbClr val="00FF00"/>
                </a:solidFill>
              </a:rPr>
              <a:t>with Mathematics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8134" y="297454"/>
            <a:ext cx="6400150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Asymptotic expansion of a diagram and Wilson </a:t>
            </a:r>
            <a:r>
              <a:rPr kumimoji="1" lang="en-US" altLang="ja-JP" dirty="0" err="1" smtClean="0"/>
              <a:t>coeffs</a:t>
            </a:r>
            <a:r>
              <a:rPr kumimoji="1" lang="en-US" altLang="ja-JP" dirty="0" smtClean="0"/>
              <a:t> in EFT</a:t>
            </a:r>
            <a:endParaRPr kumimoji="1" lang="ja-JP" altLang="en-US" dirty="0"/>
          </a:p>
        </p:txBody>
      </p:sp>
      <p:grpSp>
        <p:nvGrpSpPr>
          <p:cNvPr id="19" name="グループ化 18"/>
          <p:cNvGrpSpPr/>
          <p:nvPr/>
        </p:nvGrpSpPr>
        <p:grpSpPr>
          <a:xfrm>
            <a:off x="396717" y="889242"/>
            <a:ext cx="8437426" cy="1695465"/>
            <a:chOff x="396717" y="889242"/>
            <a:chExt cx="8437426" cy="1695465"/>
          </a:xfrm>
        </p:grpSpPr>
        <p:grpSp>
          <p:nvGrpSpPr>
            <p:cNvPr id="36" name="グループ化 35"/>
            <p:cNvGrpSpPr/>
            <p:nvPr/>
          </p:nvGrpSpPr>
          <p:grpSpPr>
            <a:xfrm>
              <a:off x="396717" y="889242"/>
              <a:ext cx="2883445" cy="1695465"/>
              <a:chOff x="2708313" y="1208735"/>
              <a:chExt cx="2883445" cy="1695465"/>
            </a:xfrm>
          </p:grpSpPr>
          <p:cxnSp>
            <p:nvCxnSpPr>
              <p:cNvPr id="4" name="直線コネクタ 3"/>
              <p:cNvCxnSpPr/>
              <p:nvPr/>
            </p:nvCxnSpPr>
            <p:spPr>
              <a:xfrm>
                <a:off x="2875834" y="1972019"/>
                <a:ext cx="2596444" cy="0"/>
              </a:xfrm>
              <a:prstGeom prst="line">
                <a:avLst/>
              </a:prstGeom>
              <a:ln w="19050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円/楕円 5"/>
              <p:cNvSpPr/>
              <p:nvPr/>
            </p:nvSpPr>
            <p:spPr>
              <a:xfrm>
                <a:off x="3547432" y="1498293"/>
                <a:ext cx="1311007" cy="10025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8" name="直線コネクタ 7"/>
              <p:cNvCxnSpPr/>
              <p:nvPr/>
            </p:nvCxnSpPr>
            <p:spPr>
              <a:xfrm>
                <a:off x="4191919" y="1498293"/>
                <a:ext cx="0" cy="1002535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矢印コネクタ 8"/>
              <p:cNvCxnSpPr/>
              <p:nvPr/>
            </p:nvCxnSpPr>
            <p:spPr>
              <a:xfrm flipV="1">
                <a:off x="3448280" y="1399143"/>
                <a:ext cx="506775" cy="297455"/>
              </a:xfrm>
              <a:prstGeom prst="straightConnector1">
                <a:avLst/>
              </a:prstGeom>
              <a:ln>
                <a:solidFill>
                  <a:srgbClr val="6633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テキスト ボックス 9"/>
                  <p:cNvSpPr txBox="1"/>
                  <p:nvPr/>
                </p:nvSpPr>
                <p:spPr>
                  <a:xfrm>
                    <a:off x="3418959" y="1234441"/>
                    <a:ext cx="362215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600" b="0" i="1" smtClean="0">
                              <a:solidFill>
                                <a:srgbClr val="663300"/>
                              </a:solidFill>
                              <a:latin typeface="Cambria Math"/>
                            </a:rPr>
                            <m:t>𝑘</m:t>
                          </m:r>
                        </m:oMath>
                      </m:oMathPara>
                    </a14:m>
                    <a:endParaRPr kumimoji="1" lang="ja-JP" altLang="en-US" sz="1600" dirty="0">
                      <a:solidFill>
                        <a:srgbClr val="6633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テキスト ボックス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18959" y="1234441"/>
                    <a:ext cx="362215" cy="338554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直線矢印コネクタ 10"/>
              <p:cNvCxnSpPr/>
              <p:nvPr/>
            </p:nvCxnSpPr>
            <p:spPr>
              <a:xfrm>
                <a:off x="3602516" y="2412694"/>
                <a:ext cx="319489" cy="242371"/>
              </a:xfrm>
              <a:prstGeom prst="straightConnector1">
                <a:avLst/>
              </a:prstGeom>
              <a:ln>
                <a:solidFill>
                  <a:srgbClr val="6633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テキスト ボックス 11"/>
                  <p:cNvSpPr txBox="1"/>
                  <p:nvPr/>
                </p:nvSpPr>
                <p:spPr>
                  <a:xfrm>
                    <a:off x="3483226" y="2565646"/>
                    <a:ext cx="72359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600" b="0" i="1" smtClean="0">
                              <a:solidFill>
                                <a:srgbClr val="663300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kumimoji="1" lang="en-US" altLang="ja-JP" sz="1600" b="0" i="1" smtClean="0">
                              <a:solidFill>
                                <a:srgbClr val="6633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kumimoji="1" lang="en-US" altLang="ja-JP" sz="1600" b="0" i="1" smtClean="0">
                              <a:solidFill>
                                <a:srgbClr val="663300"/>
                              </a:solidFill>
                              <a:latin typeface="Cambria Math"/>
                            </a:rPr>
                            <m:t>𝑘</m:t>
                          </m:r>
                        </m:oMath>
                      </m:oMathPara>
                    </a14:m>
                    <a:endParaRPr kumimoji="1" lang="ja-JP" altLang="en-US" sz="1600" dirty="0">
                      <a:solidFill>
                        <a:srgbClr val="6633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テキスト ボックス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83226" y="2565646"/>
                    <a:ext cx="723596" cy="338554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b="-3571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直線矢印コネクタ 12"/>
              <p:cNvCxnSpPr/>
              <p:nvPr/>
            </p:nvCxnSpPr>
            <p:spPr>
              <a:xfrm>
                <a:off x="4480193" y="1395472"/>
                <a:ext cx="378246" cy="235025"/>
              </a:xfrm>
              <a:prstGeom prst="straightConnector1">
                <a:avLst/>
              </a:prstGeom>
              <a:ln>
                <a:solidFill>
                  <a:srgbClr val="6633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テキスト ボックス 13"/>
                  <p:cNvSpPr txBox="1"/>
                  <p:nvPr/>
                </p:nvSpPr>
                <p:spPr>
                  <a:xfrm>
                    <a:off x="4550024" y="1208735"/>
                    <a:ext cx="359201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600" b="0" i="1" smtClean="0">
                              <a:solidFill>
                                <a:srgbClr val="663300"/>
                              </a:solidFill>
                              <a:latin typeface="Cambria Math"/>
                            </a:rPr>
                            <m:t>𝑞</m:t>
                          </m:r>
                        </m:oMath>
                      </m:oMathPara>
                    </a14:m>
                    <a:endParaRPr kumimoji="1" lang="ja-JP" altLang="en-US" sz="1600" dirty="0">
                      <a:solidFill>
                        <a:srgbClr val="6633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テキスト ボックス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50024" y="1208735"/>
                    <a:ext cx="359201" cy="338554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5455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" name="直線矢印コネクタ 14"/>
              <p:cNvCxnSpPr/>
              <p:nvPr/>
            </p:nvCxnSpPr>
            <p:spPr>
              <a:xfrm flipV="1">
                <a:off x="4417764" y="2401677"/>
                <a:ext cx="429658" cy="308472"/>
              </a:xfrm>
              <a:prstGeom prst="straightConnector1">
                <a:avLst/>
              </a:prstGeom>
              <a:ln>
                <a:solidFill>
                  <a:srgbClr val="6633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テキスト ボックス 15"/>
                  <p:cNvSpPr txBox="1"/>
                  <p:nvPr/>
                </p:nvSpPr>
                <p:spPr>
                  <a:xfrm>
                    <a:off x="4472907" y="2519743"/>
                    <a:ext cx="72058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600" b="0" i="1" smtClean="0">
                              <a:solidFill>
                                <a:srgbClr val="663300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kumimoji="1" lang="en-US" altLang="ja-JP" sz="1600" b="0" i="1" smtClean="0">
                              <a:solidFill>
                                <a:srgbClr val="6633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kumimoji="1" lang="en-US" altLang="ja-JP" sz="1600" b="0" i="1" smtClean="0">
                              <a:solidFill>
                                <a:srgbClr val="663300"/>
                              </a:solidFill>
                              <a:latin typeface="Cambria Math"/>
                            </a:rPr>
                            <m:t>𝑞</m:t>
                          </m:r>
                        </m:oMath>
                      </m:oMathPara>
                    </a14:m>
                    <a:endParaRPr kumimoji="1" lang="ja-JP" altLang="en-US" sz="1600" dirty="0">
                      <a:solidFill>
                        <a:srgbClr val="6633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テキスト ボックス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72907" y="2519743"/>
                    <a:ext cx="720582" cy="338554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5455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直線矢印コネクタ 16"/>
              <p:cNvCxnSpPr/>
              <p:nvPr/>
            </p:nvCxnSpPr>
            <p:spPr>
              <a:xfrm flipV="1">
                <a:off x="5166911" y="1847162"/>
                <a:ext cx="359884" cy="3672"/>
              </a:xfrm>
              <a:prstGeom prst="straightConnector1">
                <a:avLst/>
              </a:prstGeom>
              <a:ln>
                <a:solidFill>
                  <a:srgbClr val="6633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テキスト ボックス 17"/>
                  <p:cNvSpPr txBox="1"/>
                  <p:nvPr/>
                </p:nvSpPr>
                <p:spPr>
                  <a:xfrm>
                    <a:off x="5233070" y="1473140"/>
                    <a:ext cx="358688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600" b="0" i="1" smtClean="0">
                              <a:solidFill>
                                <a:srgbClr val="663300"/>
                              </a:solidFill>
                              <a:latin typeface="Cambria Math"/>
                            </a:rPr>
                            <m:t>𝑝</m:t>
                          </m:r>
                        </m:oMath>
                      </m:oMathPara>
                    </a14:m>
                    <a:endParaRPr kumimoji="1" lang="ja-JP" altLang="en-US" sz="1600" dirty="0">
                      <a:solidFill>
                        <a:srgbClr val="6633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テキスト ボックス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33070" y="1473140"/>
                    <a:ext cx="358688" cy="338554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b="-3571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" name="直線矢印コネクタ 28"/>
              <p:cNvCxnSpPr/>
              <p:nvPr/>
            </p:nvCxnSpPr>
            <p:spPr>
              <a:xfrm flipV="1">
                <a:off x="2708313" y="1856342"/>
                <a:ext cx="359884" cy="3672"/>
              </a:xfrm>
              <a:prstGeom prst="straightConnector1">
                <a:avLst/>
              </a:prstGeom>
              <a:ln>
                <a:solidFill>
                  <a:srgbClr val="6633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テキスト ボックス 29"/>
                  <p:cNvSpPr txBox="1"/>
                  <p:nvPr/>
                </p:nvSpPr>
                <p:spPr>
                  <a:xfrm>
                    <a:off x="2774472" y="1482320"/>
                    <a:ext cx="358688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600" b="0" i="1" smtClean="0">
                              <a:solidFill>
                                <a:srgbClr val="663300"/>
                              </a:solidFill>
                              <a:latin typeface="Cambria Math"/>
                            </a:rPr>
                            <m:t>𝑝</m:t>
                          </m:r>
                        </m:oMath>
                      </m:oMathPara>
                    </a14:m>
                    <a:endParaRPr kumimoji="1" lang="ja-JP" altLang="en-US" sz="1600" dirty="0">
                      <a:solidFill>
                        <a:srgbClr val="6633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テキスト ボックス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4472" y="1482320"/>
                    <a:ext cx="358688" cy="338554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b="-5455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直線矢印コネクタ 30"/>
              <p:cNvCxnSpPr/>
              <p:nvPr/>
            </p:nvCxnSpPr>
            <p:spPr>
              <a:xfrm>
                <a:off x="4327795" y="1771876"/>
                <a:ext cx="1834" cy="508616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テキスト ボックス 31"/>
                  <p:cNvSpPr txBox="1"/>
                  <p:nvPr/>
                </p:nvSpPr>
                <p:spPr>
                  <a:xfrm>
                    <a:off x="4239718" y="1746724"/>
                    <a:ext cx="72058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kumimoji="1" lang="en-US" altLang="ja-JP" sz="1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kumimoji="1" lang="en-US" altLang="ja-JP" sz="1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𝑞</m:t>
                          </m:r>
                        </m:oMath>
                      </m:oMathPara>
                    </a14:m>
                    <a:endParaRPr kumimoji="1" lang="ja-JP" altLang="en-US" sz="16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テキスト ボックス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39718" y="1746724"/>
                    <a:ext cx="720582" cy="338554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b="-3571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テキスト ボックス 36"/>
                <p:cNvSpPr txBox="1"/>
                <p:nvPr/>
              </p:nvSpPr>
              <p:spPr>
                <a:xfrm>
                  <a:off x="3368351" y="1261501"/>
                  <a:ext cx="5465792" cy="8188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i="1" smtClean="0">
                            <a:solidFill>
                              <a:srgbClr val="663300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kumimoji="1" lang="en-US" altLang="ja-JP" i="1" smtClean="0">
                                <a:solidFill>
                                  <a:srgbClr val="663300"/>
                                </a:solidFill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kumimoji="1" lang="en-US" altLang="ja-JP" b="0" i="1" smtClean="0">
                                    <a:solidFill>
                                      <a:srgbClr val="6633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b="0" i="1" smtClean="0">
                                    <a:solidFill>
                                      <a:srgbClr val="663300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kumimoji="1" lang="en-US" altLang="ja-JP" b="0" i="1" smtClean="0">
                                    <a:solidFill>
                                      <a:srgbClr val="663300"/>
                                    </a:solidFill>
                                    <a:latin typeface="Cambria Math"/>
                                  </a:rPr>
                                  <m:t>𝐷</m:t>
                                </m:r>
                              </m:sup>
                            </m:sSup>
                            <m:r>
                              <a:rPr kumimoji="1" lang="en-US" altLang="ja-JP" b="0" i="1" smtClean="0">
                                <a:solidFill>
                                  <a:srgbClr val="66330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kumimoji="1" lang="en-US" altLang="ja-JP" b="0" i="1" smtClean="0">
                                <a:solidFill>
                                  <a:srgbClr val="663300"/>
                                </a:solidFill>
                                <a:latin typeface="Cambria Math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kumimoji="1" lang="en-US" altLang="ja-JP" b="0" i="1" smtClean="0">
                                    <a:solidFill>
                                      <a:srgbClr val="6633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b="0" i="1" smtClean="0">
                                    <a:solidFill>
                                      <a:srgbClr val="663300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kumimoji="1" lang="en-US" altLang="ja-JP" b="0" i="1" smtClean="0">
                                    <a:solidFill>
                                      <a:srgbClr val="663300"/>
                                    </a:solidFill>
                                    <a:latin typeface="Cambria Math"/>
                                  </a:rPr>
                                  <m:t>𝐷</m:t>
                                </m:r>
                              </m:sup>
                            </m:sSup>
                            <m:r>
                              <a:rPr kumimoji="1" lang="en-US" altLang="ja-JP" b="0" i="1" smtClean="0">
                                <a:solidFill>
                                  <a:srgbClr val="663300"/>
                                </a:solidFill>
                                <a:latin typeface="Cambria Math"/>
                              </a:rPr>
                              <m:t>𝑞</m:t>
                            </m:r>
                            <m:r>
                              <a:rPr kumimoji="1" lang="en-US" altLang="ja-JP" b="0" i="1" smtClean="0">
                                <a:solidFill>
                                  <a:srgbClr val="663300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nary>
                        <m:f>
                          <m:fPr>
                            <m:ctrlPr>
                              <a:rPr kumimoji="1" lang="en-US" altLang="ja-JP" i="1" smtClean="0">
                                <a:solidFill>
                                  <a:srgbClr val="6633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kumimoji="1" lang="en-US" altLang="ja-JP" b="0" i="1" smtClean="0">
                                <a:solidFill>
                                  <a:srgbClr val="6633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kumimoji="1" lang="en-US" altLang="ja-JP" b="0" i="1" smtClean="0">
                                    <a:solidFill>
                                      <a:srgbClr val="6633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b="0" i="1" smtClean="0">
                                    <a:solidFill>
                                      <a:srgbClr val="66330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kumimoji="1" lang="en-US" altLang="ja-JP" b="0" i="1" smtClean="0">
                                    <a:solidFill>
                                      <a:srgbClr val="6633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1" lang="en-US" altLang="ja-JP" b="0" i="1" smtClean="0">
                                    <a:solidFill>
                                      <a:srgbClr val="6633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1" lang="en-US" altLang="ja-JP" b="0" i="1" smtClean="0">
                                        <a:solidFill>
                                          <a:srgbClr val="6633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b="0" i="1" smtClean="0">
                                        <a:solidFill>
                                          <a:srgbClr val="663300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  <m:r>
                                      <a:rPr kumimoji="1" lang="en-US" altLang="ja-JP" b="0" i="1" smtClean="0">
                                        <a:solidFill>
                                          <a:srgbClr val="66330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kumimoji="1" lang="en-US" altLang="ja-JP" b="0" i="1" smtClean="0">
                                        <a:solidFill>
                                          <a:srgbClr val="663300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kumimoji="1" lang="en-US" altLang="ja-JP" b="0" i="1" smtClean="0">
                                    <a:solidFill>
                                      <a:srgbClr val="6633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ja-JP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1" lang="en-US" altLang="ja-JP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1"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kumimoji="1"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kumimoji="1"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𝑞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kumimoji="1" lang="en-US" altLang="ja-JP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1" lang="en-US" altLang="ja-JP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kumimoji="1" lang="en-US" altLang="ja-JP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kumimoji="1" lang="en-US" altLang="ja-JP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sSup>
                              <m:sSupPr>
                                <m:ctrlPr>
                                  <a:rPr kumimoji="1" lang="en-US" altLang="ja-JP" b="0" i="1" smtClean="0">
                                    <a:solidFill>
                                      <a:srgbClr val="6633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b="0" i="1" smtClean="0">
                                    <a:solidFill>
                                      <a:srgbClr val="6633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kumimoji="1" lang="en-US" altLang="ja-JP" b="0" i="1" smtClean="0">
                                    <a:solidFill>
                                      <a:srgbClr val="663300"/>
                                    </a:solidFill>
                                    <a:latin typeface="Cambria Math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kumimoji="1" lang="en-US" altLang="ja-JP" b="0" i="1" smtClean="0">
                                    <a:solidFill>
                                      <a:srgbClr val="6633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1" lang="en-US" altLang="ja-JP" b="0" i="1" smtClean="0">
                                    <a:solidFill>
                                      <a:srgbClr val="6633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1" lang="en-US" altLang="ja-JP" b="0" i="1" smtClean="0">
                                        <a:solidFill>
                                          <a:srgbClr val="6633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b="0" i="1" smtClean="0">
                                        <a:solidFill>
                                          <a:srgbClr val="663300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  <m:r>
                                      <a:rPr kumimoji="1" lang="en-US" altLang="ja-JP" b="0" i="1" smtClean="0">
                                        <a:solidFill>
                                          <a:srgbClr val="66330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kumimoji="1" lang="en-US" altLang="ja-JP" b="0" i="1" smtClean="0">
                                        <a:solidFill>
                                          <a:srgbClr val="663300"/>
                                        </a:solidFill>
                                        <a:latin typeface="Cambria Math"/>
                                      </a:rPr>
                                      <m:t>𝑞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kumimoji="1" lang="en-US" altLang="ja-JP" b="0" i="1" smtClean="0">
                                    <a:solidFill>
                                      <a:srgbClr val="6633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kumimoji="1" lang="ja-JP" altLang="en-US" dirty="0">
                    <a:solidFill>
                      <a:srgbClr val="66330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テキスト ボックス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8351" y="1261501"/>
                  <a:ext cx="5465792" cy="818879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71" name="直線コネクタ 170"/>
          <p:cNvCxnSpPr/>
          <p:nvPr/>
        </p:nvCxnSpPr>
        <p:spPr>
          <a:xfrm>
            <a:off x="110169" y="2710149"/>
            <a:ext cx="889061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正方形/長方形 171"/>
              <p:cNvSpPr/>
              <p:nvPr/>
            </p:nvSpPr>
            <p:spPr>
              <a:xfrm>
                <a:off x="6617347" y="2142633"/>
                <a:ext cx="22438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b="0" dirty="0" smtClean="0">
                    <a:solidFill>
                      <a:srgbClr val="002060"/>
                    </a:solidFill>
                  </a:rPr>
                  <a:t>in the case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≪</m:t>
                    </m:r>
                    <m:sSup>
                      <m:sSupPr>
                        <m:ctrlP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72" name="正方形/長方形 1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347" y="2142633"/>
                <a:ext cx="2243819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2446" t="-819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グループ化 6"/>
          <p:cNvGrpSpPr/>
          <p:nvPr/>
        </p:nvGrpSpPr>
        <p:grpSpPr>
          <a:xfrm>
            <a:off x="145526" y="2893973"/>
            <a:ext cx="9106324" cy="3651381"/>
            <a:chOff x="145526" y="2893973"/>
            <a:chExt cx="9106324" cy="3651381"/>
          </a:xfrm>
        </p:grpSpPr>
        <p:cxnSp>
          <p:nvCxnSpPr>
            <p:cNvPr id="96" name="直線コネクタ 95"/>
            <p:cNvCxnSpPr/>
            <p:nvPr/>
          </p:nvCxnSpPr>
          <p:spPr>
            <a:xfrm flipV="1">
              <a:off x="1402058" y="5999024"/>
              <a:ext cx="261937" cy="275176"/>
            </a:xfrm>
            <a:prstGeom prst="line">
              <a:avLst/>
            </a:prstGeom>
            <a:ln w="19050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コネクタ 93"/>
            <p:cNvCxnSpPr/>
            <p:nvPr/>
          </p:nvCxnSpPr>
          <p:spPr>
            <a:xfrm>
              <a:off x="1421126" y="6003803"/>
              <a:ext cx="261937" cy="275176"/>
            </a:xfrm>
            <a:prstGeom prst="line">
              <a:avLst/>
            </a:prstGeom>
            <a:ln w="19050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グループ化 57"/>
            <p:cNvGrpSpPr/>
            <p:nvPr/>
          </p:nvGrpSpPr>
          <p:grpSpPr>
            <a:xfrm>
              <a:off x="145526" y="2893973"/>
              <a:ext cx="2596444" cy="1579448"/>
              <a:chOff x="2875834" y="1234441"/>
              <a:chExt cx="2596444" cy="1579448"/>
            </a:xfrm>
          </p:grpSpPr>
          <p:cxnSp>
            <p:nvCxnSpPr>
              <p:cNvPr id="59" name="直線コネクタ 58"/>
              <p:cNvCxnSpPr/>
              <p:nvPr/>
            </p:nvCxnSpPr>
            <p:spPr>
              <a:xfrm>
                <a:off x="2875834" y="1972019"/>
                <a:ext cx="2596444" cy="0"/>
              </a:xfrm>
              <a:prstGeom prst="line">
                <a:avLst/>
              </a:prstGeom>
              <a:ln w="19050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円/楕円 59"/>
              <p:cNvSpPr/>
              <p:nvPr/>
            </p:nvSpPr>
            <p:spPr>
              <a:xfrm>
                <a:off x="3547432" y="1498293"/>
                <a:ext cx="1311007" cy="10025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1" name="直線コネクタ 60"/>
              <p:cNvCxnSpPr/>
              <p:nvPr/>
            </p:nvCxnSpPr>
            <p:spPr>
              <a:xfrm>
                <a:off x="4191919" y="1498293"/>
                <a:ext cx="0" cy="1002535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テキスト ボックス 62"/>
              <p:cNvSpPr txBox="1"/>
              <p:nvPr/>
            </p:nvSpPr>
            <p:spPr>
              <a:xfrm>
                <a:off x="3633448" y="1234441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rgbClr val="663300"/>
                    </a:solidFill>
                  </a:rPr>
                  <a:t>L</a:t>
                </a:r>
                <a:endParaRPr kumimoji="1" lang="ja-JP" altLang="en-US" sz="1600" dirty="0">
                  <a:solidFill>
                    <a:srgbClr val="6633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テキスト ボックス 64"/>
                  <p:cNvSpPr txBox="1"/>
                  <p:nvPr/>
                </p:nvSpPr>
                <p:spPr>
                  <a:xfrm>
                    <a:off x="3596115" y="2475335"/>
                    <a:ext cx="356188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altLang="ja-JP" sz="1600" dirty="0">
                              <a:solidFill>
                                <a:srgbClr val="663300"/>
                              </a:solidFill>
                            </a:rPr>
                            <m:t>L</m:t>
                          </m:r>
                        </m:oMath>
                      </m:oMathPara>
                    </a14:m>
                    <a:endParaRPr lang="ja-JP" altLang="en-US" sz="1600" dirty="0">
                      <a:solidFill>
                        <a:srgbClr val="6633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5" name="テキスト ボックス 6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96115" y="2475335"/>
                    <a:ext cx="356188" cy="338554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7" name="テキスト ボックス 66"/>
              <p:cNvSpPr txBox="1"/>
              <p:nvPr/>
            </p:nvSpPr>
            <p:spPr>
              <a:xfrm>
                <a:off x="4606469" y="1253891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>
                    <a:solidFill>
                      <a:srgbClr val="663300"/>
                    </a:solidFill>
                  </a:rPr>
                  <a:t>L</a:t>
                </a:r>
                <a:endParaRPr lang="ja-JP" altLang="en-US" sz="1600" dirty="0">
                  <a:solidFill>
                    <a:srgbClr val="6633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テキスト ボックス 68"/>
                  <p:cNvSpPr txBox="1"/>
                  <p:nvPr/>
                </p:nvSpPr>
                <p:spPr>
                  <a:xfrm>
                    <a:off x="4472907" y="2452010"/>
                    <a:ext cx="356188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altLang="ja-JP" sz="1600" dirty="0">
                              <a:solidFill>
                                <a:srgbClr val="663300"/>
                              </a:solidFill>
                            </a:rPr>
                            <m:t>L</m:t>
                          </m:r>
                        </m:oMath>
                      </m:oMathPara>
                    </a14:m>
                    <a:endParaRPr lang="ja-JP" altLang="en-US" sz="1600" dirty="0">
                      <a:solidFill>
                        <a:srgbClr val="6633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9" name="テキスト ボックス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72907" y="2452010"/>
                    <a:ext cx="356188" cy="338554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テキスト ボックス 70"/>
                  <p:cNvSpPr txBox="1"/>
                  <p:nvPr/>
                </p:nvSpPr>
                <p:spPr>
                  <a:xfrm>
                    <a:off x="4984714" y="1586029"/>
                    <a:ext cx="356188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altLang="ja-JP" sz="1600" dirty="0">
                              <a:solidFill>
                                <a:srgbClr val="663300"/>
                              </a:solidFill>
                            </a:rPr>
                            <m:t>L</m:t>
                          </m:r>
                        </m:oMath>
                      </m:oMathPara>
                    </a14:m>
                    <a:endParaRPr lang="ja-JP" altLang="en-US" sz="1600" dirty="0">
                      <a:solidFill>
                        <a:srgbClr val="6633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" name="テキスト ボックス 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84714" y="1586029"/>
                    <a:ext cx="356188" cy="338554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テキスト ボックス 72"/>
                  <p:cNvSpPr txBox="1"/>
                  <p:nvPr/>
                </p:nvSpPr>
                <p:spPr>
                  <a:xfrm>
                    <a:off x="2988961" y="1550054"/>
                    <a:ext cx="356187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altLang="ja-JP" sz="1600" dirty="0">
                              <a:solidFill>
                                <a:srgbClr val="663300"/>
                              </a:solidFill>
                            </a:rPr>
                            <m:t>L</m:t>
                          </m:r>
                        </m:oMath>
                      </m:oMathPara>
                    </a14:m>
                    <a:endParaRPr lang="ja-JP" altLang="en-US" sz="1600" dirty="0">
                      <a:solidFill>
                        <a:srgbClr val="6633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3" name="テキスト ボックス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88961" y="1550054"/>
                    <a:ext cx="356187" cy="338554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テキスト ボックス 74"/>
                  <p:cNvSpPr txBox="1"/>
                  <p:nvPr/>
                </p:nvSpPr>
                <p:spPr>
                  <a:xfrm>
                    <a:off x="4239718" y="1803169"/>
                    <a:ext cx="352981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kumimoji="1" lang="en-US" altLang="ja-JP" sz="16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L</m:t>
                          </m:r>
                        </m:oMath>
                      </m:oMathPara>
                    </a14:m>
                    <a:endParaRPr lang="ja-JP" altLang="en-US" sz="1600" dirty="0">
                      <a:solidFill>
                        <a:srgbClr val="6633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5" name="テキスト ボックス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39718" y="1803169"/>
                    <a:ext cx="352981" cy="338554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76" name="直線コネクタ 75"/>
            <p:cNvCxnSpPr/>
            <p:nvPr/>
          </p:nvCxnSpPr>
          <p:spPr>
            <a:xfrm>
              <a:off x="297926" y="5341818"/>
              <a:ext cx="2596444" cy="0"/>
            </a:xfrm>
            <a:prstGeom prst="line">
              <a:avLst/>
            </a:prstGeom>
            <a:ln w="19050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円/楕円 76"/>
            <p:cNvSpPr/>
            <p:nvPr/>
          </p:nvSpPr>
          <p:spPr>
            <a:xfrm>
              <a:off x="732186" y="4834225"/>
              <a:ext cx="779025" cy="100253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77"/>
            <p:cNvSpPr/>
            <p:nvPr/>
          </p:nvSpPr>
          <p:spPr>
            <a:xfrm>
              <a:off x="1528595" y="4839869"/>
              <a:ext cx="779025" cy="100253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円/楕円 78"/>
            <p:cNvSpPr/>
            <p:nvPr/>
          </p:nvSpPr>
          <p:spPr>
            <a:xfrm>
              <a:off x="1476166" y="6074194"/>
              <a:ext cx="116412" cy="116072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0000FF"/>
                </a:solidFill>
              </a:endParaRPr>
            </a:p>
          </p:txBody>
        </p:sp>
        <p:grpSp>
          <p:nvGrpSpPr>
            <p:cNvPr id="85" name="グループ化 84"/>
            <p:cNvGrpSpPr/>
            <p:nvPr/>
          </p:nvGrpSpPr>
          <p:grpSpPr>
            <a:xfrm>
              <a:off x="1454509" y="5278856"/>
              <a:ext cx="133351" cy="131241"/>
              <a:chOff x="1533525" y="6286500"/>
              <a:chExt cx="133351" cy="131241"/>
            </a:xfrm>
          </p:grpSpPr>
          <p:sp>
            <p:nvSpPr>
              <p:cNvPr id="86" name="円/楕円 85"/>
              <p:cNvSpPr/>
              <p:nvPr/>
            </p:nvSpPr>
            <p:spPr>
              <a:xfrm>
                <a:off x="1533525" y="6286500"/>
                <a:ext cx="133351" cy="1312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87" name="直線コネクタ 86"/>
              <p:cNvCxnSpPr/>
              <p:nvPr/>
            </p:nvCxnSpPr>
            <p:spPr>
              <a:xfrm>
                <a:off x="1557315" y="6305550"/>
                <a:ext cx="104775" cy="104775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線コネクタ 87"/>
              <p:cNvCxnSpPr/>
              <p:nvPr/>
            </p:nvCxnSpPr>
            <p:spPr>
              <a:xfrm flipV="1">
                <a:off x="1547791" y="6300787"/>
                <a:ext cx="104775" cy="104775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グループ化 89"/>
            <p:cNvGrpSpPr/>
            <p:nvPr/>
          </p:nvGrpSpPr>
          <p:grpSpPr>
            <a:xfrm>
              <a:off x="940139" y="5940843"/>
              <a:ext cx="476481" cy="369332"/>
              <a:chOff x="1533525" y="6172200"/>
              <a:chExt cx="476481" cy="369332"/>
            </a:xfrm>
          </p:grpSpPr>
          <p:grpSp>
            <p:nvGrpSpPr>
              <p:cNvPr id="84" name="グループ化 83"/>
              <p:cNvGrpSpPr/>
              <p:nvPr/>
            </p:nvGrpSpPr>
            <p:grpSpPr>
              <a:xfrm>
                <a:off x="1533525" y="6286500"/>
                <a:ext cx="133351" cy="131241"/>
                <a:chOff x="1533525" y="6286500"/>
                <a:chExt cx="133351" cy="131241"/>
              </a:xfrm>
            </p:grpSpPr>
            <p:sp>
              <p:nvSpPr>
                <p:cNvPr id="80" name="円/楕円 79"/>
                <p:cNvSpPr/>
                <p:nvPr/>
              </p:nvSpPr>
              <p:spPr>
                <a:xfrm>
                  <a:off x="1533525" y="6286500"/>
                  <a:ext cx="133351" cy="13124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rgbClr val="0000FF"/>
                    </a:solidFill>
                  </a:endParaRPr>
                </a:p>
              </p:txBody>
            </p:sp>
            <p:cxnSp>
              <p:nvCxnSpPr>
                <p:cNvPr id="82" name="直線コネクタ 81"/>
                <p:cNvCxnSpPr/>
                <p:nvPr/>
              </p:nvCxnSpPr>
              <p:spPr>
                <a:xfrm>
                  <a:off x="1557315" y="6305550"/>
                  <a:ext cx="104775" cy="104775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線コネクタ 82"/>
                <p:cNvCxnSpPr/>
                <p:nvPr/>
              </p:nvCxnSpPr>
              <p:spPr>
                <a:xfrm flipV="1">
                  <a:off x="1547791" y="6300787"/>
                  <a:ext cx="104775" cy="104775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9" name="テキスト ボックス 88"/>
              <p:cNvSpPr txBox="1"/>
              <p:nvPr/>
            </p:nvSpPr>
            <p:spPr>
              <a:xfrm>
                <a:off x="1690688" y="6172200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0000FF"/>
                    </a:solidFill>
                  </a:rPr>
                  <a:t>=</a:t>
                </a:r>
                <a:endParaRPr kumimoji="1" lang="ja-JP" altLang="en-US" dirty="0">
                  <a:solidFill>
                    <a:srgbClr val="0000FF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テキスト ボックス 96"/>
                <p:cNvSpPr txBox="1"/>
                <p:nvPr/>
              </p:nvSpPr>
              <p:spPr>
                <a:xfrm>
                  <a:off x="1654508" y="5797959"/>
                  <a:ext cx="791306" cy="612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kumimoji="1" lang="en-US" altLang="ja-JP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kumimoji="1" lang="en-US" altLang="ja-JP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kumimoji="1" lang="en-US" altLang="ja-JP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kumimoji="1" lang="en-US" altLang="ja-JP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kumimoji="1" lang="ja-JP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テキスト ボックス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4508" y="5797959"/>
                  <a:ext cx="791306" cy="6127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8" name="右矢印 97"/>
            <p:cNvSpPr/>
            <p:nvPr/>
          </p:nvSpPr>
          <p:spPr>
            <a:xfrm rot="5400000">
              <a:off x="1304013" y="4488312"/>
              <a:ext cx="345727" cy="187622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grpSp>
          <p:nvGrpSpPr>
            <p:cNvPr id="101" name="グループ化 100"/>
            <p:cNvGrpSpPr/>
            <p:nvPr/>
          </p:nvGrpSpPr>
          <p:grpSpPr>
            <a:xfrm>
              <a:off x="3316551" y="2903153"/>
              <a:ext cx="2596444" cy="1579448"/>
              <a:chOff x="2875834" y="1234441"/>
              <a:chExt cx="2596444" cy="1579448"/>
            </a:xfrm>
          </p:grpSpPr>
          <p:cxnSp>
            <p:nvCxnSpPr>
              <p:cNvPr id="102" name="直線コネクタ 101"/>
              <p:cNvCxnSpPr/>
              <p:nvPr/>
            </p:nvCxnSpPr>
            <p:spPr>
              <a:xfrm>
                <a:off x="2875834" y="1972019"/>
                <a:ext cx="2596444" cy="0"/>
              </a:xfrm>
              <a:prstGeom prst="line">
                <a:avLst/>
              </a:prstGeom>
              <a:ln w="19050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円/楕円 102"/>
              <p:cNvSpPr/>
              <p:nvPr/>
            </p:nvSpPr>
            <p:spPr>
              <a:xfrm>
                <a:off x="3547432" y="1498293"/>
                <a:ext cx="1311007" cy="10025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04" name="直線コネクタ 103"/>
              <p:cNvCxnSpPr/>
              <p:nvPr/>
            </p:nvCxnSpPr>
            <p:spPr>
              <a:xfrm>
                <a:off x="4191919" y="1498293"/>
                <a:ext cx="0" cy="1002535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テキスト ボックス 104"/>
              <p:cNvSpPr txBox="1"/>
              <p:nvPr/>
            </p:nvSpPr>
            <p:spPr>
              <a:xfrm>
                <a:off x="3633448" y="1234441"/>
                <a:ext cx="3321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rgbClr val="663300"/>
                    </a:solidFill>
                  </a:rPr>
                  <a:t>H</a:t>
                </a:r>
                <a:endParaRPr kumimoji="1" lang="ja-JP" altLang="en-US" sz="1600" dirty="0">
                  <a:solidFill>
                    <a:srgbClr val="6633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テキスト ボックス 105"/>
                  <p:cNvSpPr txBox="1"/>
                  <p:nvPr/>
                </p:nvSpPr>
                <p:spPr>
                  <a:xfrm>
                    <a:off x="3596115" y="2475335"/>
                    <a:ext cx="389850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altLang="ja-JP" sz="1600" dirty="0">
                              <a:solidFill>
                                <a:srgbClr val="663300"/>
                              </a:solidFill>
                            </a:rPr>
                            <m:t>H</m:t>
                          </m:r>
                        </m:oMath>
                      </m:oMathPara>
                    </a14:m>
                    <a:endParaRPr lang="ja-JP" altLang="en-US" sz="1600" dirty="0">
                      <a:solidFill>
                        <a:srgbClr val="6633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" name="テキスト ボックス 10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96115" y="2475335"/>
                    <a:ext cx="389850" cy="338554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7" name="テキスト ボックス 106"/>
              <p:cNvSpPr txBox="1"/>
              <p:nvPr/>
            </p:nvSpPr>
            <p:spPr>
              <a:xfrm>
                <a:off x="4606469" y="1253891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>
                    <a:solidFill>
                      <a:srgbClr val="663300"/>
                    </a:solidFill>
                  </a:rPr>
                  <a:t>L</a:t>
                </a:r>
                <a:endParaRPr lang="ja-JP" altLang="en-US" sz="1600" dirty="0">
                  <a:solidFill>
                    <a:srgbClr val="6633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テキスト ボックス 107"/>
                  <p:cNvSpPr txBox="1"/>
                  <p:nvPr/>
                </p:nvSpPr>
                <p:spPr>
                  <a:xfrm>
                    <a:off x="4472907" y="2452010"/>
                    <a:ext cx="356187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altLang="ja-JP" sz="1600" b="0" i="0" dirty="0" smtClean="0">
                              <a:solidFill>
                                <a:srgbClr val="663300"/>
                              </a:solidFill>
                            </a:rPr>
                            <m:t>L</m:t>
                          </m:r>
                        </m:oMath>
                      </m:oMathPara>
                    </a14:m>
                    <a:endParaRPr lang="ja-JP" altLang="en-US" sz="1600" dirty="0">
                      <a:solidFill>
                        <a:srgbClr val="6633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8" name="テキスト ボックス 10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72907" y="2452010"/>
                    <a:ext cx="356187" cy="338554"/>
                  </a:xfrm>
                  <a:prstGeom prst="rect">
                    <a:avLst/>
                  </a:prstGeom>
                  <a:blipFill rotWithShape="1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テキスト ボックス 108"/>
                  <p:cNvSpPr txBox="1"/>
                  <p:nvPr/>
                </p:nvSpPr>
                <p:spPr>
                  <a:xfrm>
                    <a:off x="4984714" y="1586029"/>
                    <a:ext cx="356188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altLang="ja-JP" sz="1600" dirty="0">
                              <a:solidFill>
                                <a:srgbClr val="663300"/>
                              </a:solidFill>
                            </a:rPr>
                            <m:t>L</m:t>
                          </m:r>
                        </m:oMath>
                      </m:oMathPara>
                    </a14:m>
                    <a:endParaRPr lang="ja-JP" altLang="en-US" sz="1600" dirty="0">
                      <a:solidFill>
                        <a:srgbClr val="6633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9" name="テキスト ボックス 10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84714" y="1586029"/>
                    <a:ext cx="356188" cy="338554"/>
                  </a:xfrm>
                  <a:prstGeom prst="rect">
                    <a:avLst/>
                  </a:prstGeom>
                  <a:blipFill rotWithShape="1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テキスト ボックス 109"/>
                  <p:cNvSpPr txBox="1"/>
                  <p:nvPr/>
                </p:nvSpPr>
                <p:spPr>
                  <a:xfrm>
                    <a:off x="2988961" y="1550054"/>
                    <a:ext cx="356187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altLang="ja-JP" sz="1600" dirty="0">
                              <a:solidFill>
                                <a:srgbClr val="663300"/>
                              </a:solidFill>
                            </a:rPr>
                            <m:t>L</m:t>
                          </m:r>
                        </m:oMath>
                      </m:oMathPara>
                    </a14:m>
                    <a:endParaRPr lang="ja-JP" altLang="en-US" sz="1600" dirty="0">
                      <a:solidFill>
                        <a:srgbClr val="6633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0" name="テキスト ボックス 10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88961" y="1550054"/>
                    <a:ext cx="356187" cy="338554"/>
                  </a:xfrm>
                  <a:prstGeom prst="rect">
                    <a:avLst/>
                  </a:prstGeom>
                  <a:blipFill rotWithShape="1"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テキスト ボックス 110"/>
                  <p:cNvSpPr txBox="1"/>
                  <p:nvPr/>
                </p:nvSpPr>
                <p:spPr>
                  <a:xfrm>
                    <a:off x="4239718" y="1803169"/>
                    <a:ext cx="383438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kumimoji="1" lang="en-US" altLang="ja-JP" sz="16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H</m:t>
                          </m:r>
                        </m:oMath>
                      </m:oMathPara>
                    </a14:m>
                    <a:endParaRPr lang="ja-JP" altLang="en-US" sz="1600" dirty="0">
                      <a:solidFill>
                        <a:srgbClr val="6633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1" name="テキスト ボックス 1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39718" y="1803169"/>
                    <a:ext cx="383438" cy="338554"/>
                  </a:xfrm>
                  <a:prstGeom prst="rect">
                    <a:avLst/>
                  </a:prstGeom>
                  <a:blipFill rotWithShape="1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12" name="直線コネクタ 111"/>
            <p:cNvCxnSpPr/>
            <p:nvPr/>
          </p:nvCxnSpPr>
          <p:spPr>
            <a:xfrm>
              <a:off x="3723694" y="5350998"/>
              <a:ext cx="1923055" cy="0"/>
            </a:xfrm>
            <a:prstGeom prst="line">
              <a:avLst/>
            </a:prstGeom>
            <a:ln w="19050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円/楕円 113"/>
            <p:cNvSpPr/>
            <p:nvPr/>
          </p:nvSpPr>
          <p:spPr>
            <a:xfrm>
              <a:off x="4280974" y="4849049"/>
              <a:ext cx="779025" cy="100253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6" name="グループ化 115"/>
            <p:cNvGrpSpPr/>
            <p:nvPr/>
          </p:nvGrpSpPr>
          <p:grpSpPr>
            <a:xfrm>
              <a:off x="4206888" y="5288036"/>
              <a:ext cx="133351" cy="131241"/>
              <a:chOff x="1533525" y="6286500"/>
              <a:chExt cx="133351" cy="131241"/>
            </a:xfrm>
          </p:grpSpPr>
          <p:sp>
            <p:nvSpPr>
              <p:cNvPr id="117" name="円/楕円 116"/>
              <p:cNvSpPr/>
              <p:nvPr/>
            </p:nvSpPr>
            <p:spPr>
              <a:xfrm>
                <a:off x="1533525" y="6286500"/>
                <a:ext cx="133351" cy="1312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18" name="直線コネクタ 117"/>
              <p:cNvCxnSpPr/>
              <p:nvPr/>
            </p:nvCxnSpPr>
            <p:spPr>
              <a:xfrm>
                <a:off x="1557315" y="6305550"/>
                <a:ext cx="104775" cy="104775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/>
              <p:cNvCxnSpPr/>
              <p:nvPr/>
            </p:nvCxnSpPr>
            <p:spPr>
              <a:xfrm flipV="1">
                <a:off x="1547791" y="6300787"/>
                <a:ext cx="104775" cy="104775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グループ化 119"/>
            <p:cNvGrpSpPr/>
            <p:nvPr/>
          </p:nvGrpSpPr>
          <p:grpSpPr>
            <a:xfrm>
              <a:off x="3174719" y="5950023"/>
              <a:ext cx="476481" cy="369332"/>
              <a:chOff x="1533525" y="6172200"/>
              <a:chExt cx="476481" cy="369332"/>
            </a:xfrm>
          </p:grpSpPr>
          <p:grpSp>
            <p:nvGrpSpPr>
              <p:cNvPr id="121" name="グループ化 120"/>
              <p:cNvGrpSpPr/>
              <p:nvPr/>
            </p:nvGrpSpPr>
            <p:grpSpPr>
              <a:xfrm>
                <a:off x="1533525" y="6286500"/>
                <a:ext cx="133351" cy="131241"/>
                <a:chOff x="1533525" y="6286500"/>
                <a:chExt cx="133351" cy="131241"/>
              </a:xfrm>
            </p:grpSpPr>
            <p:sp>
              <p:nvSpPr>
                <p:cNvPr id="123" name="円/楕円 122"/>
                <p:cNvSpPr/>
                <p:nvPr/>
              </p:nvSpPr>
              <p:spPr>
                <a:xfrm>
                  <a:off x="1533525" y="6286500"/>
                  <a:ext cx="133351" cy="13124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rgbClr val="0000FF"/>
                    </a:solidFill>
                  </a:endParaRPr>
                </a:p>
              </p:txBody>
            </p:sp>
            <p:cxnSp>
              <p:nvCxnSpPr>
                <p:cNvPr id="124" name="直線コネクタ 123"/>
                <p:cNvCxnSpPr/>
                <p:nvPr/>
              </p:nvCxnSpPr>
              <p:spPr>
                <a:xfrm>
                  <a:off x="1557315" y="6305550"/>
                  <a:ext cx="104775" cy="104775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線コネクタ 124"/>
                <p:cNvCxnSpPr/>
                <p:nvPr/>
              </p:nvCxnSpPr>
              <p:spPr>
                <a:xfrm flipV="1">
                  <a:off x="1547791" y="6300787"/>
                  <a:ext cx="104775" cy="104775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2" name="テキスト ボックス 121"/>
              <p:cNvSpPr txBox="1"/>
              <p:nvPr/>
            </p:nvSpPr>
            <p:spPr>
              <a:xfrm>
                <a:off x="1690688" y="6172200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>
                    <a:solidFill>
                      <a:srgbClr val="0000FF"/>
                    </a:solidFill>
                  </a:rPr>
                  <a:t>=</a:t>
                </a:r>
                <a:endParaRPr lang="ja-JP" altLang="en-US" dirty="0">
                  <a:solidFill>
                    <a:srgbClr val="0000FF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テキスト ボックス 125"/>
                <p:cNvSpPr txBox="1"/>
                <p:nvPr/>
              </p:nvSpPr>
              <p:spPr>
                <a:xfrm>
                  <a:off x="4120445" y="5807139"/>
                  <a:ext cx="1583703" cy="7382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ja-JP" sz="1600" i="1" smtClean="0">
                                <a:solidFill>
                                  <a:srgbClr val="663300"/>
                                </a:solidFill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altLang="ja-JP" sz="1600" i="1" smtClean="0">
                                    <a:solidFill>
                                      <a:srgbClr val="6633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ja-JP" sz="1600" i="1">
                                        <a:solidFill>
                                          <a:srgbClr val="6633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600" i="1">
                                        <a:solidFill>
                                          <a:srgbClr val="663300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altLang="ja-JP" sz="1600" i="1">
                                        <a:solidFill>
                                          <a:srgbClr val="663300"/>
                                        </a:solidFill>
                                        <a:latin typeface="Cambria Math"/>
                                      </a:rPr>
                                      <m:t>𝐷</m:t>
                                    </m:r>
                                  </m:sup>
                                </m:sSup>
                                <m:r>
                                  <a:rPr lang="en-US" altLang="ja-JP" sz="1600" i="1">
                                    <a:solidFill>
                                      <a:srgbClr val="66330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ja-JP" sz="1600" i="1">
                                        <a:solidFill>
                                          <a:srgbClr val="6633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600" i="1">
                                        <a:solidFill>
                                          <a:srgbClr val="663300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altLang="ja-JP" sz="1600" i="1">
                                        <a:solidFill>
                                          <a:srgbClr val="663300"/>
                                        </a:solidFill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ja-JP" sz="16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ja-JP" sz="1600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ja-JP" sz="1600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r>
                                          <a:rPr lang="en-US" altLang="ja-JP" sz="1600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altLang="ja-JP" sz="16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altLang="ja-JP" sz="1600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ja-JP" sz="16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𝑀</m:t>
                                        </m:r>
                                      </m:e>
                                      <m:sup>
                                        <m:r>
                                          <a:rPr lang="en-US" altLang="ja-JP" sz="1600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den>
                            </m:f>
                            <m:r>
                              <a:rPr lang="en-US" altLang="ja-JP" sz="1600" i="1">
                                <a:solidFill>
                                  <a:srgbClr val="663300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kumimoji="1" lang="ja-JP" altLang="en-US" sz="16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テキスト ボックス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0445" y="5807139"/>
                  <a:ext cx="1583703" cy="738215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7" name="右矢印 126"/>
            <p:cNvSpPr/>
            <p:nvPr/>
          </p:nvSpPr>
          <p:spPr>
            <a:xfrm rot="5400000">
              <a:off x="4475038" y="4497492"/>
              <a:ext cx="345727" cy="187622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grpSp>
          <p:nvGrpSpPr>
            <p:cNvPr id="134" name="グループ化 133"/>
            <p:cNvGrpSpPr/>
            <p:nvPr/>
          </p:nvGrpSpPr>
          <p:grpSpPr>
            <a:xfrm>
              <a:off x="3646575" y="5916054"/>
              <a:ext cx="350464" cy="438556"/>
              <a:chOff x="7026836" y="4748269"/>
              <a:chExt cx="429508" cy="570759"/>
            </a:xfrm>
          </p:grpSpPr>
          <p:sp>
            <p:nvSpPr>
              <p:cNvPr id="130" name="円/楕円 129"/>
              <p:cNvSpPr/>
              <p:nvPr/>
            </p:nvSpPr>
            <p:spPr>
              <a:xfrm>
                <a:off x="7088442" y="4781320"/>
                <a:ext cx="336928" cy="5065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32" name="図 131"/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2462" b="1"/>
              <a:stretch/>
            </p:blipFill>
            <p:spPr>
              <a:xfrm>
                <a:off x="7249097" y="4748269"/>
                <a:ext cx="207247" cy="570759"/>
              </a:xfrm>
              <a:prstGeom prst="rect">
                <a:avLst/>
              </a:prstGeom>
            </p:spPr>
          </p:pic>
          <p:sp>
            <p:nvSpPr>
              <p:cNvPr id="133" name="円/楕円 132"/>
              <p:cNvSpPr/>
              <p:nvPr/>
            </p:nvSpPr>
            <p:spPr>
              <a:xfrm>
                <a:off x="7026836" y="4970674"/>
                <a:ext cx="116412" cy="116072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35" name="グループ化 134"/>
            <p:cNvGrpSpPr/>
            <p:nvPr/>
          </p:nvGrpSpPr>
          <p:grpSpPr>
            <a:xfrm>
              <a:off x="6311305" y="2901317"/>
              <a:ext cx="2596444" cy="1579448"/>
              <a:chOff x="2875834" y="1234441"/>
              <a:chExt cx="2596444" cy="1579448"/>
            </a:xfrm>
          </p:grpSpPr>
          <p:cxnSp>
            <p:nvCxnSpPr>
              <p:cNvPr id="136" name="直線コネクタ 135"/>
              <p:cNvCxnSpPr/>
              <p:nvPr/>
            </p:nvCxnSpPr>
            <p:spPr>
              <a:xfrm>
                <a:off x="2875834" y="1972019"/>
                <a:ext cx="2596444" cy="0"/>
              </a:xfrm>
              <a:prstGeom prst="line">
                <a:avLst/>
              </a:prstGeom>
              <a:ln w="19050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円/楕円 136"/>
              <p:cNvSpPr/>
              <p:nvPr/>
            </p:nvSpPr>
            <p:spPr>
              <a:xfrm>
                <a:off x="3547432" y="1498293"/>
                <a:ext cx="1311007" cy="10025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38" name="直線コネクタ 137"/>
              <p:cNvCxnSpPr/>
              <p:nvPr/>
            </p:nvCxnSpPr>
            <p:spPr>
              <a:xfrm>
                <a:off x="4191919" y="1498293"/>
                <a:ext cx="0" cy="1002535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テキスト ボックス 138"/>
              <p:cNvSpPr txBox="1"/>
              <p:nvPr/>
            </p:nvSpPr>
            <p:spPr>
              <a:xfrm>
                <a:off x="3633448" y="1234441"/>
                <a:ext cx="3321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rgbClr val="663300"/>
                    </a:solidFill>
                  </a:rPr>
                  <a:t>H</a:t>
                </a:r>
                <a:endParaRPr kumimoji="1" lang="ja-JP" altLang="en-US" sz="1600" dirty="0">
                  <a:solidFill>
                    <a:srgbClr val="6633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0" name="テキスト ボックス 139"/>
                  <p:cNvSpPr txBox="1"/>
                  <p:nvPr/>
                </p:nvSpPr>
                <p:spPr>
                  <a:xfrm>
                    <a:off x="3596115" y="2475335"/>
                    <a:ext cx="389850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altLang="ja-JP" sz="1600" dirty="0">
                              <a:solidFill>
                                <a:srgbClr val="663300"/>
                              </a:solidFill>
                            </a:rPr>
                            <m:t>H</m:t>
                          </m:r>
                        </m:oMath>
                      </m:oMathPara>
                    </a14:m>
                    <a:endParaRPr lang="ja-JP" altLang="en-US" sz="1600" dirty="0">
                      <a:solidFill>
                        <a:srgbClr val="6633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0" name="テキスト ボックス 1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96115" y="2475335"/>
                    <a:ext cx="389850" cy="338554"/>
                  </a:xfrm>
                  <a:prstGeom prst="rect">
                    <a:avLst/>
                  </a:prstGeom>
                  <a:blipFill rotWithShape="1"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1" name="テキスト ボックス 140"/>
              <p:cNvSpPr txBox="1"/>
              <p:nvPr/>
            </p:nvSpPr>
            <p:spPr>
              <a:xfrm>
                <a:off x="4606469" y="1253891"/>
                <a:ext cx="3321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>
                    <a:solidFill>
                      <a:srgbClr val="663300"/>
                    </a:solidFill>
                  </a:rPr>
                  <a:t>H</a:t>
                </a:r>
                <a:endParaRPr lang="ja-JP" altLang="en-US" sz="1600" dirty="0">
                  <a:solidFill>
                    <a:srgbClr val="6633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2" name="テキスト ボックス 141"/>
                  <p:cNvSpPr txBox="1"/>
                  <p:nvPr/>
                </p:nvSpPr>
                <p:spPr>
                  <a:xfrm>
                    <a:off x="4472907" y="2452010"/>
                    <a:ext cx="389850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altLang="ja-JP" sz="1600" b="0" i="0" dirty="0" smtClean="0">
                              <a:solidFill>
                                <a:srgbClr val="663300"/>
                              </a:solidFill>
                            </a:rPr>
                            <m:t>H</m:t>
                          </m:r>
                        </m:oMath>
                      </m:oMathPara>
                    </a14:m>
                    <a:endParaRPr lang="ja-JP" altLang="en-US" sz="1600" dirty="0">
                      <a:solidFill>
                        <a:srgbClr val="6633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2" name="テキスト ボックス 1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72907" y="2452010"/>
                    <a:ext cx="389850" cy="338554"/>
                  </a:xfrm>
                  <a:prstGeom prst="rect">
                    <a:avLst/>
                  </a:prstGeom>
                  <a:blipFill rotWithShape="1"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3" name="テキスト ボックス 142"/>
                  <p:cNvSpPr txBox="1"/>
                  <p:nvPr/>
                </p:nvSpPr>
                <p:spPr>
                  <a:xfrm>
                    <a:off x="4984714" y="1586029"/>
                    <a:ext cx="356188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altLang="ja-JP" sz="1600" dirty="0">
                              <a:solidFill>
                                <a:srgbClr val="663300"/>
                              </a:solidFill>
                            </a:rPr>
                            <m:t>L</m:t>
                          </m:r>
                        </m:oMath>
                      </m:oMathPara>
                    </a14:m>
                    <a:endParaRPr lang="ja-JP" altLang="en-US" sz="1600" dirty="0">
                      <a:solidFill>
                        <a:srgbClr val="6633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3" name="テキスト ボックス 1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84714" y="1586029"/>
                    <a:ext cx="356188" cy="338554"/>
                  </a:xfrm>
                  <a:prstGeom prst="rect">
                    <a:avLst/>
                  </a:prstGeom>
                  <a:blipFill rotWithShape="1"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4" name="テキスト ボックス 143"/>
                  <p:cNvSpPr txBox="1"/>
                  <p:nvPr/>
                </p:nvSpPr>
                <p:spPr>
                  <a:xfrm>
                    <a:off x="2988961" y="1550054"/>
                    <a:ext cx="356187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altLang="ja-JP" sz="1600" dirty="0">
                              <a:solidFill>
                                <a:srgbClr val="663300"/>
                              </a:solidFill>
                            </a:rPr>
                            <m:t>L</m:t>
                          </m:r>
                        </m:oMath>
                      </m:oMathPara>
                    </a14:m>
                    <a:endParaRPr lang="ja-JP" altLang="en-US" sz="1600" dirty="0">
                      <a:solidFill>
                        <a:srgbClr val="6633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4" name="テキスト ボックス 1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88961" y="1550054"/>
                    <a:ext cx="356187" cy="338554"/>
                  </a:xfrm>
                  <a:prstGeom prst="rect">
                    <a:avLst/>
                  </a:prstGeom>
                  <a:blipFill rotWithShape="1"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" name="テキスト ボックス 144"/>
                  <p:cNvSpPr txBox="1"/>
                  <p:nvPr/>
                </p:nvSpPr>
                <p:spPr>
                  <a:xfrm>
                    <a:off x="4239718" y="1803169"/>
                    <a:ext cx="383438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kumimoji="1" lang="en-US" altLang="ja-JP" sz="16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H</m:t>
                          </m:r>
                        </m:oMath>
                      </m:oMathPara>
                    </a14:m>
                    <a:endParaRPr lang="ja-JP" altLang="en-US" sz="1600" dirty="0">
                      <a:solidFill>
                        <a:srgbClr val="6633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5" name="テキスト ボックス 1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39718" y="1803169"/>
                    <a:ext cx="383438" cy="338554"/>
                  </a:xfrm>
                  <a:prstGeom prst="rect">
                    <a:avLst/>
                  </a:prstGeom>
                  <a:blipFill rotWithShape="1"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46" name="直線コネクタ 145"/>
            <p:cNvCxnSpPr/>
            <p:nvPr/>
          </p:nvCxnSpPr>
          <p:spPr>
            <a:xfrm>
              <a:off x="6718448" y="5349162"/>
              <a:ext cx="1923055" cy="0"/>
            </a:xfrm>
            <a:prstGeom prst="line">
              <a:avLst/>
            </a:prstGeom>
            <a:ln w="19050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8" name="グループ化 147"/>
            <p:cNvGrpSpPr/>
            <p:nvPr/>
          </p:nvGrpSpPr>
          <p:grpSpPr>
            <a:xfrm>
              <a:off x="7565203" y="5286200"/>
              <a:ext cx="133351" cy="131241"/>
              <a:chOff x="1533525" y="6286500"/>
              <a:chExt cx="133351" cy="131241"/>
            </a:xfrm>
          </p:grpSpPr>
          <p:sp>
            <p:nvSpPr>
              <p:cNvPr id="149" name="円/楕円 148"/>
              <p:cNvSpPr/>
              <p:nvPr/>
            </p:nvSpPr>
            <p:spPr>
              <a:xfrm>
                <a:off x="1533525" y="6286500"/>
                <a:ext cx="133351" cy="1312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50" name="直線コネクタ 149"/>
              <p:cNvCxnSpPr/>
              <p:nvPr/>
            </p:nvCxnSpPr>
            <p:spPr>
              <a:xfrm>
                <a:off x="1557315" y="6305550"/>
                <a:ext cx="104775" cy="104775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線コネクタ 150"/>
              <p:cNvCxnSpPr/>
              <p:nvPr/>
            </p:nvCxnSpPr>
            <p:spPr>
              <a:xfrm flipV="1">
                <a:off x="1547791" y="6300787"/>
                <a:ext cx="104775" cy="104775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2" name="グループ化 151"/>
            <p:cNvGrpSpPr/>
            <p:nvPr/>
          </p:nvGrpSpPr>
          <p:grpSpPr>
            <a:xfrm>
              <a:off x="6018009" y="5948187"/>
              <a:ext cx="476481" cy="369332"/>
              <a:chOff x="1533525" y="6172200"/>
              <a:chExt cx="476481" cy="369332"/>
            </a:xfrm>
          </p:grpSpPr>
          <p:grpSp>
            <p:nvGrpSpPr>
              <p:cNvPr id="153" name="グループ化 152"/>
              <p:cNvGrpSpPr/>
              <p:nvPr/>
            </p:nvGrpSpPr>
            <p:grpSpPr>
              <a:xfrm>
                <a:off x="1533525" y="6286500"/>
                <a:ext cx="133351" cy="131241"/>
                <a:chOff x="1533525" y="6286500"/>
                <a:chExt cx="133351" cy="131241"/>
              </a:xfrm>
            </p:grpSpPr>
            <p:sp>
              <p:nvSpPr>
                <p:cNvPr id="155" name="円/楕円 154"/>
                <p:cNvSpPr/>
                <p:nvPr/>
              </p:nvSpPr>
              <p:spPr>
                <a:xfrm>
                  <a:off x="1533525" y="6286500"/>
                  <a:ext cx="133351" cy="13124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rgbClr val="0000FF"/>
                    </a:solidFill>
                  </a:endParaRPr>
                </a:p>
              </p:txBody>
            </p:sp>
            <p:cxnSp>
              <p:nvCxnSpPr>
                <p:cNvPr id="156" name="直線コネクタ 155"/>
                <p:cNvCxnSpPr/>
                <p:nvPr/>
              </p:nvCxnSpPr>
              <p:spPr>
                <a:xfrm>
                  <a:off x="1557315" y="6305550"/>
                  <a:ext cx="104775" cy="104775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線コネクタ 156"/>
                <p:cNvCxnSpPr/>
                <p:nvPr/>
              </p:nvCxnSpPr>
              <p:spPr>
                <a:xfrm flipV="1">
                  <a:off x="1547791" y="6300787"/>
                  <a:ext cx="104775" cy="104775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4" name="テキスト ボックス 153"/>
              <p:cNvSpPr txBox="1"/>
              <p:nvPr/>
            </p:nvSpPr>
            <p:spPr>
              <a:xfrm>
                <a:off x="1690688" y="6172200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0000FF"/>
                    </a:solidFill>
                  </a:rPr>
                  <a:t>=</a:t>
                </a:r>
                <a:endParaRPr kumimoji="1" lang="ja-JP" altLang="en-US" dirty="0">
                  <a:solidFill>
                    <a:srgbClr val="0000FF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テキスト ボックス 157"/>
                <p:cNvSpPr txBox="1"/>
                <p:nvPr/>
              </p:nvSpPr>
              <p:spPr>
                <a:xfrm>
                  <a:off x="6974752" y="5805303"/>
                  <a:ext cx="2277098" cy="7382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ja-JP" sz="1600" i="1" smtClean="0">
                                <a:solidFill>
                                  <a:srgbClr val="663300"/>
                                </a:solidFill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altLang="ja-JP" sz="1600" i="1" smtClean="0">
                                    <a:solidFill>
                                      <a:srgbClr val="6633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ja-JP" sz="1600" i="1">
                                        <a:solidFill>
                                          <a:srgbClr val="6633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600" i="1">
                                        <a:solidFill>
                                          <a:srgbClr val="663300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altLang="ja-JP" sz="1600" i="1">
                                        <a:solidFill>
                                          <a:srgbClr val="663300"/>
                                        </a:solidFill>
                                        <a:latin typeface="Cambria Math"/>
                                      </a:rPr>
                                      <m:t>𝐷</m:t>
                                    </m:r>
                                  </m:sup>
                                </m:sSup>
                                <m:r>
                                  <a:rPr lang="en-US" altLang="ja-JP" sz="1600" i="1">
                                    <a:solidFill>
                                      <a:srgbClr val="66330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altLang="ja-JP" sz="1600" b="0" i="1" smtClean="0">
                                    <a:solidFill>
                                      <a:srgbClr val="6633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altLang="ja-JP" sz="1600" b="0" i="1" smtClean="0">
                                        <a:solidFill>
                                          <a:srgbClr val="6633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600" b="0" i="1" smtClean="0">
                                        <a:solidFill>
                                          <a:srgbClr val="663300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altLang="ja-JP" sz="1600" b="0" i="1" smtClean="0">
                                        <a:solidFill>
                                          <a:srgbClr val="663300"/>
                                        </a:solidFill>
                                        <a:latin typeface="Cambria Math"/>
                                      </a:rPr>
                                      <m:t>𝐷</m:t>
                                    </m:r>
                                  </m:sup>
                                </m:sSup>
                                <m:r>
                                  <a:rPr lang="en-US" altLang="ja-JP" sz="1600" b="0" i="1" smtClean="0">
                                    <a:solidFill>
                                      <a:srgbClr val="663300"/>
                                    </a:solidFill>
                                    <a:latin typeface="Cambria Math"/>
                                  </a:rPr>
                                  <m:t>𝑞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ja-JP" sz="1600" i="1">
                                        <a:solidFill>
                                          <a:srgbClr val="6633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600" i="1">
                                        <a:solidFill>
                                          <a:srgbClr val="663300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altLang="ja-JP" sz="1600" i="1">
                                        <a:solidFill>
                                          <a:srgbClr val="663300"/>
                                        </a:solidFill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ja-JP" sz="16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ja-JP" sz="1600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ja-JP" sz="16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altLang="ja-JP" sz="1600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en-US" altLang="ja-JP" sz="16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altLang="ja-JP" sz="16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𝑞</m:t>
                                        </m:r>
                                        <m:r>
                                          <a:rPr lang="en-US" altLang="ja-JP" sz="16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n-US" altLang="ja-JP" sz="1600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altLang="ja-JP" sz="16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altLang="ja-JP" sz="1600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ja-JP" sz="16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𝑀</m:t>
                                        </m:r>
                                      </m:e>
                                      <m:sup>
                                        <m:r>
                                          <a:rPr lang="en-US" altLang="ja-JP" sz="1600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sSup>
                                  <m:sSupPr>
                                    <m:ctrlPr>
                                      <a:rPr lang="en-US" altLang="ja-JP" sz="1600" i="1">
                                        <a:solidFill>
                                          <a:srgbClr val="6633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600" b="0" i="1" smtClean="0">
                                        <a:solidFill>
                                          <a:srgbClr val="663300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altLang="ja-JP" sz="1600" b="0" i="1" smtClean="0">
                                        <a:solidFill>
                                          <a:srgbClr val="663300"/>
                                        </a:solidFill>
                                        <a:latin typeface="Cambria Math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altLang="ja-JP" sz="1600" i="1">
                                        <a:solidFill>
                                          <a:srgbClr val="663300"/>
                                        </a:solidFill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altLang="ja-JP" sz="1600" i="1">
                                <a:solidFill>
                                  <a:srgbClr val="663300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kumimoji="1" lang="ja-JP" altLang="en-US" sz="16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58" name="テキスト ボックス 1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4752" y="5805303"/>
                  <a:ext cx="2277098" cy="738215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9" name="右矢印 158"/>
            <p:cNvSpPr/>
            <p:nvPr/>
          </p:nvSpPr>
          <p:spPr>
            <a:xfrm rot="5400000">
              <a:off x="7469792" y="4495656"/>
              <a:ext cx="345727" cy="187622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1" name="円/楕円 160"/>
            <p:cNvSpPr/>
            <p:nvPr/>
          </p:nvSpPr>
          <p:spPr>
            <a:xfrm>
              <a:off x="6486483" y="5939615"/>
              <a:ext cx="414337" cy="38923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円/楕円 162"/>
            <p:cNvSpPr/>
            <p:nvPr/>
          </p:nvSpPr>
          <p:spPr>
            <a:xfrm>
              <a:off x="6442230" y="6085110"/>
              <a:ext cx="94988" cy="89187"/>
            </a:xfrm>
            <a:prstGeom prst="ellipse">
              <a:avLst/>
            </a:prstGeom>
            <a:solidFill>
              <a:srgbClr val="6633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0000FF"/>
                </a:solidFill>
              </a:endParaRPr>
            </a:p>
          </p:txBody>
        </p:sp>
        <p:sp>
          <p:nvSpPr>
            <p:cNvPr id="164" name="円/楕円 163"/>
            <p:cNvSpPr/>
            <p:nvPr/>
          </p:nvSpPr>
          <p:spPr>
            <a:xfrm>
              <a:off x="6847057" y="6085110"/>
              <a:ext cx="94988" cy="89187"/>
            </a:xfrm>
            <a:prstGeom prst="ellipse">
              <a:avLst/>
            </a:prstGeom>
            <a:solidFill>
              <a:srgbClr val="6633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0000FF"/>
                </a:solidFill>
              </a:endParaRPr>
            </a:p>
          </p:txBody>
        </p:sp>
        <p:cxnSp>
          <p:nvCxnSpPr>
            <p:cNvPr id="165" name="直線コネクタ 164"/>
            <p:cNvCxnSpPr/>
            <p:nvPr/>
          </p:nvCxnSpPr>
          <p:spPr>
            <a:xfrm flipH="1">
              <a:off x="6698661" y="5944378"/>
              <a:ext cx="2741" cy="385501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正方形/長方形 167"/>
            <p:cNvSpPr/>
            <p:nvPr/>
          </p:nvSpPr>
          <p:spPr>
            <a:xfrm>
              <a:off x="3993700" y="5954481"/>
              <a:ext cx="319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rgbClr val="0000FF"/>
                  </a:solidFill>
                </a:rPr>
                <a:t>=</a:t>
              </a:r>
              <a:endParaRPr lang="ja-JP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69" name="正方形/長方形 168"/>
            <p:cNvSpPr/>
            <p:nvPr/>
          </p:nvSpPr>
          <p:spPr>
            <a:xfrm>
              <a:off x="6891137" y="5943464"/>
              <a:ext cx="319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rgbClr val="0000FF"/>
                  </a:solidFill>
                </a:rPr>
                <a:t>=</a:t>
              </a:r>
              <a:endParaRPr lang="ja-JP" altLang="en-US" dirty="0">
                <a:solidFill>
                  <a:srgbClr val="0000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正方形/長方形 2"/>
                <p:cNvSpPr/>
                <p:nvPr/>
              </p:nvSpPr>
              <p:spPr>
                <a:xfrm>
                  <a:off x="1788940" y="4368055"/>
                  <a:ext cx="12188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6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altLang="ja-JP" sz="16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ja-JP" sz="16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altLang="ja-JP" sz="16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ja-JP" sz="16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  <m:r>
                          <a:rPr lang="en-US" altLang="ja-JP" sz="16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≪</m:t>
                        </m:r>
                        <m:r>
                          <a:rPr lang="en-US" altLang="ja-JP" sz="16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oMath>
                    </m:oMathPara>
                  </a14:m>
                  <a:endParaRPr lang="ja-JP" altLang="en-US" sz="1600" dirty="0"/>
                </a:p>
              </p:txBody>
            </p:sp>
          </mc:Choice>
          <mc:Fallback xmlns="">
            <p:sp>
              <p:nvSpPr>
                <p:cNvPr id="3" name="正方形/長方形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8940" y="4368055"/>
                  <a:ext cx="1218859" cy="338554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 b="-545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正方形/長方形 112"/>
                <p:cNvSpPr/>
                <p:nvPr/>
              </p:nvSpPr>
              <p:spPr>
                <a:xfrm>
                  <a:off x="4849793" y="4388253"/>
                  <a:ext cx="121886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6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altLang="ja-JP" sz="16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ja-JP" sz="16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  <m:r>
                          <a:rPr lang="en-US" altLang="ja-JP" sz="16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≪</m:t>
                        </m:r>
                        <m:r>
                          <a:rPr lang="en-US" altLang="ja-JP" sz="16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altLang="ja-JP" sz="16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ja-JP" sz="16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oMath>
                    </m:oMathPara>
                  </a14:m>
                  <a:endParaRPr lang="ja-JP" altLang="en-US" sz="1600" dirty="0"/>
                </a:p>
              </p:txBody>
            </p:sp>
          </mc:Choice>
          <mc:Fallback xmlns="">
            <p:sp>
              <p:nvSpPr>
                <p:cNvPr id="113" name="正方形/長方形 1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9793" y="4388253"/>
                  <a:ext cx="1218860" cy="338554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 b="-545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正方形/長方形 114"/>
                <p:cNvSpPr/>
                <p:nvPr/>
              </p:nvSpPr>
              <p:spPr>
                <a:xfrm>
                  <a:off x="7778444" y="4408450"/>
                  <a:ext cx="121886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6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altLang="ja-JP" sz="16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≪</m:t>
                        </m:r>
                        <m:r>
                          <a:rPr lang="en-US" altLang="ja-JP" sz="16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altLang="ja-JP" sz="16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ja-JP" sz="16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  <m:r>
                          <a:rPr lang="en-US" altLang="ja-JP" sz="16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ja-JP" sz="16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oMath>
                    </m:oMathPara>
                  </a14:m>
                  <a:endParaRPr lang="ja-JP" altLang="en-US" sz="1600" dirty="0"/>
                </a:p>
              </p:txBody>
            </p:sp>
          </mc:Choice>
          <mc:Fallback xmlns="">
            <p:sp>
              <p:nvSpPr>
                <p:cNvPr id="115" name="正方形/長方形 1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8444" y="4408450"/>
                  <a:ext cx="1218860" cy="338554"/>
                </a:xfrm>
                <a:prstGeom prst="rect">
                  <a:avLst/>
                </a:prstGeom>
                <a:blipFill rotWithShape="1">
                  <a:blip r:embed="rId32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テキスト ボックス 4"/>
          <p:cNvSpPr txBox="1"/>
          <p:nvPr/>
        </p:nvSpPr>
        <p:spPr>
          <a:xfrm>
            <a:off x="319489" y="6433849"/>
            <a:ext cx="3543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</a:rPr>
              <a:t>Operator</a:t>
            </a:r>
            <a:r>
              <a:rPr kumimoji="1" lang="en-US" altLang="ja-JP" sz="1600" dirty="0" smtClean="0">
                <a:solidFill>
                  <a:srgbClr val="FF0000"/>
                </a:solidFill>
              </a:rPr>
              <a:t>s and Wilson </a:t>
            </a:r>
            <a:r>
              <a:rPr kumimoji="1" lang="en-US" altLang="ja-JP" sz="1600" dirty="0" err="1" smtClean="0">
                <a:solidFill>
                  <a:srgbClr val="FF0000"/>
                </a:solidFill>
              </a:rPr>
              <a:t>coeffs</a:t>
            </a:r>
            <a:r>
              <a:rPr kumimoji="1" lang="en-US" altLang="ja-JP" sz="1600" dirty="0" smtClean="0">
                <a:solidFill>
                  <a:srgbClr val="FF0000"/>
                </a:solidFill>
              </a:rPr>
              <a:t> in EFT  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128" name="円/楕円 127"/>
          <p:cNvSpPr/>
          <p:nvPr/>
        </p:nvSpPr>
        <p:spPr>
          <a:xfrm>
            <a:off x="3787958" y="6272395"/>
            <a:ext cx="94988" cy="89187"/>
          </a:xfrm>
          <a:prstGeom prst="ellips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FF"/>
              </a:solidFill>
            </a:endParaRPr>
          </a:p>
        </p:txBody>
      </p:sp>
      <p:sp>
        <p:nvSpPr>
          <p:cNvPr id="129" name="円/楕円 128"/>
          <p:cNvSpPr>
            <a:spLocks noChangeAspect="1"/>
          </p:cNvSpPr>
          <p:nvPr/>
        </p:nvSpPr>
        <p:spPr>
          <a:xfrm>
            <a:off x="3786120" y="5895979"/>
            <a:ext cx="94988" cy="89187"/>
          </a:xfrm>
          <a:prstGeom prst="ellips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475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567368" y="1634265"/>
            <a:ext cx="80147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ja-JP" dirty="0" smtClean="0"/>
              <a:t>Develop methods </a:t>
            </a:r>
            <a:r>
              <a:rPr lang="en-US" altLang="ja-JP" dirty="0"/>
              <a:t>on how to decompose and systematically </a:t>
            </a:r>
            <a:r>
              <a:rPr lang="en-US" altLang="ja-JP" dirty="0" smtClean="0"/>
              <a:t>organize </a:t>
            </a:r>
            <a:r>
              <a:rPr lang="en-US" altLang="ja-JP" dirty="0"/>
              <a:t>radiative </a:t>
            </a:r>
            <a:r>
              <a:rPr lang="en-US" altLang="ja-JP" dirty="0" smtClean="0"/>
              <a:t>corrections.</a:t>
            </a:r>
          </a:p>
          <a:p>
            <a:pPr marL="342900" indent="-342900">
              <a:buFont typeface="+mj-lt"/>
              <a:buAutoNum type="arabicPeriod"/>
            </a:pPr>
            <a:endParaRPr lang="en-US" altLang="ja-JP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ja-JP" dirty="0"/>
              <a:t>Elucidate nature of radiative corrections in individual parts of </a:t>
            </a:r>
          </a:p>
          <a:p>
            <a:r>
              <a:rPr lang="en-US" altLang="ja-JP" dirty="0"/>
              <a:t>      the decomposition (which are simplified by the decomposition).</a:t>
            </a:r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       </a:t>
            </a:r>
            <a:endParaRPr lang="en-US" altLang="ja-JP" i="1" dirty="0">
              <a:solidFill>
                <a:srgbClr val="00B05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72010" y="2082194"/>
            <a:ext cx="2659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Factorization, EFT, OPE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789870" y="520020"/>
            <a:ext cx="2762295" cy="507831"/>
          </a:xfrm>
          <a:prstGeom prst="rect">
            <a:avLst/>
          </a:prstGeom>
          <a:ln w="19050">
            <a:solidFill>
              <a:srgbClr val="FF0066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 smtClean="0"/>
              <a:t>Formulation of </a:t>
            </a:r>
            <a:r>
              <a:rPr lang="en-US" altLang="ja-JP" dirty="0"/>
              <a:t>pert. QCD</a:t>
            </a:r>
          </a:p>
        </p:txBody>
      </p:sp>
      <p:sp>
        <p:nvSpPr>
          <p:cNvPr id="6" name="円/楕円 5"/>
          <p:cNvSpPr/>
          <p:nvPr/>
        </p:nvSpPr>
        <p:spPr>
          <a:xfrm>
            <a:off x="550843" y="2478795"/>
            <a:ext cx="363557" cy="3635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96606" y="1244906"/>
            <a:ext cx="8692313" cy="1156772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748424" y="3244334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B050"/>
                </a:solidFill>
              </a:rPr>
              <a:t>Numerical and analytical methods</a:t>
            </a:r>
            <a:endParaRPr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4340647" y="3272010"/>
            <a:ext cx="1046601" cy="33050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878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23" y="1953188"/>
            <a:ext cx="7226742" cy="103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7" y="3260200"/>
            <a:ext cx="7306088" cy="130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グループ化 21"/>
          <p:cNvGrpSpPr/>
          <p:nvPr/>
        </p:nvGrpSpPr>
        <p:grpSpPr>
          <a:xfrm>
            <a:off x="6466901" y="4296571"/>
            <a:ext cx="2396195" cy="484742"/>
            <a:chOff x="6566054" y="3525399"/>
            <a:chExt cx="2396195" cy="484742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07" t="2152" r="23329" b="3246"/>
            <a:stretch/>
          </p:blipFill>
          <p:spPr bwMode="auto">
            <a:xfrm>
              <a:off x="6566054" y="3525399"/>
              <a:ext cx="1046602" cy="4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テキスト ボックス 20"/>
            <p:cNvSpPr txBox="1"/>
            <p:nvPr/>
          </p:nvSpPr>
          <p:spPr>
            <a:xfrm>
              <a:off x="7532049" y="3646583"/>
              <a:ext cx="14302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terms omitted</a:t>
              </a:r>
              <a:endParaRPr kumimoji="1" lang="ja-JP" altLang="en-US" sz="1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451693" y="1465234"/>
                <a:ext cx="62524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u="sng" dirty="0" smtClean="0">
                    <a:solidFill>
                      <a:schemeClr val="tx2"/>
                    </a:solidFill>
                  </a:rPr>
                  <a:t>Example</a:t>
                </a:r>
                <a:r>
                  <a:rPr kumimoji="1" lang="en-US" altLang="ja-JP" dirty="0" smtClean="0"/>
                  <a:t>: </a:t>
                </a:r>
                <a:r>
                  <a:rPr kumimoji="1" lang="en-US" altLang="ja-JP" dirty="0" smtClean="0">
                    <a:solidFill>
                      <a:srgbClr val="00B050"/>
                    </a:solidFill>
                  </a:rPr>
                  <a:t>Anomalous magnetic moment of electron</a:t>
                </a:r>
                <a:r>
                  <a:rPr lang="en-US" altLang="ja-JP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altLang="ja-JP" i="1">
                        <a:solidFill>
                          <a:srgbClr val="0000FF"/>
                        </a:solidFill>
                        <a:latin typeface="Cambria Math"/>
                      </a:rPr>
                      <m:t>−2</m:t>
                    </m:r>
                  </m:oMath>
                </a14:m>
                <a:r>
                  <a:rPr lang="en-US" altLang="ja-JP" dirty="0"/>
                  <a:t>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93" y="1465234"/>
                <a:ext cx="6252417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780" t="-819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グループ化 7"/>
          <p:cNvGrpSpPr/>
          <p:nvPr/>
        </p:nvGrpSpPr>
        <p:grpSpPr>
          <a:xfrm>
            <a:off x="848297" y="5275235"/>
            <a:ext cx="7480453" cy="867803"/>
            <a:chOff x="848297" y="5528626"/>
            <a:chExt cx="7480453" cy="867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テキスト ボックス 1"/>
                <p:cNvSpPr txBox="1"/>
                <p:nvPr/>
              </p:nvSpPr>
              <p:spPr>
                <a:xfrm>
                  <a:off x="848297" y="5541481"/>
                  <a:ext cx="1734257" cy="8476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𝜁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𝑚</m:t>
                            </m:r>
                            <m: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p>
                          <m:e>
                            <m:f>
                              <m:fPr>
                                <m:ctrlPr>
                                  <a:rPr kumimoji="1" lang="en-US" altLang="ja-JP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kumimoji="1" lang="en-US" altLang="ja-JP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kumimoji="1" lang="en-US" altLang="ja-JP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den>
                            </m:f>
                          </m:e>
                        </m:nary>
                      </m:oMath>
                    </m:oMathPara>
                  </a14:m>
                  <a:endParaRPr kumimoji="1" lang="ja-JP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テキスト ボックス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297" y="5541481"/>
                  <a:ext cx="1734257" cy="84760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グループ化 6"/>
            <p:cNvGrpSpPr/>
            <p:nvPr/>
          </p:nvGrpSpPr>
          <p:grpSpPr>
            <a:xfrm>
              <a:off x="2906614" y="5528626"/>
              <a:ext cx="2425547" cy="847604"/>
              <a:chOff x="5903204" y="5870154"/>
              <a:chExt cx="2425547" cy="8476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テキスト ボックス 26"/>
                  <p:cNvSpPr txBox="1"/>
                  <p:nvPr/>
                </p:nvSpPr>
                <p:spPr>
                  <a:xfrm>
                    <a:off x="5903204" y="5870154"/>
                    <a:ext cx="2425547" cy="8476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2=−</m:t>
                          </m:r>
                          <m:nary>
                            <m:naryPr>
                              <m:chr m:val="∑"/>
                              <m:ctrlP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  <m: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kumimoji="1" lang="en-US" altLang="ja-JP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1" lang="en-US" altLang="ja-JP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1" lang="en-US" altLang="ja-JP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1" lang="en-US" altLang="ja-JP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kumimoji="1" lang="en-US" altLang="ja-JP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nary>
                        </m:oMath>
                      </m:oMathPara>
                    </a14:m>
                    <a:endParaRPr kumimoji="1" lang="ja-JP" altLang="en-US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テキスト ボックス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03204" y="5870154"/>
                    <a:ext cx="2425547" cy="847604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" name="テキスト ボックス 3"/>
              <p:cNvSpPr txBox="1"/>
              <p:nvPr/>
            </p:nvSpPr>
            <p:spPr>
              <a:xfrm>
                <a:off x="5971143" y="6103343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err="1" smtClean="0">
                    <a:solidFill>
                      <a:srgbClr val="FF0000"/>
                    </a:solidFill>
                  </a:rPr>
                  <a:t>ln</a:t>
                </a:r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2" name="グループ化 31"/>
            <p:cNvGrpSpPr/>
            <p:nvPr/>
          </p:nvGrpSpPr>
          <p:grpSpPr>
            <a:xfrm>
              <a:off x="5618598" y="5548825"/>
              <a:ext cx="2710152" cy="847604"/>
              <a:chOff x="5618599" y="5870154"/>
              <a:chExt cx="2710152" cy="8476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テキスト ボックス 32"/>
                  <p:cNvSpPr txBox="1"/>
                  <p:nvPr/>
                </p:nvSpPr>
                <p:spPr>
                  <a:xfrm>
                    <a:off x="5903204" y="5870154"/>
                    <a:ext cx="2425547" cy="8476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1" lang="en-US" altLang="ja-JP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~</m:t>
                          </m:r>
                          <m:nary>
                            <m:naryPr>
                              <m:chr m:val="∑"/>
                              <m:ctrlP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  <m: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&gt;</m:t>
                              </m:r>
                              <m: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&gt;0</m:t>
                              </m:r>
                            </m:sub>
                            <m:sup>
                              <m: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kumimoji="1" lang="en-US" altLang="ja-JP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1" lang="en-US" altLang="ja-JP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1" lang="en-US" altLang="ja-JP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1" lang="en-US" altLang="ja-JP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  <m:r>
                                        <a:rPr kumimoji="1" lang="en-US" altLang="ja-JP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kumimoji="1" lang="en-US" altLang="ja-JP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kumimoji="1" lang="en-US" altLang="ja-JP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kumimoji="1" lang="en-US" altLang="ja-JP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kumimoji="1" lang="en-US" altLang="ja-JP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nary>
                        </m:oMath>
                      </m:oMathPara>
                    </a14:m>
                    <a:endParaRPr kumimoji="1" lang="ja-JP" altLang="en-US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テキスト ボックス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03204" y="5870154"/>
                    <a:ext cx="2425547" cy="847604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4" name="テキスト ボックス 33"/>
              <p:cNvSpPr txBox="1"/>
              <p:nvPr/>
            </p:nvSpPr>
            <p:spPr>
              <a:xfrm>
                <a:off x="5618599" y="6103343"/>
                <a:ext cx="449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Li</a:t>
                </a:r>
                <a:r>
                  <a:rPr kumimoji="1" lang="en-US" altLang="ja-JP" baseline="-25000" dirty="0" smtClean="0">
                    <a:solidFill>
                      <a:srgbClr val="FF0000"/>
                    </a:solidFill>
                  </a:rPr>
                  <a:t>4</a:t>
                </a:r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3" name="正方形/長方形 2"/>
          <p:cNvSpPr/>
          <p:nvPr/>
        </p:nvSpPr>
        <p:spPr>
          <a:xfrm>
            <a:off x="418645" y="636478"/>
            <a:ext cx="6004189" cy="369332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ja-JP" dirty="0" smtClean="0"/>
              <a:t>Radiative Corrections and Theory of Multiple Zeta Values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10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47" y="2324575"/>
            <a:ext cx="7381875" cy="116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51484" y="1794533"/>
            <a:ext cx="47705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☆</a:t>
            </a:r>
            <a:r>
              <a:rPr kumimoji="0" lang="en-US" altLang="ja-JP" dirty="0" smtClean="0"/>
              <a:t> Generalized Multiple Zeta Value (</a:t>
            </a:r>
            <a:r>
              <a:rPr lang="en-US" altLang="ja-JP" dirty="0" smtClean="0">
                <a:uFill>
                  <a:solidFill>
                    <a:srgbClr val="FF0000"/>
                  </a:solidFill>
                </a:uFill>
              </a:rPr>
              <a:t>MZV)</a:t>
            </a:r>
            <a:endParaRPr lang="ja-JP" altLang="en-US" dirty="0">
              <a:uFill>
                <a:solidFill>
                  <a:srgbClr val="FF0000"/>
                </a:solidFill>
              </a:u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" b="30149"/>
          <a:stretch/>
        </p:blipFill>
        <p:spPr bwMode="auto">
          <a:xfrm>
            <a:off x="969657" y="3242533"/>
            <a:ext cx="5354025" cy="102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804230" y="2236438"/>
            <a:ext cx="2284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G</a:t>
            </a:r>
            <a:r>
              <a:rPr lang="en-US" altLang="ja-JP" sz="1600" dirty="0" smtClean="0"/>
              <a:t>iven as a n</a:t>
            </a:r>
            <a:r>
              <a:rPr kumimoji="1" lang="en-US" altLang="ja-JP" sz="1600" dirty="0" smtClean="0"/>
              <a:t>ested sum</a:t>
            </a:r>
            <a:endParaRPr kumimoji="1" lang="ja-JP" altLang="en-US" sz="16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848297" y="615104"/>
            <a:ext cx="7480453" cy="867803"/>
            <a:chOff x="848297" y="5528626"/>
            <a:chExt cx="7480453" cy="867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848297" y="5541481"/>
                  <a:ext cx="1734257" cy="8476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𝜁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𝑚</m:t>
                            </m:r>
                            <m: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p>
                          <m:e>
                            <m:f>
                              <m:fPr>
                                <m:ctrlPr>
                                  <a:rPr kumimoji="1" lang="en-US" altLang="ja-JP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kumimoji="1" lang="en-US" altLang="ja-JP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kumimoji="1" lang="en-US" altLang="ja-JP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den>
                            </m:f>
                          </m:e>
                        </m:nary>
                      </m:oMath>
                    </m:oMathPara>
                  </a14:m>
                  <a:endParaRPr kumimoji="1" lang="ja-JP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テキスト ボックス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297" y="5541481"/>
                  <a:ext cx="1734257" cy="84760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グループ化 7"/>
            <p:cNvGrpSpPr/>
            <p:nvPr/>
          </p:nvGrpSpPr>
          <p:grpSpPr>
            <a:xfrm>
              <a:off x="2906614" y="5528626"/>
              <a:ext cx="2425547" cy="847604"/>
              <a:chOff x="5903204" y="5870154"/>
              <a:chExt cx="2425547" cy="8476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テキスト ボックス 11"/>
                  <p:cNvSpPr txBox="1"/>
                  <p:nvPr/>
                </p:nvSpPr>
                <p:spPr>
                  <a:xfrm>
                    <a:off x="5903204" y="5870154"/>
                    <a:ext cx="2425547" cy="8476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2=−</m:t>
                          </m:r>
                          <m:nary>
                            <m:naryPr>
                              <m:chr m:val="∑"/>
                              <m:ctrlP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  <m: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kumimoji="1" lang="en-US" altLang="ja-JP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1" lang="en-US" altLang="ja-JP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1" lang="en-US" altLang="ja-JP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1" lang="en-US" altLang="ja-JP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kumimoji="1" lang="en-US" altLang="ja-JP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nary>
                        </m:oMath>
                      </m:oMathPara>
                    </a14:m>
                    <a:endParaRPr kumimoji="1" lang="ja-JP" altLang="en-US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テキスト ボックス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03204" y="5870154"/>
                    <a:ext cx="2425547" cy="847604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テキスト ボックス 12"/>
              <p:cNvSpPr txBox="1"/>
              <p:nvPr/>
            </p:nvSpPr>
            <p:spPr>
              <a:xfrm>
                <a:off x="5971143" y="6103343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err="1" smtClean="0">
                    <a:solidFill>
                      <a:srgbClr val="FF0000"/>
                    </a:solidFill>
                  </a:rPr>
                  <a:t>ln</a:t>
                </a:r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9" name="グループ化 8"/>
            <p:cNvGrpSpPr/>
            <p:nvPr/>
          </p:nvGrpSpPr>
          <p:grpSpPr>
            <a:xfrm>
              <a:off x="5618598" y="5548825"/>
              <a:ext cx="2710152" cy="847604"/>
              <a:chOff x="5618599" y="5870154"/>
              <a:chExt cx="2710152" cy="8476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テキスト ボックス 9"/>
                  <p:cNvSpPr txBox="1"/>
                  <p:nvPr/>
                </p:nvSpPr>
                <p:spPr>
                  <a:xfrm>
                    <a:off x="5903204" y="5870154"/>
                    <a:ext cx="2425547" cy="8476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1" lang="en-US" altLang="ja-JP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~</m:t>
                          </m:r>
                          <m:nary>
                            <m:naryPr>
                              <m:chr m:val="∑"/>
                              <m:ctrlP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  <m: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&gt;</m:t>
                              </m:r>
                              <m: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&gt;0</m:t>
                              </m:r>
                            </m:sub>
                            <m:sup>
                              <m: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kumimoji="1" lang="en-US" altLang="ja-JP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1" lang="en-US" altLang="ja-JP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1" lang="en-US" altLang="ja-JP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1" lang="en-US" altLang="ja-JP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  <m:r>
                                        <a:rPr kumimoji="1" lang="en-US" altLang="ja-JP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kumimoji="1" lang="en-US" altLang="ja-JP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kumimoji="1" lang="en-US" altLang="ja-JP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kumimoji="1" lang="en-US" altLang="ja-JP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kumimoji="1" lang="en-US" altLang="ja-JP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nary>
                        </m:oMath>
                      </m:oMathPara>
                    </a14:m>
                    <a:endParaRPr kumimoji="1" lang="ja-JP" altLang="en-US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テキスト ボックス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03204" y="5870154"/>
                    <a:ext cx="2425547" cy="847604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テキスト ボックス 10"/>
              <p:cNvSpPr txBox="1"/>
              <p:nvPr/>
            </p:nvSpPr>
            <p:spPr>
              <a:xfrm>
                <a:off x="5618599" y="6103343"/>
                <a:ext cx="449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Li</a:t>
                </a:r>
                <a:r>
                  <a:rPr kumimoji="1" lang="en-US" altLang="ja-JP" baseline="-25000" dirty="0" smtClean="0">
                    <a:solidFill>
                      <a:srgbClr val="FF0000"/>
                    </a:solidFill>
                  </a:rPr>
                  <a:t>4</a:t>
                </a:r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4" name="テキスト ボックス 13"/>
          <p:cNvSpPr txBox="1"/>
          <p:nvPr/>
        </p:nvSpPr>
        <p:spPr>
          <a:xfrm>
            <a:off x="857478" y="4735431"/>
            <a:ext cx="4200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Can also be written in a nested integral form</a:t>
            </a:r>
            <a:endParaRPr kumimoji="1"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1722363" y="5398829"/>
                <a:ext cx="4728217" cy="714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kumimoji="1" lang="en-US" altLang="ja-JP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kumimoji="1" lang="en-US" altLang="ja-JP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nary>
                            <m:naryPr>
                              <m:ctrlP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p>
                            <m:e>
                              <m:f>
                                <m:fPr>
                                  <m:ctrlP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𝑑𝑦</m:t>
                                  </m:r>
                                </m:num>
                                <m:den>
                                  <m: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kumimoji="1" lang="ja-JP" alt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𝛼</m:t>
                                  </m:r>
                                </m:den>
                              </m:f>
                            </m:e>
                          </m:nary>
                          <m:nary>
                            <m:naryPr>
                              <m:ctrlP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ja-JP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altLang="ja-JP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𝑑𝑧</m:t>
                                  </m:r>
                                </m:num>
                                <m:den>
                                  <m:r>
                                    <a:rPr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ja-JP" alt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𝛽</m:t>
                                  </m:r>
                                </m:den>
                              </m:f>
                              <m:r>
                                <a:rPr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𝑍</m:t>
                              </m:r>
                              <m:r>
                                <a:rPr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(∞;2,1</m:t>
                              </m:r>
                            </m:e>
                          </m:nary>
                        </m:e>
                      </m:nary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;       </m:t>
                      </m:r>
                      <m:r>
                        <a:rPr lang="en-US" altLang="ja-JP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363" y="5398829"/>
                <a:ext cx="4728217" cy="71455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/>
          <p:cNvSpPr txBox="1"/>
          <p:nvPr/>
        </p:nvSpPr>
        <p:spPr>
          <a:xfrm>
            <a:off x="1024568" y="526607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e.g.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/>
              <p:cNvSpPr/>
              <p:nvPr/>
            </p:nvSpPr>
            <p:spPr>
              <a:xfrm>
                <a:off x="5675963" y="5498195"/>
                <a:ext cx="558423" cy="533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14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14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ja-JP" altLang="en-US" sz="14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𝛼</m:t>
                          </m:r>
                        </m:den>
                      </m:f>
                      <m:r>
                        <a:rPr lang="en-US" altLang="ja-JP" sz="1400" i="1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  <m:f>
                        <m:fPr>
                          <m:ctrlPr>
                            <a:rPr lang="en-US" altLang="ja-JP" sz="14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ja-JP" altLang="en-US" sz="14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𝛼</m:t>
                          </m:r>
                        </m:num>
                        <m:den>
                          <m:r>
                            <a:rPr lang="ja-JP" altLang="en-US" sz="14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ja-JP" altLang="en-US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" name="正方形/長方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963" y="5498195"/>
                <a:ext cx="558423" cy="533351"/>
              </a:xfrm>
              <a:prstGeom prst="rect">
                <a:avLst/>
              </a:prstGeom>
              <a:blipFill rotWithShape="1">
                <a:blip r:embed="rId8"/>
                <a:stretch>
                  <a:fillRect b="-57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7951314" y="2682490"/>
                <a:ext cx="98533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600" b="0" dirty="0" smtClean="0">
                    <a:solidFill>
                      <a:srgbClr val="0000FF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altLang="ja-JP" sz="1600" b="0" dirty="0" smtClean="0">
                    <a:solidFill>
                      <a:srgbClr val="0000FF"/>
                    </a:solidFill>
                    <a:ea typeface="Cambria Math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16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altLang="ja-JP" sz="16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≥2</m:t>
                    </m:r>
                  </m:oMath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314" y="2682490"/>
                <a:ext cx="985334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585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47" y="969484"/>
            <a:ext cx="7381875" cy="116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495759" y="661010"/>
                <a:ext cx="72859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u="sng" dirty="0" smtClean="0">
                    <a:uFill>
                      <a:solidFill>
                        <a:srgbClr val="FF0000"/>
                      </a:solidFill>
                    </a:uFill>
                  </a:rPr>
                  <a:t>MZVs can be expressed by a small set of basis (vector space over </a:t>
                </a:r>
                <a14:m>
                  <m:oMath xmlns:m="http://schemas.openxmlformats.org/officeDocument/2006/math">
                    <m:r>
                      <a:rPr kumimoji="1" lang="en-US" altLang="ja-JP" i="1" u="sng" smtClean="0">
                        <a:uFill>
                          <a:solidFill>
                            <a:srgbClr val="FF0000"/>
                          </a:solidFill>
                        </a:uFill>
                        <a:latin typeface="Cambria Math"/>
                        <a:ea typeface="Cambria Math"/>
                      </a:rPr>
                      <m:t>ℚ</m:t>
                    </m:r>
                  </m:oMath>
                </a14:m>
                <a:r>
                  <a:rPr kumimoji="1" lang="en-US" altLang="ja-JP" u="sng" dirty="0" smtClean="0">
                    <a:uFill>
                      <a:solidFill>
                        <a:srgbClr val="FF0000"/>
                      </a:solidFill>
                    </a:uFill>
                  </a:rPr>
                  <a:t>)</a:t>
                </a:r>
                <a:endParaRPr kumimoji="1" lang="ja-JP" altLang="en-US" u="sng" dirty="0">
                  <a:uFill>
                    <a:solidFill>
                      <a:srgbClr val="FF0000"/>
                    </a:solidFill>
                  </a:uFill>
                </a:endParaRPr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59" y="661010"/>
                <a:ext cx="7285969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669" t="-819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グループ化 20"/>
          <p:cNvGrpSpPr/>
          <p:nvPr/>
        </p:nvGrpSpPr>
        <p:grpSpPr>
          <a:xfrm>
            <a:off x="-34142" y="2419007"/>
            <a:ext cx="8644481" cy="764697"/>
            <a:chOff x="1416419" y="2396982"/>
            <a:chExt cx="8644481" cy="7646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1416419" y="2396982"/>
                  <a:ext cx="6518575" cy="7646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kumimoji="1" lang="en-US" altLang="ja-JP" sz="1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1" lang="en-US" altLang="ja-JP" sz="1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𝑚</m:t>
                            </m:r>
                            <m:r>
                              <a:rPr kumimoji="1" lang="en-US" altLang="ja-JP" sz="1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&gt;</m:t>
                            </m:r>
                            <m:r>
                              <a:rPr kumimoji="1" lang="en-US" altLang="ja-JP" sz="1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kumimoji="1" lang="en-US" altLang="ja-JP" sz="1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&gt;0</m:t>
                            </m:r>
                          </m:sub>
                          <m:sup>
                            <m:r>
                              <a:rPr kumimoji="1" lang="en-US" altLang="ja-JP" sz="1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p>
                          <m:e>
                            <m:f>
                              <m:fPr>
                                <m:ctrlPr>
                                  <a:rPr kumimoji="1" lang="en-US" altLang="ja-JP" sz="16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16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kumimoji="1" lang="en-US" altLang="ja-JP" sz="1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kumimoji="1" lang="en-US" altLang="ja-JP" sz="1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1" lang="en-US" altLang="ja-JP" sz="16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  <m:r>
                              <a:rPr kumimoji="1" lang="en-US" altLang="ja-JP" sz="1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ctrlPr>
                                  <a:rPr kumimoji="1" lang="en-US" altLang="ja-JP" sz="16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kumimoji="1" lang="en-US" altLang="ja-JP" sz="16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kumimoji="1" lang="en-US" altLang="ja-JP" sz="16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kumimoji="1" lang="en-US" altLang="ja-JP" sz="16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∞</m:t>
                                </m:r>
                              </m:sup>
                              <m:e>
                                <m:f>
                                  <m:fPr>
                                    <m:ctrlPr>
                                      <a:rPr kumimoji="1" lang="en-US" altLang="ja-JP" sz="1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ja-JP" sz="1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1" lang="en-US" altLang="ja-JP" sz="16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ja-JP" sz="16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kumimoji="1" lang="en-US" altLang="ja-JP" sz="16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nary>
                            <m: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ja-JP" altLang="en-US" sz="16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𝜁</m:t>
                            </m:r>
                            <m:d>
                              <m:dPr>
                                <m:ctrlPr>
                                  <a:rPr lang="en-US" altLang="ja-JP" sz="1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sz="1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kumimoji="1" lang="ja-JP" altLang="en-US" sz="16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テキスト ボックス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6419" y="2396982"/>
                  <a:ext cx="6518575" cy="76469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2698051" y="2599980"/>
                  <a:ext cx="736284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 smtClean="0"/>
                    <a:t>e.g.                                                   </a:t>
                  </a:r>
                  <a:r>
                    <a:rPr lang="en-US" altLang="ja-JP" dirty="0" smtClean="0"/>
                    <a:t>Dimension=1 at weight 3: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ja-JP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=1</m:t>
                      </m:r>
                    </m:oMath>
                  </a14:m>
                  <a:r>
                    <a:rPr kumimoji="1" lang="en-US" altLang="ja-JP" dirty="0" smtClean="0"/>
                    <a:t>.</a:t>
                  </a:r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0" name="テキスト ボックス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8051" y="2599980"/>
                  <a:ext cx="7362849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746" t="-8197" b="-2459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605928" y="2148285"/>
                <a:ext cx="14343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ja-JP" alt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kumimoji="1" lang="en-US" altLang="ja-JP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∈{1}</m:t>
                    </m:r>
                  </m:oMath>
                </a14:m>
                <a:r>
                  <a:rPr kumimoji="1" lang="en-US" altLang="ja-JP" dirty="0" smtClean="0"/>
                  <a:t>: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28" y="2148285"/>
                <a:ext cx="1434303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3390" t="-8197" r="-2966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85" y="3349127"/>
            <a:ext cx="5605856" cy="43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45" y="3922005"/>
            <a:ext cx="7485795" cy="98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561860" y="5155891"/>
                <a:ext cx="8312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Relations to reduce </a:t>
                </a:r>
                <a:r>
                  <a:rPr kumimoji="1" lang="en-US" altLang="ja-JP" dirty="0" smtClean="0"/>
                  <a:t>MZVs. (Probably </a:t>
                </a:r>
                <a:r>
                  <a:rPr kumimoji="1" lang="en-US" altLang="ja-JP" dirty="0" smtClean="0"/>
                  <a:t>shuffle relations are sufficient </a:t>
                </a:r>
                <a:r>
                  <a:rPr kumimoji="1" lang="en-US" altLang="ja-JP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ja-JP" alt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∈{1}</m:t>
                    </m:r>
                  </m:oMath>
                </a14:m>
                <a:r>
                  <a:rPr kumimoji="1" lang="en-US" altLang="ja-JP" dirty="0" smtClean="0"/>
                  <a:t>.)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60" y="5155891"/>
                <a:ext cx="8312468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587" t="-8333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6169446" y="1861850"/>
                <a:ext cx="21436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>
                    <a:solidFill>
                      <a:srgbClr val="FF0000"/>
                    </a:solidFill>
                  </a:rPr>
                  <a:t>w</a:t>
                </a:r>
                <a:r>
                  <a:rPr kumimoji="1" lang="en-US" altLang="ja-JP" sz="1600" dirty="0" smtClean="0">
                    <a:solidFill>
                      <a:srgbClr val="FF0000"/>
                    </a:solidFill>
                  </a:rPr>
                  <a:t>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kumimoji="1" lang="en-US" altLang="ja-JP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kumimoji="1" lang="en-US" altLang="ja-JP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kumimoji="1" lang="en-US" altLang="ja-JP" sz="16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⋯+</m:t>
                    </m:r>
                    <m:sSub>
                      <m:sSubPr>
                        <m:ctrlPr>
                          <a:rPr kumimoji="1" lang="en-US" altLang="ja-JP" sz="16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16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</m:sub>
                    </m:sSub>
                  </m:oMath>
                </a14:m>
                <a:endParaRPr kumimoji="1" lang="ja-JP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446" y="1861850"/>
                <a:ext cx="2143664" cy="338554"/>
              </a:xfrm>
              <a:prstGeom prst="rect">
                <a:avLst/>
              </a:prstGeom>
              <a:blipFill rotWithShape="1">
                <a:blip r:embed="rId10"/>
                <a:stretch>
                  <a:fillRect l="-1420" t="-5357" b="-2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/>
          <p:cNvSpPr txBox="1"/>
          <p:nvPr/>
        </p:nvSpPr>
        <p:spPr>
          <a:xfrm>
            <a:off x="683046" y="6059277"/>
            <a:ext cx="4373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MZV as a period </a:t>
            </a:r>
            <a:r>
              <a:rPr lang="en-US" altLang="ja-JP" dirty="0" smtClean="0"/>
              <a:t>of </a:t>
            </a:r>
            <a:r>
              <a:rPr lang="en-US" altLang="ja-JP" dirty="0" err="1" smtClean="0"/>
              <a:t>cohomology</a:t>
            </a:r>
            <a:r>
              <a:rPr lang="en-US" altLang="ja-JP" dirty="0" smtClean="0"/>
              <a:t>, motives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4538960" y="5519450"/>
                <a:ext cx="45466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rgbClr val="008000"/>
                    </a:solidFill>
                  </a:rPr>
                  <a:t>New relations for</a:t>
                </a:r>
                <a:r>
                  <a:rPr lang="en-US" altLang="ja-JP" sz="1600" dirty="0">
                    <a:solidFill>
                      <a:srgbClr val="008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ja-JP" altLang="en-US" sz="1600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1600" i="1">
                        <a:solidFill>
                          <a:srgbClr val="008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ja-JP" sz="1600" b="0" i="1" smtClean="0">
                        <a:solidFill>
                          <a:srgbClr val="008000"/>
                        </a:solidFill>
                        <a:latin typeface="Cambria Math"/>
                        <a:ea typeface="Cambria Math"/>
                      </a:rPr>
                      <m:t>𝑅𝑜𝑜𝑡𝑠</m:t>
                    </m:r>
                    <m:r>
                      <a:rPr lang="en-US" altLang="ja-JP" sz="1600" b="0" i="1" smtClean="0">
                        <a:solidFill>
                          <a:srgbClr val="008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ja-JP" sz="1600" b="0" i="1" smtClean="0">
                        <a:solidFill>
                          <a:srgbClr val="008000"/>
                        </a:solidFill>
                        <a:latin typeface="Cambria Math"/>
                        <a:ea typeface="Cambria Math"/>
                      </a:rPr>
                      <m:t>𝑜𝑓</m:t>
                    </m:r>
                    <m:r>
                      <a:rPr lang="en-US" altLang="ja-JP" sz="1600" b="0" i="1" smtClean="0">
                        <a:solidFill>
                          <a:srgbClr val="008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ja-JP" sz="1600" b="0" i="1" smtClean="0">
                        <a:solidFill>
                          <a:srgbClr val="008000"/>
                        </a:solidFill>
                        <a:latin typeface="Cambria Math"/>
                        <a:ea typeface="Cambria Math"/>
                      </a:rPr>
                      <m:t>𝑢𝑛𝑖𝑡𝑦</m:t>
                    </m:r>
                  </m:oMath>
                </a14:m>
                <a:r>
                  <a:rPr kumimoji="1" lang="en-US" altLang="ja-JP" sz="1600" dirty="0" smtClean="0">
                    <a:solidFill>
                      <a:srgbClr val="008000"/>
                    </a:solidFill>
                  </a:rPr>
                  <a:t>:</a:t>
                </a:r>
                <a:r>
                  <a:rPr kumimoji="1" lang="ja-JP" altLang="en-US" sz="1600" dirty="0" smtClean="0">
                    <a:solidFill>
                      <a:srgbClr val="008000"/>
                    </a:solidFill>
                  </a:rPr>
                  <a:t> </a:t>
                </a:r>
                <a:r>
                  <a:rPr kumimoji="1" lang="en-US" altLang="ja-JP" sz="1600" dirty="0" smtClean="0">
                    <a:solidFill>
                      <a:srgbClr val="008000"/>
                    </a:solidFill>
                  </a:rPr>
                  <a:t> </a:t>
                </a:r>
                <a:r>
                  <a:rPr kumimoji="1" lang="en-US" altLang="ja-JP" sz="1600" dirty="0" err="1" smtClean="0">
                    <a:solidFill>
                      <a:srgbClr val="008000"/>
                    </a:solidFill>
                  </a:rPr>
                  <a:t>Anzai,YS</a:t>
                </a:r>
                <a:endParaRPr kumimoji="1" lang="ja-JP" altLang="en-US" sz="16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960" y="5519450"/>
                <a:ext cx="4546694" cy="338554"/>
              </a:xfrm>
              <a:prstGeom prst="rect">
                <a:avLst/>
              </a:prstGeom>
              <a:blipFill rotWithShape="1">
                <a:blip r:embed="rId11"/>
                <a:stretch>
                  <a:fillRect l="-805" t="-5357" b="-2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/>
          <p:cNvSpPr txBox="1"/>
          <p:nvPr/>
        </p:nvSpPr>
        <p:spPr>
          <a:xfrm>
            <a:off x="793215" y="4494883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C00000"/>
                </a:solidFill>
                <a:latin typeface="+mj-ea"/>
                <a:ea typeface="+mj-ea"/>
              </a:rPr>
              <a:t>#(MZVs)</a:t>
            </a:r>
            <a:endParaRPr kumimoji="1" lang="ja-JP" altLang="en-US" sz="16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05612" y="4195590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C00000"/>
                </a:solidFill>
                <a:latin typeface="+mj-ea"/>
                <a:ea typeface="+mj-ea"/>
              </a:rPr>
              <a:t>dim</a:t>
            </a:r>
            <a:endParaRPr kumimoji="1" lang="ja-JP" altLang="en-US" sz="16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79777" y="3942201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C00000"/>
                </a:solidFill>
                <a:latin typeface="+mj-ea"/>
                <a:ea typeface="+mj-ea"/>
              </a:rPr>
              <a:t>weight</a:t>
            </a:r>
            <a:endParaRPr kumimoji="1" lang="ja-JP" altLang="en-US" sz="16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7951314" y="1327399"/>
                <a:ext cx="98533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600" b="0" dirty="0" smtClean="0">
                    <a:solidFill>
                      <a:srgbClr val="0000FF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altLang="ja-JP" sz="1600" b="0" dirty="0" smtClean="0">
                    <a:solidFill>
                      <a:srgbClr val="0000FF"/>
                    </a:solidFill>
                    <a:ea typeface="Cambria Math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16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altLang="ja-JP" sz="16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≥2</m:t>
                    </m:r>
                  </m:oMath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314" y="1327399"/>
                <a:ext cx="985334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7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" r="14033" b="1"/>
          <a:stretch/>
        </p:blipFill>
        <p:spPr bwMode="auto">
          <a:xfrm>
            <a:off x="715812" y="1476258"/>
            <a:ext cx="6346001" cy="11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804236" y="848298"/>
            <a:ext cx="6583854" cy="36933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Relation between topology of a Feynman diagram and MZVs?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2493559" y="3833876"/>
            <a:ext cx="3232231" cy="2098288"/>
            <a:chOff x="818978" y="3756752"/>
            <a:chExt cx="3232231" cy="2098288"/>
          </a:xfrm>
        </p:grpSpPr>
        <p:sp>
          <p:nvSpPr>
            <p:cNvPr id="4" name="円/楕円 3"/>
            <p:cNvSpPr/>
            <p:nvPr/>
          </p:nvSpPr>
          <p:spPr>
            <a:xfrm>
              <a:off x="1850834" y="3756752"/>
              <a:ext cx="1288973" cy="1288973"/>
            </a:xfrm>
            <a:prstGeom prst="ellipse">
              <a:avLst/>
            </a:prstGeom>
            <a:noFill/>
            <a:ln>
              <a:solidFill>
                <a:srgbClr val="DA5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" name="直線コネクタ 5"/>
            <p:cNvCxnSpPr>
              <a:stCxn id="4" idx="0"/>
            </p:cNvCxnSpPr>
            <p:nvPr/>
          </p:nvCxnSpPr>
          <p:spPr>
            <a:xfrm flipH="1">
              <a:off x="2489812" y="3756752"/>
              <a:ext cx="5509" cy="661012"/>
            </a:xfrm>
            <a:prstGeom prst="line">
              <a:avLst/>
            </a:prstGeom>
            <a:ln w="19050">
              <a:solidFill>
                <a:srgbClr val="DA5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rot="7200000" flipH="1">
              <a:off x="2774414" y="4250674"/>
              <a:ext cx="5509" cy="661012"/>
            </a:xfrm>
            <a:prstGeom prst="line">
              <a:avLst/>
            </a:prstGeom>
            <a:ln w="19050">
              <a:solidFill>
                <a:srgbClr val="DA5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rot="14400000">
              <a:off x="2221735" y="4248837"/>
              <a:ext cx="5509" cy="661012"/>
            </a:xfrm>
            <a:prstGeom prst="line">
              <a:avLst/>
            </a:prstGeom>
            <a:ln w="19050">
              <a:solidFill>
                <a:srgbClr val="DA5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テキスト ボックス 8"/>
                <p:cNvSpPr txBox="1"/>
                <p:nvPr/>
              </p:nvSpPr>
              <p:spPr>
                <a:xfrm>
                  <a:off x="818978" y="5090343"/>
                  <a:ext cx="3232231" cy="7646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𝑍</m:t>
                        </m:r>
                        <m:d>
                          <m:dPr>
                            <m:ctrlPr>
                              <a:rPr kumimoji="1" lang="en-US" altLang="ja-JP" sz="1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kumimoji="1" lang="en-US" altLang="ja-JP" sz="1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∞;3,1;</m:t>
                            </m:r>
                            <m:sSup>
                              <m:sSupPr>
                                <m:ctrlPr>
                                  <a:rPr lang="en-US" altLang="ja-JP" sz="1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1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ja-JP" sz="1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  <m:r>
                                  <a:rPr lang="ja-JP" altLang="en-US" sz="1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en-US" altLang="ja-JP" sz="16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/3</m:t>
                                </m:r>
                              </m:sup>
                            </m:sSup>
                            <m:r>
                              <a:rPr kumimoji="1" lang="en-US" altLang="ja-JP" sz="1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,1</m:t>
                            </m:r>
                          </m:e>
                        </m:d>
                        <m:r>
                          <a:rPr kumimoji="1" lang="en-US" altLang="ja-JP" sz="16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𝑚</m:t>
                            </m:r>
                            <m: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&gt;</m:t>
                            </m:r>
                            <m: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&gt;0</m:t>
                            </m:r>
                          </m:sub>
                          <m:sup>
                            <m: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p>
                          <m:e>
                            <m:f>
                              <m:fPr>
                                <m:ctrlPr>
                                  <a:rPr lang="en-US" altLang="ja-JP" sz="1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ja-JP" sz="1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ja-JP" sz="1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𝑖𝑚</m:t>
                                    </m:r>
                                    <m:r>
                                      <a:rPr lang="ja-JP" altLang="en-US" sz="1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𝜋</m:t>
                                    </m:r>
                                    <m:r>
                                      <a:rPr lang="en-US" altLang="ja-JP" sz="1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/3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altLang="ja-JP" sz="16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6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altLang="ja-JP" sz="1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altLang="ja-JP" sz="1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nary>
                      </m:oMath>
                    </m:oMathPara>
                  </a14:m>
                  <a:endParaRPr kumimoji="1" lang="ja-JP" altLang="en-US" sz="16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テキスト ボックス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978" y="5090343"/>
                  <a:ext cx="3232231" cy="76469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760164" y="2831326"/>
                <a:ext cx="64581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What kind of MZVs are contained in a diagram?  </a:t>
                </a:r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Which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ja-JP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s ?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164" y="2831326"/>
                <a:ext cx="6458115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850" t="-819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9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64392" y="991525"/>
            <a:ext cx="4963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heavy" dirty="0" smtClean="0">
                <a:uFill>
                  <a:solidFill>
                    <a:srgbClr val="FF0000"/>
                  </a:solidFill>
                </a:uFill>
                <a:latin typeface="+mj-lt"/>
                <a:ea typeface="+mj-ea"/>
              </a:rPr>
              <a:t>Singularities in Feynman Diagrams</a:t>
            </a:r>
            <a:endParaRPr kumimoji="1" lang="ja-JP" altLang="en-US" sz="2400" u="heavy" dirty="0">
              <a:uFill>
                <a:solidFill>
                  <a:srgbClr val="FF0000"/>
                </a:solidFill>
              </a:uFill>
              <a:latin typeface="+mj-lt"/>
              <a:ea typeface="+mj-ea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3679635" y="2005055"/>
            <a:ext cx="5188941" cy="2177496"/>
            <a:chOff x="3756753" y="3271995"/>
            <a:chExt cx="5188941" cy="21774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テキスト ボックス 62"/>
                <p:cNvSpPr txBox="1"/>
                <p:nvPr/>
              </p:nvSpPr>
              <p:spPr>
                <a:xfrm>
                  <a:off x="4924547" y="3271995"/>
                  <a:ext cx="1751377" cy="362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600" dirty="0" smtClean="0"/>
                    <a:t>Complex </a:t>
                  </a:r>
                  <a14:m>
                    <m:oMath xmlns:m="http://schemas.openxmlformats.org/officeDocument/2006/math">
                      <m:r>
                        <a:rPr lang="en-US" altLang="ja-JP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𝑞</m:t>
                      </m:r>
                    </m:oMath>
                  </a14:m>
                  <a:r>
                    <a:rPr kumimoji="1" lang="en-US" altLang="ja-JP" sz="1600" dirty="0" smtClean="0"/>
                    <a:t>-</a:t>
                  </a:r>
                  <a:r>
                    <a:rPr lang="en-US" altLang="ja-JP" sz="1600" dirty="0" smtClean="0"/>
                    <a:t>plane</a:t>
                  </a:r>
                  <a:endParaRPr kumimoji="1" lang="ja-JP" altLang="en-US" sz="1600" dirty="0"/>
                </a:p>
              </p:txBody>
            </p:sp>
          </mc:Choice>
          <mc:Fallback xmlns="">
            <p:sp>
              <p:nvSpPr>
                <p:cNvPr id="63" name="テキスト ボックス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4547" y="3271995"/>
                  <a:ext cx="1751377" cy="36298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091" b="-2203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6" name="直線矢印コネクタ 65"/>
            <p:cNvCxnSpPr/>
            <p:nvPr/>
          </p:nvCxnSpPr>
          <p:spPr>
            <a:xfrm flipV="1">
              <a:off x="5332161" y="3988092"/>
              <a:ext cx="1652530" cy="41863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矢印コネクタ 66"/>
            <p:cNvCxnSpPr/>
            <p:nvPr/>
          </p:nvCxnSpPr>
          <p:spPr>
            <a:xfrm>
              <a:off x="5332161" y="4417748"/>
              <a:ext cx="1641513" cy="55084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テキスト ボックス 67"/>
            <p:cNvSpPr txBox="1"/>
            <p:nvPr/>
          </p:nvSpPr>
          <p:spPr>
            <a:xfrm>
              <a:off x="4726234" y="4131307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cuts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69" name="グループ化 68"/>
            <p:cNvGrpSpPr/>
            <p:nvPr/>
          </p:nvGrpSpPr>
          <p:grpSpPr>
            <a:xfrm>
              <a:off x="5621951" y="3360129"/>
              <a:ext cx="3323743" cy="1994053"/>
              <a:chOff x="6194831" y="4880472"/>
              <a:chExt cx="2949169" cy="1795750"/>
            </a:xfrm>
          </p:grpSpPr>
          <p:pic>
            <p:nvPicPr>
              <p:cNvPr id="70" name="図 69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195" t="44695" r="2221" b="43258"/>
              <a:stretch/>
            </p:blipFill>
            <p:spPr>
              <a:xfrm rot="16200000" flipV="1">
                <a:off x="7342434" y="6345874"/>
                <a:ext cx="497785" cy="162910"/>
              </a:xfrm>
              <a:prstGeom prst="rect">
                <a:avLst/>
              </a:prstGeom>
            </p:spPr>
          </p:pic>
          <p:pic>
            <p:nvPicPr>
              <p:cNvPr id="71" name="図 7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397" t="44074" r="2221" b="43258"/>
              <a:stretch/>
            </p:blipFill>
            <p:spPr>
              <a:xfrm rot="5400000">
                <a:off x="7218832" y="5199560"/>
                <a:ext cx="716438" cy="171308"/>
              </a:xfrm>
              <a:prstGeom prst="rect">
                <a:avLst/>
              </a:prstGeom>
            </p:spPr>
          </p:pic>
          <p:cxnSp>
            <p:nvCxnSpPr>
              <p:cNvPr id="72" name="直線コネクタ 71"/>
              <p:cNvCxnSpPr/>
              <p:nvPr/>
            </p:nvCxnSpPr>
            <p:spPr>
              <a:xfrm flipH="1">
                <a:off x="6194831" y="5907059"/>
                <a:ext cx="2949169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コネクタ 72"/>
              <p:cNvCxnSpPr/>
              <p:nvPr/>
            </p:nvCxnSpPr>
            <p:spPr>
              <a:xfrm>
                <a:off x="8700624" y="4936301"/>
                <a:ext cx="0" cy="214001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コネクタ 73"/>
              <p:cNvCxnSpPr/>
              <p:nvPr/>
            </p:nvCxnSpPr>
            <p:spPr>
              <a:xfrm rot="5400000">
                <a:off x="8819867" y="5037519"/>
                <a:ext cx="0" cy="23176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テキスト ボックス 74"/>
                  <p:cNvSpPr txBox="1"/>
                  <p:nvPr/>
                </p:nvSpPr>
                <p:spPr>
                  <a:xfrm>
                    <a:off x="7534176" y="5843458"/>
                    <a:ext cx="344857" cy="31192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0</m:t>
                          </m:r>
                        </m:oMath>
                      </m:oMathPara>
                    </a14:m>
                    <a:endParaRPr kumimoji="1" lang="ja-JP" altLang="en-US" sz="1400" dirty="0"/>
                  </a:p>
                </p:txBody>
              </p:sp>
            </mc:Choice>
            <mc:Fallback xmlns="">
              <p:sp>
                <p:nvSpPr>
                  <p:cNvPr id="69" name="テキスト ボックス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4176" y="5843458"/>
                    <a:ext cx="344857" cy="311923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6" name="直線コネクタ 75"/>
              <p:cNvCxnSpPr/>
              <p:nvPr/>
            </p:nvCxnSpPr>
            <p:spPr>
              <a:xfrm>
                <a:off x="7582090" y="4992127"/>
                <a:ext cx="0" cy="1684095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7" name="Picture 2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56205" y="4880472"/>
                <a:ext cx="162741" cy="250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テキスト ボックス 77"/>
                  <p:cNvSpPr txBox="1"/>
                  <p:nvPr/>
                </p:nvSpPr>
                <p:spPr>
                  <a:xfrm>
                    <a:off x="7545193" y="5467116"/>
                    <a:ext cx="530209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+2</m:t>
                          </m:r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𝑖</m:t>
                          </m:r>
                        </m:oMath>
                      </m:oMathPara>
                    </a14:m>
                    <a:endParaRPr kumimoji="1" lang="ja-JP" altLang="en-US" sz="1400" dirty="0"/>
                  </a:p>
                </p:txBody>
              </p:sp>
            </mc:Choice>
            <mc:Fallback xmlns="">
              <p:sp>
                <p:nvSpPr>
                  <p:cNvPr id="72" name="テキスト ボックス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45193" y="5467116"/>
                    <a:ext cx="530209" cy="307777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テキスト ボックス 78"/>
                  <p:cNvSpPr txBox="1"/>
                  <p:nvPr/>
                </p:nvSpPr>
                <p:spPr>
                  <a:xfrm>
                    <a:off x="7545193" y="6070351"/>
                    <a:ext cx="530209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−2</m:t>
                          </m:r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𝑖</m:t>
                          </m:r>
                        </m:oMath>
                      </m:oMathPara>
                    </a14:m>
                    <a:endParaRPr kumimoji="1" lang="ja-JP" altLang="en-US" sz="1400" dirty="0"/>
                  </a:p>
                </p:txBody>
              </p:sp>
            </mc:Choice>
            <mc:Fallback xmlns="">
              <p:sp>
                <p:nvSpPr>
                  <p:cNvPr id="73" name="テキスト ボックス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45193" y="6070351"/>
                    <a:ext cx="530209" cy="307777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0" name="円/楕円 79"/>
              <p:cNvSpPr/>
              <p:nvPr/>
            </p:nvSpPr>
            <p:spPr>
              <a:xfrm>
                <a:off x="7541790" y="5587603"/>
                <a:ext cx="80615" cy="74435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円/楕円 80"/>
              <p:cNvSpPr/>
              <p:nvPr/>
            </p:nvSpPr>
            <p:spPr>
              <a:xfrm>
                <a:off x="7540109" y="6144321"/>
                <a:ext cx="80615" cy="74435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3" name="テキスト ボックス 82"/>
            <p:cNvSpPr txBox="1"/>
            <p:nvPr/>
          </p:nvSpPr>
          <p:spPr>
            <a:xfrm>
              <a:off x="3756753" y="5067744"/>
              <a:ext cx="2403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rgbClr val="2D875A"/>
                  </a:solidFill>
                </a:rPr>
                <a:t>a</a:t>
              </a:r>
              <a:r>
                <a:rPr kumimoji="1" lang="en-US" altLang="ja-JP" dirty="0" smtClean="0">
                  <a:solidFill>
                    <a:srgbClr val="2D875A"/>
                  </a:solidFill>
                </a:rPr>
                <a:t>lso log singularity at </a:t>
              </a:r>
              <a:endParaRPr kumimoji="1" lang="ja-JP" altLang="en-US" dirty="0">
                <a:solidFill>
                  <a:srgbClr val="2D875A"/>
                </a:solidFill>
              </a:endParaRPr>
            </a:p>
          </p:txBody>
        </p:sp>
        <p:pic>
          <p:nvPicPr>
            <p:cNvPr id="84" name="Picture 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274" y="5122335"/>
              <a:ext cx="823167" cy="327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グループ化 10"/>
          <p:cNvGrpSpPr/>
          <p:nvPr/>
        </p:nvGrpSpPr>
        <p:grpSpPr>
          <a:xfrm>
            <a:off x="708803" y="4484416"/>
            <a:ext cx="7195682" cy="738215"/>
            <a:chOff x="466433" y="3647136"/>
            <a:chExt cx="7195682" cy="738215"/>
          </a:xfrm>
        </p:grpSpPr>
        <p:pic>
          <p:nvPicPr>
            <p:cNvPr id="82" name="Picture 15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465" y="3709588"/>
              <a:ext cx="7105650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テキスト ボックス 88"/>
                <p:cNvSpPr txBox="1"/>
                <p:nvPr/>
              </p:nvSpPr>
              <p:spPr>
                <a:xfrm>
                  <a:off x="466433" y="3647136"/>
                  <a:ext cx="3606308" cy="73821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𝐼</m:t>
                        </m:r>
                        <m:r>
                          <a:rPr kumimoji="1" lang="en-US" altLang="ja-JP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r>
                          <a:rPr kumimoji="1" lang="en-US" altLang="ja-JP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𝑞</m:t>
                        </m:r>
                        <m:r>
                          <a:rPr kumimoji="1" lang="en-US" altLang="ja-JP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)≡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kumimoji="1" lang="en-US" altLang="ja-JP" sz="16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kumimoji="1" lang="en-US" altLang="ja-JP" sz="16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16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kumimoji="1" lang="en-US" altLang="ja-JP" sz="16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kumimoji="1" lang="en-US" altLang="ja-JP" sz="1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kumimoji="1" lang="en-US" altLang="ja-JP" sz="1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 </m:t>
                            </m:r>
                            <m:f>
                              <m:fPr>
                                <m:ctrlPr>
                                  <a:rPr kumimoji="1" lang="en-US" altLang="ja-JP" sz="16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16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kumimoji="1" lang="en-US" altLang="ja-JP" sz="1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1" lang="en-US" altLang="ja-JP" sz="16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kumimoji="1" lang="en-US" altLang="ja-JP" sz="1600" b="0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1" lang="en-US" altLang="ja-JP" sz="1600" b="0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</m:e>
                                          <m:sup>
                                            <m:r>
                                              <a:rPr kumimoji="1" lang="en-US" altLang="ja-JP" sz="1600" b="0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kumimoji="1" lang="en-US" altLang="ja-JP" sz="16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kumimoji="1" lang="en-US" altLang="ja-JP" sz="1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1" lang="en-US" altLang="ja-JP" sz="16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[</m:t>
                                </m:r>
                                <m:sSup>
                                  <m:sSupPr>
                                    <m:ctrlPr>
                                      <a:rPr kumimoji="1" lang="en-US" altLang="ja-JP" sz="1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1" lang="en-US" altLang="ja-JP" sz="16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6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𝑝</m:t>
                                        </m:r>
                                        <m:r>
                                          <a:rPr kumimoji="1" lang="en-US" altLang="ja-JP" sz="16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kumimoji="1" lang="en-US" altLang="ja-JP" sz="16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𝑞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kumimoji="1" lang="en-US" altLang="ja-JP" sz="1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1" lang="en-US" altLang="ja-JP" sz="16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+1]</m:t>
                                </m:r>
                              </m:den>
                            </m:f>
                          </m:e>
                        </m:nary>
                      </m:oMath>
                    </m:oMathPara>
                  </a14:m>
                  <a:endParaRPr kumimoji="1" lang="ja-JP" altLang="en-US" sz="16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テキスト ボックス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433" y="3647136"/>
                  <a:ext cx="3606308" cy="738215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グループ化 1"/>
          <p:cNvGrpSpPr/>
          <p:nvPr/>
        </p:nvGrpSpPr>
        <p:grpSpPr>
          <a:xfrm>
            <a:off x="760161" y="2016624"/>
            <a:ext cx="2721166" cy="1980656"/>
            <a:chOff x="837279" y="3283564"/>
            <a:chExt cx="2721166" cy="1980656"/>
          </a:xfrm>
        </p:grpSpPr>
        <p:pic>
          <p:nvPicPr>
            <p:cNvPr id="55" name="Picture 15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4817" y="4701835"/>
              <a:ext cx="8382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15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428" y="3635034"/>
              <a:ext cx="8382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7" name="直線コネクタ 56"/>
            <p:cNvCxnSpPr/>
            <p:nvPr/>
          </p:nvCxnSpPr>
          <p:spPr>
            <a:xfrm>
              <a:off x="837279" y="4318600"/>
              <a:ext cx="2721166" cy="0"/>
            </a:xfrm>
            <a:prstGeom prst="line">
              <a:avLst/>
            </a:prstGeom>
            <a:ln w="19050">
              <a:solidFill>
                <a:srgbClr val="DA5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円/楕円 57"/>
            <p:cNvSpPr/>
            <p:nvPr/>
          </p:nvSpPr>
          <p:spPr>
            <a:xfrm>
              <a:off x="1487274" y="3767757"/>
              <a:ext cx="1399142" cy="11016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DA5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9" name="直線矢印コネクタ 58"/>
            <p:cNvCxnSpPr/>
            <p:nvPr/>
          </p:nvCxnSpPr>
          <p:spPr>
            <a:xfrm>
              <a:off x="1035582" y="4318600"/>
              <a:ext cx="231354" cy="0"/>
            </a:xfrm>
            <a:prstGeom prst="straightConnector1">
              <a:avLst/>
            </a:prstGeom>
            <a:ln w="19050">
              <a:solidFill>
                <a:srgbClr val="DA58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矢印コネクタ 59"/>
            <p:cNvCxnSpPr/>
            <p:nvPr/>
          </p:nvCxnSpPr>
          <p:spPr>
            <a:xfrm>
              <a:off x="3137968" y="4316764"/>
              <a:ext cx="231354" cy="0"/>
            </a:xfrm>
            <a:prstGeom prst="straightConnector1">
              <a:avLst/>
            </a:prstGeom>
            <a:ln w="19050">
              <a:solidFill>
                <a:srgbClr val="DA58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矢印コネクタ 60"/>
            <p:cNvCxnSpPr/>
            <p:nvPr/>
          </p:nvCxnSpPr>
          <p:spPr>
            <a:xfrm>
              <a:off x="2159131" y="4873977"/>
              <a:ext cx="57666" cy="0"/>
            </a:xfrm>
            <a:prstGeom prst="straightConnector1">
              <a:avLst/>
            </a:prstGeom>
            <a:ln w="19050">
              <a:solidFill>
                <a:srgbClr val="DA58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/>
            <p:cNvCxnSpPr/>
            <p:nvPr/>
          </p:nvCxnSpPr>
          <p:spPr>
            <a:xfrm flipH="1">
              <a:off x="2092456" y="3773839"/>
              <a:ext cx="57666" cy="0"/>
            </a:xfrm>
            <a:prstGeom prst="straightConnector1">
              <a:avLst/>
            </a:prstGeom>
            <a:ln w="19050">
              <a:solidFill>
                <a:srgbClr val="DA58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円/楕円 63"/>
            <p:cNvSpPr/>
            <p:nvPr/>
          </p:nvSpPr>
          <p:spPr>
            <a:xfrm>
              <a:off x="2845964" y="4272509"/>
              <a:ext cx="88135" cy="88135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64"/>
            <p:cNvSpPr/>
            <p:nvPr/>
          </p:nvSpPr>
          <p:spPr>
            <a:xfrm>
              <a:off x="1441026" y="4272509"/>
              <a:ext cx="88135" cy="88135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テキスト ボックス 84"/>
                <p:cNvSpPr txBox="1"/>
                <p:nvPr/>
              </p:nvSpPr>
              <p:spPr>
                <a:xfrm>
                  <a:off x="2118970" y="3283564"/>
                  <a:ext cx="35868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kumimoji="1" lang="ja-JP" alt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テキスト ボックス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8970" y="3283564"/>
                  <a:ext cx="358688" cy="338554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 b="-545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テキスト ボックス 85"/>
                <p:cNvSpPr txBox="1"/>
                <p:nvPr/>
              </p:nvSpPr>
              <p:spPr>
                <a:xfrm>
                  <a:off x="3064584" y="3843588"/>
                  <a:ext cx="35868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</m:oMath>
                    </m:oMathPara>
                  </a14:m>
                  <a:endParaRPr kumimoji="1" lang="ja-JP" alt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テキスト ボックス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4584" y="3843588"/>
                  <a:ext cx="358688" cy="338554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545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テキスト ボックス 86"/>
                <p:cNvSpPr txBox="1"/>
                <p:nvPr/>
              </p:nvSpPr>
              <p:spPr>
                <a:xfrm>
                  <a:off x="1775609" y="4824090"/>
                  <a:ext cx="72058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kumimoji="1" lang="en-US" altLang="ja-JP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kumimoji="1" lang="en-US" altLang="ja-JP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</m:oMath>
                    </m:oMathPara>
                  </a14:m>
                  <a:endParaRPr kumimoji="1" lang="ja-JP" alt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テキスト ボックス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5609" y="4824090"/>
                  <a:ext cx="720582" cy="338554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テキスト ボックス 87"/>
                <p:cNvSpPr txBox="1"/>
                <p:nvPr/>
              </p:nvSpPr>
              <p:spPr>
                <a:xfrm>
                  <a:off x="958526" y="3918870"/>
                  <a:ext cx="35868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</m:oMath>
                    </m:oMathPara>
                  </a14:m>
                  <a:endParaRPr kumimoji="1" lang="ja-JP" alt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テキスト ボックス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8526" y="3918870"/>
                  <a:ext cx="358688" cy="338554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b="-545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直線コネクタ 91"/>
            <p:cNvCxnSpPr/>
            <p:nvPr/>
          </p:nvCxnSpPr>
          <p:spPr>
            <a:xfrm>
              <a:off x="2190518" y="3360134"/>
              <a:ext cx="0" cy="1904086"/>
            </a:xfrm>
            <a:prstGeom prst="line">
              <a:avLst/>
            </a:prstGeom>
            <a:ln w="19050">
              <a:solidFill>
                <a:srgbClr val="33CC3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564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496" y="3112900"/>
            <a:ext cx="36290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グループ化 29"/>
          <p:cNvGrpSpPr/>
          <p:nvPr/>
        </p:nvGrpSpPr>
        <p:grpSpPr>
          <a:xfrm>
            <a:off x="1609273" y="1483448"/>
            <a:ext cx="1746603" cy="1638861"/>
            <a:chOff x="1708426" y="1417346"/>
            <a:chExt cx="1746603" cy="1638861"/>
          </a:xfrm>
        </p:grpSpPr>
        <p:sp>
          <p:nvSpPr>
            <p:cNvPr id="25" name="円/楕円 24"/>
            <p:cNvSpPr/>
            <p:nvPr/>
          </p:nvSpPr>
          <p:spPr>
            <a:xfrm>
              <a:off x="1708426" y="1417346"/>
              <a:ext cx="1746603" cy="13752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DA5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6" name="直線矢印コネクタ 25"/>
            <p:cNvCxnSpPr/>
            <p:nvPr/>
          </p:nvCxnSpPr>
          <p:spPr>
            <a:xfrm>
              <a:off x="2547131" y="2798283"/>
              <a:ext cx="71987" cy="0"/>
            </a:xfrm>
            <a:prstGeom prst="straightConnector1">
              <a:avLst/>
            </a:prstGeom>
            <a:ln w="19050">
              <a:solidFill>
                <a:srgbClr val="DA58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/>
            <p:nvPr/>
          </p:nvCxnSpPr>
          <p:spPr>
            <a:xfrm flipH="1">
              <a:off x="2463898" y="1424938"/>
              <a:ext cx="71987" cy="0"/>
            </a:xfrm>
            <a:prstGeom prst="straightConnector1">
              <a:avLst/>
            </a:prstGeom>
            <a:ln w="19050">
              <a:solidFill>
                <a:srgbClr val="DA58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グループ化 22"/>
            <p:cNvGrpSpPr>
              <a:grpSpLocks noChangeAspect="1"/>
            </p:cNvGrpSpPr>
            <p:nvPr/>
          </p:nvGrpSpPr>
          <p:grpSpPr>
            <a:xfrm>
              <a:off x="2035480" y="2245449"/>
              <a:ext cx="1094286" cy="810758"/>
              <a:chOff x="1639333" y="1949987"/>
              <a:chExt cx="1493073" cy="1106220"/>
            </a:xfrm>
          </p:grpSpPr>
          <p:sp>
            <p:nvSpPr>
              <p:cNvPr id="14" name="円/楕円 13"/>
              <p:cNvSpPr/>
              <p:nvPr/>
            </p:nvSpPr>
            <p:spPr>
              <a:xfrm>
                <a:off x="1685581" y="1949987"/>
                <a:ext cx="1399142" cy="110168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DA58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9" name="直線矢印コネクタ 18"/>
              <p:cNvCxnSpPr/>
              <p:nvPr/>
            </p:nvCxnSpPr>
            <p:spPr>
              <a:xfrm>
                <a:off x="2357438" y="3056207"/>
                <a:ext cx="57666" cy="0"/>
              </a:xfrm>
              <a:prstGeom prst="straightConnector1">
                <a:avLst/>
              </a:prstGeom>
              <a:ln w="19050">
                <a:solidFill>
                  <a:srgbClr val="DA58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矢印コネクタ 19"/>
              <p:cNvCxnSpPr/>
              <p:nvPr/>
            </p:nvCxnSpPr>
            <p:spPr>
              <a:xfrm flipH="1">
                <a:off x="2290763" y="1956069"/>
                <a:ext cx="57666" cy="0"/>
              </a:xfrm>
              <a:prstGeom prst="straightConnector1">
                <a:avLst/>
              </a:prstGeom>
              <a:ln w="19050">
                <a:solidFill>
                  <a:srgbClr val="DA58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円/楕円 20"/>
              <p:cNvSpPr/>
              <p:nvPr/>
            </p:nvSpPr>
            <p:spPr>
              <a:xfrm>
                <a:off x="3044271" y="2454739"/>
                <a:ext cx="88135" cy="88135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円/楕円 21"/>
              <p:cNvSpPr/>
              <p:nvPr/>
            </p:nvSpPr>
            <p:spPr>
              <a:xfrm>
                <a:off x="1639333" y="2454739"/>
                <a:ext cx="88135" cy="88135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6" r="52867" b="1"/>
          <a:stretch/>
        </p:blipFill>
        <p:spPr bwMode="auto">
          <a:xfrm>
            <a:off x="3884084" y="1674562"/>
            <a:ext cx="2362486" cy="81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307" y="3209069"/>
            <a:ext cx="35147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正方形/長方形 31"/>
          <p:cNvSpPr/>
          <p:nvPr/>
        </p:nvSpPr>
        <p:spPr>
          <a:xfrm>
            <a:off x="1821562" y="2159308"/>
            <a:ext cx="1322024" cy="106863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643" y="4462326"/>
            <a:ext cx="1047865" cy="30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直線矢印コネクタ 28"/>
          <p:cNvCxnSpPr/>
          <p:nvPr/>
        </p:nvCxnSpPr>
        <p:spPr>
          <a:xfrm flipV="1">
            <a:off x="3066936" y="4605058"/>
            <a:ext cx="998289" cy="13772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94" y="4757378"/>
            <a:ext cx="1678831" cy="57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663" y="4428786"/>
            <a:ext cx="1594978" cy="37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969489" y="4021162"/>
            <a:ext cx="1755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Singularities map</a:t>
            </a:r>
            <a:endParaRPr kumimoji="1"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3848617" y="1719185"/>
                <a:ext cx="2169761" cy="7382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16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ja-JP" sz="1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kumimoji="1" lang="en-US" altLang="ja-JP" sz="1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𝑞</m:t>
                          </m:r>
                          <m:r>
                            <a:rPr kumimoji="1" lang="en-US" altLang="ja-JP" sz="1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kumimoji="1" lang="en-US" altLang="ja-JP" sz="1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1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kumimoji="1" lang="en-US" altLang="ja-JP" sz="1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1" lang="en-US" altLang="ja-JP" sz="1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𝑞</m:t>
                                          </m:r>
                                        </m:e>
                                        <m:sup>
                                          <m:r>
                                            <a:rPr kumimoji="1" lang="en-US" altLang="ja-JP" sz="1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kumimoji="1" lang="en-US" altLang="ja-JP" sz="1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ja-JP" sz="1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kumimoji="1" lang="en-US" altLang="ja-JP" sz="1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kumimoji="1" lang="en-US" altLang="ja-JP" sz="1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𝐼</m:t>
                          </m:r>
                          <m:r>
                            <a:rPr kumimoji="1" lang="en-US" altLang="ja-JP" sz="1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kumimoji="1" lang="en-US" altLang="ja-JP" sz="1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𝑞</m:t>
                          </m:r>
                          <m:r>
                            <a:rPr kumimoji="1" lang="en-US" altLang="ja-JP" sz="1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1" lang="ja-JP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617" y="1719185"/>
                <a:ext cx="2169761" cy="73821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/>
              <p:cNvSpPr txBox="1"/>
              <p:nvPr/>
            </p:nvSpPr>
            <p:spPr>
              <a:xfrm>
                <a:off x="1432257" y="2420592"/>
                <a:ext cx="3586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kumimoji="1" lang="ja-JP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テキスト ボックス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257" y="2420592"/>
                <a:ext cx="358688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/>
              <p:cNvSpPr txBox="1"/>
              <p:nvPr/>
            </p:nvSpPr>
            <p:spPr>
              <a:xfrm>
                <a:off x="3139870" y="2442626"/>
                <a:ext cx="3586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kumimoji="1" lang="ja-JP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テキスト ボックス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870" y="2442626"/>
                <a:ext cx="358688" cy="338554"/>
              </a:xfrm>
              <a:prstGeom prst="rect">
                <a:avLst/>
              </a:prstGeom>
              <a:blipFill rotWithShape="1">
                <a:blip r:embed="rId10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627962" y="572868"/>
                <a:ext cx="64581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What kind of MZVs are contained in a diagram?  </a:t>
                </a:r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Which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ja-JP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s ?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62" y="572868"/>
                <a:ext cx="6458115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755" t="-819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1792730" y="2847719"/>
                <a:ext cx="79913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altLang="ja-JP" sz="1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730" y="2847719"/>
                <a:ext cx="799130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正方形/長方形 40"/>
              <p:cNvSpPr/>
              <p:nvPr/>
            </p:nvSpPr>
            <p:spPr>
              <a:xfrm>
                <a:off x="2121400" y="2306056"/>
                <a:ext cx="79913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altLang="ja-JP" sz="1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41" name="正方形/長方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400" y="2306056"/>
                <a:ext cx="799130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正方形/長方形 41"/>
              <p:cNvSpPr/>
              <p:nvPr/>
            </p:nvSpPr>
            <p:spPr>
              <a:xfrm>
                <a:off x="2859530" y="1391656"/>
                <a:ext cx="79913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altLang="ja-JP" sz="1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42" name="正方形/長方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530" y="1391656"/>
                <a:ext cx="799130" cy="3385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/>
              <p:cNvSpPr txBox="1"/>
              <p:nvPr/>
            </p:nvSpPr>
            <p:spPr>
              <a:xfrm>
                <a:off x="572877" y="5706742"/>
                <a:ext cx="70198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In simple cases all square-roots can be eliminated by (successive) </a:t>
                </a:r>
              </a:p>
              <a:p>
                <a:r>
                  <a:rPr lang="en-US" altLang="ja-JP" dirty="0" smtClean="0"/>
                  <a:t>Euler transf. 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altLang="ja-JP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⟶</m:t>
                    </m:r>
                  </m:oMath>
                </a14:m>
                <a:r>
                  <a:rPr kumimoji="1" lang="ja-JP" altLang="en-US" b="1" dirty="0" smtClean="0"/>
                  <a:t>   </a:t>
                </a:r>
                <a:r>
                  <a:rPr kumimoji="1" lang="en-US" altLang="ja-JP" dirty="0" smtClean="0"/>
                  <a:t>Integrals convertible to MZVs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3" name="テキスト ボックス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77" y="5706742"/>
                <a:ext cx="7019870" cy="646331"/>
              </a:xfrm>
              <a:prstGeom prst="rect">
                <a:avLst/>
              </a:prstGeom>
              <a:blipFill rotWithShape="1">
                <a:blip r:embed="rId15"/>
                <a:stretch>
                  <a:fillRect l="-781" t="-4717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Line 45"/>
          <p:cNvSpPr>
            <a:spLocks noChangeShapeType="1"/>
          </p:cNvSpPr>
          <p:nvPr/>
        </p:nvSpPr>
        <p:spPr bwMode="auto">
          <a:xfrm>
            <a:off x="241875" y="5470219"/>
            <a:ext cx="8624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pic>
        <p:nvPicPr>
          <p:cNvPr id="40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2" t="1592"/>
          <a:stretch/>
        </p:blipFill>
        <p:spPr bwMode="auto">
          <a:xfrm>
            <a:off x="6319706" y="1718630"/>
            <a:ext cx="1667529" cy="7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円/楕円 42"/>
          <p:cNvSpPr/>
          <p:nvPr/>
        </p:nvSpPr>
        <p:spPr>
          <a:xfrm>
            <a:off x="319489" y="1185995"/>
            <a:ext cx="926291" cy="807436"/>
          </a:xfrm>
          <a:prstGeom prst="ellipse">
            <a:avLst/>
          </a:prstGeom>
          <a:solidFill>
            <a:schemeClr val="bg1"/>
          </a:solidFill>
          <a:ln>
            <a:solidFill>
              <a:srgbClr val="DA5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>
            <a:stCxn id="43" idx="2"/>
            <a:endCxn id="43" idx="6"/>
          </p:cNvCxnSpPr>
          <p:nvPr/>
        </p:nvCxnSpPr>
        <p:spPr>
          <a:xfrm>
            <a:off x="319489" y="1589713"/>
            <a:ext cx="926291" cy="0"/>
          </a:xfrm>
          <a:prstGeom prst="line">
            <a:avLst/>
          </a:prstGeom>
          <a:ln w="19050">
            <a:solidFill>
              <a:srgbClr val="DA5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/>
              <p:cNvSpPr/>
              <p:nvPr/>
            </p:nvSpPr>
            <p:spPr>
              <a:xfrm rot="1800000">
                <a:off x="1166153" y="1668920"/>
                <a:ext cx="4219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solidFill>
                            <a:srgbClr val="DA58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ja-JP" altLang="en-US" dirty="0">
                  <a:solidFill>
                    <a:srgbClr val="DA5800"/>
                  </a:solidFill>
                </a:endParaRPr>
              </a:p>
            </p:txBody>
          </p:sp>
        </mc:Choice>
        <mc:Fallback xmlns="">
          <p:sp>
            <p:nvSpPr>
              <p:cNvPr id="44" name="正方形/長方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00000">
                <a:off x="1166153" y="1668920"/>
                <a:ext cx="421910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971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3216" y="473732"/>
            <a:ext cx="6820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heavy" dirty="0" smtClean="0">
                <a:uFill>
                  <a:solidFill>
                    <a:srgbClr val="FF0000"/>
                  </a:solidFill>
                </a:uFill>
                <a:latin typeface="+mj-lt"/>
                <a:ea typeface="+mj-ea"/>
              </a:rPr>
              <a:t>Diagram </a:t>
            </a:r>
            <a:r>
              <a:rPr kumimoji="1" lang="en-US" altLang="ja-JP" sz="2400" u="heavy" dirty="0" smtClean="0">
                <a:uFill>
                  <a:solidFill>
                    <a:srgbClr val="FF0000"/>
                  </a:solidFill>
                </a:uFill>
                <a:latin typeface="+mj-lt"/>
                <a:ea typeface="+mj-ea"/>
              </a:rPr>
              <a:t>Computation: Method of Differential Eq.</a:t>
            </a:r>
            <a:endParaRPr kumimoji="1" lang="ja-JP" altLang="en-US" sz="2400" u="heavy" dirty="0">
              <a:uFill>
                <a:solidFill>
                  <a:srgbClr val="FF0000"/>
                </a:solidFill>
              </a:uFill>
              <a:latin typeface="+mj-lt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9489" y="1322024"/>
            <a:ext cx="4711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Analytic evaluation of Feynman diagrams: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     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>
                <a:solidFill>
                  <a:srgbClr val="7030A0"/>
                </a:solidFill>
              </a:rPr>
              <a:t>Many methods but no general one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683046" y="2148285"/>
            <a:ext cx="2922595" cy="2018188"/>
            <a:chOff x="947451" y="2302525"/>
            <a:chExt cx="2922595" cy="2018188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947451" y="2302525"/>
              <a:ext cx="2922595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dirty="0" smtClean="0"/>
                <a:t>Glue-and-cut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kumimoji="1" lang="en-US" altLang="ja-JP" dirty="0" err="1" smtClean="0"/>
                <a:t>Mellin</a:t>
              </a:r>
              <a:r>
                <a:rPr kumimoji="1" lang="en-US" altLang="ja-JP" dirty="0" smtClean="0"/>
                <a:t>-Barnes</a:t>
              </a:r>
              <a:endParaRPr kumimoji="1" lang="en-US" altLang="ja-JP" dirty="0" smtClean="0">
                <a:solidFill>
                  <a:srgbClr val="33CC33"/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dirty="0" smtClean="0">
                  <a:solidFill>
                    <a:schemeClr val="accent4"/>
                  </a:solidFill>
                </a:rPr>
                <a:t>Differential eq.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kumimoji="1" lang="en-US" altLang="ja-JP" dirty="0" err="1" smtClean="0">
                  <a:solidFill>
                    <a:schemeClr val="accent4"/>
                  </a:solidFill>
                </a:rPr>
                <a:t>Gegenbauer</a:t>
              </a:r>
              <a:r>
                <a:rPr kumimoji="1" lang="en-US" altLang="ja-JP" dirty="0" smtClean="0">
                  <a:solidFill>
                    <a:schemeClr val="accent4"/>
                  </a:solidFill>
                </a:rPr>
                <a:t> polynomial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dirty="0" err="1" smtClean="0">
                  <a:solidFill>
                    <a:schemeClr val="accent4"/>
                  </a:solidFill>
                </a:rPr>
                <a:t>Unitarity</a:t>
              </a:r>
              <a:r>
                <a:rPr lang="en-US" altLang="ja-JP" dirty="0" smtClean="0">
                  <a:solidFill>
                    <a:schemeClr val="accent4"/>
                  </a:solidFill>
                </a:rPr>
                <a:t> method</a:t>
              </a:r>
              <a:endParaRPr kumimoji="1" lang="ja-JP" altLang="en-US" dirty="0"/>
            </a:p>
          </p:txBody>
        </p:sp>
        <p:grpSp>
          <p:nvGrpSpPr>
            <p:cNvPr id="11" name="グループ化 10"/>
            <p:cNvGrpSpPr/>
            <p:nvPr/>
          </p:nvGrpSpPr>
          <p:grpSpPr>
            <a:xfrm>
              <a:off x="1921523" y="3646581"/>
              <a:ext cx="248786" cy="674132"/>
              <a:chOff x="2108812" y="3800819"/>
              <a:chExt cx="248786" cy="674132"/>
            </a:xfrm>
          </p:grpSpPr>
          <p:sp>
            <p:nvSpPr>
              <p:cNvPr id="7" name="テキスト ボックス 6"/>
              <p:cNvSpPr txBox="1"/>
              <p:nvPr/>
            </p:nvSpPr>
            <p:spPr>
              <a:xfrm>
                <a:off x="2108812" y="3800819"/>
                <a:ext cx="2487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/>
                  <a:t>.</a:t>
                </a:r>
                <a:endParaRPr kumimoji="1" lang="ja-JP" altLang="en-US" dirty="0"/>
              </a:p>
            </p:txBody>
          </p:sp>
          <p:sp>
            <p:nvSpPr>
              <p:cNvPr id="8" name="テキスト ボックス 7"/>
              <p:cNvSpPr txBox="1"/>
              <p:nvPr/>
            </p:nvSpPr>
            <p:spPr>
              <a:xfrm>
                <a:off x="2108812" y="3909152"/>
                <a:ext cx="2487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/>
                  <a:t>.</a:t>
                </a:r>
                <a:endParaRPr kumimoji="1" lang="ja-JP" altLang="en-US" dirty="0"/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2108812" y="4008304"/>
                <a:ext cx="2487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/>
                  <a:t>.</a:t>
                </a:r>
                <a:endParaRPr kumimoji="1" lang="ja-JP" altLang="en-US" dirty="0"/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2108812" y="4105619"/>
                <a:ext cx="2487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/>
                  <a:t>.</a:t>
                </a:r>
                <a:endParaRPr kumimoji="1" lang="ja-JP" altLang="en-US" dirty="0"/>
              </a:p>
            </p:txBody>
          </p:sp>
        </p:grpSp>
      </p:grpSp>
      <p:sp>
        <p:nvSpPr>
          <p:cNvPr id="14" name="正方形/長方形 13"/>
          <p:cNvSpPr/>
          <p:nvPr/>
        </p:nvSpPr>
        <p:spPr>
          <a:xfrm>
            <a:off x="661012" y="2754217"/>
            <a:ext cx="1961002" cy="2754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41518" y="4351658"/>
            <a:ext cx="3732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ja-JP" dirty="0">
                <a:solidFill>
                  <a:schemeClr val="accent5">
                    <a:lumMod val="50000"/>
                  </a:schemeClr>
                </a:solidFill>
              </a:rPr>
              <a:t>☆ </a:t>
            </a:r>
            <a:r>
              <a:rPr kumimoji="1" lang="en-US" altLang="ja-JP" dirty="0" smtClean="0"/>
              <a:t>Evaluation of Cat’s eye diagram</a:t>
            </a:r>
            <a:endParaRPr kumimoji="1" lang="ja-JP" altLang="en-US" dirty="0"/>
          </a:p>
        </p:txBody>
      </p:sp>
      <p:cxnSp>
        <p:nvCxnSpPr>
          <p:cNvPr id="17" name="直線コネクタ 16"/>
          <p:cNvCxnSpPr/>
          <p:nvPr/>
        </p:nvCxnSpPr>
        <p:spPr>
          <a:xfrm>
            <a:off x="2610995" y="5409737"/>
            <a:ext cx="2445744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17"/>
          <p:cNvSpPr/>
          <p:nvPr/>
        </p:nvSpPr>
        <p:spPr>
          <a:xfrm>
            <a:off x="3195201" y="4968610"/>
            <a:ext cx="1257528" cy="882254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2789227" y="5409737"/>
            <a:ext cx="207938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4678820" y="5408266"/>
            <a:ext cx="207938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円/楕円 22"/>
          <p:cNvSpPr/>
          <p:nvPr/>
        </p:nvSpPr>
        <p:spPr>
          <a:xfrm>
            <a:off x="3635567" y="4968607"/>
            <a:ext cx="330506" cy="870333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503" y="5000683"/>
            <a:ext cx="2000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3749468" y="4704756"/>
                <a:ext cx="7991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rgbClr val="FF0066"/>
                          </a:solidFill>
                          <a:latin typeface="Cambria Math"/>
                        </a:rPr>
                        <m:t>𝑚</m:t>
                      </m:r>
                      <m:r>
                        <a:rPr kumimoji="1" lang="en-US" altLang="ja-JP" sz="1600" b="0" i="1" smtClean="0">
                          <a:solidFill>
                            <a:srgbClr val="FF0066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kumimoji="1" lang="ja-JP" altLang="en-US" sz="1600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468" y="4704756"/>
                <a:ext cx="799130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4133219" y="5672408"/>
                <a:ext cx="7991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𝑚</m:t>
                      </m:r>
                      <m:r>
                        <a:rPr kumimoji="1" lang="en-US" altLang="ja-JP" sz="1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219" y="5672408"/>
                <a:ext cx="799130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56" y="5202773"/>
            <a:ext cx="14287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074" y="5306974"/>
            <a:ext cx="923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59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341518" y="4351658"/>
            <a:ext cx="6675481" cy="1659304"/>
            <a:chOff x="341518" y="4351658"/>
            <a:chExt cx="6675481" cy="1659304"/>
          </a:xfrm>
        </p:grpSpPr>
        <p:sp>
          <p:nvSpPr>
            <p:cNvPr id="15" name="テキスト ボックス 14"/>
            <p:cNvSpPr txBox="1"/>
            <p:nvPr/>
          </p:nvSpPr>
          <p:spPr>
            <a:xfrm>
              <a:off x="341518" y="4351658"/>
              <a:ext cx="37327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0" lang="en-US" altLang="ja-JP" dirty="0">
                  <a:solidFill>
                    <a:schemeClr val="accent5">
                      <a:lumMod val="50000"/>
                    </a:schemeClr>
                  </a:solidFill>
                </a:rPr>
                <a:t>☆ </a:t>
              </a:r>
              <a:r>
                <a:rPr kumimoji="1" lang="en-US" altLang="ja-JP" dirty="0" smtClean="0"/>
                <a:t>Evaluation of Cat’s eye diagram</a:t>
              </a:r>
              <a:endParaRPr kumimoji="1" lang="ja-JP" altLang="en-US" dirty="0"/>
            </a:p>
          </p:txBody>
        </p:sp>
        <p:cxnSp>
          <p:nvCxnSpPr>
            <p:cNvPr id="17" name="直線コネクタ 16"/>
            <p:cNvCxnSpPr/>
            <p:nvPr/>
          </p:nvCxnSpPr>
          <p:spPr>
            <a:xfrm>
              <a:off x="2610995" y="5409737"/>
              <a:ext cx="2445744" cy="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円/楕円 17"/>
            <p:cNvSpPr/>
            <p:nvPr/>
          </p:nvSpPr>
          <p:spPr>
            <a:xfrm>
              <a:off x="3195201" y="4968610"/>
              <a:ext cx="1257528" cy="88225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9" name="直線矢印コネクタ 18"/>
            <p:cNvCxnSpPr/>
            <p:nvPr/>
          </p:nvCxnSpPr>
          <p:spPr>
            <a:xfrm>
              <a:off x="2789227" y="5409737"/>
              <a:ext cx="207938" cy="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/>
            <p:nvPr/>
          </p:nvCxnSpPr>
          <p:spPr>
            <a:xfrm>
              <a:off x="4678820" y="5408266"/>
              <a:ext cx="207938" cy="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円/楕円 22"/>
            <p:cNvSpPr/>
            <p:nvPr/>
          </p:nvSpPr>
          <p:spPr>
            <a:xfrm>
              <a:off x="3635567" y="4968607"/>
              <a:ext cx="330506" cy="870333"/>
            </a:xfrm>
            <a:prstGeom prst="ellipse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503" y="5000683"/>
              <a:ext cx="20002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テキスト ボックス 24"/>
                <p:cNvSpPr txBox="1"/>
                <p:nvPr/>
              </p:nvSpPr>
              <p:spPr>
                <a:xfrm>
                  <a:off x="3749468" y="4704756"/>
                  <a:ext cx="79913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600" b="0" i="1" smtClean="0">
                            <a:solidFill>
                              <a:srgbClr val="FF0066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kumimoji="1" lang="en-US" altLang="ja-JP" sz="1600" b="0" i="1" smtClean="0">
                            <a:solidFill>
                              <a:srgbClr val="FF0066"/>
                            </a:solidFill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kumimoji="1" lang="ja-JP" altLang="en-US" sz="1600" dirty="0">
                    <a:solidFill>
                      <a:srgbClr val="FF0066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テキスト ボックス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9468" y="4704756"/>
                  <a:ext cx="799130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4133219" y="5672408"/>
                  <a:ext cx="79913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  <m:r>
                          <a:rPr kumimoji="1" lang="en-US" altLang="ja-JP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kumimoji="1" lang="ja-JP" altLang="en-US" sz="16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6" name="テキスト ボックス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3219" y="5672408"/>
                  <a:ext cx="799130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256" y="5202773"/>
              <a:ext cx="1428750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3074" y="5306974"/>
              <a:ext cx="9239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916008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9.25283E-8 L 3.05556E-6 -0.552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53812"/>
            <a:ext cx="7085013" cy="496888"/>
          </a:xfrm>
        </p:spPr>
        <p:txBody>
          <a:bodyPr/>
          <a:lstStyle/>
          <a:p>
            <a:r>
              <a:rPr lang="en-US" altLang="ja-JP" sz="3400">
                <a:solidFill>
                  <a:srgbClr val="0000FF"/>
                </a:solidFill>
              </a:rPr>
              <a:t>☆</a:t>
            </a:r>
            <a:r>
              <a:rPr lang="en-US" altLang="ja-JP" sz="3400"/>
              <a:t>Plan of Talk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34738" y="1685576"/>
            <a:ext cx="6038833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70000"/>
              </a:lnSpc>
            </a:pPr>
            <a:endParaRPr lang="en-US" altLang="ja-JP" sz="2000" dirty="0" smtClean="0"/>
          </a:p>
          <a:p>
            <a:pPr>
              <a:lnSpc>
                <a:spcPct val="170000"/>
              </a:lnSpc>
            </a:pPr>
            <a:endParaRPr lang="en-US" altLang="ja-JP" sz="2000" dirty="0" smtClean="0"/>
          </a:p>
          <a:p>
            <a:pPr>
              <a:lnSpc>
                <a:spcPct val="170000"/>
              </a:lnSpc>
            </a:pPr>
            <a:r>
              <a:rPr lang="en-US" altLang="ja-JP" sz="2000" dirty="0" smtClean="0"/>
              <a:t>2. Foundation by asymptotic expansion of diagrams</a:t>
            </a:r>
          </a:p>
          <a:p>
            <a:pPr>
              <a:lnSpc>
                <a:spcPct val="170000"/>
              </a:lnSpc>
            </a:pPr>
            <a:r>
              <a:rPr kumimoji="1" lang="en-US" altLang="ja-JP" sz="2000" dirty="0" smtClean="0"/>
              <a:t>3. Nature of radiative corrections in individual parts</a:t>
            </a:r>
          </a:p>
          <a:p>
            <a:pPr>
              <a:lnSpc>
                <a:spcPct val="170000"/>
              </a:lnSpc>
            </a:pPr>
            <a:endParaRPr lang="en-US" altLang="ja-JP" sz="2000" dirty="0" smtClean="0"/>
          </a:p>
        </p:txBody>
      </p:sp>
      <p:sp>
        <p:nvSpPr>
          <p:cNvPr id="3" name="正方形/長方形 2"/>
          <p:cNvSpPr/>
          <p:nvPr/>
        </p:nvSpPr>
        <p:spPr>
          <a:xfrm>
            <a:off x="2834492" y="2396030"/>
            <a:ext cx="4716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Factorization, Effective Field Theories, OPE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409722" y="3744808"/>
            <a:ext cx="5734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Theory of multiple zeta values </a:t>
            </a:r>
          </a:p>
          <a:p>
            <a:r>
              <a:rPr lang="en-US" altLang="ja-JP" dirty="0" smtClean="0">
                <a:solidFill>
                  <a:srgbClr val="0000FF"/>
                </a:solidFill>
              </a:rPr>
              <a:t>Relation to singularities </a:t>
            </a:r>
            <a:r>
              <a:rPr lang="en-US" altLang="ja-JP" dirty="0">
                <a:solidFill>
                  <a:srgbClr val="0000FF"/>
                </a:solidFill>
              </a:rPr>
              <a:t>in Feynman diagrams</a:t>
            </a: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134738" y="1988410"/>
            <a:ext cx="3329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/>
              <a:t>1. Formulation of pert. QCD</a:t>
            </a:r>
            <a:endParaRPr lang="ja-JP" altLang="en-US" sz="2000" dirty="0"/>
          </a:p>
        </p:txBody>
      </p:sp>
      <p:sp>
        <p:nvSpPr>
          <p:cNvPr id="7" name="正方形/長方形 6"/>
          <p:cNvSpPr/>
          <p:nvPr/>
        </p:nvSpPr>
        <p:spPr>
          <a:xfrm>
            <a:off x="1134738" y="4282123"/>
            <a:ext cx="421461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ja-JP" sz="2000" dirty="0" smtClean="0"/>
              <a:t>4. Summary </a:t>
            </a:r>
            <a:r>
              <a:rPr lang="en-US" altLang="ja-JP" sz="2000" dirty="0"/>
              <a:t>and </a:t>
            </a:r>
            <a:r>
              <a:rPr lang="en-US" altLang="ja-JP" sz="2000" dirty="0" smtClean="0"/>
              <a:t>future applications</a:t>
            </a:r>
            <a:endParaRPr lang="ja-JP" alt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35" y="2343552"/>
            <a:ext cx="58293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グループ化 1"/>
          <p:cNvGrpSpPr/>
          <p:nvPr/>
        </p:nvGrpSpPr>
        <p:grpSpPr>
          <a:xfrm>
            <a:off x="341518" y="572873"/>
            <a:ext cx="6675481" cy="1659304"/>
            <a:chOff x="341518" y="4351658"/>
            <a:chExt cx="6675481" cy="1659304"/>
          </a:xfrm>
        </p:grpSpPr>
        <p:sp>
          <p:nvSpPr>
            <p:cNvPr id="15" name="テキスト ボックス 14"/>
            <p:cNvSpPr txBox="1"/>
            <p:nvPr/>
          </p:nvSpPr>
          <p:spPr>
            <a:xfrm>
              <a:off x="341518" y="4351658"/>
              <a:ext cx="37327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0" lang="en-US" altLang="ja-JP" dirty="0">
                  <a:solidFill>
                    <a:schemeClr val="accent5">
                      <a:lumMod val="50000"/>
                    </a:schemeClr>
                  </a:solidFill>
                </a:rPr>
                <a:t>☆ </a:t>
              </a:r>
              <a:r>
                <a:rPr kumimoji="1" lang="en-US" altLang="ja-JP" dirty="0" smtClean="0"/>
                <a:t>Evaluation of Cat’s eye diagram</a:t>
              </a:r>
              <a:endParaRPr kumimoji="1" lang="ja-JP" altLang="en-US" dirty="0"/>
            </a:p>
          </p:txBody>
        </p:sp>
        <p:cxnSp>
          <p:nvCxnSpPr>
            <p:cNvPr id="17" name="直線コネクタ 16"/>
            <p:cNvCxnSpPr/>
            <p:nvPr/>
          </p:nvCxnSpPr>
          <p:spPr>
            <a:xfrm>
              <a:off x="2610995" y="5409737"/>
              <a:ext cx="2445744" cy="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円/楕円 17"/>
            <p:cNvSpPr/>
            <p:nvPr/>
          </p:nvSpPr>
          <p:spPr>
            <a:xfrm>
              <a:off x="3195201" y="4968610"/>
              <a:ext cx="1257528" cy="88225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9" name="直線矢印コネクタ 18"/>
            <p:cNvCxnSpPr/>
            <p:nvPr/>
          </p:nvCxnSpPr>
          <p:spPr>
            <a:xfrm>
              <a:off x="2789227" y="5409737"/>
              <a:ext cx="207938" cy="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/>
            <p:nvPr/>
          </p:nvCxnSpPr>
          <p:spPr>
            <a:xfrm>
              <a:off x="4678820" y="5408266"/>
              <a:ext cx="207938" cy="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円/楕円 22"/>
            <p:cNvSpPr/>
            <p:nvPr/>
          </p:nvSpPr>
          <p:spPr>
            <a:xfrm>
              <a:off x="3635567" y="4968607"/>
              <a:ext cx="330506" cy="870333"/>
            </a:xfrm>
            <a:prstGeom prst="ellipse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503" y="5000683"/>
              <a:ext cx="20002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テキスト ボックス 24"/>
                <p:cNvSpPr txBox="1"/>
                <p:nvPr/>
              </p:nvSpPr>
              <p:spPr>
                <a:xfrm>
                  <a:off x="3749468" y="4704756"/>
                  <a:ext cx="79913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600" b="0" i="1" smtClean="0">
                            <a:solidFill>
                              <a:srgbClr val="FF0066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kumimoji="1" lang="en-US" altLang="ja-JP" sz="1600" b="0" i="1" smtClean="0">
                            <a:solidFill>
                              <a:srgbClr val="FF0066"/>
                            </a:solidFill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kumimoji="1" lang="ja-JP" altLang="en-US" sz="1600" dirty="0">
                    <a:solidFill>
                      <a:srgbClr val="FF0066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テキスト ボックス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9468" y="4704756"/>
                  <a:ext cx="799130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4133219" y="5672408"/>
                  <a:ext cx="79913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  <m:r>
                          <a:rPr kumimoji="1" lang="en-US" altLang="ja-JP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kumimoji="1" lang="ja-JP" altLang="en-US" sz="16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6" name="テキスト ボックス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3219" y="5672408"/>
                  <a:ext cx="799130" cy="33855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256" y="5202773"/>
              <a:ext cx="1428750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3074" y="5306974"/>
              <a:ext cx="9239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5" name="グループ化 7174"/>
          <p:cNvGrpSpPr/>
          <p:nvPr/>
        </p:nvGrpSpPr>
        <p:grpSpPr>
          <a:xfrm>
            <a:off x="4131324" y="3789796"/>
            <a:ext cx="4274545" cy="1123726"/>
            <a:chOff x="2366782" y="3789797"/>
            <a:chExt cx="6039088" cy="1194634"/>
          </a:xfrm>
        </p:grpSpPr>
        <p:cxnSp>
          <p:nvCxnSpPr>
            <p:cNvPr id="16" name="直線コネクタ 15"/>
            <p:cNvCxnSpPr/>
            <p:nvPr/>
          </p:nvCxnSpPr>
          <p:spPr>
            <a:xfrm>
              <a:off x="2366782" y="4394342"/>
              <a:ext cx="2445744" cy="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円/楕円 20"/>
            <p:cNvSpPr/>
            <p:nvPr/>
          </p:nvSpPr>
          <p:spPr>
            <a:xfrm>
              <a:off x="2950988" y="3953215"/>
              <a:ext cx="1257528" cy="88225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2" name="直線矢印コネクタ 21"/>
            <p:cNvCxnSpPr/>
            <p:nvPr/>
          </p:nvCxnSpPr>
          <p:spPr>
            <a:xfrm>
              <a:off x="2545014" y="4394342"/>
              <a:ext cx="207938" cy="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/>
            <p:nvPr/>
          </p:nvCxnSpPr>
          <p:spPr>
            <a:xfrm>
              <a:off x="4434607" y="4392871"/>
              <a:ext cx="207938" cy="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円/楕円 3"/>
            <p:cNvSpPr/>
            <p:nvPr/>
          </p:nvSpPr>
          <p:spPr>
            <a:xfrm>
              <a:off x="2952514" y="4241485"/>
              <a:ext cx="1255923" cy="330507"/>
            </a:xfrm>
            <a:prstGeom prst="ellipse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5141509" y="3951379"/>
              <a:ext cx="1257528" cy="88225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5143035" y="4239649"/>
              <a:ext cx="1255923" cy="330507"/>
            </a:xfrm>
            <a:prstGeom prst="ellipse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0" name="直線コネクタ 29"/>
            <p:cNvCxnSpPr/>
            <p:nvPr/>
          </p:nvCxnSpPr>
          <p:spPr>
            <a:xfrm>
              <a:off x="6764357" y="4392506"/>
              <a:ext cx="1641513" cy="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円/楕円 30"/>
            <p:cNvSpPr/>
            <p:nvPr/>
          </p:nvSpPr>
          <p:spPr>
            <a:xfrm>
              <a:off x="7157595" y="4263516"/>
              <a:ext cx="620313" cy="27265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2" name="直線矢印コネクタ 31"/>
            <p:cNvCxnSpPr/>
            <p:nvPr/>
          </p:nvCxnSpPr>
          <p:spPr>
            <a:xfrm>
              <a:off x="6828740" y="4392506"/>
              <a:ext cx="207938" cy="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矢印コネクタ 32"/>
            <p:cNvCxnSpPr/>
            <p:nvPr/>
          </p:nvCxnSpPr>
          <p:spPr>
            <a:xfrm>
              <a:off x="8090372" y="4391035"/>
              <a:ext cx="207938" cy="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円/楕円 34"/>
            <p:cNvSpPr/>
            <p:nvPr/>
          </p:nvSpPr>
          <p:spPr>
            <a:xfrm>
              <a:off x="7631012" y="3789797"/>
              <a:ext cx="356218" cy="591238"/>
            </a:xfrm>
            <a:prstGeom prst="ellipse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7635645" y="4393193"/>
              <a:ext cx="356218" cy="591238"/>
            </a:xfrm>
            <a:prstGeom prst="ellipse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8" name="直線矢印コネクタ 7"/>
          <p:cNvCxnSpPr/>
          <p:nvPr/>
        </p:nvCxnSpPr>
        <p:spPr>
          <a:xfrm flipV="1">
            <a:off x="5266063" y="3260993"/>
            <a:ext cx="925417" cy="550843"/>
          </a:xfrm>
          <a:prstGeom prst="straightConnector1">
            <a:avLst/>
          </a:prstGeom>
          <a:ln w="19050">
            <a:solidFill>
              <a:srgbClr val="2D875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H="1" flipV="1">
            <a:off x="6521986" y="3327095"/>
            <a:ext cx="44067" cy="462707"/>
          </a:xfrm>
          <a:prstGeom prst="straightConnector1">
            <a:avLst/>
          </a:prstGeom>
          <a:ln w="19050">
            <a:solidFill>
              <a:srgbClr val="2D875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H="1" flipV="1">
            <a:off x="6764356" y="3294043"/>
            <a:ext cx="804231" cy="539827"/>
          </a:xfrm>
          <a:prstGeom prst="straightConnector1">
            <a:avLst/>
          </a:prstGeom>
          <a:ln w="19050">
            <a:solidFill>
              <a:srgbClr val="2D875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テキスト ボックス 7173"/>
          <p:cNvSpPr txBox="1"/>
          <p:nvPr/>
        </p:nvSpPr>
        <p:spPr>
          <a:xfrm>
            <a:off x="4153349" y="4880469"/>
            <a:ext cx="4031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Some of the lines of Cat’s eye diag. are pinched.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669760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341518" y="572873"/>
            <a:ext cx="3732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ja-JP" dirty="0">
                <a:solidFill>
                  <a:schemeClr val="accent5">
                    <a:lumMod val="50000"/>
                  </a:schemeClr>
                </a:solidFill>
              </a:rPr>
              <a:t>☆ </a:t>
            </a:r>
            <a:r>
              <a:rPr kumimoji="1" lang="en-US" altLang="ja-JP" dirty="0" smtClean="0"/>
              <a:t>Evaluation of Cat’s eye diagram</a:t>
            </a:r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1062435" y="2343552"/>
            <a:ext cx="7343434" cy="2844694"/>
            <a:chOff x="1062435" y="2343552"/>
            <a:chExt cx="7343434" cy="2844694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435" y="2343552"/>
              <a:ext cx="5829300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75" name="グループ化 7174"/>
            <p:cNvGrpSpPr/>
            <p:nvPr/>
          </p:nvGrpSpPr>
          <p:grpSpPr>
            <a:xfrm>
              <a:off x="4131324" y="3789796"/>
              <a:ext cx="4274545" cy="1123726"/>
              <a:chOff x="2366782" y="3789797"/>
              <a:chExt cx="6039088" cy="1194634"/>
            </a:xfrm>
          </p:grpSpPr>
          <p:cxnSp>
            <p:nvCxnSpPr>
              <p:cNvPr id="16" name="直線コネクタ 15"/>
              <p:cNvCxnSpPr/>
              <p:nvPr/>
            </p:nvCxnSpPr>
            <p:spPr>
              <a:xfrm>
                <a:off x="2366782" y="4394342"/>
                <a:ext cx="2445744" cy="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円/楕円 20"/>
              <p:cNvSpPr/>
              <p:nvPr/>
            </p:nvSpPr>
            <p:spPr>
              <a:xfrm>
                <a:off x="2950988" y="3953215"/>
                <a:ext cx="1257528" cy="88225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2" name="直線矢印コネクタ 21"/>
              <p:cNvCxnSpPr/>
              <p:nvPr/>
            </p:nvCxnSpPr>
            <p:spPr>
              <a:xfrm>
                <a:off x="2545014" y="4394342"/>
                <a:ext cx="207938" cy="0"/>
              </a:xfrm>
              <a:prstGeom prst="straightConnector1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矢印コネクタ 26"/>
              <p:cNvCxnSpPr/>
              <p:nvPr/>
            </p:nvCxnSpPr>
            <p:spPr>
              <a:xfrm>
                <a:off x="4434607" y="4392871"/>
                <a:ext cx="207938" cy="0"/>
              </a:xfrm>
              <a:prstGeom prst="straightConnector1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円/楕円 3"/>
              <p:cNvSpPr/>
              <p:nvPr/>
            </p:nvSpPr>
            <p:spPr>
              <a:xfrm>
                <a:off x="2952514" y="4241485"/>
                <a:ext cx="1255923" cy="330507"/>
              </a:xfrm>
              <a:prstGeom prst="ellipse">
                <a:avLst/>
              </a:prstGeom>
              <a:no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円/楕円 27"/>
              <p:cNvSpPr/>
              <p:nvPr/>
            </p:nvSpPr>
            <p:spPr>
              <a:xfrm>
                <a:off x="5141509" y="3951379"/>
                <a:ext cx="1257528" cy="88225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円/楕円 28"/>
              <p:cNvSpPr/>
              <p:nvPr/>
            </p:nvSpPr>
            <p:spPr>
              <a:xfrm>
                <a:off x="5143035" y="4239649"/>
                <a:ext cx="1255923" cy="330507"/>
              </a:xfrm>
              <a:prstGeom prst="ellipse">
                <a:avLst/>
              </a:prstGeom>
              <a:no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0" name="直線コネクタ 29"/>
              <p:cNvCxnSpPr/>
              <p:nvPr/>
            </p:nvCxnSpPr>
            <p:spPr>
              <a:xfrm>
                <a:off x="6764357" y="4392506"/>
                <a:ext cx="1641513" cy="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円/楕円 30"/>
              <p:cNvSpPr/>
              <p:nvPr/>
            </p:nvSpPr>
            <p:spPr>
              <a:xfrm>
                <a:off x="7157595" y="4263516"/>
                <a:ext cx="620313" cy="27265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2" name="直線矢印コネクタ 31"/>
              <p:cNvCxnSpPr/>
              <p:nvPr/>
            </p:nvCxnSpPr>
            <p:spPr>
              <a:xfrm>
                <a:off x="6828740" y="4392506"/>
                <a:ext cx="207938" cy="0"/>
              </a:xfrm>
              <a:prstGeom prst="straightConnector1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矢印コネクタ 32"/>
              <p:cNvCxnSpPr/>
              <p:nvPr/>
            </p:nvCxnSpPr>
            <p:spPr>
              <a:xfrm>
                <a:off x="8090372" y="4391035"/>
                <a:ext cx="207938" cy="0"/>
              </a:xfrm>
              <a:prstGeom prst="straightConnector1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円/楕円 34"/>
              <p:cNvSpPr/>
              <p:nvPr/>
            </p:nvSpPr>
            <p:spPr>
              <a:xfrm>
                <a:off x="7631012" y="3789797"/>
                <a:ext cx="356218" cy="591238"/>
              </a:xfrm>
              <a:prstGeom prst="ellipse">
                <a:avLst/>
              </a:prstGeom>
              <a:no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円/楕円 35"/>
              <p:cNvSpPr/>
              <p:nvPr/>
            </p:nvSpPr>
            <p:spPr>
              <a:xfrm>
                <a:off x="7635645" y="4393193"/>
                <a:ext cx="356218" cy="591238"/>
              </a:xfrm>
              <a:prstGeom prst="ellipse">
                <a:avLst/>
              </a:prstGeom>
              <a:no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8" name="直線矢印コネクタ 7"/>
            <p:cNvCxnSpPr/>
            <p:nvPr/>
          </p:nvCxnSpPr>
          <p:spPr>
            <a:xfrm flipV="1">
              <a:off x="5266063" y="3260993"/>
              <a:ext cx="925417" cy="550843"/>
            </a:xfrm>
            <a:prstGeom prst="straightConnector1">
              <a:avLst/>
            </a:prstGeom>
            <a:ln w="19050">
              <a:solidFill>
                <a:srgbClr val="2D875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矢印コネクタ 36"/>
            <p:cNvCxnSpPr/>
            <p:nvPr/>
          </p:nvCxnSpPr>
          <p:spPr>
            <a:xfrm flipH="1" flipV="1">
              <a:off x="6521986" y="3327095"/>
              <a:ext cx="44067" cy="462707"/>
            </a:xfrm>
            <a:prstGeom prst="straightConnector1">
              <a:avLst/>
            </a:prstGeom>
            <a:ln w="19050">
              <a:solidFill>
                <a:srgbClr val="2D875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矢印コネクタ 37"/>
            <p:cNvCxnSpPr/>
            <p:nvPr/>
          </p:nvCxnSpPr>
          <p:spPr>
            <a:xfrm flipH="1" flipV="1">
              <a:off x="6764356" y="3294043"/>
              <a:ext cx="804231" cy="539827"/>
            </a:xfrm>
            <a:prstGeom prst="straightConnector1">
              <a:avLst/>
            </a:prstGeom>
            <a:ln w="19050">
              <a:solidFill>
                <a:srgbClr val="2D875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74" name="テキスト ボックス 7173"/>
            <p:cNvSpPr txBox="1"/>
            <p:nvPr/>
          </p:nvSpPr>
          <p:spPr>
            <a:xfrm>
              <a:off x="4153349" y="4880469"/>
              <a:ext cx="40318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Some of the </a:t>
              </a:r>
              <a:r>
                <a:rPr lang="en-US" altLang="ja-JP" sz="1400" dirty="0" smtClean="0"/>
                <a:t>line</a:t>
              </a:r>
              <a:r>
                <a:rPr kumimoji="1" lang="en-US" altLang="ja-JP" sz="1400" dirty="0" smtClean="0"/>
                <a:t>s of Cat’s eye diag. are pinched.</a:t>
              </a:r>
              <a:endParaRPr kumimoji="1" lang="ja-JP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2553509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03724E-6 L -3.61111E-6 -0.18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341518" y="572873"/>
            <a:ext cx="3732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ja-JP" dirty="0">
                <a:solidFill>
                  <a:schemeClr val="accent5">
                    <a:lumMod val="50000"/>
                  </a:schemeClr>
                </a:solidFill>
              </a:rPr>
              <a:t>☆ </a:t>
            </a:r>
            <a:r>
              <a:rPr kumimoji="1" lang="en-US" altLang="ja-JP" dirty="0" smtClean="0"/>
              <a:t>Evaluation of Cat’s eye diagram</a:t>
            </a:r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1062435" y="1054579"/>
            <a:ext cx="7343434" cy="2569970"/>
            <a:chOff x="1062435" y="2343552"/>
            <a:chExt cx="7343434" cy="2569970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435" y="2343552"/>
              <a:ext cx="5829300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75" name="グループ化 7174"/>
            <p:cNvGrpSpPr/>
            <p:nvPr/>
          </p:nvGrpSpPr>
          <p:grpSpPr>
            <a:xfrm>
              <a:off x="4131324" y="3789796"/>
              <a:ext cx="4274545" cy="1123726"/>
              <a:chOff x="2366782" y="3789797"/>
              <a:chExt cx="6039088" cy="1194634"/>
            </a:xfrm>
          </p:grpSpPr>
          <p:cxnSp>
            <p:nvCxnSpPr>
              <p:cNvPr id="16" name="直線コネクタ 15"/>
              <p:cNvCxnSpPr/>
              <p:nvPr/>
            </p:nvCxnSpPr>
            <p:spPr>
              <a:xfrm>
                <a:off x="2366782" y="4394342"/>
                <a:ext cx="2445744" cy="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円/楕円 20"/>
              <p:cNvSpPr/>
              <p:nvPr/>
            </p:nvSpPr>
            <p:spPr>
              <a:xfrm>
                <a:off x="2950988" y="3953215"/>
                <a:ext cx="1257528" cy="88225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2" name="直線矢印コネクタ 21"/>
              <p:cNvCxnSpPr/>
              <p:nvPr/>
            </p:nvCxnSpPr>
            <p:spPr>
              <a:xfrm>
                <a:off x="2545014" y="4394342"/>
                <a:ext cx="207938" cy="0"/>
              </a:xfrm>
              <a:prstGeom prst="straightConnector1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矢印コネクタ 26"/>
              <p:cNvCxnSpPr/>
              <p:nvPr/>
            </p:nvCxnSpPr>
            <p:spPr>
              <a:xfrm>
                <a:off x="4434607" y="4392871"/>
                <a:ext cx="207938" cy="0"/>
              </a:xfrm>
              <a:prstGeom prst="straightConnector1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円/楕円 3"/>
              <p:cNvSpPr/>
              <p:nvPr/>
            </p:nvSpPr>
            <p:spPr>
              <a:xfrm>
                <a:off x="2952514" y="4241485"/>
                <a:ext cx="1255923" cy="330507"/>
              </a:xfrm>
              <a:prstGeom prst="ellipse">
                <a:avLst/>
              </a:prstGeom>
              <a:no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円/楕円 27"/>
              <p:cNvSpPr/>
              <p:nvPr/>
            </p:nvSpPr>
            <p:spPr>
              <a:xfrm>
                <a:off x="5141509" y="3951379"/>
                <a:ext cx="1257528" cy="88225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円/楕円 28"/>
              <p:cNvSpPr/>
              <p:nvPr/>
            </p:nvSpPr>
            <p:spPr>
              <a:xfrm>
                <a:off x="5143035" y="4239649"/>
                <a:ext cx="1255923" cy="330507"/>
              </a:xfrm>
              <a:prstGeom prst="ellipse">
                <a:avLst/>
              </a:prstGeom>
              <a:no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0" name="直線コネクタ 29"/>
              <p:cNvCxnSpPr/>
              <p:nvPr/>
            </p:nvCxnSpPr>
            <p:spPr>
              <a:xfrm>
                <a:off x="6764357" y="4392506"/>
                <a:ext cx="1641513" cy="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円/楕円 30"/>
              <p:cNvSpPr/>
              <p:nvPr/>
            </p:nvSpPr>
            <p:spPr>
              <a:xfrm>
                <a:off x="7157595" y="4263516"/>
                <a:ext cx="620313" cy="27265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2" name="直線矢印コネクタ 31"/>
              <p:cNvCxnSpPr/>
              <p:nvPr/>
            </p:nvCxnSpPr>
            <p:spPr>
              <a:xfrm>
                <a:off x="6828740" y="4392506"/>
                <a:ext cx="207938" cy="0"/>
              </a:xfrm>
              <a:prstGeom prst="straightConnector1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矢印コネクタ 32"/>
              <p:cNvCxnSpPr/>
              <p:nvPr/>
            </p:nvCxnSpPr>
            <p:spPr>
              <a:xfrm>
                <a:off x="8090372" y="4391035"/>
                <a:ext cx="207938" cy="0"/>
              </a:xfrm>
              <a:prstGeom prst="straightConnector1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円/楕円 34"/>
              <p:cNvSpPr/>
              <p:nvPr/>
            </p:nvSpPr>
            <p:spPr>
              <a:xfrm>
                <a:off x="7631012" y="3789797"/>
                <a:ext cx="356218" cy="591238"/>
              </a:xfrm>
              <a:prstGeom prst="ellipse">
                <a:avLst/>
              </a:prstGeom>
              <a:no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円/楕円 35"/>
              <p:cNvSpPr/>
              <p:nvPr/>
            </p:nvSpPr>
            <p:spPr>
              <a:xfrm>
                <a:off x="7635645" y="4393193"/>
                <a:ext cx="356218" cy="591238"/>
              </a:xfrm>
              <a:prstGeom prst="ellipse">
                <a:avLst/>
              </a:prstGeom>
              <a:no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8" name="直線矢印コネクタ 7"/>
            <p:cNvCxnSpPr/>
            <p:nvPr/>
          </p:nvCxnSpPr>
          <p:spPr>
            <a:xfrm flipV="1">
              <a:off x="5266063" y="3260993"/>
              <a:ext cx="925417" cy="550843"/>
            </a:xfrm>
            <a:prstGeom prst="straightConnector1">
              <a:avLst/>
            </a:prstGeom>
            <a:ln w="19050">
              <a:solidFill>
                <a:srgbClr val="2D875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矢印コネクタ 36"/>
            <p:cNvCxnSpPr/>
            <p:nvPr/>
          </p:nvCxnSpPr>
          <p:spPr>
            <a:xfrm flipH="1" flipV="1">
              <a:off x="6521986" y="3327095"/>
              <a:ext cx="44067" cy="462707"/>
            </a:xfrm>
            <a:prstGeom prst="straightConnector1">
              <a:avLst/>
            </a:prstGeom>
            <a:ln w="19050">
              <a:solidFill>
                <a:srgbClr val="2D875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矢印コネクタ 37"/>
            <p:cNvCxnSpPr/>
            <p:nvPr/>
          </p:nvCxnSpPr>
          <p:spPr>
            <a:xfrm flipH="1" flipV="1">
              <a:off x="6764356" y="3294043"/>
              <a:ext cx="804231" cy="539827"/>
            </a:xfrm>
            <a:prstGeom prst="straightConnector1">
              <a:avLst/>
            </a:prstGeom>
            <a:ln w="19050">
              <a:solidFill>
                <a:srgbClr val="2D875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68" y="3954365"/>
            <a:ext cx="4038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99" y="4858319"/>
            <a:ext cx="32099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879" y="5034532"/>
            <a:ext cx="9429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4616070" y="5012668"/>
            <a:ext cx="4264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;                    </a:t>
            </a:r>
            <a:r>
              <a:rPr kumimoji="1" lang="en-US" altLang="ja-JP" sz="1600" dirty="0" smtClean="0">
                <a:solidFill>
                  <a:schemeClr val="accent5">
                    <a:lumMod val="50000"/>
                  </a:schemeClr>
                </a:solidFill>
              </a:rPr>
              <a:t>, etc. </a:t>
            </a:r>
            <a:r>
              <a:rPr kumimoji="1" lang="en-US" altLang="ja-JP" sz="1600" dirty="0" smtClean="0"/>
              <a:t>: sol. to hom</a:t>
            </a:r>
            <a:r>
              <a:rPr lang="en-US" altLang="ja-JP" sz="1600" dirty="0" smtClean="0"/>
              <a:t>ogeneous</a:t>
            </a:r>
            <a:r>
              <a:rPr kumimoji="1" lang="en-US" altLang="ja-JP" sz="1600" dirty="0" smtClean="0"/>
              <a:t> eq.</a:t>
            </a:r>
            <a:endParaRPr kumimoji="1" lang="ja-JP" altLang="en-US" sz="1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6945" y="3503363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Solution:</a:t>
            </a:r>
            <a:endParaRPr kumimoji="1" lang="ja-JP" altLang="en-US" sz="1600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749142" y="5596564"/>
            <a:ext cx="7864442" cy="1019062"/>
            <a:chOff x="749142" y="5838938"/>
            <a:chExt cx="7864442" cy="1019062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749142" y="5838938"/>
              <a:ext cx="628460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Using this method recursively, a diagram can be expressed </a:t>
              </a:r>
            </a:p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in a nested integral form.</a:t>
              </a:r>
            </a:p>
            <a:p>
              <a:r>
                <a:rPr lang="en-US" altLang="ja-JP" dirty="0" smtClean="0">
                  <a:solidFill>
                    <a:srgbClr val="FF0000"/>
                  </a:solidFill>
                </a:rPr>
                <a:t>(often MZV as it is.)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2084" y="6229350"/>
              <a:ext cx="4381500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4505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コネクタ 7"/>
          <p:cNvCxnSpPr/>
          <p:nvPr/>
        </p:nvCxnSpPr>
        <p:spPr>
          <a:xfrm>
            <a:off x="3503347" y="2157452"/>
            <a:ext cx="34923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848300" y="1850826"/>
            <a:ext cx="6404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 unified view in terms of singularities in </a:t>
            </a:r>
            <a:r>
              <a:rPr lang="en-US" altLang="ja-JP" dirty="0" smtClean="0"/>
              <a:t>physical amplitudes.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19907" y="2401671"/>
            <a:ext cx="694299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altLang="ja-JP" dirty="0" smtClean="0"/>
              <a:t>Scale separation in Factorization, EFT, </a:t>
            </a:r>
            <a:r>
              <a:rPr lang="en-US" altLang="ja-JP" dirty="0" smtClean="0"/>
              <a:t>OPE by asymptotic exp.</a:t>
            </a:r>
            <a:endParaRPr lang="en-US" altLang="ja-JP" dirty="0" smtClean="0"/>
          </a:p>
        </p:txBody>
      </p:sp>
      <p:sp>
        <p:nvSpPr>
          <p:cNvPr id="15" name="正方形/長方形 14"/>
          <p:cNvSpPr/>
          <p:nvPr/>
        </p:nvSpPr>
        <p:spPr>
          <a:xfrm>
            <a:off x="919907" y="3341905"/>
            <a:ext cx="73537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 smtClean="0"/>
              <a:t>(2) </a:t>
            </a:r>
            <a:r>
              <a:rPr lang="en-US" altLang="ja-JP" dirty="0" smtClean="0"/>
              <a:t>Unsolved questions in </a:t>
            </a:r>
            <a:r>
              <a:rPr lang="en-US" altLang="ja-JP" dirty="0" smtClean="0"/>
              <a:t>analytic results of individual rad. corr.</a:t>
            </a:r>
            <a:endParaRPr lang="en-US" altLang="ja-JP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663543" y="2897429"/>
            <a:ext cx="5391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7030A0"/>
                </a:solidFill>
              </a:rPr>
              <a:t>Contour integrals around singularities of amplitudes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663543" y="3866914"/>
            <a:ext cx="5827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9E47"/>
                </a:solidFill>
              </a:rPr>
              <a:t>Resolution of singularities,</a:t>
            </a:r>
          </a:p>
          <a:p>
            <a:r>
              <a:rPr lang="en-US" altLang="ja-JP" dirty="0" smtClean="0">
                <a:solidFill>
                  <a:srgbClr val="009E47"/>
                </a:solidFill>
              </a:rPr>
              <a:t>T</a:t>
            </a:r>
            <a:r>
              <a:rPr kumimoji="1" lang="en-US" altLang="ja-JP" dirty="0" smtClean="0">
                <a:solidFill>
                  <a:srgbClr val="009E47"/>
                </a:solidFill>
              </a:rPr>
              <a:t>heory of MZVs, singularities and topology of diagrams</a:t>
            </a:r>
            <a:endParaRPr kumimoji="1" lang="ja-JP" altLang="en-US" dirty="0">
              <a:solidFill>
                <a:srgbClr val="009E47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17793" y="1630492"/>
            <a:ext cx="7821976" cy="31728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778786" y="694057"/>
            <a:ext cx="1172116" cy="36933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791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886416" y="826265"/>
            <a:ext cx="2595582" cy="4001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Applications in scope</a:t>
            </a:r>
            <a:endParaRPr kumimoji="1" lang="ja-JP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/>
              <p:cNvSpPr txBox="1"/>
              <p:nvPr/>
            </p:nvSpPr>
            <p:spPr>
              <a:xfrm>
                <a:off x="858087" y="1765961"/>
                <a:ext cx="7615162" cy="286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ja-JP" sz="2000" dirty="0" smtClean="0"/>
                  <a:t>Construction of EFTs from field theoretic approach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ja-JP" sz="2000" dirty="0" smtClean="0"/>
                  <a:t>Collaboration with lattice    </a:t>
                </a:r>
                <a:r>
                  <a:rPr kumimoji="1" lang="en-US" altLang="ja-JP" sz="2000" dirty="0" smtClean="0">
                    <a:solidFill>
                      <a:srgbClr val="FF0000"/>
                    </a:solidFill>
                  </a:rPr>
                  <a:t>precision physics,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ja-JP" altLang="en-US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1" lang="en-US" altLang="ja-JP" sz="2000" dirty="0" smtClean="0">
                    <a:solidFill>
                      <a:srgbClr val="FF0000"/>
                    </a:solidFill>
                  </a:rPr>
                  <a:t> determination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ja-JP" sz="2000" dirty="0"/>
                  <a:t>IR renormalization of Wilson </a:t>
                </a:r>
                <a:r>
                  <a:rPr lang="en-US" altLang="ja-JP" sz="2000" dirty="0" err="1"/>
                  <a:t>coeffs</a:t>
                </a:r>
                <a:r>
                  <a:rPr lang="en-US" altLang="ja-JP" sz="2000" dirty="0"/>
                  <a:t>. in OPE</a:t>
                </a:r>
                <a:endParaRPr kumimoji="1" lang="en-US" altLang="ja-JP" sz="2000" dirty="0" smtClean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000" dirty="0" smtClean="0"/>
                  <a:t> determinations from heavy </a:t>
                </a:r>
                <a:r>
                  <a:rPr kumimoji="1" lang="en-US" altLang="ja-JP" sz="2000" dirty="0" err="1" smtClean="0"/>
                  <a:t>quarkonium</a:t>
                </a:r>
                <a:r>
                  <a:rPr kumimoji="1" lang="en-US" altLang="ja-JP" sz="2000" dirty="0" smtClean="0"/>
                  <a:t> physics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ja-JP" sz="2000" dirty="0" smtClean="0"/>
                  <a:t> determination at LHC               </a:t>
                </a:r>
                <a:r>
                  <a:rPr kumimoji="1" lang="en-US" altLang="ja-JP" dirty="0" smtClean="0">
                    <a:solidFill>
                      <a:srgbClr val="00B050"/>
                    </a:solidFill>
                  </a:rPr>
                  <a:t>Kawabata, Shimizu, </a:t>
                </a:r>
                <a:r>
                  <a:rPr kumimoji="1" lang="en-US" altLang="ja-JP" dirty="0" err="1" smtClean="0">
                    <a:solidFill>
                      <a:srgbClr val="00B050"/>
                    </a:solidFill>
                  </a:rPr>
                  <a:t>Yokoya</a:t>
                </a:r>
                <a:r>
                  <a:rPr kumimoji="1" lang="en-US" altLang="ja-JP" dirty="0" smtClean="0">
                    <a:solidFill>
                      <a:srgbClr val="00B050"/>
                    </a:solidFill>
                  </a:rPr>
                  <a:t>, YS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000" dirty="0" smtClean="0"/>
                  <a:t>                                  </a:t>
                </a:r>
                <a:endParaRPr kumimoji="1" lang="ja-JP" altLang="en-US" sz="2000" dirty="0"/>
              </a:p>
            </p:txBody>
          </p:sp>
        </mc:Choice>
        <mc:Fallback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087" y="1765961"/>
                <a:ext cx="7615162" cy="2862322"/>
              </a:xfrm>
              <a:prstGeom prst="rect">
                <a:avLst/>
              </a:prstGeom>
              <a:blipFill rotWithShape="1">
                <a:blip r:embed="rId2"/>
                <a:stretch>
                  <a:fillRect l="-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3274866" y="1290877"/>
            <a:ext cx="1923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solidFill>
                  <a:srgbClr val="7030A0"/>
                </a:solidFill>
              </a:rPr>
              <a:t>(personal view)</a:t>
            </a:r>
            <a:endParaRPr kumimoji="1" lang="ja-JP" altLang="en-US" sz="2000" i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正方形/長方形 6"/>
              <p:cNvSpPr/>
              <p:nvPr/>
            </p:nvSpPr>
            <p:spPr>
              <a:xfrm>
                <a:off x="3633018" y="4270105"/>
                <a:ext cx="36580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endParaRPr lang="ja-JP" altLang="en-US" sz="2400" dirty="0"/>
              </a:p>
            </p:txBody>
          </p:sp>
        </mc:Choice>
        <mc:Fallback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018" y="4270105"/>
                <a:ext cx="365806" cy="646331"/>
              </a:xfrm>
              <a:prstGeom prst="rect">
                <a:avLst/>
              </a:prstGeom>
              <a:blipFill rotWithShape="1">
                <a:blip r:embed="rId3"/>
                <a:stretch>
                  <a:fillRect r="-1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正方形/長方形 7"/>
              <p:cNvSpPr/>
              <p:nvPr/>
            </p:nvSpPr>
            <p:spPr>
              <a:xfrm>
                <a:off x="3633018" y="4021752"/>
                <a:ext cx="36580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endParaRPr lang="ja-JP" altLang="en-US" sz="2400" dirty="0"/>
              </a:p>
            </p:txBody>
          </p:sp>
        </mc:Choice>
        <mc:Fallback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018" y="4021752"/>
                <a:ext cx="365806" cy="646331"/>
              </a:xfrm>
              <a:prstGeom prst="rect">
                <a:avLst/>
              </a:prstGeom>
              <a:blipFill rotWithShape="1">
                <a:blip r:embed="rId4"/>
                <a:stretch>
                  <a:fillRect r="-1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079306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57" name="テキスト ボックス 2056"/>
              <p:cNvSpPr txBox="1"/>
              <p:nvPr/>
            </p:nvSpPr>
            <p:spPr>
              <a:xfrm>
                <a:off x="6900294" y="1520879"/>
                <a:ext cx="1195968" cy="4042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ja-JP" alt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≪</m:t>
                      </m:r>
                      <m:sSubSup>
                        <m:sSubSupPr>
                          <m:ctrlP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ja-JP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Λ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𝑄𝐶𝐷</m:t>
                          </m:r>
                        </m:sub>
                        <m:sup>
                          <m: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057" name="テキスト ボックス 20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294" y="1520879"/>
                <a:ext cx="1195968" cy="404278"/>
              </a:xfrm>
              <a:prstGeom prst="rect">
                <a:avLst/>
              </a:prstGeom>
              <a:blipFill rotWithShape="1">
                <a:blip r:embed="rId4"/>
                <a:stretch>
                  <a:fillRect b="-44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36"/>
          <p:cNvGrpSpPr>
            <a:grpSpLocks noChangeAspect="1"/>
          </p:cNvGrpSpPr>
          <p:nvPr/>
        </p:nvGrpSpPr>
        <p:grpSpPr bwMode="auto">
          <a:xfrm>
            <a:off x="6135848" y="1358408"/>
            <a:ext cx="315595" cy="315595"/>
            <a:chOff x="3503" y="3407"/>
            <a:chExt cx="284" cy="284"/>
          </a:xfrm>
          <a:solidFill>
            <a:srgbClr val="FF7A52"/>
          </a:solidFill>
        </p:grpSpPr>
        <p:sp>
          <p:nvSpPr>
            <p:cNvPr id="78" name="Oval 37"/>
            <p:cNvSpPr>
              <a:spLocks noChangeArrowheads="1"/>
            </p:cNvSpPr>
            <p:nvPr/>
          </p:nvSpPr>
          <p:spPr bwMode="auto">
            <a:xfrm>
              <a:off x="3503" y="3407"/>
              <a:ext cx="284" cy="28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79" name="Picture 38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81" y="3473"/>
              <a:ext cx="128" cy="1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0" name="Group 39"/>
          <p:cNvGrpSpPr>
            <a:grpSpLocks noChangeAspect="1"/>
          </p:cNvGrpSpPr>
          <p:nvPr/>
        </p:nvGrpSpPr>
        <p:grpSpPr bwMode="auto">
          <a:xfrm>
            <a:off x="6135848" y="1805388"/>
            <a:ext cx="315595" cy="315595"/>
            <a:chOff x="4751" y="1735"/>
            <a:chExt cx="284" cy="284"/>
          </a:xfrm>
          <a:solidFill>
            <a:srgbClr val="FF7A52"/>
          </a:solidFill>
        </p:grpSpPr>
        <p:sp>
          <p:nvSpPr>
            <p:cNvPr id="81" name="Oval 40"/>
            <p:cNvSpPr>
              <a:spLocks noChangeArrowheads="1"/>
            </p:cNvSpPr>
            <p:nvPr/>
          </p:nvSpPr>
          <p:spPr bwMode="auto">
            <a:xfrm>
              <a:off x="4751" y="1735"/>
              <a:ext cx="284" cy="28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82" name="Picture 41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29" y="1793"/>
              <a:ext cx="128" cy="1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83" name="直線矢印コネクタ 82"/>
          <p:cNvCxnSpPr/>
          <p:nvPr/>
        </p:nvCxnSpPr>
        <p:spPr>
          <a:xfrm>
            <a:off x="6940629" y="1421178"/>
            <a:ext cx="0" cy="638977"/>
          </a:xfrm>
          <a:prstGeom prst="straightConnector1">
            <a:avLst/>
          </a:prstGeom>
          <a:ln w="127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フリーフォーム 88"/>
          <p:cNvSpPr>
            <a:spLocks noChangeAspect="1"/>
          </p:cNvSpPr>
          <p:nvPr/>
        </p:nvSpPr>
        <p:spPr>
          <a:xfrm rot="1213326">
            <a:off x="3897998" y="1213294"/>
            <a:ext cx="3421624" cy="1190170"/>
          </a:xfrm>
          <a:custGeom>
            <a:avLst/>
            <a:gdLst>
              <a:gd name="connsiteX0" fmla="*/ 0 w 7513504"/>
              <a:gd name="connsiteY0" fmla="*/ 3084723 h 3084723"/>
              <a:gd name="connsiteX1" fmla="*/ 374574 w 7513504"/>
              <a:gd name="connsiteY1" fmla="*/ 2489812 h 3084723"/>
              <a:gd name="connsiteX2" fmla="*/ 848299 w 7513504"/>
              <a:gd name="connsiteY2" fmla="*/ 2148289 h 3084723"/>
              <a:gd name="connsiteX3" fmla="*/ 1377108 w 7513504"/>
              <a:gd name="connsiteY3" fmla="*/ 2027103 h 3084723"/>
              <a:gd name="connsiteX4" fmla="*/ 2038121 w 7513504"/>
              <a:gd name="connsiteY4" fmla="*/ 2016087 h 3084723"/>
              <a:gd name="connsiteX5" fmla="*/ 2941504 w 7513504"/>
              <a:gd name="connsiteY5" fmla="*/ 2225407 h 3084723"/>
              <a:gd name="connsiteX6" fmla="*/ 3646583 w 7513504"/>
              <a:gd name="connsiteY6" fmla="*/ 2434728 h 3084723"/>
              <a:gd name="connsiteX7" fmla="*/ 4858439 w 7513504"/>
              <a:gd name="connsiteY7" fmla="*/ 2633031 h 3084723"/>
              <a:gd name="connsiteX8" fmla="*/ 5651653 w 7513504"/>
              <a:gd name="connsiteY8" fmla="*/ 2544896 h 3084723"/>
              <a:gd name="connsiteX9" fmla="*/ 6323682 w 7513504"/>
              <a:gd name="connsiteY9" fmla="*/ 2159306 h 3084723"/>
              <a:gd name="connsiteX10" fmla="*/ 6775374 w 7513504"/>
              <a:gd name="connsiteY10" fmla="*/ 1498294 h 3084723"/>
              <a:gd name="connsiteX11" fmla="*/ 7238082 w 7513504"/>
              <a:gd name="connsiteY11" fmla="*/ 451691 h 3084723"/>
              <a:gd name="connsiteX12" fmla="*/ 7513504 w 7513504"/>
              <a:gd name="connsiteY12" fmla="*/ 0 h 3084723"/>
              <a:gd name="connsiteX13" fmla="*/ 7513504 w 7513504"/>
              <a:gd name="connsiteY13" fmla="*/ 0 h 308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513504" h="3084723">
                <a:moveTo>
                  <a:pt x="0" y="3084723"/>
                </a:moveTo>
                <a:cubicBezTo>
                  <a:pt x="116595" y="2865303"/>
                  <a:pt x="233191" y="2645884"/>
                  <a:pt x="374574" y="2489812"/>
                </a:cubicBezTo>
                <a:cubicBezTo>
                  <a:pt x="515957" y="2333740"/>
                  <a:pt x="681210" y="2225407"/>
                  <a:pt x="848299" y="2148289"/>
                </a:cubicBezTo>
                <a:cubicBezTo>
                  <a:pt x="1015388" y="2071171"/>
                  <a:pt x="1178804" y="2049137"/>
                  <a:pt x="1377108" y="2027103"/>
                </a:cubicBezTo>
                <a:cubicBezTo>
                  <a:pt x="1575412" y="2005069"/>
                  <a:pt x="1777388" y="1983036"/>
                  <a:pt x="2038121" y="2016087"/>
                </a:cubicBezTo>
                <a:cubicBezTo>
                  <a:pt x="2298854" y="2049138"/>
                  <a:pt x="2673427" y="2155633"/>
                  <a:pt x="2941504" y="2225407"/>
                </a:cubicBezTo>
                <a:cubicBezTo>
                  <a:pt x="3209581" y="2295181"/>
                  <a:pt x="3327094" y="2366791"/>
                  <a:pt x="3646583" y="2434728"/>
                </a:cubicBezTo>
                <a:cubicBezTo>
                  <a:pt x="3966072" y="2502665"/>
                  <a:pt x="4524261" y="2614670"/>
                  <a:pt x="4858439" y="2633031"/>
                </a:cubicBezTo>
                <a:cubicBezTo>
                  <a:pt x="5192617" y="2651392"/>
                  <a:pt x="5407446" y="2623850"/>
                  <a:pt x="5651653" y="2544896"/>
                </a:cubicBezTo>
                <a:cubicBezTo>
                  <a:pt x="5895860" y="2465942"/>
                  <a:pt x="6136395" y="2333740"/>
                  <a:pt x="6323682" y="2159306"/>
                </a:cubicBezTo>
                <a:cubicBezTo>
                  <a:pt x="6510969" y="1984872"/>
                  <a:pt x="6622974" y="1782896"/>
                  <a:pt x="6775374" y="1498294"/>
                </a:cubicBezTo>
                <a:cubicBezTo>
                  <a:pt x="6927774" y="1213692"/>
                  <a:pt x="7115060" y="701407"/>
                  <a:pt x="7238082" y="451691"/>
                </a:cubicBezTo>
                <a:cubicBezTo>
                  <a:pt x="7361104" y="201975"/>
                  <a:pt x="7513504" y="0"/>
                  <a:pt x="7513504" y="0"/>
                </a:cubicBezTo>
                <a:lnTo>
                  <a:pt x="7513504" y="0"/>
                </a:lnTo>
              </a:path>
            </a:pathLst>
          </a:cu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16078" y="1156770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C00000"/>
                </a:solidFill>
              </a:rPr>
              <a:t>IR g</a:t>
            </a:r>
            <a:r>
              <a:rPr kumimoji="1" lang="en-US" altLang="ja-JP" dirty="0" smtClean="0">
                <a:solidFill>
                  <a:srgbClr val="C00000"/>
                </a:solidFill>
              </a:rPr>
              <a:t>luons and quarks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220337" y="142509"/>
            <a:ext cx="5166912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OPE of QCD potential in </a:t>
            </a:r>
            <a:r>
              <a:rPr lang="en-US" altLang="ja-JP" dirty="0" smtClean="0">
                <a:solidFill>
                  <a:srgbClr val="FF0000"/>
                </a:solidFill>
              </a:rPr>
              <a:t>P</a:t>
            </a:r>
            <a:r>
              <a:rPr kumimoji="1" lang="en-US" altLang="ja-JP" dirty="0" smtClean="0">
                <a:solidFill>
                  <a:srgbClr val="FF0000"/>
                </a:solidFill>
              </a:rPr>
              <a:t>otential-NRQCD EFT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3957452" y="1746039"/>
                <a:ext cx="7884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ja-JP" altLang="en-US" i="1">
                        <a:solidFill>
                          <a:srgbClr val="C00000"/>
                        </a:solidFill>
                        <a:latin typeface="Cambria Math"/>
                      </a:rPr>
                      <m:t>𝜆</m:t>
                    </m:r>
                    <m:r>
                      <a:rPr lang="en-US" altLang="ja-JP" i="1">
                        <a:solidFill>
                          <a:srgbClr val="C00000"/>
                        </a:solidFill>
                        <a:latin typeface="Cambria Math"/>
                      </a:rPr>
                      <m:t>&gt;</m:t>
                    </m:r>
                    <m:r>
                      <a:rPr lang="en-US" altLang="ja-JP" i="1">
                        <a:solidFill>
                          <a:srgbClr val="C00000"/>
                        </a:solidFill>
                        <a:latin typeface="Cambria Math"/>
                      </a:rPr>
                      <m:t>𝑟</m:t>
                    </m:r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452" y="1746039"/>
                <a:ext cx="788421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4" name="グループ化 143"/>
          <p:cNvGrpSpPr/>
          <p:nvPr/>
        </p:nvGrpSpPr>
        <p:grpSpPr>
          <a:xfrm>
            <a:off x="875530" y="837282"/>
            <a:ext cx="1422589" cy="2280493"/>
            <a:chOff x="7496664" y="55085"/>
            <a:chExt cx="1422589" cy="2280493"/>
          </a:xfrm>
        </p:grpSpPr>
        <p:cxnSp>
          <p:nvCxnSpPr>
            <p:cNvPr id="145" name="直線矢印コネクタ 144"/>
            <p:cNvCxnSpPr/>
            <p:nvPr/>
          </p:nvCxnSpPr>
          <p:spPr>
            <a:xfrm flipV="1">
              <a:off x="8063436" y="495763"/>
              <a:ext cx="0" cy="183981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コネクタ 145"/>
            <p:cNvCxnSpPr/>
            <p:nvPr/>
          </p:nvCxnSpPr>
          <p:spPr>
            <a:xfrm>
              <a:off x="7898183" y="903386"/>
              <a:ext cx="330506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線コネクタ 146"/>
            <p:cNvCxnSpPr/>
            <p:nvPr/>
          </p:nvCxnSpPr>
          <p:spPr>
            <a:xfrm>
              <a:off x="7898183" y="1606627"/>
              <a:ext cx="330506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4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16" r="71494"/>
            <a:stretch/>
          </p:blipFill>
          <p:spPr bwMode="auto">
            <a:xfrm>
              <a:off x="7496664" y="760166"/>
              <a:ext cx="380404" cy="311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23" t="2140" b="1"/>
            <a:stretch/>
          </p:blipFill>
          <p:spPr bwMode="auto">
            <a:xfrm>
              <a:off x="8273674" y="1961005"/>
              <a:ext cx="645579" cy="344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正方形/長方形 160"/>
                <p:cNvSpPr/>
                <p:nvPr/>
              </p:nvSpPr>
              <p:spPr>
                <a:xfrm>
                  <a:off x="7520993" y="1393501"/>
                  <a:ext cx="40312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ja-JP" altLang="en-US" sz="2000" i="1" smtClean="0">
                            <a:solidFill>
                              <a:srgbClr val="008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oMath>
                    </m:oMathPara>
                  </a14:m>
                  <a:endParaRPr lang="ja-JP" altLang="en-US" sz="2000" dirty="0">
                    <a:solidFill>
                      <a:srgbClr val="008000"/>
                    </a:solidFill>
                  </a:endParaRPr>
                </a:p>
              </p:txBody>
            </p:sp>
          </mc:Choice>
          <mc:Fallback xmlns="">
            <p:sp>
              <p:nvSpPr>
                <p:cNvPr id="1032" name="正方形/長方形 10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0993" y="1393501"/>
                  <a:ext cx="403123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正方形/長方形 161"/>
                <p:cNvSpPr/>
                <p:nvPr/>
              </p:nvSpPr>
              <p:spPr>
                <a:xfrm>
                  <a:off x="7852290" y="55085"/>
                  <a:ext cx="47404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oMath>
                    </m:oMathPara>
                  </a14:m>
                  <a:endParaRPr lang="ja-JP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33" name="正方形/長方形 10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2290" y="55085"/>
                  <a:ext cx="474040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3" name="テキスト ボックス 162"/>
          <p:cNvSpPr txBox="1"/>
          <p:nvPr/>
        </p:nvSpPr>
        <p:spPr>
          <a:xfrm>
            <a:off x="1890400" y="1509310"/>
            <a:ext cx="982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 smtClean="0"/>
              <a:t>integrate</a:t>
            </a:r>
          </a:p>
          <a:p>
            <a:pPr algn="ctr"/>
            <a:r>
              <a:rPr lang="en-US" altLang="ja-JP" sz="1600" dirty="0" smtClean="0"/>
              <a:t>out</a:t>
            </a:r>
            <a:endParaRPr kumimoji="1" lang="ja-JP" alt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34" y="1551428"/>
            <a:ext cx="401198" cy="27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" name="図 163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742" y="980502"/>
            <a:ext cx="358264" cy="1531344"/>
          </a:xfrm>
          <a:prstGeom prst="rect">
            <a:avLst/>
          </a:prstGeom>
        </p:spPr>
      </p:pic>
      <p:sp>
        <p:nvSpPr>
          <p:cNvPr id="165" name="正方形/長方形 164"/>
          <p:cNvSpPr/>
          <p:nvPr/>
        </p:nvSpPr>
        <p:spPr>
          <a:xfrm>
            <a:off x="6265419" y="291810"/>
            <a:ext cx="27887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err="1" smtClean="0">
                <a:solidFill>
                  <a:srgbClr val="00B050"/>
                </a:solidFill>
              </a:rPr>
              <a:t>Brambilla,Pineda,Soto,Vairo</a:t>
            </a:r>
            <a:endParaRPr lang="ja-JP" altLang="en-US" sz="1600" dirty="0"/>
          </a:p>
        </p:txBody>
      </p:sp>
      <p:sp>
        <p:nvSpPr>
          <p:cNvPr id="15" name="円/楕円 14"/>
          <p:cNvSpPr/>
          <p:nvPr/>
        </p:nvSpPr>
        <p:spPr>
          <a:xfrm>
            <a:off x="5794872" y="1244905"/>
            <a:ext cx="1002535" cy="1002535"/>
          </a:xfrm>
          <a:prstGeom prst="ellipse">
            <a:avLst/>
          </a:prstGeom>
          <a:solidFill>
            <a:srgbClr val="FF7C8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80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フリーフォーム 88"/>
          <p:cNvSpPr>
            <a:spLocks noChangeAspect="1"/>
          </p:cNvSpPr>
          <p:nvPr/>
        </p:nvSpPr>
        <p:spPr>
          <a:xfrm rot="1213326">
            <a:off x="3897998" y="1213294"/>
            <a:ext cx="3421624" cy="1190170"/>
          </a:xfrm>
          <a:custGeom>
            <a:avLst/>
            <a:gdLst>
              <a:gd name="connsiteX0" fmla="*/ 0 w 7513504"/>
              <a:gd name="connsiteY0" fmla="*/ 3084723 h 3084723"/>
              <a:gd name="connsiteX1" fmla="*/ 374574 w 7513504"/>
              <a:gd name="connsiteY1" fmla="*/ 2489812 h 3084723"/>
              <a:gd name="connsiteX2" fmla="*/ 848299 w 7513504"/>
              <a:gd name="connsiteY2" fmla="*/ 2148289 h 3084723"/>
              <a:gd name="connsiteX3" fmla="*/ 1377108 w 7513504"/>
              <a:gd name="connsiteY3" fmla="*/ 2027103 h 3084723"/>
              <a:gd name="connsiteX4" fmla="*/ 2038121 w 7513504"/>
              <a:gd name="connsiteY4" fmla="*/ 2016087 h 3084723"/>
              <a:gd name="connsiteX5" fmla="*/ 2941504 w 7513504"/>
              <a:gd name="connsiteY5" fmla="*/ 2225407 h 3084723"/>
              <a:gd name="connsiteX6" fmla="*/ 3646583 w 7513504"/>
              <a:gd name="connsiteY6" fmla="*/ 2434728 h 3084723"/>
              <a:gd name="connsiteX7" fmla="*/ 4858439 w 7513504"/>
              <a:gd name="connsiteY7" fmla="*/ 2633031 h 3084723"/>
              <a:gd name="connsiteX8" fmla="*/ 5651653 w 7513504"/>
              <a:gd name="connsiteY8" fmla="*/ 2544896 h 3084723"/>
              <a:gd name="connsiteX9" fmla="*/ 6323682 w 7513504"/>
              <a:gd name="connsiteY9" fmla="*/ 2159306 h 3084723"/>
              <a:gd name="connsiteX10" fmla="*/ 6775374 w 7513504"/>
              <a:gd name="connsiteY10" fmla="*/ 1498294 h 3084723"/>
              <a:gd name="connsiteX11" fmla="*/ 7238082 w 7513504"/>
              <a:gd name="connsiteY11" fmla="*/ 451691 h 3084723"/>
              <a:gd name="connsiteX12" fmla="*/ 7513504 w 7513504"/>
              <a:gd name="connsiteY12" fmla="*/ 0 h 3084723"/>
              <a:gd name="connsiteX13" fmla="*/ 7513504 w 7513504"/>
              <a:gd name="connsiteY13" fmla="*/ 0 h 308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513504" h="3084723">
                <a:moveTo>
                  <a:pt x="0" y="3084723"/>
                </a:moveTo>
                <a:cubicBezTo>
                  <a:pt x="116595" y="2865303"/>
                  <a:pt x="233191" y="2645884"/>
                  <a:pt x="374574" y="2489812"/>
                </a:cubicBezTo>
                <a:cubicBezTo>
                  <a:pt x="515957" y="2333740"/>
                  <a:pt x="681210" y="2225407"/>
                  <a:pt x="848299" y="2148289"/>
                </a:cubicBezTo>
                <a:cubicBezTo>
                  <a:pt x="1015388" y="2071171"/>
                  <a:pt x="1178804" y="2049137"/>
                  <a:pt x="1377108" y="2027103"/>
                </a:cubicBezTo>
                <a:cubicBezTo>
                  <a:pt x="1575412" y="2005069"/>
                  <a:pt x="1777388" y="1983036"/>
                  <a:pt x="2038121" y="2016087"/>
                </a:cubicBezTo>
                <a:cubicBezTo>
                  <a:pt x="2298854" y="2049138"/>
                  <a:pt x="2673427" y="2155633"/>
                  <a:pt x="2941504" y="2225407"/>
                </a:cubicBezTo>
                <a:cubicBezTo>
                  <a:pt x="3209581" y="2295181"/>
                  <a:pt x="3327094" y="2366791"/>
                  <a:pt x="3646583" y="2434728"/>
                </a:cubicBezTo>
                <a:cubicBezTo>
                  <a:pt x="3966072" y="2502665"/>
                  <a:pt x="4524261" y="2614670"/>
                  <a:pt x="4858439" y="2633031"/>
                </a:cubicBezTo>
                <a:cubicBezTo>
                  <a:pt x="5192617" y="2651392"/>
                  <a:pt x="5407446" y="2623850"/>
                  <a:pt x="5651653" y="2544896"/>
                </a:cubicBezTo>
                <a:cubicBezTo>
                  <a:pt x="5895860" y="2465942"/>
                  <a:pt x="6136395" y="2333740"/>
                  <a:pt x="6323682" y="2159306"/>
                </a:cubicBezTo>
                <a:cubicBezTo>
                  <a:pt x="6510969" y="1984872"/>
                  <a:pt x="6622974" y="1782896"/>
                  <a:pt x="6775374" y="1498294"/>
                </a:cubicBezTo>
                <a:cubicBezTo>
                  <a:pt x="6927774" y="1213692"/>
                  <a:pt x="7115060" y="701407"/>
                  <a:pt x="7238082" y="451691"/>
                </a:cubicBezTo>
                <a:cubicBezTo>
                  <a:pt x="7361104" y="201975"/>
                  <a:pt x="7513504" y="0"/>
                  <a:pt x="7513504" y="0"/>
                </a:cubicBezTo>
                <a:lnTo>
                  <a:pt x="7513504" y="0"/>
                </a:lnTo>
              </a:path>
            </a:pathLst>
          </a:cu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16078" y="1156770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C00000"/>
                </a:solidFill>
              </a:rPr>
              <a:t>IR g</a:t>
            </a:r>
            <a:r>
              <a:rPr kumimoji="1" lang="en-US" altLang="ja-JP" dirty="0" smtClean="0">
                <a:solidFill>
                  <a:srgbClr val="C00000"/>
                </a:solidFill>
              </a:rPr>
              <a:t>luons and quarks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220337" y="142509"/>
            <a:ext cx="5166912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OPE of QCD potential in </a:t>
            </a:r>
            <a:r>
              <a:rPr lang="en-US" altLang="ja-JP" dirty="0" smtClean="0">
                <a:solidFill>
                  <a:srgbClr val="FF0000"/>
                </a:solidFill>
              </a:rPr>
              <a:t>P</a:t>
            </a:r>
            <a:r>
              <a:rPr kumimoji="1" lang="en-US" altLang="ja-JP" dirty="0" smtClean="0">
                <a:solidFill>
                  <a:srgbClr val="FF0000"/>
                </a:solidFill>
              </a:rPr>
              <a:t>otential-NRQCD EFT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3957452" y="1746039"/>
                <a:ext cx="7884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ja-JP" altLang="en-US" i="1">
                        <a:solidFill>
                          <a:srgbClr val="C00000"/>
                        </a:solidFill>
                        <a:latin typeface="Cambria Math"/>
                      </a:rPr>
                      <m:t>𝜆</m:t>
                    </m:r>
                    <m:r>
                      <a:rPr lang="en-US" altLang="ja-JP" i="1">
                        <a:solidFill>
                          <a:srgbClr val="C00000"/>
                        </a:solidFill>
                        <a:latin typeface="Cambria Math"/>
                      </a:rPr>
                      <m:t>&gt;</m:t>
                    </m:r>
                    <m:r>
                      <a:rPr lang="en-US" altLang="ja-JP" i="1">
                        <a:solidFill>
                          <a:srgbClr val="C00000"/>
                        </a:solidFill>
                        <a:latin typeface="Cambria Math"/>
                      </a:rPr>
                      <m:t>𝑟</m:t>
                    </m:r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452" y="1746039"/>
                <a:ext cx="788421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4" name="グループ化 143"/>
          <p:cNvGrpSpPr/>
          <p:nvPr/>
        </p:nvGrpSpPr>
        <p:grpSpPr>
          <a:xfrm>
            <a:off x="875530" y="837282"/>
            <a:ext cx="1422589" cy="2280493"/>
            <a:chOff x="7496664" y="55085"/>
            <a:chExt cx="1422589" cy="2280493"/>
          </a:xfrm>
        </p:grpSpPr>
        <p:cxnSp>
          <p:nvCxnSpPr>
            <p:cNvPr id="145" name="直線矢印コネクタ 144"/>
            <p:cNvCxnSpPr/>
            <p:nvPr/>
          </p:nvCxnSpPr>
          <p:spPr>
            <a:xfrm flipV="1">
              <a:off x="8063436" y="495763"/>
              <a:ext cx="0" cy="183981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コネクタ 145"/>
            <p:cNvCxnSpPr/>
            <p:nvPr/>
          </p:nvCxnSpPr>
          <p:spPr>
            <a:xfrm>
              <a:off x="7898183" y="903386"/>
              <a:ext cx="330506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線コネクタ 146"/>
            <p:cNvCxnSpPr/>
            <p:nvPr/>
          </p:nvCxnSpPr>
          <p:spPr>
            <a:xfrm>
              <a:off x="7898183" y="1606627"/>
              <a:ext cx="330506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4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16" r="71494"/>
            <a:stretch/>
          </p:blipFill>
          <p:spPr bwMode="auto">
            <a:xfrm>
              <a:off x="7496664" y="760166"/>
              <a:ext cx="380404" cy="311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23" t="2140" b="1"/>
            <a:stretch/>
          </p:blipFill>
          <p:spPr bwMode="auto">
            <a:xfrm>
              <a:off x="8273674" y="1961005"/>
              <a:ext cx="645579" cy="344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正方形/長方形 160"/>
                <p:cNvSpPr/>
                <p:nvPr/>
              </p:nvSpPr>
              <p:spPr>
                <a:xfrm>
                  <a:off x="7520993" y="1393501"/>
                  <a:ext cx="40312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ja-JP" altLang="en-US" sz="2000" i="1" smtClean="0">
                            <a:solidFill>
                              <a:srgbClr val="008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oMath>
                    </m:oMathPara>
                  </a14:m>
                  <a:endParaRPr lang="ja-JP" altLang="en-US" sz="2000" dirty="0">
                    <a:solidFill>
                      <a:srgbClr val="008000"/>
                    </a:solidFill>
                  </a:endParaRPr>
                </a:p>
              </p:txBody>
            </p:sp>
          </mc:Choice>
          <mc:Fallback xmlns="">
            <p:sp>
              <p:nvSpPr>
                <p:cNvPr id="1032" name="正方形/長方形 10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0993" y="1393501"/>
                  <a:ext cx="403123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正方形/長方形 161"/>
                <p:cNvSpPr/>
                <p:nvPr/>
              </p:nvSpPr>
              <p:spPr>
                <a:xfrm>
                  <a:off x="7852290" y="55085"/>
                  <a:ext cx="47404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oMath>
                    </m:oMathPara>
                  </a14:m>
                  <a:endParaRPr lang="ja-JP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33" name="正方形/長方形 10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2290" y="55085"/>
                  <a:ext cx="474040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3" name="テキスト ボックス 162"/>
          <p:cNvSpPr txBox="1"/>
          <p:nvPr/>
        </p:nvSpPr>
        <p:spPr>
          <a:xfrm>
            <a:off x="1890400" y="1509310"/>
            <a:ext cx="982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 smtClean="0"/>
              <a:t>integrate</a:t>
            </a:r>
          </a:p>
          <a:p>
            <a:pPr algn="ctr"/>
            <a:r>
              <a:rPr lang="en-US" altLang="ja-JP" sz="1600" dirty="0" smtClean="0"/>
              <a:t>out</a:t>
            </a:r>
            <a:endParaRPr kumimoji="1" lang="ja-JP" alt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34" y="1551428"/>
            <a:ext cx="401198" cy="27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" name="図 163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742" y="980502"/>
            <a:ext cx="358264" cy="1531344"/>
          </a:xfrm>
          <a:prstGeom prst="rect">
            <a:avLst/>
          </a:prstGeom>
        </p:spPr>
      </p:pic>
      <p:sp>
        <p:nvSpPr>
          <p:cNvPr id="165" name="正方形/長方形 164"/>
          <p:cNvSpPr/>
          <p:nvPr/>
        </p:nvSpPr>
        <p:spPr>
          <a:xfrm>
            <a:off x="6265419" y="291810"/>
            <a:ext cx="27887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err="1" smtClean="0">
                <a:solidFill>
                  <a:srgbClr val="00B050"/>
                </a:solidFill>
              </a:rPr>
              <a:t>Brambilla,Pineda,Soto,Vairo</a:t>
            </a:r>
            <a:endParaRPr lang="ja-JP" altLang="en-US" sz="1600" dirty="0"/>
          </a:p>
        </p:txBody>
      </p:sp>
      <p:sp>
        <p:nvSpPr>
          <p:cNvPr id="26" name="Rectangle 55"/>
          <p:cNvSpPr>
            <a:spLocks noChangeArrowheads="1"/>
          </p:cNvSpPr>
          <p:nvPr/>
        </p:nvSpPr>
        <p:spPr bwMode="auto">
          <a:xfrm>
            <a:off x="6180466" y="3484522"/>
            <a:ext cx="2688116" cy="108747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27" name="グループ化 26"/>
          <p:cNvGrpSpPr/>
          <p:nvPr/>
        </p:nvGrpSpPr>
        <p:grpSpPr>
          <a:xfrm>
            <a:off x="6176204" y="4671394"/>
            <a:ext cx="2717800" cy="1804988"/>
            <a:chOff x="6121117" y="4395975"/>
            <a:chExt cx="2717800" cy="1804988"/>
          </a:xfrm>
        </p:grpSpPr>
        <p:pic>
          <p:nvPicPr>
            <p:cNvPr id="28" name="Picture 7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176822" y="5762812"/>
              <a:ext cx="60198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15"/>
            <p:cNvSpPr>
              <a:spLocks noChangeArrowheads="1"/>
            </p:cNvSpPr>
            <p:nvPr/>
          </p:nvSpPr>
          <p:spPr bwMode="auto">
            <a:xfrm>
              <a:off x="6121117" y="4395975"/>
              <a:ext cx="2717800" cy="1804988"/>
            </a:xfrm>
            <a:prstGeom prst="rect">
              <a:avLst/>
            </a:prstGeom>
            <a:solidFill>
              <a:srgbClr val="66FF99">
                <a:alpha val="2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pic>
          <p:nvPicPr>
            <p:cNvPr id="30" name="Picture 16" descr="USgluon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308442" y="4850000"/>
              <a:ext cx="2314575" cy="566738"/>
            </a:xfrm>
            <a:prstGeom prst="rect">
              <a:avLst/>
            </a:prstGeom>
            <a:noFill/>
          </p:spPr>
        </p:pic>
        <p:cxnSp>
          <p:nvCxnSpPr>
            <p:cNvPr id="31" name="直線矢印コネクタ 30"/>
            <p:cNvCxnSpPr/>
            <p:nvPr/>
          </p:nvCxnSpPr>
          <p:spPr>
            <a:xfrm rot="16200000" flipV="1">
              <a:off x="6998227" y="5493727"/>
              <a:ext cx="285752" cy="214314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/>
            <p:cNvCxnSpPr/>
            <p:nvPr/>
          </p:nvCxnSpPr>
          <p:spPr>
            <a:xfrm rot="5400000" flipH="1" flipV="1">
              <a:off x="7641169" y="5493727"/>
              <a:ext cx="285752" cy="214314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テキスト ボックス 32"/>
            <p:cNvSpPr txBox="1"/>
            <p:nvPr/>
          </p:nvSpPr>
          <p:spPr>
            <a:xfrm>
              <a:off x="6317288" y="5386570"/>
              <a:ext cx="25026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solidFill>
                    <a:srgbClr val="9900CC"/>
                  </a:solidFill>
                </a:rPr>
                <a:t>singlet       octet        singlet   </a:t>
              </a:r>
              <a:endParaRPr kumimoji="1" lang="ja-JP" altLang="en-US" sz="1400" dirty="0">
                <a:solidFill>
                  <a:srgbClr val="9900CC"/>
                </a:solidFill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7469221" y="4600752"/>
              <a:ext cx="851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rgbClr val="FF0000"/>
                  </a:solidFill>
                </a:rPr>
                <a:t>IR gluon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/>
              <p:cNvSpPr txBox="1"/>
              <p:nvPr/>
            </p:nvSpPr>
            <p:spPr>
              <a:xfrm>
                <a:off x="991515" y="4560979"/>
                <a:ext cx="2895023" cy="388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𝑄𝐶𝐷</m:t>
                          </m:r>
                        </m:sub>
                      </m:sSub>
                      <m:d>
                        <m:dPr>
                          <m:ctrlP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𝑈𝑉</m:t>
                          </m:r>
                        </m:sub>
                      </m:sSub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(</m:t>
                      </m:r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𝑟</m:t>
                      </m:r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)+</m:t>
                      </m:r>
                      <m:sSub>
                        <m:sSubPr>
                          <m:ctrlP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𝐼𝑅</m:t>
                          </m:r>
                        </m:sub>
                      </m:sSub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(</m:t>
                      </m:r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𝑟</m:t>
                      </m:r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5" name="テキスト ボックス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15" y="4560979"/>
                <a:ext cx="2895023" cy="388889"/>
              </a:xfrm>
              <a:prstGeom prst="rect">
                <a:avLst/>
              </a:prstGeom>
              <a:blipFill rotWithShape="1">
                <a:blip r:embed="rId13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/>
              <p:cNvSpPr txBox="1"/>
              <p:nvPr/>
            </p:nvSpPr>
            <p:spPr>
              <a:xfrm>
                <a:off x="890528" y="5561675"/>
                <a:ext cx="4381199" cy="434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𝐼𝑅</m:t>
                          </m:r>
                        </m:sub>
                      </m:sSub>
                      <m:d>
                        <m:dPr>
                          <m:ctrlP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~ </m:t>
                      </m:r>
                      <m:sSubSup>
                        <m:sSubSupPr>
                          <m:ctrlP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𝑂𝑆</m:t>
                          </m:r>
                        </m:sub>
                        <m:sup>
                          <m:r>
                            <a:rPr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ja-JP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p>
                              <m: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p>
                          </m:sSup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p>
                          </m:sSup>
                        </m:e>
                      </m:d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~ </m:t>
                      </m:r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altLang="ja-JP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𝑄𝐶𝐷</m:t>
                              </m:r>
                            </m:sub>
                            <m:sup>
                              <m:r>
                                <a:rPr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  3</m:t>
                              </m:r>
                            </m:sup>
                          </m:sSubSup>
                          <m:sSup>
                            <m:sSupPr>
                              <m:ctrlP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ja-JP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6" name="テキスト ボックス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528" y="5561675"/>
                <a:ext cx="4381199" cy="434799"/>
              </a:xfrm>
              <a:prstGeom prst="rect">
                <a:avLst/>
              </a:prstGeom>
              <a:blipFill rotWithShape="1">
                <a:blip r:embed="rId14"/>
                <a:stretch>
                  <a:fillRect t="-9722" b="-41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テキスト ボックス 36"/>
          <p:cNvSpPr txBox="1"/>
          <p:nvPr/>
        </p:nvSpPr>
        <p:spPr>
          <a:xfrm>
            <a:off x="3076767" y="4988934"/>
            <a:ext cx="851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IR contr.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055852" y="4988934"/>
            <a:ext cx="92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7030A0"/>
                </a:solidFill>
              </a:rPr>
              <a:t>UV contr.</a:t>
            </a:r>
            <a:endParaRPr kumimoji="1" lang="ja-JP" altLang="en-US" sz="1400" dirty="0">
              <a:solidFill>
                <a:srgbClr val="7030A0"/>
              </a:solidFill>
            </a:endParaRPr>
          </a:p>
        </p:txBody>
      </p:sp>
      <p:cxnSp>
        <p:nvCxnSpPr>
          <p:cNvPr id="39" name="直線コネクタ 38"/>
          <p:cNvCxnSpPr/>
          <p:nvPr/>
        </p:nvCxnSpPr>
        <p:spPr>
          <a:xfrm>
            <a:off x="2159306" y="4919078"/>
            <a:ext cx="649994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3103821" y="4939523"/>
            <a:ext cx="63089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flipH="1">
            <a:off x="2864386" y="4935556"/>
            <a:ext cx="341522" cy="62796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正方形/長方形 43"/>
          <p:cNvSpPr/>
          <p:nvPr/>
        </p:nvSpPr>
        <p:spPr>
          <a:xfrm>
            <a:off x="296805" y="3519756"/>
            <a:ext cx="5244680" cy="64633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QCD potential </a:t>
            </a:r>
          </a:p>
          <a:p>
            <a:pPr algn="ctr"/>
            <a:r>
              <a:rPr lang="en-US" altLang="ja-JP" dirty="0" smtClean="0"/>
              <a:t>= Self-energy of singlet bound-state  in </a:t>
            </a:r>
            <a:r>
              <a:rPr lang="en-US" altLang="ja-JP" dirty="0" err="1" smtClean="0"/>
              <a:t>pNRQCD</a:t>
            </a:r>
            <a:r>
              <a:rPr lang="en-US" altLang="ja-JP" dirty="0" smtClean="0"/>
              <a:t>: </a:t>
            </a:r>
            <a:endParaRPr lang="ja-JP" altLang="en-US" dirty="0"/>
          </a:p>
        </p:txBody>
      </p:sp>
      <p:pic>
        <p:nvPicPr>
          <p:cNvPr id="45" name="Picture 16" descr="USgluon2"/>
          <p:cNvPicPr>
            <a:picLocks noChangeAspect="1" noChangeArrowheads="1"/>
          </p:cNvPicPr>
          <p:nvPr/>
        </p:nvPicPr>
        <p:blipFill rotWithShape="1">
          <a:blip r:embed="rId12"/>
          <a:srcRect t="31295" r="74432"/>
          <a:stretch/>
        </p:blipFill>
        <p:spPr bwMode="auto">
          <a:xfrm>
            <a:off x="6951101" y="3896294"/>
            <a:ext cx="1098562" cy="389375"/>
          </a:xfrm>
          <a:prstGeom prst="rect">
            <a:avLst/>
          </a:prstGeom>
          <a:noFill/>
        </p:spPr>
      </p:pic>
      <p:grpSp>
        <p:nvGrpSpPr>
          <p:cNvPr id="46" name="グループ化 45"/>
          <p:cNvGrpSpPr/>
          <p:nvPr/>
        </p:nvGrpSpPr>
        <p:grpSpPr>
          <a:xfrm>
            <a:off x="7412059" y="4161639"/>
            <a:ext cx="109538" cy="117475"/>
            <a:chOff x="7810500" y="2455863"/>
            <a:chExt cx="109538" cy="117475"/>
          </a:xfrm>
        </p:grpSpPr>
        <p:sp>
          <p:nvSpPr>
            <p:cNvPr id="47" name="Freeform 14"/>
            <p:cNvSpPr>
              <a:spLocks/>
            </p:cNvSpPr>
            <p:nvPr/>
          </p:nvSpPr>
          <p:spPr bwMode="auto">
            <a:xfrm>
              <a:off x="7813675" y="2460625"/>
              <a:ext cx="101600" cy="107950"/>
            </a:xfrm>
            <a:custGeom>
              <a:avLst/>
              <a:gdLst>
                <a:gd name="T0" fmla="*/ 55 w 64"/>
                <a:gd name="T1" fmla="*/ 58 h 68"/>
                <a:gd name="T2" fmla="*/ 45 w 64"/>
                <a:gd name="T3" fmla="*/ 66 h 68"/>
                <a:gd name="T4" fmla="*/ 33 w 64"/>
                <a:gd name="T5" fmla="*/ 68 h 68"/>
                <a:gd name="T6" fmla="*/ 21 w 64"/>
                <a:gd name="T7" fmla="*/ 66 h 68"/>
                <a:gd name="T8" fmla="*/ 10 w 64"/>
                <a:gd name="T9" fmla="*/ 58 h 68"/>
                <a:gd name="T10" fmla="*/ 2 w 64"/>
                <a:gd name="T11" fmla="*/ 46 h 68"/>
                <a:gd name="T12" fmla="*/ 0 w 64"/>
                <a:gd name="T13" fmla="*/ 33 h 68"/>
                <a:gd name="T14" fmla="*/ 2 w 64"/>
                <a:gd name="T15" fmla="*/ 22 h 68"/>
                <a:gd name="T16" fmla="*/ 10 w 64"/>
                <a:gd name="T17" fmla="*/ 10 h 68"/>
                <a:gd name="T18" fmla="*/ 21 w 64"/>
                <a:gd name="T19" fmla="*/ 2 h 68"/>
                <a:gd name="T20" fmla="*/ 33 w 64"/>
                <a:gd name="T21" fmla="*/ 0 h 68"/>
                <a:gd name="T22" fmla="*/ 45 w 64"/>
                <a:gd name="T23" fmla="*/ 2 h 68"/>
                <a:gd name="T24" fmla="*/ 55 w 64"/>
                <a:gd name="T25" fmla="*/ 10 h 68"/>
                <a:gd name="T26" fmla="*/ 62 w 64"/>
                <a:gd name="T27" fmla="*/ 22 h 68"/>
                <a:gd name="T28" fmla="*/ 64 w 64"/>
                <a:gd name="T29" fmla="*/ 33 h 68"/>
                <a:gd name="T30" fmla="*/ 62 w 64"/>
                <a:gd name="T31" fmla="*/ 46 h 68"/>
                <a:gd name="T32" fmla="*/ 55 w 64"/>
                <a:gd name="T33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68">
                  <a:moveTo>
                    <a:pt x="55" y="58"/>
                  </a:moveTo>
                  <a:lnTo>
                    <a:pt x="45" y="66"/>
                  </a:lnTo>
                  <a:lnTo>
                    <a:pt x="33" y="68"/>
                  </a:lnTo>
                  <a:lnTo>
                    <a:pt x="21" y="66"/>
                  </a:lnTo>
                  <a:lnTo>
                    <a:pt x="10" y="58"/>
                  </a:lnTo>
                  <a:lnTo>
                    <a:pt x="2" y="46"/>
                  </a:lnTo>
                  <a:lnTo>
                    <a:pt x="0" y="33"/>
                  </a:lnTo>
                  <a:lnTo>
                    <a:pt x="2" y="22"/>
                  </a:lnTo>
                  <a:lnTo>
                    <a:pt x="10" y="10"/>
                  </a:lnTo>
                  <a:lnTo>
                    <a:pt x="21" y="2"/>
                  </a:lnTo>
                  <a:lnTo>
                    <a:pt x="33" y="0"/>
                  </a:lnTo>
                  <a:lnTo>
                    <a:pt x="45" y="2"/>
                  </a:lnTo>
                  <a:lnTo>
                    <a:pt x="55" y="10"/>
                  </a:lnTo>
                  <a:lnTo>
                    <a:pt x="62" y="22"/>
                  </a:lnTo>
                  <a:lnTo>
                    <a:pt x="64" y="33"/>
                  </a:lnTo>
                  <a:lnTo>
                    <a:pt x="62" y="46"/>
                  </a:lnTo>
                  <a:lnTo>
                    <a:pt x="55" y="5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15"/>
            <p:cNvSpPr>
              <a:spLocks noEditPoints="1"/>
            </p:cNvSpPr>
            <p:nvPr/>
          </p:nvSpPr>
          <p:spPr bwMode="auto">
            <a:xfrm>
              <a:off x="7813675" y="2460625"/>
              <a:ext cx="101600" cy="107950"/>
            </a:xfrm>
            <a:custGeom>
              <a:avLst/>
              <a:gdLst>
                <a:gd name="T0" fmla="*/ 55 w 64"/>
                <a:gd name="T1" fmla="*/ 58 h 68"/>
                <a:gd name="T2" fmla="*/ 45 w 64"/>
                <a:gd name="T3" fmla="*/ 66 h 68"/>
                <a:gd name="T4" fmla="*/ 33 w 64"/>
                <a:gd name="T5" fmla="*/ 68 h 68"/>
                <a:gd name="T6" fmla="*/ 21 w 64"/>
                <a:gd name="T7" fmla="*/ 66 h 68"/>
                <a:gd name="T8" fmla="*/ 10 w 64"/>
                <a:gd name="T9" fmla="*/ 58 h 68"/>
                <a:gd name="T10" fmla="*/ 2 w 64"/>
                <a:gd name="T11" fmla="*/ 46 h 68"/>
                <a:gd name="T12" fmla="*/ 0 w 64"/>
                <a:gd name="T13" fmla="*/ 33 h 68"/>
                <a:gd name="T14" fmla="*/ 2 w 64"/>
                <a:gd name="T15" fmla="*/ 22 h 68"/>
                <a:gd name="T16" fmla="*/ 10 w 64"/>
                <a:gd name="T17" fmla="*/ 10 h 68"/>
                <a:gd name="T18" fmla="*/ 21 w 64"/>
                <a:gd name="T19" fmla="*/ 2 h 68"/>
                <a:gd name="T20" fmla="*/ 33 w 64"/>
                <a:gd name="T21" fmla="*/ 0 h 68"/>
                <a:gd name="T22" fmla="*/ 45 w 64"/>
                <a:gd name="T23" fmla="*/ 2 h 68"/>
                <a:gd name="T24" fmla="*/ 55 w 64"/>
                <a:gd name="T25" fmla="*/ 10 h 68"/>
                <a:gd name="T26" fmla="*/ 62 w 64"/>
                <a:gd name="T27" fmla="*/ 22 h 68"/>
                <a:gd name="T28" fmla="*/ 64 w 64"/>
                <a:gd name="T29" fmla="*/ 33 h 68"/>
                <a:gd name="T30" fmla="*/ 62 w 64"/>
                <a:gd name="T31" fmla="*/ 46 h 68"/>
                <a:gd name="T32" fmla="*/ 55 w 64"/>
                <a:gd name="T33" fmla="*/ 58 h 68"/>
                <a:gd name="T34" fmla="*/ 55 w 64"/>
                <a:gd name="T35" fmla="*/ 58 h 68"/>
                <a:gd name="T36" fmla="*/ 62 w 64"/>
                <a:gd name="T37" fmla="*/ 46 h 68"/>
                <a:gd name="T38" fmla="*/ 64 w 64"/>
                <a:gd name="T39" fmla="*/ 33 h 68"/>
                <a:gd name="T40" fmla="*/ 62 w 64"/>
                <a:gd name="T41" fmla="*/ 22 h 68"/>
                <a:gd name="T42" fmla="*/ 55 w 64"/>
                <a:gd name="T43" fmla="*/ 10 h 68"/>
                <a:gd name="T44" fmla="*/ 45 w 64"/>
                <a:gd name="T45" fmla="*/ 2 h 68"/>
                <a:gd name="T46" fmla="*/ 33 w 64"/>
                <a:gd name="T47" fmla="*/ 0 h 68"/>
                <a:gd name="T48" fmla="*/ 21 w 64"/>
                <a:gd name="T49" fmla="*/ 2 h 68"/>
                <a:gd name="T50" fmla="*/ 10 w 64"/>
                <a:gd name="T51" fmla="*/ 10 h 68"/>
                <a:gd name="T52" fmla="*/ 2 w 64"/>
                <a:gd name="T53" fmla="*/ 22 h 68"/>
                <a:gd name="T54" fmla="*/ 0 w 64"/>
                <a:gd name="T55" fmla="*/ 33 h 68"/>
                <a:gd name="T56" fmla="*/ 2 w 64"/>
                <a:gd name="T57" fmla="*/ 46 h 68"/>
                <a:gd name="T58" fmla="*/ 10 w 64"/>
                <a:gd name="T59" fmla="*/ 58 h 68"/>
                <a:gd name="T60" fmla="*/ 21 w 64"/>
                <a:gd name="T61" fmla="*/ 66 h 68"/>
                <a:gd name="T62" fmla="*/ 33 w 64"/>
                <a:gd name="T63" fmla="*/ 68 h 68"/>
                <a:gd name="T64" fmla="*/ 45 w 64"/>
                <a:gd name="T65" fmla="*/ 66 h 68"/>
                <a:gd name="T66" fmla="*/ 55 w 64"/>
                <a:gd name="T67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8">
                  <a:moveTo>
                    <a:pt x="55" y="58"/>
                  </a:moveTo>
                  <a:lnTo>
                    <a:pt x="45" y="66"/>
                  </a:lnTo>
                  <a:lnTo>
                    <a:pt x="33" y="68"/>
                  </a:lnTo>
                  <a:lnTo>
                    <a:pt x="21" y="66"/>
                  </a:lnTo>
                  <a:lnTo>
                    <a:pt x="10" y="58"/>
                  </a:lnTo>
                  <a:lnTo>
                    <a:pt x="2" y="46"/>
                  </a:lnTo>
                  <a:lnTo>
                    <a:pt x="0" y="33"/>
                  </a:lnTo>
                  <a:lnTo>
                    <a:pt x="2" y="22"/>
                  </a:lnTo>
                  <a:lnTo>
                    <a:pt x="10" y="10"/>
                  </a:lnTo>
                  <a:lnTo>
                    <a:pt x="21" y="2"/>
                  </a:lnTo>
                  <a:lnTo>
                    <a:pt x="33" y="0"/>
                  </a:lnTo>
                  <a:lnTo>
                    <a:pt x="45" y="2"/>
                  </a:lnTo>
                  <a:lnTo>
                    <a:pt x="55" y="10"/>
                  </a:lnTo>
                  <a:lnTo>
                    <a:pt x="62" y="22"/>
                  </a:lnTo>
                  <a:lnTo>
                    <a:pt x="64" y="33"/>
                  </a:lnTo>
                  <a:lnTo>
                    <a:pt x="62" y="46"/>
                  </a:lnTo>
                  <a:lnTo>
                    <a:pt x="55" y="58"/>
                  </a:lnTo>
                  <a:close/>
                  <a:moveTo>
                    <a:pt x="55" y="58"/>
                  </a:moveTo>
                  <a:lnTo>
                    <a:pt x="62" y="46"/>
                  </a:lnTo>
                  <a:lnTo>
                    <a:pt x="64" y="33"/>
                  </a:lnTo>
                  <a:lnTo>
                    <a:pt x="62" y="22"/>
                  </a:lnTo>
                  <a:lnTo>
                    <a:pt x="55" y="10"/>
                  </a:lnTo>
                  <a:lnTo>
                    <a:pt x="45" y="2"/>
                  </a:lnTo>
                  <a:lnTo>
                    <a:pt x="33" y="0"/>
                  </a:lnTo>
                  <a:lnTo>
                    <a:pt x="21" y="2"/>
                  </a:lnTo>
                  <a:lnTo>
                    <a:pt x="10" y="10"/>
                  </a:lnTo>
                  <a:lnTo>
                    <a:pt x="2" y="22"/>
                  </a:lnTo>
                  <a:lnTo>
                    <a:pt x="0" y="33"/>
                  </a:lnTo>
                  <a:lnTo>
                    <a:pt x="2" y="46"/>
                  </a:lnTo>
                  <a:lnTo>
                    <a:pt x="10" y="58"/>
                  </a:lnTo>
                  <a:lnTo>
                    <a:pt x="21" y="66"/>
                  </a:lnTo>
                  <a:lnTo>
                    <a:pt x="33" y="68"/>
                  </a:lnTo>
                  <a:lnTo>
                    <a:pt x="45" y="66"/>
                  </a:lnTo>
                  <a:lnTo>
                    <a:pt x="55" y="5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16"/>
            <p:cNvSpPr>
              <a:spLocks noEditPoints="1"/>
            </p:cNvSpPr>
            <p:nvPr/>
          </p:nvSpPr>
          <p:spPr bwMode="auto">
            <a:xfrm>
              <a:off x="7810500" y="2455863"/>
              <a:ext cx="109538" cy="117475"/>
            </a:xfrm>
            <a:custGeom>
              <a:avLst/>
              <a:gdLst>
                <a:gd name="T0" fmla="*/ 55 w 69"/>
                <a:gd name="T1" fmla="*/ 60 h 74"/>
                <a:gd name="T2" fmla="*/ 46 w 69"/>
                <a:gd name="T3" fmla="*/ 66 h 74"/>
                <a:gd name="T4" fmla="*/ 35 w 69"/>
                <a:gd name="T5" fmla="*/ 69 h 74"/>
                <a:gd name="T6" fmla="*/ 24 w 69"/>
                <a:gd name="T7" fmla="*/ 66 h 74"/>
                <a:gd name="T8" fmla="*/ 14 w 69"/>
                <a:gd name="T9" fmla="*/ 60 h 74"/>
                <a:gd name="T10" fmla="*/ 7 w 69"/>
                <a:gd name="T11" fmla="*/ 49 h 74"/>
                <a:gd name="T12" fmla="*/ 6 w 69"/>
                <a:gd name="T13" fmla="*/ 36 h 74"/>
                <a:gd name="T14" fmla="*/ 7 w 69"/>
                <a:gd name="T15" fmla="*/ 25 h 74"/>
                <a:gd name="T16" fmla="*/ 14 w 69"/>
                <a:gd name="T17" fmla="*/ 14 h 74"/>
                <a:gd name="T18" fmla="*/ 24 w 69"/>
                <a:gd name="T19" fmla="*/ 8 h 74"/>
                <a:gd name="T20" fmla="*/ 35 w 69"/>
                <a:gd name="T21" fmla="*/ 5 h 74"/>
                <a:gd name="T22" fmla="*/ 46 w 69"/>
                <a:gd name="T23" fmla="*/ 8 h 74"/>
                <a:gd name="T24" fmla="*/ 55 w 69"/>
                <a:gd name="T25" fmla="*/ 14 h 74"/>
                <a:gd name="T26" fmla="*/ 62 w 69"/>
                <a:gd name="T27" fmla="*/ 25 h 74"/>
                <a:gd name="T28" fmla="*/ 64 w 69"/>
                <a:gd name="T29" fmla="*/ 36 h 74"/>
                <a:gd name="T30" fmla="*/ 62 w 69"/>
                <a:gd name="T31" fmla="*/ 49 h 74"/>
                <a:gd name="T32" fmla="*/ 55 w 69"/>
                <a:gd name="T33" fmla="*/ 60 h 74"/>
                <a:gd name="T34" fmla="*/ 59 w 69"/>
                <a:gd name="T35" fmla="*/ 63 h 74"/>
                <a:gd name="T36" fmla="*/ 66 w 69"/>
                <a:gd name="T37" fmla="*/ 51 h 74"/>
                <a:gd name="T38" fmla="*/ 69 w 69"/>
                <a:gd name="T39" fmla="*/ 36 h 74"/>
                <a:gd name="T40" fmla="*/ 66 w 69"/>
                <a:gd name="T41" fmla="*/ 23 h 74"/>
                <a:gd name="T42" fmla="*/ 59 w 69"/>
                <a:gd name="T43" fmla="*/ 10 h 74"/>
                <a:gd name="T44" fmla="*/ 48 w 69"/>
                <a:gd name="T45" fmla="*/ 3 h 74"/>
                <a:gd name="T46" fmla="*/ 35 w 69"/>
                <a:gd name="T47" fmla="*/ 0 h 74"/>
                <a:gd name="T48" fmla="*/ 21 w 69"/>
                <a:gd name="T49" fmla="*/ 3 h 74"/>
                <a:gd name="T50" fmla="*/ 9 w 69"/>
                <a:gd name="T51" fmla="*/ 10 h 74"/>
                <a:gd name="T52" fmla="*/ 2 w 69"/>
                <a:gd name="T53" fmla="*/ 23 h 74"/>
                <a:gd name="T54" fmla="*/ 0 w 69"/>
                <a:gd name="T55" fmla="*/ 36 h 74"/>
                <a:gd name="T56" fmla="*/ 2 w 69"/>
                <a:gd name="T57" fmla="*/ 51 h 74"/>
                <a:gd name="T58" fmla="*/ 9 w 69"/>
                <a:gd name="T59" fmla="*/ 63 h 74"/>
                <a:gd name="T60" fmla="*/ 21 w 69"/>
                <a:gd name="T61" fmla="*/ 71 h 74"/>
                <a:gd name="T62" fmla="*/ 35 w 69"/>
                <a:gd name="T63" fmla="*/ 74 h 74"/>
                <a:gd name="T64" fmla="*/ 48 w 69"/>
                <a:gd name="T65" fmla="*/ 71 h 74"/>
                <a:gd name="T66" fmla="*/ 59 w 69"/>
                <a:gd name="T67" fmla="*/ 6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74">
                  <a:moveTo>
                    <a:pt x="55" y="60"/>
                  </a:moveTo>
                  <a:lnTo>
                    <a:pt x="46" y="66"/>
                  </a:lnTo>
                  <a:lnTo>
                    <a:pt x="35" y="69"/>
                  </a:lnTo>
                  <a:lnTo>
                    <a:pt x="24" y="66"/>
                  </a:lnTo>
                  <a:lnTo>
                    <a:pt x="14" y="60"/>
                  </a:lnTo>
                  <a:lnTo>
                    <a:pt x="7" y="49"/>
                  </a:lnTo>
                  <a:lnTo>
                    <a:pt x="6" y="36"/>
                  </a:lnTo>
                  <a:lnTo>
                    <a:pt x="7" y="25"/>
                  </a:lnTo>
                  <a:lnTo>
                    <a:pt x="14" y="14"/>
                  </a:lnTo>
                  <a:lnTo>
                    <a:pt x="24" y="8"/>
                  </a:lnTo>
                  <a:lnTo>
                    <a:pt x="35" y="5"/>
                  </a:lnTo>
                  <a:lnTo>
                    <a:pt x="46" y="8"/>
                  </a:lnTo>
                  <a:lnTo>
                    <a:pt x="55" y="14"/>
                  </a:lnTo>
                  <a:lnTo>
                    <a:pt x="62" y="25"/>
                  </a:lnTo>
                  <a:lnTo>
                    <a:pt x="64" y="36"/>
                  </a:lnTo>
                  <a:lnTo>
                    <a:pt x="62" y="49"/>
                  </a:lnTo>
                  <a:lnTo>
                    <a:pt x="55" y="60"/>
                  </a:lnTo>
                  <a:close/>
                  <a:moveTo>
                    <a:pt x="59" y="63"/>
                  </a:moveTo>
                  <a:lnTo>
                    <a:pt x="66" y="51"/>
                  </a:lnTo>
                  <a:lnTo>
                    <a:pt x="69" y="36"/>
                  </a:lnTo>
                  <a:lnTo>
                    <a:pt x="66" y="23"/>
                  </a:lnTo>
                  <a:lnTo>
                    <a:pt x="59" y="10"/>
                  </a:lnTo>
                  <a:lnTo>
                    <a:pt x="48" y="3"/>
                  </a:lnTo>
                  <a:lnTo>
                    <a:pt x="35" y="0"/>
                  </a:lnTo>
                  <a:lnTo>
                    <a:pt x="21" y="3"/>
                  </a:lnTo>
                  <a:lnTo>
                    <a:pt x="9" y="10"/>
                  </a:lnTo>
                  <a:lnTo>
                    <a:pt x="2" y="23"/>
                  </a:lnTo>
                  <a:lnTo>
                    <a:pt x="0" y="36"/>
                  </a:lnTo>
                  <a:lnTo>
                    <a:pt x="2" y="51"/>
                  </a:lnTo>
                  <a:lnTo>
                    <a:pt x="9" y="63"/>
                  </a:lnTo>
                  <a:lnTo>
                    <a:pt x="21" y="71"/>
                  </a:lnTo>
                  <a:lnTo>
                    <a:pt x="35" y="74"/>
                  </a:lnTo>
                  <a:lnTo>
                    <a:pt x="48" y="71"/>
                  </a:lnTo>
                  <a:lnTo>
                    <a:pt x="59" y="63"/>
                  </a:lnTo>
                  <a:close/>
                </a:path>
              </a:pathLst>
            </a:custGeom>
            <a:solidFill>
              <a:srgbClr val="843F0F"/>
            </a:solidFill>
            <a:ln w="0">
              <a:solidFill>
                <a:srgbClr val="843F0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17"/>
            <p:cNvSpPr>
              <a:spLocks noEditPoints="1"/>
            </p:cNvSpPr>
            <p:nvPr/>
          </p:nvSpPr>
          <p:spPr bwMode="auto">
            <a:xfrm>
              <a:off x="7832725" y="2481263"/>
              <a:ext cx="63500" cy="66675"/>
            </a:xfrm>
            <a:custGeom>
              <a:avLst/>
              <a:gdLst>
                <a:gd name="T0" fmla="*/ 34 w 40"/>
                <a:gd name="T1" fmla="*/ 2 h 42"/>
                <a:gd name="T2" fmla="*/ 3 w 40"/>
                <a:gd name="T3" fmla="*/ 36 h 42"/>
                <a:gd name="T4" fmla="*/ 0 w 40"/>
                <a:gd name="T5" fmla="*/ 38 h 42"/>
                <a:gd name="T6" fmla="*/ 5 w 40"/>
                <a:gd name="T7" fmla="*/ 42 h 42"/>
                <a:gd name="T8" fmla="*/ 6 w 40"/>
                <a:gd name="T9" fmla="*/ 40 h 42"/>
                <a:gd name="T10" fmla="*/ 38 w 40"/>
                <a:gd name="T11" fmla="*/ 6 h 42"/>
                <a:gd name="T12" fmla="*/ 40 w 40"/>
                <a:gd name="T13" fmla="*/ 4 h 42"/>
                <a:gd name="T14" fmla="*/ 37 w 40"/>
                <a:gd name="T15" fmla="*/ 0 h 42"/>
                <a:gd name="T16" fmla="*/ 34 w 40"/>
                <a:gd name="T17" fmla="*/ 2 h 42"/>
                <a:gd name="T18" fmla="*/ 3 w 40"/>
                <a:gd name="T19" fmla="*/ 6 h 42"/>
                <a:gd name="T20" fmla="*/ 34 w 40"/>
                <a:gd name="T21" fmla="*/ 40 h 42"/>
                <a:gd name="T22" fmla="*/ 37 w 40"/>
                <a:gd name="T23" fmla="*/ 42 h 42"/>
                <a:gd name="T24" fmla="*/ 40 w 40"/>
                <a:gd name="T25" fmla="*/ 38 h 42"/>
                <a:gd name="T26" fmla="*/ 38 w 40"/>
                <a:gd name="T27" fmla="*/ 36 h 42"/>
                <a:gd name="T28" fmla="*/ 6 w 40"/>
                <a:gd name="T29" fmla="*/ 2 h 42"/>
                <a:gd name="T30" fmla="*/ 5 w 40"/>
                <a:gd name="T31" fmla="*/ 0 h 42"/>
                <a:gd name="T32" fmla="*/ 0 w 40"/>
                <a:gd name="T33" fmla="*/ 4 h 42"/>
                <a:gd name="T34" fmla="*/ 3 w 40"/>
                <a:gd name="T35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42">
                  <a:moveTo>
                    <a:pt x="34" y="2"/>
                  </a:moveTo>
                  <a:lnTo>
                    <a:pt x="3" y="36"/>
                  </a:lnTo>
                  <a:lnTo>
                    <a:pt x="0" y="38"/>
                  </a:lnTo>
                  <a:lnTo>
                    <a:pt x="5" y="42"/>
                  </a:lnTo>
                  <a:lnTo>
                    <a:pt x="6" y="40"/>
                  </a:lnTo>
                  <a:lnTo>
                    <a:pt x="38" y="6"/>
                  </a:lnTo>
                  <a:lnTo>
                    <a:pt x="40" y="4"/>
                  </a:lnTo>
                  <a:lnTo>
                    <a:pt x="37" y="0"/>
                  </a:lnTo>
                  <a:lnTo>
                    <a:pt x="34" y="2"/>
                  </a:lnTo>
                  <a:close/>
                  <a:moveTo>
                    <a:pt x="3" y="6"/>
                  </a:moveTo>
                  <a:lnTo>
                    <a:pt x="34" y="40"/>
                  </a:lnTo>
                  <a:lnTo>
                    <a:pt x="37" y="42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4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843F0F"/>
            </a:solidFill>
            <a:ln w="0">
              <a:solidFill>
                <a:srgbClr val="843F0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正方形/長方形 50"/>
              <p:cNvSpPr/>
              <p:nvPr/>
            </p:nvSpPr>
            <p:spPr>
              <a:xfrm>
                <a:off x="7138830" y="3764971"/>
                <a:ext cx="75007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14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14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𝑈𝑉</m:t>
                          </m:r>
                        </m:sub>
                      </m:sSub>
                      <m:r>
                        <a:rPr lang="en-US" altLang="ja-JP" sz="1400" i="1">
                          <a:solidFill>
                            <a:srgbClr val="0000FF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ja-JP" sz="1400" i="1">
                          <a:solidFill>
                            <a:srgbClr val="0000FF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altLang="ja-JP" sz="1400" i="1">
                          <a:solidFill>
                            <a:srgbClr val="0000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ja-JP" altLang="en-US" sz="1400" dirty="0"/>
              </a:p>
            </p:txBody>
          </p:sp>
        </mc:Choice>
        <mc:Fallback xmlns="">
          <p:sp>
            <p:nvSpPr>
              <p:cNvPr id="51" name="正方形/長方形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830" y="3764971"/>
                <a:ext cx="750077" cy="307777"/>
              </a:xfrm>
              <a:prstGeom prst="rect">
                <a:avLst/>
              </a:prstGeom>
              <a:blipFill rotWithShape="1">
                <a:blip r:embed="rId1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テキスト ボックス 51"/>
          <p:cNvSpPr txBox="1"/>
          <p:nvPr/>
        </p:nvSpPr>
        <p:spPr>
          <a:xfrm>
            <a:off x="6710229" y="4149000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00B050"/>
                </a:solidFill>
              </a:rPr>
              <a:t>singlet</a:t>
            </a:r>
            <a:endParaRPr kumimoji="1" lang="ja-JP" altLang="en-US" sz="1400" dirty="0">
              <a:solidFill>
                <a:srgbClr val="00B050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7580560" y="4149001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00B050"/>
                </a:solidFill>
              </a:rPr>
              <a:t>singlet</a:t>
            </a:r>
            <a:endParaRPr kumimoji="1" lang="ja-JP" altLang="en-US" sz="14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/>
              <p:cNvSpPr txBox="1"/>
              <p:nvPr/>
            </p:nvSpPr>
            <p:spPr>
              <a:xfrm>
                <a:off x="6900294" y="1520879"/>
                <a:ext cx="1195968" cy="4042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ja-JP" alt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≪</m:t>
                      </m:r>
                      <m:sSubSup>
                        <m:sSubSupPr>
                          <m:ctrlP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ja-JP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Λ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𝑄𝐶𝐷</m:t>
                          </m:r>
                        </m:sub>
                        <m:sup>
                          <m: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9" name="テキスト ボックス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294" y="1520879"/>
                <a:ext cx="1195968" cy="404278"/>
              </a:xfrm>
              <a:prstGeom prst="rect">
                <a:avLst/>
              </a:prstGeom>
              <a:blipFill rotWithShape="1">
                <a:blip r:embed="rId16"/>
                <a:stretch>
                  <a:fillRect b="-44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36"/>
          <p:cNvGrpSpPr>
            <a:grpSpLocks noChangeAspect="1"/>
          </p:cNvGrpSpPr>
          <p:nvPr/>
        </p:nvGrpSpPr>
        <p:grpSpPr bwMode="auto">
          <a:xfrm>
            <a:off x="6135848" y="1358408"/>
            <a:ext cx="315595" cy="315595"/>
            <a:chOff x="3503" y="3407"/>
            <a:chExt cx="284" cy="284"/>
          </a:xfrm>
          <a:solidFill>
            <a:srgbClr val="FF7A52"/>
          </a:solidFill>
        </p:grpSpPr>
        <p:sp>
          <p:nvSpPr>
            <p:cNvPr id="61" name="Oval 37"/>
            <p:cNvSpPr>
              <a:spLocks noChangeArrowheads="1"/>
            </p:cNvSpPr>
            <p:nvPr/>
          </p:nvSpPr>
          <p:spPr bwMode="auto">
            <a:xfrm>
              <a:off x="3503" y="3407"/>
              <a:ext cx="284" cy="28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62" name="Picture 38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81" y="3473"/>
              <a:ext cx="128" cy="1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3" name="Group 39"/>
          <p:cNvGrpSpPr>
            <a:grpSpLocks noChangeAspect="1"/>
          </p:cNvGrpSpPr>
          <p:nvPr/>
        </p:nvGrpSpPr>
        <p:grpSpPr bwMode="auto">
          <a:xfrm>
            <a:off x="6135848" y="1805388"/>
            <a:ext cx="315595" cy="315595"/>
            <a:chOff x="4751" y="1735"/>
            <a:chExt cx="284" cy="284"/>
          </a:xfrm>
          <a:solidFill>
            <a:srgbClr val="FF7A52"/>
          </a:solidFill>
        </p:grpSpPr>
        <p:sp>
          <p:nvSpPr>
            <p:cNvPr id="64" name="Oval 40"/>
            <p:cNvSpPr>
              <a:spLocks noChangeArrowheads="1"/>
            </p:cNvSpPr>
            <p:nvPr/>
          </p:nvSpPr>
          <p:spPr bwMode="auto">
            <a:xfrm>
              <a:off x="4751" y="1735"/>
              <a:ext cx="284" cy="28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65" name="Picture 41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29" y="1793"/>
              <a:ext cx="128" cy="1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66" name="直線矢印コネクタ 65"/>
          <p:cNvCxnSpPr/>
          <p:nvPr/>
        </p:nvCxnSpPr>
        <p:spPr>
          <a:xfrm>
            <a:off x="6940629" y="1421178"/>
            <a:ext cx="0" cy="638977"/>
          </a:xfrm>
          <a:prstGeom prst="straightConnector1">
            <a:avLst/>
          </a:prstGeom>
          <a:ln w="127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円/楕円 66"/>
          <p:cNvSpPr/>
          <p:nvPr/>
        </p:nvSpPr>
        <p:spPr>
          <a:xfrm>
            <a:off x="5794872" y="1244905"/>
            <a:ext cx="1002535" cy="1002535"/>
          </a:xfrm>
          <a:prstGeom prst="ellipse">
            <a:avLst/>
          </a:prstGeom>
          <a:solidFill>
            <a:srgbClr val="FF7C8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94697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 ターン矢印 9"/>
          <p:cNvSpPr/>
          <p:nvPr/>
        </p:nvSpPr>
        <p:spPr>
          <a:xfrm rot="5400000" flipV="1">
            <a:off x="5143002" y="3097615"/>
            <a:ext cx="1641519" cy="381845"/>
          </a:xfrm>
          <a:prstGeom prst="uturnArrow">
            <a:avLst>
              <a:gd name="adj1" fmla="val 21999"/>
              <a:gd name="adj2" fmla="val 25000"/>
              <a:gd name="adj3" fmla="val 27255"/>
              <a:gd name="adj4" fmla="val 39985"/>
              <a:gd name="adj5" fmla="val 100000"/>
            </a:avLst>
          </a:prstGeom>
          <a:solidFill>
            <a:schemeClr val="bg1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76" name="角丸四角形 2075"/>
          <p:cNvSpPr/>
          <p:nvPr/>
        </p:nvSpPr>
        <p:spPr>
          <a:xfrm>
            <a:off x="6147412" y="1828792"/>
            <a:ext cx="2952520" cy="1299994"/>
          </a:xfrm>
          <a:prstGeom prst="roundRect">
            <a:avLst/>
          </a:prstGeom>
          <a:solidFill>
            <a:schemeClr val="bg1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20337" y="142509"/>
            <a:ext cx="5166912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OPE of QCD potential in </a:t>
            </a:r>
            <a:r>
              <a:rPr lang="en-US" altLang="ja-JP" dirty="0" smtClean="0">
                <a:solidFill>
                  <a:srgbClr val="FF0000"/>
                </a:solidFill>
              </a:rPr>
              <a:t>P</a:t>
            </a:r>
            <a:r>
              <a:rPr kumimoji="1" lang="en-US" altLang="ja-JP" dirty="0" smtClean="0">
                <a:solidFill>
                  <a:srgbClr val="FF0000"/>
                </a:solidFill>
              </a:rPr>
              <a:t>otential-NRQCD EFT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2072" name="直線矢印コネクタ 2071"/>
          <p:cNvCxnSpPr/>
          <p:nvPr/>
        </p:nvCxnSpPr>
        <p:spPr>
          <a:xfrm>
            <a:off x="6521983" y="2115231"/>
            <a:ext cx="0" cy="572877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02" name="Picture 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745" y="2296379"/>
            <a:ext cx="196265" cy="20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6" name="直線コネクタ 135"/>
          <p:cNvCxnSpPr/>
          <p:nvPr/>
        </p:nvCxnSpPr>
        <p:spPr>
          <a:xfrm>
            <a:off x="6705591" y="2684436"/>
            <a:ext cx="938271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Freeform 11"/>
          <p:cNvSpPr>
            <a:spLocks noChangeAspect="1"/>
          </p:cNvSpPr>
          <p:nvPr/>
        </p:nvSpPr>
        <p:spPr bwMode="auto">
          <a:xfrm flipH="1">
            <a:off x="7111404" y="2125088"/>
            <a:ext cx="92987" cy="557385"/>
          </a:xfrm>
          <a:custGeom>
            <a:avLst/>
            <a:gdLst>
              <a:gd name="T0" fmla="*/ 41 w 51"/>
              <a:gd name="T1" fmla="*/ 22 h 256"/>
              <a:gd name="T2" fmla="*/ 30 w 51"/>
              <a:gd name="T3" fmla="*/ 60 h 256"/>
              <a:gd name="T4" fmla="*/ 7 w 51"/>
              <a:gd name="T5" fmla="*/ 56 h 256"/>
              <a:gd name="T6" fmla="*/ 10 w 51"/>
              <a:gd name="T7" fmla="*/ 46 h 256"/>
              <a:gd name="T8" fmla="*/ 34 w 51"/>
              <a:gd name="T9" fmla="*/ 46 h 256"/>
              <a:gd name="T10" fmla="*/ 38 w 51"/>
              <a:gd name="T11" fmla="*/ 92 h 256"/>
              <a:gd name="T12" fmla="*/ 15 w 51"/>
              <a:gd name="T13" fmla="*/ 98 h 256"/>
              <a:gd name="T14" fmla="*/ 6 w 51"/>
              <a:gd name="T15" fmla="*/ 88 h 256"/>
              <a:gd name="T16" fmla="*/ 25 w 51"/>
              <a:gd name="T17" fmla="*/ 80 h 256"/>
              <a:gd name="T18" fmla="*/ 44 w 51"/>
              <a:gd name="T19" fmla="*/ 108 h 256"/>
              <a:gd name="T20" fmla="*/ 25 w 51"/>
              <a:gd name="T21" fmla="*/ 137 h 256"/>
              <a:gd name="T22" fmla="*/ 7 w 51"/>
              <a:gd name="T23" fmla="*/ 130 h 256"/>
              <a:gd name="T24" fmla="*/ 15 w 51"/>
              <a:gd name="T25" fmla="*/ 119 h 256"/>
              <a:gd name="T26" fmla="*/ 39 w 51"/>
              <a:gd name="T27" fmla="*/ 126 h 256"/>
              <a:gd name="T28" fmla="*/ 35 w 51"/>
              <a:gd name="T29" fmla="*/ 171 h 256"/>
              <a:gd name="T30" fmla="*/ 11 w 51"/>
              <a:gd name="T31" fmla="*/ 171 h 256"/>
              <a:gd name="T32" fmla="*/ 9 w 51"/>
              <a:gd name="T33" fmla="*/ 161 h 256"/>
              <a:gd name="T34" fmla="*/ 30 w 51"/>
              <a:gd name="T35" fmla="*/ 156 h 256"/>
              <a:gd name="T36" fmla="*/ 44 w 51"/>
              <a:gd name="T37" fmla="*/ 195 h 256"/>
              <a:gd name="T38" fmla="*/ 21 w 51"/>
              <a:gd name="T39" fmla="*/ 212 h 256"/>
              <a:gd name="T40" fmla="*/ 7 w 51"/>
              <a:gd name="T41" fmla="*/ 203 h 256"/>
              <a:gd name="T42" fmla="*/ 21 w 51"/>
              <a:gd name="T43" fmla="*/ 194 h 256"/>
              <a:gd name="T44" fmla="*/ 44 w 51"/>
              <a:gd name="T45" fmla="*/ 210 h 256"/>
              <a:gd name="T46" fmla="*/ 31 w 51"/>
              <a:gd name="T47" fmla="*/ 248 h 256"/>
              <a:gd name="T48" fmla="*/ 33 w 51"/>
              <a:gd name="T49" fmla="*/ 254 h 256"/>
              <a:gd name="T50" fmla="*/ 51 w 51"/>
              <a:gd name="T51" fmla="*/ 220 h 256"/>
              <a:gd name="T52" fmla="*/ 31 w 51"/>
              <a:gd name="T53" fmla="*/ 188 h 256"/>
              <a:gd name="T54" fmla="*/ 5 w 51"/>
              <a:gd name="T55" fmla="*/ 194 h 256"/>
              <a:gd name="T56" fmla="*/ 10 w 51"/>
              <a:gd name="T57" fmla="*/ 214 h 256"/>
              <a:gd name="T58" fmla="*/ 36 w 51"/>
              <a:gd name="T59" fmla="*/ 215 h 256"/>
              <a:gd name="T60" fmla="*/ 49 w 51"/>
              <a:gd name="T61" fmla="*/ 170 h 256"/>
              <a:gd name="T62" fmla="*/ 25 w 51"/>
              <a:gd name="T63" fmla="*/ 150 h 256"/>
              <a:gd name="T64" fmla="*/ 2 w 51"/>
              <a:gd name="T65" fmla="*/ 161 h 256"/>
              <a:gd name="T66" fmla="*/ 14 w 51"/>
              <a:gd name="T67" fmla="*/ 179 h 256"/>
              <a:gd name="T68" fmla="*/ 40 w 51"/>
              <a:gd name="T69" fmla="*/ 174 h 256"/>
              <a:gd name="T70" fmla="*/ 44 w 51"/>
              <a:gd name="T71" fmla="*/ 122 h 256"/>
              <a:gd name="T72" fmla="*/ 19 w 51"/>
              <a:gd name="T73" fmla="*/ 112 h 256"/>
              <a:gd name="T74" fmla="*/ 0 w 51"/>
              <a:gd name="T75" fmla="*/ 127 h 256"/>
              <a:gd name="T76" fmla="*/ 19 w 51"/>
              <a:gd name="T77" fmla="*/ 142 h 256"/>
              <a:gd name="T78" fmla="*/ 44 w 51"/>
              <a:gd name="T79" fmla="*/ 132 h 256"/>
              <a:gd name="T80" fmla="*/ 39 w 51"/>
              <a:gd name="T81" fmla="*/ 80 h 256"/>
              <a:gd name="T82" fmla="*/ 12 w 51"/>
              <a:gd name="T83" fmla="*/ 77 h 256"/>
              <a:gd name="T84" fmla="*/ 1 w 51"/>
              <a:gd name="T85" fmla="*/ 94 h 256"/>
              <a:gd name="T86" fmla="*/ 25 w 51"/>
              <a:gd name="T87" fmla="*/ 106 h 256"/>
              <a:gd name="T88" fmla="*/ 48 w 51"/>
              <a:gd name="T89" fmla="*/ 84 h 256"/>
              <a:gd name="T90" fmla="*/ 34 w 51"/>
              <a:gd name="T91" fmla="*/ 39 h 256"/>
              <a:gd name="T92" fmla="*/ 7 w 51"/>
              <a:gd name="T93" fmla="*/ 41 h 256"/>
              <a:gd name="T94" fmla="*/ 4 w 51"/>
              <a:gd name="T95" fmla="*/ 60 h 256"/>
              <a:gd name="T96" fmla="*/ 30 w 51"/>
              <a:gd name="T97" fmla="*/ 66 h 256"/>
              <a:gd name="T98" fmla="*/ 49 w 51"/>
              <a:gd name="T99" fmla="*/ 32 h 256"/>
              <a:gd name="T100" fmla="*/ 29 w 51"/>
              <a:gd name="T101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1" h="256">
                <a:moveTo>
                  <a:pt x="24" y="5"/>
                </a:moveTo>
                <a:lnTo>
                  <a:pt x="29" y="6"/>
                </a:lnTo>
                <a:lnTo>
                  <a:pt x="34" y="8"/>
                </a:lnTo>
                <a:lnTo>
                  <a:pt x="38" y="12"/>
                </a:lnTo>
                <a:lnTo>
                  <a:pt x="41" y="22"/>
                </a:lnTo>
                <a:lnTo>
                  <a:pt x="44" y="34"/>
                </a:lnTo>
                <a:lnTo>
                  <a:pt x="41" y="44"/>
                </a:lnTo>
                <a:lnTo>
                  <a:pt x="38" y="54"/>
                </a:lnTo>
                <a:lnTo>
                  <a:pt x="34" y="58"/>
                </a:lnTo>
                <a:lnTo>
                  <a:pt x="30" y="60"/>
                </a:lnTo>
                <a:lnTo>
                  <a:pt x="25" y="61"/>
                </a:lnTo>
                <a:lnTo>
                  <a:pt x="19" y="61"/>
                </a:lnTo>
                <a:lnTo>
                  <a:pt x="15" y="60"/>
                </a:lnTo>
                <a:lnTo>
                  <a:pt x="10" y="59"/>
                </a:lnTo>
                <a:lnTo>
                  <a:pt x="7" y="56"/>
                </a:lnTo>
                <a:lnTo>
                  <a:pt x="6" y="55"/>
                </a:lnTo>
                <a:lnTo>
                  <a:pt x="5" y="53"/>
                </a:lnTo>
                <a:lnTo>
                  <a:pt x="6" y="50"/>
                </a:lnTo>
                <a:lnTo>
                  <a:pt x="7" y="48"/>
                </a:lnTo>
                <a:lnTo>
                  <a:pt x="10" y="46"/>
                </a:lnTo>
                <a:lnTo>
                  <a:pt x="14" y="44"/>
                </a:lnTo>
                <a:lnTo>
                  <a:pt x="19" y="43"/>
                </a:lnTo>
                <a:lnTo>
                  <a:pt x="25" y="43"/>
                </a:lnTo>
                <a:lnTo>
                  <a:pt x="29" y="44"/>
                </a:lnTo>
                <a:lnTo>
                  <a:pt x="34" y="46"/>
                </a:lnTo>
                <a:lnTo>
                  <a:pt x="38" y="50"/>
                </a:lnTo>
                <a:lnTo>
                  <a:pt x="43" y="59"/>
                </a:lnTo>
                <a:lnTo>
                  <a:pt x="44" y="70"/>
                </a:lnTo>
                <a:lnTo>
                  <a:pt x="43" y="82"/>
                </a:lnTo>
                <a:lnTo>
                  <a:pt x="38" y="92"/>
                </a:lnTo>
                <a:lnTo>
                  <a:pt x="34" y="95"/>
                </a:lnTo>
                <a:lnTo>
                  <a:pt x="30" y="98"/>
                </a:lnTo>
                <a:lnTo>
                  <a:pt x="25" y="99"/>
                </a:lnTo>
                <a:lnTo>
                  <a:pt x="20" y="99"/>
                </a:lnTo>
                <a:lnTo>
                  <a:pt x="15" y="98"/>
                </a:lnTo>
                <a:lnTo>
                  <a:pt x="11" y="97"/>
                </a:lnTo>
                <a:lnTo>
                  <a:pt x="9" y="94"/>
                </a:lnTo>
                <a:lnTo>
                  <a:pt x="6" y="92"/>
                </a:lnTo>
                <a:lnTo>
                  <a:pt x="6" y="90"/>
                </a:lnTo>
                <a:lnTo>
                  <a:pt x="6" y="88"/>
                </a:lnTo>
                <a:lnTo>
                  <a:pt x="9" y="85"/>
                </a:lnTo>
                <a:lnTo>
                  <a:pt x="11" y="84"/>
                </a:lnTo>
                <a:lnTo>
                  <a:pt x="15" y="82"/>
                </a:lnTo>
                <a:lnTo>
                  <a:pt x="20" y="80"/>
                </a:lnTo>
                <a:lnTo>
                  <a:pt x="25" y="80"/>
                </a:lnTo>
                <a:lnTo>
                  <a:pt x="30" y="82"/>
                </a:lnTo>
                <a:lnTo>
                  <a:pt x="34" y="84"/>
                </a:lnTo>
                <a:lnTo>
                  <a:pt x="38" y="88"/>
                </a:lnTo>
                <a:lnTo>
                  <a:pt x="43" y="97"/>
                </a:lnTo>
                <a:lnTo>
                  <a:pt x="44" y="108"/>
                </a:lnTo>
                <a:lnTo>
                  <a:pt x="43" y="119"/>
                </a:lnTo>
                <a:lnTo>
                  <a:pt x="39" y="128"/>
                </a:lnTo>
                <a:lnTo>
                  <a:pt x="35" y="133"/>
                </a:lnTo>
                <a:lnTo>
                  <a:pt x="30" y="136"/>
                </a:lnTo>
                <a:lnTo>
                  <a:pt x="25" y="137"/>
                </a:lnTo>
                <a:lnTo>
                  <a:pt x="20" y="137"/>
                </a:lnTo>
                <a:lnTo>
                  <a:pt x="15" y="136"/>
                </a:lnTo>
                <a:lnTo>
                  <a:pt x="11" y="133"/>
                </a:lnTo>
                <a:lnTo>
                  <a:pt x="9" y="132"/>
                </a:lnTo>
                <a:lnTo>
                  <a:pt x="7" y="130"/>
                </a:lnTo>
                <a:lnTo>
                  <a:pt x="6" y="127"/>
                </a:lnTo>
                <a:lnTo>
                  <a:pt x="7" y="126"/>
                </a:lnTo>
                <a:lnTo>
                  <a:pt x="9" y="123"/>
                </a:lnTo>
                <a:lnTo>
                  <a:pt x="11" y="121"/>
                </a:lnTo>
                <a:lnTo>
                  <a:pt x="15" y="119"/>
                </a:lnTo>
                <a:lnTo>
                  <a:pt x="20" y="118"/>
                </a:lnTo>
                <a:lnTo>
                  <a:pt x="25" y="118"/>
                </a:lnTo>
                <a:lnTo>
                  <a:pt x="30" y="118"/>
                </a:lnTo>
                <a:lnTo>
                  <a:pt x="35" y="121"/>
                </a:lnTo>
                <a:lnTo>
                  <a:pt x="39" y="126"/>
                </a:lnTo>
                <a:lnTo>
                  <a:pt x="43" y="135"/>
                </a:lnTo>
                <a:lnTo>
                  <a:pt x="45" y="146"/>
                </a:lnTo>
                <a:lnTo>
                  <a:pt x="43" y="157"/>
                </a:lnTo>
                <a:lnTo>
                  <a:pt x="39" y="166"/>
                </a:lnTo>
                <a:lnTo>
                  <a:pt x="35" y="171"/>
                </a:lnTo>
                <a:lnTo>
                  <a:pt x="31" y="174"/>
                </a:lnTo>
                <a:lnTo>
                  <a:pt x="26" y="175"/>
                </a:lnTo>
                <a:lnTo>
                  <a:pt x="20" y="174"/>
                </a:lnTo>
                <a:lnTo>
                  <a:pt x="16" y="172"/>
                </a:lnTo>
                <a:lnTo>
                  <a:pt x="11" y="171"/>
                </a:lnTo>
                <a:lnTo>
                  <a:pt x="9" y="170"/>
                </a:lnTo>
                <a:lnTo>
                  <a:pt x="7" y="167"/>
                </a:lnTo>
                <a:lnTo>
                  <a:pt x="6" y="165"/>
                </a:lnTo>
                <a:lnTo>
                  <a:pt x="7" y="162"/>
                </a:lnTo>
                <a:lnTo>
                  <a:pt x="9" y="161"/>
                </a:lnTo>
                <a:lnTo>
                  <a:pt x="11" y="159"/>
                </a:lnTo>
                <a:lnTo>
                  <a:pt x="16" y="157"/>
                </a:lnTo>
                <a:lnTo>
                  <a:pt x="20" y="156"/>
                </a:lnTo>
                <a:lnTo>
                  <a:pt x="26" y="155"/>
                </a:lnTo>
                <a:lnTo>
                  <a:pt x="30" y="156"/>
                </a:lnTo>
                <a:lnTo>
                  <a:pt x="35" y="159"/>
                </a:lnTo>
                <a:lnTo>
                  <a:pt x="39" y="164"/>
                </a:lnTo>
                <a:lnTo>
                  <a:pt x="44" y="172"/>
                </a:lnTo>
                <a:lnTo>
                  <a:pt x="45" y="184"/>
                </a:lnTo>
                <a:lnTo>
                  <a:pt x="44" y="195"/>
                </a:lnTo>
                <a:lnTo>
                  <a:pt x="39" y="204"/>
                </a:lnTo>
                <a:lnTo>
                  <a:pt x="36" y="208"/>
                </a:lnTo>
                <a:lnTo>
                  <a:pt x="31" y="212"/>
                </a:lnTo>
                <a:lnTo>
                  <a:pt x="26" y="212"/>
                </a:lnTo>
                <a:lnTo>
                  <a:pt x="21" y="212"/>
                </a:lnTo>
                <a:lnTo>
                  <a:pt x="16" y="210"/>
                </a:lnTo>
                <a:lnTo>
                  <a:pt x="12" y="209"/>
                </a:lnTo>
                <a:lnTo>
                  <a:pt x="10" y="206"/>
                </a:lnTo>
                <a:lnTo>
                  <a:pt x="7" y="205"/>
                </a:lnTo>
                <a:lnTo>
                  <a:pt x="7" y="203"/>
                </a:lnTo>
                <a:lnTo>
                  <a:pt x="7" y="200"/>
                </a:lnTo>
                <a:lnTo>
                  <a:pt x="10" y="198"/>
                </a:lnTo>
                <a:lnTo>
                  <a:pt x="12" y="196"/>
                </a:lnTo>
                <a:lnTo>
                  <a:pt x="16" y="195"/>
                </a:lnTo>
                <a:lnTo>
                  <a:pt x="21" y="194"/>
                </a:lnTo>
                <a:lnTo>
                  <a:pt x="26" y="193"/>
                </a:lnTo>
                <a:lnTo>
                  <a:pt x="31" y="194"/>
                </a:lnTo>
                <a:lnTo>
                  <a:pt x="35" y="196"/>
                </a:lnTo>
                <a:lnTo>
                  <a:pt x="39" y="200"/>
                </a:lnTo>
                <a:lnTo>
                  <a:pt x="44" y="210"/>
                </a:lnTo>
                <a:lnTo>
                  <a:pt x="45" y="222"/>
                </a:lnTo>
                <a:lnTo>
                  <a:pt x="44" y="232"/>
                </a:lnTo>
                <a:lnTo>
                  <a:pt x="40" y="242"/>
                </a:lnTo>
                <a:lnTo>
                  <a:pt x="36" y="246"/>
                </a:lnTo>
                <a:lnTo>
                  <a:pt x="31" y="248"/>
                </a:lnTo>
                <a:lnTo>
                  <a:pt x="26" y="249"/>
                </a:lnTo>
                <a:lnTo>
                  <a:pt x="24" y="249"/>
                </a:lnTo>
                <a:lnTo>
                  <a:pt x="24" y="256"/>
                </a:lnTo>
                <a:lnTo>
                  <a:pt x="26" y="256"/>
                </a:lnTo>
                <a:lnTo>
                  <a:pt x="33" y="254"/>
                </a:lnTo>
                <a:lnTo>
                  <a:pt x="36" y="253"/>
                </a:lnTo>
                <a:lnTo>
                  <a:pt x="41" y="249"/>
                </a:lnTo>
                <a:lnTo>
                  <a:pt x="45" y="244"/>
                </a:lnTo>
                <a:lnTo>
                  <a:pt x="50" y="234"/>
                </a:lnTo>
                <a:lnTo>
                  <a:pt x="51" y="220"/>
                </a:lnTo>
                <a:lnTo>
                  <a:pt x="49" y="208"/>
                </a:lnTo>
                <a:lnTo>
                  <a:pt x="44" y="198"/>
                </a:lnTo>
                <a:lnTo>
                  <a:pt x="40" y="193"/>
                </a:lnTo>
                <a:lnTo>
                  <a:pt x="36" y="190"/>
                </a:lnTo>
                <a:lnTo>
                  <a:pt x="31" y="188"/>
                </a:lnTo>
                <a:lnTo>
                  <a:pt x="26" y="188"/>
                </a:lnTo>
                <a:lnTo>
                  <a:pt x="20" y="188"/>
                </a:lnTo>
                <a:lnTo>
                  <a:pt x="14" y="189"/>
                </a:lnTo>
                <a:lnTo>
                  <a:pt x="9" y="191"/>
                </a:lnTo>
                <a:lnTo>
                  <a:pt x="5" y="194"/>
                </a:lnTo>
                <a:lnTo>
                  <a:pt x="2" y="199"/>
                </a:lnTo>
                <a:lnTo>
                  <a:pt x="1" y="203"/>
                </a:lnTo>
                <a:lnTo>
                  <a:pt x="2" y="206"/>
                </a:lnTo>
                <a:lnTo>
                  <a:pt x="5" y="212"/>
                </a:lnTo>
                <a:lnTo>
                  <a:pt x="10" y="214"/>
                </a:lnTo>
                <a:lnTo>
                  <a:pt x="14" y="217"/>
                </a:lnTo>
                <a:lnTo>
                  <a:pt x="20" y="218"/>
                </a:lnTo>
                <a:lnTo>
                  <a:pt x="26" y="218"/>
                </a:lnTo>
                <a:lnTo>
                  <a:pt x="31" y="217"/>
                </a:lnTo>
                <a:lnTo>
                  <a:pt x="36" y="215"/>
                </a:lnTo>
                <a:lnTo>
                  <a:pt x="40" y="212"/>
                </a:lnTo>
                <a:lnTo>
                  <a:pt x="44" y="208"/>
                </a:lnTo>
                <a:lnTo>
                  <a:pt x="49" y="196"/>
                </a:lnTo>
                <a:lnTo>
                  <a:pt x="51" y="184"/>
                </a:lnTo>
                <a:lnTo>
                  <a:pt x="49" y="170"/>
                </a:lnTo>
                <a:lnTo>
                  <a:pt x="44" y="160"/>
                </a:lnTo>
                <a:lnTo>
                  <a:pt x="40" y="155"/>
                </a:lnTo>
                <a:lnTo>
                  <a:pt x="35" y="152"/>
                </a:lnTo>
                <a:lnTo>
                  <a:pt x="31" y="150"/>
                </a:lnTo>
                <a:lnTo>
                  <a:pt x="25" y="150"/>
                </a:lnTo>
                <a:lnTo>
                  <a:pt x="19" y="150"/>
                </a:lnTo>
                <a:lnTo>
                  <a:pt x="14" y="151"/>
                </a:lnTo>
                <a:lnTo>
                  <a:pt x="9" y="154"/>
                </a:lnTo>
                <a:lnTo>
                  <a:pt x="5" y="157"/>
                </a:lnTo>
                <a:lnTo>
                  <a:pt x="2" y="161"/>
                </a:lnTo>
                <a:lnTo>
                  <a:pt x="1" y="165"/>
                </a:lnTo>
                <a:lnTo>
                  <a:pt x="2" y="170"/>
                </a:lnTo>
                <a:lnTo>
                  <a:pt x="5" y="174"/>
                </a:lnTo>
                <a:lnTo>
                  <a:pt x="9" y="176"/>
                </a:lnTo>
                <a:lnTo>
                  <a:pt x="14" y="179"/>
                </a:lnTo>
                <a:lnTo>
                  <a:pt x="20" y="180"/>
                </a:lnTo>
                <a:lnTo>
                  <a:pt x="26" y="180"/>
                </a:lnTo>
                <a:lnTo>
                  <a:pt x="31" y="180"/>
                </a:lnTo>
                <a:lnTo>
                  <a:pt x="36" y="177"/>
                </a:lnTo>
                <a:lnTo>
                  <a:pt x="40" y="174"/>
                </a:lnTo>
                <a:lnTo>
                  <a:pt x="44" y="170"/>
                </a:lnTo>
                <a:lnTo>
                  <a:pt x="49" y="159"/>
                </a:lnTo>
                <a:lnTo>
                  <a:pt x="50" y="146"/>
                </a:lnTo>
                <a:lnTo>
                  <a:pt x="49" y="133"/>
                </a:lnTo>
                <a:lnTo>
                  <a:pt x="44" y="122"/>
                </a:lnTo>
                <a:lnTo>
                  <a:pt x="40" y="118"/>
                </a:lnTo>
                <a:lnTo>
                  <a:pt x="35" y="114"/>
                </a:lnTo>
                <a:lnTo>
                  <a:pt x="30" y="112"/>
                </a:lnTo>
                <a:lnTo>
                  <a:pt x="25" y="112"/>
                </a:lnTo>
                <a:lnTo>
                  <a:pt x="19" y="112"/>
                </a:lnTo>
                <a:lnTo>
                  <a:pt x="14" y="114"/>
                </a:lnTo>
                <a:lnTo>
                  <a:pt x="9" y="116"/>
                </a:lnTo>
                <a:lnTo>
                  <a:pt x="4" y="119"/>
                </a:lnTo>
                <a:lnTo>
                  <a:pt x="1" y="123"/>
                </a:lnTo>
                <a:lnTo>
                  <a:pt x="0" y="127"/>
                </a:lnTo>
                <a:lnTo>
                  <a:pt x="1" y="132"/>
                </a:lnTo>
                <a:lnTo>
                  <a:pt x="4" y="136"/>
                </a:lnTo>
                <a:lnTo>
                  <a:pt x="9" y="138"/>
                </a:lnTo>
                <a:lnTo>
                  <a:pt x="14" y="141"/>
                </a:lnTo>
                <a:lnTo>
                  <a:pt x="19" y="142"/>
                </a:lnTo>
                <a:lnTo>
                  <a:pt x="25" y="142"/>
                </a:lnTo>
                <a:lnTo>
                  <a:pt x="31" y="142"/>
                </a:lnTo>
                <a:lnTo>
                  <a:pt x="35" y="140"/>
                </a:lnTo>
                <a:lnTo>
                  <a:pt x="40" y="137"/>
                </a:lnTo>
                <a:lnTo>
                  <a:pt x="44" y="132"/>
                </a:lnTo>
                <a:lnTo>
                  <a:pt x="49" y="121"/>
                </a:lnTo>
                <a:lnTo>
                  <a:pt x="50" y="108"/>
                </a:lnTo>
                <a:lnTo>
                  <a:pt x="48" y="95"/>
                </a:lnTo>
                <a:lnTo>
                  <a:pt x="43" y="84"/>
                </a:lnTo>
                <a:lnTo>
                  <a:pt x="39" y="80"/>
                </a:lnTo>
                <a:lnTo>
                  <a:pt x="35" y="77"/>
                </a:lnTo>
                <a:lnTo>
                  <a:pt x="30" y="75"/>
                </a:lnTo>
                <a:lnTo>
                  <a:pt x="25" y="74"/>
                </a:lnTo>
                <a:lnTo>
                  <a:pt x="19" y="75"/>
                </a:lnTo>
                <a:lnTo>
                  <a:pt x="12" y="77"/>
                </a:lnTo>
                <a:lnTo>
                  <a:pt x="7" y="78"/>
                </a:lnTo>
                <a:lnTo>
                  <a:pt x="4" y="82"/>
                </a:lnTo>
                <a:lnTo>
                  <a:pt x="1" y="85"/>
                </a:lnTo>
                <a:lnTo>
                  <a:pt x="0" y="90"/>
                </a:lnTo>
                <a:lnTo>
                  <a:pt x="1" y="94"/>
                </a:lnTo>
                <a:lnTo>
                  <a:pt x="4" y="98"/>
                </a:lnTo>
                <a:lnTo>
                  <a:pt x="9" y="102"/>
                </a:lnTo>
                <a:lnTo>
                  <a:pt x="12" y="103"/>
                </a:lnTo>
                <a:lnTo>
                  <a:pt x="19" y="104"/>
                </a:lnTo>
                <a:lnTo>
                  <a:pt x="25" y="106"/>
                </a:lnTo>
                <a:lnTo>
                  <a:pt x="30" y="104"/>
                </a:lnTo>
                <a:lnTo>
                  <a:pt x="35" y="102"/>
                </a:lnTo>
                <a:lnTo>
                  <a:pt x="39" y="99"/>
                </a:lnTo>
                <a:lnTo>
                  <a:pt x="43" y="94"/>
                </a:lnTo>
                <a:lnTo>
                  <a:pt x="48" y="84"/>
                </a:lnTo>
                <a:lnTo>
                  <a:pt x="50" y="70"/>
                </a:lnTo>
                <a:lnTo>
                  <a:pt x="48" y="58"/>
                </a:lnTo>
                <a:lnTo>
                  <a:pt x="43" y="46"/>
                </a:lnTo>
                <a:lnTo>
                  <a:pt x="39" y="43"/>
                </a:lnTo>
                <a:lnTo>
                  <a:pt x="34" y="39"/>
                </a:lnTo>
                <a:lnTo>
                  <a:pt x="30" y="37"/>
                </a:lnTo>
                <a:lnTo>
                  <a:pt x="24" y="36"/>
                </a:lnTo>
                <a:lnTo>
                  <a:pt x="17" y="37"/>
                </a:lnTo>
                <a:lnTo>
                  <a:pt x="12" y="39"/>
                </a:lnTo>
                <a:lnTo>
                  <a:pt x="7" y="41"/>
                </a:lnTo>
                <a:lnTo>
                  <a:pt x="4" y="44"/>
                </a:lnTo>
                <a:lnTo>
                  <a:pt x="0" y="48"/>
                </a:lnTo>
                <a:lnTo>
                  <a:pt x="0" y="53"/>
                </a:lnTo>
                <a:lnTo>
                  <a:pt x="1" y="56"/>
                </a:lnTo>
                <a:lnTo>
                  <a:pt x="4" y="60"/>
                </a:lnTo>
                <a:lnTo>
                  <a:pt x="7" y="64"/>
                </a:lnTo>
                <a:lnTo>
                  <a:pt x="12" y="65"/>
                </a:lnTo>
                <a:lnTo>
                  <a:pt x="19" y="68"/>
                </a:lnTo>
                <a:lnTo>
                  <a:pt x="25" y="68"/>
                </a:lnTo>
                <a:lnTo>
                  <a:pt x="30" y="66"/>
                </a:lnTo>
                <a:lnTo>
                  <a:pt x="35" y="65"/>
                </a:lnTo>
                <a:lnTo>
                  <a:pt x="39" y="61"/>
                </a:lnTo>
                <a:lnTo>
                  <a:pt x="43" y="56"/>
                </a:lnTo>
                <a:lnTo>
                  <a:pt x="48" y="46"/>
                </a:lnTo>
                <a:lnTo>
                  <a:pt x="49" y="32"/>
                </a:lnTo>
                <a:lnTo>
                  <a:pt x="48" y="20"/>
                </a:lnTo>
                <a:lnTo>
                  <a:pt x="41" y="10"/>
                </a:lnTo>
                <a:lnTo>
                  <a:pt x="38" y="5"/>
                </a:lnTo>
                <a:lnTo>
                  <a:pt x="34" y="2"/>
                </a:lnTo>
                <a:lnTo>
                  <a:pt x="29" y="0"/>
                </a:lnTo>
                <a:lnTo>
                  <a:pt x="24" y="0"/>
                </a:lnTo>
                <a:lnTo>
                  <a:pt x="21" y="0"/>
                </a:lnTo>
                <a:lnTo>
                  <a:pt x="21" y="5"/>
                </a:lnTo>
                <a:lnTo>
                  <a:pt x="24" y="5"/>
                </a:lnTo>
                <a:close/>
              </a:path>
            </a:pathLst>
          </a:custGeom>
          <a:solidFill>
            <a:srgbClr val="AF2626"/>
          </a:solidFill>
          <a:ln w="6350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143" name="直線コネクタ 142"/>
          <p:cNvCxnSpPr/>
          <p:nvPr/>
        </p:nvCxnSpPr>
        <p:spPr>
          <a:xfrm>
            <a:off x="6705591" y="2131756"/>
            <a:ext cx="938271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7" name="テキスト ボックス 2076"/>
          <p:cNvSpPr txBox="1"/>
          <p:nvPr/>
        </p:nvSpPr>
        <p:spPr>
          <a:xfrm>
            <a:off x="6521983" y="277624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66"/>
                </a:solidFill>
              </a:rPr>
              <a:t>pert. QCD</a:t>
            </a:r>
            <a:endParaRPr kumimoji="1" lang="ja-JP" altLang="en-US" dirty="0">
              <a:solidFill>
                <a:srgbClr val="FF0066"/>
              </a:solidFill>
            </a:endParaRPr>
          </a:p>
        </p:txBody>
      </p:sp>
      <p:sp>
        <p:nvSpPr>
          <p:cNvPr id="2078" name="テキスト ボックス 2077"/>
          <p:cNvSpPr txBox="1"/>
          <p:nvPr/>
        </p:nvSpPr>
        <p:spPr>
          <a:xfrm>
            <a:off x="7315192" y="2269467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CC3399"/>
                </a:solidFill>
              </a:rPr>
              <a:t>UV gluons</a:t>
            </a:r>
            <a:endParaRPr kumimoji="1" lang="ja-JP" altLang="en-US" sz="1400" dirty="0">
              <a:solidFill>
                <a:srgbClr val="CC3399"/>
              </a:solidFill>
            </a:endParaRPr>
          </a:p>
        </p:txBody>
      </p:sp>
      <p:cxnSp>
        <p:nvCxnSpPr>
          <p:cNvPr id="67" name="直線コネクタ 66"/>
          <p:cNvCxnSpPr/>
          <p:nvPr/>
        </p:nvCxnSpPr>
        <p:spPr>
          <a:xfrm>
            <a:off x="7970692" y="2693617"/>
            <a:ext cx="938271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>
            <a:off x="7970692" y="2140937"/>
            <a:ext cx="938271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5" name="Freeform 22"/>
          <p:cNvSpPr>
            <a:spLocks/>
          </p:cNvSpPr>
          <p:nvPr/>
        </p:nvSpPr>
        <p:spPr bwMode="auto">
          <a:xfrm>
            <a:off x="8139383" y="1949729"/>
            <a:ext cx="584200" cy="192088"/>
          </a:xfrm>
          <a:custGeom>
            <a:avLst/>
            <a:gdLst>
              <a:gd name="T0" fmla="*/ 356 w 368"/>
              <a:gd name="T1" fmla="*/ 71 h 121"/>
              <a:gd name="T2" fmla="*/ 311 w 368"/>
              <a:gd name="T3" fmla="*/ 78 h 121"/>
              <a:gd name="T4" fmla="*/ 339 w 368"/>
              <a:gd name="T5" fmla="*/ 86 h 121"/>
              <a:gd name="T6" fmla="*/ 323 w 368"/>
              <a:gd name="T7" fmla="*/ 44 h 121"/>
              <a:gd name="T8" fmla="*/ 282 w 368"/>
              <a:gd name="T9" fmla="*/ 64 h 121"/>
              <a:gd name="T10" fmla="*/ 314 w 368"/>
              <a:gd name="T11" fmla="*/ 62 h 121"/>
              <a:gd name="T12" fmla="*/ 286 w 368"/>
              <a:gd name="T13" fmla="*/ 24 h 121"/>
              <a:gd name="T14" fmla="*/ 252 w 368"/>
              <a:gd name="T15" fmla="*/ 54 h 121"/>
              <a:gd name="T16" fmla="*/ 284 w 368"/>
              <a:gd name="T17" fmla="*/ 41 h 121"/>
              <a:gd name="T18" fmla="*/ 246 w 368"/>
              <a:gd name="T19" fmla="*/ 11 h 121"/>
              <a:gd name="T20" fmla="*/ 224 w 368"/>
              <a:gd name="T21" fmla="*/ 49 h 121"/>
              <a:gd name="T22" fmla="*/ 250 w 368"/>
              <a:gd name="T23" fmla="*/ 25 h 121"/>
              <a:gd name="T24" fmla="*/ 203 w 368"/>
              <a:gd name="T25" fmla="*/ 5 h 121"/>
              <a:gd name="T26" fmla="*/ 195 w 368"/>
              <a:gd name="T27" fmla="*/ 48 h 121"/>
              <a:gd name="T28" fmla="*/ 213 w 368"/>
              <a:gd name="T29" fmla="*/ 15 h 121"/>
              <a:gd name="T30" fmla="*/ 162 w 368"/>
              <a:gd name="T31" fmla="*/ 7 h 121"/>
              <a:gd name="T32" fmla="*/ 166 w 368"/>
              <a:gd name="T33" fmla="*/ 49 h 121"/>
              <a:gd name="T34" fmla="*/ 175 w 368"/>
              <a:gd name="T35" fmla="*/ 12 h 121"/>
              <a:gd name="T36" fmla="*/ 124 w 368"/>
              <a:gd name="T37" fmla="*/ 15 h 121"/>
              <a:gd name="T38" fmla="*/ 137 w 368"/>
              <a:gd name="T39" fmla="*/ 55 h 121"/>
              <a:gd name="T40" fmla="*/ 136 w 368"/>
              <a:gd name="T41" fmla="*/ 14 h 121"/>
              <a:gd name="T42" fmla="*/ 87 w 368"/>
              <a:gd name="T43" fmla="*/ 30 h 121"/>
              <a:gd name="T44" fmla="*/ 108 w 368"/>
              <a:gd name="T45" fmla="*/ 65 h 121"/>
              <a:gd name="T46" fmla="*/ 101 w 368"/>
              <a:gd name="T47" fmla="*/ 25 h 121"/>
              <a:gd name="T48" fmla="*/ 54 w 368"/>
              <a:gd name="T49" fmla="*/ 48 h 121"/>
              <a:gd name="T50" fmla="*/ 81 w 368"/>
              <a:gd name="T51" fmla="*/ 79 h 121"/>
              <a:gd name="T52" fmla="*/ 67 w 368"/>
              <a:gd name="T53" fmla="*/ 41 h 121"/>
              <a:gd name="T54" fmla="*/ 25 w 368"/>
              <a:gd name="T55" fmla="*/ 72 h 121"/>
              <a:gd name="T56" fmla="*/ 58 w 368"/>
              <a:gd name="T57" fmla="*/ 96 h 121"/>
              <a:gd name="T58" fmla="*/ 34 w 368"/>
              <a:gd name="T59" fmla="*/ 62 h 121"/>
              <a:gd name="T60" fmla="*/ 0 w 368"/>
              <a:gd name="T61" fmla="*/ 102 h 121"/>
              <a:gd name="T62" fmla="*/ 4 w 368"/>
              <a:gd name="T63" fmla="*/ 90 h 121"/>
              <a:gd name="T64" fmla="*/ 42 w 368"/>
              <a:gd name="T65" fmla="*/ 68 h 121"/>
              <a:gd name="T66" fmla="*/ 48 w 368"/>
              <a:gd name="T67" fmla="*/ 94 h 121"/>
              <a:gd name="T68" fmla="*/ 32 w 368"/>
              <a:gd name="T69" fmla="*/ 59 h 121"/>
              <a:gd name="T70" fmla="*/ 73 w 368"/>
              <a:gd name="T71" fmla="*/ 49 h 121"/>
              <a:gd name="T72" fmla="*/ 72 w 368"/>
              <a:gd name="T73" fmla="*/ 73 h 121"/>
              <a:gd name="T74" fmla="*/ 64 w 368"/>
              <a:gd name="T75" fmla="*/ 37 h 121"/>
              <a:gd name="T76" fmla="*/ 105 w 368"/>
              <a:gd name="T77" fmla="*/ 35 h 121"/>
              <a:gd name="T78" fmla="*/ 100 w 368"/>
              <a:gd name="T79" fmla="*/ 58 h 121"/>
              <a:gd name="T80" fmla="*/ 99 w 368"/>
              <a:gd name="T81" fmla="*/ 20 h 121"/>
              <a:gd name="T82" fmla="*/ 139 w 368"/>
              <a:gd name="T83" fmla="*/ 25 h 121"/>
              <a:gd name="T84" fmla="*/ 131 w 368"/>
              <a:gd name="T85" fmla="*/ 45 h 121"/>
              <a:gd name="T86" fmla="*/ 137 w 368"/>
              <a:gd name="T87" fmla="*/ 8 h 121"/>
              <a:gd name="T88" fmla="*/ 175 w 368"/>
              <a:gd name="T89" fmla="*/ 21 h 121"/>
              <a:gd name="T90" fmla="*/ 161 w 368"/>
              <a:gd name="T91" fmla="*/ 37 h 121"/>
              <a:gd name="T92" fmla="*/ 178 w 368"/>
              <a:gd name="T93" fmla="*/ 3 h 121"/>
              <a:gd name="T94" fmla="*/ 210 w 368"/>
              <a:gd name="T95" fmla="*/ 25 h 121"/>
              <a:gd name="T96" fmla="*/ 194 w 368"/>
              <a:gd name="T97" fmla="*/ 33 h 121"/>
              <a:gd name="T98" fmla="*/ 219 w 368"/>
              <a:gd name="T99" fmla="*/ 6 h 121"/>
              <a:gd name="T100" fmla="*/ 244 w 368"/>
              <a:gd name="T101" fmla="*/ 33 h 121"/>
              <a:gd name="T102" fmla="*/ 227 w 368"/>
              <a:gd name="T103" fmla="*/ 33 h 121"/>
              <a:gd name="T104" fmla="*/ 260 w 368"/>
              <a:gd name="T105" fmla="*/ 14 h 121"/>
              <a:gd name="T106" fmla="*/ 274 w 368"/>
              <a:gd name="T107" fmla="*/ 49 h 121"/>
              <a:gd name="T108" fmla="*/ 261 w 368"/>
              <a:gd name="T109" fmla="*/ 39 h 121"/>
              <a:gd name="T110" fmla="*/ 297 w 368"/>
              <a:gd name="T111" fmla="*/ 31 h 121"/>
              <a:gd name="T112" fmla="*/ 302 w 368"/>
              <a:gd name="T113" fmla="*/ 68 h 121"/>
              <a:gd name="T114" fmla="*/ 293 w 368"/>
              <a:gd name="T115" fmla="*/ 53 h 121"/>
              <a:gd name="T116" fmla="*/ 332 w 368"/>
              <a:gd name="T117" fmla="*/ 54 h 121"/>
              <a:gd name="T118" fmla="*/ 325 w 368"/>
              <a:gd name="T119" fmla="*/ 91 h 121"/>
              <a:gd name="T120" fmla="*/ 323 w 368"/>
              <a:gd name="T121" fmla="*/ 71 h 121"/>
              <a:gd name="T122" fmla="*/ 362 w 368"/>
              <a:gd name="T123" fmla="*/ 8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68" h="121">
                <a:moveTo>
                  <a:pt x="355" y="119"/>
                </a:moveTo>
                <a:lnTo>
                  <a:pt x="361" y="115"/>
                </a:lnTo>
                <a:lnTo>
                  <a:pt x="362" y="113"/>
                </a:lnTo>
                <a:lnTo>
                  <a:pt x="362" y="113"/>
                </a:lnTo>
                <a:lnTo>
                  <a:pt x="362" y="113"/>
                </a:lnTo>
                <a:lnTo>
                  <a:pt x="364" y="112"/>
                </a:lnTo>
                <a:lnTo>
                  <a:pt x="364" y="112"/>
                </a:lnTo>
                <a:lnTo>
                  <a:pt x="364" y="112"/>
                </a:lnTo>
                <a:lnTo>
                  <a:pt x="365" y="109"/>
                </a:lnTo>
                <a:lnTo>
                  <a:pt x="365" y="109"/>
                </a:lnTo>
                <a:lnTo>
                  <a:pt x="365" y="109"/>
                </a:lnTo>
                <a:lnTo>
                  <a:pt x="367" y="107"/>
                </a:lnTo>
                <a:lnTo>
                  <a:pt x="367" y="107"/>
                </a:lnTo>
                <a:lnTo>
                  <a:pt x="367" y="107"/>
                </a:lnTo>
                <a:lnTo>
                  <a:pt x="368" y="104"/>
                </a:lnTo>
                <a:lnTo>
                  <a:pt x="368" y="104"/>
                </a:lnTo>
                <a:lnTo>
                  <a:pt x="368" y="104"/>
                </a:lnTo>
                <a:lnTo>
                  <a:pt x="368" y="102"/>
                </a:lnTo>
                <a:lnTo>
                  <a:pt x="368" y="102"/>
                </a:lnTo>
                <a:lnTo>
                  <a:pt x="368" y="101"/>
                </a:lnTo>
                <a:lnTo>
                  <a:pt x="368" y="98"/>
                </a:lnTo>
                <a:lnTo>
                  <a:pt x="368" y="98"/>
                </a:lnTo>
                <a:lnTo>
                  <a:pt x="368" y="98"/>
                </a:lnTo>
                <a:lnTo>
                  <a:pt x="368" y="96"/>
                </a:lnTo>
                <a:lnTo>
                  <a:pt x="368" y="96"/>
                </a:lnTo>
                <a:lnTo>
                  <a:pt x="368" y="96"/>
                </a:lnTo>
                <a:lnTo>
                  <a:pt x="368" y="94"/>
                </a:lnTo>
                <a:lnTo>
                  <a:pt x="368" y="92"/>
                </a:lnTo>
                <a:lnTo>
                  <a:pt x="368" y="92"/>
                </a:lnTo>
                <a:lnTo>
                  <a:pt x="368" y="90"/>
                </a:lnTo>
                <a:lnTo>
                  <a:pt x="368" y="90"/>
                </a:lnTo>
                <a:lnTo>
                  <a:pt x="368" y="90"/>
                </a:lnTo>
                <a:lnTo>
                  <a:pt x="365" y="84"/>
                </a:lnTo>
                <a:lnTo>
                  <a:pt x="365" y="84"/>
                </a:lnTo>
                <a:lnTo>
                  <a:pt x="365" y="84"/>
                </a:lnTo>
                <a:lnTo>
                  <a:pt x="364" y="82"/>
                </a:lnTo>
                <a:lnTo>
                  <a:pt x="364" y="82"/>
                </a:lnTo>
                <a:lnTo>
                  <a:pt x="364" y="80"/>
                </a:lnTo>
                <a:lnTo>
                  <a:pt x="363" y="78"/>
                </a:lnTo>
                <a:lnTo>
                  <a:pt x="362" y="78"/>
                </a:lnTo>
                <a:lnTo>
                  <a:pt x="362" y="78"/>
                </a:lnTo>
                <a:lnTo>
                  <a:pt x="361" y="76"/>
                </a:lnTo>
                <a:lnTo>
                  <a:pt x="361" y="76"/>
                </a:lnTo>
                <a:lnTo>
                  <a:pt x="361" y="76"/>
                </a:lnTo>
                <a:lnTo>
                  <a:pt x="358" y="73"/>
                </a:lnTo>
                <a:lnTo>
                  <a:pt x="358" y="73"/>
                </a:lnTo>
                <a:lnTo>
                  <a:pt x="358" y="73"/>
                </a:lnTo>
                <a:lnTo>
                  <a:pt x="356" y="71"/>
                </a:lnTo>
                <a:lnTo>
                  <a:pt x="356" y="71"/>
                </a:lnTo>
                <a:lnTo>
                  <a:pt x="356" y="71"/>
                </a:lnTo>
                <a:lnTo>
                  <a:pt x="352" y="68"/>
                </a:lnTo>
                <a:lnTo>
                  <a:pt x="352" y="68"/>
                </a:lnTo>
                <a:lnTo>
                  <a:pt x="352" y="68"/>
                </a:lnTo>
                <a:lnTo>
                  <a:pt x="350" y="67"/>
                </a:lnTo>
                <a:lnTo>
                  <a:pt x="350" y="66"/>
                </a:lnTo>
                <a:lnTo>
                  <a:pt x="350" y="66"/>
                </a:lnTo>
                <a:lnTo>
                  <a:pt x="347" y="65"/>
                </a:lnTo>
                <a:lnTo>
                  <a:pt x="347" y="65"/>
                </a:lnTo>
                <a:lnTo>
                  <a:pt x="346" y="65"/>
                </a:lnTo>
                <a:lnTo>
                  <a:pt x="341" y="64"/>
                </a:lnTo>
                <a:lnTo>
                  <a:pt x="341" y="62"/>
                </a:lnTo>
                <a:lnTo>
                  <a:pt x="341" y="62"/>
                </a:lnTo>
                <a:lnTo>
                  <a:pt x="338" y="62"/>
                </a:lnTo>
                <a:lnTo>
                  <a:pt x="338" y="62"/>
                </a:lnTo>
                <a:lnTo>
                  <a:pt x="338" y="62"/>
                </a:lnTo>
                <a:lnTo>
                  <a:pt x="335" y="62"/>
                </a:lnTo>
                <a:lnTo>
                  <a:pt x="335" y="62"/>
                </a:lnTo>
                <a:lnTo>
                  <a:pt x="335" y="62"/>
                </a:lnTo>
                <a:lnTo>
                  <a:pt x="333" y="62"/>
                </a:lnTo>
                <a:lnTo>
                  <a:pt x="332" y="62"/>
                </a:lnTo>
                <a:lnTo>
                  <a:pt x="332" y="62"/>
                </a:lnTo>
                <a:lnTo>
                  <a:pt x="329" y="62"/>
                </a:lnTo>
                <a:lnTo>
                  <a:pt x="329" y="62"/>
                </a:lnTo>
                <a:lnTo>
                  <a:pt x="329" y="62"/>
                </a:lnTo>
                <a:lnTo>
                  <a:pt x="327" y="62"/>
                </a:lnTo>
                <a:lnTo>
                  <a:pt x="327" y="62"/>
                </a:lnTo>
                <a:lnTo>
                  <a:pt x="327" y="62"/>
                </a:lnTo>
                <a:lnTo>
                  <a:pt x="325" y="64"/>
                </a:lnTo>
                <a:lnTo>
                  <a:pt x="325" y="64"/>
                </a:lnTo>
                <a:lnTo>
                  <a:pt x="325" y="64"/>
                </a:lnTo>
                <a:lnTo>
                  <a:pt x="322" y="65"/>
                </a:lnTo>
                <a:lnTo>
                  <a:pt x="322" y="65"/>
                </a:lnTo>
                <a:lnTo>
                  <a:pt x="322" y="65"/>
                </a:lnTo>
                <a:lnTo>
                  <a:pt x="320" y="66"/>
                </a:lnTo>
                <a:lnTo>
                  <a:pt x="320" y="66"/>
                </a:lnTo>
                <a:lnTo>
                  <a:pt x="320" y="66"/>
                </a:lnTo>
                <a:lnTo>
                  <a:pt x="317" y="68"/>
                </a:lnTo>
                <a:lnTo>
                  <a:pt x="317" y="68"/>
                </a:lnTo>
                <a:lnTo>
                  <a:pt x="317" y="68"/>
                </a:lnTo>
                <a:lnTo>
                  <a:pt x="316" y="70"/>
                </a:lnTo>
                <a:lnTo>
                  <a:pt x="316" y="70"/>
                </a:lnTo>
                <a:lnTo>
                  <a:pt x="316" y="70"/>
                </a:lnTo>
                <a:lnTo>
                  <a:pt x="314" y="73"/>
                </a:lnTo>
                <a:lnTo>
                  <a:pt x="314" y="73"/>
                </a:lnTo>
                <a:lnTo>
                  <a:pt x="314" y="74"/>
                </a:lnTo>
                <a:lnTo>
                  <a:pt x="311" y="78"/>
                </a:lnTo>
                <a:lnTo>
                  <a:pt x="311" y="78"/>
                </a:lnTo>
                <a:lnTo>
                  <a:pt x="311" y="78"/>
                </a:lnTo>
                <a:lnTo>
                  <a:pt x="310" y="82"/>
                </a:lnTo>
                <a:lnTo>
                  <a:pt x="310" y="82"/>
                </a:lnTo>
                <a:lnTo>
                  <a:pt x="310" y="82"/>
                </a:lnTo>
                <a:lnTo>
                  <a:pt x="309" y="85"/>
                </a:lnTo>
                <a:lnTo>
                  <a:pt x="309" y="85"/>
                </a:lnTo>
                <a:lnTo>
                  <a:pt x="309" y="85"/>
                </a:lnTo>
                <a:lnTo>
                  <a:pt x="309" y="88"/>
                </a:lnTo>
                <a:lnTo>
                  <a:pt x="308" y="88"/>
                </a:lnTo>
                <a:lnTo>
                  <a:pt x="308" y="89"/>
                </a:lnTo>
                <a:lnTo>
                  <a:pt x="309" y="91"/>
                </a:lnTo>
                <a:lnTo>
                  <a:pt x="309" y="91"/>
                </a:lnTo>
                <a:lnTo>
                  <a:pt x="309" y="91"/>
                </a:lnTo>
                <a:lnTo>
                  <a:pt x="309" y="94"/>
                </a:lnTo>
                <a:lnTo>
                  <a:pt x="310" y="94"/>
                </a:lnTo>
                <a:lnTo>
                  <a:pt x="310" y="95"/>
                </a:lnTo>
                <a:lnTo>
                  <a:pt x="310" y="95"/>
                </a:lnTo>
                <a:lnTo>
                  <a:pt x="310" y="96"/>
                </a:lnTo>
                <a:lnTo>
                  <a:pt x="310" y="96"/>
                </a:lnTo>
                <a:lnTo>
                  <a:pt x="311" y="96"/>
                </a:lnTo>
                <a:lnTo>
                  <a:pt x="311" y="97"/>
                </a:lnTo>
                <a:lnTo>
                  <a:pt x="311" y="97"/>
                </a:lnTo>
                <a:lnTo>
                  <a:pt x="313" y="97"/>
                </a:lnTo>
                <a:lnTo>
                  <a:pt x="313" y="97"/>
                </a:lnTo>
                <a:lnTo>
                  <a:pt x="313" y="97"/>
                </a:lnTo>
                <a:lnTo>
                  <a:pt x="314" y="98"/>
                </a:lnTo>
                <a:lnTo>
                  <a:pt x="315" y="98"/>
                </a:lnTo>
                <a:lnTo>
                  <a:pt x="315" y="98"/>
                </a:lnTo>
                <a:lnTo>
                  <a:pt x="317" y="98"/>
                </a:lnTo>
                <a:lnTo>
                  <a:pt x="317" y="98"/>
                </a:lnTo>
                <a:lnTo>
                  <a:pt x="317" y="98"/>
                </a:lnTo>
                <a:lnTo>
                  <a:pt x="320" y="98"/>
                </a:lnTo>
                <a:lnTo>
                  <a:pt x="321" y="98"/>
                </a:lnTo>
                <a:lnTo>
                  <a:pt x="321" y="98"/>
                </a:lnTo>
                <a:lnTo>
                  <a:pt x="323" y="98"/>
                </a:lnTo>
                <a:lnTo>
                  <a:pt x="323" y="98"/>
                </a:lnTo>
                <a:lnTo>
                  <a:pt x="325" y="98"/>
                </a:lnTo>
                <a:lnTo>
                  <a:pt x="327" y="96"/>
                </a:lnTo>
                <a:lnTo>
                  <a:pt x="327" y="96"/>
                </a:lnTo>
                <a:lnTo>
                  <a:pt x="327" y="96"/>
                </a:lnTo>
                <a:lnTo>
                  <a:pt x="331" y="95"/>
                </a:lnTo>
                <a:lnTo>
                  <a:pt x="331" y="95"/>
                </a:lnTo>
                <a:lnTo>
                  <a:pt x="331" y="95"/>
                </a:lnTo>
                <a:lnTo>
                  <a:pt x="334" y="92"/>
                </a:lnTo>
                <a:lnTo>
                  <a:pt x="334" y="92"/>
                </a:lnTo>
                <a:lnTo>
                  <a:pt x="334" y="91"/>
                </a:lnTo>
                <a:lnTo>
                  <a:pt x="338" y="89"/>
                </a:lnTo>
                <a:lnTo>
                  <a:pt x="338" y="89"/>
                </a:lnTo>
                <a:lnTo>
                  <a:pt x="338" y="89"/>
                </a:lnTo>
                <a:lnTo>
                  <a:pt x="339" y="86"/>
                </a:lnTo>
                <a:lnTo>
                  <a:pt x="339" y="86"/>
                </a:lnTo>
                <a:lnTo>
                  <a:pt x="339" y="86"/>
                </a:lnTo>
                <a:lnTo>
                  <a:pt x="340" y="85"/>
                </a:lnTo>
                <a:lnTo>
                  <a:pt x="340" y="84"/>
                </a:lnTo>
                <a:lnTo>
                  <a:pt x="340" y="84"/>
                </a:lnTo>
                <a:lnTo>
                  <a:pt x="341" y="83"/>
                </a:lnTo>
                <a:lnTo>
                  <a:pt x="341" y="82"/>
                </a:lnTo>
                <a:lnTo>
                  <a:pt x="341" y="82"/>
                </a:lnTo>
                <a:lnTo>
                  <a:pt x="343" y="80"/>
                </a:lnTo>
                <a:lnTo>
                  <a:pt x="343" y="79"/>
                </a:lnTo>
                <a:lnTo>
                  <a:pt x="343" y="79"/>
                </a:lnTo>
                <a:lnTo>
                  <a:pt x="343" y="77"/>
                </a:lnTo>
                <a:lnTo>
                  <a:pt x="343" y="77"/>
                </a:lnTo>
                <a:lnTo>
                  <a:pt x="343" y="77"/>
                </a:lnTo>
                <a:lnTo>
                  <a:pt x="344" y="74"/>
                </a:lnTo>
                <a:lnTo>
                  <a:pt x="344" y="74"/>
                </a:lnTo>
                <a:lnTo>
                  <a:pt x="344" y="74"/>
                </a:lnTo>
                <a:lnTo>
                  <a:pt x="343" y="72"/>
                </a:lnTo>
                <a:lnTo>
                  <a:pt x="343" y="72"/>
                </a:lnTo>
                <a:lnTo>
                  <a:pt x="343" y="71"/>
                </a:lnTo>
                <a:lnTo>
                  <a:pt x="343" y="68"/>
                </a:lnTo>
                <a:lnTo>
                  <a:pt x="343" y="68"/>
                </a:lnTo>
                <a:lnTo>
                  <a:pt x="343" y="68"/>
                </a:lnTo>
                <a:lnTo>
                  <a:pt x="343" y="66"/>
                </a:lnTo>
                <a:lnTo>
                  <a:pt x="343" y="66"/>
                </a:lnTo>
                <a:lnTo>
                  <a:pt x="341" y="66"/>
                </a:lnTo>
                <a:lnTo>
                  <a:pt x="341" y="64"/>
                </a:lnTo>
                <a:lnTo>
                  <a:pt x="341" y="62"/>
                </a:lnTo>
                <a:lnTo>
                  <a:pt x="341" y="62"/>
                </a:lnTo>
                <a:lnTo>
                  <a:pt x="338" y="58"/>
                </a:lnTo>
                <a:lnTo>
                  <a:pt x="338" y="58"/>
                </a:lnTo>
                <a:lnTo>
                  <a:pt x="338" y="58"/>
                </a:lnTo>
                <a:lnTo>
                  <a:pt x="337" y="55"/>
                </a:lnTo>
                <a:lnTo>
                  <a:pt x="337" y="55"/>
                </a:lnTo>
                <a:lnTo>
                  <a:pt x="337" y="54"/>
                </a:lnTo>
                <a:lnTo>
                  <a:pt x="334" y="53"/>
                </a:lnTo>
                <a:lnTo>
                  <a:pt x="334" y="51"/>
                </a:lnTo>
                <a:lnTo>
                  <a:pt x="334" y="51"/>
                </a:lnTo>
                <a:lnTo>
                  <a:pt x="332" y="50"/>
                </a:lnTo>
                <a:lnTo>
                  <a:pt x="332" y="49"/>
                </a:lnTo>
                <a:lnTo>
                  <a:pt x="332" y="49"/>
                </a:lnTo>
                <a:lnTo>
                  <a:pt x="329" y="48"/>
                </a:lnTo>
                <a:lnTo>
                  <a:pt x="329" y="48"/>
                </a:lnTo>
                <a:lnTo>
                  <a:pt x="328" y="48"/>
                </a:lnTo>
                <a:lnTo>
                  <a:pt x="326" y="45"/>
                </a:lnTo>
                <a:lnTo>
                  <a:pt x="326" y="45"/>
                </a:lnTo>
                <a:lnTo>
                  <a:pt x="326" y="45"/>
                </a:lnTo>
                <a:lnTo>
                  <a:pt x="323" y="44"/>
                </a:lnTo>
                <a:lnTo>
                  <a:pt x="323" y="44"/>
                </a:lnTo>
                <a:lnTo>
                  <a:pt x="322" y="44"/>
                </a:lnTo>
                <a:lnTo>
                  <a:pt x="320" y="43"/>
                </a:lnTo>
                <a:lnTo>
                  <a:pt x="320" y="43"/>
                </a:lnTo>
                <a:lnTo>
                  <a:pt x="320" y="42"/>
                </a:lnTo>
                <a:lnTo>
                  <a:pt x="317" y="42"/>
                </a:lnTo>
                <a:lnTo>
                  <a:pt x="316" y="42"/>
                </a:lnTo>
                <a:lnTo>
                  <a:pt x="316" y="42"/>
                </a:lnTo>
                <a:lnTo>
                  <a:pt x="311" y="41"/>
                </a:lnTo>
                <a:lnTo>
                  <a:pt x="310" y="41"/>
                </a:lnTo>
                <a:lnTo>
                  <a:pt x="310" y="41"/>
                </a:lnTo>
                <a:lnTo>
                  <a:pt x="308" y="41"/>
                </a:lnTo>
                <a:lnTo>
                  <a:pt x="308" y="41"/>
                </a:lnTo>
                <a:lnTo>
                  <a:pt x="308" y="41"/>
                </a:lnTo>
                <a:lnTo>
                  <a:pt x="304" y="41"/>
                </a:lnTo>
                <a:lnTo>
                  <a:pt x="304" y="41"/>
                </a:lnTo>
                <a:lnTo>
                  <a:pt x="304" y="41"/>
                </a:lnTo>
                <a:lnTo>
                  <a:pt x="302" y="41"/>
                </a:lnTo>
                <a:lnTo>
                  <a:pt x="302" y="41"/>
                </a:lnTo>
                <a:lnTo>
                  <a:pt x="302" y="41"/>
                </a:lnTo>
                <a:lnTo>
                  <a:pt x="299" y="42"/>
                </a:lnTo>
                <a:lnTo>
                  <a:pt x="299" y="42"/>
                </a:lnTo>
                <a:lnTo>
                  <a:pt x="299" y="42"/>
                </a:lnTo>
                <a:lnTo>
                  <a:pt x="297" y="42"/>
                </a:lnTo>
                <a:lnTo>
                  <a:pt x="297" y="43"/>
                </a:lnTo>
                <a:lnTo>
                  <a:pt x="296" y="43"/>
                </a:lnTo>
                <a:lnTo>
                  <a:pt x="294" y="44"/>
                </a:lnTo>
                <a:lnTo>
                  <a:pt x="294" y="44"/>
                </a:lnTo>
                <a:lnTo>
                  <a:pt x="293" y="44"/>
                </a:lnTo>
                <a:lnTo>
                  <a:pt x="292" y="45"/>
                </a:lnTo>
                <a:lnTo>
                  <a:pt x="292" y="45"/>
                </a:lnTo>
                <a:lnTo>
                  <a:pt x="292" y="45"/>
                </a:lnTo>
                <a:lnTo>
                  <a:pt x="290" y="47"/>
                </a:lnTo>
                <a:lnTo>
                  <a:pt x="290" y="47"/>
                </a:lnTo>
                <a:lnTo>
                  <a:pt x="290" y="47"/>
                </a:lnTo>
                <a:lnTo>
                  <a:pt x="288" y="49"/>
                </a:lnTo>
                <a:lnTo>
                  <a:pt x="288" y="49"/>
                </a:lnTo>
                <a:lnTo>
                  <a:pt x="288" y="49"/>
                </a:lnTo>
                <a:lnTo>
                  <a:pt x="287" y="51"/>
                </a:lnTo>
                <a:lnTo>
                  <a:pt x="287" y="51"/>
                </a:lnTo>
                <a:lnTo>
                  <a:pt x="287" y="51"/>
                </a:lnTo>
                <a:lnTo>
                  <a:pt x="285" y="55"/>
                </a:lnTo>
                <a:lnTo>
                  <a:pt x="285" y="55"/>
                </a:lnTo>
                <a:lnTo>
                  <a:pt x="285" y="55"/>
                </a:lnTo>
                <a:lnTo>
                  <a:pt x="284" y="60"/>
                </a:lnTo>
                <a:lnTo>
                  <a:pt x="284" y="60"/>
                </a:lnTo>
                <a:lnTo>
                  <a:pt x="284" y="60"/>
                </a:lnTo>
                <a:lnTo>
                  <a:pt x="282" y="64"/>
                </a:lnTo>
                <a:lnTo>
                  <a:pt x="282" y="64"/>
                </a:lnTo>
                <a:lnTo>
                  <a:pt x="282" y="64"/>
                </a:lnTo>
                <a:lnTo>
                  <a:pt x="282" y="67"/>
                </a:lnTo>
                <a:lnTo>
                  <a:pt x="282" y="67"/>
                </a:lnTo>
                <a:lnTo>
                  <a:pt x="282" y="67"/>
                </a:lnTo>
                <a:lnTo>
                  <a:pt x="282" y="71"/>
                </a:lnTo>
                <a:lnTo>
                  <a:pt x="282" y="71"/>
                </a:lnTo>
                <a:lnTo>
                  <a:pt x="282" y="71"/>
                </a:lnTo>
                <a:lnTo>
                  <a:pt x="282" y="73"/>
                </a:lnTo>
                <a:lnTo>
                  <a:pt x="282" y="73"/>
                </a:lnTo>
                <a:lnTo>
                  <a:pt x="284" y="74"/>
                </a:lnTo>
                <a:lnTo>
                  <a:pt x="284" y="76"/>
                </a:lnTo>
                <a:lnTo>
                  <a:pt x="285" y="77"/>
                </a:lnTo>
                <a:lnTo>
                  <a:pt x="285" y="77"/>
                </a:lnTo>
                <a:lnTo>
                  <a:pt x="285" y="77"/>
                </a:lnTo>
                <a:lnTo>
                  <a:pt x="286" y="78"/>
                </a:lnTo>
                <a:lnTo>
                  <a:pt x="286" y="78"/>
                </a:lnTo>
                <a:lnTo>
                  <a:pt x="286" y="78"/>
                </a:lnTo>
                <a:lnTo>
                  <a:pt x="287" y="78"/>
                </a:lnTo>
                <a:lnTo>
                  <a:pt x="287" y="78"/>
                </a:lnTo>
                <a:lnTo>
                  <a:pt x="288" y="79"/>
                </a:lnTo>
                <a:lnTo>
                  <a:pt x="288" y="79"/>
                </a:lnTo>
                <a:lnTo>
                  <a:pt x="288" y="79"/>
                </a:lnTo>
                <a:lnTo>
                  <a:pt x="290" y="79"/>
                </a:lnTo>
                <a:lnTo>
                  <a:pt x="290" y="79"/>
                </a:lnTo>
                <a:lnTo>
                  <a:pt x="290" y="79"/>
                </a:lnTo>
                <a:lnTo>
                  <a:pt x="292" y="79"/>
                </a:lnTo>
                <a:lnTo>
                  <a:pt x="293" y="79"/>
                </a:lnTo>
                <a:lnTo>
                  <a:pt x="293" y="79"/>
                </a:lnTo>
                <a:lnTo>
                  <a:pt x="296" y="79"/>
                </a:lnTo>
                <a:lnTo>
                  <a:pt x="296" y="79"/>
                </a:lnTo>
                <a:lnTo>
                  <a:pt x="296" y="79"/>
                </a:lnTo>
                <a:lnTo>
                  <a:pt x="299" y="78"/>
                </a:lnTo>
                <a:lnTo>
                  <a:pt x="299" y="78"/>
                </a:lnTo>
                <a:lnTo>
                  <a:pt x="299" y="78"/>
                </a:lnTo>
                <a:lnTo>
                  <a:pt x="302" y="76"/>
                </a:lnTo>
                <a:lnTo>
                  <a:pt x="302" y="76"/>
                </a:lnTo>
                <a:lnTo>
                  <a:pt x="303" y="76"/>
                </a:lnTo>
                <a:lnTo>
                  <a:pt x="305" y="73"/>
                </a:lnTo>
                <a:lnTo>
                  <a:pt x="305" y="73"/>
                </a:lnTo>
                <a:lnTo>
                  <a:pt x="305" y="73"/>
                </a:lnTo>
                <a:lnTo>
                  <a:pt x="308" y="71"/>
                </a:lnTo>
                <a:lnTo>
                  <a:pt x="308" y="70"/>
                </a:lnTo>
                <a:lnTo>
                  <a:pt x="309" y="70"/>
                </a:lnTo>
                <a:lnTo>
                  <a:pt x="311" y="66"/>
                </a:lnTo>
                <a:lnTo>
                  <a:pt x="311" y="66"/>
                </a:lnTo>
                <a:lnTo>
                  <a:pt x="311" y="66"/>
                </a:lnTo>
                <a:lnTo>
                  <a:pt x="313" y="65"/>
                </a:lnTo>
                <a:lnTo>
                  <a:pt x="313" y="65"/>
                </a:lnTo>
                <a:lnTo>
                  <a:pt x="313" y="64"/>
                </a:lnTo>
                <a:lnTo>
                  <a:pt x="314" y="62"/>
                </a:lnTo>
                <a:lnTo>
                  <a:pt x="314" y="62"/>
                </a:lnTo>
                <a:lnTo>
                  <a:pt x="314" y="61"/>
                </a:lnTo>
                <a:lnTo>
                  <a:pt x="314" y="60"/>
                </a:lnTo>
                <a:lnTo>
                  <a:pt x="314" y="59"/>
                </a:lnTo>
                <a:lnTo>
                  <a:pt x="314" y="59"/>
                </a:lnTo>
                <a:lnTo>
                  <a:pt x="315" y="56"/>
                </a:lnTo>
                <a:lnTo>
                  <a:pt x="315" y="56"/>
                </a:lnTo>
                <a:lnTo>
                  <a:pt x="315" y="56"/>
                </a:lnTo>
                <a:lnTo>
                  <a:pt x="315" y="54"/>
                </a:lnTo>
                <a:lnTo>
                  <a:pt x="315" y="54"/>
                </a:lnTo>
                <a:lnTo>
                  <a:pt x="315" y="54"/>
                </a:lnTo>
                <a:lnTo>
                  <a:pt x="315" y="51"/>
                </a:lnTo>
                <a:lnTo>
                  <a:pt x="315" y="51"/>
                </a:lnTo>
                <a:lnTo>
                  <a:pt x="315" y="51"/>
                </a:lnTo>
                <a:lnTo>
                  <a:pt x="314" y="49"/>
                </a:lnTo>
                <a:lnTo>
                  <a:pt x="314" y="48"/>
                </a:lnTo>
                <a:lnTo>
                  <a:pt x="314" y="48"/>
                </a:lnTo>
                <a:lnTo>
                  <a:pt x="313" y="45"/>
                </a:lnTo>
                <a:lnTo>
                  <a:pt x="313" y="45"/>
                </a:lnTo>
                <a:lnTo>
                  <a:pt x="313" y="45"/>
                </a:lnTo>
                <a:lnTo>
                  <a:pt x="313" y="43"/>
                </a:lnTo>
                <a:lnTo>
                  <a:pt x="311" y="43"/>
                </a:lnTo>
                <a:lnTo>
                  <a:pt x="311" y="43"/>
                </a:lnTo>
                <a:lnTo>
                  <a:pt x="310" y="41"/>
                </a:lnTo>
                <a:lnTo>
                  <a:pt x="310" y="41"/>
                </a:lnTo>
                <a:lnTo>
                  <a:pt x="310" y="41"/>
                </a:lnTo>
                <a:lnTo>
                  <a:pt x="307" y="36"/>
                </a:lnTo>
                <a:lnTo>
                  <a:pt x="307" y="36"/>
                </a:lnTo>
                <a:lnTo>
                  <a:pt x="307" y="35"/>
                </a:lnTo>
                <a:lnTo>
                  <a:pt x="304" y="33"/>
                </a:lnTo>
                <a:lnTo>
                  <a:pt x="304" y="33"/>
                </a:lnTo>
                <a:lnTo>
                  <a:pt x="304" y="32"/>
                </a:lnTo>
                <a:lnTo>
                  <a:pt x="302" y="31"/>
                </a:lnTo>
                <a:lnTo>
                  <a:pt x="302" y="31"/>
                </a:lnTo>
                <a:lnTo>
                  <a:pt x="302" y="31"/>
                </a:lnTo>
                <a:lnTo>
                  <a:pt x="299" y="29"/>
                </a:lnTo>
                <a:lnTo>
                  <a:pt x="299" y="29"/>
                </a:lnTo>
                <a:lnTo>
                  <a:pt x="299" y="29"/>
                </a:lnTo>
                <a:lnTo>
                  <a:pt x="296" y="27"/>
                </a:lnTo>
                <a:lnTo>
                  <a:pt x="296" y="27"/>
                </a:lnTo>
                <a:lnTo>
                  <a:pt x="296" y="27"/>
                </a:lnTo>
                <a:lnTo>
                  <a:pt x="293" y="25"/>
                </a:lnTo>
                <a:lnTo>
                  <a:pt x="293" y="25"/>
                </a:lnTo>
                <a:lnTo>
                  <a:pt x="292" y="25"/>
                </a:lnTo>
                <a:lnTo>
                  <a:pt x="290" y="25"/>
                </a:lnTo>
                <a:lnTo>
                  <a:pt x="290" y="24"/>
                </a:lnTo>
                <a:lnTo>
                  <a:pt x="290" y="24"/>
                </a:lnTo>
                <a:lnTo>
                  <a:pt x="286" y="24"/>
                </a:lnTo>
                <a:lnTo>
                  <a:pt x="286" y="24"/>
                </a:lnTo>
                <a:lnTo>
                  <a:pt x="286" y="24"/>
                </a:lnTo>
                <a:lnTo>
                  <a:pt x="284" y="23"/>
                </a:lnTo>
                <a:lnTo>
                  <a:pt x="282" y="23"/>
                </a:lnTo>
                <a:lnTo>
                  <a:pt x="282" y="23"/>
                </a:lnTo>
                <a:lnTo>
                  <a:pt x="276" y="23"/>
                </a:lnTo>
                <a:lnTo>
                  <a:pt x="276" y="23"/>
                </a:lnTo>
                <a:lnTo>
                  <a:pt x="276" y="23"/>
                </a:lnTo>
                <a:lnTo>
                  <a:pt x="274" y="23"/>
                </a:lnTo>
                <a:lnTo>
                  <a:pt x="274" y="24"/>
                </a:lnTo>
                <a:lnTo>
                  <a:pt x="274" y="24"/>
                </a:lnTo>
                <a:lnTo>
                  <a:pt x="270" y="24"/>
                </a:lnTo>
                <a:lnTo>
                  <a:pt x="270" y="24"/>
                </a:lnTo>
                <a:lnTo>
                  <a:pt x="270" y="24"/>
                </a:lnTo>
                <a:lnTo>
                  <a:pt x="268" y="25"/>
                </a:lnTo>
                <a:lnTo>
                  <a:pt x="268" y="25"/>
                </a:lnTo>
                <a:lnTo>
                  <a:pt x="268" y="25"/>
                </a:lnTo>
                <a:lnTo>
                  <a:pt x="266" y="26"/>
                </a:lnTo>
                <a:lnTo>
                  <a:pt x="266" y="26"/>
                </a:lnTo>
                <a:lnTo>
                  <a:pt x="266" y="26"/>
                </a:lnTo>
                <a:lnTo>
                  <a:pt x="263" y="27"/>
                </a:lnTo>
                <a:lnTo>
                  <a:pt x="263" y="27"/>
                </a:lnTo>
                <a:lnTo>
                  <a:pt x="263" y="27"/>
                </a:lnTo>
                <a:lnTo>
                  <a:pt x="261" y="29"/>
                </a:lnTo>
                <a:lnTo>
                  <a:pt x="261" y="29"/>
                </a:lnTo>
                <a:lnTo>
                  <a:pt x="261" y="29"/>
                </a:lnTo>
                <a:lnTo>
                  <a:pt x="260" y="31"/>
                </a:lnTo>
                <a:lnTo>
                  <a:pt x="260" y="31"/>
                </a:lnTo>
                <a:lnTo>
                  <a:pt x="258" y="31"/>
                </a:lnTo>
                <a:lnTo>
                  <a:pt x="257" y="32"/>
                </a:lnTo>
                <a:lnTo>
                  <a:pt x="257" y="32"/>
                </a:lnTo>
                <a:lnTo>
                  <a:pt x="257" y="33"/>
                </a:lnTo>
                <a:lnTo>
                  <a:pt x="256" y="35"/>
                </a:lnTo>
                <a:lnTo>
                  <a:pt x="256" y="35"/>
                </a:lnTo>
                <a:lnTo>
                  <a:pt x="256" y="35"/>
                </a:lnTo>
                <a:lnTo>
                  <a:pt x="255" y="37"/>
                </a:lnTo>
                <a:lnTo>
                  <a:pt x="255" y="37"/>
                </a:lnTo>
                <a:lnTo>
                  <a:pt x="255" y="37"/>
                </a:lnTo>
                <a:lnTo>
                  <a:pt x="254" y="42"/>
                </a:lnTo>
                <a:lnTo>
                  <a:pt x="254" y="42"/>
                </a:lnTo>
                <a:lnTo>
                  <a:pt x="254" y="42"/>
                </a:lnTo>
                <a:lnTo>
                  <a:pt x="252" y="45"/>
                </a:lnTo>
                <a:lnTo>
                  <a:pt x="252" y="47"/>
                </a:lnTo>
                <a:lnTo>
                  <a:pt x="252" y="47"/>
                </a:lnTo>
                <a:lnTo>
                  <a:pt x="252" y="50"/>
                </a:lnTo>
                <a:lnTo>
                  <a:pt x="252" y="50"/>
                </a:lnTo>
                <a:lnTo>
                  <a:pt x="252" y="50"/>
                </a:lnTo>
                <a:lnTo>
                  <a:pt x="252" y="54"/>
                </a:lnTo>
                <a:lnTo>
                  <a:pt x="252" y="54"/>
                </a:lnTo>
                <a:lnTo>
                  <a:pt x="252" y="54"/>
                </a:lnTo>
                <a:lnTo>
                  <a:pt x="254" y="56"/>
                </a:lnTo>
                <a:lnTo>
                  <a:pt x="254" y="58"/>
                </a:lnTo>
                <a:lnTo>
                  <a:pt x="254" y="58"/>
                </a:lnTo>
                <a:lnTo>
                  <a:pt x="255" y="60"/>
                </a:lnTo>
                <a:lnTo>
                  <a:pt x="255" y="60"/>
                </a:lnTo>
                <a:lnTo>
                  <a:pt x="255" y="60"/>
                </a:lnTo>
                <a:lnTo>
                  <a:pt x="256" y="62"/>
                </a:lnTo>
                <a:lnTo>
                  <a:pt x="257" y="62"/>
                </a:lnTo>
                <a:lnTo>
                  <a:pt x="257" y="62"/>
                </a:lnTo>
                <a:lnTo>
                  <a:pt x="257" y="64"/>
                </a:lnTo>
                <a:lnTo>
                  <a:pt x="258" y="64"/>
                </a:lnTo>
                <a:lnTo>
                  <a:pt x="258" y="64"/>
                </a:lnTo>
                <a:lnTo>
                  <a:pt x="260" y="65"/>
                </a:lnTo>
                <a:lnTo>
                  <a:pt x="260" y="65"/>
                </a:lnTo>
                <a:lnTo>
                  <a:pt x="260" y="65"/>
                </a:lnTo>
                <a:lnTo>
                  <a:pt x="261" y="65"/>
                </a:lnTo>
                <a:lnTo>
                  <a:pt x="261" y="65"/>
                </a:lnTo>
                <a:lnTo>
                  <a:pt x="261" y="65"/>
                </a:lnTo>
                <a:lnTo>
                  <a:pt x="262" y="65"/>
                </a:lnTo>
                <a:lnTo>
                  <a:pt x="262" y="65"/>
                </a:lnTo>
                <a:lnTo>
                  <a:pt x="263" y="65"/>
                </a:lnTo>
                <a:lnTo>
                  <a:pt x="266" y="65"/>
                </a:lnTo>
                <a:lnTo>
                  <a:pt x="266" y="65"/>
                </a:lnTo>
                <a:lnTo>
                  <a:pt x="266" y="65"/>
                </a:lnTo>
                <a:lnTo>
                  <a:pt x="268" y="64"/>
                </a:lnTo>
                <a:lnTo>
                  <a:pt x="268" y="64"/>
                </a:lnTo>
                <a:lnTo>
                  <a:pt x="269" y="64"/>
                </a:lnTo>
                <a:lnTo>
                  <a:pt x="272" y="61"/>
                </a:lnTo>
                <a:lnTo>
                  <a:pt x="272" y="61"/>
                </a:lnTo>
                <a:lnTo>
                  <a:pt x="272" y="61"/>
                </a:lnTo>
                <a:lnTo>
                  <a:pt x="274" y="59"/>
                </a:lnTo>
                <a:lnTo>
                  <a:pt x="274" y="59"/>
                </a:lnTo>
                <a:lnTo>
                  <a:pt x="274" y="59"/>
                </a:lnTo>
                <a:lnTo>
                  <a:pt x="276" y="56"/>
                </a:lnTo>
                <a:lnTo>
                  <a:pt x="276" y="56"/>
                </a:lnTo>
                <a:lnTo>
                  <a:pt x="276" y="56"/>
                </a:lnTo>
                <a:lnTo>
                  <a:pt x="279" y="53"/>
                </a:lnTo>
                <a:lnTo>
                  <a:pt x="279" y="53"/>
                </a:lnTo>
                <a:lnTo>
                  <a:pt x="279" y="53"/>
                </a:lnTo>
                <a:lnTo>
                  <a:pt x="281" y="49"/>
                </a:lnTo>
                <a:lnTo>
                  <a:pt x="281" y="49"/>
                </a:lnTo>
                <a:lnTo>
                  <a:pt x="281" y="48"/>
                </a:lnTo>
                <a:lnTo>
                  <a:pt x="282" y="47"/>
                </a:lnTo>
                <a:lnTo>
                  <a:pt x="282" y="47"/>
                </a:lnTo>
                <a:lnTo>
                  <a:pt x="282" y="45"/>
                </a:lnTo>
                <a:lnTo>
                  <a:pt x="284" y="44"/>
                </a:lnTo>
                <a:lnTo>
                  <a:pt x="284" y="43"/>
                </a:lnTo>
                <a:lnTo>
                  <a:pt x="284" y="43"/>
                </a:lnTo>
                <a:lnTo>
                  <a:pt x="284" y="41"/>
                </a:lnTo>
                <a:lnTo>
                  <a:pt x="284" y="41"/>
                </a:lnTo>
                <a:lnTo>
                  <a:pt x="284" y="41"/>
                </a:lnTo>
                <a:lnTo>
                  <a:pt x="284" y="38"/>
                </a:lnTo>
                <a:lnTo>
                  <a:pt x="284" y="38"/>
                </a:lnTo>
                <a:lnTo>
                  <a:pt x="284" y="38"/>
                </a:lnTo>
                <a:lnTo>
                  <a:pt x="284" y="36"/>
                </a:lnTo>
                <a:lnTo>
                  <a:pt x="284" y="36"/>
                </a:lnTo>
                <a:lnTo>
                  <a:pt x="282" y="36"/>
                </a:lnTo>
                <a:lnTo>
                  <a:pt x="282" y="33"/>
                </a:lnTo>
                <a:lnTo>
                  <a:pt x="282" y="33"/>
                </a:lnTo>
                <a:lnTo>
                  <a:pt x="282" y="32"/>
                </a:lnTo>
                <a:lnTo>
                  <a:pt x="281" y="31"/>
                </a:lnTo>
                <a:lnTo>
                  <a:pt x="281" y="30"/>
                </a:lnTo>
                <a:lnTo>
                  <a:pt x="281" y="30"/>
                </a:lnTo>
                <a:lnTo>
                  <a:pt x="280" y="27"/>
                </a:lnTo>
                <a:lnTo>
                  <a:pt x="280" y="27"/>
                </a:lnTo>
                <a:lnTo>
                  <a:pt x="280" y="27"/>
                </a:lnTo>
                <a:lnTo>
                  <a:pt x="279" y="25"/>
                </a:lnTo>
                <a:lnTo>
                  <a:pt x="279" y="25"/>
                </a:lnTo>
                <a:lnTo>
                  <a:pt x="279" y="25"/>
                </a:lnTo>
                <a:lnTo>
                  <a:pt x="276" y="23"/>
                </a:lnTo>
                <a:lnTo>
                  <a:pt x="276" y="23"/>
                </a:lnTo>
                <a:lnTo>
                  <a:pt x="276" y="23"/>
                </a:lnTo>
                <a:lnTo>
                  <a:pt x="273" y="19"/>
                </a:lnTo>
                <a:lnTo>
                  <a:pt x="273" y="19"/>
                </a:lnTo>
                <a:lnTo>
                  <a:pt x="272" y="18"/>
                </a:lnTo>
                <a:lnTo>
                  <a:pt x="269" y="17"/>
                </a:lnTo>
                <a:lnTo>
                  <a:pt x="269" y="17"/>
                </a:lnTo>
                <a:lnTo>
                  <a:pt x="269" y="17"/>
                </a:lnTo>
                <a:lnTo>
                  <a:pt x="267" y="15"/>
                </a:lnTo>
                <a:lnTo>
                  <a:pt x="267" y="15"/>
                </a:lnTo>
                <a:lnTo>
                  <a:pt x="267" y="14"/>
                </a:lnTo>
                <a:lnTo>
                  <a:pt x="263" y="13"/>
                </a:lnTo>
                <a:lnTo>
                  <a:pt x="263" y="13"/>
                </a:lnTo>
                <a:lnTo>
                  <a:pt x="263" y="13"/>
                </a:lnTo>
                <a:lnTo>
                  <a:pt x="261" y="12"/>
                </a:lnTo>
                <a:lnTo>
                  <a:pt x="261" y="12"/>
                </a:lnTo>
                <a:lnTo>
                  <a:pt x="260" y="12"/>
                </a:lnTo>
                <a:lnTo>
                  <a:pt x="257" y="11"/>
                </a:lnTo>
                <a:lnTo>
                  <a:pt x="257" y="11"/>
                </a:lnTo>
                <a:lnTo>
                  <a:pt x="257" y="11"/>
                </a:lnTo>
                <a:lnTo>
                  <a:pt x="254" y="11"/>
                </a:lnTo>
                <a:lnTo>
                  <a:pt x="254" y="11"/>
                </a:lnTo>
                <a:lnTo>
                  <a:pt x="254" y="11"/>
                </a:lnTo>
                <a:lnTo>
                  <a:pt x="250" y="11"/>
                </a:lnTo>
                <a:lnTo>
                  <a:pt x="250" y="11"/>
                </a:lnTo>
                <a:lnTo>
                  <a:pt x="250" y="11"/>
                </a:lnTo>
                <a:lnTo>
                  <a:pt x="248" y="11"/>
                </a:lnTo>
                <a:lnTo>
                  <a:pt x="246" y="11"/>
                </a:lnTo>
                <a:lnTo>
                  <a:pt x="246" y="11"/>
                </a:lnTo>
                <a:lnTo>
                  <a:pt x="240" y="11"/>
                </a:lnTo>
                <a:lnTo>
                  <a:pt x="240" y="11"/>
                </a:lnTo>
                <a:lnTo>
                  <a:pt x="240" y="11"/>
                </a:lnTo>
                <a:lnTo>
                  <a:pt x="238" y="12"/>
                </a:lnTo>
                <a:lnTo>
                  <a:pt x="238" y="12"/>
                </a:lnTo>
                <a:lnTo>
                  <a:pt x="238" y="12"/>
                </a:lnTo>
                <a:lnTo>
                  <a:pt x="236" y="13"/>
                </a:lnTo>
                <a:lnTo>
                  <a:pt x="236" y="13"/>
                </a:lnTo>
                <a:lnTo>
                  <a:pt x="234" y="13"/>
                </a:lnTo>
                <a:lnTo>
                  <a:pt x="233" y="14"/>
                </a:lnTo>
                <a:lnTo>
                  <a:pt x="232" y="14"/>
                </a:lnTo>
                <a:lnTo>
                  <a:pt x="232" y="14"/>
                </a:lnTo>
                <a:lnTo>
                  <a:pt x="231" y="15"/>
                </a:lnTo>
                <a:lnTo>
                  <a:pt x="230" y="15"/>
                </a:lnTo>
                <a:lnTo>
                  <a:pt x="230" y="15"/>
                </a:lnTo>
                <a:lnTo>
                  <a:pt x="228" y="18"/>
                </a:lnTo>
                <a:lnTo>
                  <a:pt x="228" y="18"/>
                </a:lnTo>
                <a:lnTo>
                  <a:pt x="228" y="18"/>
                </a:lnTo>
                <a:lnTo>
                  <a:pt x="226" y="19"/>
                </a:lnTo>
                <a:lnTo>
                  <a:pt x="226" y="19"/>
                </a:lnTo>
                <a:lnTo>
                  <a:pt x="226" y="19"/>
                </a:lnTo>
                <a:lnTo>
                  <a:pt x="225" y="21"/>
                </a:lnTo>
                <a:lnTo>
                  <a:pt x="225" y="21"/>
                </a:lnTo>
                <a:lnTo>
                  <a:pt x="225" y="21"/>
                </a:lnTo>
                <a:lnTo>
                  <a:pt x="224" y="24"/>
                </a:lnTo>
                <a:lnTo>
                  <a:pt x="224" y="24"/>
                </a:lnTo>
                <a:lnTo>
                  <a:pt x="224" y="24"/>
                </a:lnTo>
                <a:lnTo>
                  <a:pt x="222" y="26"/>
                </a:lnTo>
                <a:lnTo>
                  <a:pt x="222" y="26"/>
                </a:lnTo>
                <a:lnTo>
                  <a:pt x="222" y="26"/>
                </a:lnTo>
                <a:lnTo>
                  <a:pt x="221" y="29"/>
                </a:lnTo>
                <a:lnTo>
                  <a:pt x="221" y="29"/>
                </a:lnTo>
                <a:lnTo>
                  <a:pt x="221" y="29"/>
                </a:lnTo>
                <a:lnTo>
                  <a:pt x="221" y="33"/>
                </a:lnTo>
                <a:lnTo>
                  <a:pt x="221" y="33"/>
                </a:lnTo>
                <a:lnTo>
                  <a:pt x="221" y="33"/>
                </a:lnTo>
                <a:lnTo>
                  <a:pt x="221" y="37"/>
                </a:lnTo>
                <a:lnTo>
                  <a:pt x="221" y="38"/>
                </a:lnTo>
                <a:lnTo>
                  <a:pt x="221" y="38"/>
                </a:lnTo>
                <a:lnTo>
                  <a:pt x="221" y="42"/>
                </a:lnTo>
                <a:lnTo>
                  <a:pt x="221" y="42"/>
                </a:lnTo>
                <a:lnTo>
                  <a:pt x="221" y="42"/>
                </a:lnTo>
                <a:lnTo>
                  <a:pt x="222" y="45"/>
                </a:lnTo>
                <a:lnTo>
                  <a:pt x="222" y="45"/>
                </a:lnTo>
                <a:lnTo>
                  <a:pt x="222" y="45"/>
                </a:lnTo>
                <a:lnTo>
                  <a:pt x="224" y="48"/>
                </a:lnTo>
                <a:lnTo>
                  <a:pt x="224" y="49"/>
                </a:lnTo>
                <a:lnTo>
                  <a:pt x="224" y="49"/>
                </a:lnTo>
                <a:lnTo>
                  <a:pt x="225" y="51"/>
                </a:lnTo>
                <a:lnTo>
                  <a:pt x="225" y="51"/>
                </a:lnTo>
                <a:lnTo>
                  <a:pt x="225" y="51"/>
                </a:lnTo>
                <a:lnTo>
                  <a:pt x="227" y="53"/>
                </a:lnTo>
                <a:lnTo>
                  <a:pt x="227" y="53"/>
                </a:lnTo>
                <a:lnTo>
                  <a:pt x="227" y="54"/>
                </a:lnTo>
                <a:lnTo>
                  <a:pt x="228" y="54"/>
                </a:lnTo>
                <a:lnTo>
                  <a:pt x="228" y="54"/>
                </a:lnTo>
                <a:lnTo>
                  <a:pt x="228" y="54"/>
                </a:lnTo>
                <a:lnTo>
                  <a:pt x="230" y="55"/>
                </a:lnTo>
                <a:lnTo>
                  <a:pt x="230" y="55"/>
                </a:lnTo>
                <a:lnTo>
                  <a:pt x="231" y="55"/>
                </a:lnTo>
                <a:lnTo>
                  <a:pt x="232" y="55"/>
                </a:lnTo>
                <a:lnTo>
                  <a:pt x="232" y="55"/>
                </a:lnTo>
                <a:lnTo>
                  <a:pt x="232" y="55"/>
                </a:lnTo>
                <a:lnTo>
                  <a:pt x="233" y="55"/>
                </a:lnTo>
                <a:lnTo>
                  <a:pt x="233" y="55"/>
                </a:lnTo>
                <a:lnTo>
                  <a:pt x="233" y="55"/>
                </a:lnTo>
                <a:lnTo>
                  <a:pt x="236" y="54"/>
                </a:lnTo>
                <a:lnTo>
                  <a:pt x="237" y="54"/>
                </a:lnTo>
                <a:lnTo>
                  <a:pt x="237" y="54"/>
                </a:lnTo>
                <a:lnTo>
                  <a:pt x="239" y="53"/>
                </a:lnTo>
                <a:lnTo>
                  <a:pt x="239" y="53"/>
                </a:lnTo>
                <a:lnTo>
                  <a:pt x="239" y="53"/>
                </a:lnTo>
                <a:lnTo>
                  <a:pt x="242" y="50"/>
                </a:lnTo>
                <a:lnTo>
                  <a:pt x="242" y="50"/>
                </a:lnTo>
                <a:lnTo>
                  <a:pt x="242" y="50"/>
                </a:lnTo>
                <a:lnTo>
                  <a:pt x="244" y="48"/>
                </a:lnTo>
                <a:lnTo>
                  <a:pt x="244" y="47"/>
                </a:lnTo>
                <a:lnTo>
                  <a:pt x="244" y="47"/>
                </a:lnTo>
                <a:lnTo>
                  <a:pt x="246" y="44"/>
                </a:lnTo>
                <a:lnTo>
                  <a:pt x="246" y="44"/>
                </a:lnTo>
                <a:lnTo>
                  <a:pt x="246" y="44"/>
                </a:lnTo>
                <a:lnTo>
                  <a:pt x="248" y="41"/>
                </a:lnTo>
                <a:lnTo>
                  <a:pt x="248" y="39"/>
                </a:lnTo>
                <a:lnTo>
                  <a:pt x="248" y="39"/>
                </a:lnTo>
                <a:lnTo>
                  <a:pt x="250" y="36"/>
                </a:lnTo>
                <a:lnTo>
                  <a:pt x="250" y="36"/>
                </a:lnTo>
                <a:lnTo>
                  <a:pt x="250" y="36"/>
                </a:lnTo>
                <a:lnTo>
                  <a:pt x="250" y="33"/>
                </a:lnTo>
                <a:lnTo>
                  <a:pt x="250" y="33"/>
                </a:lnTo>
                <a:lnTo>
                  <a:pt x="250" y="32"/>
                </a:lnTo>
                <a:lnTo>
                  <a:pt x="250" y="31"/>
                </a:lnTo>
                <a:lnTo>
                  <a:pt x="250" y="30"/>
                </a:lnTo>
                <a:lnTo>
                  <a:pt x="250" y="30"/>
                </a:lnTo>
                <a:lnTo>
                  <a:pt x="250" y="27"/>
                </a:lnTo>
                <a:lnTo>
                  <a:pt x="250" y="27"/>
                </a:lnTo>
                <a:lnTo>
                  <a:pt x="250" y="27"/>
                </a:lnTo>
                <a:lnTo>
                  <a:pt x="250" y="25"/>
                </a:lnTo>
                <a:lnTo>
                  <a:pt x="250" y="25"/>
                </a:lnTo>
                <a:lnTo>
                  <a:pt x="250" y="25"/>
                </a:lnTo>
                <a:lnTo>
                  <a:pt x="249" y="23"/>
                </a:lnTo>
                <a:lnTo>
                  <a:pt x="249" y="23"/>
                </a:lnTo>
                <a:lnTo>
                  <a:pt x="249" y="23"/>
                </a:lnTo>
                <a:lnTo>
                  <a:pt x="248" y="20"/>
                </a:lnTo>
                <a:lnTo>
                  <a:pt x="248" y="20"/>
                </a:lnTo>
                <a:lnTo>
                  <a:pt x="248" y="20"/>
                </a:lnTo>
                <a:lnTo>
                  <a:pt x="246" y="18"/>
                </a:lnTo>
                <a:lnTo>
                  <a:pt x="246" y="18"/>
                </a:lnTo>
                <a:lnTo>
                  <a:pt x="246" y="18"/>
                </a:lnTo>
                <a:lnTo>
                  <a:pt x="245" y="15"/>
                </a:lnTo>
                <a:lnTo>
                  <a:pt x="245" y="15"/>
                </a:lnTo>
                <a:lnTo>
                  <a:pt x="245" y="15"/>
                </a:lnTo>
                <a:lnTo>
                  <a:pt x="243" y="13"/>
                </a:lnTo>
                <a:lnTo>
                  <a:pt x="243" y="13"/>
                </a:lnTo>
                <a:lnTo>
                  <a:pt x="243" y="13"/>
                </a:lnTo>
                <a:lnTo>
                  <a:pt x="240" y="11"/>
                </a:lnTo>
                <a:lnTo>
                  <a:pt x="240" y="11"/>
                </a:lnTo>
                <a:lnTo>
                  <a:pt x="240" y="11"/>
                </a:lnTo>
                <a:lnTo>
                  <a:pt x="236" y="7"/>
                </a:lnTo>
                <a:lnTo>
                  <a:pt x="236" y="7"/>
                </a:lnTo>
                <a:lnTo>
                  <a:pt x="236" y="7"/>
                </a:lnTo>
                <a:lnTo>
                  <a:pt x="233" y="6"/>
                </a:lnTo>
                <a:lnTo>
                  <a:pt x="233" y="6"/>
                </a:lnTo>
                <a:lnTo>
                  <a:pt x="232" y="6"/>
                </a:lnTo>
                <a:lnTo>
                  <a:pt x="230" y="5"/>
                </a:lnTo>
                <a:lnTo>
                  <a:pt x="230" y="5"/>
                </a:lnTo>
                <a:lnTo>
                  <a:pt x="230" y="5"/>
                </a:lnTo>
                <a:lnTo>
                  <a:pt x="226" y="3"/>
                </a:lnTo>
                <a:lnTo>
                  <a:pt x="226" y="3"/>
                </a:lnTo>
                <a:lnTo>
                  <a:pt x="226" y="3"/>
                </a:lnTo>
                <a:lnTo>
                  <a:pt x="222" y="3"/>
                </a:lnTo>
                <a:lnTo>
                  <a:pt x="222" y="3"/>
                </a:lnTo>
                <a:lnTo>
                  <a:pt x="222" y="3"/>
                </a:lnTo>
                <a:lnTo>
                  <a:pt x="220" y="2"/>
                </a:lnTo>
                <a:lnTo>
                  <a:pt x="219" y="2"/>
                </a:lnTo>
                <a:lnTo>
                  <a:pt x="219" y="2"/>
                </a:lnTo>
                <a:lnTo>
                  <a:pt x="216" y="2"/>
                </a:lnTo>
                <a:lnTo>
                  <a:pt x="216" y="2"/>
                </a:lnTo>
                <a:lnTo>
                  <a:pt x="215" y="2"/>
                </a:lnTo>
                <a:lnTo>
                  <a:pt x="213" y="2"/>
                </a:lnTo>
                <a:lnTo>
                  <a:pt x="213" y="2"/>
                </a:lnTo>
                <a:lnTo>
                  <a:pt x="213" y="2"/>
                </a:lnTo>
                <a:lnTo>
                  <a:pt x="209" y="3"/>
                </a:lnTo>
                <a:lnTo>
                  <a:pt x="209" y="3"/>
                </a:lnTo>
                <a:lnTo>
                  <a:pt x="209" y="3"/>
                </a:lnTo>
                <a:lnTo>
                  <a:pt x="203" y="5"/>
                </a:lnTo>
                <a:lnTo>
                  <a:pt x="203" y="5"/>
                </a:lnTo>
                <a:lnTo>
                  <a:pt x="203" y="5"/>
                </a:lnTo>
                <a:lnTo>
                  <a:pt x="201" y="6"/>
                </a:lnTo>
                <a:lnTo>
                  <a:pt x="201" y="6"/>
                </a:lnTo>
                <a:lnTo>
                  <a:pt x="201" y="6"/>
                </a:lnTo>
                <a:lnTo>
                  <a:pt x="198" y="8"/>
                </a:lnTo>
                <a:lnTo>
                  <a:pt x="198" y="8"/>
                </a:lnTo>
                <a:lnTo>
                  <a:pt x="198" y="8"/>
                </a:lnTo>
                <a:lnTo>
                  <a:pt x="196" y="9"/>
                </a:lnTo>
                <a:lnTo>
                  <a:pt x="196" y="9"/>
                </a:lnTo>
                <a:lnTo>
                  <a:pt x="196" y="9"/>
                </a:lnTo>
                <a:lnTo>
                  <a:pt x="194" y="12"/>
                </a:lnTo>
                <a:lnTo>
                  <a:pt x="194" y="12"/>
                </a:lnTo>
                <a:lnTo>
                  <a:pt x="194" y="12"/>
                </a:lnTo>
                <a:lnTo>
                  <a:pt x="192" y="13"/>
                </a:lnTo>
                <a:lnTo>
                  <a:pt x="192" y="13"/>
                </a:lnTo>
                <a:lnTo>
                  <a:pt x="191" y="13"/>
                </a:lnTo>
                <a:lnTo>
                  <a:pt x="190" y="15"/>
                </a:lnTo>
                <a:lnTo>
                  <a:pt x="190" y="15"/>
                </a:lnTo>
                <a:lnTo>
                  <a:pt x="190" y="15"/>
                </a:lnTo>
                <a:lnTo>
                  <a:pt x="189" y="18"/>
                </a:lnTo>
                <a:lnTo>
                  <a:pt x="189" y="18"/>
                </a:lnTo>
                <a:lnTo>
                  <a:pt x="189" y="18"/>
                </a:lnTo>
                <a:lnTo>
                  <a:pt x="188" y="20"/>
                </a:lnTo>
                <a:lnTo>
                  <a:pt x="188" y="20"/>
                </a:lnTo>
                <a:lnTo>
                  <a:pt x="188" y="20"/>
                </a:lnTo>
                <a:lnTo>
                  <a:pt x="188" y="23"/>
                </a:lnTo>
                <a:lnTo>
                  <a:pt x="188" y="23"/>
                </a:lnTo>
                <a:lnTo>
                  <a:pt x="188" y="23"/>
                </a:lnTo>
                <a:lnTo>
                  <a:pt x="188" y="25"/>
                </a:lnTo>
                <a:lnTo>
                  <a:pt x="188" y="25"/>
                </a:lnTo>
                <a:lnTo>
                  <a:pt x="188" y="26"/>
                </a:lnTo>
                <a:lnTo>
                  <a:pt x="188" y="30"/>
                </a:lnTo>
                <a:lnTo>
                  <a:pt x="188" y="30"/>
                </a:lnTo>
                <a:lnTo>
                  <a:pt x="188" y="30"/>
                </a:lnTo>
                <a:lnTo>
                  <a:pt x="188" y="35"/>
                </a:lnTo>
                <a:lnTo>
                  <a:pt x="188" y="35"/>
                </a:lnTo>
                <a:lnTo>
                  <a:pt x="188" y="35"/>
                </a:lnTo>
                <a:lnTo>
                  <a:pt x="189" y="38"/>
                </a:lnTo>
                <a:lnTo>
                  <a:pt x="189" y="38"/>
                </a:lnTo>
                <a:lnTo>
                  <a:pt x="189" y="38"/>
                </a:lnTo>
                <a:lnTo>
                  <a:pt x="190" y="42"/>
                </a:lnTo>
                <a:lnTo>
                  <a:pt x="190" y="42"/>
                </a:lnTo>
                <a:lnTo>
                  <a:pt x="190" y="42"/>
                </a:lnTo>
                <a:lnTo>
                  <a:pt x="192" y="44"/>
                </a:lnTo>
                <a:lnTo>
                  <a:pt x="192" y="44"/>
                </a:lnTo>
                <a:lnTo>
                  <a:pt x="192" y="45"/>
                </a:lnTo>
                <a:lnTo>
                  <a:pt x="194" y="47"/>
                </a:lnTo>
                <a:lnTo>
                  <a:pt x="194" y="47"/>
                </a:lnTo>
                <a:lnTo>
                  <a:pt x="195" y="48"/>
                </a:lnTo>
                <a:lnTo>
                  <a:pt x="196" y="49"/>
                </a:lnTo>
                <a:lnTo>
                  <a:pt x="197" y="49"/>
                </a:lnTo>
                <a:lnTo>
                  <a:pt x="197" y="49"/>
                </a:lnTo>
                <a:lnTo>
                  <a:pt x="198" y="49"/>
                </a:lnTo>
                <a:lnTo>
                  <a:pt x="198" y="49"/>
                </a:lnTo>
                <a:lnTo>
                  <a:pt x="198" y="49"/>
                </a:lnTo>
                <a:lnTo>
                  <a:pt x="200" y="50"/>
                </a:lnTo>
                <a:lnTo>
                  <a:pt x="200" y="50"/>
                </a:lnTo>
                <a:lnTo>
                  <a:pt x="200" y="50"/>
                </a:lnTo>
                <a:lnTo>
                  <a:pt x="201" y="50"/>
                </a:lnTo>
                <a:lnTo>
                  <a:pt x="201" y="50"/>
                </a:lnTo>
                <a:lnTo>
                  <a:pt x="202" y="49"/>
                </a:lnTo>
                <a:lnTo>
                  <a:pt x="203" y="49"/>
                </a:lnTo>
                <a:lnTo>
                  <a:pt x="203" y="49"/>
                </a:lnTo>
                <a:lnTo>
                  <a:pt x="203" y="49"/>
                </a:lnTo>
                <a:lnTo>
                  <a:pt x="206" y="48"/>
                </a:lnTo>
                <a:lnTo>
                  <a:pt x="206" y="48"/>
                </a:lnTo>
                <a:lnTo>
                  <a:pt x="206" y="48"/>
                </a:lnTo>
                <a:lnTo>
                  <a:pt x="208" y="47"/>
                </a:lnTo>
                <a:lnTo>
                  <a:pt x="208" y="47"/>
                </a:lnTo>
                <a:lnTo>
                  <a:pt x="208" y="45"/>
                </a:lnTo>
                <a:lnTo>
                  <a:pt x="210" y="43"/>
                </a:lnTo>
                <a:lnTo>
                  <a:pt x="210" y="43"/>
                </a:lnTo>
                <a:lnTo>
                  <a:pt x="210" y="43"/>
                </a:lnTo>
                <a:lnTo>
                  <a:pt x="212" y="41"/>
                </a:lnTo>
                <a:lnTo>
                  <a:pt x="212" y="41"/>
                </a:lnTo>
                <a:lnTo>
                  <a:pt x="213" y="41"/>
                </a:lnTo>
                <a:lnTo>
                  <a:pt x="214" y="37"/>
                </a:lnTo>
                <a:lnTo>
                  <a:pt x="214" y="37"/>
                </a:lnTo>
                <a:lnTo>
                  <a:pt x="214" y="36"/>
                </a:lnTo>
                <a:lnTo>
                  <a:pt x="215" y="32"/>
                </a:lnTo>
                <a:lnTo>
                  <a:pt x="215" y="32"/>
                </a:lnTo>
                <a:lnTo>
                  <a:pt x="215" y="32"/>
                </a:lnTo>
                <a:lnTo>
                  <a:pt x="216" y="27"/>
                </a:lnTo>
                <a:lnTo>
                  <a:pt x="216" y="27"/>
                </a:lnTo>
                <a:lnTo>
                  <a:pt x="216" y="27"/>
                </a:lnTo>
                <a:lnTo>
                  <a:pt x="216" y="25"/>
                </a:lnTo>
                <a:lnTo>
                  <a:pt x="216" y="25"/>
                </a:lnTo>
                <a:lnTo>
                  <a:pt x="216" y="25"/>
                </a:lnTo>
                <a:lnTo>
                  <a:pt x="216" y="23"/>
                </a:lnTo>
                <a:lnTo>
                  <a:pt x="216" y="23"/>
                </a:lnTo>
                <a:lnTo>
                  <a:pt x="215" y="23"/>
                </a:lnTo>
                <a:lnTo>
                  <a:pt x="215" y="20"/>
                </a:lnTo>
                <a:lnTo>
                  <a:pt x="215" y="20"/>
                </a:lnTo>
                <a:lnTo>
                  <a:pt x="215" y="20"/>
                </a:lnTo>
                <a:lnTo>
                  <a:pt x="214" y="18"/>
                </a:lnTo>
                <a:lnTo>
                  <a:pt x="214" y="18"/>
                </a:lnTo>
                <a:lnTo>
                  <a:pt x="214" y="18"/>
                </a:lnTo>
                <a:lnTo>
                  <a:pt x="213" y="15"/>
                </a:lnTo>
                <a:lnTo>
                  <a:pt x="213" y="15"/>
                </a:lnTo>
                <a:lnTo>
                  <a:pt x="213" y="15"/>
                </a:lnTo>
                <a:lnTo>
                  <a:pt x="212" y="13"/>
                </a:lnTo>
                <a:lnTo>
                  <a:pt x="212" y="13"/>
                </a:lnTo>
                <a:lnTo>
                  <a:pt x="212" y="13"/>
                </a:lnTo>
                <a:lnTo>
                  <a:pt x="210" y="11"/>
                </a:lnTo>
                <a:lnTo>
                  <a:pt x="210" y="11"/>
                </a:lnTo>
                <a:lnTo>
                  <a:pt x="210" y="11"/>
                </a:lnTo>
                <a:lnTo>
                  <a:pt x="208" y="8"/>
                </a:lnTo>
                <a:lnTo>
                  <a:pt x="208" y="8"/>
                </a:lnTo>
                <a:lnTo>
                  <a:pt x="208" y="8"/>
                </a:lnTo>
                <a:lnTo>
                  <a:pt x="206" y="7"/>
                </a:lnTo>
                <a:lnTo>
                  <a:pt x="206" y="7"/>
                </a:lnTo>
                <a:lnTo>
                  <a:pt x="206" y="7"/>
                </a:lnTo>
                <a:lnTo>
                  <a:pt x="203" y="5"/>
                </a:lnTo>
                <a:lnTo>
                  <a:pt x="203" y="5"/>
                </a:lnTo>
                <a:lnTo>
                  <a:pt x="203" y="5"/>
                </a:lnTo>
                <a:lnTo>
                  <a:pt x="198" y="2"/>
                </a:lnTo>
                <a:lnTo>
                  <a:pt x="197" y="2"/>
                </a:lnTo>
                <a:lnTo>
                  <a:pt x="197" y="2"/>
                </a:lnTo>
                <a:lnTo>
                  <a:pt x="195" y="1"/>
                </a:lnTo>
                <a:lnTo>
                  <a:pt x="195" y="1"/>
                </a:lnTo>
                <a:lnTo>
                  <a:pt x="195" y="1"/>
                </a:lnTo>
                <a:lnTo>
                  <a:pt x="191" y="1"/>
                </a:lnTo>
                <a:lnTo>
                  <a:pt x="191" y="1"/>
                </a:lnTo>
                <a:lnTo>
                  <a:pt x="191" y="1"/>
                </a:lnTo>
                <a:lnTo>
                  <a:pt x="188" y="0"/>
                </a:lnTo>
                <a:lnTo>
                  <a:pt x="188" y="0"/>
                </a:lnTo>
                <a:lnTo>
                  <a:pt x="188" y="0"/>
                </a:lnTo>
                <a:lnTo>
                  <a:pt x="184" y="0"/>
                </a:lnTo>
                <a:lnTo>
                  <a:pt x="184" y="0"/>
                </a:lnTo>
                <a:lnTo>
                  <a:pt x="184" y="0"/>
                </a:lnTo>
                <a:lnTo>
                  <a:pt x="180" y="0"/>
                </a:lnTo>
                <a:lnTo>
                  <a:pt x="180" y="0"/>
                </a:lnTo>
                <a:lnTo>
                  <a:pt x="180" y="0"/>
                </a:lnTo>
                <a:lnTo>
                  <a:pt x="178" y="1"/>
                </a:lnTo>
                <a:lnTo>
                  <a:pt x="178" y="1"/>
                </a:lnTo>
                <a:lnTo>
                  <a:pt x="177" y="1"/>
                </a:lnTo>
                <a:lnTo>
                  <a:pt x="174" y="1"/>
                </a:lnTo>
                <a:lnTo>
                  <a:pt x="174" y="1"/>
                </a:lnTo>
                <a:lnTo>
                  <a:pt x="174" y="1"/>
                </a:lnTo>
                <a:lnTo>
                  <a:pt x="171" y="2"/>
                </a:lnTo>
                <a:lnTo>
                  <a:pt x="171" y="2"/>
                </a:lnTo>
                <a:lnTo>
                  <a:pt x="171" y="2"/>
                </a:lnTo>
                <a:lnTo>
                  <a:pt x="166" y="5"/>
                </a:lnTo>
                <a:lnTo>
                  <a:pt x="166" y="5"/>
                </a:lnTo>
                <a:lnTo>
                  <a:pt x="165" y="5"/>
                </a:lnTo>
                <a:lnTo>
                  <a:pt x="163" y="7"/>
                </a:lnTo>
                <a:lnTo>
                  <a:pt x="162" y="7"/>
                </a:lnTo>
                <a:lnTo>
                  <a:pt x="162" y="7"/>
                </a:lnTo>
                <a:lnTo>
                  <a:pt x="161" y="8"/>
                </a:lnTo>
                <a:lnTo>
                  <a:pt x="161" y="8"/>
                </a:lnTo>
                <a:lnTo>
                  <a:pt x="160" y="8"/>
                </a:lnTo>
                <a:lnTo>
                  <a:pt x="159" y="11"/>
                </a:lnTo>
                <a:lnTo>
                  <a:pt x="159" y="11"/>
                </a:lnTo>
                <a:lnTo>
                  <a:pt x="159" y="11"/>
                </a:lnTo>
                <a:lnTo>
                  <a:pt x="156" y="13"/>
                </a:lnTo>
                <a:lnTo>
                  <a:pt x="156" y="13"/>
                </a:lnTo>
                <a:lnTo>
                  <a:pt x="156" y="13"/>
                </a:lnTo>
                <a:lnTo>
                  <a:pt x="155" y="15"/>
                </a:lnTo>
                <a:lnTo>
                  <a:pt x="155" y="15"/>
                </a:lnTo>
                <a:lnTo>
                  <a:pt x="155" y="15"/>
                </a:lnTo>
                <a:lnTo>
                  <a:pt x="154" y="18"/>
                </a:lnTo>
                <a:lnTo>
                  <a:pt x="154" y="18"/>
                </a:lnTo>
                <a:lnTo>
                  <a:pt x="154" y="18"/>
                </a:lnTo>
                <a:lnTo>
                  <a:pt x="154" y="20"/>
                </a:lnTo>
                <a:lnTo>
                  <a:pt x="153" y="20"/>
                </a:lnTo>
                <a:lnTo>
                  <a:pt x="153" y="20"/>
                </a:lnTo>
                <a:lnTo>
                  <a:pt x="153" y="23"/>
                </a:lnTo>
                <a:lnTo>
                  <a:pt x="153" y="23"/>
                </a:lnTo>
                <a:lnTo>
                  <a:pt x="153" y="23"/>
                </a:lnTo>
                <a:lnTo>
                  <a:pt x="153" y="25"/>
                </a:lnTo>
                <a:lnTo>
                  <a:pt x="153" y="25"/>
                </a:lnTo>
                <a:lnTo>
                  <a:pt x="153" y="25"/>
                </a:lnTo>
                <a:lnTo>
                  <a:pt x="153" y="27"/>
                </a:lnTo>
                <a:lnTo>
                  <a:pt x="153" y="27"/>
                </a:lnTo>
                <a:lnTo>
                  <a:pt x="153" y="27"/>
                </a:lnTo>
                <a:lnTo>
                  <a:pt x="154" y="32"/>
                </a:lnTo>
                <a:lnTo>
                  <a:pt x="154" y="32"/>
                </a:lnTo>
                <a:lnTo>
                  <a:pt x="154" y="32"/>
                </a:lnTo>
                <a:lnTo>
                  <a:pt x="155" y="36"/>
                </a:lnTo>
                <a:lnTo>
                  <a:pt x="155" y="37"/>
                </a:lnTo>
                <a:lnTo>
                  <a:pt x="155" y="37"/>
                </a:lnTo>
                <a:lnTo>
                  <a:pt x="156" y="41"/>
                </a:lnTo>
                <a:lnTo>
                  <a:pt x="156" y="41"/>
                </a:lnTo>
                <a:lnTo>
                  <a:pt x="156" y="41"/>
                </a:lnTo>
                <a:lnTo>
                  <a:pt x="159" y="43"/>
                </a:lnTo>
                <a:lnTo>
                  <a:pt x="159" y="43"/>
                </a:lnTo>
                <a:lnTo>
                  <a:pt x="159" y="43"/>
                </a:lnTo>
                <a:lnTo>
                  <a:pt x="160" y="45"/>
                </a:lnTo>
                <a:lnTo>
                  <a:pt x="160" y="47"/>
                </a:lnTo>
                <a:lnTo>
                  <a:pt x="161" y="47"/>
                </a:lnTo>
                <a:lnTo>
                  <a:pt x="162" y="48"/>
                </a:lnTo>
                <a:lnTo>
                  <a:pt x="163" y="48"/>
                </a:lnTo>
                <a:lnTo>
                  <a:pt x="163" y="48"/>
                </a:lnTo>
                <a:lnTo>
                  <a:pt x="166" y="49"/>
                </a:lnTo>
                <a:lnTo>
                  <a:pt x="166" y="49"/>
                </a:lnTo>
                <a:lnTo>
                  <a:pt x="166" y="49"/>
                </a:lnTo>
                <a:lnTo>
                  <a:pt x="167" y="49"/>
                </a:lnTo>
                <a:lnTo>
                  <a:pt x="167" y="50"/>
                </a:lnTo>
                <a:lnTo>
                  <a:pt x="167" y="50"/>
                </a:lnTo>
                <a:lnTo>
                  <a:pt x="168" y="50"/>
                </a:lnTo>
                <a:lnTo>
                  <a:pt x="168" y="50"/>
                </a:lnTo>
                <a:lnTo>
                  <a:pt x="169" y="50"/>
                </a:lnTo>
                <a:lnTo>
                  <a:pt x="171" y="49"/>
                </a:lnTo>
                <a:lnTo>
                  <a:pt x="171" y="49"/>
                </a:lnTo>
                <a:lnTo>
                  <a:pt x="171" y="49"/>
                </a:lnTo>
                <a:lnTo>
                  <a:pt x="172" y="49"/>
                </a:lnTo>
                <a:lnTo>
                  <a:pt x="172" y="49"/>
                </a:lnTo>
                <a:lnTo>
                  <a:pt x="172" y="49"/>
                </a:lnTo>
                <a:lnTo>
                  <a:pt x="174" y="48"/>
                </a:lnTo>
                <a:lnTo>
                  <a:pt x="174" y="47"/>
                </a:lnTo>
                <a:lnTo>
                  <a:pt x="174" y="47"/>
                </a:lnTo>
                <a:lnTo>
                  <a:pt x="177" y="45"/>
                </a:lnTo>
                <a:lnTo>
                  <a:pt x="177" y="44"/>
                </a:lnTo>
                <a:lnTo>
                  <a:pt x="177" y="44"/>
                </a:lnTo>
                <a:lnTo>
                  <a:pt x="178" y="42"/>
                </a:lnTo>
                <a:lnTo>
                  <a:pt x="178" y="42"/>
                </a:lnTo>
                <a:lnTo>
                  <a:pt x="178" y="42"/>
                </a:lnTo>
                <a:lnTo>
                  <a:pt x="179" y="38"/>
                </a:lnTo>
                <a:lnTo>
                  <a:pt x="179" y="38"/>
                </a:lnTo>
                <a:lnTo>
                  <a:pt x="179" y="38"/>
                </a:lnTo>
                <a:lnTo>
                  <a:pt x="180" y="35"/>
                </a:lnTo>
                <a:lnTo>
                  <a:pt x="180" y="35"/>
                </a:lnTo>
                <a:lnTo>
                  <a:pt x="180" y="35"/>
                </a:lnTo>
                <a:lnTo>
                  <a:pt x="182" y="30"/>
                </a:lnTo>
                <a:lnTo>
                  <a:pt x="182" y="30"/>
                </a:lnTo>
                <a:lnTo>
                  <a:pt x="182" y="30"/>
                </a:lnTo>
                <a:lnTo>
                  <a:pt x="182" y="26"/>
                </a:lnTo>
                <a:lnTo>
                  <a:pt x="182" y="25"/>
                </a:lnTo>
                <a:lnTo>
                  <a:pt x="182" y="25"/>
                </a:lnTo>
                <a:lnTo>
                  <a:pt x="182" y="23"/>
                </a:lnTo>
                <a:lnTo>
                  <a:pt x="182" y="23"/>
                </a:lnTo>
                <a:lnTo>
                  <a:pt x="182" y="23"/>
                </a:lnTo>
                <a:lnTo>
                  <a:pt x="180" y="20"/>
                </a:lnTo>
                <a:lnTo>
                  <a:pt x="180" y="20"/>
                </a:lnTo>
                <a:lnTo>
                  <a:pt x="180" y="20"/>
                </a:lnTo>
                <a:lnTo>
                  <a:pt x="179" y="18"/>
                </a:lnTo>
                <a:lnTo>
                  <a:pt x="179" y="18"/>
                </a:lnTo>
                <a:lnTo>
                  <a:pt x="179" y="18"/>
                </a:lnTo>
                <a:lnTo>
                  <a:pt x="178" y="15"/>
                </a:lnTo>
                <a:lnTo>
                  <a:pt x="178" y="15"/>
                </a:lnTo>
                <a:lnTo>
                  <a:pt x="178" y="15"/>
                </a:lnTo>
                <a:lnTo>
                  <a:pt x="177" y="13"/>
                </a:lnTo>
                <a:lnTo>
                  <a:pt x="177" y="13"/>
                </a:lnTo>
                <a:lnTo>
                  <a:pt x="177" y="13"/>
                </a:lnTo>
                <a:lnTo>
                  <a:pt x="175" y="12"/>
                </a:lnTo>
                <a:lnTo>
                  <a:pt x="175" y="12"/>
                </a:lnTo>
                <a:lnTo>
                  <a:pt x="174" y="12"/>
                </a:lnTo>
                <a:lnTo>
                  <a:pt x="173" y="9"/>
                </a:lnTo>
                <a:lnTo>
                  <a:pt x="173" y="9"/>
                </a:lnTo>
                <a:lnTo>
                  <a:pt x="173" y="9"/>
                </a:lnTo>
                <a:lnTo>
                  <a:pt x="171" y="8"/>
                </a:lnTo>
                <a:lnTo>
                  <a:pt x="171" y="8"/>
                </a:lnTo>
                <a:lnTo>
                  <a:pt x="171" y="8"/>
                </a:lnTo>
                <a:lnTo>
                  <a:pt x="168" y="6"/>
                </a:lnTo>
                <a:lnTo>
                  <a:pt x="168" y="6"/>
                </a:lnTo>
                <a:lnTo>
                  <a:pt x="168" y="6"/>
                </a:lnTo>
                <a:lnTo>
                  <a:pt x="166" y="5"/>
                </a:lnTo>
                <a:lnTo>
                  <a:pt x="165" y="5"/>
                </a:lnTo>
                <a:lnTo>
                  <a:pt x="165" y="5"/>
                </a:lnTo>
                <a:lnTo>
                  <a:pt x="160" y="3"/>
                </a:lnTo>
                <a:lnTo>
                  <a:pt x="160" y="3"/>
                </a:lnTo>
                <a:lnTo>
                  <a:pt x="159" y="3"/>
                </a:lnTo>
                <a:lnTo>
                  <a:pt x="156" y="2"/>
                </a:lnTo>
                <a:lnTo>
                  <a:pt x="156" y="2"/>
                </a:lnTo>
                <a:lnTo>
                  <a:pt x="156" y="2"/>
                </a:lnTo>
                <a:lnTo>
                  <a:pt x="153" y="2"/>
                </a:lnTo>
                <a:lnTo>
                  <a:pt x="153" y="2"/>
                </a:lnTo>
                <a:lnTo>
                  <a:pt x="153" y="2"/>
                </a:lnTo>
                <a:lnTo>
                  <a:pt x="149" y="2"/>
                </a:lnTo>
                <a:lnTo>
                  <a:pt x="149" y="2"/>
                </a:lnTo>
                <a:lnTo>
                  <a:pt x="149" y="2"/>
                </a:lnTo>
                <a:lnTo>
                  <a:pt x="145" y="3"/>
                </a:lnTo>
                <a:lnTo>
                  <a:pt x="145" y="3"/>
                </a:lnTo>
                <a:lnTo>
                  <a:pt x="145" y="3"/>
                </a:lnTo>
                <a:lnTo>
                  <a:pt x="142" y="3"/>
                </a:lnTo>
                <a:lnTo>
                  <a:pt x="142" y="3"/>
                </a:lnTo>
                <a:lnTo>
                  <a:pt x="142" y="3"/>
                </a:lnTo>
                <a:lnTo>
                  <a:pt x="139" y="5"/>
                </a:lnTo>
                <a:lnTo>
                  <a:pt x="139" y="5"/>
                </a:lnTo>
                <a:lnTo>
                  <a:pt x="139" y="5"/>
                </a:lnTo>
                <a:lnTo>
                  <a:pt x="136" y="6"/>
                </a:lnTo>
                <a:lnTo>
                  <a:pt x="136" y="6"/>
                </a:lnTo>
                <a:lnTo>
                  <a:pt x="136" y="6"/>
                </a:lnTo>
                <a:lnTo>
                  <a:pt x="133" y="7"/>
                </a:lnTo>
                <a:lnTo>
                  <a:pt x="133" y="7"/>
                </a:lnTo>
                <a:lnTo>
                  <a:pt x="132" y="7"/>
                </a:lnTo>
                <a:lnTo>
                  <a:pt x="129" y="11"/>
                </a:lnTo>
                <a:lnTo>
                  <a:pt x="127" y="11"/>
                </a:lnTo>
                <a:lnTo>
                  <a:pt x="127" y="11"/>
                </a:lnTo>
                <a:lnTo>
                  <a:pt x="126" y="13"/>
                </a:lnTo>
                <a:lnTo>
                  <a:pt x="126" y="13"/>
                </a:lnTo>
                <a:lnTo>
                  <a:pt x="125" y="13"/>
                </a:lnTo>
                <a:lnTo>
                  <a:pt x="124" y="15"/>
                </a:lnTo>
                <a:lnTo>
                  <a:pt x="124" y="15"/>
                </a:lnTo>
                <a:lnTo>
                  <a:pt x="124" y="15"/>
                </a:lnTo>
                <a:lnTo>
                  <a:pt x="123" y="18"/>
                </a:lnTo>
                <a:lnTo>
                  <a:pt x="121" y="18"/>
                </a:lnTo>
                <a:lnTo>
                  <a:pt x="121" y="18"/>
                </a:lnTo>
                <a:lnTo>
                  <a:pt x="120" y="20"/>
                </a:lnTo>
                <a:lnTo>
                  <a:pt x="120" y="20"/>
                </a:lnTo>
                <a:lnTo>
                  <a:pt x="120" y="20"/>
                </a:lnTo>
                <a:lnTo>
                  <a:pt x="119" y="23"/>
                </a:lnTo>
                <a:lnTo>
                  <a:pt x="119" y="23"/>
                </a:lnTo>
                <a:lnTo>
                  <a:pt x="119" y="23"/>
                </a:lnTo>
                <a:lnTo>
                  <a:pt x="119" y="25"/>
                </a:lnTo>
                <a:lnTo>
                  <a:pt x="119" y="25"/>
                </a:lnTo>
                <a:lnTo>
                  <a:pt x="119" y="25"/>
                </a:lnTo>
                <a:lnTo>
                  <a:pt x="118" y="27"/>
                </a:lnTo>
                <a:lnTo>
                  <a:pt x="118" y="27"/>
                </a:lnTo>
                <a:lnTo>
                  <a:pt x="118" y="27"/>
                </a:lnTo>
                <a:lnTo>
                  <a:pt x="118" y="30"/>
                </a:lnTo>
                <a:lnTo>
                  <a:pt x="118" y="30"/>
                </a:lnTo>
                <a:lnTo>
                  <a:pt x="118" y="31"/>
                </a:lnTo>
                <a:lnTo>
                  <a:pt x="119" y="32"/>
                </a:lnTo>
                <a:lnTo>
                  <a:pt x="119" y="33"/>
                </a:lnTo>
                <a:lnTo>
                  <a:pt x="119" y="33"/>
                </a:lnTo>
                <a:lnTo>
                  <a:pt x="119" y="36"/>
                </a:lnTo>
                <a:lnTo>
                  <a:pt x="119" y="36"/>
                </a:lnTo>
                <a:lnTo>
                  <a:pt x="119" y="36"/>
                </a:lnTo>
                <a:lnTo>
                  <a:pt x="120" y="39"/>
                </a:lnTo>
                <a:lnTo>
                  <a:pt x="120" y="39"/>
                </a:lnTo>
                <a:lnTo>
                  <a:pt x="120" y="41"/>
                </a:lnTo>
                <a:lnTo>
                  <a:pt x="123" y="44"/>
                </a:lnTo>
                <a:lnTo>
                  <a:pt x="123" y="44"/>
                </a:lnTo>
                <a:lnTo>
                  <a:pt x="123" y="44"/>
                </a:lnTo>
                <a:lnTo>
                  <a:pt x="125" y="47"/>
                </a:lnTo>
                <a:lnTo>
                  <a:pt x="125" y="47"/>
                </a:lnTo>
                <a:lnTo>
                  <a:pt x="125" y="48"/>
                </a:lnTo>
                <a:lnTo>
                  <a:pt x="127" y="50"/>
                </a:lnTo>
                <a:lnTo>
                  <a:pt x="127" y="50"/>
                </a:lnTo>
                <a:lnTo>
                  <a:pt x="127" y="50"/>
                </a:lnTo>
                <a:lnTo>
                  <a:pt x="130" y="53"/>
                </a:lnTo>
                <a:lnTo>
                  <a:pt x="130" y="53"/>
                </a:lnTo>
                <a:lnTo>
                  <a:pt x="130" y="53"/>
                </a:lnTo>
                <a:lnTo>
                  <a:pt x="132" y="54"/>
                </a:lnTo>
                <a:lnTo>
                  <a:pt x="132" y="54"/>
                </a:lnTo>
                <a:lnTo>
                  <a:pt x="132" y="54"/>
                </a:lnTo>
                <a:lnTo>
                  <a:pt x="135" y="55"/>
                </a:lnTo>
                <a:lnTo>
                  <a:pt x="135" y="55"/>
                </a:lnTo>
                <a:lnTo>
                  <a:pt x="136" y="55"/>
                </a:lnTo>
                <a:lnTo>
                  <a:pt x="137" y="55"/>
                </a:lnTo>
                <a:lnTo>
                  <a:pt x="137" y="55"/>
                </a:lnTo>
                <a:lnTo>
                  <a:pt x="137" y="55"/>
                </a:lnTo>
                <a:lnTo>
                  <a:pt x="138" y="55"/>
                </a:lnTo>
                <a:lnTo>
                  <a:pt x="138" y="55"/>
                </a:lnTo>
                <a:lnTo>
                  <a:pt x="138" y="55"/>
                </a:lnTo>
                <a:lnTo>
                  <a:pt x="139" y="54"/>
                </a:lnTo>
                <a:lnTo>
                  <a:pt x="139" y="54"/>
                </a:lnTo>
                <a:lnTo>
                  <a:pt x="141" y="54"/>
                </a:lnTo>
                <a:lnTo>
                  <a:pt x="141" y="54"/>
                </a:lnTo>
                <a:lnTo>
                  <a:pt x="142" y="53"/>
                </a:lnTo>
                <a:lnTo>
                  <a:pt x="142" y="53"/>
                </a:lnTo>
                <a:lnTo>
                  <a:pt x="143" y="51"/>
                </a:lnTo>
                <a:lnTo>
                  <a:pt x="143" y="51"/>
                </a:lnTo>
                <a:lnTo>
                  <a:pt x="144" y="51"/>
                </a:lnTo>
                <a:lnTo>
                  <a:pt x="145" y="49"/>
                </a:lnTo>
                <a:lnTo>
                  <a:pt x="145" y="49"/>
                </a:lnTo>
                <a:lnTo>
                  <a:pt x="145" y="48"/>
                </a:lnTo>
                <a:lnTo>
                  <a:pt x="147" y="45"/>
                </a:lnTo>
                <a:lnTo>
                  <a:pt x="147" y="45"/>
                </a:lnTo>
                <a:lnTo>
                  <a:pt x="147" y="45"/>
                </a:lnTo>
                <a:lnTo>
                  <a:pt x="147" y="42"/>
                </a:lnTo>
                <a:lnTo>
                  <a:pt x="148" y="42"/>
                </a:lnTo>
                <a:lnTo>
                  <a:pt x="148" y="42"/>
                </a:lnTo>
                <a:lnTo>
                  <a:pt x="148" y="38"/>
                </a:lnTo>
                <a:lnTo>
                  <a:pt x="148" y="38"/>
                </a:lnTo>
                <a:lnTo>
                  <a:pt x="148" y="37"/>
                </a:lnTo>
                <a:lnTo>
                  <a:pt x="148" y="33"/>
                </a:lnTo>
                <a:lnTo>
                  <a:pt x="148" y="33"/>
                </a:lnTo>
                <a:lnTo>
                  <a:pt x="148" y="33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6"/>
                </a:lnTo>
                <a:lnTo>
                  <a:pt x="147" y="26"/>
                </a:lnTo>
                <a:lnTo>
                  <a:pt x="147" y="26"/>
                </a:lnTo>
                <a:lnTo>
                  <a:pt x="145" y="24"/>
                </a:lnTo>
                <a:lnTo>
                  <a:pt x="145" y="24"/>
                </a:lnTo>
                <a:lnTo>
                  <a:pt x="145" y="24"/>
                </a:lnTo>
                <a:lnTo>
                  <a:pt x="144" y="21"/>
                </a:lnTo>
                <a:lnTo>
                  <a:pt x="144" y="21"/>
                </a:lnTo>
                <a:lnTo>
                  <a:pt x="144" y="21"/>
                </a:lnTo>
                <a:lnTo>
                  <a:pt x="143" y="19"/>
                </a:lnTo>
                <a:lnTo>
                  <a:pt x="142" y="19"/>
                </a:lnTo>
                <a:lnTo>
                  <a:pt x="142" y="19"/>
                </a:lnTo>
                <a:lnTo>
                  <a:pt x="141" y="18"/>
                </a:lnTo>
                <a:lnTo>
                  <a:pt x="141" y="18"/>
                </a:lnTo>
                <a:lnTo>
                  <a:pt x="141" y="18"/>
                </a:lnTo>
                <a:lnTo>
                  <a:pt x="138" y="15"/>
                </a:lnTo>
                <a:lnTo>
                  <a:pt x="138" y="15"/>
                </a:lnTo>
                <a:lnTo>
                  <a:pt x="138" y="15"/>
                </a:lnTo>
                <a:lnTo>
                  <a:pt x="136" y="14"/>
                </a:lnTo>
                <a:lnTo>
                  <a:pt x="136" y="14"/>
                </a:lnTo>
                <a:lnTo>
                  <a:pt x="136" y="14"/>
                </a:lnTo>
                <a:lnTo>
                  <a:pt x="133" y="13"/>
                </a:lnTo>
                <a:lnTo>
                  <a:pt x="133" y="13"/>
                </a:lnTo>
                <a:lnTo>
                  <a:pt x="133" y="13"/>
                </a:lnTo>
                <a:lnTo>
                  <a:pt x="131" y="12"/>
                </a:lnTo>
                <a:lnTo>
                  <a:pt x="131" y="12"/>
                </a:lnTo>
                <a:lnTo>
                  <a:pt x="131" y="12"/>
                </a:lnTo>
                <a:lnTo>
                  <a:pt x="127" y="11"/>
                </a:lnTo>
                <a:lnTo>
                  <a:pt x="127" y="11"/>
                </a:lnTo>
                <a:lnTo>
                  <a:pt x="127" y="11"/>
                </a:lnTo>
                <a:lnTo>
                  <a:pt x="121" y="11"/>
                </a:lnTo>
                <a:lnTo>
                  <a:pt x="121" y="11"/>
                </a:lnTo>
                <a:lnTo>
                  <a:pt x="121" y="11"/>
                </a:lnTo>
                <a:lnTo>
                  <a:pt x="119" y="11"/>
                </a:lnTo>
                <a:lnTo>
                  <a:pt x="118" y="11"/>
                </a:lnTo>
                <a:lnTo>
                  <a:pt x="118" y="11"/>
                </a:lnTo>
                <a:lnTo>
                  <a:pt x="115" y="11"/>
                </a:lnTo>
                <a:lnTo>
                  <a:pt x="115" y="11"/>
                </a:lnTo>
                <a:lnTo>
                  <a:pt x="115" y="11"/>
                </a:lnTo>
                <a:lnTo>
                  <a:pt x="112" y="11"/>
                </a:lnTo>
                <a:lnTo>
                  <a:pt x="112" y="11"/>
                </a:lnTo>
                <a:lnTo>
                  <a:pt x="112" y="11"/>
                </a:lnTo>
                <a:lnTo>
                  <a:pt x="108" y="12"/>
                </a:lnTo>
                <a:lnTo>
                  <a:pt x="108" y="12"/>
                </a:lnTo>
                <a:lnTo>
                  <a:pt x="108" y="12"/>
                </a:lnTo>
                <a:lnTo>
                  <a:pt x="105" y="13"/>
                </a:lnTo>
                <a:lnTo>
                  <a:pt x="105" y="13"/>
                </a:lnTo>
                <a:lnTo>
                  <a:pt x="105" y="13"/>
                </a:lnTo>
                <a:lnTo>
                  <a:pt x="102" y="14"/>
                </a:lnTo>
                <a:lnTo>
                  <a:pt x="102" y="14"/>
                </a:lnTo>
                <a:lnTo>
                  <a:pt x="102" y="15"/>
                </a:lnTo>
                <a:lnTo>
                  <a:pt x="99" y="17"/>
                </a:lnTo>
                <a:lnTo>
                  <a:pt x="99" y="17"/>
                </a:lnTo>
                <a:lnTo>
                  <a:pt x="99" y="17"/>
                </a:lnTo>
                <a:lnTo>
                  <a:pt x="96" y="18"/>
                </a:lnTo>
                <a:lnTo>
                  <a:pt x="96" y="19"/>
                </a:lnTo>
                <a:lnTo>
                  <a:pt x="96" y="19"/>
                </a:lnTo>
                <a:lnTo>
                  <a:pt x="93" y="23"/>
                </a:lnTo>
                <a:lnTo>
                  <a:pt x="91" y="23"/>
                </a:lnTo>
                <a:lnTo>
                  <a:pt x="91" y="23"/>
                </a:lnTo>
                <a:lnTo>
                  <a:pt x="90" y="25"/>
                </a:lnTo>
                <a:lnTo>
                  <a:pt x="90" y="25"/>
                </a:lnTo>
                <a:lnTo>
                  <a:pt x="90" y="25"/>
                </a:lnTo>
                <a:lnTo>
                  <a:pt x="89" y="27"/>
                </a:lnTo>
                <a:lnTo>
                  <a:pt x="89" y="27"/>
                </a:lnTo>
                <a:lnTo>
                  <a:pt x="88" y="27"/>
                </a:lnTo>
                <a:lnTo>
                  <a:pt x="87" y="30"/>
                </a:lnTo>
                <a:lnTo>
                  <a:pt x="87" y="30"/>
                </a:lnTo>
                <a:lnTo>
                  <a:pt x="87" y="31"/>
                </a:lnTo>
                <a:lnTo>
                  <a:pt x="87" y="32"/>
                </a:lnTo>
                <a:lnTo>
                  <a:pt x="87" y="33"/>
                </a:lnTo>
                <a:lnTo>
                  <a:pt x="87" y="33"/>
                </a:lnTo>
                <a:lnTo>
                  <a:pt x="85" y="36"/>
                </a:lnTo>
                <a:lnTo>
                  <a:pt x="85" y="36"/>
                </a:lnTo>
                <a:lnTo>
                  <a:pt x="85" y="36"/>
                </a:lnTo>
                <a:lnTo>
                  <a:pt x="85" y="38"/>
                </a:lnTo>
                <a:lnTo>
                  <a:pt x="85" y="38"/>
                </a:lnTo>
                <a:lnTo>
                  <a:pt x="85" y="38"/>
                </a:lnTo>
                <a:lnTo>
                  <a:pt x="85" y="41"/>
                </a:lnTo>
                <a:lnTo>
                  <a:pt x="85" y="41"/>
                </a:lnTo>
                <a:lnTo>
                  <a:pt x="85" y="41"/>
                </a:lnTo>
                <a:lnTo>
                  <a:pt x="85" y="43"/>
                </a:lnTo>
                <a:lnTo>
                  <a:pt x="85" y="43"/>
                </a:lnTo>
                <a:lnTo>
                  <a:pt x="85" y="44"/>
                </a:lnTo>
                <a:lnTo>
                  <a:pt x="87" y="45"/>
                </a:lnTo>
                <a:lnTo>
                  <a:pt x="87" y="47"/>
                </a:lnTo>
                <a:lnTo>
                  <a:pt x="87" y="47"/>
                </a:lnTo>
                <a:lnTo>
                  <a:pt x="87" y="48"/>
                </a:lnTo>
                <a:lnTo>
                  <a:pt x="93" y="62"/>
                </a:lnTo>
                <a:lnTo>
                  <a:pt x="93" y="48"/>
                </a:lnTo>
                <a:lnTo>
                  <a:pt x="93" y="48"/>
                </a:lnTo>
                <a:lnTo>
                  <a:pt x="89" y="48"/>
                </a:lnTo>
                <a:lnTo>
                  <a:pt x="87" y="49"/>
                </a:lnTo>
                <a:lnTo>
                  <a:pt x="89" y="53"/>
                </a:lnTo>
                <a:lnTo>
                  <a:pt x="89" y="53"/>
                </a:lnTo>
                <a:lnTo>
                  <a:pt x="89" y="53"/>
                </a:lnTo>
                <a:lnTo>
                  <a:pt x="91" y="56"/>
                </a:lnTo>
                <a:lnTo>
                  <a:pt x="91" y="56"/>
                </a:lnTo>
                <a:lnTo>
                  <a:pt x="91" y="56"/>
                </a:lnTo>
                <a:lnTo>
                  <a:pt x="94" y="59"/>
                </a:lnTo>
                <a:lnTo>
                  <a:pt x="95" y="59"/>
                </a:lnTo>
                <a:lnTo>
                  <a:pt x="95" y="59"/>
                </a:lnTo>
                <a:lnTo>
                  <a:pt x="97" y="61"/>
                </a:lnTo>
                <a:lnTo>
                  <a:pt x="97" y="61"/>
                </a:lnTo>
                <a:lnTo>
                  <a:pt x="97" y="61"/>
                </a:lnTo>
                <a:lnTo>
                  <a:pt x="100" y="64"/>
                </a:lnTo>
                <a:lnTo>
                  <a:pt x="100" y="64"/>
                </a:lnTo>
                <a:lnTo>
                  <a:pt x="100" y="64"/>
                </a:lnTo>
                <a:lnTo>
                  <a:pt x="102" y="65"/>
                </a:lnTo>
                <a:lnTo>
                  <a:pt x="103" y="65"/>
                </a:lnTo>
                <a:lnTo>
                  <a:pt x="103" y="65"/>
                </a:lnTo>
                <a:lnTo>
                  <a:pt x="106" y="65"/>
                </a:lnTo>
                <a:lnTo>
                  <a:pt x="106" y="65"/>
                </a:lnTo>
                <a:lnTo>
                  <a:pt x="106" y="65"/>
                </a:lnTo>
                <a:lnTo>
                  <a:pt x="107" y="65"/>
                </a:lnTo>
                <a:lnTo>
                  <a:pt x="108" y="65"/>
                </a:lnTo>
                <a:lnTo>
                  <a:pt x="108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11" y="64"/>
                </a:lnTo>
                <a:lnTo>
                  <a:pt x="111" y="64"/>
                </a:lnTo>
                <a:lnTo>
                  <a:pt x="111" y="64"/>
                </a:lnTo>
                <a:lnTo>
                  <a:pt x="112" y="62"/>
                </a:lnTo>
                <a:lnTo>
                  <a:pt x="112" y="62"/>
                </a:lnTo>
                <a:lnTo>
                  <a:pt x="112" y="62"/>
                </a:lnTo>
                <a:lnTo>
                  <a:pt x="113" y="60"/>
                </a:lnTo>
                <a:lnTo>
                  <a:pt x="114" y="60"/>
                </a:lnTo>
                <a:lnTo>
                  <a:pt x="114" y="60"/>
                </a:lnTo>
                <a:lnTo>
                  <a:pt x="115" y="58"/>
                </a:lnTo>
                <a:lnTo>
                  <a:pt x="115" y="58"/>
                </a:lnTo>
                <a:lnTo>
                  <a:pt x="115" y="56"/>
                </a:lnTo>
                <a:lnTo>
                  <a:pt x="115" y="54"/>
                </a:lnTo>
                <a:lnTo>
                  <a:pt x="115" y="54"/>
                </a:lnTo>
                <a:lnTo>
                  <a:pt x="115" y="54"/>
                </a:lnTo>
                <a:lnTo>
                  <a:pt x="115" y="50"/>
                </a:lnTo>
                <a:lnTo>
                  <a:pt x="115" y="50"/>
                </a:lnTo>
                <a:lnTo>
                  <a:pt x="115" y="50"/>
                </a:lnTo>
                <a:lnTo>
                  <a:pt x="115" y="47"/>
                </a:lnTo>
                <a:lnTo>
                  <a:pt x="115" y="47"/>
                </a:lnTo>
                <a:lnTo>
                  <a:pt x="115" y="45"/>
                </a:lnTo>
                <a:lnTo>
                  <a:pt x="114" y="42"/>
                </a:lnTo>
                <a:lnTo>
                  <a:pt x="114" y="42"/>
                </a:lnTo>
                <a:lnTo>
                  <a:pt x="114" y="42"/>
                </a:lnTo>
                <a:lnTo>
                  <a:pt x="113" y="37"/>
                </a:lnTo>
                <a:lnTo>
                  <a:pt x="113" y="37"/>
                </a:lnTo>
                <a:lnTo>
                  <a:pt x="113" y="37"/>
                </a:lnTo>
                <a:lnTo>
                  <a:pt x="113" y="35"/>
                </a:lnTo>
                <a:lnTo>
                  <a:pt x="112" y="35"/>
                </a:lnTo>
                <a:lnTo>
                  <a:pt x="112" y="35"/>
                </a:lnTo>
                <a:lnTo>
                  <a:pt x="111" y="33"/>
                </a:lnTo>
                <a:lnTo>
                  <a:pt x="111" y="32"/>
                </a:lnTo>
                <a:lnTo>
                  <a:pt x="111" y="32"/>
                </a:lnTo>
                <a:lnTo>
                  <a:pt x="109" y="31"/>
                </a:lnTo>
                <a:lnTo>
                  <a:pt x="109" y="31"/>
                </a:lnTo>
                <a:lnTo>
                  <a:pt x="109" y="31"/>
                </a:lnTo>
                <a:lnTo>
                  <a:pt x="108" y="29"/>
                </a:lnTo>
                <a:lnTo>
                  <a:pt x="107" y="29"/>
                </a:lnTo>
                <a:lnTo>
                  <a:pt x="107" y="29"/>
                </a:lnTo>
                <a:lnTo>
                  <a:pt x="106" y="27"/>
                </a:lnTo>
                <a:lnTo>
                  <a:pt x="106" y="27"/>
                </a:lnTo>
                <a:lnTo>
                  <a:pt x="105" y="27"/>
                </a:lnTo>
                <a:lnTo>
                  <a:pt x="103" y="26"/>
                </a:lnTo>
                <a:lnTo>
                  <a:pt x="103" y="26"/>
                </a:lnTo>
                <a:lnTo>
                  <a:pt x="103" y="26"/>
                </a:lnTo>
                <a:lnTo>
                  <a:pt x="101" y="25"/>
                </a:lnTo>
                <a:lnTo>
                  <a:pt x="101" y="25"/>
                </a:lnTo>
                <a:lnTo>
                  <a:pt x="100" y="25"/>
                </a:lnTo>
                <a:lnTo>
                  <a:pt x="97" y="24"/>
                </a:lnTo>
                <a:lnTo>
                  <a:pt x="97" y="24"/>
                </a:lnTo>
                <a:lnTo>
                  <a:pt x="97" y="24"/>
                </a:lnTo>
                <a:lnTo>
                  <a:pt x="95" y="24"/>
                </a:lnTo>
                <a:lnTo>
                  <a:pt x="95" y="24"/>
                </a:lnTo>
                <a:lnTo>
                  <a:pt x="95" y="23"/>
                </a:lnTo>
                <a:lnTo>
                  <a:pt x="91" y="23"/>
                </a:lnTo>
                <a:lnTo>
                  <a:pt x="91" y="23"/>
                </a:lnTo>
                <a:lnTo>
                  <a:pt x="91" y="23"/>
                </a:lnTo>
                <a:lnTo>
                  <a:pt x="85" y="23"/>
                </a:lnTo>
                <a:lnTo>
                  <a:pt x="85" y="23"/>
                </a:lnTo>
                <a:lnTo>
                  <a:pt x="85" y="23"/>
                </a:lnTo>
                <a:lnTo>
                  <a:pt x="83" y="24"/>
                </a:lnTo>
                <a:lnTo>
                  <a:pt x="82" y="24"/>
                </a:lnTo>
                <a:lnTo>
                  <a:pt x="82" y="24"/>
                </a:lnTo>
                <a:lnTo>
                  <a:pt x="79" y="24"/>
                </a:lnTo>
                <a:lnTo>
                  <a:pt x="79" y="24"/>
                </a:lnTo>
                <a:lnTo>
                  <a:pt x="79" y="25"/>
                </a:lnTo>
                <a:lnTo>
                  <a:pt x="76" y="25"/>
                </a:lnTo>
                <a:lnTo>
                  <a:pt x="76" y="25"/>
                </a:lnTo>
                <a:lnTo>
                  <a:pt x="76" y="25"/>
                </a:lnTo>
                <a:lnTo>
                  <a:pt x="72" y="27"/>
                </a:lnTo>
                <a:lnTo>
                  <a:pt x="72" y="27"/>
                </a:lnTo>
                <a:lnTo>
                  <a:pt x="72" y="27"/>
                </a:lnTo>
                <a:lnTo>
                  <a:pt x="70" y="29"/>
                </a:lnTo>
                <a:lnTo>
                  <a:pt x="70" y="29"/>
                </a:lnTo>
                <a:lnTo>
                  <a:pt x="70" y="29"/>
                </a:lnTo>
                <a:lnTo>
                  <a:pt x="67" y="31"/>
                </a:lnTo>
                <a:lnTo>
                  <a:pt x="66" y="31"/>
                </a:lnTo>
                <a:lnTo>
                  <a:pt x="66" y="31"/>
                </a:lnTo>
                <a:lnTo>
                  <a:pt x="64" y="32"/>
                </a:lnTo>
                <a:lnTo>
                  <a:pt x="64" y="33"/>
                </a:lnTo>
                <a:lnTo>
                  <a:pt x="64" y="33"/>
                </a:lnTo>
                <a:lnTo>
                  <a:pt x="63" y="35"/>
                </a:lnTo>
                <a:lnTo>
                  <a:pt x="61" y="36"/>
                </a:lnTo>
                <a:lnTo>
                  <a:pt x="61" y="36"/>
                </a:lnTo>
                <a:lnTo>
                  <a:pt x="58" y="41"/>
                </a:lnTo>
                <a:lnTo>
                  <a:pt x="58" y="41"/>
                </a:lnTo>
                <a:lnTo>
                  <a:pt x="58" y="41"/>
                </a:lnTo>
                <a:lnTo>
                  <a:pt x="57" y="43"/>
                </a:lnTo>
                <a:lnTo>
                  <a:pt x="57" y="43"/>
                </a:lnTo>
                <a:lnTo>
                  <a:pt x="57" y="43"/>
                </a:lnTo>
                <a:lnTo>
                  <a:pt x="55" y="45"/>
                </a:lnTo>
                <a:lnTo>
                  <a:pt x="55" y="45"/>
                </a:lnTo>
                <a:lnTo>
                  <a:pt x="55" y="45"/>
                </a:lnTo>
                <a:lnTo>
                  <a:pt x="54" y="48"/>
                </a:lnTo>
                <a:lnTo>
                  <a:pt x="54" y="48"/>
                </a:lnTo>
                <a:lnTo>
                  <a:pt x="54" y="49"/>
                </a:lnTo>
                <a:lnTo>
                  <a:pt x="54" y="51"/>
                </a:lnTo>
                <a:lnTo>
                  <a:pt x="54" y="51"/>
                </a:lnTo>
                <a:lnTo>
                  <a:pt x="54" y="51"/>
                </a:lnTo>
                <a:lnTo>
                  <a:pt x="54" y="54"/>
                </a:lnTo>
                <a:lnTo>
                  <a:pt x="54" y="54"/>
                </a:lnTo>
                <a:lnTo>
                  <a:pt x="54" y="54"/>
                </a:lnTo>
                <a:lnTo>
                  <a:pt x="54" y="56"/>
                </a:lnTo>
                <a:lnTo>
                  <a:pt x="54" y="56"/>
                </a:lnTo>
                <a:lnTo>
                  <a:pt x="54" y="56"/>
                </a:lnTo>
                <a:lnTo>
                  <a:pt x="54" y="59"/>
                </a:lnTo>
                <a:lnTo>
                  <a:pt x="54" y="59"/>
                </a:lnTo>
                <a:lnTo>
                  <a:pt x="54" y="60"/>
                </a:lnTo>
                <a:lnTo>
                  <a:pt x="55" y="61"/>
                </a:lnTo>
                <a:lnTo>
                  <a:pt x="55" y="62"/>
                </a:lnTo>
                <a:lnTo>
                  <a:pt x="55" y="62"/>
                </a:lnTo>
                <a:lnTo>
                  <a:pt x="57" y="64"/>
                </a:lnTo>
                <a:lnTo>
                  <a:pt x="57" y="65"/>
                </a:lnTo>
                <a:lnTo>
                  <a:pt x="57" y="65"/>
                </a:lnTo>
                <a:lnTo>
                  <a:pt x="58" y="66"/>
                </a:lnTo>
                <a:lnTo>
                  <a:pt x="58" y="67"/>
                </a:lnTo>
                <a:lnTo>
                  <a:pt x="60" y="67"/>
                </a:lnTo>
                <a:lnTo>
                  <a:pt x="60" y="67"/>
                </a:lnTo>
                <a:lnTo>
                  <a:pt x="60" y="65"/>
                </a:lnTo>
                <a:lnTo>
                  <a:pt x="58" y="66"/>
                </a:lnTo>
                <a:lnTo>
                  <a:pt x="60" y="70"/>
                </a:lnTo>
                <a:lnTo>
                  <a:pt x="60" y="70"/>
                </a:lnTo>
                <a:lnTo>
                  <a:pt x="60" y="71"/>
                </a:lnTo>
                <a:lnTo>
                  <a:pt x="64" y="73"/>
                </a:lnTo>
                <a:lnTo>
                  <a:pt x="64" y="73"/>
                </a:lnTo>
                <a:lnTo>
                  <a:pt x="64" y="73"/>
                </a:lnTo>
                <a:lnTo>
                  <a:pt x="66" y="76"/>
                </a:lnTo>
                <a:lnTo>
                  <a:pt x="66" y="76"/>
                </a:lnTo>
                <a:lnTo>
                  <a:pt x="66" y="76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2" y="79"/>
                </a:lnTo>
                <a:lnTo>
                  <a:pt x="72" y="79"/>
                </a:lnTo>
                <a:lnTo>
                  <a:pt x="73" y="79"/>
                </a:lnTo>
                <a:lnTo>
                  <a:pt x="76" y="79"/>
                </a:lnTo>
                <a:lnTo>
                  <a:pt x="76" y="79"/>
                </a:lnTo>
                <a:lnTo>
                  <a:pt x="76" y="79"/>
                </a:lnTo>
                <a:lnTo>
                  <a:pt x="78" y="79"/>
                </a:lnTo>
                <a:lnTo>
                  <a:pt x="78" y="79"/>
                </a:lnTo>
                <a:lnTo>
                  <a:pt x="79" y="79"/>
                </a:lnTo>
                <a:lnTo>
                  <a:pt x="81" y="79"/>
                </a:lnTo>
                <a:lnTo>
                  <a:pt x="81" y="79"/>
                </a:lnTo>
                <a:lnTo>
                  <a:pt x="81" y="79"/>
                </a:lnTo>
                <a:lnTo>
                  <a:pt x="82" y="78"/>
                </a:lnTo>
                <a:lnTo>
                  <a:pt x="82" y="78"/>
                </a:lnTo>
                <a:lnTo>
                  <a:pt x="82" y="78"/>
                </a:lnTo>
                <a:lnTo>
                  <a:pt x="83" y="78"/>
                </a:lnTo>
                <a:lnTo>
                  <a:pt x="83" y="78"/>
                </a:lnTo>
                <a:lnTo>
                  <a:pt x="83" y="77"/>
                </a:lnTo>
                <a:lnTo>
                  <a:pt x="84" y="77"/>
                </a:lnTo>
                <a:lnTo>
                  <a:pt x="84" y="77"/>
                </a:lnTo>
                <a:lnTo>
                  <a:pt x="84" y="76"/>
                </a:lnTo>
                <a:lnTo>
                  <a:pt x="85" y="74"/>
                </a:lnTo>
                <a:lnTo>
                  <a:pt x="85" y="73"/>
                </a:lnTo>
                <a:lnTo>
                  <a:pt x="85" y="73"/>
                </a:lnTo>
                <a:lnTo>
                  <a:pt x="87" y="71"/>
                </a:lnTo>
                <a:lnTo>
                  <a:pt x="87" y="71"/>
                </a:lnTo>
                <a:lnTo>
                  <a:pt x="87" y="71"/>
                </a:lnTo>
                <a:lnTo>
                  <a:pt x="87" y="67"/>
                </a:lnTo>
                <a:lnTo>
                  <a:pt x="87" y="67"/>
                </a:lnTo>
                <a:lnTo>
                  <a:pt x="87" y="67"/>
                </a:lnTo>
                <a:lnTo>
                  <a:pt x="87" y="64"/>
                </a:lnTo>
                <a:lnTo>
                  <a:pt x="87" y="64"/>
                </a:lnTo>
                <a:lnTo>
                  <a:pt x="87" y="64"/>
                </a:lnTo>
                <a:lnTo>
                  <a:pt x="85" y="60"/>
                </a:lnTo>
                <a:lnTo>
                  <a:pt x="85" y="60"/>
                </a:lnTo>
                <a:lnTo>
                  <a:pt x="85" y="60"/>
                </a:lnTo>
                <a:lnTo>
                  <a:pt x="84" y="55"/>
                </a:lnTo>
                <a:lnTo>
                  <a:pt x="84" y="55"/>
                </a:lnTo>
                <a:lnTo>
                  <a:pt x="84" y="55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1" y="49"/>
                </a:lnTo>
                <a:lnTo>
                  <a:pt x="81" y="49"/>
                </a:lnTo>
                <a:lnTo>
                  <a:pt x="81" y="49"/>
                </a:lnTo>
                <a:lnTo>
                  <a:pt x="79" y="47"/>
                </a:lnTo>
                <a:lnTo>
                  <a:pt x="78" y="47"/>
                </a:lnTo>
                <a:lnTo>
                  <a:pt x="78" y="47"/>
                </a:lnTo>
                <a:lnTo>
                  <a:pt x="77" y="45"/>
                </a:lnTo>
                <a:lnTo>
                  <a:pt x="77" y="45"/>
                </a:lnTo>
                <a:lnTo>
                  <a:pt x="77" y="45"/>
                </a:lnTo>
                <a:lnTo>
                  <a:pt x="75" y="44"/>
                </a:lnTo>
                <a:lnTo>
                  <a:pt x="75" y="44"/>
                </a:lnTo>
                <a:lnTo>
                  <a:pt x="75" y="44"/>
                </a:lnTo>
                <a:lnTo>
                  <a:pt x="72" y="43"/>
                </a:lnTo>
                <a:lnTo>
                  <a:pt x="72" y="43"/>
                </a:lnTo>
                <a:lnTo>
                  <a:pt x="72" y="42"/>
                </a:lnTo>
                <a:lnTo>
                  <a:pt x="70" y="42"/>
                </a:lnTo>
                <a:lnTo>
                  <a:pt x="70" y="42"/>
                </a:lnTo>
                <a:lnTo>
                  <a:pt x="70" y="42"/>
                </a:lnTo>
                <a:lnTo>
                  <a:pt x="67" y="41"/>
                </a:lnTo>
                <a:lnTo>
                  <a:pt x="67" y="41"/>
                </a:lnTo>
                <a:lnTo>
                  <a:pt x="67" y="41"/>
                </a:lnTo>
                <a:lnTo>
                  <a:pt x="64" y="41"/>
                </a:lnTo>
                <a:lnTo>
                  <a:pt x="64" y="41"/>
                </a:lnTo>
                <a:lnTo>
                  <a:pt x="64" y="41"/>
                </a:lnTo>
                <a:lnTo>
                  <a:pt x="61" y="41"/>
                </a:lnTo>
                <a:lnTo>
                  <a:pt x="61" y="41"/>
                </a:lnTo>
                <a:lnTo>
                  <a:pt x="61" y="41"/>
                </a:lnTo>
                <a:lnTo>
                  <a:pt x="58" y="41"/>
                </a:lnTo>
                <a:lnTo>
                  <a:pt x="58" y="41"/>
                </a:lnTo>
                <a:lnTo>
                  <a:pt x="58" y="41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49" y="42"/>
                </a:lnTo>
                <a:lnTo>
                  <a:pt x="49" y="43"/>
                </a:lnTo>
                <a:lnTo>
                  <a:pt x="48" y="43"/>
                </a:lnTo>
                <a:lnTo>
                  <a:pt x="46" y="44"/>
                </a:lnTo>
                <a:lnTo>
                  <a:pt x="46" y="44"/>
                </a:lnTo>
                <a:lnTo>
                  <a:pt x="46" y="44"/>
                </a:lnTo>
                <a:lnTo>
                  <a:pt x="43" y="45"/>
                </a:lnTo>
                <a:lnTo>
                  <a:pt x="42" y="45"/>
                </a:lnTo>
                <a:lnTo>
                  <a:pt x="42" y="45"/>
                </a:lnTo>
                <a:lnTo>
                  <a:pt x="40" y="48"/>
                </a:lnTo>
                <a:lnTo>
                  <a:pt x="40" y="48"/>
                </a:lnTo>
                <a:lnTo>
                  <a:pt x="40" y="48"/>
                </a:lnTo>
                <a:lnTo>
                  <a:pt x="37" y="49"/>
                </a:lnTo>
                <a:lnTo>
                  <a:pt x="37" y="49"/>
                </a:lnTo>
                <a:lnTo>
                  <a:pt x="37" y="50"/>
                </a:lnTo>
                <a:lnTo>
                  <a:pt x="35" y="51"/>
                </a:lnTo>
                <a:lnTo>
                  <a:pt x="35" y="51"/>
                </a:lnTo>
                <a:lnTo>
                  <a:pt x="35" y="53"/>
                </a:lnTo>
                <a:lnTo>
                  <a:pt x="32" y="54"/>
                </a:lnTo>
                <a:lnTo>
                  <a:pt x="32" y="55"/>
                </a:lnTo>
                <a:lnTo>
                  <a:pt x="32" y="55"/>
                </a:lnTo>
                <a:lnTo>
                  <a:pt x="30" y="58"/>
                </a:lnTo>
                <a:lnTo>
                  <a:pt x="30" y="58"/>
                </a:lnTo>
                <a:lnTo>
                  <a:pt x="30" y="58"/>
                </a:lnTo>
                <a:lnTo>
                  <a:pt x="28" y="62"/>
                </a:lnTo>
                <a:lnTo>
                  <a:pt x="28" y="62"/>
                </a:lnTo>
                <a:lnTo>
                  <a:pt x="28" y="64"/>
                </a:lnTo>
                <a:lnTo>
                  <a:pt x="26" y="66"/>
                </a:lnTo>
                <a:lnTo>
                  <a:pt x="26" y="66"/>
                </a:lnTo>
                <a:lnTo>
                  <a:pt x="26" y="66"/>
                </a:lnTo>
                <a:lnTo>
                  <a:pt x="25" y="68"/>
                </a:lnTo>
                <a:lnTo>
                  <a:pt x="25" y="68"/>
                </a:lnTo>
                <a:lnTo>
                  <a:pt x="25" y="68"/>
                </a:lnTo>
                <a:lnTo>
                  <a:pt x="25" y="71"/>
                </a:lnTo>
                <a:lnTo>
                  <a:pt x="25" y="72"/>
                </a:lnTo>
                <a:lnTo>
                  <a:pt x="25" y="72"/>
                </a:lnTo>
                <a:lnTo>
                  <a:pt x="25" y="74"/>
                </a:lnTo>
                <a:lnTo>
                  <a:pt x="25" y="74"/>
                </a:lnTo>
                <a:lnTo>
                  <a:pt x="25" y="74"/>
                </a:lnTo>
                <a:lnTo>
                  <a:pt x="25" y="77"/>
                </a:lnTo>
                <a:lnTo>
                  <a:pt x="25" y="77"/>
                </a:lnTo>
                <a:lnTo>
                  <a:pt x="25" y="77"/>
                </a:lnTo>
                <a:lnTo>
                  <a:pt x="26" y="79"/>
                </a:lnTo>
                <a:lnTo>
                  <a:pt x="26" y="79"/>
                </a:lnTo>
                <a:lnTo>
                  <a:pt x="26" y="80"/>
                </a:lnTo>
                <a:lnTo>
                  <a:pt x="26" y="82"/>
                </a:lnTo>
                <a:lnTo>
                  <a:pt x="26" y="82"/>
                </a:lnTo>
                <a:lnTo>
                  <a:pt x="26" y="83"/>
                </a:lnTo>
                <a:lnTo>
                  <a:pt x="28" y="84"/>
                </a:lnTo>
                <a:lnTo>
                  <a:pt x="28" y="84"/>
                </a:lnTo>
                <a:lnTo>
                  <a:pt x="28" y="85"/>
                </a:lnTo>
                <a:lnTo>
                  <a:pt x="29" y="86"/>
                </a:lnTo>
                <a:lnTo>
                  <a:pt x="29" y="86"/>
                </a:lnTo>
                <a:lnTo>
                  <a:pt x="29" y="86"/>
                </a:lnTo>
                <a:lnTo>
                  <a:pt x="31" y="89"/>
                </a:lnTo>
                <a:lnTo>
                  <a:pt x="31" y="89"/>
                </a:lnTo>
                <a:lnTo>
                  <a:pt x="31" y="89"/>
                </a:lnTo>
                <a:lnTo>
                  <a:pt x="35" y="91"/>
                </a:lnTo>
                <a:lnTo>
                  <a:pt x="35" y="92"/>
                </a:lnTo>
                <a:lnTo>
                  <a:pt x="35" y="92"/>
                </a:lnTo>
                <a:lnTo>
                  <a:pt x="37" y="95"/>
                </a:lnTo>
                <a:lnTo>
                  <a:pt x="37" y="95"/>
                </a:lnTo>
                <a:lnTo>
                  <a:pt x="38" y="95"/>
                </a:lnTo>
                <a:lnTo>
                  <a:pt x="41" y="96"/>
                </a:lnTo>
                <a:lnTo>
                  <a:pt x="41" y="96"/>
                </a:lnTo>
                <a:lnTo>
                  <a:pt x="42" y="96"/>
                </a:lnTo>
                <a:lnTo>
                  <a:pt x="44" y="98"/>
                </a:lnTo>
                <a:lnTo>
                  <a:pt x="44" y="98"/>
                </a:lnTo>
                <a:lnTo>
                  <a:pt x="44" y="98"/>
                </a:lnTo>
                <a:lnTo>
                  <a:pt x="48" y="98"/>
                </a:lnTo>
                <a:lnTo>
                  <a:pt x="48" y="98"/>
                </a:lnTo>
                <a:lnTo>
                  <a:pt x="48" y="98"/>
                </a:lnTo>
                <a:lnTo>
                  <a:pt x="50" y="98"/>
                </a:lnTo>
                <a:lnTo>
                  <a:pt x="52" y="98"/>
                </a:lnTo>
                <a:lnTo>
                  <a:pt x="52" y="98"/>
                </a:lnTo>
                <a:lnTo>
                  <a:pt x="54" y="98"/>
                </a:lnTo>
                <a:lnTo>
                  <a:pt x="54" y="98"/>
                </a:lnTo>
                <a:lnTo>
                  <a:pt x="54" y="98"/>
                </a:lnTo>
                <a:lnTo>
                  <a:pt x="55" y="97"/>
                </a:lnTo>
                <a:lnTo>
                  <a:pt x="55" y="97"/>
                </a:lnTo>
                <a:lnTo>
                  <a:pt x="55" y="97"/>
                </a:lnTo>
                <a:lnTo>
                  <a:pt x="57" y="97"/>
                </a:lnTo>
                <a:lnTo>
                  <a:pt x="57" y="97"/>
                </a:lnTo>
                <a:lnTo>
                  <a:pt x="58" y="96"/>
                </a:lnTo>
                <a:lnTo>
                  <a:pt x="58" y="96"/>
                </a:lnTo>
                <a:lnTo>
                  <a:pt x="58" y="96"/>
                </a:lnTo>
                <a:lnTo>
                  <a:pt x="58" y="95"/>
                </a:lnTo>
                <a:lnTo>
                  <a:pt x="59" y="95"/>
                </a:lnTo>
                <a:lnTo>
                  <a:pt x="59" y="95"/>
                </a:lnTo>
                <a:lnTo>
                  <a:pt x="59" y="94"/>
                </a:lnTo>
                <a:lnTo>
                  <a:pt x="60" y="91"/>
                </a:lnTo>
                <a:lnTo>
                  <a:pt x="60" y="91"/>
                </a:lnTo>
                <a:lnTo>
                  <a:pt x="60" y="91"/>
                </a:lnTo>
                <a:lnTo>
                  <a:pt x="60" y="89"/>
                </a:lnTo>
                <a:lnTo>
                  <a:pt x="60" y="88"/>
                </a:lnTo>
                <a:lnTo>
                  <a:pt x="60" y="88"/>
                </a:lnTo>
                <a:lnTo>
                  <a:pt x="60" y="85"/>
                </a:lnTo>
                <a:lnTo>
                  <a:pt x="60" y="85"/>
                </a:lnTo>
                <a:lnTo>
                  <a:pt x="60" y="85"/>
                </a:lnTo>
                <a:lnTo>
                  <a:pt x="59" y="82"/>
                </a:lnTo>
                <a:lnTo>
                  <a:pt x="59" y="82"/>
                </a:lnTo>
                <a:lnTo>
                  <a:pt x="59" y="82"/>
                </a:lnTo>
                <a:lnTo>
                  <a:pt x="58" y="78"/>
                </a:lnTo>
                <a:lnTo>
                  <a:pt x="58" y="78"/>
                </a:lnTo>
                <a:lnTo>
                  <a:pt x="58" y="78"/>
                </a:lnTo>
                <a:lnTo>
                  <a:pt x="55" y="74"/>
                </a:lnTo>
                <a:lnTo>
                  <a:pt x="55" y="73"/>
                </a:lnTo>
                <a:lnTo>
                  <a:pt x="55" y="73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0" y="68"/>
                </a:lnTo>
                <a:lnTo>
                  <a:pt x="50" y="68"/>
                </a:lnTo>
                <a:lnTo>
                  <a:pt x="50" y="68"/>
                </a:lnTo>
                <a:lnTo>
                  <a:pt x="49" y="66"/>
                </a:lnTo>
                <a:lnTo>
                  <a:pt x="49" y="66"/>
                </a:lnTo>
                <a:lnTo>
                  <a:pt x="49" y="66"/>
                </a:lnTo>
                <a:lnTo>
                  <a:pt x="47" y="65"/>
                </a:lnTo>
                <a:lnTo>
                  <a:pt x="47" y="65"/>
                </a:lnTo>
                <a:lnTo>
                  <a:pt x="47" y="65"/>
                </a:lnTo>
                <a:lnTo>
                  <a:pt x="44" y="64"/>
                </a:lnTo>
                <a:lnTo>
                  <a:pt x="44" y="64"/>
                </a:lnTo>
                <a:lnTo>
                  <a:pt x="44" y="64"/>
                </a:lnTo>
                <a:lnTo>
                  <a:pt x="42" y="62"/>
                </a:lnTo>
                <a:lnTo>
                  <a:pt x="42" y="62"/>
                </a:lnTo>
                <a:lnTo>
                  <a:pt x="42" y="62"/>
                </a:lnTo>
                <a:lnTo>
                  <a:pt x="40" y="62"/>
                </a:lnTo>
                <a:lnTo>
                  <a:pt x="40" y="62"/>
                </a:lnTo>
                <a:lnTo>
                  <a:pt x="38" y="62"/>
                </a:lnTo>
                <a:lnTo>
                  <a:pt x="36" y="62"/>
                </a:lnTo>
                <a:lnTo>
                  <a:pt x="36" y="62"/>
                </a:lnTo>
                <a:lnTo>
                  <a:pt x="36" y="62"/>
                </a:lnTo>
                <a:lnTo>
                  <a:pt x="34" y="62"/>
                </a:lnTo>
                <a:lnTo>
                  <a:pt x="34" y="62"/>
                </a:lnTo>
                <a:lnTo>
                  <a:pt x="34" y="62"/>
                </a:lnTo>
                <a:lnTo>
                  <a:pt x="30" y="62"/>
                </a:lnTo>
                <a:lnTo>
                  <a:pt x="30" y="62"/>
                </a:lnTo>
                <a:lnTo>
                  <a:pt x="30" y="62"/>
                </a:lnTo>
                <a:lnTo>
                  <a:pt x="28" y="62"/>
                </a:lnTo>
                <a:lnTo>
                  <a:pt x="28" y="62"/>
                </a:lnTo>
                <a:lnTo>
                  <a:pt x="28" y="64"/>
                </a:lnTo>
                <a:lnTo>
                  <a:pt x="22" y="65"/>
                </a:lnTo>
                <a:lnTo>
                  <a:pt x="22" y="65"/>
                </a:lnTo>
                <a:lnTo>
                  <a:pt x="22" y="65"/>
                </a:lnTo>
                <a:lnTo>
                  <a:pt x="19" y="66"/>
                </a:lnTo>
                <a:lnTo>
                  <a:pt x="19" y="66"/>
                </a:lnTo>
                <a:lnTo>
                  <a:pt x="18" y="67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3" y="71"/>
                </a:lnTo>
                <a:lnTo>
                  <a:pt x="13" y="71"/>
                </a:lnTo>
                <a:lnTo>
                  <a:pt x="13" y="71"/>
                </a:lnTo>
                <a:lnTo>
                  <a:pt x="11" y="73"/>
                </a:lnTo>
                <a:lnTo>
                  <a:pt x="11" y="73"/>
                </a:lnTo>
                <a:lnTo>
                  <a:pt x="11" y="73"/>
                </a:lnTo>
                <a:lnTo>
                  <a:pt x="8" y="76"/>
                </a:lnTo>
                <a:lnTo>
                  <a:pt x="8" y="76"/>
                </a:lnTo>
                <a:lnTo>
                  <a:pt x="8" y="76"/>
                </a:lnTo>
                <a:lnTo>
                  <a:pt x="6" y="78"/>
                </a:lnTo>
                <a:lnTo>
                  <a:pt x="6" y="78"/>
                </a:lnTo>
                <a:lnTo>
                  <a:pt x="6" y="78"/>
                </a:lnTo>
                <a:lnTo>
                  <a:pt x="5" y="80"/>
                </a:lnTo>
                <a:lnTo>
                  <a:pt x="5" y="82"/>
                </a:lnTo>
                <a:lnTo>
                  <a:pt x="5" y="82"/>
                </a:lnTo>
                <a:lnTo>
                  <a:pt x="4" y="84"/>
                </a:lnTo>
                <a:lnTo>
                  <a:pt x="2" y="84"/>
                </a:lnTo>
                <a:lnTo>
                  <a:pt x="2" y="84"/>
                </a:lnTo>
                <a:lnTo>
                  <a:pt x="1" y="90"/>
                </a:lnTo>
                <a:lnTo>
                  <a:pt x="1" y="90"/>
                </a:lnTo>
                <a:lnTo>
                  <a:pt x="1" y="90"/>
                </a:lnTo>
                <a:lnTo>
                  <a:pt x="0" y="92"/>
                </a:lnTo>
                <a:lnTo>
                  <a:pt x="0" y="92"/>
                </a:lnTo>
                <a:lnTo>
                  <a:pt x="0" y="94"/>
                </a:lnTo>
                <a:lnTo>
                  <a:pt x="0" y="96"/>
                </a:lnTo>
                <a:lnTo>
                  <a:pt x="0" y="96"/>
                </a:lnTo>
                <a:lnTo>
                  <a:pt x="0" y="96"/>
                </a:lnTo>
                <a:lnTo>
                  <a:pt x="0" y="98"/>
                </a:lnTo>
                <a:lnTo>
                  <a:pt x="0" y="98"/>
                </a:lnTo>
                <a:lnTo>
                  <a:pt x="0" y="98"/>
                </a:lnTo>
                <a:lnTo>
                  <a:pt x="0" y="101"/>
                </a:lnTo>
                <a:lnTo>
                  <a:pt x="0" y="102"/>
                </a:lnTo>
                <a:lnTo>
                  <a:pt x="0" y="102"/>
                </a:lnTo>
                <a:lnTo>
                  <a:pt x="1" y="104"/>
                </a:lnTo>
                <a:lnTo>
                  <a:pt x="1" y="104"/>
                </a:lnTo>
                <a:lnTo>
                  <a:pt x="1" y="104"/>
                </a:lnTo>
                <a:lnTo>
                  <a:pt x="2" y="107"/>
                </a:lnTo>
                <a:lnTo>
                  <a:pt x="2" y="107"/>
                </a:lnTo>
                <a:lnTo>
                  <a:pt x="2" y="107"/>
                </a:lnTo>
                <a:lnTo>
                  <a:pt x="4" y="109"/>
                </a:lnTo>
                <a:lnTo>
                  <a:pt x="4" y="109"/>
                </a:lnTo>
                <a:lnTo>
                  <a:pt x="4" y="109"/>
                </a:lnTo>
                <a:lnTo>
                  <a:pt x="5" y="112"/>
                </a:lnTo>
                <a:lnTo>
                  <a:pt x="5" y="112"/>
                </a:lnTo>
                <a:lnTo>
                  <a:pt x="5" y="112"/>
                </a:lnTo>
                <a:lnTo>
                  <a:pt x="6" y="113"/>
                </a:lnTo>
                <a:lnTo>
                  <a:pt x="6" y="113"/>
                </a:lnTo>
                <a:lnTo>
                  <a:pt x="7" y="113"/>
                </a:lnTo>
                <a:lnTo>
                  <a:pt x="8" y="115"/>
                </a:lnTo>
                <a:lnTo>
                  <a:pt x="11" y="116"/>
                </a:lnTo>
                <a:lnTo>
                  <a:pt x="14" y="113"/>
                </a:lnTo>
                <a:lnTo>
                  <a:pt x="12" y="110"/>
                </a:lnTo>
                <a:lnTo>
                  <a:pt x="11" y="109"/>
                </a:lnTo>
                <a:lnTo>
                  <a:pt x="8" y="112"/>
                </a:lnTo>
                <a:lnTo>
                  <a:pt x="11" y="109"/>
                </a:lnTo>
                <a:lnTo>
                  <a:pt x="10" y="108"/>
                </a:lnTo>
                <a:lnTo>
                  <a:pt x="7" y="109"/>
                </a:lnTo>
                <a:lnTo>
                  <a:pt x="10" y="108"/>
                </a:lnTo>
                <a:lnTo>
                  <a:pt x="8" y="106"/>
                </a:lnTo>
                <a:lnTo>
                  <a:pt x="6" y="108"/>
                </a:lnTo>
                <a:lnTo>
                  <a:pt x="8" y="107"/>
                </a:lnTo>
                <a:lnTo>
                  <a:pt x="7" y="104"/>
                </a:lnTo>
                <a:lnTo>
                  <a:pt x="5" y="106"/>
                </a:lnTo>
                <a:lnTo>
                  <a:pt x="7" y="104"/>
                </a:lnTo>
                <a:lnTo>
                  <a:pt x="6" y="102"/>
                </a:lnTo>
                <a:lnTo>
                  <a:pt x="4" y="103"/>
                </a:lnTo>
                <a:lnTo>
                  <a:pt x="6" y="103"/>
                </a:lnTo>
                <a:lnTo>
                  <a:pt x="6" y="101"/>
                </a:lnTo>
                <a:lnTo>
                  <a:pt x="4" y="101"/>
                </a:lnTo>
                <a:lnTo>
                  <a:pt x="6" y="101"/>
                </a:lnTo>
                <a:lnTo>
                  <a:pt x="6" y="98"/>
                </a:lnTo>
                <a:lnTo>
                  <a:pt x="2" y="98"/>
                </a:lnTo>
                <a:lnTo>
                  <a:pt x="6" y="98"/>
                </a:lnTo>
                <a:lnTo>
                  <a:pt x="6" y="96"/>
                </a:lnTo>
                <a:lnTo>
                  <a:pt x="2" y="96"/>
                </a:lnTo>
                <a:lnTo>
                  <a:pt x="6" y="96"/>
                </a:lnTo>
                <a:lnTo>
                  <a:pt x="6" y="94"/>
                </a:lnTo>
                <a:lnTo>
                  <a:pt x="4" y="94"/>
                </a:lnTo>
                <a:lnTo>
                  <a:pt x="6" y="94"/>
                </a:lnTo>
                <a:lnTo>
                  <a:pt x="6" y="91"/>
                </a:lnTo>
                <a:lnTo>
                  <a:pt x="4" y="90"/>
                </a:lnTo>
                <a:lnTo>
                  <a:pt x="6" y="91"/>
                </a:lnTo>
                <a:lnTo>
                  <a:pt x="8" y="86"/>
                </a:lnTo>
                <a:lnTo>
                  <a:pt x="6" y="85"/>
                </a:lnTo>
                <a:lnTo>
                  <a:pt x="8" y="86"/>
                </a:lnTo>
                <a:lnTo>
                  <a:pt x="10" y="84"/>
                </a:lnTo>
                <a:lnTo>
                  <a:pt x="7" y="83"/>
                </a:lnTo>
                <a:lnTo>
                  <a:pt x="10" y="84"/>
                </a:lnTo>
                <a:lnTo>
                  <a:pt x="11" y="82"/>
                </a:lnTo>
                <a:lnTo>
                  <a:pt x="8" y="79"/>
                </a:lnTo>
                <a:lnTo>
                  <a:pt x="11" y="82"/>
                </a:lnTo>
                <a:lnTo>
                  <a:pt x="13" y="79"/>
                </a:lnTo>
                <a:lnTo>
                  <a:pt x="11" y="77"/>
                </a:lnTo>
                <a:lnTo>
                  <a:pt x="12" y="79"/>
                </a:lnTo>
                <a:lnTo>
                  <a:pt x="14" y="77"/>
                </a:lnTo>
                <a:lnTo>
                  <a:pt x="12" y="74"/>
                </a:lnTo>
                <a:lnTo>
                  <a:pt x="14" y="77"/>
                </a:lnTo>
                <a:lnTo>
                  <a:pt x="17" y="74"/>
                </a:lnTo>
                <a:lnTo>
                  <a:pt x="14" y="73"/>
                </a:lnTo>
                <a:lnTo>
                  <a:pt x="17" y="74"/>
                </a:lnTo>
                <a:lnTo>
                  <a:pt x="19" y="73"/>
                </a:lnTo>
                <a:lnTo>
                  <a:pt x="18" y="71"/>
                </a:lnTo>
                <a:lnTo>
                  <a:pt x="19" y="73"/>
                </a:lnTo>
                <a:lnTo>
                  <a:pt x="22" y="71"/>
                </a:lnTo>
                <a:lnTo>
                  <a:pt x="20" y="68"/>
                </a:lnTo>
                <a:lnTo>
                  <a:pt x="22" y="72"/>
                </a:lnTo>
                <a:lnTo>
                  <a:pt x="24" y="70"/>
                </a:lnTo>
                <a:lnTo>
                  <a:pt x="23" y="67"/>
                </a:lnTo>
                <a:lnTo>
                  <a:pt x="24" y="71"/>
                </a:lnTo>
                <a:lnTo>
                  <a:pt x="29" y="68"/>
                </a:lnTo>
                <a:lnTo>
                  <a:pt x="28" y="66"/>
                </a:lnTo>
                <a:lnTo>
                  <a:pt x="29" y="68"/>
                </a:lnTo>
                <a:lnTo>
                  <a:pt x="31" y="68"/>
                </a:lnTo>
                <a:lnTo>
                  <a:pt x="31" y="65"/>
                </a:lnTo>
                <a:lnTo>
                  <a:pt x="31" y="68"/>
                </a:lnTo>
                <a:lnTo>
                  <a:pt x="34" y="67"/>
                </a:lnTo>
                <a:lnTo>
                  <a:pt x="34" y="65"/>
                </a:lnTo>
                <a:lnTo>
                  <a:pt x="34" y="67"/>
                </a:lnTo>
                <a:lnTo>
                  <a:pt x="36" y="67"/>
                </a:lnTo>
                <a:lnTo>
                  <a:pt x="36" y="65"/>
                </a:lnTo>
                <a:lnTo>
                  <a:pt x="36" y="67"/>
                </a:lnTo>
                <a:lnTo>
                  <a:pt x="38" y="68"/>
                </a:lnTo>
                <a:lnTo>
                  <a:pt x="38" y="65"/>
                </a:lnTo>
                <a:lnTo>
                  <a:pt x="38" y="68"/>
                </a:lnTo>
                <a:lnTo>
                  <a:pt x="41" y="68"/>
                </a:lnTo>
                <a:lnTo>
                  <a:pt x="41" y="66"/>
                </a:lnTo>
                <a:lnTo>
                  <a:pt x="40" y="68"/>
                </a:lnTo>
                <a:lnTo>
                  <a:pt x="42" y="68"/>
                </a:lnTo>
                <a:lnTo>
                  <a:pt x="43" y="66"/>
                </a:lnTo>
                <a:lnTo>
                  <a:pt x="42" y="68"/>
                </a:lnTo>
                <a:lnTo>
                  <a:pt x="44" y="70"/>
                </a:lnTo>
                <a:lnTo>
                  <a:pt x="46" y="67"/>
                </a:lnTo>
                <a:lnTo>
                  <a:pt x="43" y="70"/>
                </a:lnTo>
                <a:lnTo>
                  <a:pt x="46" y="71"/>
                </a:lnTo>
                <a:lnTo>
                  <a:pt x="47" y="68"/>
                </a:lnTo>
                <a:lnTo>
                  <a:pt x="46" y="71"/>
                </a:lnTo>
                <a:lnTo>
                  <a:pt x="47" y="72"/>
                </a:lnTo>
                <a:lnTo>
                  <a:pt x="49" y="70"/>
                </a:lnTo>
                <a:lnTo>
                  <a:pt x="47" y="72"/>
                </a:lnTo>
                <a:lnTo>
                  <a:pt x="48" y="73"/>
                </a:lnTo>
                <a:lnTo>
                  <a:pt x="50" y="72"/>
                </a:lnTo>
                <a:lnTo>
                  <a:pt x="48" y="73"/>
                </a:lnTo>
                <a:lnTo>
                  <a:pt x="50" y="77"/>
                </a:lnTo>
                <a:lnTo>
                  <a:pt x="53" y="76"/>
                </a:lnTo>
                <a:lnTo>
                  <a:pt x="50" y="77"/>
                </a:lnTo>
                <a:lnTo>
                  <a:pt x="53" y="80"/>
                </a:lnTo>
                <a:lnTo>
                  <a:pt x="55" y="79"/>
                </a:lnTo>
                <a:lnTo>
                  <a:pt x="52" y="80"/>
                </a:lnTo>
                <a:lnTo>
                  <a:pt x="54" y="83"/>
                </a:lnTo>
                <a:lnTo>
                  <a:pt x="57" y="82"/>
                </a:lnTo>
                <a:lnTo>
                  <a:pt x="54" y="83"/>
                </a:lnTo>
                <a:lnTo>
                  <a:pt x="54" y="86"/>
                </a:lnTo>
                <a:lnTo>
                  <a:pt x="57" y="85"/>
                </a:lnTo>
                <a:lnTo>
                  <a:pt x="54" y="85"/>
                </a:lnTo>
                <a:lnTo>
                  <a:pt x="54" y="89"/>
                </a:lnTo>
                <a:lnTo>
                  <a:pt x="58" y="89"/>
                </a:lnTo>
                <a:lnTo>
                  <a:pt x="54" y="88"/>
                </a:lnTo>
                <a:lnTo>
                  <a:pt x="54" y="90"/>
                </a:lnTo>
                <a:lnTo>
                  <a:pt x="58" y="91"/>
                </a:lnTo>
                <a:lnTo>
                  <a:pt x="54" y="90"/>
                </a:lnTo>
                <a:lnTo>
                  <a:pt x="54" y="92"/>
                </a:lnTo>
                <a:lnTo>
                  <a:pt x="57" y="92"/>
                </a:lnTo>
                <a:lnTo>
                  <a:pt x="54" y="91"/>
                </a:lnTo>
                <a:lnTo>
                  <a:pt x="54" y="92"/>
                </a:lnTo>
                <a:lnTo>
                  <a:pt x="55" y="94"/>
                </a:lnTo>
                <a:lnTo>
                  <a:pt x="54" y="92"/>
                </a:lnTo>
                <a:lnTo>
                  <a:pt x="53" y="92"/>
                </a:lnTo>
                <a:lnTo>
                  <a:pt x="55" y="95"/>
                </a:lnTo>
                <a:lnTo>
                  <a:pt x="53" y="92"/>
                </a:lnTo>
                <a:lnTo>
                  <a:pt x="53" y="92"/>
                </a:lnTo>
                <a:lnTo>
                  <a:pt x="54" y="95"/>
                </a:lnTo>
                <a:lnTo>
                  <a:pt x="53" y="92"/>
                </a:lnTo>
                <a:lnTo>
                  <a:pt x="52" y="94"/>
                </a:lnTo>
                <a:lnTo>
                  <a:pt x="53" y="96"/>
                </a:lnTo>
                <a:lnTo>
                  <a:pt x="53" y="92"/>
                </a:lnTo>
                <a:lnTo>
                  <a:pt x="50" y="94"/>
                </a:lnTo>
                <a:lnTo>
                  <a:pt x="50" y="96"/>
                </a:lnTo>
                <a:lnTo>
                  <a:pt x="52" y="94"/>
                </a:lnTo>
                <a:lnTo>
                  <a:pt x="48" y="94"/>
                </a:lnTo>
                <a:lnTo>
                  <a:pt x="48" y="96"/>
                </a:lnTo>
                <a:lnTo>
                  <a:pt x="49" y="94"/>
                </a:lnTo>
                <a:lnTo>
                  <a:pt x="47" y="92"/>
                </a:lnTo>
                <a:lnTo>
                  <a:pt x="46" y="95"/>
                </a:lnTo>
                <a:lnTo>
                  <a:pt x="47" y="92"/>
                </a:lnTo>
                <a:lnTo>
                  <a:pt x="43" y="91"/>
                </a:lnTo>
                <a:lnTo>
                  <a:pt x="42" y="94"/>
                </a:lnTo>
                <a:lnTo>
                  <a:pt x="44" y="91"/>
                </a:lnTo>
                <a:lnTo>
                  <a:pt x="41" y="90"/>
                </a:lnTo>
                <a:lnTo>
                  <a:pt x="40" y="92"/>
                </a:lnTo>
                <a:lnTo>
                  <a:pt x="41" y="90"/>
                </a:lnTo>
                <a:lnTo>
                  <a:pt x="38" y="88"/>
                </a:lnTo>
                <a:lnTo>
                  <a:pt x="36" y="90"/>
                </a:lnTo>
                <a:lnTo>
                  <a:pt x="38" y="88"/>
                </a:lnTo>
                <a:lnTo>
                  <a:pt x="35" y="85"/>
                </a:lnTo>
                <a:lnTo>
                  <a:pt x="32" y="86"/>
                </a:lnTo>
                <a:lnTo>
                  <a:pt x="35" y="85"/>
                </a:lnTo>
                <a:lnTo>
                  <a:pt x="34" y="83"/>
                </a:lnTo>
                <a:lnTo>
                  <a:pt x="31" y="85"/>
                </a:lnTo>
                <a:lnTo>
                  <a:pt x="34" y="84"/>
                </a:lnTo>
                <a:lnTo>
                  <a:pt x="32" y="82"/>
                </a:lnTo>
                <a:lnTo>
                  <a:pt x="30" y="83"/>
                </a:lnTo>
                <a:lnTo>
                  <a:pt x="32" y="82"/>
                </a:lnTo>
                <a:lnTo>
                  <a:pt x="32" y="80"/>
                </a:lnTo>
                <a:lnTo>
                  <a:pt x="29" y="82"/>
                </a:lnTo>
                <a:lnTo>
                  <a:pt x="32" y="80"/>
                </a:lnTo>
                <a:lnTo>
                  <a:pt x="31" y="78"/>
                </a:lnTo>
                <a:lnTo>
                  <a:pt x="29" y="79"/>
                </a:lnTo>
                <a:lnTo>
                  <a:pt x="31" y="78"/>
                </a:lnTo>
                <a:lnTo>
                  <a:pt x="31" y="76"/>
                </a:lnTo>
                <a:lnTo>
                  <a:pt x="29" y="77"/>
                </a:lnTo>
                <a:lnTo>
                  <a:pt x="31" y="77"/>
                </a:lnTo>
                <a:lnTo>
                  <a:pt x="31" y="74"/>
                </a:lnTo>
                <a:lnTo>
                  <a:pt x="28" y="74"/>
                </a:lnTo>
                <a:lnTo>
                  <a:pt x="31" y="74"/>
                </a:lnTo>
                <a:lnTo>
                  <a:pt x="31" y="72"/>
                </a:lnTo>
                <a:lnTo>
                  <a:pt x="28" y="72"/>
                </a:lnTo>
                <a:lnTo>
                  <a:pt x="31" y="72"/>
                </a:lnTo>
                <a:lnTo>
                  <a:pt x="31" y="70"/>
                </a:lnTo>
                <a:lnTo>
                  <a:pt x="29" y="70"/>
                </a:lnTo>
                <a:lnTo>
                  <a:pt x="31" y="70"/>
                </a:lnTo>
                <a:lnTo>
                  <a:pt x="32" y="67"/>
                </a:lnTo>
                <a:lnTo>
                  <a:pt x="29" y="66"/>
                </a:lnTo>
                <a:lnTo>
                  <a:pt x="32" y="67"/>
                </a:lnTo>
                <a:lnTo>
                  <a:pt x="32" y="65"/>
                </a:lnTo>
                <a:lnTo>
                  <a:pt x="30" y="64"/>
                </a:lnTo>
                <a:lnTo>
                  <a:pt x="32" y="65"/>
                </a:lnTo>
                <a:lnTo>
                  <a:pt x="35" y="60"/>
                </a:lnTo>
                <a:lnTo>
                  <a:pt x="32" y="59"/>
                </a:lnTo>
                <a:lnTo>
                  <a:pt x="35" y="60"/>
                </a:lnTo>
                <a:lnTo>
                  <a:pt x="37" y="58"/>
                </a:lnTo>
                <a:lnTo>
                  <a:pt x="35" y="56"/>
                </a:lnTo>
                <a:lnTo>
                  <a:pt x="37" y="59"/>
                </a:lnTo>
                <a:lnTo>
                  <a:pt x="38" y="56"/>
                </a:lnTo>
                <a:lnTo>
                  <a:pt x="36" y="54"/>
                </a:lnTo>
                <a:lnTo>
                  <a:pt x="38" y="56"/>
                </a:lnTo>
                <a:lnTo>
                  <a:pt x="41" y="54"/>
                </a:lnTo>
                <a:lnTo>
                  <a:pt x="38" y="51"/>
                </a:lnTo>
                <a:lnTo>
                  <a:pt x="41" y="54"/>
                </a:lnTo>
                <a:lnTo>
                  <a:pt x="43" y="51"/>
                </a:lnTo>
                <a:lnTo>
                  <a:pt x="41" y="50"/>
                </a:lnTo>
                <a:lnTo>
                  <a:pt x="43" y="51"/>
                </a:lnTo>
                <a:lnTo>
                  <a:pt x="46" y="50"/>
                </a:lnTo>
                <a:lnTo>
                  <a:pt x="44" y="48"/>
                </a:lnTo>
                <a:lnTo>
                  <a:pt x="46" y="50"/>
                </a:lnTo>
                <a:lnTo>
                  <a:pt x="48" y="49"/>
                </a:lnTo>
                <a:lnTo>
                  <a:pt x="47" y="47"/>
                </a:lnTo>
                <a:lnTo>
                  <a:pt x="48" y="49"/>
                </a:lnTo>
                <a:lnTo>
                  <a:pt x="50" y="48"/>
                </a:lnTo>
                <a:lnTo>
                  <a:pt x="49" y="45"/>
                </a:lnTo>
                <a:lnTo>
                  <a:pt x="50" y="48"/>
                </a:lnTo>
                <a:lnTo>
                  <a:pt x="54" y="47"/>
                </a:lnTo>
                <a:lnTo>
                  <a:pt x="53" y="44"/>
                </a:lnTo>
                <a:lnTo>
                  <a:pt x="53" y="47"/>
                </a:lnTo>
                <a:lnTo>
                  <a:pt x="59" y="45"/>
                </a:lnTo>
                <a:lnTo>
                  <a:pt x="58" y="43"/>
                </a:lnTo>
                <a:lnTo>
                  <a:pt x="59" y="45"/>
                </a:lnTo>
                <a:lnTo>
                  <a:pt x="61" y="45"/>
                </a:lnTo>
                <a:lnTo>
                  <a:pt x="61" y="43"/>
                </a:lnTo>
                <a:lnTo>
                  <a:pt x="61" y="45"/>
                </a:lnTo>
                <a:lnTo>
                  <a:pt x="64" y="45"/>
                </a:lnTo>
                <a:lnTo>
                  <a:pt x="64" y="43"/>
                </a:lnTo>
                <a:lnTo>
                  <a:pt x="64" y="45"/>
                </a:lnTo>
                <a:lnTo>
                  <a:pt x="66" y="47"/>
                </a:lnTo>
                <a:lnTo>
                  <a:pt x="66" y="43"/>
                </a:lnTo>
                <a:lnTo>
                  <a:pt x="66" y="47"/>
                </a:lnTo>
                <a:lnTo>
                  <a:pt x="69" y="47"/>
                </a:lnTo>
                <a:lnTo>
                  <a:pt x="69" y="44"/>
                </a:lnTo>
                <a:lnTo>
                  <a:pt x="67" y="47"/>
                </a:lnTo>
                <a:lnTo>
                  <a:pt x="70" y="48"/>
                </a:lnTo>
                <a:lnTo>
                  <a:pt x="71" y="45"/>
                </a:lnTo>
                <a:lnTo>
                  <a:pt x="70" y="48"/>
                </a:lnTo>
                <a:lnTo>
                  <a:pt x="72" y="49"/>
                </a:lnTo>
                <a:lnTo>
                  <a:pt x="73" y="47"/>
                </a:lnTo>
                <a:lnTo>
                  <a:pt x="71" y="48"/>
                </a:lnTo>
                <a:lnTo>
                  <a:pt x="73" y="50"/>
                </a:lnTo>
                <a:lnTo>
                  <a:pt x="75" y="48"/>
                </a:lnTo>
                <a:lnTo>
                  <a:pt x="73" y="49"/>
                </a:lnTo>
                <a:lnTo>
                  <a:pt x="75" y="51"/>
                </a:lnTo>
                <a:lnTo>
                  <a:pt x="77" y="49"/>
                </a:lnTo>
                <a:lnTo>
                  <a:pt x="75" y="50"/>
                </a:lnTo>
                <a:lnTo>
                  <a:pt x="76" y="53"/>
                </a:lnTo>
                <a:lnTo>
                  <a:pt x="78" y="50"/>
                </a:lnTo>
                <a:lnTo>
                  <a:pt x="76" y="53"/>
                </a:lnTo>
                <a:lnTo>
                  <a:pt x="77" y="54"/>
                </a:lnTo>
                <a:lnTo>
                  <a:pt x="79" y="53"/>
                </a:lnTo>
                <a:lnTo>
                  <a:pt x="77" y="54"/>
                </a:lnTo>
                <a:lnTo>
                  <a:pt x="78" y="58"/>
                </a:lnTo>
                <a:lnTo>
                  <a:pt x="82" y="56"/>
                </a:lnTo>
                <a:lnTo>
                  <a:pt x="78" y="58"/>
                </a:lnTo>
                <a:lnTo>
                  <a:pt x="79" y="61"/>
                </a:lnTo>
                <a:lnTo>
                  <a:pt x="83" y="60"/>
                </a:lnTo>
                <a:lnTo>
                  <a:pt x="79" y="61"/>
                </a:lnTo>
                <a:lnTo>
                  <a:pt x="81" y="65"/>
                </a:lnTo>
                <a:lnTo>
                  <a:pt x="83" y="64"/>
                </a:lnTo>
                <a:lnTo>
                  <a:pt x="81" y="65"/>
                </a:lnTo>
                <a:lnTo>
                  <a:pt x="81" y="67"/>
                </a:lnTo>
                <a:lnTo>
                  <a:pt x="84" y="67"/>
                </a:lnTo>
                <a:lnTo>
                  <a:pt x="81" y="67"/>
                </a:lnTo>
                <a:lnTo>
                  <a:pt x="81" y="70"/>
                </a:lnTo>
                <a:lnTo>
                  <a:pt x="84" y="70"/>
                </a:lnTo>
                <a:lnTo>
                  <a:pt x="81" y="70"/>
                </a:lnTo>
                <a:lnTo>
                  <a:pt x="81" y="72"/>
                </a:lnTo>
                <a:lnTo>
                  <a:pt x="83" y="73"/>
                </a:lnTo>
                <a:lnTo>
                  <a:pt x="81" y="71"/>
                </a:lnTo>
                <a:lnTo>
                  <a:pt x="79" y="73"/>
                </a:lnTo>
                <a:lnTo>
                  <a:pt x="82" y="74"/>
                </a:lnTo>
                <a:lnTo>
                  <a:pt x="79" y="73"/>
                </a:lnTo>
                <a:lnTo>
                  <a:pt x="79" y="73"/>
                </a:lnTo>
                <a:lnTo>
                  <a:pt x="81" y="76"/>
                </a:lnTo>
                <a:lnTo>
                  <a:pt x="79" y="73"/>
                </a:lnTo>
                <a:lnTo>
                  <a:pt x="78" y="74"/>
                </a:lnTo>
                <a:lnTo>
                  <a:pt x="81" y="76"/>
                </a:lnTo>
                <a:lnTo>
                  <a:pt x="79" y="73"/>
                </a:lnTo>
                <a:lnTo>
                  <a:pt x="78" y="74"/>
                </a:lnTo>
                <a:lnTo>
                  <a:pt x="79" y="77"/>
                </a:lnTo>
                <a:lnTo>
                  <a:pt x="78" y="74"/>
                </a:lnTo>
                <a:lnTo>
                  <a:pt x="77" y="74"/>
                </a:lnTo>
                <a:lnTo>
                  <a:pt x="78" y="77"/>
                </a:lnTo>
                <a:lnTo>
                  <a:pt x="78" y="74"/>
                </a:lnTo>
                <a:lnTo>
                  <a:pt x="76" y="74"/>
                </a:lnTo>
                <a:lnTo>
                  <a:pt x="76" y="77"/>
                </a:lnTo>
                <a:lnTo>
                  <a:pt x="77" y="74"/>
                </a:lnTo>
                <a:lnTo>
                  <a:pt x="75" y="73"/>
                </a:lnTo>
                <a:lnTo>
                  <a:pt x="73" y="77"/>
                </a:lnTo>
                <a:lnTo>
                  <a:pt x="75" y="74"/>
                </a:lnTo>
                <a:lnTo>
                  <a:pt x="72" y="73"/>
                </a:lnTo>
                <a:lnTo>
                  <a:pt x="71" y="76"/>
                </a:lnTo>
                <a:lnTo>
                  <a:pt x="72" y="73"/>
                </a:lnTo>
                <a:lnTo>
                  <a:pt x="70" y="71"/>
                </a:lnTo>
                <a:lnTo>
                  <a:pt x="69" y="73"/>
                </a:lnTo>
                <a:lnTo>
                  <a:pt x="70" y="71"/>
                </a:lnTo>
                <a:lnTo>
                  <a:pt x="67" y="68"/>
                </a:lnTo>
                <a:lnTo>
                  <a:pt x="65" y="71"/>
                </a:lnTo>
                <a:lnTo>
                  <a:pt x="67" y="70"/>
                </a:lnTo>
                <a:lnTo>
                  <a:pt x="65" y="66"/>
                </a:lnTo>
                <a:lnTo>
                  <a:pt x="63" y="68"/>
                </a:lnTo>
                <a:lnTo>
                  <a:pt x="65" y="66"/>
                </a:lnTo>
                <a:lnTo>
                  <a:pt x="63" y="64"/>
                </a:lnTo>
                <a:lnTo>
                  <a:pt x="61" y="62"/>
                </a:lnTo>
                <a:lnTo>
                  <a:pt x="60" y="62"/>
                </a:lnTo>
                <a:lnTo>
                  <a:pt x="60" y="62"/>
                </a:lnTo>
                <a:lnTo>
                  <a:pt x="60" y="65"/>
                </a:lnTo>
                <a:lnTo>
                  <a:pt x="63" y="64"/>
                </a:lnTo>
                <a:lnTo>
                  <a:pt x="61" y="61"/>
                </a:lnTo>
                <a:lnTo>
                  <a:pt x="59" y="62"/>
                </a:lnTo>
                <a:lnTo>
                  <a:pt x="61" y="62"/>
                </a:lnTo>
                <a:lnTo>
                  <a:pt x="60" y="60"/>
                </a:lnTo>
                <a:lnTo>
                  <a:pt x="58" y="61"/>
                </a:lnTo>
                <a:lnTo>
                  <a:pt x="60" y="60"/>
                </a:lnTo>
                <a:lnTo>
                  <a:pt x="60" y="58"/>
                </a:lnTo>
                <a:lnTo>
                  <a:pt x="57" y="59"/>
                </a:lnTo>
                <a:lnTo>
                  <a:pt x="60" y="59"/>
                </a:lnTo>
                <a:lnTo>
                  <a:pt x="59" y="56"/>
                </a:lnTo>
                <a:lnTo>
                  <a:pt x="57" y="56"/>
                </a:lnTo>
                <a:lnTo>
                  <a:pt x="59" y="56"/>
                </a:lnTo>
                <a:lnTo>
                  <a:pt x="59" y="54"/>
                </a:lnTo>
                <a:lnTo>
                  <a:pt x="57" y="54"/>
                </a:lnTo>
                <a:lnTo>
                  <a:pt x="59" y="54"/>
                </a:lnTo>
                <a:lnTo>
                  <a:pt x="60" y="51"/>
                </a:lnTo>
                <a:lnTo>
                  <a:pt x="57" y="51"/>
                </a:lnTo>
                <a:lnTo>
                  <a:pt x="60" y="53"/>
                </a:lnTo>
                <a:lnTo>
                  <a:pt x="60" y="49"/>
                </a:lnTo>
                <a:lnTo>
                  <a:pt x="58" y="49"/>
                </a:lnTo>
                <a:lnTo>
                  <a:pt x="60" y="50"/>
                </a:lnTo>
                <a:lnTo>
                  <a:pt x="61" y="48"/>
                </a:lnTo>
                <a:lnTo>
                  <a:pt x="58" y="47"/>
                </a:lnTo>
                <a:lnTo>
                  <a:pt x="60" y="48"/>
                </a:lnTo>
                <a:lnTo>
                  <a:pt x="61" y="45"/>
                </a:lnTo>
                <a:lnTo>
                  <a:pt x="59" y="44"/>
                </a:lnTo>
                <a:lnTo>
                  <a:pt x="61" y="45"/>
                </a:lnTo>
                <a:lnTo>
                  <a:pt x="63" y="43"/>
                </a:lnTo>
                <a:lnTo>
                  <a:pt x="60" y="42"/>
                </a:lnTo>
                <a:lnTo>
                  <a:pt x="63" y="43"/>
                </a:lnTo>
                <a:lnTo>
                  <a:pt x="66" y="38"/>
                </a:lnTo>
                <a:lnTo>
                  <a:pt x="64" y="37"/>
                </a:lnTo>
                <a:lnTo>
                  <a:pt x="66" y="39"/>
                </a:lnTo>
                <a:lnTo>
                  <a:pt x="69" y="37"/>
                </a:lnTo>
                <a:lnTo>
                  <a:pt x="66" y="35"/>
                </a:lnTo>
                <a:lnTo>
                  <a:pt x="67" y="37"/>
                </a:lnTo>
                <a:lnTo>
                  <a:pt x="70" y="35"/>
                </a:lnTo>
                <a:lnTo>
                  <a:pt x="69" y="33"/>
                </a:lnTo>
                <a:lnTo>
                  <a:pt x="70" y="36"/>
                </a:lnTo>
                <a:lnTo>
                  <a:pt x="72" y="33"/>
                </a:lnTo>
                <a:lnTo>
                  <a:pt x="71" y="31"/>
                </a:lnTo>
                <a:lnTo>
                  <a:pt x="72" y="33"/>
                </a:lnTo>
                <a:lnTo>
                  <a:pt x="76" y="32"/>
                </a:lnTo>
                <a:lnTo>
                  <a:pt x="73" y="30"/>
                </a:lnTo>
                <a:lnTo>
                  <a:pt x="75" y="32"/>
                </a:lnTo>
                <a:lnTo>
                  <a:pt x="78" y="31"/>
                </a:lnTo>
                <a:lnTo>
                  <a:pt x="77" y="29"/>
                </a:lnTo>
                <a:lnTo>
                  <a:pt x="78" y="31"/>
                </a:lnTo>
                <a:lnTo>
                  <a:pt x="81" y="30"/>
                </a:lnTo>
                <a:lnTo>
                  <a:pt x="79" y="27"/>
                </a:lnTo>
                <a:lnTo>
                  <a:pt x="81" y="30"/>
                </a:lnTo>
                <a:lnTo>
                  <a:pt x="83" y="29"/>
                </a:lnTo>
                <a:lnTo>
                  <a:pt x="83" y="26"/>
                </a:lnTo>
                <a:lnTo>
                  <a:pt x="83" y="29"/>
                </a:lnTo>
                <a:lnTo>
                  <a:pt x="87" y="29"/>
                </a:lnTo>
                <a:lnTo>
                  <a:pt x="85" y="26"/>
                </a:lnTo>
                <a:lnTo>
                  <a:pt x="85" y="29"/>
                </a:lnTo>
                <a:lnTo>
                  <a:pt x="91" y="29"/>
                </a:lnTo>
                <a:lnTo>
                  <a:pt x="91" y="26"/>
                </a:lnTo>
                <a:lnTo>
                  <a:pt x="91" y="29"/>
                </a:lnTo>
                <a:lnTo>
                  <a:pt x="94" y="29"/>
                </a:lnTo>
                <a:lnTo>
                  <a:pt x="94" y="26"/>
                </a:lnTo>
                <a:lnTo>
                  <a:pt x="94" y="29"/>
                </a:lnTo>
                <a:lnTo>
                  <a:pt x="96" y="30"/>
                </a:lnTo>
                <a:lnTo>
                  <a:pt x="97" y="26"/>
                </a:lnTo>
                <a:lnTo>
                  <a:pt x="96" y="30"/>
                </a:lnTo>
                <a:lnTo>
                  <a:pt x="99" y="30"/>
                </a:lnTo>
                <a:lnTo>
                  <a:pt x="100" y="27"/>
                </a:lnTo>
                <a:lnTo>
                  <a:pt x="99" y="30"/>
                </a:lnTo>
                <a:lnTo>
                  <a:pt x="101" y="31"/>
                </a:lnTo>
                <a:lnTo>
                  <a:pt x="102" y="29"/>
                </a:lnTo>
                <a:lnTo>
                  <a:pt x="100" y="31"/>
                </a:lnTo>
                <a:lnTo>
                  <a:pt x="102" y="32"/>
                </a:lnTo>
                <a:lnTo>
                  <a:pt x="103" y="30"/>
                </a:lnTo>
                <a:lnTo>
                  <a:pt x="102" y="32"/>
                </a:lnTo>
                <a:lnTo>
                  <a:pt x="103" y="33"/>
                </a:lnTo>
                <a:lnTo>
                  <a:pt x="106" y="31"/>
                </a:lnTo>
                <a:lnTo>
                  <a:pt x="103" y="33"/>
                </a:lnTo>
                <a:lnTo>
                  <a:pt x="106" y="35"/>
                </a:lnTo>
                <a:lnTo>
                  <a:pt x="107" y="32"/>
                </a:lnTo>
                <a:lnTo>
                  <a:pt x="105" y="35"/>
                </a:lnTo>
                <a:lnTo>
                  <a:pt x="107" y="36"/>
                </a:lnTo>
                <a:lnTo>
                  <a:pt x="108" y="35"/>
                </a:lnTo>
                <a:lnTo>
                  <a:pt x="106" y="36"/>
                </a:lnTo>
                <a:lnTo>
                  <a:pt x="107" y="38"/>
                </a:lnTo>
                <a:lnTo>
                  <a:pt x="109" y="36"/>
                </a:lnTo>
                <a:lnTo>
                  <a:pt x="107" y="37"/>
                </a:lnTo>
                <a:lnTo>
                  <a:pt x="108" y="39"/>
                </a:lnTo>
                <a:lnTo>
                  <a:pt x="111" y="38"/>
                </a:lnTo>
                <a:lnTo>
                  <a:pt x="108" y="39"/>
                </a:lnTo>
                <a:lnTo>
                  <a:pt x="109" y="43"/>
                </a:lnTo>
                <a:lnTo>
                  <a:pt x="112" y="43"/>
                </a:lnTo>
                <a:lnTo>
                  <a:pt x="109" y="43"/>
                </a:lnTo>
                <a:lnTo>
                  <a:pt x="111" y="47"/>
                </a:lnTo>
                <a:lnTo>
                  <a:pt x="113" y="47"/>
                </a:lnTo>
                <a:lnTo>
                  <a:pt x="109" y="47"/>
                </a:lnTo>
                <a:lnTo>
                  <a:pt x="111" y="50"/>
                </a:lnTo>
                <a:lnTo>
                  <a:pt x="113" y="50"/>
                </a:lnTo>
                <a:lnTo>
                  <a:pt x="111" y="50"/>
                </a:lnTo>
                <a:lnTo>
                  <a:pt x="111" y="53"/>
                </a:lnTo>
                <a:lnTo>
                  <a:pt x="113" y="54"/>
                </a:lnTo>
                <a:lnTo>
                  <a:pt x="111" y="53"/>
                </a:lnTo>
                <a:lnTo>
                  <a:pt x="109" y="56"/>
                </a:lnTo>
                <a:lnTo>
                  <a:pt x="112" y="56"/>
                </a:lnTo>
                <a:lnTo>
                  <a:pt x="109" y="55"/>
                </a:lnTo>
                <a:lnTo>
                  <a:pt x="108" y="58"/>
                </a:lnTo>
                <a:lnTo>
                  <a:pt x="112" y="59"/>
                </a:lnTo>
                <a:lnTo>
                  <a:pt x="109" y="58"/>
                </a:lnTo>
                <a:lnTo>
                  <a:pt x="108" y="59"/>
                </a:lnTo>
                <a:lnTo>
                  <a:pt x="109" y="60"/>
                </a:lnTo>
                <a:lnTo>
                  <a:pt x="108" y="59"/>
                </a:lnTo>
                <a:lnTo>
                  <a:pt x="107" y="59"/>
                </a:lnTo>
                <a:lnTo>
                  <a:pt x="109" y="61"/>
                </a:lnTo>
                <a:lnTo>
                  <a:pt x="108" y="59"/>
                </a:lnTo>
                <a:lnTo>
                  <a:pt x="107" y="59"/>
                </a:lnTo>
                <a:lnTo>
                  <a:pt x="108" y="61"/>
                </a:lnTo>
                <a:lnTo>
                  <a:pt x="107" y="59"/>
                </a:lnTo>
                <a:lnTo>
                  <a:pt x="106" y="59"/>
                </a:lnTo>
                <a:lnTo>
                  <a:pt x="107" y="62"/>
                </a:lnTo>
                <a:lnTo>
                  <a:pt x="107" y="59"/>
                </a:lnTo>
                <a:lnTo>
                  <a:pt x="106" y="60"/>
                </a:lnTo>
                <a:lnTo>
                  <a:pt x="106" y="62"/>
                </a:lnTo>
                <a:lnTo>
                  <a:pt x="106" y="60"/>
                </a:lnTo>
                <a:lnTo>
                  <a:pt x="105" y="59"/>
                </a:lnTo>
                <a:lnTo>
                  <a:pt x="103" y="62"/>
                </a:lnTo>
                <a:lnTo>
                  <a:pt x="105" y="59"/>
                </a:lnTo>
                <a:lnTo>
                  <a:pt x="102" y="59"/>
                </a:lnTo>
                <a:lnTo>
                  <a:pt x="101" y="61"/>
                </a:lnTo>
                <a:lnTo>
                  <a:pt x="103" y="59"/>
                </a:lnTo>
                <a:lnTo>
                  <a:pt x="100" y="58"/>
                </a:lnTo>
                <a:lnTo>
                  <a:pt x="99" y="60"/>
                </a:lnTo>
                <a:lnTo>
                  <a:pt x="101" y="58"/>
                </a:lnTo>
                <a:lnTo>
                  <a:pt x="99" y="55"/>
                </a:lnTo>
                <a:lnTo>
                  <a:pt x="96" y="58"/>
                </a:lnTo>
                <a:lnTo>
                  <a:pt x="99" y="55"/>
                </a:lnTo>
                <a:lnTo>
                  <a:pt x="96" y="53"/>
                </a:lnTo>
                <a:lnTo>
                  <a:pt x="94" y="54"/>
                </a:lnTo>
                <a:lnTo>
                  <a:pt x="96" y="53"/>
                </a:lnTo>
                <a:lnTo>
                  <a:pt x="94" y="49"/>
                </a:lnTo>
                <a:lnTo>
                  <a:pt x="91" y="51"/>
                </a:lnTo>
                <a:lnTo>
                  <a:pt x="94" y="50"/>
                </a:lnTo>
                <a:lnTo>
                  <a:pt x="93" y="45"/>
                </a:lnTo>
                <a:lnTo>
                  <a:pt x="87" y="36"/>
                </a:lnTo>
                <a:lnTo>
                  <a:pt x="87" y="48"/>
                </a:lnTo>
                <a:lnTo>
                  <a:pt x="87" y="48"/>
                </a:lnTo>
                <a:lnTo>
                  <a:pt x="89" y="48"/>
                </a:lnTo>
                <a:lnTo>
                  <a:pt x="93" y="47"/>
                </a:lnTo>
                <a:lnTo>
                  <a:pt x="91" y="44"/>
                </a:lnTo>
                <a:lnTo>
                  <a:pt x="89" y="45"/>
                </a:lnTo>
                <a:lnTo>
                  <a:pt x="91" y="44"/>
                </a:lnTo>
                <a:lnTo>
                  <a:pt x="91" y="42"/>
                </a:lnTo>
                <a:lnTo>
                  <a:pt x="88" y="43"/>
                </a:lnTo>
                <a:lnTo>
                  <a:pt x="91" y="43"/>
                </a:lnTo>
                <a:lnTo>
                  <a:pt x="90" y="41"/>
                </a:lnTo>
                <a:lnTo>
                  <a:pt x="88" y="41"/>
                </a:lnTo>
                <a:lnTo>
                  <a:pt x="90" y="41"/>
                </a:lnTo>
                <a:lnTo>
                  <a:pt x="90" y="38"/>
                </a:lnTo>
                <a:lnTo>
                  <a:pt x="88" y="38"/>
                </a:lnTo>
                <a:lnTo>
                  <a:pt x="90" y="38"/>
                </a:lnTo>
                <a:lnTo>
                  <a:pt x="91" y="37"/>
                </a:lnTo>
                <a:lnTo>
                  <a:pt x="88" y="36"/>
                </a:lnTo>
                <a:lnTo>
                  <a:pt x="91" y="37"/>
                </a:lnTo>
                <a:lnTo>
                  <a:pt x="91" y="35"/>
                </a:lnTo>
                <a:lnTo>
                  <a:pt x="89" y="33"/>
                </a:lnTo>
                <a:lnTo>
                  <a:pt x="91" y="35"/>
                </a:lnTo>
                <a:lnTo>
                  <a:pt x="93" y="32"/>
                </a:lnTo>
                <a:lnTo>
                  <a:pt x="90" y="31"/>
                </a:lnTo>
                <a:lnTo>
                  <a:pt x="93" y="32"/>
                </a:lnTo>
                <a:lnTo>
                  <a:pt x="94" y="30"/>
                </a:lnTo>
                <a:lnTo>
                  <a:pt x="91" y="29"/>
                </a:lnTo>
                <a:lnTo>
                  <a:pt x="94" y="31"/>
                </a:lnTo>
                <a:lnTo>
                  <a:pt x="95" y="29"/>
                </a:lnTo>
                <a:lnTo>
                  <a:pt x="93" y="27"/>
                </a:lnTo>
                <a:lnTo>
                  <a:pt x="95" y="29"/>
                </a:lnTo>
                <a:lnTo>
                  <a:pt x="96" y="26"/>
                </a:lnTo>
                <a:lnTo>
                  <a:pt x="94" y="25"/>
                </a:lnTo>
                <a:lnTo>
                  <a:pt x="96" y="26"/>
                </a:lnTo>
                <a:lnTo>
                  <a:pt x="100" y="23"/>
                </a:lnTo>
                <a:lnTo>
                  <a:pt x="99" y="20"/>
                </a:lnTo>
                <a:lnTo>
                  <a:pt x="100" y="23"/>
                </a:lnTo>
                <a:lnTo>
                  <a:pt x="102" y="21"/>
                </a:lnTo>
                <a:lnTo>
                  <a:pt x="101" y="19"/>
                </a:lnTo>
                <a:lnTo>
                  <a:pt x="102" y="21"/>
                </a:lnTo>
                <a:lnTo>
                  <a:pt x="105" y="20"/>
                </a:lnTo>
                <a:lnTo>
                  <a:pt x="103" y="18"/>
                </a:lnTo>
                <a:lnTo>
                  <a:pt x="105" y="20"/>
                </a:lnTo>
                <a:lnTo>
                  <a:pt x="107" y="19"/>
                </a:lnTo>
                <a:lnTo>
                  <a:pt x="106" y="15"/>
                </a:lnTo>
                <a:lnTo>
                  <a:pt x="107" y="19"/>
                </a:lnTo>
                <a:lnTo>
                  <a:pt x="111" y="18"/>
                </a:lnTo>
                <a:lnTo>
                  <a:pt x="109" y="14"/>
                </a:lnTo>
                <a:lnTo>
                  <a:pt x="109" y="18"/>
                </a:lnTo>
                <a:lnTo>
                  <a:pt x="113" y="17"/>
                </a:lnTo>
                <a:lnTo>
                  <a:pt x="112" y="14"/>
                </a:lnTo>
                <a:lnTo>
                  <a:pt x="113" y="17"/>
                </a:lnTo>
                <a:lnTo>
                  <a:pt x="115" y="17"/>
                </a:lnTo>
                <a:lnTo>
                  <a:pt x="115" y="13"/>
                </a:lnTo>
                <a:lnTo>
                  <a:pt x="115" y="17"/>
                </a:lnTo>
                <a:lnTo>
                  <a:pt x="119" y="15"/>
                </a:lnTo>
                <a:lnTo>
                  <a:pt x="119" y="13"/>
                </a:lnTo>
                <a:lnTo>
                  <a:pt x="119" y="15"/>
                </a:lnTo>
                <a:lnTo>
                  <a:pt x="121" y="15"/>
                </a:lnTo>
                <a:lnTo>
                  <a:pt x="121" y="13"/>
                </a:lnTo>
                <a:lnTo>
                  <a:pt x="121" y="15"/>
                </a:lnTo>
                <a:lnTo>
                  <a:pt x="126" y="17"/>
                </a:lnTo>
                <a:lnTo>
                  <a:pt x="127" y="14"/>
                </a:lnTo>
                <a:lnTo>
                  <a:pt x="126" y="17"/>
                </a:lnTo>
                <a:lnTo>
                  <a:pt x="129" y="17"/>
                </a:lnTo>
                <a:lnTo>
                  <a:pt x="130" y="14"/>
                </a:lnTo>
                <a:lnTo>
                  <a:pt x="129" y="17"/>
                </a:lnTo>
                <a:lnTo>
                  <a:pt x="131" y="18"/>
                </a:lnTo>
                <a:lnTo>
                  <a:pt x="132" y="15"/>
                </a:lnTo>
                <a:lnTo>
                  <a:pt x="131" y="18"/>
                </a:lnTo>
                <a:lnTo>
                  <a:pt x="133" y="19"/>
                </a:lnTo>
                <a:lnTo>
                  <a:pt x="135" y="17"/>
                </a:lnTo>
                <a:lnTo>
                  <a:pt x="133" y="19"/>
                </a:lnTo>
                <a:lnTo>
                  <a:pt x="135" y="20"/>
                </a:lnTo>
                <a:lnTo>
                  <a:pt x="137" y="18"/>
                </a:lnTo>
                <a:lnTo>
                  <a:pt x="135" y="20"/>
                </a:lnTo>
                <a:lnTo>
                  <a:pt x="137" y="21"/>
                </a:lnTo>
                <a:lnTo>
                  <a:pt x="138" y="19"/>
                </a:lnTo>
                <a:lnTo>
                  <a:pt x="137" y="21"/>
                </a:lnTo>
                <a:lnTo>
                  <a:pt x="138" y="23"/>
                </a:lnTo>
                <a:lnTo>
                  <a:pt x="141" y="21"/>
                </a:lnTo>
                <a:lnTo>
                  <a:pt x="138" y="23"/>
                </a:lnTo>
                <a:lnTo>
                  <a:pt x="139" y="25"/>
                </a:lnTo>
                <a:lnTo>
                  <a:pt x="142" y="23"/>
                </a:lnTo>
                <a:lnTo>
                  <a:pt x="139" y="25"/>
                </a:lnTo>
                <a:lnTo>
                  <a:pt x="141" y="26"/>
                </a:lnTo>
                <a:lnTo>
                  <a:pt x="143" y="25"/>
                </a:lnTo>
                <a:lnTo>
                  <a:pt x="141" y="26"/>
                </a:lnTo>
                <a:lnTo>
                  <a:pt x="141" y="29"/>
                </a:lnTo>
                <a:lnTo>
                  <a:pt x="143" y="27"/>
                </a:lnTo>
                <a:lnTo>
                  <a:pt x="141" y="27"/>
                </a:lnTo>
                <a:lnTo>
                  <a:pt x="142" y="30"/>
                </a:lnTo>
                <a:lnTo>
                  <a:pt x="144" y="30"/>
                </a:lnTo>
                <a:lnTo>
                  <a:pt x="142" y="30"/>
                </a:lnTo>
                <a:lnTo>
                  <a:pt x="142" y="33"/>
                </a:lnTo>
                <a:lnTo>
                  <a:pt x="144" y="33"/>
                </a:lnTo>
                <a:lnTo>
                  <a:pt x="142" y="33"/>
                </a:lnTo>
                <a:lnTo>
                  <a:pt x="142" y="38"/>
                </a:lnTo>
                <a:lnTo>
                  <a:pt x="144" y="37"/>
                </a:lnTo>
                <a:lnTo>
                  <a:pt x="142" y="37"/>
                </a:lnTo>
                <a:lnTo>
                  <a:pt x="142" y="41"/>
                </a:lnTo>
                <a:lnTo>
                  <a:pt x="144" y="42"/>
                </a:lnTo>
                <a:lnTo>
                  <a:pt x="142" y="41"/>
                </a:lnTo>
                <a:lnTo>
                  <a:pt x="141" y="44"/>
                </a:lnTo>
                <a:lnTo>
                  <a:pt x="144" y="44"/>
                </a:lnTo>
                <a:lnTo>
                  <a:pt x="141" y="43"/>
                </a:lnTo>
                <a:lnTo>
                  <a:pt x="141" y="47"/>
                </a:lnTo>
                <a:lnTo>
                  <a:pt x="143" y="47"/>
                </a:lnTo>
                <a:lnTo>
                  <a:pt x="141" y="45"/>
                </a:lnTo>
                <a:lnTo>
                  <a:pt x="139" y="48"/>
                </a:lnTo>
                <a:lnTo>
                  <a:pt x="142" y="49"/>
                </a:lnTo>
                <a:lnTo>
                  <a:pt x="139" y="48"/>
                </a:lnTo>
                <a:lnTo>
                  <a:pt x="138" y="49"/>
                </a:lnTo>
                <a:lnTo>
                  <a:pt x="139" y="51"/>
                </a:lnTo>
                <a:lnTo>
                  <a:pt x="138" y="49"/>
                </a:lnTo>
                <a:lnTo>
                  <a:pt x="137" y="49"/>
                </a:lnTo>
                <a:lnTo>
                  <a:pt x="138" y="51"/>
                </a:lnTo>
                <a:lnTo>
                  <a:pt x="138" y="49"/>
                </a:lnTo>
                <a:lnTo>
                  <a:pt x="137" y="49"/>
                </a:lnTo>
                <a:lnTo>
                  <a:pt x="138" y="51"/>
                </a:lnTo>
                <a:lnTo>
                  <a:pt x="137" y="49"/>
                </a:lnTo>
                <a:lnTo>
                  <a:pt x="136" y="49"/>
                </a:lnTo>
                <a:lnTo>
                  <a:pt x="137" y="51"/>
                </a:lnTo>
                <a:lnTo>
                  <a:pt x="137" y="49"/>
                </a:lnTo>
                <a:lnTo>
                  <a:pt x="136" y="49"/>
                </a:lnTo>
                <a:lnTo>
                  <a:pt x="136" y="51"/>
                </a:lnTo>
                <a:lnTo>
                  <a:pt x="136" y="49"/>
                </a:lnTo>
                <a:lnTo>
                  <a:pt x="135" y="49"/>
                </a:lnTo>
                <a:lnTo>
                  <a:pt x="133" y="51"/>
                </a:lnTo>
                <a:lnTo>
                  <a:pt x="135" y="49"/>
                </a:lnTo>
                <a:lnTo>
                  <a:pt x="132" y="48"/>
                </a:lnTo>
                <a:lnTo>
                  <a:pt x="131" y="50"/>
                </a:lnTo>
                <a:lnTo>
                  <a:pt x="133" y="48"/>
                </a:lnTo>
                <a:lnTo>
                  <a:pt x="131" y="45"/>
                </a:lnTo>
                <a:lnTo>
                  <a:pt x="129" y="48"/>
                </a:lnTo>
                <a:lnTo>
                  <a:pt x="131" y="47"/>
                </a:lnTo>
                <a:lnTo>
                  <a:pt x="129" y="44"/>
                </a:lnTo>
                <a:lnTo>
                  <a:pt x="127" y="45"/>
                </a:lnTo>
                <a:lnTo>
                  <a:pt x="130" y="44"/>
                </a:lnTo>
                <a:lnTo>
                  <a:pt x="127" y="41"/>
                </a:lnTo>
                <a:lnTo>
                  <a:pt x="125" y="43"/>
                </a:lnTo>
                <a:lnTo>
                  <a:pt x="127" y="41"/>
                </a:lnTo>
                <a:lnTo>
                  <a:pt x="126" y="37"/>
                </a:lnTo>
                <a:lnTo>
                  <a:pt x="123" y="38"/>
                </a:lnTo>
                <a:lnTo>
                  <a:pt x="126" y="38"/>
                </a:lnTo>
                <a:lnTo>
                  <a:pt x="124" y="33"/>
                </a:lnTo>
                <a:lnTo>
                  <a:pt x="121" y="35"/>
                </a:lnTo>
                <a:lnTo>
                  <a:pt x="125" y="35"/>
                </a:lnTo>
                <a:lnTo>
                  <a:pt x="124" y="32"/>
                </a:lnTo>
                <a:lnTo>
                  <a:pt x="121" y="32"/>
                </a:lnTo>
                <a:lnTo>
                  <a:pt x="124" y="32"/>
                </a:lnTo>
                <a:lnTo>
                  <a:pt x="124" y="30"/>
                </a:lnTo>
                <a:lnTo>
                  <a:pt x="121" y="30"/>
                </a:lnTo>
                <a:lnTo>
                  <a:pt x="124" y="31"/>
                </a:lnTo>
                <a:lnTo>
                  <a:pt x="124" y="29"/>
                </a:lnTo>
                <a:lnTo>
                  <a:pt x="121" y="29"/>
                </a:lnTo>
                <a:lnTo>
                  <a:pt x="124" y="29"/>
                </a:lnTo>
                <a:lnTo>
                  <a:pt x="124" y="26"/>
                </a:lnTo>
                <a:lnTo>
                  <a:pt x="121" y="26"/>
                </a:lnTo>
                <a:lnTo>
                  <a:pt x="124" y="26"/>
                </a:lnTo>
                <a:lnTo>
                  <a:pt x="125" y="24"/>
                </a:lnTo>
                <a:lnTo>
                  <a:pt x="123" y="24"/>
                </a:lnTo>
                <a:lnTo>
                  <a:pt x="125" y="25"/>
                </a:lnTo>
                <a:lnTo>
                  <a:pt x="126" y="23"/>
                </a:lnTo>
                <a:lnTo>
                  <a:pt x="123" y="21"/>
                </a:lnTo>
                <a:lnTo>
                  <a:pt x="125" y="23"/>
                </a:lnTo>
                <a:lnTo>
                  <a:pt x="126" y="20"/>
                </a:lnTo>
                <a:lnTo>
                  <a:pt x="124" y="19"/>
                </a:lnTo>
                <a:lnTo>
                  <a:pt x="126" y="20"/>
                </a:lnTo>
                <a:lnTo>
                  <a:pt x="129" y="19"/>
                </a:lnTo>
                <a:lnTo>
                  <a:pt x="126" y="17"/>
                </a:lnTo>
                <a:lnTo>
                  <a:pt x="127" y="19"/>
                </a:lnTo>
                <a:lnTo>
                  <a:pt x="130" y="17"/>
                </a:lnTo>
                <a:lnTo>
                  <a:pt x="127" y="15"/>
                </a:lnTo>
                <a:lnTo>
                  <a:pt x="130" y="17"/>
                </a:lnTo>
                <a:lnTo>
                  <a:pt x="131" y="15"/>
                </a:lnTo>
                <a:lnTo>
                  <a:pt x="130" y="13"/>
                </a:lnTo>
                <a:lnTo>
                  <a:pt x="131" y="15"/>
                </a:lnTo>
                <a:lnTo>
                  <a:pt x="136" y="12"/>
                </a:lnTo>
                <a:lnTo>
                  <a:pt x="135" y="9"/>
                </a:lnTo>
                <a:lnTo>
                  <a:pt x="136" y="12"/>
                </a:lnTo>
                <a:lnTo>
                  <a:pt x="138" y="11"/>
                </a:lnTo>
                <a:lnTo>
                  <a:pt x="137" y="8"/>
                </a:lnTo>
                <a:lnTo>
                  <a:pt x="138" y="11"/>
                </a:lnTo>
                <a:lnTo>
                  <a:pt x="141" y="9"/>
                </a:lnTo>
                <a:lnTo>
                  <a:pt x="139" y="7"/>
                </a:lnTo>
                <a:lnTo>
                  <a:pt x="141" y="9"/>
                </a:lnTo>
                <a:lnTo>
                  <a:pt x="144" y="9"/>
                </a:lnTo>
                <a:lnTo>
                  <a:pt x="143" y="6"/>
                </a:lnTo>
                <a:lnTo>
                  <a:pt x="143" y="9"/>
                </a:lnTo>
                <a:lnTo>
                  <a:pt x="147" y="8"/>
                </a:lnTo>
                <a:lnTo>
                  <a:pt x="147" y="6"/>
                </a:lnTo>
                <a:lnTo>
                  <a:pt x="147" y="8"/>
                </a:lnTo>
                <a:lnTo>
                  <a:pt x="150" y="8"/>
                </a:lnTo>
                <a:lnTo>
                  <a:pt x="149" y="6"/>
                </a:lnTo>
                <a:lnTo>
                  <a:pt x="149" y="8"/>
                </a:lnTo>
                <a:lnTo>
                  <a:pt x="153" y="8"/>
                </a:lnTo>
                <a:lnTo>
                  <a:pt x="153" y="6"/>
                </a:lnTo>
                <a:lnTo>
                  <a:pt x="153" y="8"/>
                </a:lnTo>
                <a:lnTo>
                  <a:pt x="155" y="8"/>
                </a:lnTo>
                <a:lnTo>
                  <a:pt x="156" y="6"/>
                </a:lnTo>
                <a:lnTo>
                  <a:pt x="155" y="8"/>
                </a:lnTo>
                <a:lnTo>
                  <a:pt x="159" y="8"/>
                </a:lnTo>
                <a:lnTo>
                  <a:pt x="159" y="6"/>
                </a:lnTo>
                <a:lnTo>
                  <a:pt x="157" y="8"/>
                </a:lnTo>
                <a:lnTo>
                  <a:pt x="163" y="11"/>
                </a:lnTo>
                <a:lnTo>
                  <a:pt x="165" y="8"/>
                </a:lnTo>
                <a:lnTo>
                  <a:pt x="163" y="11"/>
                </a:lnTo>
                <a:lnTo>
                  <a:pt x="166" y="12"/>
                </a:lnTo>
                <a:lnTo>
                  <a:pt x="167" y="8"/>
                </a:lnTo>
                <a:lnTo>
                  <a:pt x="166" y="11"/>
                </a:lnTo>
                <a:lnTo>
                  <a:pt x="167" y="13"/>
                </a:lnTo>
                <a:lnTo>
                  <a:pt x="169" y="11"/>
                </a:lnTo>
                <a:lnTo>
                  <a:pt x="167" y="12"/>
                </a:lnTo>
                <a:lnTo>
                  <a:pt x="169" y="14"/>
                </a:lnTo>
                <a:lnTo>
                  <a:pt x="171" y="12"/>
                </a:lnTo>
                <a:lnTo>
                  <a:pt x="169" y="14"/>
                </a:lnTo>
                <a:lnTo>
                  <a:pt x="171" y="15"/>
                </a:lnTo>
                <a:lnTo>
                  <a:pt x="173" y="13"/>
                </a:lnTo>
                <a:lnTo>
                  <a:pt x="171" y="15"/>
                </a:lnTo>
                <a:lnTo>
                  <a:pt x="172" y="17"/>
                </a:lnTo>
                <a:lnTo>
                  <a:pt x="174" y="15"/>
                </a:lnTo>
                <a:lnTo>
                  <a:pt x="172" y="17"/>
                </a:lnTo>
                <a:lnTo>
                  <a:pt x="173" y="19"/>
                </a:lnTo>
                <a:lnTo>
                  <a:pt x="175" y="17"/>
                </a:lnTo>
                <a:lnTo>
                  <a:pt x="173" y="18"/>
                </a:lnTo>
                <a:lnTo>
                  <a:pt x="174" y="20"/>
                </a:lnTo>
                <a:lnTo>
                  <a:pt x="177" y="19"/>
                </a:lnTo>
                <a:lnTo>
                  <a:pt x="174" y="20"/>
                </a:lnTo>
                <a:lnTo>
                  <a:pt x="175" y="23"/>
                </a:lnTo>
                <a:lnTo>
                  <a:pt x="178" y="21"/>
                </a:lnTo>
                <a:lnTo>
                  <a:pt x="175" y="21"/>
                </a:lnTo>
                <a:lnTo>
                  <a:pt x="175" y="24"/>
                </a:lnTo>
                <a:lnTo>
                  <a:pt x="178" y="24"/>
                </a:lnTo>
                <a:lnTo>
                  <a:pt x="175" y="24"/>
                </a:lnTo>
                <a:lnTo>
                  <a:pt x="175" y="26"/>
                </a:lnTo>
                <a:lnTo>
                  <a:pt x="178" y="26"/>
                </a:lnTo>
                <a:lnTo>
                  <a:pt x="175" y="25"/>
                </a:lnTo>
                <a:lnTo>
                  <a:pt x="175" y="30"/>
                </a:lnTo>
                <a:lnTo>
                  <a:pt x="178" y="30"/>
                </a:lnTo>
                <a:lnTo>
                  <a:pt x="175" y="30"/>
                </a:lnTo>
                <a:lnTo>
                  <a:pt x="175" y="33"/>
                </a:lnTo>
                <a:lnTo>
                  <a:pt x="178" y="33"/>
                </a:lnTo>
                <a:lnTo>
                  <a:pt x="175" y="33"/>
                </a:lnTo>
                <a:lnTo>
                  <a:pt x="174" y="37"/>
                </a:lnTo>
                <a:lnTo>
                  <a:pt x="177" y="37"/>
                </a:lnTo>
                <a:lnTo>
                  <a:pt x="174" y="37"/>
                </a:lnTo>
                <a:lnTo>
                  <a:pt x="173" y="39"/>
                </a:lnTo>
                <a:lnTo>
                  <a:pt x="175" y="41"/>
                </a:lnTo>
                <a:lnTo>
                  <a:pt x="173" y="39"/>
                </a:lnTo>
                <a:lnTo>
                  <a:pt x="172" y="42"/>
                </a:lnTo>
                <a:lnTo>
                  <a:pt x="174" y="43"/>
                </a:lnTo>
                <a:lnTo>
                  <a:pt x="172" y="42"/>
                </a:lnTo>
                <a:lnTo>
                  <a:pt x="171" y="43"/>
                </a:lnTo>
                <a:lnTo>
                  <a:pt x="173" y="45"/>
                </a:lnTo>
                <a:lnTo>
                  <a:pt x="171" y="43"/>
                </a:lnTo>
                <a:lnTo>
                  <a:pt x="169" y="44"/>
                </a:lnTo>
                <a:lnTo>
                  <a:pt x="171" y="47"/>
                </a:lnTo>
                <a:lnTo>
                  <a:pt x="169" y="44"/>
                </a:lnTo>
                <a:lnTo>
                  <a:pt x="168" y="44"/>
                </a:lnTo>
                <a:lnTo>
                  <a:pt x="169" y="47"/>
                </a:lnTo>
                <a:lnTo>
                  <a:pt x="169" y="44"/>
                </a:lnTo>
                <a:lnTo>
                  <a:pt x="168" y="44"/>
                </a:lnTo>
                <a:lnTo>
                  <a:pt x="168" y="47"/>
                </a:lnTo>
                <a:lnTo>
                  <a:pt x="168" y="44"/>
                </a:lnTo>
                <a:lnTo>
                  <a:pt x="167" y="44"/>
                </a:lnTo>
                <a:lnTo>
                  <a:pt x="167" y="47"/>
                </a:lnTo>
                <a:lnTo>
                  <a:pt x="168" y="44"/>
                </a:lnTo>
                <a:lnTo>
                  <a:pt x="167" y="44"/>
                </a:lnTo>
                <a:lnTo>
                  <a:pt x="167" y="47"/>
                </a:lnTo>
                <a:lnTo>
                  <a:pt x="167" y="44"/>
                </a:lnTo>
                <a:lnTo>
                  <a:pt x="166" y="43"/>
                </a:lnTo>
                <a:lnTo>
                  <a:pt x="165" y="45"/>
                </a:lnTo>
                <a:lnTo>
                  <a:pt x="166" y="43"/>
                </a:lnTo>
                <a:lnTo>
                  <a:pt x="165" y="42"/>
                </a:lnTo>
                <a:lnTo>
                  <a:pt x="162" y="44"/>
                </a:lnTo>
                <a:lnTo>
                  <a:pt x="165" y="42"/>
                </a:lnTo>
                <a:lnTo>
                  <a:pt x="162" y="39"/>
                </a:lnTo>
                <a:lnTo>
                  <a:pt x="161" y="42"/>
                </a:lnTo>
                <a:lnTo>
                  <a:pt x="163" y="41"/>
                </a:lnTo>
                <a:lnTo>
                  <a:pt x="161" y="37"/>
                </a:lnTo>
                <a:lnTo>
                  <a:pt x="159" y="39"/>
                </a:lnTo>
                <a:lnTo>
                  <a:pt x="161" y="38"/>
                </a:lnTo>
                <a:lnTo>
                  <a:pt x="160" y="35"/>
                </a:lnTo>
                <a:lnTo>
                  <a:pt x="157" y="36"/>
                </a:lnTo>
                <a:lnTo>
                  <a:pt x="160" y="35"/>
                </a:lnTo>
                <a:lnTo>
                  <a:pt x="159" y="31"/>
                </a:lnTo>
                <a:lnTo>
                  <a:pt x="156" y="32"/>
                </a:lnTo>
                <a:lnTo>
                  <a:pt x="159" y="31"/>
                </a:lnTo>
                <a:lnTo>
                  <a:pt x="159" y="27"/>
                </a:lnTo>
                <a:lnTo>
                  <a:pt x="155" y="27"/>
                </a:lnTo>
                <a:lnTo>
                  <a:pt x="159" y="27"/>
                </a:lnTo>
                <a:lnTo>
                  <a:pt x="159" y="25"/>
                </a:lnTo>
                <a:lnTo>
                  <a:pt x="155" y="25"/>
                </a:lnTo>
                <a:lnTo>
                  <a:pt x="159" y="25"/>
                </a:lnTo>
                <a:lnTo>
                  <a:pt x="159" y="23"/>
                </a:lnTo>
                <a:lnTo>
                  <a:pt x="155" y="23"/>
                </a:lnTo>
                <a:lnTo>
                  <a:pt x="159" y="24"/>
                </a:lnTo>
                <a:lnTo>
                  <a:pt x="159" y="21"/>
                </a:lnTo>
                <a:lnTo>
                  <a:pt x="156" y="20"/>
                </a:lnTo>
                <a:lnTo>
                  <a:pt x="159" y="21"/>
                </a:lnTo>
                <a:lnTo>
                  <a:pt x="160" y="19"/>
                </a:lnTo>
                <a:lnTo>
                  <a:pt x="156" y="19"/>
                </a:lnTo>
                <a:lnTo>
                  <a:pt x="159" y="20"/>
                </a:lnTo>
                <a:lnTo>
                  <a:pt x="160" y="18"/>
                </a:lnTo>
                <a:lnTo>
                  <a:pt x="157" y="17"/>
                </a:lnTo>
                <a:lnTo>
                  <a:pt x="160" y="18"/>
                </a:lnTo>
                <a:lnTo>
                  <a:pt x="161" y="15"/>
                </a:lnTo>
                <a:lnTo>
                  <a:pt x="159" y="14"/>
                </a:lnTo>
                <a:lnTo>
                  <a:pt x="161" y="17"/>
                </a:lnTo>
                <a:lnTo>
                  <a:pt x="162" y="14"/>
                </a:lnTo>
                <a:lnTo>
                  <a:pt x="161" y="13"/>
                </a:lnTo>
                <a:lnTo>
                  <a:pt x="162" y="14"/>
                </a:lnTo>
                <a:lnTo>
                  <a:pt x="165" y="13"/>
                </a:lnTo>
                <a:lnTo>
                  <a:pt x="162" y="11"/>
                </a:lnTo>
                <a:lnTo>
                  <a:pt x="165" y="13"/>
                </a:lnTo>
                <a:lnTo>
                  <a:pt x="166" y="11"/>
                </a:lnTo>
                <a:lnTo>
                  <a:pt x="165" y="9"/>
                </a:lnTo>
                <a:lnTo>
                  <a:pt x="166" y="12"/>
                </a:lnTo>
                <a:lnTo>
                  <a:pt x="168" y="9"/>
                </a:lnTo>
                <a:lnTo>
                  <a:pt x="167" y="7"/>
                </a:lnTo>
                <a:lnTo>
                  <a:pt x="168" y="9"/>
                </a:lnTo>
                <a:lnTo>
                  <a:pt x="173" y="7"/>
                </a:lnTo>
                <a:lnTo>
                  <a:pt x="172" y="5"/>
                </a:lnTo>
                <a:lnTo>
                  <a:pt x="173" y="7"/>
                </a:lnTo>
                <a:lnTo>
                  <a:pt x="175" y="7"/>
                </a:lnTo>
                <a:lnTo>
                  <a:pt x="174" y="3"/>
                </a:lnTo>
                <a:lnTo>
                  <a:pt x="175" y="7"/>
                </a:lnTo>
                <a:lnTo>
                  <a:pt x="178" y="6"/>
                </a:lnTo>
                <a:lnTo>
                  <a:pt x="178" y="3"/>
                </a:lnTo>
                <a:lnTo>
                  <a:pt x="178" y="6"/>
                </a:lnTo>
                <a:lnTo>
                  <a:pt x="182" y="6"/>
                </a:lnTo>
                <a:lnTo>
                  <a:pt x="182" y="3"/>
                </a:lnTo>
                <a:lnTo>
                  <a:pt x="182" y="6"/>
                </a:lnTo>
                <a:lnTo>
                  <a:pt x="184" y="6"/>
                </a:lnTo>
                <a:lnTo>
                  <a:pt x="184" y="2"/>
                </a:lnTo>
                <a:lnTo>
                  <a:pt x="184" y="6"/>
                </a:lnTo>
                <a:lnTo>
                  <a:pt x="188" y="6"/>
                </a:lnTo>
                <a:lnTo>
                  <a:pt x="188" y="3"/>
                </a:lnTo>
                <a:lnTo>
                  <a:pt x="188" y="6"/>
                </a:lnTo>
                <a:lnTo>
                  <a:pt x="190" y="6"/>
                </a:lnTo>
                <a:lnTo>
                  <a:pt x="191" y="3"/>
                </a:lnTo>
                <a:lnTo>
                  <a:pt x="190" y="6"/>
                </a:lnTo>
                <a:lnTo>
                  <a:pt x="194" y="7"/>
                </a:lnTo>
                <a:lnTo>
                  <a:pt x="194" y="3"/>
                </a:lnTo>
                <a:lnTo>
                  <a:pt x="192" y="7"/>
                </a:lnTo>
                <a:lnTo>
                  <a:pt x="196" y="7"/>
                </a:lnTo>
                <a:lnTo>
                  <a:pt x="197" y="5"/>
                </a:lnTo>
                <a:lnTo>
                  <a:pt x="196" y="7"/>
                </a:lnTo>
                <a:lnTo>
                  <a:pt x="201" y="9"/>
                </a:lnTo>
                <a:lnTo>
                  <a:pt x="202" y="7"/>
                </a:lnTo>
                <a:lnTo>
                  <a:pt x="201" y="9"/>
                </a:lnTo>
                <a:lnTo>
                  <a:pt x="202" y="12"/>
                </a:lnTo>
                <a:lnTo>
                  <a:pt x="204" y="9"/>
                </a:lnTo>
                <a:lnTo>
                  <a:pt x="202" y="11"/>
                </a:lnTo>
                <a:lnTo>
                  <a:pt x="204" y="13"/>
                </a:lnTo>
                <a:lnTo>
                  <a:pt x="206" y="11"/>
                </a:lnTo>
                <a:lnTo>
                  <a:pt x="204" y="13"/>
                </a:lnTo>
                <a:lnTo>
                  <a:pt x="206" y="14"/>
                </a:lnTo>
                <a:lnTo>
                  <a:pt x="208" y="13"/>
                </a:lnTo>
                <a:lnTo>
                  <a:pt x="206" y="14"/>
                </a:lnTo>
                <a:lnTo>
                  <a:pt x="207" y="17"/>
                </a:lnTo>
                <a:lnTo>
                  <a:pt x="209" y="14"/>
                </a:lnTo>
                <a:lnTo>
                  <a:pt x="207" y="15"/>
                </a:lnTo>
                <a:lnTo>
                  <a:pt x="208" y="18"/>
                </a:lnTo>
                <a:lnTo>
                  <a:pt x="210" y="17"/>
                </a:lnTo>
                <a:lnTo>
                  <a:pt x="208" y="18"/>
                </a:lnTo>
                <a:lnTo>
                  <a:pt x="209" y="20"/>
                </a:lnTo>
                <a:lnTo>
                  <a:pt x="212" y="19"/>
                </a:lnTo>
                <a:lnTo>
                  <a:pt x="209" y="19"/>
                </a:lnTo>
                <a:lnTo>
                  <a:pt x="210" y="21"/>
                </a:lnTo>
                <a:lnTo>
                  <a:pt x="213" y="20"/>
                </a:lnTo>
                <a:lnTo>
                  <a:pt x="210" y="21"/>
                </a:lnTo>
                <a:lnTo>
                  <a:pt x="210" y="24"/>
                </a:lnTo>
                <a:lnTo>
                  <a:pt x="213" y="23"/>
                </a:lnTo>
                <a:lnTo>
                  <a:pt x="210" y="23"/>
                </a:lnTo>
                <a:lnTo>
                  <a:pt x="210" y="25"/>
                </a:lnTo>
                <a:lnTo>
                  <a:pt x="213" y="25"/>
                </a:lnTo>
                <a:lnTo>
                  <a:pt x="210" y="25"/>
                </a:lnTo>
                <a:lnTo>
                  <a:pt x="210" y="27"/>
                </a:lnTo>
                <a:lnTo>
                  <a:pt x="213" y="27"/>
                </a:lnTo>
                <a:lnTo>
                  <a:pt x="210" y="27"/>
                </a:lnTo>
                <a:lnTo>
                  <a:pt x="209" y="31"/>
                </a:lnTo>
                <a:lnTo>
                  <a:pt x="213" y="32"/>
                </a:lnTo>
                <a:lnTo>
                  <a:pt x="209" y="31"/>
                </a:lnTo>
                <a:lnTo>
                  <a:pt x="208" y="35"/>
                </a:lnTo>
                <a:lnTo>
                  <a:pt x="212" y="36"/>
                </a:lnTo>
                <a:lnTo>
                  <a:pt x="208" y="35"/>
                </a:lnTo>
                <a:lnTo>
                  <a:pt x="207" y="38"/>
                </a:lnTo>
                <a:lnTo>
                  <a:pt x="209" y="39"/>
                </a:lnTo>
                <a:lnTo>
                  <a:pt x="207" y="37"/>
                </a:lnTo>
                <a:lnTo>
                  <a:pt x="206" y="41"/>
                </a:lnTo>
                <a:lnTo>
                  <a:pt x="208" y="42"/>
                </a:lnTo>
                <a:lnTo>
                  <a:pt x="206" y="39"/>
                </a:lnTo>
                <a:lnTo>
                  <a:pt x="204" y="42"/>
                </a:lnTo>
                <a:lnTo>
                  <a:pt x="206" y="44"/>
                </a:lnTo>
                <a:lnTo>
                  <a:pt x="204" y="42"/>
                </a:lnTo>
                <a:lnTo>
                  <a:pt x="202" y="43"/>
                </a:lnTo>
                <a:lnTo>
                  <a:pt x="204" y="45"/>
                </a:lnTo>
                <a:lnTo>
                  <a:pt x="203" y="43"/>
                </a:lnTo>
                <a:lnTo>
                  <a:pt x="201" y="44"/>
                </a:lnTo>
                <a:lnTo>
                  <a:pt x="202" y="47"/>
                </a:lnTo>
                <a:lnTo>
                  <a:pt x="202" y="44"/>
                </a:lnTo>
                <a:lnTo>
                  <a:pt x="201" y="44"/>
                </a:lnTo>
                <a:lnTo>
                  <a:pt x="201" y="47"/>
                </a:lnTo>
                <a:lnTo>
                  <a:pt x="201" y="44"/>
                </a:lnTo>
                <a:lnTo>
                  <a:pt x="200" y="44"/>
                </a:lnTo>
                <a:lnTo>
                  <a:pt x="200" y="47"/>
                </a:lnTo>
                <a:lnTo>
                  <a:pt x="201" y="44"/>
                </a:lnTo>
                <a:lnTo>
                  <a:pt x="200" y="44"/>
                </a:lnTo>
                <a:lnTo>
                  <a:pt x="198" y="47"/>
                </a:lnTo>
                <a:lnTo>
                  <a:pt x="200" y="44"/>
                </a:lnTo>
                <a:lnTo>
                  <a:pt x="198" y="44"/>
                </a:lnTo>
                <a:lnTo>
                  <a:pt x="198" y="47"/>
                </a:lnTo>
                <a:lnTo>
                  <a:pt x="200" y="44"/>
                </a:lnTo>
                <a:lnTo>
                  <a:pt x="197" y="43"/>
                </a:lnTo>
                <a:lnTo>
                  <a:pt x="196" y="45"/>
                </a:lnTo>
                <a:lnTo>
                  <a:pt x="198" y="43"/>
                </a:lnTo>
                <a:lnTo>
                  <a:pt x="196" y="42"/>
                </a:lnTo>
                <a:lnTo>
                  <a:pt x="195" y="43"/>
                </a:lnTo>
                <a:lnTo>
                  <a:pt x="197" y="42"/>
                </a:lnTo>
                <a:lnTo>
                  <a:pt x="195" y="39"/>
                </a:lnTo>
                <a:lnTo>
                  <a:pt x="192" y="41"/>
                </a:lnTo>
                <a:lnTo>
                  <a:pt x="196" y="39"/>
                </a:lnTo>
                <a:lnTo>
                  <a:pt x="195" y="37"/>
                </a:lnTo>
                <a:lnTo>
                  <a:pt x="191" y="37"/>
                </a:lnTo>
                <a:lnTo>
                  <a:pt x="195" y="37"/>
                </a:lnTo>
                <a:lnTo>
                  <a:pt x="194" y="33"/>
                </a:lnTo>
                <a:lnTo>
                  <a:pt x="191" y="33"/>
                </a:lnTo>
                <a:lnTo>
                  <a:pt x="194" y="33"/>
                </a:lnTo>
                <a:lnTo>
                  <a:pt x="194" y="30"/>
                </a:lnTo>
                <a:lnTo>
                  <a:pt x="190" y="30"/>
                </a:lnTo>
                <a:lnTo>
                  <a:pt x="194" y="30"/>
                </a:lnTo>
                <a:lnTo>
                  <a:pt x="192" y="25"/>
                </a:lnTo>
                <a:lnTo>
                  <a:pt x="190" y="26"/>
                </a:lnTo>
                <a:lnTo>
                  <a:pt x="192" y="26"/>
                </a:lnTo>
                <a:lnTo>
                  <a:pt x="194" y="24"/>
                </a:lnTo>
                <a:lnTo>
                  <a:pt x="190" y="24"/>
                </a:lnTo>
                <a:lnTo>
                  <a:pt x="194" y="24"/>
                </a:lnTo>
                <a:lnTo>
                  <a:pt x="194" y="21"/>
                </a:lnTo>
                <a:lnTo>
                  <a:pt x="191" y="21"/>
                </a:lnTo>
                <a:lnTo>
                  <a:pt x="194" y="23"/>
                </a:lnTo>
                <a:lnTo>
                  <a:pt x="195" y="20"/>
                </a:lnTo>
                <a:lnTo>
                  <a:pt x="191" y="19"/>
                </a:lnTo>
                <a:lnTo>
                  <a:pt x="194" y="20"/>
                </a:lnTo>
                <a:lnTo>
                  <a:pt x="195" y="18"/>
                </a:lnTo>
                <a:lnTo>
                  <a:pt x="192" y="17"/>
                </a:lnTo>
                <a:lnTo>
                  <a:pt x="195" y="19"/>
                </a:lnTo>
                <a:lnTo>
                  <a:pt x="196" y="17"/>
                </a:lnTo>
                <a:lnTo>
                  <a:pt x="194" y="15"/>
                </a:lnTo>
                <a:lnTo>
                  <a:pt x="196" y="17"/>
                </a:lnTo>
                <a:lnTo>
                  <a:pt x="197" y="15"/>
                </a:lnTo>
                <a:lnTo>
                  <a:pt x="196" y="13"/>
                </a:lnTo>
                <a:lnTo>
                  <a:pt x="197" y="15"/>
                </a:lnTo>
                <a:lnTo>
                  <a:pt x="200" y="14"/>
                </a:lnTo>
                <a:lnTo>
                  <a:pt x="197" y="12"/>
                </a:lnTo>
                <a:lnTo>
                  <a:pt x="200" y="14"/>
                </a:lnTo>
                <a:lnTo>
                  <a:pt x="201" y="12"/>
                </a:lnTo>
                <a:lnTo>
                  <a:pt x="200" y="11"/>
                </a:lnTo>
                <a:lnTo>
                  <a:pt x="201" y="13"/>
                </a:lnTo>
                <a:lnTo>
                  <a:pt x="203" y="11"/>
                </a:lnTo>
                <a:lnTo>
                  <a:pt x="202" y="8"/>
                </a:lnTo>
                <a:lnTo>
                  <a:pt x="203" y="12"/>
                </a:lnTo>
                <a:lnTo>
                  <a:pt x="206" y="11"/>
                </a:lnTo>
                <a:lnTo>
                  <a:pt x="204" y="8"/>
                </a:lnTo>
                <a:lnTo>
                  <a:pt x="206" y="11"/>
                </a:lnTo>
                <a:lnTo>
                  <a:pt x="210" y="8"/>
                </a:lnTo>
                <a:lnTo>
                  <a:pt x="210" y="6"/>
                </a:lnTo>
                <a:lnTo>
                  <a:pt x="210" y="8"/>
                </a:lnTo>
                <a:lnTo>
                  <a:pt x="213" y="8"/>
                </a:lnTo>
                <a:lnTo>
                  <a:pt x="213" y="6"/>
                </a:lnTo>
                <a:lnTo>
                  <a:pt x="213" y="8"/>
                </a:lnTo>
                <a:lnTo>
                  <a:pt x="216" y="8"/>
                </a:lnTo>
                <a:lnTo>
                  <a:pt x="216" y="6"/>
                </a:lnTo>
                <a:lnTo>
                  <a:pt x="216" y="8"/>
                </a:lnTo>
                <a:lnTo>
                  <a:pt x="219" y="8"/>
                </a:lnTo>
                <a:lnTo>
                  <a:pt x="219" y="6"/>
                </a:lnTo>
                <a:lnTo>
                  <a:pt x="219" y="8"/>
                </a:lnTo>
                <a:lnTo>
                  <a:pt x="222" y="8"/>
                </a:lnTo>
                <a:lnTo>
                  <a:pt x="222" y="6"/>
                </a:lnTo>
                <a:lnTo>
                  <a:pt x="221" y="8"/>
                </a:lnTo>
                <a:lnTo>
                  <a:pt x="225" y="9"/>
                </a:lnTo>
                <a:lnTo>
                  <a:pt x="226" y="6"/>
                </a:lnTo>
                <a:lnTo>
                  <a:pt x="225" y="9"/>
                </a:lnTo>
                <a:lnTo>
                  <a:pt x="227" y="9"/>
                </a:lnTo>
                <a:lnTo>
                  <a:pt x="228" y="7"/>
                </a:lnTo>
                <a:lnTo>
                  <a:pt x="227" y="9"/>
                </a:lnTo>
                <a:lnTo>
                  <a:pt x="231" y="11"/>
                </a:lnTo>
                <a:lnTo>
                  <a:pt x="232" y="8"/>
                </a:lnTo>
                <a:lnTo>
                  <a:pt x="230" y="11"/>
                </a:lnTo>
                <a:lnTo>
                  <a:pt x="233" y="12"/>
                </a:lnTo>
                <a:lnTo>
                  <a:pt x="234" y="9"/>
                </a:lnTo>
                <a:lnTo>
                  <a:pt x="232" y="12"/>
                </a:lnTo>
                <a:lnTo>
                  <a:pt x="237" y="15"/>
                </a:lnTo>
                <a:lnTo>
                  <a:pt x="239" y="13"/>
                </a:lnTo>
                <a:lnTo>
                  <a:pt x="237" y="15"/>
                </a:lnTo>
                <a:lnTo>
                  <a:pt x="239" y="17"/>
                </a:lnTo>
                <a:lnTo>
                  <a:pt x="240" y="15"/>
                </a:lnTo>
                <a:lnTo>
                  <a:pt x="239" y="17"/>
                </a:lnTo>
                <a:lnTo>
                  <a:pt x="240" y="19"/>
                </a:lnTo>
                <a:lnTo>
                  <a:pt x="243" y="17"/>
                </a:lnTo>
                <a:lnTo>
                  <a:pt x="240" y="19"/>
                </a:lnTo>
                <a:lnTo>
                  <a:pt x="242" y="20"/>
                </a:lnTo>
                <a:lnTo>
                  <a:pt x="244" y="19"/>
                </a:lnTo>
                <a:lnTo>
                  <a:pt x="242" y="20"/>
                </a:lnTo>
                <a:lnTo>
                  <a:pt x="243" y="23"/>
                </a:lnTo>
                <a:lnTo>
                  <a:pt x="245" y="21"/>
                </a:lnTo>
                <a:lnTo>
                  <a:pt x="243" y="23"/>
                </a:lnTo>
                <a:lnTo>
                  <a:pt x="244" y="25"/>
                </a:lnTo>
                <a:lnTo>
                  <a:pt x="246" y="24"/>
                </a:lnTo>
                <a:lnTo>
                  <a:pt x="244" y="24"/>
                </a:lnTo>
                <a:lnTo>
                  <a:pt x="244" y="26"/>
                </a:lnTo>
                <a:lnTo>
                  <a:pt x="248" y="26"/>
                </a:lnTo>
                <a:lnTo>
                  <a:pt x="244" y="26"/>
                </a:lnTo>
                <a:lnTo>
                  <a:pt x="245" y="29"/>
                </a:lnTo>
                <a:lnTo>
                  <a:pt x="248" y="29"/>
                </a:lnTo>
                <a:lnTo>
                  <a:pt x="244" y="29"/>
                </a:lnTo>
                <a:lnTo>
                  <a:pt x="245" y="31"/>
                </a:lnTo>
                <a:lnTo>
                  <a:pt x="248" y="30"/>
                </a:lnTo>
                <a:lnTo>
                  <a:pt x="245" y="30"/>
                </a:lnTo>
                <a:lnTo>
                  <a:pt x="244" y="32"/>
                </a:lnTo>
                <a:lnTo>
                  <a:pt x="248" y="32"/>
                </a:lnTo>
                <a:lnTo>
                  <a:pt x="244" y="32"/>
                </a:lnTo>
                <a:lnTo>
                  <a:pt x="244" y="35"/>
                </a:lnTo>
                <a:lnTo>
                  <a:pt x="246" y="35"/>
                </a:lnTo>
                <a:lnTo>
                  <a:pt x="244" y="33"/>
                </a:lnTo>
                <a:lnTo>
                  <a:pt x="243" y="38"/>
                </a:lnTo>
                <a:lnTo>
                  <a:pt x="245" y="38"/>
                </a:lnTo>
                <a:lnTo>
                  <a:pt x="243" y="37"/>
                </a:lnTo>
                <a:lnTo>
                  <a:pt x="242" y="41"/>
                </a:lnTo>
                <a:lnTo>
                  <a:pt x="244" y="43"/>
                </a:lnTo>
                <a:lnTo>
                  <a:pt x="242" y="41"/>
                </a:lnTo>
                <a:lnTo>
                  <a:pt x="239" y="44"/>
                </a:lnTo>
                <a:lnTo>
                  <a:pt x="242" y="45"/>
                </a:lnTo>
                <a:lnTo>
                  <a:pt x="239" y="44"/>
                </a:lnTo>
                <a:lnTo>
                  <a:pt x="237" y="47"/>
                </a:lnTo>
                <a:lnTo>
                  <a:pt x="239" y="48"/>
                </a:lnTo>
                <a:lnTo>
                  <a:pt x="238" y="45"/>
                </a:lnTo>
                <a:lnTo>
                  <a:pt x="236" y="48"/>
                </a:lnTo>
                <a:lnTo>
                  <a:pt x="237" y="50"/>
                </a:lnTo>
                <a:lnTo>
                  <a:pt x="236" y="48"/>
                </a:lnTo>
                <a:lnTo>
                  <a:pt x="233" y="49"/>
                </a:lnTo>
                <a:lnTo>
                  <a:pt x="236" y="51"/>
                </a:lnTo>
                <a:lnTo>
                  <a:pt x="234" y="49"/>
                </a:lnTo>
                <a:lnTo>
                  <a:pt x="232" y="49"/>
                </a:lnTo>
                <a:lnTo>
                  <a:pt x="233" y="51"/>
                </a:lnTo>
                <a:lnTo>
                  <a:pt x="233" y="49"/>
                </a:lnTo>
                <a:lnTo>
                  <a:pt x="232" y="49"/>
                </a:lnTo>
                <a:lnTo>
                  <a:pt x="232" y="51"/>
                </a:lnTo>
                <a:lnTo>
                  <a:pt x="232" y="49"/>
                </a:lnTo>
                <a:lnTo>
                  <a:pt x="231" y="49"/>
                </a:lnTo>
                <a:lnTo>
                  <a:pt x="231" y="51"/>
                </a:lnTo>
                <a:lnTo>
                  <a:pt x="232" y="49"/>
                </a:lnTo>
                <a:lnTo>
                  <a:pt x="231" y="49"/>
                </a:lnTo>
                <a:lnTo>
                  <a:pt x="230" y="51"/>
                </a:lnTo>
                <a:lnTo>
                  <a:pt x="231" y="49"/>
                </a:lnTo>
                <a:lnTo>
                  <a:pt x="231" y="49"/>
                </a:lnTo>
                <a:lnTo>
                  <a:pt x="228" y="51"/>
                </a:lnTo>
                <a:lnTo>
                  <a:pt x="231" y="49"/>
                </a:lnTo>
                <a:lnTo>
                  <a:pt x="230" y="48"/>
                </a:lnTo>
                <a:lnTo>
                  <a:pt x="227" y="49"/>
                </a:lnTo>
                <a:lnTo>
                  <a:pt x="230" y="48"/>
                </a:lnTo>
                <a:lnTo>
                  <a:pt x="228" y="45"/>
                </a:lnTo>
                <a:lnTo>
                  <a:pt x="226" y="47"/>
                </a:lnTo>
                <a:lnTo>
                  <a:pt x="228" y="47"/>
                </a:lnTo>
                <a:lnTo>
                  <a:pt x="227" y="43"/>
                </a:lnTo>
                <a:lnTo>
                  <a:pt x="225" y="44"/>
                </a:lnTo>
                <a:lnTo>
                  <a:pt x="227" y="44"/>
                </a:lnTo>
                <a:lnTo>
                  <a:pt x="227" y="41"/>
                </a:lnTo>
                <a:lnTo>
                  <a:pt x="224" y="42"/>
                </a:lnTo>
                <a:lnTo>
                  <a:pt x="227" y="41"/>
                </a:lnTo>
                <a:lnTo>
                  <a:pt x="226" y="37"/>
                </a:lnTo>
                <a:lnTo>
                  <a:pt x="224" y="37"/>
                </a:lnTo>
                <a:lnTo>
                  <a:pt x="226" y="38"/>
                </a:lnTo>
                <a:lnTo>
                  <a:pt x="227" y="33"/>
                </a:lnTo>
                <a:lnTo>
                  <a:pt x="224" y="33"/>
                </a:lnTo>
                <a:lnTo>
                  <a:pt x="227" y="33"/>
                </a:lnTo>
                <a:lnTo>
                  <a:pt x="227" y="30"/>
                </a:lnTo>
                <a:lnTo>
                  <a:pt x="225" y="30"/>
                </a:lnTo>
                <a:lnTo>
                  <a:pt x="227" y="30"/>
                </a:lnTo>
                <a:lnTo>
                  <a:pt x="227" y="27"/>
                </a:lnTo>
                <a:lnTo>
                  <a:pt x="225" y="27"/>
                </a:lnTo>
                <a:lnTo>
                  <a:pt x="227" y="29"/>
                </a:lnTo>
                <a:lnTo>
                  <a:pt x="228" y="26"/>
                </a:lnTo>
                <a:lnTo>
                  <a:pt x="226" y="25"/>
                </a:lnTo>
                <a:lnTo>
                  <a:pt x="228" y="26"/>
                </a:lnTo>
                <a:lnTo>
                  <a:pt x="230" y="25"/>
                </a:lnTo>
                <a:lnTo>
                  <a:pt x="227" y="23"/>
                </a:lnTo>
                <a:lnTo>
                  <a:pt x="230" y="25"/>
                </a:lnTo>
                <a:lnTo>
                  <a:pt x="231" y="23"/>
                </a:lnTo>
                <a:lnTo>
                  <a:pt x="228" y="21"/>
                </a:lnTo>
                <a:lnTo>
                  <a:pt x="231" y="23"/>
                </a:lnTo>
                <a:lnTo>
                  <a:pt x="232" y="21"/>
                </a:lnTo>
                <a:lnTo>
                  <a:pt x="230" y="19"/>
                </a:lnTo>
                <a:lnTo>
                  <a:pt x="232" y="21"/>
                </a:lnTo>
                <a:lnTo>
                  <a:pt x="233" y="20"/>
                </a:lnTo>
                <a:lnTo>
                  <a:pt x="232" y="18"/>
                </a:lnTo>
                <a:lnTo>
                  <a:pt x="233" y="20"/>
                </a:lnTo>
                <a:lnTo>
                  <a:pt x="236" y="19"/>
                </a:lnTo>
                <a:lnTo>
                  <a:pt x="234" y="17"/>
                </a:lnTo>
                <a:lnTo>
                  <a:pt x="236" y="19"/>
                </a:lnTo>
                <a:lnTo>
                  <a:pt x="238" y="18"/>
                </a:lnTo>
                <a:lnTo>
                  <a:pt x="237" y="15"/>
                </a:lnTo>
                <a:lnTo>
                  <a:pt x="237" y="18"/>
                </a:lnTo>
                <a:lnTo>
                  <a:pt x="239" y="17"/>
                </a:lnTo>
                <a:lnTo>
                  <a:pt x="239" y="14"/>
                </a:lnTo>
                <a:lnTo>
                  <a:pt x="239" y="17"/>
                </a:lnTo>
                <a:lnTo>
                  <a:pt x="242" y="17"/>
                </a:lnTo>
                <a:lnTo>
                  <a:pt x="242" y="14"/>
                </a:lnTo>
                <a:lnTo>
                  <a:pt x="242" y="17"/>
                </a:lnTo>
                <a:lnTo>
                  <a:pt x="248" y="15"/>
                </a:lnTo>
                <a:lnTo>
                  <a:pt x="248" y="13"/>
                </a:lnTo>
                <a:lnTo>
                  <a:pt x="248" y="15"/>
                </a:lnTo>
                <a:lnTo>
                  <a:pt x="250" y="15"/>
                </a:lnTo>
                <a:lnTo>
                  <a:pt x="250" y="13"/>
                </a:lnTo>
                <a:lnTo>
                  <a:pt x="250" y="15"/>
                </a:lnTo>
                <a:lnTo>
                  <a:pt x="252" y="17"/>
                </a:lnTo>
                <a:lnTo>
                  <a:pt x="254" y="13"/>
                </a:lnTo>
                <a:lnTo>
                  <a:pt x="252" y="17"/>
                </a:lnTo>
                <a:lnTo>
                  <a:pt x="256" y="17"/>
                </a:lnTo>
                <a:lnTo>
                  <a:pt x="256" y="14"/>
                </a:lnTo>
                <a:lnTo>
                  <a:pt x="256" y="17"/>
                </a:lnTo>
                <a:lnTo>
                  <a:pt x="258" y="18"/>
                </a:lnTo>
                <a:lnTo>
                  <a:pt x="260" y="14"/>
                </a:lnTo>
                <a:lnTo>
                  <a:pt x="258" y="18"/>
                </a:lnTo>
                <a:lnTo>
                  <a:pt x="262" y="19"/>
                </a:lnTo>
                <a:lnTo>
                  <a:pt x="262" y="15"/>
                </a:lnTo>
                <a:lnTo>
                  <a:pt x="261" y="19"/>
                </a:lnTo>
                <a:lnTo>
                  <a:pt x="264" y="20"/>
                </a:lnTo>
                <a:lnTo>
                  <a:pt x="266" y="18"/>
                </a:lnTo>
                <a:lnTo>
                  <a:pt x="264" y="20"/>
                </a:lnTo>
                <a:lnTo>
                  <a:pt x="267" y="21"/>
                </a:lnTo>
                <a:lnTo>
                  <a:pt x="268" y="19"/>
                </a:lnTo>
                <a:lnTo>
                  <a:pt x="267" y="21"/>
                </a:lnTo>
                <a:lnTo>
                  <a:pt x="269" y="23"/>
                </a:lnTo>
                <a:lnTo>
                  <a:pt x="270" y="20"/>
                </a:lnTo>
                <a:lnTo>
                  <a:pt x="268" y="23"/>
                </a:lnTo>
                <a:lnTo>
                  <a:pt x="273" y="26"/>
                </a:lnTo>
                <a:lnTo>
                  <a:pt x="274" y="25"/>
                </a:lnTo>
                <a:lnTo>
                  <a:pt x="273" y="26"/>
                </a:lnTo>
                <a:lnTo>
                  <a:pt x="274" y="29"/>
                </a:lnTo>
                <a:lnTo>
                  <a:pt x="276" y="27"/>
                </a:lnTo>
                <a:lnTo>
                  <a:pt x="274" y="29"/>
                </a:lnTo>
                <a:lnTo>
                  <a:pt x="275" y="31"/>
                </a:lnTo>
                <a:lnTo>
                  <a:pt x="278" y="29"/>
                </a:lnTo>
                <a:lnTo>
                  <a:pt x="275" y="30"/>
                </a:lnTo>
                <a:lnTo>
                  <a:pt x="276" y="32"/>
                </a:lnTo>
                <a:lnTo>
                  <a:pt x="279" y="31"/>
                </a:lnTo>
                <a:lnTo>
                  <a:pt x="276" y="32"/>
                </a:lnTo>
                <a:lnTo>
                  <a:pt x="278" y="35"/>
                </a:lnTo>
                <a:lnTo>
                  <a:pt x="280" y="33"/>
                </a:lnTo>
                <a:lnTo>
                  <a:pt x="276" y="35"/>
                </a:lnTo>
                <a:lnTo>
                  <a:pt x="278" y="37"/>
                </a:lnTo>
                <a:lnTo>
                  <a:pt x="280" y="36"/>
                </a:lnTo>
                <a:lnTo>
                  <a:pt x="278" y="37"/>
                </a:lnTo>
                <a:lnTo>
                  <a:pt x="278" y="38"/>
                </a:lnTo>
                <a:lnTo>
                  <a:pt x="280" y="38"/>
                </a:lnTo>
                <a:lnTo>
                  <a:pt x="278" y="38"/>
                </a:lnTo>
                <a:lnTo>
                  <a:pt x="278" y="41"/>
                </a:lnTo>
                <a:lnTo>
                  <a:pt x="280" y="41"/>
                </a:lnTo>
                <a:lnTo>
                  <a:pt x="278" y="41"/>
                </a:lnTo>
                <a:lnTo>
                  <a:pt x="278" y="43"/>
                </a:lnTo>
                <a:lnTo>
                  <a:pt x="280" y="43"/>
                </a:lnTo>
                <a:lnTo>
                  <a:pt x="278" y="42"/>
                </a:lnTo>
                <a:lnTo>
                  <a:pt x="278" y="44"/>
                </a:lnTo>
                <a:lnTo>
                  <a:pt x="280" y="45"/>
                </a:lnTo>
                <a:lnTo>
                  <a:pt x="278" y="44"/>
                </a:lnTo>
                <a:lnTo>
                  <a:pt x="276" y="47"/>
                </a:lnTo>
                <a:lnTo>
                  <a:pt x="279" y="48"/>
                </a:lnTo>
                <a:lnTo>
                  <a:pt x="276" y="45"/>
                </a:lnTo>
                <a:lnTo>
                  <a:pt x="274" y="50"/>
                </a:lnTo>
                <a:lnTo>
                  <a:pt x="276" y="51"/>
                </a:lnTo>
                <a:lnTo>
                  <a:pt x="274" y="49"/>
                </a:lnTo>
                <a:lnTo>
                  <a:pt x="273" y="53"/>
                </a:lnTo>
                <a:lnTo>
                  <a:pt x="274" y="54"/>
                </a:lnTo>
                <a:lnTo>
                  <a:pt x="273" y="53"/>
                </a:lnTo>
                <a:lnTo>
                  <a:pt x="270" y="55"/>
                </a:lnTo>
                <a:lnTo>
                  <a:pt x="272" y="58"/>
                </a:lnTo>
                <a:lnTo>
                  <a:pt x="270" y="55"/>
                </a:lnTo>
                <a:lnTo>
                  <a:pt x="268" y="58"/>
                </a:lnTo>
                <a:lnTo>
                  <a:pt x="269" y="60"/>
                </a:lnTo>
                <a:lnTo>
                  <a:pt x="268" y="58"/>
                </a:lnTo>
                <a:lnTo>
                  <a:pt x="266" y="59"/>
                </a:lnTo>
                <a:lnTo>
                  <a:pt x="267" y="61"/>
                </a:lnTo>
                <a:lnTo>
                  <a:pt x="266" y="59"/>
                </a:lnTo>
                <a:lnTo>
                  <a:pt x="263" y="59"/>
                </a:lnTo>
                <a:lnTo>
                  <a:pt x="264" y="62"/>
                </a:lnTo>
                <a:lnTo>
                  <a:pt x="264" y="59"/>
                </a:lnTo>
                <a:lnTo>
                  <a:pt x="262" y="60"/>
                </a:lnTo>
                <a:lnTo>
                  <a:pt x="262" y="62"/>
                </a:lnTo>
                <a:lnTo>
                  <a:pt x="263" y="60"/>
                </a:lnTo>
                <a:lnTo>
                  <a:pt x="262" y="59"/>
                </a:lnTo>
                <a:lnTo>
                  <a:pt x="262" y="62"/>
                </a:lnTo>
                <a:lnTo>
                  <a:pt x="262" y="59"/>
                </a:lnTo>
                <a:lnTo>
                  <a:pt x="261" y="59"/>
                </a:lnTo>
                <a:lnTo>
                  <a:pt x="261" y="61"/>
                </a:lnTo>
                <a:lnTo>
                  <a:pt x="262" y="59"/>
                </a:lnTo>
                <a:lnTo>
                  <a:pt x="261" y="59"/>
                </a:lnTo>
                <a:lnTo>
                  <a:pt x="260" y="61"/>
                </a:lnTo>
                <a:lnTo>
                  <a:pt x="261" y="59"/>
                </a:lnTo>
                <a:lnTo>
                  <a:pt x="261" y="59"/>
                </a:lnTo>
                <a:lnTo>
                  <a:pt x="258" y="60"/>
                </a:lnTo>
                <a:lnTo>
                  <a:pt x="261" y="59"/>
                </a:lnTo>
                <a:lnTo>
                  <a:pt x="260" y="58"/>
                </a:lnTo>
                <a:lnTo>
                  <a:pt x="257" y="59"/>
                </a:lnTo>
                <a:lnTo>
                  <a:pt x="260" y="58"/>
                </a:lnTo>
                <a:lnTo>
                  <a:pt x="258" y="55"/>
                </a:lnTo>
                <a:lnTo>
                  <a:pt x="256" y="56"/>
                </a:lnTo>
                <a:lnTo>
                  <a:pt x="260" y="56"/>
                </a:lnTo>
                <a:lnTo>
                  <a:pt x="258" y="53"/>
                </a:lnTo>
                <a:lnTo>
                  <a:pt x="256" y="54"/>
                </a:lnTo>
                <a:lnTo>
                  <a:pt x="258" y="53"/>
                </a:lnTo>
                <a:lnTo>
                  <a:pt x="258" y="50"/>
                </a:lnTo>
                <a:lnTo>
                  <a:pt x="256" y="50"/>
                </a:lnTo>
                <a:lnTo>
                  <a:pt x="258" y="50"/>
                </a:lnTo>
                <a:lnTo>
                  <a:pt x="258" y="47"/>
                </a:lnTo>
                <a:lnTo>
                  <a:pt x="256" y="47"/>
                </a:lnTo>
                <a:lnTo>
                  <a:pt x="258" y="47"/>
                </a:lnTo>
                <a:lnTo>
                  <a:pt x="260" y="43"/>
                </a:lnTo>
                <a:lnTo>
                  <a:pt x="256" y="43"/>
                </a:lnTo>
                <a:lnTo>
                  <a:pt x="260" y="43"/>
                </a:lnTo>
                <a:lnTo>
                  <a:pt x="261" y="39"/>
                </a:lnTo>
                <a:lnTo>
                  <a:pt x="257" y="38"/>
                </a:lnTo>
                <a:lnTo>
                  <a:pt x="261" y="39"/>
                </a:lnTo>
                <a:lnTo>
                  <a:pt x="261" y="37"/>
                </a:lnTo>
                <a:lnTo>
                  <a:pt x="258" y="36"/>
                </a:lnTo>
                <a:lnTo>
                  <a:pt x="261" y="38"/>
                </a:lnTo>
                <a:lnTo>
                  <a:pt x="262" y="36"/>
                </a:lnTo>
                <a:lnTo>
                  <a:pt x="260" y="35"/>
                </a:lnTo>
                <a:lnTo>
                  <a:pt x="262" y="36"/>
                </a:lnTo>
                <a:lnTo>
                  <a:pt x="263" y="35"/>
                </a:lnTo>
                <a:lnTo>
                  <a:pt x="261" y="32"/>
                </a:lnTo>
                <a:lnTo>
                  <a:pt x="263" y="35"/>
                </a:lnTo>
                <a:lnTo>
                  <a:pt x="264" y="33"/>
                </a:lnTo>
                <a:lnTo>
                  <a:pt x="263" y="31"/>
                </a:lnTo>
                <a:lnTo>
                  <a:pt x="264" y="33"/>
                </a:lnTo>
                <a:lnTo>
                  <a:pt x="267" y="32"/>
                </a:lnTo>
                <a:lnTo>
                  <a:pt x="264" y="30"/>
                </a:lnTo>
                <a:lnTo>
                  <a:pt x="266" y="32"/>
                </a:lnTo>
                <a:lnTo>
                  <a:pt x="268" y="31"/>
                </a:lnTo>
                <a:lnTo>
                  <a:pt x="267" y="29"/>
                </a:lnTo>
                <a:lnTo>
                  <a:pt x="268" y="31"/>
                </a:lnTo>
                <a:lnTo>
                  <a:pt x="270" y="30"/>
                </a:lnTo>
                <a:lnTo>
                  <a:pt x="269" y="27"/>
                </a:lnTo>
                <a:lnTo>
                  <a:pt x="270" y="30"/>
                </a:lnTo>
                <a:lnTo>
                  <a:pt x="273" y="30"/>
                </a:lnTo>
                <a:lnTo>
                  <a:pt x="272" y="26"/>
                </a:lnTo>
                <a:lnTo>
                  <a:pt x="272" y="30"/>
                </a:lnTo>
                <a:lnTo>
                  <a:pt x="275" y="29"/>
                </a:lnTo>
                <a:lnTo>
                  <a:pt x="274" y="26"/>
                </a:lnTo>
                <a:lnTo>
                  <a:pt x="274" y="29"/>
                </a:lnTo>
                <a:lnTo>
                  <a:pt x="278" y="29"/>
                </a:lnTo>
                <a:lnTo>
                  <a:pt x="276" y="26"/>
                </a:lnTo>
                <a:lnTo>
                  <a:pt x="276" y="29"/>
                </a:lnTo>
                <a:lnTo>
                  <a:pt x="282" y="29"/>
                </a:lnTo>
                <a:lnTo>
                  <a:pt x="282" y="26"/>
                </a:lnTo>
                <a:lnTo>
                  <a:pt x="282" y="29"/>
                </a:lnTo>
                <a:lnTo>
                  <a:pt x="285" y="29"/>
                </a:lnTo>
                <a:lnTo>
                  <a:pt x="286" y="26"/>
                </a:lnTo>
                <a:lnTo>
                  <a:pt x="285" y="29"/>
                </a:lnTo>
                <a:lnTo>
                  <a:pt x="288" y="30"/>
                </a:lnTo>
                <a:lnTo>
                  <a:pt x="288" y="27"/>
                </a:lnTo>
                <a:lnTo>
                  <a:pt x="287" y="30"/>
                </a:lnTo>
                <a:lnTo>
                  <a:pt x="291" y="31"/>
                </a:lnTo>
                <a:lnTo>
                  <a:pt x="292" y="29"/>
                </a:lnTo>
                <a:lnTo>
                  <a:pt x="291" y="31"/>
                </a:lnTo>
                <a:lnTo>
                  <a:pt x="293" y="32"/>
                </a:lnTo>
                <a:lnTo>
                  <a:pt x="294" y="30"/>
                </a:lnTo>
                <a:lnTo>
                  <a:pt x="293" y="32"/>
                </a:lnTo>
                <a:lnTo>
                  <a:pt x="296" y="33"/>
                </a:lnTo>
                <a:lnTo>
                  <a:pt x="297" y="31"/>
                </a:lnTo>
                <a:lnTo>
                  <a:pt x="296" y="33"/>
                </a:lnTo>
                <a:lnTo>
                  <a:pt x="298" y="36"/>
                </a:lnTo>
                <a:lnTo>
                  <a:pt x="300" y="33"/>
                </a:lnTo>
                <a:lnTo>
                  <a:pt x="298" y="35"/>
                </a:lnTo>
                <a:lnTo>
                  <a:pt x="300" y="37"/>
                </a:lnTo>
                <a:lnTo>
                  <a:pt x="303" y="35"/>
                </a:lnTo>
                <a:lnTo>
                  <a:pt x="300" y="37"/>
                </a:lnTo>
                <a:lnTo>
                  <a:pt x="303" y="39"/>
                </a:lnTo>
                <a:lnTo>
                  <a:pt x="304" y="37"/>
                </a:lnTo>
                <a:lnTo>
                  <a:pt x="303" y="38"/>
                </a:lnTo>
                <a:lnTo>
                  <a:pt x="305" y="43"/>
                </a:lnTo>
                <a:lnTo>
                  <a:pt x="308" y="42"/>
                </a:lnTo>
                <a:lnTo>
                  <a:pt x="305" y="43"/>
                </a:lnTo>
                <a:lnTo>
                  <a:pt x="307" y="45"/>
                </a:lnTo>
                <a:lnTo>
                  <a:pt x="309" y="44"/>
                </a:lnTo>
                <a:lnTo>
                  <a:pt x="307" y="45"/>
                </a:lnTo>
                <a:lnTo>
                  <a:pt x="308" y="48"/>
                </a:lnTo>
                <a:lnTo>
                  <a:pt x="310" y="47"/>
                </a:lnTo>
                <a:lnTo>
                  <a:pt x="308" y="48"/>
                </a:lnTo>
                <a:lnTo>
                  <a:pt x="309" y="50"/>
                </a:lnTo>
                <a:lnTo>
                  <a:pt x="311" y="49"/>
                </a:lnTo>
                <a:lnTo>
                  <a:pt x="309" y="49"/>
                </a:lnTo>
                <a:lnTo>
                  <a:pt x="309" y="53"/>
                </a:lnTo>
                <a:lnTo>
                  <a:pt x="311" y="51"/>
                </a:lnTo>
                <a:lnTo>
                  <a:pt x="309" y="51"/>
                </a:lnTo>
                <a:lnTo>
                  <a:pt x="309" y="54"/>
                </a:lnTo>
                <a:lnTo>
                  <a:pt x="311" y="54"/>
                </a:lnTo>
                <a:lnTo>
                  <a:pt x="309" y="54"/>
                </a:lnTo>
                <a:lnTo>
                  <a:pt x="309" y="56"/>
                </a:lnTo>
                <a:lnTo>
                  <a:pt x="311" y="56"/>
                </a:lnTo>
                <a:lnTo>
                  <a:pt x="309" y="56"/>
                </a:lnTo>
                <a:lnTo>
                  <a:pt x="309" y="59"/>
                </a:lnTo>
                <a:lnTo>
                  <a:pt x="311" y="59"/>
                </a:lnTo>
                <a:lnTo>
                  <a:pt x="309" y="58"/>
                </a:lnTo>
                <a:lnTo>
                  <a:pt x="308" y="60"/>
                </a:lnTo>
                <a:lnTo>
                  <a:pt x="311" y="61"/>
                </a:lnTo>
                <a:lnTo>
                  <a:pt x="308" y="60"/>
                </a:lnTo>
                <a:lnTo>
                  <a:pt x="308" y="62"/>
                </a:lnTo>
                <a:lnTo>
                  <a:pt x="310" y="62"/>
                </a:lnTo>
                <a:lnTo>
                  <a:pt x="308" y="61"/>
                </a:lnTo>
                <a:lnTo>
                  <a:pt x="307" y="64"/>
                </a:lnTo>
                <a:lnTo>
                  <a:pt x="309" y="65"/>
                </a:lnTo>
                <a:lnTo>
                  <a:pt x="307" y="64"/>
                </a:lnTo>
                <a:lnTo>
                  <a:pt x="304" y="66"/>
                </a:lnTo>
                <a:lnTo>
                  <a:pt x="307" y="68"/>
                </a:lnTo>
                <a:lnTo>
                  <a:pt x="304" y="66"/>
                </a:lnTo>
                <a:lnTo>
                  <a:pt x="302" y="70"/>
                </a:lnTo>
                <a:lnTo>
                  <a:pt x="303" y="71"/>
                </a:lnTo>
                <a:lnTo>
                  <a:pt x="302" y="68"/>
                </a:lnTo>
                <a:lnTo>
                  <a:pt x="299" y="71"/>
                </a:lnTo>
                <a:lnTo>
                  <a:pt x="300" y="73"/>
                </a:lnTo>
                <a:lnTo>
                  <a:pt x="299" y="71"/>
                </a:lnTo>
                <a:lnTo>
                  <a:pt x="296" y="73"/>
                </a:lnTo>
                <a:lnTo>
                  <a:pt x="298" y="76"/>
                </a:lnTo>
                <a:lnTo>
                  <a:pt x="297" y="73"/>
                </a:lnTo>
                <a:lnTo>
                  <a:pt x="294" y="74"/>
                </a:lnTo>
                <a:lnTo>
                  <a:pt x="294" y="77"/>
                </a:lnTo>
                <a:lnTo>
                  <a:pt x="294" y="73"/>
                </a:lnTo>
                <a:lnTo>
                  <a:pt x="292" y="74"/>
                </a:lnTo>
                <a:lnTo>
                  <a:pt x="292" y="77"/>
                </a:lnTo>
                <a:lnTo>
                  <a:pt x="292" y="74"/>
                </a:lnTo>
                <a:lnTo>
                  <a:pt x="291" y="74"/>
                </a:lnTo>
                <a:lnTo>
                  <a:pt x="290" y="77"/>
                </a:lnTo>
                <a:lnTo>
                  <a:pt x="291" y="74"/>
                </a:lnTo>
                <a:lnTo>
                  <a:pt x="290" y="74"/>
                </a:lnTo>
                <a:lnTo>
                  <a:pt x="290" y="77"/>
                </a:lnTo>
                <a:lnTo>
                  <a:pt x="291" y="74"/>
                </a:lnTo>
                <a:lnTo>
                  <a:pt x="290" y="73"/>
                </a:lnTo>
                <a:lnTo>
                  <a:pt x="288" y="76"/>
                </a:lnTo>
                <a:lnTo>
                  <a:pt x="290" y="74"/>
                </a:lnTo>
                <a:lnTo>
                  <a:pt x="290" y="73"/>
                </a:lnTo>
                <a:lnTo>
                  <a:pt x="287" y="76"/>
                </a:lnTo>
                <a:lnTo>
                  <a:pt x="290" y="73"/>
                </a:lnTo>
                <a:lnTo>
                  <a:pt x="288" y="73"/>
                </a:lnTo>
                <a:lnTo>
                  <a:pt x="286" y="74"/>
                </a:lnTo>
                <a:lnTo>
                  <a:pt x="290" y="73"/>
                </a:lnTo>
                <a:lnTo>
                  <a:pt x="288" y="71"/>
                </a:lnTo>
                <a:lnTo>
                  <a:pt x="286" y="73"/>
                </a:lnTo>
                <a:lnTo>
                  <a:pt x="288" y="72"/>
                </a:lnTo>
                <a:lnTo>
                  <a:pt x="287" y="70"/>
                </a:lnTo>
                <a:lnTo>
                  <a:pt x="285" y="70"/>
                </a:lnTo>
                <a:lnTo>
                  <a:pt x="287" y="70"/>
                </a:lnTo>
                <a:lnTo>
                  <a:pt x="287" y="67"/>
                </a:lnTo>
                <a:lnTo>
                  <a:pt x="285" y="67"/>
                </a:lnTo>
                <a:lnTo>
                  <a:pt x="287" y="67"/>
                </a:lnTo>
                <a:lnTo>
                  <a:pt x="288" y="65"/>
                </a:lnTo>
                <a:lnTo>
                  <a:pt x="285" y="64"/>
                </a:lnTo>
                <a:lnTo>
                  <a:pt x="288" y="65"/>
                </a:lnTo>
                <a:lnTo>
                  <a:pt x="288" y="61"/>
                </a:lnTo>
                <a:lnTo>
                  <a:pt x="286" y="60"/>
                </a:lnTo>
                <a:lnTo>
                  <a:pt x="288" y="61"/>
                </a:lnTo>
                <a:lnTo>
                  <a:pt x="290" y="58"/>
                </a:lnTo>
                <a:lnTo>
                  <a:pt x="287" y="56"/>
                </a:lnTo>
                <a:lnTo>
                  <a:pt x="290" y="58"/>
                </a:lnTo>
                <a:lnTo>
                  <a:pt x="292" y="54"/>
                </a:lnTo>
                <a:lnTo>
                  <a:pt x="290" y="53"/>
                </a:lnTo>
                <a:lnTo>
                  <a:pt x="292" y="54"/>
                </a:lnTo>
                <a:lnTo>
                  <a:pt x="293" y="53"/>
                </a:lnTo>
                <a:lnTo>
                  <a:pt x="291" y="50"/>
                </a:lnTo>
                <a:lnTo>
                  <a:pt x="292" y="53"/>
                </a:lnTo>
                <a:lnTo>
                  <a:pt x="294" y="50"/>
                </a:lnTo>
                <a:lnTo>
                  <a:pt x="292" y="49"/>
                </a:lnTo>
                <a:lnTo>
                  <a:pt x="293" y="51"/>
                </a:lnTo>
                <a:lnTo>
                  <a:pt x="296" y="49"/>
                </a:lnTo>
                <a:lnTo>
                  <a:pt x="293" y="48"/>
                </a:lnTo>
                <a:lnTo>
                  <a:pt x="296" y="50"/>
                </a:lnTo>
                <a:lnTo>
                  <a:pt x="297" y="48"/>
                </a:lnTo>
                <a:lnTo>
                  <a:pt x="296" y="47"/>
                </a:lnTo>
                <a:lnTo>
                  <a:pt x="297" y="49"/>
                </a:lnTo>
                <a:lnTo>
                  <a:pt x="299" y="48"/>
                </a:lnTo>
                <a:lnTo>
                  <a:pt x="298" y="45"/>
                </a:lnTo>
                <a:lnTo>
                  <a:pt x="298" y="48"/>
                </a:lnTo>
                <a:lnTo>
                  <a:pt x="300" y="47"/>
                </a:lnTo>
                <a:lnTo>
                  <a:pt x="299" y="44"/>
                </a:lnTo>
                <a:lnTo>
                  <a:pt x="300" y="47"/>
                </a:lnTo>
                <a:lnTo>
                  <a:pt x="303" y="47"/>
                </a:lnTo>
                <a:lnTo>
                  <a:pt x="302" y="43"/>
                </a:lnTo>
                <a:lnTo>
                  <a:pt x="303" y="47"/>
                </a:lnTo>
                <a:lnTo>
                  <a:pt x="305" y="45"/>
                </a:lnTo>
                <a:lnTo>
                  <a:pt x="305" y="43"/>
                </a:lnTo>
                <a:lnTo>
                  <a:pt x="305" y="45"/>
                </a:lnTo>
                <a:lnTo>
                  <a:pt x="308" y="45"/>
                </a:lnTo>
                <a:lnTo>
                  <a:pt x="308" y="43"/>
                </a:lnTo>
                <a:lnTo>
                  <a:pt x="308" y="45"/>
                </a:lnTo>
                <a:lnTo>
                  <a:pt x="310" y="45"/>
                </a:lnTo>
                <a:lnTo>
                  <a:pt x="310" y="43"/>
                </a:lnTo>
                <a:lnTo>
                  <a:pt x="310" y="45"/>
                </a:lnTo>
                <a:lnTo>
                  <a:pt x="315" y="47"/>
                </a:lnTo>
                <a:lnTo>
                  <a:pt x="316" y="44"/>
                </a:lnTo>
                <a:lnTo>
                  <a:pt x="315" y="47"/>
                </a:lnTo>
                <a:lnTo>
                  <a:pt x="317" y="48"/>
                </a:lnTo>
                <a:lnTo>
                  <a:pt x="319" y="45"/>
                </a:lnTo>
                <a:lnTo>
                  <a:pt x="317" y="48"/>
                </a:lnTo>
                <a:lnTo>
                  <a:pt x="321" y="49"/>
                </a:lnTo>
                <a:lnTo>
                  <a:pt x="322" y="47"/>
                </a:lnTo>
                <a:lnTo>
                  <a:pt x="320" y="49"/>
                </a:lnTo>
                <a:lnTo>
                  <a:pt x="323" y="50"/>
                </a:lnTo>
                <a:lnTo>
                  <a:pt x="325" y="48"/>
                </a:lnTo>
                <a:lnTo>
                  <a:pt x="323" y="50"/>
                </a:lnTo>
                <a:lnTo>
                  <a:pt x="326" y="51"/>
                </a:lnTo>
                <a:lnTo>
                  <a:pt x="327" y="50"/>
                </a:lnTo>
                <a:lnTo>
                  <a:pt x="326" y="51"/>
                </a:lnTo>
                <a:lnTo>
                  <a:pt x="328" y="54"/>
                </a:lnTo>
                <a:lnTo>
                  <a:pt x="329" y="51"/>
                </a:lnTo>
                <a:lnTo>
                  <a:pt x="328" y="54"/>
                </a:lnTo>
                <a:lnTo>
                  <a:pt x="331" y="56"/>
                </a:lnTo>
                <a:lnTo>
                  <a:pt x="332" y="54"/>
                </a:lnTo>
                <a:lnTo>
                  <a:pt x="329" y="56"/>
                </a:lnTo>
                <a:lnTo>
                  <a:pt x="332" y="59"/>
                </a:lnTo>
                <a:lnTo>
                  <a:pt x="334" y="56"/>
                </a:lnTo>
                <a:lnTo>
                  <a:pt x="332" y="58"/>
                </a:lnTo>
                <a:lnTo>
                  <a:pt x="333" y="60"/>
                </a:lnTo>
                <a:lnTo>
                  <a:pt x="335" y="59"/>
                </a:lnTo>
                <a:lnTo>
                  <a:pt x="333" y="60"/>
                </a:lnTo>
                <a:lnTo>
                  <a:pt x="335" y="65"/>
                </a:lnTo>
                <a:lnTo>
                  <a:pt x="339" y="64"/>
                </a:lnTo>
                <a:lnTo>
                  <a:pt x="335" y="65"/>
                </a:lnTo>
                <a:lnTo>
                  <a:pt x="337" y="67"/>
                </a:lnTo>
                <a:lnTo>
                  <a:pt x="339" y="66"/>
                </a:lnTo>
                <a:lnTo>
                  <a:pt x="337" y="67"/>
                </a:lnTo>
                <a:lnTo>
                  <a:pt x="338" y="70"/>
                </a:lnTo>
                <a:lnTo>
                  <a:pt x="340" y="70"/>
                </a:lnTo>
                <a:lnTo>
                  <a:pt x="338" y="70"/>
                </a:lnTo>
                <a:lnTo>
                  <a:pt x="338" y="72"/>
                </a:lnTo>
                <a:lnTo>
                  <a:pt x="340" y="72"/>
                </a:lnTo>
                <a:lnTo>
                  <a:pt x="338" y="72"/>
                </a:lnTo>
                <a:lnTo>
                  <a:pt x="338" y="74"/>
                </a:lnTo>
                <a:lnTo>
                  <a:pt x="340" y="74"/>
                </a:lnTo>
                <a:lnTo>
                  <a:pt x="338" y="74"/>
                </a:lnTo>
                <a:lnTo>
                  <a:pt x="338" y="77"/>
                </a:lnTo>
                <a:lnTo>
                  <a:pt x="340" y="77"/>
                </a:lnTo>
                <a:lnTo>
                  <a:pt x="338" y="76"/>
                </a:lnTo>
                <a:lnTo>
                  <a:pt x="337" y="78"/>
                </a:lnTo>
                <a:lnTo>
                  <a:pt x="340" y="79"/>
                </a:lnTo>
                <a:lnTo>
                  <a:pt x="337" y="78"/>
                </a:lnTo>
                <a:lnTo>
                  <a:pt x="337" y="80"/>
                </a:lnTo>
                <a:lnTo>
                  <a:pt x="339" y="82"/>
                </a:lnTo>
                <a:lnTo>
                  <a:pt x="337" y="80"/>
                </a:lnTo>
                <a:lnTo>
                  <a:pt x="335" y="82"/>
                </a:lnTo>
                <a:lnTo>
                  <a:pt x="338" y="83"/>
                </a:lnTo>
                <a:lnTo>
                  <a:pt x="335" y="82"/>
                </a:lnTo>
                <a:lnTo>
                  <a:pt x="334" y="84"/>
                </a:lnTo>
                <a:lnTo>
                  <a:pt x="337" y="85"/>
                </a:lnTo>
                <a:lnTo>
                  <a:pt x="335" y="83"/>
                </a:lnTo>
                <a:lnTo>
                  <a:pt x="333" y="85"/>
                </a:lnTo>
                <a:lnTo>
                  <a:pt x="335" y="86"/>
                </a:lnTo>
                <a:lnTo>
                  <a:pt x="334" y="85"/>
                </a:lnTo>
                <a:lnTo>
                  <a:pt x="331" y="88"/>
                </a:lnTo>
                <a:lnTo>
                  <a:pt x="332" y="90"/>
                </a:lnTo>
                <a:lnTo>
                  <a:pt x="331" y="88"/>
                </a:lnTo>
                <a:lnTo>
                  <a:pt x="327" y="90"/>
                </a:lnTo>
                <a:lnTo>
                  <a:pt x="329" y="92"/>
                </a:lnTo>
                <a:lnTo>
                  <a:pt x="328" y="90"/>
                </a:lnTo>
                <a:lnTo>
                  <a:pt x="325" y="91"/>
                </a:lnTo>
                <a:lnTo>
                  <a:pt x="326" y="94"/>
                </a:lnTo>
                <a:lnTo>
                  <a:pt x="325" y="91"/>
                </a:lnTo>
                <a:lnTo>
                  <a:pt x="322" y="92"/>
                </a:lnTo>
                <a:lnTo>
                  <a:pt x="323" y="95"/>
                </a:lnTo>
                <a:lnTo>
                  <a:pt x="322" y="92"/>
                </a:lnTo>
                <a:lnTo>
                  <a:pt x="320" y="94"/>
                </a:lnTo>
                <a:lnTo>
                  <a:pt x="320" y="96"/>
                </a:lnTo>
                <a:lnTo>
                  <a:pt x="320" y="94"/>
                </a:lnTo>
                <a:lnTo>
                  <a:pt x="317" y="94"/>
                </a:lnTo>
                <a:lnTo>
                  <a:pt x="317" y="96"/>
                </a:lnTo>
                <a:lnTo>
                  <a:pt x="319" y="94"/>
                </a:lnTo>
                <a:lnTo>
                  <a:pt x="316" y="92"/>
                </a:lnTo>
                <a:lnTo>
                  <a:pt x="315" y="96"/>
                </a:lnTo>
                <a:lnTo>
                  <a:pt x="316" y="94"/>
                </a:lnTo>
                <a:lnTo>
                  <a:pt x="315" y="92"/>
                </a:lnTo>
                <a:lnTo>
                  <a:pt x="314" y="95"/>
                </a:lnTo>
                <a:lnTo>
                  <a:pt x="316" y="92"/>
                </a:lnTo>
                <a:lnTo>
                  <a:pt x="315" y="92"/>
                </a:lnTo>
                <a:lnTo>
                  <a:pt x="314" y="95"/>
                </a:lnTo>
                <a:lnTo>
                  <a:pt x="315" y="92"/>
                </a:lnTo>
                <a:lnTo>
                  <a:pt x="315" y="92"/>
                </a:lnTo>
                <a:lnTo>
                  <a:pt x="313" y="94"/>
                </a:lnTo>
                <a:lnTo>
                  <a:pt x="315" y="92"/>
                </a:lnTo>
                <a:lnTo>
                  <a:pt x="315" y="91"/>
                </a:lnTo>
                <a:lnTo>
                  <a:pt x="313" y="92"/>
                </a:lnTo>
                <a:lnTo>
                  <a:pt x="315" y="92"/>
                </a:lnTo>
                <a:lnTo>
                  <a:pt x="314" y="90"/>
                </a:lnTo>
                <a:lnTo>
                  <a:pt x="311" y="91"/>
                </a:lnTo>
                <a:lnTo>
                  <a:pt x="314" y="90"/>
                </a:lnTo>
                <a:lnTo>
                  <a:pt x="314" y="88"/>
                </a:lnTo>
                <a:lnTo>
                  <a:pt x="311" y="89"/>
                </a:lnTo>
                <a:lnTo>
                  <a:pt x="314" y="89"/>
                </a:lnTo>
                <a:lnTo>
                  <a:pt x="314" y="85"/>
                </a:lnTo>
                <a:lnTo>
                  <a:pt x="311" y="85"/>
                </a:lnTo>
                <a:lnTo>
                  <a:pt x="314" y="86"/>
                </a:lnTo>
                <a:lnTo>
                  <a:pt x="315" y="83"/>
                </a:lnTo>
                <a:lnTo>
                  <a:pt x="313" y="82"/>
                </a:lnTo>
                <a:lnTo>
                  <a:pt x="315" y="83"/>
                </a:lnTo>
                <a:lnTo>
                  <a:pt x="316" y="80"/>
                </a:lnTo>
                <a:lnTo>
                  <a:pt x="314" y="79"/>
                </a:lnTo>
                <a:lnTo>
                  <a:pt x="316" y="80"/>
                </a:lnTo>
                <a:lnTo>
                  <a:pt x="319" y="77"/>
                </a:lnTo>
                <a:lnTo>
                  <a:pt x="316" y="76"/>
                </a:lnTo>
                <a:lnTo>
                  <a:pt x="317" y="77"/>
                </a:lnTo>
                <a:lnTo>
                  <a:pt x="321" y="73"/>
                </a:lnTo>
                <a:lnTo>
                  <a:pt x="319" y="72"/>
                </a:lnTo>
                <a:lnTo>
                  <a:pt x="320" y="73"/>
                </a:lnTo>
                <a:lnTo>
                  <a:pt x="322" y="72"/>
                </a:lnTo>
                <a:lnTo>
                  <a:pt x="320" y="70"/>
                </a:lnTo>
                <a:lnTo>
                  <a:pt x="321" y="72"/>
                </a:lnTo>
                <a:lnTo>
                  <a:pt x="323" y="71"/>
                </a:lnTo>
                <a:lnTo>
                  <a:pt x="321" y="68"/>
                </a:lnTo>
                <a:lnTo>
                  <a:pt x="323" y="71"/>
                </a:lnTo>
                <a:lnTo>
                  <a:pt x="325" y="70"/>
                </a:lnTo>
                <a:lnTo>
                  <a:pt x="323" y="67"/>
                </a:lnTo>
                <a:lnTo>
                  <a:pt x="325" y="70"/>
                </a:lnTo>
                <a:lnTo>
                  <a:pt x="327" y="68"/>
                </a:lnTo>
                <a:lnTo>
                  <a:pt x="326" y="66"/>
                </a:lnTo>
                <a:lnTo>
                  <a:pt x="326" y="68"/>
                </a:lnTo>
                <a:lnTo>
                  <a:pt x="328" y="68"/>
                </a:lnTo>
                <a:lnTo>
                  <a:pt x="327" y="66"/>
                </a:lnTo>
                <a:lnTo>
                  <a:pt x="328" y="68"/>
                </a:lnTo>
                <a:lnTo>
                  <a:pt x="331" y="68"/>
                </a:lnTo>
                <a:lnTo>
                  <a:pt x="329" y="65"/>
                </a:lnTo>
                <a:lnTo>
                  <a:pt x="331" y="68"/>
                </a:lnTo>
                <a:lnTo>
                  <a:pt x="333" y="67"/>
                </a:lnTo>
                <a:lnTo>
                  <a:pt x="333" y="65"/>
                </a:lnTo>
                <a:lnTo>
                  <a:pt x="332" y="67"/>
                </a:lnTo>
                <a:lnTo>
                  <a:pt x="335" y="67"/>
                </a:lnTo>
                <a:lnTo>
                  <a:pt x="335" y="65"/>
                </a:lnTo>
                <a:lnTo>
                  <a:pt x="334" y="67"/>
                </a:lnTo>
                <a:lnTo>
                  <a:pt x="338" y="68"/>
                </a:lnTo>
                <a:lnTo>
                  <a:pt x="338" y="65"/>
                </a:lnTo>
                <a:lnTo>
                  <a:pt x="337" y="68"/>
                </a:lnTo>
                <a:lnTo>
                  <a:pt x="340" y="68"/>
                </a:lnTo>
                <a:lnTo>
                  <a:pt x="340" y="66"/>
                </a:lnTo>
                <a:lnTo>
                  <a:pt x="339" y="68"/>
                </a:lnTo>
                <a:lnTo>
                  <a:pt x="345" y="71"/>
                </a:lnTo>
                <a:lnTo>
                  <a:pt x="346" y="67"/>
                </a:lnTo>
                <a:lnTo>
                  <a:pt x="345" y="70"/>
                </a:lnTo>
                <a:lnTo>
                  <a:pt x="347" y="72"/>
                </a:lnTo>
                <a:lnTo>
                  <a:pt x="349" y="68"/>
                </a:lnTo>
                <a:lnTo>
                  <a:pt x="347" y="71"/>
                </a:lnTo>
                <a:lnTo>
                  <a:pt x="350" y="73"/>
                </a:lnTo>
                <a:lnTo>
                  <a:pt x="351" y="71"/>
                </a:lnTo>
                <a:lnTo>
                  <a:pt x="350" y="73"/>
                </a:lnTo>
                <a:lnTo>
                  <a:pt x="352" y="74"/>
                </a:lnTo>
                <a:lnTo>
                  <a:pt x="353" y="73"/>
                </a:lnTo>
                <a:lnTo>
                  <a:pt x="352" y="74"/>
                </a:lnTo>
                <a:lnTo>
                  <a:pt x="355" y="77"/>
                </a:lnTo>
                <a:lnTo>
                  <a:pt x="356" y="74"/>
                </a:lnTo>
                <a:lnTo>
                  <a:pt x="353" y="77"/>
                </a:lnTo>
                <a:lnTo>
                  <a:pt x="356" y="79"/>
                </a:lnTo>
                <a:lnTo>
                  <a:pt x="358" y="77"/>
                </a:lnTo>
                <a:lnTo>
                  <a:pt x="356" y="79"/>
                </a:lnTo>
                <a:lnTo>
                  <a:pt x="358" y="82"/>
                </a:lnTo>
                <a:lnTo>
                  <a:pt x="361" y="79"/>
                </a:lnTo>
                <a:lnTo>
                  <a:pt x="358" y="82"/>
                </a:lnTo>
                <a:lnTo>
                  <a:pt x="359" y="84"/>
                </a:lnTo>
                <a:lnTo>
                  <a:pt x="362" y="83"/>
                </a:lnTo>
                <a:lnTo>
                  <a:pt x="359" y="84"/>
                </a:lnTo>
                <a:lnTo>
                  <a:pt x="361" y="86"/>
                </a:lnTo>
                <a:lnTo>
                  <a:pt x="363" y="85"/>
                </a:lnTo>
                <a:lnTo>
                  <a:pt x="361" y="86"/>
                </a:lnTo>
                <a:lnTo>
                  <a:pt x="362" y="91"/>
                </a:lnTo>
                <a:lnTo>
                  <a:pt x="365" y="90"/>
                </a:lnTo>
                <a:lnTo>
                  <a:pt x="362" y="91"/>
                </a:lnTo>
                <a:lnTo>
                  <a:pt x="363" y="94"/>
                </a:lnTo>
                <a:lnTo>
                  <a:pt x="365" y="94"/>
                </a:lnTo>
                <a:lnTo>
                  <a:pt x="363" y="94"/>
                </a:lnTo>
                <a:lnTo>
                  <a:pt x="363" y="96"/>
                </a:lnTo>
                <a:lnTo>
                  <a:pt x="365" y="96"/>
                </a:lnTo>
                <a:lnTo>
                  <a:pt x="363" y="96"/>
                </a:lnTo>
                <a:lnTo>
                  <a:pt x="363" y="98"/>
                </a:lnTo>
                <a:lnTo>
                  <a:pt x="365" y="98"/>
                </a:lnTo>
                <a:lnTo>
                  <a:pt x="363" y="98"/>
                </a:lnTo>
                <a:lnTo>
                  <a:pt x="363" y="101"/>
                </a:lnTo>
                <a:lnTo>
                  <a:pt x="365" y="101"/>
                </a:lnTo>
                <a:lnTo>
                  <a:pt x="363" y="101"/>
                </a:lnTo>
                <a:lnTo>
                  <a:pt x="362" y="103"/>
                </a:lnTo>
                <a:lnTo>
                  <a:pt x="364" y="103"/>
                </a:lnTo>
                <a:lnTo>
                  <a:pt x="362" y="102"/>
                </a:lnTo>
                <a:lnTo>
                  <a:pt x="362" y="104"/>
                </a:lnTo>
                <a:lnTo>
                  <a:pt x="364" y="106"/>
                </a:lnTo>
                <a:lnTo>
                  <a:pt x="362" y="104"/>
                </a:lnTo>
                <a:lnTo>
                  <a:pt x="361" y="107"/>
                </a:lnTo>
                <a:lnTo>
                  <a:pt x="363" y="108"/>
                </a:lnTo>
                <a:lnTo>
                  <a:pt x="361" y="106"/>
                </a:lnTo>
                <a:lnTo>
                  <a:pt x="359" y="108"/>
                </a:lnTo>
                <a:lnTo>
                  <a:pt x="362" y="109"/>
                </a:lnTo>
                <a:lnTo>
                  <a:pt x="359" y="108"/>
                </a:lnTo>
                <a:lnTo>
                  <a:pt x="358" y="109"/>
                </a:lnTo>
                <a:lnTo>
                  <a:pt x="361" y="112"/>
                </a:lnTo>
                <a:lnTo>
                  <a:pt x="358" y="109"/>
                </a:lnTo>
                <a:lnTo>
                  <a:pt x="357" y="110"/>
                </a:lnTo>
                <a:lnTo>
                  <a:pt x="351" y="114"/>
                </a:lnTo>
                <a:lnTo>
                  <a:pt x="349" y="116"/>
                </a:lnTo>
                <a:lnTo>
                  <a:pt x="352" y="121"/>
                </a:lnTo>
                <a:lnTo>
                  <a:pt x="355" y="119"/>
                </a:lnTo>
                <a:close/>
              </a:path>
            </a:pathLst>
          </a:custGeom>
          <a:solidFill>
            <a:srgbClr val="AF2626"/>
          </a:solidFill>
          <a:ln w="0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6265419" y="291810"/>
            <a:ext cx="27887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err="1" smtClean="0">
                <a:solidFill>
                  <a:srgbClr val="00B050"/>
                </a:solidFill>
              </a:rPr>
              <a:t>Brambilla,Pineda,Soto,Vairo</a:t>
            </a:r>
            <a:endParaRPr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テキスト ボックス 115"/>
              <p:cNvSpPr txBox="1"/>
              <p:nvPr/>
            </p:nvSpPr>
            <p:spPr>
              <a:xfrm>
                <a:off x="8185525" y="2269468"/>
                <a:ext cx="7218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1600" i="1">
                          <a:solidFill>
                            <a:srgbClr val="CC3399"/>
                          </a:solidFill>
                          <a:latin typeface="Cambria Math"/>
                        </a:rPr>
                        <m:t>𝜆</m:t>
                      </m:r>
                      <m:r>
                        <a:rPr kumimoji="1" lang="en-US" altLang="ja-JP" sz="1600" b="0" i="1" smtClean="0">
                          <a:solidFill>
                            <a:srgbClr val="CC3399"/>
                          </a:solidFill>
                          <a:latin typeface="Cambria Math"/>
                        </a:rPr>
                        <m:t>&lt;</m:t>
                      </m:r>
                      <m:r>
                        <a:rPr kumimoji="1" lang="en-US" altLang="ja-JP" sz="1600" b="0" i="1" smtClean="0">
                          <a:solidFill>
                            <a:srgbClr val="CC3399"/>
                          </a:solidFill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kumimoji="1" lang="ja-JP" altLang="en-US" sz="1600" dirty="0">
                  <a:solidFill>
                    <a:srgbClr val="CC3399"/>
                  </a:solidFill>
                </a:endParaRPr>
              </a:p>
            </p:txBody>
          </p:sp>
        </mc:Choice>
        <mc:Fallback xmlns="">
          <p:sp>
            <p:nvSpPr>
              <p:cNvPr id="116" name="テキスト ボックス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525" y="2269468"/>
                <a:ext cx="721864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6180466" y="3484522"/>
            <a:ext cx="2688116" cy="108747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85" name="グループ化 184"/>
          <p:cNvGrpSpPr/>
          <p:nvPr/>
        </p:nvGrpSpPr>
        <p:grpSpPr>
          <a:xfrm>
            <a:off x="6176204" y="4671394"/>
            <a:ext cx="2717800" cy="1804988"/>
            <a:chOff x="6121117" y="4395975"/>
            <a:chExt cx="2717800" cy="1804988"/>
          </a:xfrm>
        </p:grpSpPr>
        <p:pic>
          <p:nvPicPr>
            <p:cNvPr id="186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76822" y="5762812"/>
              <a:ext cx="60198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7" name="Rectangle 15"/>
            <p:cNvSpPr>
              <a:spLocks noChangeArrowheads="1"/>
            </p:cNvSpPr>
            <p:nvPr/>
          </p:nvSpPr>
          <p:spPr bwMode="auto">
            <a:xfrm>
              <a:off x="6121117" y="4395975"/>
              <a:ext cx="2717800" cy="1804988"/>
            </a:xfrm>
            <a:prstGeom prst="rect">
              <a:avLst/>
            </a:prstGeom>
            <a:solidFill>
              <a:srgbClr val="66FF99">
                <a:alpha val="2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pic>
          <p:nvPicPr>
            <p:cNvPr id="188" name="Picture 16" descr="USgluon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08442" y="4850000"/>
              <a:ext cx="2314575" cy="566738"/>
            </a:xfrm>
            <a:prstGeom prst="rect">
              <a:avLst/>
            </a:prstGeom>
            <a:noFill/>
          </p:spPr>
        </p:pic>
        <p:cxnSp>
          <p:nvCxnSpPr>
            <p:cNvPr id="189" name="直線矢印コネクタ 188"/>
            <p:cNvCxnSpPr/>
            <p:nvPr/>
          </p:nvCxnSpPr>
          <p:spPr>
            <a:xfrm rot="16200000" flipV="1">
              <a:off x="6998227" y="5493727"/>
              <a:ext cx="285752" cy="214314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線矢印コネクタ 189"/>
            <p:cNvCxnSpPr/>
            <p:nvPr/>
          </p:nvCxnSpPr>
          <p:spPr>
            <a:xfrm rot="5400000" flipH="1" flipV="1">
              <a:off x="7641169" y="5493727"/>
              <a:ext cx="285752" cy="214314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テキスト ボックス 190"/>
            <p:cNvSpPr txBox="1"/>
            <p:nvPr/>
          </p:nvSpPr>
          <p:spPr>
            <a:xfrm>
              <a:off x="6317288" y="5386570"/>
              <a:ext cx="25026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solidFill>
                    <a:srgbClr val="9900CC"/>
                  </a:solidFill>
                </a:rPr>
                <a:t>singlet       octet        singlet   </a:t>
              </a:r>
              <a:endParaRPr kumimoji="1" lang="ja-JP" altLang="en-US" sz="1400" dirty="0">
                <a:solidFill>
                  <a:srgbClr val="9900CC"/>
                </a:solidFill>
              </a:endParaRPr>
            </a:p>
          </p:txBody>
        </p:sp>
        <p:sp>
          <p:nvSpPr>
            <p:cNvPr id="192" name="テキスト ボックス 191"/>
            <p:cNvSpPr txBox="1"/>
            <p:nvPr/>
          </p:nvSpPr>
          <p:spPr>
            <a:xfrm>
              <a:off x="7469221" y="4600752"/>
              <a:ext cx="851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rgbClr val="FF0000"/>
                  </a:solidFill>
                </a:rPr>
                <a:t>IR gluon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テキスト ボックス 192"/>
              <p:cNvSpPr txBox="1"/>
              <p:nvPr/>
            </p:nvSpPr>
            <p:spPr>
              <a:xfrm>
                <a:off x="991515" y="4560979"/>
                <a:ext cx="2895023" cy="388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𝑄𝐶𝐷</m:t>
                          </m:r>
                        </m:sub>
                      </m:sSub>
                      <m:d>
                        <m:dPr>
                          <m:ctrlP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𝑈𝑉</m:t>
                          </m:r>
                        </m:sub>
                      </m:sSub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(</m:t>
                      </m:r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𝑟</m:t>
                      </m:r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)+</m:t>
                      </m:r>
                      <m:sSub>
                        <m:sSubPr>
                          <m:ctrlP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𝐼𝑅</m:t>
                          </m:r>
                        </m:sub>
                      </m:sSub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(</m:t>
                      </m:r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𝑟</m:t>
                      </m:r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3" name="テキスト ボックス 1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15" y="4560979"/>
                <a:ext cx="2895023" cy="388889"/>
              </a:xfrm>
              <a:prstGeom prst="rect">
                <a:avLst/>
              </a:prstGeom>
              <a:blipFill rotWithShape="1">
                <a:blip r:embed="rId6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テキスト ボックス 193"/>
              <p:cNvSpPr txBox="1"/>
              <p:nvPr/>
            </p:nvSpPr>
            <p:spPr>
              <a:xfrm>
                <a:off x="890528" y="5561675"/>
                <a:ext cx="4381199" cy="434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𝐼𝑅</m:t>
                          </m:r>
                        </m:sub>
                      </m:sSub>
                      <m:d>
                        <m:dPr>
                          <m:ctrlP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~ </m:t>
                      </m:r>
                      <m:sSubSup>
                        <m:sSubSupPr>
                          <m:ctrlP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𝑂𝑆</m:t>
                          </m:r>
                        </m:sub>
                        <m:sup>
                          <m:r>
                            <a:rPr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ja-JP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p>
                              <m: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p>
                          </m:sSup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p>
                          </m:sSup>
                        </m:e>
                      </m:d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~ </m:t>
                      </m:r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altLang="ja-JP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𝑄𝐶𝐷</m:t>
                              </m:r>
                            </m:sub>
                            <m:sup>
                              <m:r>
                                <a:rPr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  3</m:t>
                              </m:r>
                            </m:sup>
                          </m:sSubSup>
                          <m:sSup>
                            <m:sSupPr>
                              <m:ctrlP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ja-JP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4" name="テキスト ボックス 1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528" y="5561675"/>
                <a:ext cx="4381199" cy="434799"/>
              </a:xfrm>
              <a:prstGeom prst="rect">
                <a:avLst/>
              </a:prstGeom>
              <a:blipFill rotWithShape="1">
                <a:blip r:embed="rId7"/>
                <a:stretch>
                  <a:fillRect t="-9722" b="-41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5" name="テキスト ボックス 194"/>
          <p:cNvSpPr txBox="1"/>
          <p:nvPr/>
        </p:nvSpPr>
        <p:spPr>
          <a:xfrm>
            <a:off x="3076767" y="4988934"/>
            <a:ext cx="851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IR contr.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96" name="テキスト ボックス 195"/>
          <p:cNvSpPr txBox="1"/>
          <p:nvPr/>
        </p:nvSpPr>
        <p:spPr>
          <a:xfrm>
            <a:off x="2055852" y="4988934"/>
            <a:ext cx="92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7030A0"/>
                </a:solidFill>
              </a:rPr>
              <a:t>UV contr.</a:t>
            </a:r>
            <a:endParaRPr kumimoji="1" lang="ja-JP" altLang="en-US" sz="1400" dirty="0">
              <a:solidFill>
                <a:srgbClr val="7030A0"/>
              </a:solidFill>
            </a:endParaRPr>
          </a:p>
        </p:txBody>
      </p:sp>
      <p:cxnSp>
        <p:nvCxnSpPr>
          <p:cNvPr id="197" name="直線コネクタ 196"/>
          <p:cNvCxnSpPr/>
          <p:nvPr/>
        </p:nvCxnSpPr>
        <p:spPr>
          <a:xfrm>
            <a:off x="2159306" y="4919078"/>
            <a:ext cx="649994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線コネクタ 197"/>
          <p:cNvCxnSpPr/>
          <p:nvPr/>
        </p:nvCxnSpPr>
        <p:spPr>
          <a:xfrm>
            <a:off x="3103821" y="4939523"/>
            <a:ext cx="63089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矢印コネクタ 198"/>
          <p:cNvCxnSpPr/>
          <p:nvPr/>
        </p:nvCxnSpPr>
        <p:spPr>
          <a:xfrm flipH="1">
            <a:off x="2864386" y="4935556"/>
            <a:ext cx="341522" cy="62796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正方形/長方形 199"/>
          <p:cNvSpPr/>
          <p:nvPr/>
        </p:nvSpPr>
        <p:spPr>
          <a:xfrm>
            <a:off x="296805" y="3519756"/>
            <a:ext cx="5244680" cy="64633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QCD potential </a:t>
            </a:r>
          </a:p>
          <a:p>
            <a:pPr algn="ctr"/>
            <a:r>
              <a:rPr lang="en-US" altLang="ja-JP" dirty="0" smtClean="0"/>
              <a:t>= Self-energy of singlet bound-state  in </a:t>
            </a:r>
            <a:r>
              <a:rPr lang="en-US" altLang="ja-JP" dirty="0" err="1" smtClean="0"/>
              <a:t>pNRQCD</a:t>
            </a:r>
            <a:r>
              <a:rPr lang="en-US" altLang="ja-JP" dirty="0" smtClean="0"/>
              <a:t>: </a:t>
            </a:r>
            <a:endParaRPr lang="ja-JP" altLang="en-US" dirty="0"/>
          </a:p>
        </p:txBody>
      </p:sp>
      <p:pic>
        <p:nvPicPr>
          <p:cNvPr id="201" name="Picture 16" descr="USgluon2"/>
          <p:cNvPicPr>
            <a:picLocks noChangeAspect="1" noChangeArrowheads="1"/>
          </p:cNvPicPr>
          <p:nvPr/>
        </p:nvPicPr>
        <p:blipFill rotWithShape="1">
          <a:blip r:embed="rId5"/>
          <a:srcRect t="31295" r="74432"/>
          <a:stretch/>
        </p:blipFill>
        <p:spPr bwMode="auto">
          <a:xfrm>
            <a:off x="6951101" y="3896294"/>
            <a:ext cx="1098562" cy="389375"/>
          </a:xfrm>
          <a:prstGeom prst="rect">
            <a:avLst/>
          </a:prstGeom>
          <a:noFill/>
        </p:spPr>
      </p:pic>
      <p:grpSp>
        <p:nvGrpSpPr>
          <p:cNvPr id="202" name="グループ化 201"/>
          <p:cNvGrpSpPr/>
          <p:nvPr/>
        </p:nvGrpSpPr>
        <p:grpSpPr>
          <a:xfrm>
            <a:off x="7412059" y="4161639"/>
            <a:ext cx="109538" cy="117475"/>
            <a:chOff x="7810500" y="2455863"/>
            <a:chExt cx="109538" cy="117475"/>
          </a:xfrm>
        </p:grpSpPr>
        <p:sp>
          <p:nvSpPr>
            <p:cNvPr id="203" name="Freeform 14"/>
            <p:cNvSpPr>
              <a:spLocks/>
            </p:cNvSpPr>
            <p:nvPr/>
          </p:nvSpPr>
          <p:spPr bwMode="auto">
            <a:xfrm>
              <a:off x="7813675" y="2460625"/>
              <a:ext cx="101600" cy="107950"/>
            </a:xfrm>
            <a:custGeom>
              <a:avLst/>
              <a:gdLst>
                <a:gd name="T0" fmla="*/ 55 w 64"/>
                <a:gd name="T1" fmla="*/ 58 h 68"/>
                <a:gd name="T2" fmla="*/ 45 w 64"/>
                <a:gd name="T3" fmla="*/ 66 h 68"/>
                <a:gd name="T4" fmla="*/ 33 w 64"/>
                <a:gd name="T5" fmla="*/ 68 h 68"/>
                <a:gd name="T6" fmla="*/ 21 w 64"/>
                <a:gd name="T7" fmla="*/ 66 h 68"/>
                <a:gd name="T8" fmla="*/ 10 w 64"/>
                <a:gd name="T9" fmla="*/ 58 h 68"/>
                <a:gd name="T10" fmla="*/ 2 w 64"/>
                <a:gd name="T11" fmla="*/ 46 h 68"/>
                <a:gd name="T12" fmla="*/ 0 w 64"/>
                <a:gd name="T13" fmla="*/ 33 h 68"/>
                <a:gd name="T14" fmla="*/ 2 w 64"/>
                <a:gd name="T15" fmla="*/ 22 h 68"/>
                <a:gd name="T16" fmla="*/ 10 w 64"/>
                <a:gd name="T17" fmla="*/ 10 h 68"/>
                <a:gd name="T18" fmla="*/ 21 w 64"/>
                <a:gd name="T19" fmla="*/ 2 h 68"/>
                <a:gd name="T20" fmla="*/ 33 w 64"/>
                <a:gd name="T21" fmla="*/ 0 h 68"/>
                <a:gd name="T22" fmla="*/ 45 w 64"/>
                <a:gd name="T23" fmla="*/ 2 h 68"/>
                <a:gd name="T24" fmla="*/ 55 w 64"/>
                <a:gd name="T25" fmla="*/ 10 h 68"/>
                <a:gd name="T26" fmla="*/ 62 w 64"/>
                <a:gd name="T27" fmla="*/ 22 h 68"/>
                <a:gd name="T28" fmla="*/ 64 w 64"/>
                <a:gd name="T29" fmla="*/ 33 h 68"/>
                <a:gd name="T30" fmla="*/ 62 w 64"/>
                <a:gd name="T31" fmla="*/ 46 h 68"/>
                <a:gd name="T32" fmla="*/ 55 w 64"/>
                <a:gd name="T33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68">
                  <a:moveTo>
                    <a:pt x="55" y="58"/>
                  </a:moveTo>
                  <a:lnTo>
                    <a:pt x="45" y="66"/>
                  </a:lnTo>
                  <a:lnTo>
                    <a:pt x="33" y="68"/>
                  </a:lnTo>
                  <a:lnTo>
                    <a:pt x="21" y="66"/>
                  </a:lnTo>
                  <a:lnTo>
                    <a:pt x="10" y="58"/>
                  </a:lnTo>
                  <a:lnTo>
                    <a:pt x="2" y="46"/>
                  </a:lnTo>
                  <a:lnTo>
                    <a:pt x="0" y="33"/>
                  </a:lnTo>
                  <a:lnTo>
                    <a:pt x="2" y="22"/>
                  </a:lnTo>
                  <a:lnTo>
                    <a:pt x="10" y="10"/>
                  </a:lnTo>
                  <a:lnTo>
                    <a:pt x="21" y="2"/>
                  </a:lnTo>
                  <a:lnTo>
                    <a:pt x="33" y="0"/>
                  </a:lnTo>
                  <a:lnTo>
                    <a:pt x="45" y="2"/>
                  </a:lnTo>
                  <a:lnTo>
                    <a:pt x="55" y="10"/>
                  </a:lnTo>
                  <a:lnTo>
                    <a:pt x="62" y="22"/>
                  </a:lnTo>
                  <a:lnTo>
                    <a:pt x="64" y="33"/>
                  </a:lnTo>
                  <a:lnTo>
                    <a:pt x="62" y="46"/>
                  </a:lnTo>
                  <a:lnTo>
                    <a:pt x="55" y="5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" name="Freeform 15"/>
            <p:cNvSpPr>
              <a:spLocks noEditPoints="1"/>
            </p:cNvSpPr>
            <p:nvPr/>
          </p:nvSpPr>
          <p:spPr bwMode="auto">
            <a:xfrm>
              <a:off x="7813675" y="2460625"/>
              <a:ext cx="101600" cy="107950"/>
            </a:xfrm>
            <a:custGeom>
              <a:avLst/>
              <a:gdLst>
                <a:gd name="T0" fmla="*/ 55 w 64"/>
                <a:gd name="T1" fmla="*/ 58 h 68"/>
                <a:gd name="T2" fmla="*/ 45 w 64"/>
                <a:gd name="T3" fmla="*/ 66 h 68"/>
                <a:gd name="T4" fmla="*/ 33 w 64"/>
                <a:gd name="T5" fmla="*/ 68 h 68"/>
                <a:gd name="T6" fmla="*/ 21 w 64"/>
                <a:gd name="T7" fmla="*/ 66 h 68"/>
                <a:gd name="T8" fmla="*/ 10 w 64"/>
                <a:gd name="T9" fmla="*/ 58 h 68"/>
                <a:gd name="T10" fmla="*/ 2 w 64"/>
                <a:gd name="T11" fmla="*/ 46 h 68"/>
                <a:gd name="T12" fmla="*/ 0 w 64"/>
                <a:gd name="T13" fmla="*/ 33 h 68"/>
                <a:gd name="T14" fmla="*/ 2 w 64"/>
                <a:gd name="T15" fmla="*/ 22 h 68"/>
                <a:gd name="T16" fmla="*/ 10 w 64"/>
                <a:gd name="T17" fmla="*/ 10 h 68"/>
                <a:gd name="T18" fmla="*/ 21 w 64"/>
                <a:gd name="T19" fmla="*/ 2 h 68"/>
                <a:gd name="T20" fmla="*/ 33 w 64"/>
                <a:gd name="T21" fmla="*/ 0 h 68"/>
                <a:gd name="T22" fmla="*/ 45 w 64"/>
                <a:gd name="T23" fmla="*/ 2 h 68"/>
                <a:gd name="T24" fmla="*/ 55 w 64"/>
                <a:gd name="T25" fmla="*/ 10 h 68"/>
                <a:gd name="T26" fmla="*/ 62 w 64"/>
                <a:gd name="T27" fmla="*/ 22 h 68"/>
                <a:gd name="T28" fmla="*/ 64 w 64"/>
                <a:gd name="T29" fmla="*/ 33 h 68"/>
                <a:gd name="T30" fmla="*/ 62 w 64"/>
                <a:gd name="T31" fmla="*/ 46 h 68"/>
                <a:gd name="T32" fmla="*/ 55 w 64"/>
                <a:gd name="T33" fmla="*/ 58 h 68"/>
                <a:gd name="T34" fmla="*/ 55 w 64"/>
                <a:gd name="T35" fmla="*/ 58 h 68"/>
                <a:gd name="T36" fmla="*/ 62 w 64"/>
                <a:gd name="T37" fmla="*/ 46 h 68"/>
                <a:gd name="T38" fmla="*/ 64 w 64"/>
                <a:gd name="T39" fmla="*/ 33 h 68"/>
                <a:gd name="T40" fmla="*/ 62 w 64"/>
                <a:gd name="T41" fmla="*/ 22 h 68"/>
                <a:gd name="T42" fmla="*/ 55 w 64"/>
                <a:gd name="T43" fmla="*/ 10 h 68"/>
                <a:gd name="T44" fmla="*/ 45 w 64"/>
                <a:gd name="T45" fmla="*/ 2 h 68"/>
                <a:gd name="T46" fmla="*/ 33 w 64"/>
                <a:gd name="T47" fmla="*/ 0 h 68"/>
                <a:gd name="T48" fmla="*/ 21 w 64"/>
                <a:gd name="T49" fmla="*/ 2 h 68"/>
                <a:gd name="T50" fmla="*/ 10 w 64"/>
                <a:gd name="T51" fmla="*/ 10 h 68"/>
                <a:gd name="T52" fmla="*/ 2 w 64"/>
                <a:gd name="T53" fmla="*/ 22 h 68"/>
                <a:gd name="T54" fmla="*/ 0 w 64"/>
                <a:gd name="T55" fmla="*/ 33 h 68"/>
                <a:gd name="T56" fmla="*/ 2 w 64"/>
                <a:gd name="T57" fmla="*/ 46 h 68"/>
                <a:gd name="T58" fmla="*/ 10 w 64"/>
                <a:gd name="T59" fmla="*/ 58 h 68"/>
                <a:gd name="T60" fmla="*/ 21 w 64"/>
                <a:gd name="T61" fmla="*/ 66 h 68"/>
                <a:gd name="T62" fmla="*/ 33 w 64"/>
                <a:gd name="T63" fmla="*/ 68 h 68"/>
                <a:gd name="T64" fmla="*/ 45 w 64"/>
                <a:gd name="T65" fmla="*/ 66 h 68"/>
                <a:gd name="T66" fmla="*/ 55 w 64"/>
                <a:gd name="T67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8">
                  <a:moveTo>
                    <a:pt x="55" y="58"/>
                  </a:moveTo>
                  <a:lnTo>
                    <a:pt x="45" y="66"/>
                  </a:lnTo>
                  <a:lnTo>
                    <a:pt x="33" y="68"/>
                  </a:lnTo>
                  <a:lnTo>
                    <a:pt x="21" y="66"/>
                  </a:lnTo>
                  <a:lnTo>
                    <a:pt x="10" y="58"/>
                  </a:lnTo>
                  <a:lnTo>
                    <a:pt x="2" y="46"/>
                  </a:lnTo>
                  <a:lnTo>
                    <a:pt x="0" y="33"/>
                  </a:lnTo>
                  <a:lnTo>
                    <a:pt x="2" y="22"/>
                  </a:lnTo>
                  <a:lnTo>
                    <a:pt x="10" y="10"/>
                  </a:lnTo>
                  <a:lnTo>
                    <a:pt x="21" y="2"/>
                  </a:lnTo>
                  <a:lnTo>
                    <a:pt x="33" y="0"/>
                  </a:lnTo>
                  <a:lnTo>
                    <a:pt x="45" y="2"/>
                  </a:lnTo>
                  <a:lnTo>
                    <a:pt x="55" y="10"/>
                  </a:lnTo>
                  <a:lnTo>
                    <a:pt x="62" y="22"/>
                  </a:lnTo>
                  <a:lnTo>
                    <a:pt x="64" y="33"/>
                  </a:lnTo>
                  <a:lnTo>
                    <a:pt x="62" y="46"/>
                  </a:lnTo>
                  <a:lnTo>
                    <a:pt x="55" y="58"/>
                  </a:lnTo>
                  <a:close/>
                  <a:moveTo>
                    <a:pt x="55" y="58"/>
                  </a:moveTo>
                  <a:lnTo>
                    <a:pt x="62" y="46"/>
                  </a:lnTo>
                  <a:lnTo>
                    <a:pt x="64" y="33"/>
                  </a:lnTo>
                  <a:lnTo>
                    <a:pt x="62" y="22"/>
                  </a:lnTo>
                  <a:lnTo>
                    <a:pt x="55" y="10"/>
                  </a:lnTo>
                  <a:lnTo>
                    <a:pt x="45" y="2"/>
                  </a:lnTo>
                  <a:lnTo>
                    <a:pt x="33" y="0"/>
                  </a:lnTo>
                  <a:lnTo>
                    <a:pt x="21" y="2"/>
                  </a:lnTo>
                  <a:lnTo>
                    <a:pt x="10" y="10"/>
                  </a:lnTo>
                  <a:lnTo>
                    <a:pt x="2" y="22"/>
                  </a:lnTo>
                  <a:lnTo>
                    <a:pt x="0" y="33"/>
                  </a:lnTo>
                  <a:lnTo>
                    <a:pt x="2" y="46"/>
                  </a:lnTo>
                  <a:lnTo>
                    <a:pt x="10" y="58"/>
                  </a:lnTo>
                  <a:lnTo>
                    <a:pt x="21" y="66"/>
                  </a:lnTo>
                  <a:lnTo>
                    <a:pt x="33" y="68"/>
                  </a:lnTo>
                  <a:lnTo>
                    <a:pt x="45" y="66"/>
                  </a:lnTo>
                  <a:lnTo>
                    <a:pt x="55" y="5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" name="Freeform 16"/>
            <p:cNvSpPr>
              <a:spLocks noEditPoints="1"/>
            </p:cNvSpPr>
            <p:nvPr/>
          </p:nvSpPr>
          <p:spPr bwMode="auto">
            <a:xfrm>
              <a:off x="7810500" y="2455863"/>
              <a:ext cx="109538" cy="117475"/>
            </a:xfrm>
            <a:custGeom>
              <a:avLst/>
              <a:gdLst>
                <a:gd name="T0" fmla="*/ 55 w 69"/>
                <a:gd name="T1" fmla="*/ 60 h 74"/>
                <a:gd name="T2" fmla="*/ 46 w 69"/>
                <a:gd name="T3" fmla="*/ 66 h 74"/>
                <a:gd name="T4" fmla="*/ 35 w 69"/>
                <a:gd name="T5" fmla="*/ 69 h 74"/>
                <a:gd name="T6" fmla="*/ 24 w 69"/>
                <a:gd name="T7" fmla="*/ 66 h 74"/>
                <a:gd name="T8" fmla="*/ 14 w 69"/>
                <a:gd name="T9" fmla="*/ 60 h 74"/>
                <a:gd name="T10" fmla="*/ 7 w 69"/>
                <a:gd name="T11" fmla="*/ 49 h 74"/>
                <a:gd name="T12" fmla="*/ 6 w 69"/>
                <a:gd name="T13" fmla="*/ 36 h 74"/>
                <a:gd name="T14" fmla="*/ 7 w 69"/>
                <a:gd name="T15" fmla="*/ 25 h 74"/>
                <a:gd name="T16" fmla="*/ 14 w 69"/>
                <a:gd name="T17" fmla="*/ 14 h 74"/>
                <a:gd name="T18" fmla="*/ 24 w 69"/>
                <a:gd name="T19" fmla="*/ 8 h 74"/>
                <a:gd name="T20" fmla="*/ 35 w 69"/>
                <a:gd name="T21" fmla="*/ 5 h 74"/>
                <a:gd name="T22" fmla="*/ 46 w 69"/>
                <a:gd name="T23" fmla="*/ 8 h 74"/>
                <a:gd name="T24" fmla="*/ 55 w 69"/>
                <a:gd name="T25" fmla="*/ 14 h 74"/>
                <a:gd name="T26" fmla="*/ 62 w 69"/>
                <a:gd name="T27" fmla="*/ 25 h 74"/>
                <a:gd name="T28" fmla="*/ 64 w 69"/>
                <a:gd name="T29" fmla="*/ 36 h 74"/>
                <a:gd name="T30" fmla="*/ 62 w 69"/>
                <a:gd name="T31" fmla="*/ 49 h 74"/>
                <a:gd name="T32" fmla="*/ 55 w 69"/>
                <a:gd name="T33" fmla="*/ 60 h 74"/>
                <a:gd name="T34" fmla="*/ 59 w 69"/>
                <a:gd name="T35" fmla="*/ 63 h 74"/>
                <a:gd name="T36" fmla="*/ 66 w 69"/>
                <a:gd name="T37" fmla="*/ 51 h 74"/>
                <a:gd name="T38" fmla="*/ 69 w 69"/>
                <a:gd name="T39" fmla="*/ 36 h 74"/>
                <a:gd name="T40" fmla="*/ 66 w 69"/>
                <a:gd name="T41" fmla="*/ 23 h 74"/>
                <a:gd name="T42" fmla="*/ 59 w 69"/>
                <a:gd name="T43" fmla="*/ 10 h 74"/>
                <a:gd name="T44" fmla="*/ 48 w 69"/>
                <a:gd name="T45" fmla="*/ 3 h 74"/>
                <a:gd name="T46" fmla="*/ 35 w 69"/>
                <a:gd name="T47" fmla="*/ 0 h 74"/>
                <a:gd name="T48" fmla="*/ 21 w 69"/>
                <a:gd name="T49" fmla="*/ 3 h 74"/>
                <a:gd name="T50" fmla="*/ 9 w 69"/>
                <a:gd name="T51" fmla="*/ 10 h 74"/>
                <a:gd name="T52" fmla="*/ 2 w 69"/>
                <a:gd name="T53" fmla="*/ 23 h 74"/>
                <a:gd name="T54" fmla="*/ 0 w 69"/>
                <a:gd name="T55" fmla="*/ 36 h 74"/>
                <a:gd name="T56" fmla="*/ 2 w 69"/>
                <a:gd name="T57" fmla="*/ 51 h 74"/>
                <a:gd name="T58" fmla="*/ 9 w 69"/>
                <a:gd name="T59" fmla="*/ 63 h 74"/>
                <a:gd name="T60" fmla="*/ 21 w 69"/>
                <a:gd name="T61" fmla="*/ 71 h 74"/>
                <a:gd name="T62" fmla="*/ 35 w 69"/>
                <a:gd name="T63" fmla="*/ 74 h 74"/>
                <a:gd name="T64" fmla="*/ 48 w 69"/>
                <a:gd name="T65" fmla="*/ 71 h 74"/>
                <a:gd name="T66" fmla="*/ 59 w 69"/>
                <a:gd name="T67" fmla="*/ 6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74">
                  <a:moveTo>
                    <a:pt x="55" y="60"/>
                  </a:moveTo>
                  <a:lnTo>
                    <a:pt x="46" y="66"/>
                  </a:lnTo>
                  <a:lnTo>
                    <a:pt x="35" y="69"/>
                  </a:lnTo>
                  <a:lnTo>
                    <a:pt x="24" y="66"/>
                  </a:lnTo>
                  <a:lnTo>
                    <a:pt x="14" y="60"/>
                  </a:lnTo>
                  <a:lnTo>
                    <a:pt x="7" y="49"/>
                  </a:lnTo>
                  <a:lnTo>
                    <a:pt x="6" y="36"/>
                  </a:lnTo>
                  <a:lnTo>
                    <a:pt x="7" y="25"/>
                  </a:lnTo>
                  <a:lnTo>
                    <a:pt x="14" y="14"/>
                  </a:lnTo>
                  <a:lnTo>
                    <a:pt x="24" y="8"/>
                  </a:lnTo>
                  <a:lnTo>
                    <a:pt x="35" y="5"/>
                  </a:lnTo>
                  <a:lnTo>
                    <a:pt x="46" y="8"/>
                  </a:lnTo>
                  <a:lnTo>
                    <a:pt x="55" y="14"/>
                  </a:lnTo>
                  <a:lnTo>
                    <a:pt x="62" y="25"/>
                  </a:lnTo>
                  <a:lnTo>
                    <a:pt x="64" y="36"/>
                  </a:lnTo>
                  <a:lnTo>
                    <a:pt x="62" y="49"/>
                  </a:lnTo>
                  <a:lnTo>
                    <a:pt x="55" y="60"/>
                  </a:lnTo>
                  <a:close/>
                  <a:moveTo>
                    <a:pt x="59" y="63"/>
                  </a:moveTo>
                  <a:lnTo>
                    <a:pt x="66" y="51"/>
                  </a:lnTo>
                  <a:lnTo>
                    <a:pt x="69" y="36"/>
                  </a:lnTo>
                  <a:lnTo>
                    <a:pt x="66" y="23"/>
                  </a:lnTo>
                  <a:lnTo>
                    <a:pt x="59" y="10"/>
                  </a:lnTo>
                  <a:lnTo>
                    <a:pt x="48" y="3"/>
                  </a:lnTo>
                  <a:lnTo>
                    <a:pt x="35" y="0"/>
                  </a:lnTo>
                  <a:lnTo>
                    <a:pt x="21" y="3"/>
                  </a:lnTo>
                  <a:lnTo>
                    <a:pt x="9" y="10"/>
                  </a:lnTo>
                  <a:lnTo>
                    <a:pt x="2" y="23"/>
                  </a:lnTo>
                  <a:lnTo>
                    <a:pt x="0" y="36"/>
                  </a:lnTo>
                  <a:lnTo>
                    <a:pt x="2" y="51"/>
                  </a:lnTo>
                  <a:lnTo>
                    <a:pt x="9" y="63"/>
                  </a:lnTo>
                  <a:lnTo>
                    <a:pt x="21" y="71"/>
                  </a:lnTo>
                  <a:lnTo>
                    <a:pt x="35" y="74"/>
                  </a:lnTo>
                  <a:lnTo>
                    <a:pt x="48" y="71"/>
                  </a:lnTo>
                  <a:lnTo>
                    <a:pt x="59" y="63"/>
                  </a:lnTo>
                  <a:close/>
                </a:path>
              </a:pathLst>
            </a:custGeom>
            <a:solidFill>
              <a:srgbClr val="843F0F"/>
            </a:solidFill>
            <a:ln w="0">
              <a:solidFill>
                <a:srgbClr val="843F0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" name="Freeform 17"/>
            <p:cNvSpPr>
              <a:spLocks noEditPoints="1"/>
            </p:cNvSpPr>
            <p:nvPr/>
          </p:nvSpPr>
          <p:spPr bwMode="auto">
            <a:xfrm>
              <a:off x="7832725" y="2481263"/>
              <a:ext cx="63500" cy="66675"/>
            </a:xfrm>
            <a:custGeom>
              <a:avLst/>
              <a:gdLst>
                <a:gd name="T0" fmla="*/ 34 w 40"/>
                <a:gd name="T1" fmla="*/ 2 h 42"/>
                <a:gd name="T2" fmla="*/ 3 w 40"/>
                <a:gd name="T3" fmla="*/ 36 h 42"/>
                <a:gd name="T4" fmla="*/ 0 w 40"/>
                <a:gd name="T5" fmla="*/ 38 h 42"/>
                <a:gd name="T6" fmla="*/ 5 w 40"/>
                <a:gd name="T7" fmla="*/ 42 h 42"/>
                <a:gd name="T8" fmla="*/ 6 w 40"/>
                <a:gd name="T9" fmla="*/ 40 h 42"/>
                <a:gd name="T10" fmla="*/ 38 w 40"/>
                <a:gd name="T11" fmla="*/ 6 h 42"/>
                <a:gd name="T12" fmla="*/ 40 w 40"/>
                <a:gd name="T13" fmla="*/ 4 h 42"/>
                <a:gd name="T14" fmla="*/ 37 w 40"/>
                <a:gd name="T15" fmla="*/ 0 h 42"/>
                <a:gd name="T16" fmla="*/ 34 w 40"/>
                <a:gd name="T17" fmla="*/ 2 h 42"/>
                <a:gd name="T18" fmla="*/ 3 w 40"/>
                <a:gd name="T19" fmla="*/ 6 h 42"/>
                <a:gd name="T20" fmla="*/ 34 w 40"/>
                <a:gd name="T21" fmla="*/ 40 h 42"/>
                <a:gd name="T22" fmla="*/ 37 w 40"/>
                <a:gd name="T23" fmla="*/ 42 h 42"/>
                <a:gd name="T24" fmla="*/ 40 w 40"/>
                <a:gd name="T25" fmla="*/ 38 h 42"/>
                <a:gd name="T26" fmla="*/ 38 w 40"/>
                <a:gd name="T27" fmla="*/ 36 h 42"/>
                <a:gd name="T28" fmla="*/ 6 w 40"/>
                <a:gd name="T29" fmla="*/ 2 h 42"/>
                <a:gd name="T30" fmla="*/ 5 w 40"/>
                <a:gd name="T31" fmla="*/ 0 h 42"/>
                <a:gd name="T32" fmla="*/ 0 w 40"/>
                <a:gd name="T33" fmla="*/ 4 h 42"/>
                <a:gd name="T34" fmla="*/ 3 w 40"/>
                <a:gd name="T35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42">
                  <a:moveTo>
                    <a:pt x="34" y="2"/>
                  </a:moveTo>
                  <a:lnTo>
                    <a:pt x="3" y="36"/>
                  </a:lnTo>
                  <a:lnTo>
                    <a:pt x="0" y="38"/>
                  </a:lnTo>
                  <a:lnTo>
                    <a:pt x="5" y="42"/>
                  </a:lnTo>
                  <a:lnTo>
                    <a:pt x="6" y="40"/>
                  </a:lnTo>
                  <a:lnTo>
                    <a:pt x="38" y="6"/>
                  </a:lnTo>
                  <a:lnTo>
                    <a:pt x="40" y="4"/>
                  </a:lnTo>
                  <a:lnTo>
                    <a:pt x="37" y="0"/>
                  </a:lnTo>
                  <a:lnTo>
                    <a:pt x="34" y="2"/>
                  </a:lnTo>
                  <a:close/>
                  <a:moveTo>
                    <a:pt x="3" y="6"/>
                  </a:moveTo>
                  <a:lnTo>
                    <a:pt x="34" y="40"/>
                  </a:lnTo>
                  <a:lnTo>
                    <a:pt x="37" y="42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4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843F0F"/>
            </a:solidFill>
            <a:ln w="0">
              <a:solidFill>
                <a:srgbClr val="843F0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正方形/長方形 206"/>
              <p:cNvSpPr/>
              <p:nvPr/>
            </p:nvSpPr>
            <p:spPr>
              <a:xfrm>
                <a:off x="7138830" y="3764971"/>
                <a:ext cx="75007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14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14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𝑈𝑉</m:t>
                          </m:r>
                        </m:sub>
                      </m:sSub>
                      <m:r>
                        <a:rPr lang="en-US" altLang="ja-JP" sz="1400" i="1">
                          <a:solidFill>
                            <a:srgbClr val="0000FF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ja-JP" sz="1400" i="1">
                          <a:solidFill>
                            <a:srgbClr val="0000FF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altLang="ja-JP" sz="1400" i="1">
                          <a:solidFill>
                            <a:srgbClr val="0000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ja-JP" altLang="en-US" sz="1400" dirty="0"/>
              </a:p>
            </p:txBody>
          </p:sp>
        </mc:Choice>
        <mc:Fallback xmlns="">
          <p:sp>
            <p:nvSpPr>
              <p:cNvPr id="207" name="正方形/長方形 2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830" y="3764971"/>
                <a:ext cx="750077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8" name="テキスト ボックス 207"/>
          <p:cNvSpPr txBox="1"/>
          <p:nvPr/>
        </p:nvSpPr>
        <p:spPr>
          <a:xfrm>
            <a:off x="6710229" y="4149000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00B050"/>
                </a:solidFill>
              </a:rPr>
              <a:t>singlet</a:t>
            </a:r>
            <a:endParaRPr kumimoji="1" lang="ja-JP" altLang="en-US" sz="1400" dirty="0">
              <a:solidFill>
                <a:srgbClr val="00B050"/>
              </a:solidFill>
            </a:endParaRPr>
          </a:p>
        </p:txBody>
      </p:sp>
      <p:sp>
        <p:nvSpPr>
          <p:cNvPr id="209" name="テキスト ボックス 208"/>
          <p:cNvSpPr txBox="1"/>
          <p:nvPr/>
        </p:nvSpPr>
        <p:spPr>
          <a:xfrm>
            <a:off x="7580560" y="4149001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00B050"/>
                </a:solidFill>
              </a:rPr>
              <a:t>singlet</a:t>
            </a:r>
            <a:endParaRPr kumimoji="1" lang="ja-JP" altLang="en-US" sz="1400" dirty="0">
              <a:solidFill>
                <a:srgbClr val="00B05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82186" y="5927072"/>
            <a:ext cx="2153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Non-pert. Matrix element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658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385586" y="870332"/>
                <a:ext cx="7418313" cy="388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 smtClean="0">
                    <a:solidFill>
                      <a:srgbClr val="0000FF"/>
                    </a:solidFill>
                    <a:latin typeface="ＭＳ 明朝"/>
                    <a:ea typeface="ＭＳ 明朝"/>
                  </a:rPr>
                  <a:t>✩ </a:t>
                </a:r>
                <a:r>
                  <a:rPr kumimoji="1" lang="en-US" altLang="ja-JP" dirty="0" smtClean="0"/>
                  <a:t>Empirically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𝑄𝐶𝐷</m:t>
                        </m:r>
                      </m:sub>
                    </m:sSub>
                    <m:r>
                      <a:rPr kumimoji="1" lang="en-US" altLang="ja-JP" b="0" i="1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kumimoji="1" lang="en-US" altLang="ja-JP" b="0" i="1" smtClean="0">
                        <a:solidFill>
                          <a:srgbClr val="0000FF"/>
                        </a:solidFill>
                        <a:latin typeface="Cambria Math"/>
                      </a:rPr>
                      <m:t>𝑟</m:t>
                    </m:r>
                    <m:r>
                      <a:rPr kumimoji="1" lang="en-US" altLang="ja-JP" b="0" i="1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is approximated well by a </a:t>
                </a:r>
                <a:r>
                  <a:rPr kumimoji="1" lang="en-US" altLang="ja-JP" dirty="0" err="1" smtClean="0"/>
                  <a:t>Coulomb+linear</a:t>
                </a:r>
                <a:r>
                  <a:rPr kumimoji="1" lang="en-US" altLang="ja-JP" dirty="0" smtClean="0"/>
                  <a:t> form.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86" y="870332"/>
                <a:ext cx="7418313" cy="388889"/>
              </a:xfrm>
              <a:prstGeom prst="rect">
                <a:avLst/>
              </a:prstGeom>
              <a:blipFill rotWithShape="1">
                <a:blip r:embed="rId2"/>
                <a:stretch>
                  <a:fillRect l="-657" t="-12500" b="-18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1493909" y="2529466"/>
                <a:ext cx="6669596" cy="5818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~          +</m:t>
                    </m:r>
                    <m:sSub>
                      <m:sSubPr>
                        <m:ctrlPr>
                          <a:rPr lang="en-US" altLang="ja-JP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𝒄</m:t>
                        </m:r>
                      </m:e>
                      <m:sub>
                        <m:r>
                          <a:rPr lang="en-US" altLang="ja-JP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  <m:r>
                      <a:rPr lang="en-US" altLang="ja-JP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𝒓</m:t>
                    </m:r>
                    <m:r>
                      <a:rPr lang="en-US" altLang="ja-JP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altLang="ja-JP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𝒄</m:t>
                        </m:r>
                      </m:e>
                      <m:sub>
                        <m:r>
                          <a:rPr lang="en-US" altLang="ja-JP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</m:sSub>
                    <m:r>
                      <a:rPr lang="en-US" altLang="ja-JP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altLang="ja-JP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𝒓</m:t>
                        </m:r>
                      </m:e>
                      <m:sup>
                        <m:r>
                          <a:rPr lang="en-US" altLang="ja-JP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altLang="ja-JP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+…</m:t>
                    </m:r>
                  </m:oMath>
                </a14:m>
                <a:r>
                  <a:rPr lang="en-US" altLang="ja-JP" b="1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altLang="ja-JP" b="1" dirty="0" smtClean="0">
                    <a:solidFill>
                      <a:srgbClr val="7030A0"/>
                    </a:solidFill>
                  </a:rPr>
                  <a:t>    </a:t>
                </a:r>
                <a:r>
                  <a:rPr lang="en-US" altLang="ja-JP" sz="1600" dirty="0" smtClean="0">
                    <a:solidFill>
                      <a:schemeClr val="accent4"/>
                    </a:solidFill>
                  </a:rPr>
                  <a:t>at  </a:t>
                </a:r>
                <a:r>
                  <a:rPr lang="en-US" altLang="ja-JP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𝒓</m:t>
                    </m:r>
                    <m:r>
                      <a:rPr lang="en-US" altLang="ja-JP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≲</m:t>
                    </m:r>
                    <m:sSubSup>
                      <m:sSubSupPr>
                        <m:ctrlPr>
                          <a:rPr lang="en-US" altLang="ja-JP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ja-JP" altLang="en-US" b="1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𝚲</m:t>
                        </m:r>
                      </m:e>
                      <m:sub>
                        <m:r>
                          <a:rPr lang="en-US" altLang="ja-JP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𝑸𝑪𝑫</m:t>
                        </m:r>
                      </m:sub>
                      <m:sup>
                        <m:r>
                          <a:rPr lang="en-US" altLang="ja-JP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ja-JP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p>
                    </m:sSubSup>
                  </m:oMath>
                </a14:m>
                <a:endParaRPr lang="ja-JP" alt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909" y="2529466"/>
                <a:ext cx="6669596" cy="58189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1816166" y="2571669"/>
                <a:ext cx="598176" cy="568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b="1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b="1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1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altLang="ja-JP" b="1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ja-JP" b="1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altLang="ja-JP" b="1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166" y="2571669"/>
                <a:ext cx="598176" cy="56887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/>
          <p:cNvSpPr txBox="1"/>
          <p:nvPr/>
        </p:nvSpPr>
        <p:spPr>
          <a:xfrm>
            <a:off x="550847" y="4021193"/>
            <a:ext cx="8108411" cy="369332"/>
          </a:xfrm>
          <a:prstGeom prst="rect">
            <a:avLst/>
          </a:prstGeom>
          <a:noFill/>
          <a:ln w="1905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 ‘</a:t>
            </a:r>
            <a:r>
              <a:rPr kumimoji="1" lang="en-US" altLang="ja-JP" dirty="0" err="1" smtClean="0"/>
              <a:t>Coulomb+Linear</a:t>
            </a:r>
            <a:r>
              <a:rPr kumimoji="1" lang="en-US" altLang="ja-JP" dirty="0" smtClean="0"/>
              <a:t> potential’ is obtained by </a:t>
            </a:r>
            <a:r>
              <a:rPr kumimoji="1" lang="en-US" altLang="ja-JP" dirty="0" err="1" smtClean="0"/>
              <a:t>resummation</a:t>
            </a:r>
            <a:r>
              <a:rPr kumimoji="1" lang="en-US" altLang="ja-JP" dirty="0" smtClean="0"/>
              <a:t> of logs in pert. QCD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/>
              <p:cNvSpPr txBox="1"/>
              <p:nvPr/>
            </p:nvSpPr>
            <p:spPr>
              <a:xfrm>
                <a:off x="914396" y="1718628"/>
                <a:ext cx="2895023" cy="388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𝑄𝐶𝐷</m:t>
                          </m:r>
                        </m:sub>
                      </m:sSub>
                      <m:d>
                        <m:dPr>
                          <m:ctrlP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𝑈𝑉</m:t>
                          </m:r>
                        </m:sub>
                      </m:sSub>
                      <m:r>
                        <a:rPr lang="en-US" altLang="ja-JP" i="1">
                          <a:solidFill>
                            <a:srgbClr val="0000FF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ja-JP" i="1">
                          <a:solidFill>
                            <a:srgbClr val="0000FF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altLang="ja-JP" i="1">
                          <a:solidFill>
                            <a:srgbClr val="0000FF"/>
                          </a:solidFill>
                          <a:latin typeface="Cambria Math"/>
                        </a:rPr>
                        <m:t>)+</m:t>
                      </m:r>
                      <m:sSub>
                        <m:sSubPr>
                          <m:ctrlP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𝐼𝑅</m:t>
                          </m:r>
                        </m:sub>
                      </m:sSub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(</m:t>
                      </m:r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𝑟</m:t>
                      </m:r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2" name="テキスト ボックス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6" y="1718628"/>
                <a:ext cx="2895023" cy="388889"/>
              </a:xfrm>
              <a:prstGeom prst="rect">
                <a:avLst/>
              </a:prstGeom>
              <a:blipFill rotWithShape="1"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テキスト ボックス 32"/>
          <p:cNvSpPr txBox="1"/>
          <p:nvPr/>
        </p:nvSpPr>
        <p:spPr>
          <a:xfrm>
            <a:off x="2955580" y="1441495"/>
            <a:ext cx="851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IR contr.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011784" y="1441495"/>
            <a:ext cx="92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7030A0"/>
                </a:solidFill>
              </a:rPr>
              <a:t>UV contr.</a:t>
            </a:r>
            <a:endParaRPr kumimoji="1" lang="ja-JP" altLang="en-US" sz="1400" dirty="0">
              <a:solidFill>
                <a:srgbClr val="7030A0"/>
              </a:solidFill>
            </a:endParaRPr>
          </a:p>
        </p:txBody>
      </p:sp>
      <p:cxnSp>
        <p:nvCxnSpPr>
          <p:cNvPr id="35" name="直線コネクタ 34"/>
          <p:cNvCxnSpPr/>
          <p:nvPr/>
        </p:nvCxnSpPr>
        <p:spPr>
          <a:xfrm>
            <a:off x="2137271" y="2098758"/>
            <a:ext cx="605929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3015685" y="2108187"/>
            <a:ext cx="6639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>
            <a:off x="2395862" y="2093294"/>
            <a:ext cx="0" cy="495670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>
            <a:off x="3381210" y="2113532"/>
            <a:ext cx="0" cy="4754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/>
              <p:cNvSpPr txBox="1"/>
              <p:nvPr/>
            </p:nvSpPr>
            <p:spPr>
              <a:xfrm>
                <a:off x="3942196" y="3226106"/>
                <a:ext cx="4410823" cy="355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/>
                  <a:t>(naive e</a:t>
                </a:r>
                <a:r>
                  <a:rPr kumimoji="1" lang="en-US" altLang="ja-JP" sz="1600" dirty="0" smtClean="0"/>
                  <a:t>xpansion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kumimoji="1" lang="en-US" altLang="ja-JP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𝑄𝐶𝐷</m:t>
                        </m:r>
                      </m:sub>
                    </m:sSub>
                    <m:r>
                      <a:rPr kumimoji="1" lang="en-US" altLang="ja-JP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kumimoji="1" lang="en-US" altLang="ja-JP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𝑟</m:t>
                    </m:r>
                    <m:r>
                      <a:rPr kumimoji="1" lang="en-US" altLang="ja-JP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kumimoji="1" lang="ja-JP" altLang="en-US" sz="1600" dirty="0" smtClean="0"/>
                  <a:t> </a:t>
                </a:r>
                <a:r>
                  <a:rPr kumimoji="1" lang="en-US" altLang="ja-JP" sz="1600" dirty="0" smtClean="0"/>
                  <a:t>at short-distance)</a:t>
                </a:r>
                <a:endParaRPr kumimoji="1" lang="ja-JP" altLang="en-US" sz="1600" dirty="0"/>
              </a:p>
            </p:txBody>
          </p:sp>
        </mc:Choice>
        <mc:Fallback xmlns="">
          <p:sp>
            <p:nvSpPr>
              <p:cNvPr id="50" name="テキスト ボックス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196" y="3226106"/>
                <a:ext cx="4410823" cy="355995"/>
              </a:xfrm>
              <a:prstGeom prst="rect">
                <a:avLst/>
              </a:prstGeom>
              <a:blipFill rotWithShape="1">
                <a:blip r:embed="rId6"/>
                <a:stretch>
                  <a:fillRect l="-830" t="-5085" b="-152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線コネクタ 54"/>
          <p:cNvCxnSpPr/>
          <p:nvPr/>
        </p:nvCxnSpPr>
        <p:spPr>
          <a:xfrm>
            <a:off x="1882046" y="3143520"/>
            <a:ext cx="1048441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3090967" y="3141932"/>
            <a:ext cx="56479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40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6" b="55301"/>
          <a:stretch/>
        </p:blipFill>
        <p:spPr bwMode="auto">
          <a:xfrm>
            <a:off x="1222867" y="2304199"/>
            <a:ext cx="6136401" cy="57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15" y="1621780"/>
            <a:ext cx="5308695" cy="63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409" y="798195"/>
            <a:ext cx="3536414" cy="67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9" t="-271"/>
          <a:stretch/>
        </p:blipFill>
        <p:spPr bwMode="auto">
          <a:xfrm>
            <a:off x="7059891" y="1564400"/>
            <a:ext cx="2084109" cy="1487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4" t="5311" r="45162" b="1969"/>
          <a:stretch/>
        </p:blipFill>
        <p:spPr bwMode="auto">
          <a:xfrm>
            <a:off x="1685581" y="407625"/>
            <a:ext cx="1377108" cy="46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t="-1090" r="51671" b="1398"/>
          <a:stretch/>
        </p:blipFill>
        <p:spPr bwMode="auto">
          <a:xfrm>
            <a:off x="7339410" y="165258"/>
            <a:ext cx="1738489" cy="144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187284" y="451692"/>
            <a:ext cx="14798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Formulas for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30506" y="1002535"/>
            <a:ext cx="1787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Define  </a:t>
            </a:r>
            <a:r>
              <a:rPr kumimoji="1" lang="en-US" altLang="ja-JP" sz="1600" dirty="0" smtClean="0"/>
              <a:t>           via</a:t>
            </a:r>
            <a:endParaRPr kumimoji="1" lang="ja-JP" altLang="en-US" sz="160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275422" y="793205"/>
            <a:ext cx="26770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330506" y="1432191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then</a:t>
            </a:r>
            <a:endParaRPr kumimoji="1" lang="ja-JP" altLang="en-US" sz="1600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06" t="32770" r="172" b="22286"/>
          <a:stretch/>
        </p:blipFill>
        <p:spPr bwMode="auto">
          <a:xfrm>
            <a:off x="1079653" y="1046602"/>
            <a:ext cx="605928" cy="31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679631" y="495759"/>
            <a:ext cx="3955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i="1" dirty="0" smtClean="0">
                <a:solidFill>
                  <a:srgbClr val="00B050"/>
                </a:solidFill>
              </a:rPr>
              <a:t>Key: </a:t>
            </a:r>
            <a:r>
              <a:rPr kumimoji="1" lang="en-US" altLang="ja-JP" sz="1600" i="1" dirty="0" smtClean="0"/>
              <a:t>separate and subtract</a:t>
            </a:r>
            <a:r>
              <a:rPr lang="en-US" altLang="ja-JP" sz="1600" i="1" dirty="0" smtClean="0"/>
              <a:t> </a:t>
            </a:r>
            <a:r>
              <a:rPr lang="en-US" altLang="ja-JP" sz="1600" i="1" dirty="0" smtClean="0">
                <a:solidFill>
                  <a:srgbClr val="FF0000"/>
                </a:solidFill>
              </a:rPr>
              <a:t>IR contr.</a:t>
            </a:r>
            <a:endParaRPr kumimoji="1" lang="ja-JP" altLang="en-US" sz="1600" i="1" dirty="0">
              <a:solidFill>
                <a:srgbClr val="FF0000"/>
              </a:solidFill>
            </a:endParaRPr>
          </a:p>
        </p:txBody>
      </p:sp>
      <p:grpSp>
        <p:nvGrpSpPr>
          <p:cNvPr id="38" name="グループ化 37"/>
          <p:cNvGrpSpPr>
            <a:grpSpLocks noChangeAspect="1"/>
          </p:cNvGrpSpPr>
          <p:nvPr/>
        </p:nvGrpSpPr>
        <p:grpSpPr>
          <a:xfrm>
            <a:off x="2330259" y="3624549"/>
            <a:ext cx="4147656" cy="3170387"/>
            <a:chOff x="558800" y="622300"/>
            <a:chExt cx="7966075" cy="6089110"/>
          </a:xfrm>
        </p:grpSpPr>
        <p:pic>
          <p:nvPicPr>
            <p:cNvPr id="39" name="Picture 2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9125" y="823912"/>
              <a:ext cx="7905750" cy="5887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正方形/長方形 39"/>
            <p:cNvSpPr/>
            <p:nvPr/>
          </p:nvSpPr>
          <p:spPr>
            <a:xfrm>
              <a:off x="558800" y="1752600"/>
              <a:ext cx="647700" cy="876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5963" y="2270125"/>
              <a:ext cx="523875" cy="18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81275" y="4367213"/>
              <a:ext cx="2152650" cy="101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203825" y="4478338"/>
              <a:ext cx="1038416" cy="398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4" name="直線矢印コネクタ 43"/>
            <p:cNvCxnSpPr/>
            <p:nvPr/>
          </p:nvCxnSpPr>
          <p:spPr>
            <a:xfrm rot="16200000" flipV="1">
              <a:off x="5708650" y="3028950"/>
              <a:ext cx="1206500" cy="304800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/>
            <p:cNvCxnSpPr/>
            <p:nvPr/>
          </p:nvCxnSpPr>
          <p:spPr>
            <a:xfrm rot="16200000" flipV="1">
              <a:off x="5886450" y="2736850"/>
              <a:ext cx="1206500" cy="304800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/>
            <p:cNvCxnSpPr/>
            <p:nvPr/>
          </p:nvCxnSpPr>
          <p:spPr>
            <a:xfrm rot="16200000" flipV="1">
              <a:off x="6076950" y="2432050"/>
              <a:ext cx="1206500" cy="304800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/>
            <p:cNvCxnSpPr/>
            <p:nvPr/>
          </p:nvCxnSpPr>
          <p:spPr>
            <a:xfrm>
              <a:off x="5511800" y="863600"/>
              <a:ext cx="1244600" cy="927100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403975" y="3905250"/>
              <a:ext cx="40005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7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653213" y="3527425"/>
              <a:ext cx="56197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883400" y="3176588"/>
              <a:ext cx="7620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432300" y="622300"/>
              <a:ext cx="990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/>
              <p:cNvSpPr txBox="1"/>
              <p:nvPr/>
            </p:nvSpPr>
            <p:spPr>
              <a:xfrm>
                <a:off x="165231" y="3139803"/>
                <a:ext cx="486992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Comparison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kumimoji="1" lang="en-US" altLang="ja-JP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kumimoji="1" lang="en-US" altLang="ja-JP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kumimoji="1" lang="en-US" altLang="ja-JP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r>
                      <a:rPr kumimoji="1" lang="ja-JP" altLang="en-US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𝜎</m:t>
                    </m:r>
                    <m:r>
                      <a:rPr kumimoji="1" lang="en-US" altLang="ja-JP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kumimoji="1" lang="en-US" altLang="ja-JP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kumimoji="1" lang="en-US" altLang="ja-JP" dirty="0" smtClean="0"/>
                  <a:t>  and  lattice comp.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52" name="テキスト ボックス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31" y="3139803"/>
                <a:ext cx="4869923" cy="369332"/>
              </a:xfrm>
              <a:prstGeom prst="rect">
                <a:avLst/>
              </a:prstGeom>
              <a:blipFill rotWithShape="1">
                <a:blip r:embed="rId15"/>
                <a:stretch>
                  <a:fillRect l="-1001" t="-8197" r="-501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直線コネクタ 52"/>
          <p:cNvCxnSpPr/>
          <p:nvPr/>
        </p:nvCxnSpPr>
        <p:spPr>
          <a:xfrm>
            <a:off x="240535" y="3468467"/>
            <a:ext cx="46399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07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567368" y="1634265"/>
            <a:ext cx="80147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ja-JP" dirty="0" smtClean="0"/>
              <a:t>Develop methods </a:t>
            </a:r>
            <a:r>
              <a:rPr lang="en-US" altLang="ja-JP" dirty="0"/>
              <a:t>on how to decompose and systematically </a:t>
            </a:r>
            <a:r>
              <a:rPr lang="en-US" altLang="ja-JP" dirty="0" smtClean="0"/>
              <a:t>organize </a:t>
            </a:r>
            <a:r>
              <a:rPr lang="en-US" altLang="ja-JP" dirty="0"/>
              <a:t>radiative </a:t>
            </a:r>
            <a:r>
              <a:rPr lang="en-US" altLang="ja-JP" dirty="0" smtClean="0"/>
              <a:t>corrections.</a:t>
            </a:r>
          </a:p>
          <a:p>
            <a:pPr marL="342900" indent="-342900">
              <a:buFont typeface="+mj-lt"/>
              <a:buAutoNum type="arabicPeriod"/>
            </a:pPr>
            <a:endParaRPr lang="en-US" altLang="ja-JP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ja-JP" dirty="0" smtClean="0"/>
              <a:t>Elucidate nature </a:t>
            </a:r>
            <a:r>
              <a:rPr lang="en-US" altLang="ja-JP" dirty="0"/>
              <a:t>of radiative corrections </a:t>
            </a:r>
            <a:r>
              <a:rPr lang="en-US" altLang="ja-JP" dirty="0" smtClean="0"/>
              <a:t>in </a:t>
            </a:r>
            <a:r>
              <a:rPr lang="en-US" altLang="ja-JP" dirty="0"/>
              <a:t>individual parts of </a:t>
            </a:r>
            <a:endParaRPr lang="en-US" altLang="ja-JP" dirty="0" smtClean="0"/>
          </a:p>
          <a:p>
            <a:r>
              <a:rPr lang="en-US" altLang="ja-JP" dirty="0"/>
              <a:t> </a:t>
            </a:r>
            <a:r>
              <a:rPr lang="en-US" altLang="ja-JP" dirty="0" smtClean="0"/>
              <a:t>     </a:t>
            </a:r>
            <a:r>
              <a:rPr lang="en-US" altLang="ja-JP" dirty="0" smtClean="0"/>
              <a:t>the </a:t>
            </a:r>
            <a:r>
              <a:rPr lang="en-US" altLang="ja-JP" dirty="0"/>
              <a:t>decomposition (which are simplified by the decomposition).</a:t>
            </a:r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       </a:t>
            </a:r>
            <a:endParaRPr lang="en-US" altLang="ja-JP" i="1" dirty="0">
              <a:solidFill>
                <a:srgbClr val="00B05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72010" y="2082194"/>
            <a:ext cx="2659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Factorization, EFT, OPE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789870" y="520020"/>
            <a:ext cx="2762295" cy="507831"/>
          </a:xfrm>
          <a:prstGeom prst="rect">
            <a:avLst/>
          </a:prstGeom>
          <a:ln w="19050">
            <a:solidFill>
              <a:srgbClr val="FF0066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 smtClean="0"/>
              <a:t>Formulation of </a:t>
            </a:r>
            <a:r>
              <a:rPr lang="en-US" altLang="ja-JP" dirty="0"/>
              <a:t>pert. QCD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2150767" y="3475688"/>
            <a:ext cx="4467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srgbClr val="00B050"/>
                </a:solidFill>
              </a:rPr>
              <a:t>Singularities  in amplitudes play key roles.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330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655503" y="774943"/>
            <a:ext cx="77834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(</a:t>
            </a:r>
            <a:r>
              <a:rPr lang="en-US" altLang="ja-JP" dirty="0"/>
              <a:t>1) To develop a method on how to decompose and systematically </a:t>
            </a:r>
            <a:r>
              <a:rPr lang="en-US" altLang="ja-JP" dirty="0" smtClean="0"/>
              <a:t>organize the </a:t>
            </a:r>
            <a:r>
              <a:rPr lang="en-US" altLang="ja-JP" dirty="0"/>
              <a:t>radiative </a:t>
            </a:r>
            <a:r>
              <a:rPr lang="en-US" altLang="ja-JP" dirty="0" smtClean="0"/>
              <a:t>corrections</a:t>
            </a:r>
            <a:r>
              <a:rPr lang="en-US" altLang="ja-JP" dirty="0"/>
              <a:t>.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(</a:t>
            </a:r>
            <a:r>
              <a:rPr lang="en-US" altLang="ja-JP" dirty="0"/>
              <a:t>2) to elucidate the nature of the radiative </a:t>
            </a:r>
            <a:r>
              <a:rPr lang="en-US" altLang="ja-JP" dirty="0" smtClean="0"/>
              <a:t>corrections contained </a:t>
            </a:r>
            <a:r>
              <a:rPr lang="en-US" altLang="ja-JP" dirty="0"/>
              <a:t>in the individual parts of the </a:t>
            </a:r>
            <a:r>
              <a:rPr lang="en-US" altLang="ja-JP" dirty="0" smtClean="0"/>
              <a:t>decomposition (</a:t>
            </a:r>
            <a:r>
              <a:rPr lang="en-US" altLang="ja-JP" dirty="0"/>
              <a:t>which are simplified by the decomposition).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Singularities </a:t>
            </a:r>
            <a:r>
              <a:rPr lang="en-US" altLang="ja-JP" dirty="0"/>
              <a:t>in amplitudes play key roles in both of </a:t>
            </a:r>
            <a:r>
              <a:rPr lang="en-US" altLang="ja-JP" dirty="0" smtClean="0"/>
              <a:t>these issues</a:t>
            </a:r>
            <a:r>
              <a:rPr lang="en-US" altLang="ja-JP" dirty="0"/>
              <a:t>.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88965" y="1564395"/>
            <a:ext cx="2659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Factorization, EFT, OPE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61" y="3772301"/>
            <a:ext cx="48958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62" y="5757231"/>
            <a:ext cx="1123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25" y="5761707"/>
            <a:ext cx="42481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530" y="4055298"/>
            <a:ext cx="30765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667" y="4916679"/>
            <a:ext cx="49244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3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36011" y="444784"/>
            <a:ext cx="5580047" cy="4524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AutoNum type="arabicPeriod"/>
            </a:pPr>
            <a:r>
              <a:rPr lang="en-US" altLang="ja-JP" dirty="0">
                <a:solidFill>
                  <a:schemeClr val="accent4"/>
                </a:solidFill>
              </a:rPr>
              <a:t>Review of Pert. QCD (</a:t>
            </a:r>
            <a:r>
              <a:rPr lang="en-US" altLang="ja-JP" dirty="0">
                <a:solidFill>
                  <a:srgbClr val="0000FF"/>
                </a:solidFill>
              </a:rPr>
              <a:t>Round 1, </a:t>
            </a:r>
            <a:r>
              <a:rPr lang="en-US" altLang="ja-JP" dirty="0" smtClean="0">
                <a:solidFill>
                  <a:srgbClr val="0000FF"/>
                </a:solidFill>
              </a:rPr>
              <a:t>Quick overview</a:t>
            </a:r>
            <a:r>
              <a:rPr lang="en-US" altLang="ja-JP" dirty="0">
                <a:solidFill>
                  <a:schemeClr val="accent4"/>
                </a:solidFill>
              </a:rPr>
              <a:t>)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82938" y="1010425"/>
            <a:ext cx="235853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2000" u="sng" dirty="0">
                <a:solidFill>
                  <a:srgbClr val="FF0000"/>
                </a:solidFill>
              </a:rPr>
              <a:t>What’s Pert. QCD?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7796" y="1498291"/>
            <a:ext cx="6109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3 types </a:t>
            </a:r>
            <a:r>
              <a:rPr lang="en-US" altLang="ja-JP" dirty="0" smtClean="0"/>
              <a:t>of so-called </a:t>
            </a:r>
            <a:r>
              <a:rPr kumimoji="1" lang="en-US" altLang="ja-JP" dirty="0" smtClean="0">
                <a:solidFill>
                  <a:srgbClr val="CC0099"/>
                </a:solidFill>
              </a:rPr>
              <a:t>“pert. QCD predictions”</a:t>
            </a:r>
            <a:r>
              <a:rPr kumimoji="1" lang="en-US" altLang="ja-JP" dirty="0" smtClean="0"/>
              <a:t> :</a:t>
            </a:r>
          </a:p>
          <a:p>
            <a:r>
              <a:rPr lang="en-US" altLang="ja-JP" i="1" dirty="0" smtClean="0">
                <a:solidFill>
                  <a:srgbClr val="0000FF"/>
                </a:solidFill>
              </a:rPr>
              <a:t>(Confusing without properly distinguishing between them.)</a:t>
            </a:r>
            <a:endParaRPr kumimoji="1" lang="ja-JP" altLang="en-US" i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694063" y="2214383"/>
                <a:ext cx="49441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(</a:t>
                </a:r>
                <a:r>
                  <a:rPr kumimoji="1" lang="en-US" altLang="ja-JP" dirty="0" err="1" smtClean="0"/>
                  <a:t>i</a:t>
                </a:r>
                <a:r>
                  <a:rPr kumimoji="1" lang="en-US" altLang="ja-JP" dirty="0" smtClean="0"/>
                  <a:t>) Predict observable in series expansion </a:t>
                </a:r>
                <a:r>
                  <a:rPr lang="en-US" altLang="ja-JP" dirty="0" smtClean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ja-JP" alt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63" y="2214383"/>
                <a:ext cx="4944174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1110" t="-819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/>
          <p:cNvSpPr txBox="1"/>
          <p:nvPr/>
        </p:nvSpPr>
        <p:spPr>
          <a:xfrm>
            <a:off x="694063" y="3314231"/>
            <a:ext cx="6006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(ii) Predict observable in the framework of </a:t>
            </a:r>
            <a:r>
              <a:rPr kumimoji="1" lang="en-US" altLang="ja-JP" dirty="0" err="1" smtClean="0">
                <a:solidFill>
                  <a:srgbClr val="0000FF"/>
                </a:solidFill>
              </a:rPr>
              <a:t>Wilsonian</a:t>
            </a:r>
            <a:r>
              <a:rPr kumimoji="1" lang="en-US" altLang="ja-JP" dirty="0" smtClean="0">
                <a:solidFill>
                  <a:srgbClr val="0000FF"/>
                </a:solidFill>
              </a:rPr>
              <a:t> EFT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1066799" y="3754906"/>
                <a:ext cx="5955476" cy="665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OPE</a:t>
                </a:r>
                <a:r>
                  <a:rPr kumimoji="1" lang="en-US" altLang="ja-JP" dirty="0" smtClean="0">
                    <a:solidFill>
                      <a:schemeClr val="accent4"/>
                    </a:solidFill>
                  </a:rPr>
                  <a:t> as expansion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altLang="ja-JP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Λ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𝑄𝐶𝐷</m:t>
                        </m:r>
                      </m:sub>
                    </m:sSub>
                    <m:r>
                      <a:rPr lang="en-US" altLang="ja-JP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/</m:t>
                    </m:r>
                    <m:sSup>
                      <m:sSup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1" lang="en-US" altLang="ja-JP" dirty="0" smtClean="0">
                    <a:solidFill>
                      <a:schemeClr val="accent4"/>
                    </a:solidFill>
                  </a:rPr>
                  <a:t>, </a:t>
                </a:r>
              </a:p>
              <a:p>
                <a:r>
                  <a:rPr kumimoji="1" lang="en-US" altLang="ja-JP" dirty="0" smtClean="0">
                    <a:solidFill>
                      <a:schemeClr val="accent4"/>
                    </a:solidFill>
                  </a:rPr>
                  <a:t>uncertainties of (</a:t>
                </a:r>
                <a:r>
                  <a:rPr kumimoji="1" lang="en-US" altLang="ja-JP" dirty="0" err="1" smtClean="0">
                    <a:solidFill>
                      <a:schemeClr val="accent4"/>
                    </a:solidFill>
                  </a:rPr>
                  <a:t>i</a:t>
                </a:r>
                <a:r>
                  <a:rPr kumimoji="1" lang="en-US" altLang="ja-JP" dirty="0" smtClean="0">
                    <a:solidFill>
                      <a:schemeClr val="accent4"/>
                    </a:solidFill>
                  </a:rPr>
                  <a:t>) replaced by non-pert. matrix elements</a:t>
                </a:r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9" y="3754906"/>
                <a:ext cx="5955476" cy="665888"/>
              </a:xfrm>
              <a:prstGeom prst="rect">
                <a:avLst/>
              </a:prstGeom>
              <a:blipFill rotWithShape="1">
                <a:blip r:embed="rId4"/>
                <a:stretch>
                  <a:fillRect l="-819" t="-4587" b="-146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/>
          <p:cNvSpPr txBox="1"/>
          <p:nvPr/>
        </p:nvSpPr>
        <p:spPr>
          <a:xfrm>
            <a:off x="683046" y="4843740"/>
            <a:ext cx="555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(iii) Predict observable assisted by model predictions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098275" y="4384709"/>
            <a:ext cx="4036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rgbClr val="FF6600"/>
                </a:solidFill>
              </a:rPr>
              <a:t>Do not add these non-pert. corr. </a:t>
            </a:r>
            <a:r>
              <a:rPr lang="en-US" altLang="ja-JP" i="1" dirty="0" smtClean="0">
                <a:solidFill>
                  <a:srgbClr val="FF6600"/>
                </a:solidFill>
              </a:rPr>
              <a:t>to (</a:t>
            </a:r>
            <a:r>
              <a:rPr lang="en-US" altLang="ja-JP" i="1" dirty="0" err="1" smtClean="0">
                <a:solidFill>
                  <a:srgbClr val="FF6600"/>
                </a:solidFill>
              </a:rPr>
              <a:t>i</a:t>
            </a:r>
            <a:r>
              <a:rPr lang="en-US" altLang="ja-JP" i="1" dirty="0" smtClean="0">
                <a:solidFill>
                  <a:srgbClr val="FF6600"/>
                </a:solidFill>
              </a:rPr>
              <a:t>).</a:t>
            </a:r>
            <a:endParaRPr kumimoji="1" lang="ja-JP" altLang="en-US" i="1" dirty="0">
              <a:solidFill>
                <a:srgbClr val="FF66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1101688" y="2655057"/>
                <a:ext cx="5072414" cy="388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IR safe obs.</a:t>
                </a:r>
                <a:r>
                  <a:rPr kumimoji="1" lang="en-US" altLang="ja-JP" dirty="0" smtClean="0">
                    <a:solidFill>
                      <a:schemeClr val="accent4"/>
                    </a:solidFill>
                  </a:rPr>
                  <a:t>,  intrinsic uncertainties</a:t>
                </a:r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~</m:t>
                    </m:r>
                    <m:sSub>
                      <m:sSubPr>
                        <m:ctrlPr>
                          <a:rPr kumimoji="1"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1" lang="el-GR" altLang="ja-JP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Λ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𝑄𝐶𝐷</m:t>
                        </m:r>
                      </m:sub>
                    </m:sSub>
                    <m:r>
                      <a:rPr kumimoji="1" lang="en-US" altLang="ja-JP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/</m:t>
                    </m:r>
                    <m:sSup>
                      <m:sSupPr>
                        <m:ctrlPr>
                          <a:rPr kumimoji="1"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  <m:r>
                          <a:rPr kumimoji="1"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kumimoji="1"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688" y="2655057"/>
                <a:ext cx="5072414" cy="388889"/>
              </a:xfrm>
              <a:prstGeom prst="rect">
                <a:avLst/>
              </a:prstGeom>
              <a:blipFill rotWithShape="1">
                <a:blip r:embed="rId5"/>
                <a:stretch>
                  <a:fillRect l="-1082" t="-7937" b="-206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/>
          <p:cNvSpPr txBox="1"/>
          <p:nvPr/>
        </p:nvSpPr>
        <p:spPr>
          <a:xfrm>
            <a:off x="888693" y="5317465"/>
            <a:ext cx="5750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accent4"/>
                </a:solidFill>
              </a:rPr>
              <a:t>H</a:t>
            </a:r>
            <a:r>
              <a:rPr kumimoji="1" lang="en-US" altLang="ja-JP" dirty="0" smtClean="0">
                <a:solidFill>
                  <a:schemeClr val="accent4"/>
                </a:solidFill>
              </a:rPr>
              <a:t>igh-energy experiments </a:t>
            </a:r>
            <a:r>
              <a:rPr kumimoji="1" lang="en-US" altLang="ja-JP" dirty="0" err="1" smtClean="0">
                <a:solidFill>
                  <a:srgbClr val="CC0099"/>
                </a:solidFill>
              </a:rPr>
              <a:t>hadronization</a:t>
            </a:r>
            <a:r>
              <a:rPr kumimoji="1" lang="en-US" altLang="ja-JP" dirty="0" smtClean="0">
                <a:solidFill>
                  <a:srgbClr val="CC0099"/>
                </a:solidFill>
              </a:rPr>
              <a:t> models, PDFs.</a:t>
            </a:r>
          </a:p>
          <a:p>
            <a:r>
              <a:rPr lang="en-US" altLang="ja-JP" dirty="0" smtClean="0">
                <a:solidFill>
                  <a:schemeClr val="accent4"/>
                </a:solidFill>
              </a:rPr>
              <a:t>To compare with experimental data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24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363556" y="3340710"/>
                <a:ext cx="66335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 •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O</m:t>
                    </m:r>
                    <m:r>
                      <a:rPr lang="en-US" altLang="ja-JP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l-GR" altLang="ja-JP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Λ</m:t>
                    </m:r>
                    <m:r>
                      <a:rPr lang="en-US" altLang="ja-JP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altLang="ja-JP" dirty="0" smtClean="0"/>
                  <a:t> physics in the heavy </a:t>
                </a:r>
                <a:r>
                  <a:rPr kumimoji="1" lang="en-US" altLang="ja-JP" dirty="0" smtClean="0"/>
                  <a:t>quark mass and </a:t>
                </a:r>
                <a:r>
                  <a:rPr kumimoji="1" lang="en-US" altLang="ja-JP" dirty="0" err="1" smtClean="0"/>
                  <a:t>interquark</a:t>
                </a:r>
                <a:r>
                  <a:rPr kumimoji="1" lang="en-US" altLang="ja-JP" dirty="0" smtClean="0"/>
                  <a:t> force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56" y="3340710"/>
                <a:ext cx="6633547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638977" y="3748334"/>
                <a:ext cx="6932795" cy="534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ja-JP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Λ</m:t>
                    </m:r>
                    <m:r>
                      <a:rPr kumimoji="1" lang="en-US" altLang="ja-JP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kumimoji="1" lang="ja-JP" alt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kumimoji="1" lang="en-US" altLang="ja-JP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exp</m:t>
                    </m:r>
                    <m:r>
                      <a:rPr kumimoji="1" lang="en-US" altLang="ja-JP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⁡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ja-JP" alt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ja-JP" alt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ja-JP" alt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ja-JP" alt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r>
                  <a:rPr kumimoji="1" lang="ja-JP" altLang="en-US" dirty="0" smtClean="0">
                    <a:solidFill>
                      <a:srgbClr val="0000FF"/>
                    </a:solidFill>
                  </a:rPr>
                  <a:t> </a:t>
                </a:r>
                <a:r>
                  <a:rPr kumimoji="1" lang="en-US" altLang="ja-JP" dirty="0" smtClean="0">
                    <a:solidFill>
                      <a:srgbClr val="DA5800"/>
                    </a:solidFill>
                  </a:rPr>
                  <a:t>cannot appear in series expansion in</a:t>
                </a:r>
                <a:r>
                  <a:rPr kumimoji="1" lang="en-US" altLang="ja-JP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ja-JP" alt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altLang="ja-JP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ja-JP" alt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altLang="ja-JP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kumimoji="1" lang="en-US" altLang="ja-JP" dirty="0" smtClean="0">
                    <a:solidFill>
                      <a:srgbClr val="0000FF"/>
                    </a:solidFill>
                  </a:rPr>
                  <a:t> </a:t>
                </a:r>
                <a:r>
                  <a:rPr kumimoji="1" lang="en-US" altLang="ja-JP" sz="2000" b="1" dirty="0" smtClean="0">
                    <a:solidFill>
                      <a:srgbClr val="FF0000"/>
                    </a:solidFill>
                  </a:rPr>
                  <a:t>?</a:t>
                </a:r>
                <a:r>
                  <a:rPr kumimoji="1" lang="en-US" altLang="ja-JP" b="1" dirty="0" smtClean="0">
                    <a:solidFill>
                      <a:srgbClr val="FF0000"/>
                    </a:solidFill>
                  </a:rPr>
                  <a:t> </a:t>
                </a:r>
                <a:endParaRPr kumimoji="1" lang="ja-JP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77" y="3748334"/>
                <a:ext cx="6932795" cy="534698"/>
              </a:xfrm>
              <a:prstGeom prst="rect">
                <a:avLst/>
              </a:prstGeom>
              <a:blipFill rotWithShape="1">
                <a:blip r:embed="rId3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301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/>
        </p:nvGrpSpPr>
        <p:grpSpPr>
          <a:xfrm>
            <a:off x="5695721" y="418646"/>
            <a:ext cx="3283024" cy="2588964"/>
            <a:chOff x="5993175" y="0"/>
            <a:chExt cx="2985569" cy="2588964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3530" b="6746"/>
            <a:stretch/>
          </p:blipFill>
          <p:spPr bwMode="auto">
            <a:xfrm>
              <a:off x="5993175" y="0"/>
              <a:ext cx="2985569" cy="258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正方形/長方形 25"/>
                <p:cNvSpPr/>
                <p:nvPr/>
              </p:nvSpPr>
              <p:spPr>
                <a:xfrm>
                  <a:off x="7245559" y="2120614"/>
                  <a:ext cx="3816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ja-JP" alt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𝜇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26" name="正方形/長方形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5559" y="2120614"/>
                  <a:ext cx="38164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正方形/長方形 26"/>
            <p:cNvSpPr/>
            <p:nvPr/>
          </p:nvSpPr>
          <p:spPr>
            <a:xfrm>
              <a:off x="6940627" y="231354"/>
              <a:ext cx="418640" cy="3966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101687" y="1046601"/>
                <a:ext cx="1928028" cy="421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ℒ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𝑄𝐶𝐷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ja-JP" altLang="en-US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ja-JP" sz="2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ja-JP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ja-JP" sz="2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;</m:t>
                      </m:r>
                      <m:r>
                        <a:rPr lang="ja-JP" altLang="en-US" sz="2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𝜇</m:t>
                      </m:r>
                      <m:r>
                        <a:rPr lang="en-US" altLang="ja-JP" sz="2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687" y="1046601"/>
                <a:ext cx="1928028" cy="421782"/>
              </a:xfrm>
              <a:prstGeom prst="rect">
                <a:avLst/>
              </a:prstGeom>
              <a:blipFill rotWithShape="1">
                <a:blip r:embed="rId4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275416" y="1487277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Theory of quarks and gluons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3555" y="3305059"/>
            <a:ext cx="269817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Predictable observables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872869" y="4164378"/>
                <a:ext cx="6913496" cy="878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ctrlP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kumimoji="1" lang="ja-JP" alt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h𝑎𝑑𝑟𝑜𝑛𝑠</m:t>
                              </m:r>
                              <m: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d>
                        </m:num>
                        <m:den>
                          <m:r>
                            <a:rPr kumimoji="1" lang="ja-JP" alt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1" lang="ja-JP" alt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1" lang="ja-JP" alt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d>
                        </m:den>
                      </m:f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𝑞</m:t>
                          </m:r>
                        </m:sub>
                        <m:sup/>
                        <m:e>
                          <m: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sSubSup>
                            <m:sSubSupPr>
                              <m:ctrlP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 2</m:t>
                              </m:r>
                            </m:sup>
                          </m:sSubSup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1+</m:t>
                          </m:r>
                          <m:nary>
                            <m:naryPr>
                              <m:chr m:val="∑"/>
                              <m:ctrlP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  <m: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/</m:t>
                              </m:r>
                              <m:r>
                                <a:rPr lang="ja-JP" alt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) </m:t>
                              </m:r>
                              <m:sSubSup>
                                <m:sSubSupPr>
                                  <m:ctrlP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ja-JP" alt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ja-JP" alt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kumimoji="1" lang="ja-JP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869" y="4164378"/>
                <a:ext cx="6913496" cy="87806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583199" y="4368058"/>
                <a:ext cx="14809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600" dirty="0">
                    <a:solidFill>
                      <a:schemeClr val="tx2"/>
                    </a:solidFill>
                  </a:rPr>
                  <a:t>e</a:t>
                </a:r>
                <a:r>
                  <a:rPr lang="en-US" altLang="ja-JP" sz="1600" dirty="0" smtClean="0">
                    <a:solidFill>
                      <a:schemeClr val="tx2"/>
                    </a:solidFill>
                  </a:rPr>
                  <a:t>.g.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002060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US" altLang="ja-JP" sz="2000" dirty="0">
                    <a:solidFill>
                      <a:srgbClr val="002060"/>
                    </a:solidFill>
                  </a:rPr>
                  <a:t>-ratio: </a:t>
                </a:r>
                <a:endParaRPr lang="ja-JP" altLang="en-US" sz="2000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99" y="4368058"/>
                <a:ext cx="1480983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2469" t="-6154" r="-3292" b="-29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/>
          <p:cNvSpPr txBox="1"/>
          <p:nvPr/>
        </p:nvSpPr>
        <p:spPr>
          <a:xfrm>
            <a:off x="363555" y="5409276"/>
            <a:ext cx="836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</a:rPr>
              <a:t>(ii) Observables of </a:t>
            </a:r>
            <a:r>
              <a:rPr kumimoji="1" lang="en-US" altLang="ja-JP" dirty="0" smtClean="0"/>
              <a:t>heavy </a:t>
            </a:r>
            <a:r>
              <a:rPr kumimoji="1" lang="en-US" altLang="ja-JP" dirty="0" err="1" smtClean="0"/>
              <a:t>quarkonium</a:t>
            </a:r>
            <a:r>
              <a:rPr kumimoji="1" lang="en-US" altLang="ja-JP" dirty="0" smtClean="0"/>
              <a:t> states (the only individual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states)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374571" y="3855905"/>
                <a:ext cx="81531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>
                    <a:solidFill>
                      <a:schemeClr val="tx2"/>
                    </a:solidFill>
                  </a:rPr>
                  <a:t>(</a:t>
                </a:r>
                <a:r>
                  <a:rPr lang="en-US" altLang="ja-JP" dirty="0" err="1" smtClean="0">
                    <a:solidFill>
                      <a:schemeClr val="tx2"/>
                    </a:solidFill>
                  </a:rPr>
                  <a:t>i</a:t>
                </a:r>
                <a:r>
                  <a:rPr lang="en-US" altLang="ja-JP" dirty="0" smtClean="0">
                    <a:solidFill>
                      <a:schemeClr val="tx2"/>
                    </a:solidFill>
                  </a:rPr>
                  <a:t>) </a:t>
                </a:r>
                <a:r>
                  <a:rPr kumimoji="1" lang="en-US" altLang="ja-JP" dirty="0" smtClean="0"/>
                  <a:t>Inclusive observables </a:t>
                </a:r>
                <a:r>
                  <a:rPr lang="en-US" altLang="ja-JP" dirty="0"/>
                  <a:t>(</a:t>
                </a:r>
                <a:r>
                  <a:rPr lang="en-US" altLang="ja-JP" dirty="0" err="1"/>
                  <a:t>hadronic</a:t>
                </a:r>
                <a:r>
                  <a:rPr lang="en-US" altLang="ja-JP" dirty="0"/>
                  <a:t> inclusive</a:t>
                </a:r>
                <a:r>
                  <a:rPr lang="en-US" altLang="ja-JP" dirty="0" smtClean="0"/>
                  <a:t>) 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/>
                        <a:ea typeface="Cambria Math"/>
                      </a:rPr>
                      <m:t>⋯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insensitive to </a:t>
                </a:r>
                <a:r>
                  <a:rPr kumimoji="1" lang="en-US" altLang="ja-JP" dirty="0" err="1" smtClean="0"/>
                  <a:t>hadronization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71" y="3855905"/>
                <a:ext cx="8153194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598" t="-8333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275415" y="1905914"/>
                <a:ext cx="517321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Same input parameters as full QCD.</a:t>
                </a:r>
              </a:p>
              <a:p>
                <a:r>
                  <a:rPr lang="en-US" altLang="ja-JP" dirty="0" smtClean="0"/>
                  <a:t>Systematic: has its own way of estimating errors.</a:t>
                </a:r>
              </a:p>
              <a:p>
                <a:r>
                  <a:rPr lang="en-US" altLang="ja-JP" dirty="0" smtClean="0"/>
                  <a:t>(Dependence on </a:t>
                </a:r>
                <a14:m>
                  <m:oMath xmlns:m="http://schemas.openxmlformats.org/officeDocument/2006/math">
                    <m:r>
                      <a:rPr lang="ja-JP" altLang="en-US" i="1">
                        <a:solidFill>
                          <a:srgbClr val="0000FF"/>
                        </a:solidFill>
                        <a:latin typeface="Cambria Math"/>
                      </a:rPr>
                      <m:t>𝜇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is used to estimate errors.)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15" y="1905914"/>
                <a:ext cx="5173211" cy="923330"/>
              </a:xfrm>
              <a:prstGeom prst="rect">
                <a:avLst/>
              </a:prstGeom>
              <a:blipFill rotWithShape="1">
                <a:blip r:embed="rId9"/>
                <a:stretch>
                  <a:fillRect l="-942" t="-3311" r="-236" b="-99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/>
          <p:cNvSpPr txBox="1"/>
          <p:nvPr/>
        </p:nvSpPr>
        <p:spPr>
          <a:xfrm>
            <a:off x="396608" y="572875"/>
            <a:ext cx="12490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Pert. QCD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693392" y="5827648"/>
            <a:ext cx="4265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2060"/>
                </a:solidFill>
              </a:rPr>
              <a:t>• </a:t>
            </a:r>
            <a:r>
              <a:rPr lang="en-US" altLang="ja-JP" dirty="0" smtClean="0">
                <a:solidFill>
                  <a:srgbClr val="002060"/>
                </a:solidFill>
              </a:rPr>
              <a:t>spectrum</a:t>
            </a:r>
            <a:r>
              <a:rPr lang="en-US" altLang="ja-JP" dirty="0">
                <a:solidFill>
                  <a:srgbClr val="002060"/>
                </a:solidFill>
              </a:rPr>
              <a:t>, </a:t>
            </a:r>
            <a:r>
              <a:rPr lang="en-US" altLang="ja-JP" dirty="0" smtClean="0">
                <a:solidFill>
                  <a:srgbClr val="002060"/>
                </a:solidFill>
              </a:rPr>
              <a:t>decay </a:t>
            </a:r>
            <a:r>
              <a:rPr lang="en-US" altLang="ja-JP" dirty="0">
                <a:solidFill>
                  <a:srgbClr val="002060"/>
                </a:solidFill>
              </a:rPr>
              <a:t>width, transition rates</a:t>
            </a:r>
            <a:endParaRPr lang="ja-JP" altLang="en-US" dirty="0">
              <a:solidFill>
                <a:srgbClr val="00206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400793" y="3580483"/>
            <a:ext cx="1939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i="1" dirty="0">
                <a:solidFill>
                  <a:srgbClr val="FF0000"/>
                </a:solidFill>
              </a:rPr>
              <a:t>t</a:t>
            </a:r>
            <a:r>
              <a:rPr lang="en-US" altLang="ja-JP" sz="1600" i="1" dirty="0" smtClean="0">
                <a:solidFill>
                  <a:srgbClr val="FF0000"/>
                </a:solidFill>
              </a:rPr>
              <a:t>estable hypothesis</a:t>
            </a:r>
            <a:endParaRPr kumimoji="1" lang="ja-JP" altLang="en-US" sz="1600" i="1" dirty="0">
              <a:solidFill>
                <a:srgbClr val="FF0000"/>
              </a:solidFill>
            </a:endParaRPr>
          </a:p>
        </p:txBody>
      </p:sp>
      <p:sp>
        <p:nvSpPr>
          <p:cNvPr id="31" name="左カーブ矢印 30"/>
          <p:cNvSpPr/>
          <p:nvPr/>
        </p:nvSpPr>
        <p:spPr>
          <a:xfrm>
            <a:off x="8273663" y="3745733"/>
            <a:ext cx="176270" cy="319490"/>
          </a:xfrm>
          <a:prstGeom prst="curved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498249" y="567235"/>
            <a:ext cx="21788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00B050"/>
                </a:solidFill>
              </a:rPr>
              <a:t>renormalization scale </a:t>
            </a:r>
            <a:endParaRPr lang="ja-JP" altLang="en-US" sz="1600" dirty="0">
              <a:solidFill>
                <a:srgbClr val="00B050"/>
              </a:solidFill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H="1">
            <a:off x="2732183" y="881348"/>
            <a:ext cx="55085" cy="286440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1652529" y="278726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solidFill>
                  <a:srgbClr val="FF0000"/>
                </a:solidFill>
              </a:rPr>
              <a:t>Differs from</a:t>
            </a:r>
            <a:r>
              <a:rPr kumimoji="1" lang="en-US" altLang="ja-JP" i="1" dirty="0" smtClean="0">
                <a:solidFill>
                  <a:srgbClr val="FF0000"/>
                </a:solidFill>
              </a:rPr>
              <a:t> a model</a:t>
            </a:r>
            <a:endParaRPr kumimoji="1" lang="ja-JP" alt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48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グループ化 57"/>
          <p:cNvGrpSpPr/>
          <p:nvPr/>
        </p:nvGrpSpPr>
        <p:grpSpPr>
          <a:xfrm>
            <a:off x="562599" y="5315634"/>
            <a:ext cx="3673651" cy="1646266"/>
            <a:chOff x="575452" y="4370023"/>
            <a:chExt cx="3673651" cy="1646266"/>
          </a:xfrm>
        </p:grpSpPr>
        <p:grpSp>
          <p:nvGrpSpPr>
            <p:cNvPr id="59" name="グループ化 58"/>
            <p:cNvGrpSpPr/>
            <p:nvPr/>
          </p:nvGrpSpPr>
          <p:grpSpPr>
            <a:xfrm>
              <a:off x="575452" y="4370023"/>
              <a:ext cx="3673651" cy="1646266"/>
              <a:chOff x="755394" y="857477"/>
              <a:chExt cx="5423232" cy="2430302"/>
            </a:xfrm>
          </p:grpSpPr>
          <p:grpSp>
            <p:nvGrpSpPr>
              <p:cNvPr id="61" name="グループ化 60"/>
              <p:cNvGrpSpPr/>
              <p:nvPr/>
            </p:nvGrpSpPr>
            <p:grpSpPr>
              <a:xfrm>
                <a:off x="755394" y="857477"/>
                <a:ext cx="5423232" cy="2430302"/>
                <a:chOff x="755394" y="857477"/>
                <a:chExt cx="5423232" cy="2430302"/>
              </a:xfrm>
            </p:grpSpPr>
            <p:pic>
              <p:nvPicPr>
                <p:cNvPr id="64" name="図 6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52" r="38364"/>
                <a:stretch/>
              </p:blipFill>
              <p:spPr>
                <a:xfrm>
                  <a:off x="755394" y="859316"/>
                  <a:ext cx="2968308" cy="2428463"/>
                </a:xfrm>
                <a:prstGeom prst="rect">
                  <a:avLst/>
                </a:prstGeom>
              </p:spPr>
            </p:pic>
            <p:pic>
              <p:nvPicPr>
                <p:cNvPr id="65" name="図 64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52" r="38364"/>
                <a:stretch/>
              </p:blipFill>
              <p:spPr>
                <a:xfrm>
                  <a:off x="3210319" y="857477"/>
                  <a:ext cx="2968307" cy="2428463"/>
                </a:xfrm>
                <a:prstGeom prst="rect">
                  <a:avLst/>
                </a:prstGeom>
              </p:spPr>
            </p:pic>
            <p:sp>
              <p:nvSpPr>
                <p:cNvPr id="66" name="円/楕円 65"/>
                <p:cNvSpPr/>
                <p:nvPr/>
              </p:nvSpPr>
              <p:spPr>
                <a:xfrm>
                  <a:off x="2489812" y="1388127"/>
                  <a:ext cx="1729648" cy="134405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67" name="グループ化 66"/>
                <p:cNvGrpSpPr/>
                <p:nvPr/>
              </p:nvGrpSpPr>
              <p:grpSpPr>
                <a:xfrm>
                  <a:off x="2897425" y="1377151"/>
                  <a:ext cx="142378" cy="170023"/>
                  <a:chOff x="1597434" y="4561025"/>
                  <a:chExt cx="142378" cy="170023"/>
                </a:xfrm>
              </p:grpSpPr>
              <p:sp>
                <p:nvSpPr>
                  <p:cNvPr id="74" name="Freeform 7"/>
                  <p:cNvSpPr>
                    <a:spLocks/>
                  </p:cNvSpPr>
                  <p:nvPr/>
                </p:nvSpPr>
                <p:spPr bwMode="auto">
                  <a:xfrm>
                    <a:off x="1597434" y="4561025"/>
                    <a:ext cx="142378" cy="170023"/>
                  </a:xfrm>
                  <a:custGeom>
                    <a:avLst/>
                    <a:gdLst>
                      <a:gd name="T0" fmla="*/ 50 w 58"/>
                      <a:gd name="T1" fmla="*/ 50 h 58"/>
                      <a:gd name="T2" fmla="*/ 40 w 58"/>
                      <a:gd name="T3" fmla="*/ 57 h 58"/>
                      <a:gd name="T4" fmla="*/ 29 w 58"/>
                      <a:gd name="T5" fmla="*/ 58 h 58"/>
                      <a:gd name="T6" fmla="*/ 19 w 58"/>
                      <a:gd name="T7" fmla="*/ 57 h 58"/>
                      <a:gd name="T8" fmla="*/ 9 w 58"/>
                      <a:gd name="T9" fmla="*/ 50 h 58"/>
                      <a:gd name="T10" fmla="*/ 3 w 58"/>
                      <a:gd name="T11" fmla="*/ 40 h 58"/>
                      <a:gd name="T12" fmla="*/ 0 w 58"/>
                      <a:gd name="T13" fmla="*/ 29 h 58"/>
                      <a:gd name="T14" fmla="*/ 3 w 58"/>
                      <a:gd name="T15" fmla="*/ 18 h 58"/>
                      <a:gd name="T16" fmla="*/ 9 w 58"/>
                      <a:gd name="T17" fmla="*/ 9 h 58"/>
                      <a:gd name="T18" fmla="*/ 19 w 58"/>
                      <a:gd name="T19" fmla="*/ 2 h 58"/>
                      <a:gd name="T20" fmla="*/ 29 w 58"/>
                      <a:gd name="T21" fmla="*/ 0 h 58"/>
                      <a:gd name="T22" fmla="*/ 40 w 58"/>
                      <a:gd name="T23" fmla="*/ 2 h 58"/>
                      <a:gd name="T24" fmla="*/ 50 w 58"/>
                      <a:gd name="T25" fmla="*/ 9 h 58"/>
                      <a:gd name="T26" fmla="*/ 57 w 58"/>
                      <a:gd name="T27" fmla="*/ 18 h 58"/>
                      <a:gd name="T28" fmla="*/ 58 w 58"/>
                      <a:gd name="T29" fmla="*/ 29 h 58"/>
                      <a:gd name="T30" fmla="*/ 57 w 58"/>
                      <a:gd name="T31" fmla="*/ 40 h 58"/>
                      <a:gd name="T32" fmla="*/ 50 w 58"/>
                      <a:gd name="T33" fmla="*/ 5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8" h="58">
                        <a:moveTo>
                          <a:pt x="50" y="50"/>
                        </a:moveTo>
                        <a:lnTo>
                          <a:pt x="40" y="57"/>
                        </a:lnTo>
                        <a:lnTo>
                          <a:pt x="29" y="58"/>
                        </a:lnTo>
                        <a:lnTo>
                          <a:pt x="19" y="57"/>
                        </a:lnTo>
                        <a:lnTo>
                          <a:pt x="9" y="50"/>
                        </a:lnTo>
                        <a:lnTo>
                          <a:pt x="3" y="40"/>
                        </a:lnTo>
                        <a:lnTo>
                          <a:pt x="0" y="29"/>
                        </a:lnTo>
                        <a:lnTo>
                          <a:pt x="3" y="18"/>
                        </a:lnTo>
                        <a:lnTo>
                          <a:pt x="9" y="9"/>
                        </a:lnTo>
                        <a:lnTo>
                          <a:pt x="19" y="2"/>
                        </a:lnTo>
                        <a:lnTo>
                          <a:pt x="29" y="0"/>
                        </a:lnTo>
                        <a:lnTo>
                          <a:pt x="40" y="2"/>
                        </a:lnTo>
                        <a:lnTo>
                          <a:pt x="50" y="9"/>
                        </a:lnTo>
                        <a:lnTo>
                          <a:pt x="57" y="18"/>
                        </a:lnTo>
                        <a:lnTo>
                          <a:pt x="58" y="29"/>
                        </a:lnTo>
                        <a:lnTo>
                          <a:pt x="57" y="40"/>
                        </a:lnTo>
                        <a:lnTo>
                          <a:pt x="50" y="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75" name="Freeform 8"/>
                  <p:cNvSpPr>
                    <a:spLocks noEditPoints="1"/>
                  </p:cNvSpPr>
                  <p:nvPr/>
                </p:nvSpPr>
                <p:spPr bwMode="auto">
                  <a:xfrm>
                    <a:off x="1597434" y="4561025"/>
                    <a:ext cx="142378" cy="170023"/>
                  </a:xfrm>
                  <a:custGeom>
                    <a:avLst/>
                    <a:gdLst>
                      <a:gd name="T0" fmla="*/ 50 w 58"/>
                      <a:gd name="T1" fmla="*/ 50 h 58"/>
                      <a:gd name="T2" fmla="*/ 40 w 58"/>
                      <a:gd name="T3" fmla="*/ 57 h 58"/>
                      <a:gd name="T4" fmla="*/ 29 w 58"/>
                      <a:gd name="T5" fmla="*/ 58 h 58"/>
                      <a:gd name="T6" fmla="*/ 19 w 58"/>
                      <a:gd name="T7" fmla="*/ 57 h 58"/>
                      <a:gd name="T8" fmla="*/ 9 w 58"/>
                      <a:gd name="T9" fmla="*/ 50 h 58"/>
                      <a:gd name="T10" fmla="*/ 3 w 58"/>
                      <a:gd name="T11" fmla="*/ 40 h 58"/>
                      <a:gd name="T12" fmla="*/ 0 w 58"/>
                      <a:gd name="T13" fmla="*/ 29 h 58"/>
                      <a:gd name="T14" fmla="*/ 3 w 58"/>
                      <a:gd name="T15" fmla="*/ 18 h 58"/>
                      <a:gd name="T16" fmla="*/ 9 w 58"/>
                      <a:gd name="T17" fmla="*/ 9 h 58"/>
                      <a:gd name="T18" fmla="*/ 19 w 58"/>
                      <a:gd name="T19" fmla="*/ 2 h 58"/>
                      <a:gd name="T20" fmla="*/ 29 w 58"/>
                      <a:gd name="T21" fmla="*/ 0 h 58"/>
                      <a:gd name="T22" fmla="*/ 40 w 58"/>
                      <a:gd name="T23" fmla="*/ 2 h 58"/>
                      <a:gd name="T24" fmla="*/ 50 w 58"/>
                      <a:gd name="T25" fmla="*/ 9 h 58"/>
                      <a:gd name="T26" fmla="*/ 57 w 58"/>
                      <a:gd name="T27" fmla="*/ 18 h 58"/>
                      <a:gd name="T28" fmla="*/ 58 w 58"/>
                      <a:gd name="T29" fmla="*/ 29 h 58"/>
                      <a:gd name="T30" fmla="*/ 57 w 58"/>
                      <a:gd name="T31" fmla="*/ 40 h 58"/>
                      <a:gd name="T32" fmla="*/ 50 w 58"/>
                      <a:gd name="T33" fmla="*/ 50 h 58"/>
                      <a:gd name="T34" fmla="*/ 50 w 58"/>
                      <a:gd name="T35" fmla="*/ 50 h 58"/>
                      <a:gd name="T36" fmla="*/ 57 w 58"/>
                      <a:gd name="T37" fmla="*/ 40 h 58"/>
                      <a:gd name="T38" fmla="*/ 58 w 58"/>
                      <a:gd name="T39" fmla="*/ 29 h 58"/>
                      <a:gd name="T40" fmla="*/ 57 w 58"/>
                      <a:gd name="T41" fmla="*/ 18 h 58"/>
                      <a:gd name="T42" fmla="*/ 50 w 58"/>
                      <a:gd name="T43" fmla="*/ 9 h 58"/>
                      <a:gd name="T44" fmla="*/ 40 w 58"/>
                      <a:gd name="T45" fmla="*/ 2 h 58"/>
                      <a:gd name="T46" fmla="*/ 29 w 58"/>
                      <a:gd name="T47" fmla="*/ 0 h 58"/>
                      <a:gd name="T48" fmla="*/ 19 w 58"/>
                      <a:gd name="T49" fmla="*/ 2 h 58"/>
                      <a:gd name="T50" fmla="*/ 9 w 58"/>
                      <a:gd name="T51" fmla="*/ 9 h 58"/>
                      <a:gd name="T52" fmla="*/ 3 w 58"/>
                      <a:gd name="T53" fmla="*/ 18 h 58"/>
                      <a:gd name="T54" fmla="*/ 0 w 58"/>
                      <a:gd name="T55" fmla="*/ 29 h 58"/>
                      <a:gd name="T56" fmla="*/ 3 w 58"/>
                      <a:gd name="T57" fmla="*/ 40 h 58"/>
                      <a:gd name="T58" fmla="*/ 9 w 58"/>
                      <a:gd name="T59" fmla="*/ 50 h 58"/>
                      <a:gd name="T60" fmla="*/ 19 w 58"/>
                      <a:gd name="T61" fmla="*/ 57 h 58"/>
                      <a:gd name="T62" fmla="*/ 29 w 58"/>
                      <a:gd name="T63" fmla="*/ 58 h 58"/>
                      <a:gd name="T64" fmla="*/ 40 w 58"/>
                      <a:gd name="T65" fmla="*/ 57 h 58"/>
                      <a:gd name="T66" fmla="*/ 50 w 58"/>
                      <a:gd name="T67" fmla="*/ 5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58" h="58">
                        <a:moveTo>
                          <a:pt x="50" y="50"/>
                        </a:moveTo>
                        <a:lnTo>
                          <a:pt x="40" y="57"/>
                        </a:lnTo>
                        <a:lnTo>
                          <a:pt x="29" y="58"/>
                        </a:lnTo>
                        <a:lnTo>
                          <a:pt x="19" y="57"/>
                        </a:lnTo>
                        <a:lnTo>
                          <a:pt x="9" y="50"/>
                        </a:lnTo>
                        <a:lnTo>
                          <a:pt x="3" y="40"/>
                        </a:lnTo>
                        <a:lnTo>
                          <a:pt x="0" y="29"/>
                        </a:lnTo>
                        <a:lnTo>
                          <a:pt x="3" y="18"/>
                        </a:lnTo>
                        <a:lnTo>
                          <a:pt x="9" y="9"/>
                        </a:lnTo>
                        <a:lnTo>
                          <a:pt x="19" y="2"/>
                        </a:lnTo>
                        <a:lnTo>
                          <a:pt x="29" y="0"/>
                        </a:lnTo>
                        <a:lnTo>
                          <a:pt x="40" y="2"/>
                        </a:lnTo>
                        <a:lnTo>
                          <a:pt x="50" y="9"/>
                        </a:lnTo>
                        <a:lnTo>
                          <a:pt x="57" y="18"/>
                        </a:lnTo>
                        <a:lnTo>
                          <a:pt x="58" y="29"/>
                        </a:lnTo>
                        <a:lnTo>
                          <a:pt x="57" y="40"/>
                        </a:lnTo>
                        <a:lnTo>
                          <a:pt x="50" y="50"/>
                        </a:lnTo>
                        <a:close/>
                        <a:moveTo>
                          <a:pt x="50" y="50"/>
                        </a:moveTo>
                        <a:lnTo>
                          <a:pt x="57" y="40"/>
                        </a:lnTo>
                        <a:lnTo>
                          <a:pt x="58" y="29"/>
                        </a:lnTo>
                        <a:lnTo>
                          <a:pt x="57" y="18"/>
                        </a:lnTo>
                        <a:lnTo>
                          <a:pt x="50" y="9"/>
                        </a:lnTo>
                        <a:lnTo>
                          <a:pt x="40" y="2"/>
                        </a:lnTo>
                        <a:lnTo>
                          <a:pt x="29" y="0"/>
                        </a:lnTo>
                        <a:lnTo>
                          <a:pt x="19" y="2"/>
                        </a:lnTo>
                        <a:lnTo>
                          <a:pt x="9" y="9"/>
                        </a:lnTo>
                        <a:lnTo>
                          <a:pt x="3" y="18"/>
                        </a:lnTo>
                        <a:lnTo>
                          <a:pt x="0" y="29"/>
                        </a:lnTo>
                        <a:lnTo>
                          <a:pt x="3" y="40"/>
                        </a:lnTo>
                        <a:lnTo>
                          <a:pt x="9" y="50"/>
                        </a:lnTo>
                        <a:lnTo>
                          <a:pt x="19" y="57"/>
                        </a:lnTo>
                        <a:lnTo>
                          <a:pt x="29" y="58"/>
                        </a:lnTo>
                        <a:lnTo>
                          <a:pt x="40" y="57"/>
                        </a:lnTo>
                        <a:lnTo>
                          <a:pt x="50" y="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68" name="グループ化 67"/>
                <p:cNvGrpSpPr/>
                <p:nvPr/>
              </p:nvGrpSpPr>
              <p:grpSpPr>
                <a:xfrm>
                  <a:off x="3800807" y="2517537"/>
                  <a:ext cx="142378" cy="172955"/>
                  <a:chOff x="1597434" y="5337855"/>
                  <a:chExt cx="142378" cy="172955"/>
                </a:xfrm>
              </p:grpSpPr>
              <p:sp>
                <p:nvSpPr>
                  <p:cNvPr id="72" name="Freeform 9"/>
                  <p:cNvSpPr>
                    <a:spLocks/>
                  </p:cNvSpPr>
                  <p:nvPr/>
                </p:nvSpPr>
                <p:spPr bwMode="auto">
                  <a:xfrm>
                    <a:off x="1597434" y="5337855"/>
                    <a:ext cx="142378" cy="172955"/>
                  </a:xfrm>
                  <a:custGeom>
                    <a:avLst/>
                    <a:gdLst>
                      <a:gd name="T0" fmla="*/ 50 w 58"/>
                      <a:gd name="T1" fmla="*/ 50 h 59"/>
                      <a:gd name="T2" fmla="*/ 40 w 58"/>
                      <a:gd name="T3" fmla="*/ 56 h 59"/>
                      <a:gd name="T4" fmla="*/ 29 w 58"/>
                      <a:gd name="T5" fmla="*/ 59 h 59"/>
                      <a:gd name="T6" fmla="*/ 19 w 58"/>
                      <a:gd name="T7" fmla="*/ 56 h 59"/>
                      <a:gd name="T8" fmla="*/ 9 w 58"/>
                      <a:gd name="T9" fmla="*/ 50 h 59"/>
                      <a:gd name="T10" fmla="*/ 3 w 58"/>
                      <a:gd name="T11" fmla="*/ 40 h 59"/>
                      <a:gd name="T12" fmla="*/ 0 w 58"/>
                      <a:gd name="T13" fmla="*/ 30 h 59"/>
                      <a:gd name="T14" fmla="*/ 3 w 58"/>
                      <a:gd name="T15" fmla="*/ 19 h 59"/>
                      <a:gd name="T16" fmla="*/ 9 w 58"/>
                      <a:gd name="T17" fmla="*/ 9 h 59"/>
                      <a:gd name="T18" fmla="*/ 19 w 58"/>
                      <a:gd name="T19" fmla="*/ 2 h 59"/>
                      <a:gd name="T20" fmla="*/ 29 w 58"/>
                      <a:gd name="T21" fmla="*/ 0 h 59"/>
                      <a:gd name="T22" fmla="*/ 40 w 58"/>
                      <a:gd name="T23" fmla="*/ 2 h 59"/>
                      <a:gd name="T24" fmla="*/ 50 w 58"/>
                      <a:gd name="T25" fmla="*/ 9 h 59"/>
                      <a:gd name="T26" fmla="*/ 57 w 58"/>
                      <a:gd name="T27" fmla="*/ 19 h 59"/>
                      <a:gd name="T28" fmla="*/ 58 w 58"/>
                      <a:gd name="T29" fmla="*/ 30 h 59"/>
                      <a:gd name="T30" fmla="*/ 57 w 58"/>
                      <a:gd name="T31" fmla="*/ 40 h 59"/>
                      <a:gd name="T32" fmla="*/ 50 w 58"/>
                      <a:gd name="T33" fmla="*/ 5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8" h="59">
                        <a:moveTo>
                          <a:pt x="50" y="50"/>
                        </a:moveTo>
                        <a:lnTo>
                          <a:pt x="40" y="56"/>
                        </a:lnTo>
                        <a:lnTo>
                          <a:pt x="29" y="59"/>
                        </a:lnTo>
                        <a:lnTo>
                          <a:pt x="19" y="56"/>
                        </a:lnTo>
                        <a:lnTo>
                          <a:pt x="9" y="50"/>
                        </a:lnTo>
                        <a:lnTo>
                          <a:pt x="3" y="40"/>
                        </a:lnTo>
                        <a:lnTo>
                          <a:pt x="0" y="30"/>
                        </a:lnTo>
                        <a:lnTo>
                          <a:pt x="3" y="19"/>
                        </a:lnTo>
                        <a:lnTo>
                          <a:pt x="9" y="9"/>
                        </a:lnTo>
                        <a:lnTo>
                          <a:pt x="19" y="2"/>
                        </a:lnTo>
                        <a:lnTo>
                          <a:pt x="29" y="0"/>
                        </a:lnTo>
                        <a:lnTo>
                          <a:pt x="40" y="2"/>
                        </a:lnTo>
                        <a:lnTo>
                          <a:pt x="50" y="9"/>
                        </a:lnTo>
                        <a:lnTo>
                          <a:pt x="57" y="19"/>
                        </a:lnTo>
                        <a:lnTo>
                          <a:pt x="58" y="30"/>
                        </a:lnTo>
                        <a:lnTo>
                          <a:pt x="57" y="40"/>
                        </a:lnTo>
                        <a:lnTo>
                          <a:pt x="50" y="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73" name="Freeform 10"/>
                  <p:cNvSpPr>
                    <a:spLocks noEditPoints="1"/>
                  </p:cNvSpPr>
                  <p:nvPr/>
                </p:nvSpPr>
                <p:spPr bwMode="auto">
                  <a:xfrm>
                    <a:off x="1597434" y="5337855"/>
                    <a:ext cx="142378" cy="172955"/>
                  </a:xfrm>
                  <a:custGeom>
                    <a:avLst/>
                    <a:gdLst>
                      <a:gd name="T0" fmla="*/ 50 w 58"/>
                      <a:gd name="T1" fmla="*/ 50 h 59"/>
                      <a:gd name="T2" fmla="*/ 40 w 58"/>
                      <a:gd name="T3" fmla="*/ 56 h 59"/>
                      <a:gd name="T4" fmla="*/ 29 w 58"/>
                      <a:gd name="T5" fmla="*/ 59 h 59"/>
                      <a:gd name="T6" fmla="*/ 19 w 58"/>
                      <a:gd name="T7" fmla="*/ 56 h 59"/>
                      <a:gd name="T8" fmla="*/ 9 w 58"/>
                      <a:gd name="T9" fmla="*/ 50 h 59"/>
                      <a:gd name="T10" fmla="*/ 3 w 58"/>
                      <a:gd name="T11" fmla="*/ 40 h 59"/>
                      <a:gd name="T12" fmla="*/ 0 w 58"/>
                      <a:gd name="T13" fmla="*/ 30 h 59"/>
                      <a:gd name="T14" fmla="*/ 3 w 58"/>
                      <a:gd name="T15" fmla="*/ 19 h 59"/>
                      <a:gd name="T16" fmla="*/ 9 w 58"/>
                      <a:gd name="T17" fmla="*/ 9 h 59"/>
                      <a:gd name="T18" fmla="*/ 19 w 58"/>
                      <a:gd name="T19" fmla="*/ 2 h 59"/>
                      <a:gd name="T20" fmla="*/ 29 w 58"/>
                      <a:gd name="T21" fmla="*/ 0 h 59"/>
                      <a:gd name="T22" fmla="*/ 40 w 58"/>
                      <a:gd name="T23" fmla="*/ 2 h 59"/>
                      <a:gd name="T24" fmla="*/ 50 w 58"/>
                      <a:gd name="T25" fmla="*/ 9 h 59"/>
                      <a:gd name="T26" fmla="*/ 57 w 58"/>
                      <a:gd name="T27" fmla="*/ 19 h 59"/>
                      <a:gd name="T28" fmla="*/ 58 w 58"/>
                      <a:gd name="T29" fmla="*/ 30 h 59"/>
                      <a:gd name="T30" fmla="*/ 57 w 58"/>
                      <a:gd name="T31" fmla="*/ 40 h 59"/>
                      <a:gd name="T32" fmla="*/ 50 w 58"/>
                      <a:gd name="T33" fmla="*/ 50 h 59"/>
                      <a:gd name="T34" fmla="*/ 50 w 58"/>
                      <a:gd name="T35" fmla="*/ 50 h 59"/>
                      <a:gd name="T36" fmla="*/ 57 w 58"/>
                      <a:gd name="T37" fmla="*/ 40 h 59"/>
                      <a:gd name="T38" fmla="*/ 58 w 58"/>
                      <a:gd name="T39" fmla="*/ 30 h 59"/>
                      <a:gd name="T40" fmla="*/ 57 w 58"/>
                      <a:gd name="T41" fmla="*/ 19 h 59"/>
                      <a:gd name="T42" fmla="*/ 50 w 58"/>
                      <a:gd name="T43" fmla="*/ 9 h 59"/>
                      <a:gd name="T44" fmla="*/ 40 w 58"/>
                      <a:gd name="T45" fmla="*/ 2 h 59"/>
                      <a:gd name="T46" fmla="*/ 29 w 58"/>
                      <a:gd name="T47" fmla="*/ 0 h 59"/>
                      <a:gd name="T48" fmla="*/ 19 w 58"/>
                      <a:gd name="T49" fmla="*/ 2 h 59"/>
                      <a:gd name="T50" fmla="*/ 9 w 58"/>
                      <a:gd name="T51" fmla="*/ 9 h 59"/>
                      <a:gd name="T52" fmla="*/ 3 w 58"/>
                      <a:gd name="T53" fmla="*/ 19 h 59"/>
                      <a:gd name="T54" fmla="*/ 0 w 58"/>
                      <a:gd name="T55" fmla="*/ 30 h 59"/>
                      <a:gd name="T56" fmla="*/ 3 w 58"/>
                      <a:gd name="T57" fmla="*/ 40 h 59"/>
                      <a:gd name="T58" fmla="*/ 9 w 58"/>
                      <a:gd name="T59" fmla="*/ 50 h 59"/>
                      <a:gd name="T60" fmla="*/ 19 w 58"/>
                      <a:gd name="T61" fmla="*/ 56 h 59"/>
                      <a:gd name="T62" fmla="*/ 29 w 58"/>
                      <a:gd name="T63" fmla="*/ 59 h 59"/>
                      <a:gd name="T64" fmla="*/ 40 w 58"/>
                      <a:gd name="T65" fmla="*/ 56 h 59"/>
                      <a:gd name="T66" fmla="*/ 50 w 58"/>
                      <a:gd name="T67" fmla="*/ 5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58" h="59">
                        <a:moveTo>
                          <a:pt x="50" y="50"/>
                        </a:moveTo>
                        <a:lnTo>
                          <a:pt x="40" y="56"/>
                        </a:lnTo>
                        <a:lnTo>
                          <a:pt x="29" y="59"/>
                        </a:lnTo>
                        <a:lnTo>
                          <a:pt x="19" y="56"/>
                        </a:lnTo>
                        <a:lnTo>
                          <a:pt x="9" y="50"/>
                        </a:lnTo>
                        <a:lnTo>
                          <a:pt x="3" y="40"/>
                        </a:lnTo>
                        <a:lnTo>
                          <a:pt x="0" y="30"/>
                        </a:lnTo>
                        <a:lnTo>
                          <a:pt x="3" y="19"/>
                        </a:lnTo>
                        <a:lnTo>
                          <a:pt x="9" y="9"/>
                        </a:lnTo>
                        <a:lnTo>
                          <a:pt x="19" y="2"/>
                        </a:lnTo>
                        <a:lnTo>
                          <a:pt x="29" y="0"/>
                        </a:lnTo>
                        <a:lnTo>
                          <a:pt x="40" y="2"/>
                        </a:lnTo>
                        <a:lnTo>
                          <a:pt x="50" y="9"/>
                        </a:lnTo>
                        <a:lnTo>
                          <a:pt x="57" y="19"/>
                        </a:lnTo>
                        <a:lnTo>
                          <a:pt x="58" y="30"/>
                        </a:lnTo>
                        <a:lnTo>
                          <a:pt x="57" y="40"/>
                        </a:lnTo>
                        <a:lnTo>
                          <a:pt x="50" y="50"/>
                        </a:lnTo>
                        <a:close/>
                        <a:moveTo>
                          <a:pt x="50" y="50"/>
                        </a:moveTo>
                        <a:lnTo>
                          <a:pt x="57" y="40"/>
                        </a:lnTo>
                        <a:lnTo>
                          <a:pt x="58" y="30"/>
                        </a:lnTo>
                        <a:lnTo>
                          <a:pt x="57" y="19"/>
                        </a:lnTo>
                        <a:lnTo>
                          <a:pt x="50" y="9"/>
                        </a:lnTo>
                        <a:lnTo>
                          <a:pt x="40" y="2"/>
                        </a:lnTo>
                        <a:lnTo>
                          <a:pt x="29" y="0"/>
                        </a:lnTo>
                        <a:lnTo>
                          <a:pt x="19" y="2"/>
                        </a:lnTo>
                        <a:lnTo>
                          <a:pt x="9" y="9"/>
                        </a:lnTo>
                        <a:lnTo>
                          <a:pt x="3" y="19"/>
                        </a:lnTo>
                        <a:lnTo>
                          <a:pt x="0" y="30"/>
                        </a:lnTo>
                        <a:lnTo>
                          <a:pt x="3" y="40"/>
                        </a:lnTo>
                        <a:lnTo>
                          <a:pt x="9" y="50"/>
                        </a:lnTo>
                        <a:lnTo>
                          <a:pt x="19" y="56"/>
                        </a:lnTo>
                        <a:lnTo>
                          <a:pt x="29" y="59"/>
                        </a:lnTo>
                        <a:lnTo>
                          <a:pt x="40" y="56"/>
                        </a:lnTo>
                        <a:lnTo>
                          <a:pt x="50" y="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69" name="グループ化 68"/>
                <p:cNvGrpSpPr>
                  <a:grpSpLocks noChangeAspect="1"/>
                </p:cNvGrpSpPr>
                <p:nvPr/>
              </p:nvGrpSpPr>
              <p:grpSpPr>
                <a:xfrm>
                  <a:off x="3160236" y="1397781"/>
                  <a:ext cx="540160" cy="1307800"/>
                  <a:chOff x="1970415" y="3028278"/>
                  <a:chExt cx="900266" cy="2179666"/>
                </a:xfrm>
              </p:grpSpPr>
              <p:sp>
                <p:nvSpPr>
                  <p:cNvPr id="70" name="Freeform 11"/>
                  <p:cNvSpPr>
                    <a:spLocks/>
                  </p:cNvSpPr>
                  <p:nvPr/>
                </p:nvSpPr>
                <p:spPr bwMode="auto">
                  <a:xfrm rot="-2400000">
                    <a:off x="1970415" y="3028278"/>
                    <a:ext cx="241091" cy="1399306"/>
                  </a:xfrm>
                  <a:custGeom>
                    <a:avLst/>
                    <a:gdLst>
                      <a:gd name="T0" fmla="*/ 41 w 51"/>
                      <a:gd name="T1" fmla="*/ 22 h 256"/>
                      <a:gd name="T2" fmla="*/ 30 w 51"/>
                      <a:gd name="T3" fmla="*/ 60 h 256"/>
                      <a:gd name="T4" fmla="*/ 7 w 51"/>
                      <a:gd name="T5" fmla="*/ 56 h 256"/>
                      <a:gd name="T6" fmla="*/ 10 w 51"/>
                      <a:gd name="T7" fmla="*/ 46 h 256"/>
                      <a:gd name="T8" fmla="*/ 34 w 51"/>
                      <a:gd name="T9" fmla="*/ 46 h 256"/>
                      <a:gd name="T10" fmla="*/ 38 w 51"/>
                      <a:gd name="T11" fmla="*/ 92 h 256"/>
                      <a:gd name="T12" fmla="*/ 15 w 51"/>
                      <a:gd name="T13" fmla="*/ 98 h 256"/>
                      <a:gd name="T14" fmla="*/ 6 w 51"/>
                      <a:gd name="T15" fmla="*/ 88 h 256"/>
                      <a:gd name="T16" fmla="*/ 25 w 51"/>
                      <a:gd name="T17" fmla="*/ 80 h 256"/>
                      <a:gd name="T18" fmla="*/ 44 w 51"/>
                      <a:gd name="T19" fmla="*/ 108 h 256"/>
                      <a:gd name="T20" fmla="*/ 25 w 51"/>
                      <a:gd name="T21" fmla="*/ 137 h 256"/>
                      <a:gd name="T22" fmla="*/ 7 w 51"/>
                      <a:gd name="T23" fmla="*/ 130 h 256"/>
                      <a:gd name="T24" fmla="*/ 15 w 51"/>
                      <a:gd name="T25" fmla="*/ 119 h 256"/>
                      <a:gd name="T26" fmla="*/ 39 w 51"/>
                      <a:gd name="T27" fmla="*/ 126 h 256"/>
                      <a:gd name="T28" fmla="*/ 35 w 51"/>
                      <a:gd name="T29" fmla="*/ 171 h 256"/>
                      <a:gd name="T30" fmla="*/ 11 w 51"/>
                      <a:gd name="T31" fmla="*/ 171 h 256"/>
                      <a:gd name="T32" fmla="*/ 9 w 51"/>
                      <a:gd name="T33" fmla="*/ 161 h 256"/>
                      <a:gd name="T34" fmla="*/ 30 w 51"/>
                      <a:gd name="T35" fmla="*/ 156 h 256"/>
                      <a:gd name="T36" fmla="*/ 44 w 51"/>
                      <a:gd name="T37" fmla="*/ 195 h 256"/>
                      <a:gd name="T38" fmla="*/ 21 w 51"/>
                      <a:gd name="T39" fmla="*/ 212 h 256"/>
                      <a:gd name="T40" fmla="*/ 7 w 51"/>
                      <a:gd name="T41" fmla="*/ 203 h 256"/>
                      <a:gd name="T42" fmla="*/ 21 w 51"/>
                      <a:gd name="T43" fmla="*/ 194 h 256"/>
                      <a:gd name="T44" fmla="*/ 44 w 51"/>
                      <a:gd name="T45" fmla="*/ 210 h 256"/>
                      <a:gd name="T46" fmla="*/ 31 w 51"/>
                      <a:gd name="T47" fmla="*/ 248 h 256"/>
                      <a:gd name="T48" fmla="*/ 33 w 51"/>
                      <a:gd name="T49" fmla="*/ 254 h 256"/>
                      <a:gd name="T50" fmla="*/ 51 w 51"/>
                      <a:gd name="T51" fmla="*/ 220 h 256"/>
                      <a:gd name="T52" fmla="*/ 31 w 51"/>
                      <a:gd name="T53" fmla="*/ 188 h 256"/>
                      <a:gd name="T54" fmla="*/ 5 w 51"/>
                      <a:gd name="T55" fmla="*/ 194 h 256"/>
                      <a:gd name="T56" fmla="*/ 10 w 51"/>
                      <a:gd name="T57" fmla="*/ 214 h 256"/>
                      <a:gd name="T58" fmla="*/ 36 w 51"/>
                      <a:gd name="T59" fmla="*/ 215 h 256"/>
                      <a:gd name="T60" fmla="*/ 49 w 51"/>
                      <a:gd name="T61" fmla="*/ 170 h 256"/>
                      <a:gd name="T62" fmla="*/ 25 w 51"/>
                      <a:gd name="T63" fmla="*/ 150 h 256"/>
                      <a:gd name="T64" fmla="*/ 2 w 51"/>
                      <a:gd name="T65" fmla="*/ 161 h 256"/>
                      <a:gd name="T66" fmla="*/ 14 w 51"/>
                      <a:gd name="T67" fmla="*/ 179 h 256"/>
                      <a:gd name="T68" fmla="*/ 40 w 51"/>
                      <a:gd name="T69" fmla="*/ 174 h 256"/>
                      <a:gd name="T70" fmla="*/ 44 w 51"/>
                      <a:gd name="T71" fmla="*/ 122 h 256"/>
                      <a:gd name="T72" fmla="*/ 19 w 51"/>
                      <a:gd name="T73" fmla="*/ 112 h 256"/>
                      <a:gd name="T74" fmla="*/ 0 w 51"/>
                      <a:gd name="T75" fmla="*/ 127 h 256"/>
                      <a:gd name="T76" fmla="*/ 19 w 51"/>
                      <a:gd name="T77" fmla="*/ 142 h 256"/>
                      <a:gd name="T78" fmla="*/ 44 w 51"/>
                      <a:gd name="T79" fmla="*/ 132 h 256"/>
                      <a:gd name="T80" fmla="*/ 39 w 51"/>
                      <a:gd name="T81" fmla="*/ 80 h 256"/>
                      <a:gd name="T82" fmla="*/ 12 w 51"/>
                      <a:gd name="T83" fmla="*/ 77 h 256"/>
                      <a:gd name="T84" fmla="*/ 1 w 51"/>
                      <a:gd name="T85" fmla="*/ 94 h 256"/>
                      <a:gd name="T86" fmla="*/ 25 w 51"/>
                      <a:gd name="T87" fmla="*/ 106 h 256"/>
                      <a:gd name="T88" fmla="*/ 48 w 51"/>
                      <a:gd name="T89" fmla="*/ 84 h 256"/>
                      <a:gd name="T90" fmla="*/ 34 w 51"/>
                      <a:gd name="T91" fmla="*/ 39 h 256"/>
                      <a:gd name="T92" fmla="*/ 7 w 51"/>
                      <a:gd name="T93" fmla="*/ 41 h 256"/>
                      <a:gd name="T94" fmla="*/ 4 w 51"/>
                      <a:gd name="T95" fmla="*/ 60 h 256"/>
                      <a:gd name="T96" fmla="*/ 30 w 51"/>
                      <a:gd name="T97" fmla="*/ 66 h 256"/>
                      <a:gd name="T98" fmla="*/ 49 w 51"/>
                      <a:gd name="T99" fmla="*/ 32 h 256"/>
                      <a:gd name="T100" fmla="*/ 29 w 51"/>
                      <a:gd name="T101" fmla="*/ 0 h 2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51" h="256">
                        <a:moveTo>
                          <a:pt x="24" y="5"/>
                        </a:moveTo>
                        <a:lnTo>
                          <a:pt x="29" y="6"/>
                        </a:lnTo>
                        <a:lnTo>
                          <a:pt x="34" y="8"/>
                        </a:lnTo>
                        <a:lnTo>
                          <a:pt x="38" y="12"/>
                        </a:lnTo>
                        <a:lnTo>
                          <a:pt x="41" y="22"/>
                        </a:lnTo>
                        <a:lnTo>
                          <a:pt x="44" y="34"/>
                        </a:lnTo>
                        <a:lnTo>
                          <a:pt x="41" y="44"/>
                        </a:lnTo>
                        <a:lnTo>
                          <a:pt x="38" y="54"/>
                        </a:lnTo>
                        <a:lnTo>
                          <a:pt x="34" y="58"/>
                        </a:lnTo>
                        <a:lnTo>
                          <a:pt x="30" y="60"/>
                        </a:lnTo>
                        <a:lnTo>
                          <a:pt x="25" y="61"/>
                        </a:lnTo>
                        <a:lnTo>
                          <a:pt x="19" y="61"/>
                        </a:lnTo>
                        <a:lnTo>
                          <a:pt x="15" y="60"/>
                        </a:lnTo>
                        <a:lnTo>
                          <a:pt x="10" y="59"/>
                        </a:lnTo>
                        <a:lnTo>
                          <a:pt x="7" y="56"/>
                        </a:lnTo>
                        <a:lnTo>
                          <a:pt x="6" y="55"/>
                        </a:lnTo>
                        <a:lnTo>
                          <a:pt x="5" y="53"/>
                        </a:lnTo>
                        <a:lnTo>
                          <a:pt x="6" y="50"/>
                        </a:lnTo>
                        <a:lnTo>
                          <a:pt x="7" y="48"/>
                        </a:lnTo>
                        <a:lnTo>
                          <a:pt x="10" y="46"/>
                        </a:lnTo>
                        <a:lnTo>
                          <a:pt x="14" y="44"/>
                        </a:lnTo>
                        <a:lnTo>
                          <a:pt x="19" y="43"/>
                        </a:lnTo>
                        <a:lnTo>
                          <a:pt x="25" y="43"/>
                        </a:lnTo>
                        <a:lnTo>
                          <a:pt x="29" y="44"/>
                        </a:lnTo>
                        <a:lnTo>
                          <a:pt x="34" y="46"/>
                        </a:lnTo>
                        <a:lnTo>
                          <a:pt x="38" y="50"/>
                        </a:lnTo>
                        <a:lnTo>
                          <a:pt x="43" y="59"/>
                        </a:lnTo>
                        <a:lnTo>
                          <a:pt x="44" y="70"/>
                        </a:lnTo>
                        <a:lnTo>
                          <a:pt x="43" y="82"/>
                        </a:lnTo>
                        <a:lnTo>
                          <a:pt x="38" y="92"/>
                        </a:lnTo>
                        <a:lnTo>
                          <a:pt x="34" y="95"/>
                        </a:lnTo>
                        <a:lnTo>
                          <a:pt x="30" y="98"/>
                        </a:lnTo>
                        <a:lnTo>
                          <a:pt x="25" y="99"/>
                        </a:lnTo>
                        <a:lnTo>
                          <a:pt x="20" y="99"/>
                        </a:lnTo>
                        <a:lnTo>
                          <a:pt x="15" y="98"/>
                        </a:lnTo>
                        <a:lnTo>
                          <a:pt x="11" y="97"/>
                        </a:lnTo>
                        <a:lnTo>
                          <a:pt x="9" y="94"/>
                        </a:lnTo>
                        <a:lnTo>
                          <a:pt x="6" y="92"/>
                        </a:lnTo>
                        <a:lnTo>
                          <a:pt x="6" y="90"/>
                        </a:lnTo>
                        <a:lnTo>
                          <a:pt x="6" y="88"/>
                        </a:lnTo>
                        <a:lnTo>
                          <a:pt x="9" y="85"/>
                        </a:lnTo>
                        <a:lnTo>
                          <a:pt x="11" y="84"/>
                        </a:lnTo>
                        <a:lnTo>
                          <a:pt x="15" y="82"/>
                        </a:lnTo>
                        <a:lnTo>
                          <a:pt x="20" y="80"/>
                        </a:lnTo>
                        <a:lnTo>
                          <a:pt x="25" y="80"/>
                        </a:lnTo>
                        <a:lnTo>
                          <a:pt x="30" y="82"/>
                        </a:lnTo>
                        <a:lnTo>
                          <a:pt x="34" y="84"/>
                        </a:lnTo>
                        <a:lnTo>
                          <a:pt x="38" y="88"/>
                        </a:lnTo>
                        <a:lnTo>
                          <a:pt x="43" y="97"/>
                        </a:lnTo>
                        <a:lnTo>
                          <a:pt x="44" y="108"/>
                        </a:lnTo>
                        <a:lnTo>
                          <a:pt x="43" y="119"/>
                        </a:lnTo>
                        <a:lnTo>
                          <a:pt x="39" y="128"/>
                        </a:lnTo>
                        <a:lnTo>
                          <a:pt x="35" y="133"/>
                        </a:lnTo>
                        <a:lnTo>
                          <a:pt x="30" y="136"/>
                        </a:lnTo>
                        <a:lnTo>
                          <a:pt x="25" y="137"/>
                        </a:lnTo>
                        <a:lnTo>
                          <a:pt x="20" y="137"/>
                        </a:lnTo>
                        <a:lnTo>
                          <a:pt x="15" y="136"/>
                        </a:lnTo>
                        <a:lnTo>
                          <a:pt x="11" y="133"/>
                        </a:lnTo>
                        <a:lnTo>
                          <a:pt x="9" y="132"/>
                        </a:lnTo>
                        <a:lnTo>
                          <a:pt x="7" y="130"/>
                        </a:lnTo>
                        <a:lnTo>
                          <a:pt x="6" y="127"/>
                        </a:lnTo>
                        <a:lnTo>
                          <a:pt x="7" y="126"/>
                        </a:lnTo>
                        <a:lnTo>
                          <a:pt x="9" y="123"/>
                        </a:lnTo>
                        <a:lnTo>
                          <a:pt x="11" y="121"/>
                        </a:lnTo>
                        <a:lnTo>
                          <a:pt x="15" y="119"/>
                        </a:lnTo>
                        <a:lnTo>
                          <a:pt x="20" y="118"/>
                        </a:lnTo>
                        <a:lnTo>
                          <a:pt x="25" y="118"/>
                        </a:lnTo>
                        <a:lnTo>
                          <a:pt x="30" y="118"/>
                        </a:lnTo>
                        <a:lnTo>
                          <a:pt x="35" y="121"/>
                        </a:lnTo>
                        <a:lnTo>
                          <a:pt x="39" y="126"/>
                        </a:lnTo>
                        <a:lnTo>
                          <a:pt x="43" y="135"/>
                        </a:lnTo>
                        <a:lnTo>
                          <a:pt x="45" y="146"/>
                        </a:lnTo>
                        <a:lnTo>
                          <a:pt x="43" y="157"/>
                        </a:lnTo>
                        <a:lnTo>
                          <a:pt x="39" y="166"/>
                        </a:lnTo>
                        <a:lnTo>
                          <a:pt x="35" y="171"/>
                        </a:lnTo>
                        <a:lnTo>
                          <a:pt x="31" y="174"/>
                        </a:lnTo>
                        <a:lnTo>
                          <a:pt x="26" y="175"/>
                        </a:lnTo>
                        <a:lnTo>
                          <a:pt x="20" y="174"/>
                        </a:lnTo>
                        <a:lnTo>
                          <a:pt x="16" y="172"/>
                        </a:lnTo>
                        <a:lnTo>
                          <a:pt x="11" y="171"/>
                        </a:lnTo>
                        <a:lnTo>
                          <a:pt x="9" y="170"/>
                        </a:lnTo>
                        <a:lnTo>
                          <a:pt x="7" y="167"/>
                        </a:lnTo>
                        <a:lnTo>
                          <a:pt x="6" y="165"/>
                        </a:lnTo>
                        <a:lnTo>
                          <a:pt x="7" y="162"/>
                        </a:lnTo>
                        <a:lnTo>
                          <a:pt x="9" y="161"/>
                        </a:lnTo>
                        <a:lnTo>
                          <a:pt x="11" y="159"/>
                        </a:lnTo>
                        <a:lnTo>
                          <a:pt x="16" y="157"/>
                        </a:lnTo>
                        <a:lnTo>
                          <a:pt x="20" y="156"/>
                        </a:lnTo>
                        <a:lnTo>
                          <a:pt x="26" y="155"/>
                        </a:lnTo>
                        <a:lnTo>
                          <a:pt x="30" y="156"/>
                        </a:lnTo>
                        <a:lnTo>
                          <a:pt x="35" y="159"/>
                        </a:lnTo>
                        <a:lnTo>
                          <a:pt x="39" y="164"/>
                        </a:lnTo>
                        <a:lnTo>
                          <a:pt x="44" y="172"/>
                        </a:lnTo>
                        <a:lnTo>
                          <a:pt x="45" y="184"/>
                        </a:lnTo>
                        <a:lnTo>
                          <a:pt x="44" y="195"/>
                        </a:lnTo>
                        <a:lnTo>
                          <a:pt x="39" y="204"/>
                        </a:lnTo>
                        <a:lnTo>
                          <a:pt x="36" y="208"/>
                        </a:lnTo>
                        <a:lnTo>
                          <a:pt x="31" y="212"/>
                        </a:lnTo>
                        <a:lnTo>
                          <a:pt x="26" y="212"/>
                        </a:lnTo>
                        <a:lnTo>
                          <a:pt x="21" y="212"/>
                        </a:lnTo>
                        <a:lnTo>
                          <a:pt x="16" y="210"/>
                        </a:lnTo>
                        <a:lnTo>
                          <a:pt x="12" y="209"/>
                        </a:lnTo>
                        <a:lnTo>
                          <a:pt x="10" y="206"/>
                        </a:lnTo>
                        <a:lnTo>
                          <a:pt x="7" y="205"/>
                        </a:lnTo>
                        <a:lnTo>
                          <a:pt x="7" y="203"/>
                        </a:lnTo>
                        <a:lnTo>
                          <a:pt x="7" y="200"/>
                        </a:lnTo>
                        <a:lnTo>
                          <a:pt x="10" y="198"/>
                        </a:lnTo>
                        <a:lnTo>
                          <a:pt x="12" y="196"/>
                        </a:lnTo>
                        <a:lnTo>
                          <a:pt x="16" y="195"/>
                        </a:lnTo>
                        <a:lnTo>
                          <a:pt x="21" y="194"/>
                        </a:lnTo>
                        <a:lnTo>
                          <a:pt x="26" y="193"/>
                        </a:lnTo>
                        <a:lnTo>
                          <a:pt x="31" y="194"/>
                        </a:lnTo>
                        <a:lnTo>
                          <a:pt x="35" y="196"/>
                        </a:lnTo>
                        <a:lnTo>
                          <a:pt x="39" y="200"/>
                        </a:lnTo>
                        <a:lnTo>
                          <a:pt x="44" y="210"/>
                        </a:lnTo>
                        <a:lnTo>
                          <a:pt x="45" y="222"/>
                        </a:lnTo>
                        <a:lnTo>
                          <a:pt x="44" y="232"/>
                        </a:lnTo>
                        <a:lnTo>
                          <a:pt x="40" y="242"/>
                        </a:lnTo>
                        <a:lnTo>
                          <a:pt x="36" y="246"/>
                        </a:lnTo>
                        <a:lnTo>
                          <a:pt x="31" y="248"/>
                        </a:lnTo>
                        <a:lnTo>
                          <a:pt x="26" y="249"/>
                        </a:lnTo>
                        <a:lnTo>
                          <a:pt x="24" y="249"/>
                        </a:lnTo>
                        <a:lnTo>
                          <a:pt x="24" y="256"/>
                        </a:lnTo>
                        <a:lnTo>
                          <a:pt x="26" y="256"/>
                        </a:lnTo>
                        <a:lnTo>
                          <a:pt x="33" y="254"/>
                        </a:lnTo>
                        <a:lnTo>
                          <a:pt x="36" y="253"/>
                        </a:lnTo>
                        <a:lnTo>
                          <a:pt x="41" y="249"/>
                        </a:lnTo>
                        <a:lnTo>
                          <a:pt x="45" y="244"/>
                        </a:lnTo>
                        <a:lnTo>
                          <a:pt x="50" y="234"/>
                        </a:lnTo>
                        <a:lnTo>
                          <a:pt x="51" y="220"/>
                        </a:lnTo>
                        <a:lnTo>
                          <a:pt x="49" y="208"/>
                        </a:lnTo>
                        <a:lnTo>
                          <a:pt x="44" y="198"/>
                        </a:lnTo>
                        <a:lnTo>
                          <a:pt x="40" y="193"/>
                        </a:lnTo>
                        <a:lnTo>
                          <a:pt x="36" y="190"/>
                        </a:lnTo>
                        <a:lnTo>
                          <a:pt x="31" y="188"/>
                        </a:lnTo>
                        <a:lnTo>
                          <a:pt x="26" y="188"/>
                        </a:lnTo>
                        <a:lnTo>
                          <a:pt x="20" y="188"/>
                        </a:lnTo>
                        <a:lnTo>
                          <a:pt x="14" y="189"/>
                        </a:lnTo>
                        <a:lnTo>
                          <a:pt x="9" y="191"/>
                        </a:lnTo>
                        <a:lnTo>
                          <a:pt x="5" y="194"/>
                        </a:lnTo>
                        <a:lnTo>
                          <a:pt x="2" y="199"/>
                        </a:lnTo>
                        <a:lnTo>
                          <a:pt x="1" y="203"/>
                        </a:lnTo>
                        <a:lnTo>
                          <a:pt x="2" y="206"/>
                        </a:lnTo>
                        <a:lnTo>
                          <a:pt x="5" y="212"/>
                        </a:lnTo>
                        <a:lnTo>
                          <a:pt x="10" y="214"/>
                        </a:lnTo>
                        <a:lnTo>
                          <a:pt x="14" y="217"/>
                        </a:lnTo>
                        <a:lnTo>
                          <a:pt x="20" y="218"/>
                        </a:lnTo>
                        <a:lnTo>
                          <a:pt x="26" y="218"/>
                        </a:lnTo>
                        <a:lnTo>
                          <a:pt x="31" y="217"/>
                        </a:lnTo>
                        <a:lnTo>
                          <a:pt x="36" y="215"/>
                        </a:lnTo>
                        <a:lnTo>
                          <a:pt x="40" y="212"/>
                        </a:lnTo>
                        <a:lnTo>
                          <a:pt x="44" y="208"/>
                        </a:lnTo>
                        <a:lnTo>
                          <a:pt x="49" y="196"/>
                        </a:lnTo>
                        <a:lnTo>
                          <a:pt x="51" y="184"/>
                        </a:lnTo>
                        <a:lnTo>
                          <a:pt x="49" y="170"/>
                        </a:lnTo>
                        <a:lnTo>
                          <a:pt x="44" y="160"/>
                        </a:lnTo>
                        <a:lnTo>
                          <a:pt x="40" y="155"/>
                        </a:lnTo>
                        <a:lnTo>
                          <a:pt x="35" y="152"/>
                        </a:lnTo>
                        <a:lnTo>
                          <a:pt x="31" y="150"/>
                        </a:lnTo>
                        <a:lnTo>
                          <a:pt x="25" y="150"/>
                        </a:lnTo>
                        <a:lnTo>
                          <a:pt x="19" y="150"/>
                        </a:lnTo>
                        <a:lnTo>
                          <a:pt x="14" y="151"/>
                        </a:lnTo>
                        <a:lnTo>
                          <a:pt x="9" y="154"/>
                        </a:lnTo>
                        <a:lnTo>
                          <a:pt x="5" y="157"/>
                        </a:lnTo>
                        <a:lnTo>
                          <a:pt x="2" y="161"/>
                        </a:lnTo>
                        <a:lnTo>
                          <a:pt x="1" y="165"/>
                        </a:lnTo>
                        <a:lnTo>
                          <a:pt x="2" y="170"/>
                        </a:lnTo>
                        <a:lnTo>
                          <a:pt x="5" y="174"/>
                        </a:lnTo>
                        <a:lnTo>
                          <a:pt x="9" y="176"/>
                        </a:lnTo>
                        <a:lnTo>
                          <a:pt x="14" y="179"/>
                        </a:lnTo>
                        <a:lnTo>
                          <a:pt x="20" y="180"/>
                        </a:lnTo>
                        <a:lnTo>
                          <a:pt x="26" y="180"/>
                        </a:lnTo>
                        <a:lnTo>
                          <a:pt x="31" y="180"/>
                        </a:lnTo>
                        <a:lnTo>
                          <a:pt x="36" y="177"/>
                        </a:lnTo>
                        <a:lnTo>
                          <a:pt x="40" y="174"/>
                        </a:lnTo>
                        <a:lnTo>
                          <a:pt x="44" y="170"/>
                        </a:lnTo>
                        <a:lnTo>
                          <a:pt x="49" y="159"/>
                        </a:lnTo>
                        <a:lnTo>
                          <a:pt x="50" y="146"/>
                        </a:lnTo>
                        <a:lnTo>
                          <a:pt x="49" y="133"/>
                        </a:lnTo>
                        <a:lnTo>
                          <a:pt x="44" y="122"/>
                        </a:lnTo>
                        <a:lnTo>
                          <a:pt x="40" y="118"/>
                        </a:lnTo>
                        <a:lnTo>
                          <a:pt x="35" y="114"/>
                        </a:lnTo>
                        <a:lnTo>
                          <a:pt x="30" y="112"/>
                        </a:lnTo>
                        <a:lnTo>
                          <a:pt x="25" y="112"/>
                        </a:lnTo>
                        <a:lnTo>
                          <a:pt x="19" y="112"/>
                        </a:lnTo>
                        <a:lnTo>
                          <a:pt x="14" y="114"/>
                        </a:lnTo>
                        <a:lnTo>
                          <a:pt x="9" y="116"/>
                        </a:lnTo>
                        <a:lnTo>
                          <a:pt x="4" y="119"/>
                        </a:lnTo>
                        <a:lnTo>
                          <a:pt x="1" y="123"/>
                        </a:lnTo>
                        <a:lnTo>
                          <a:pt x="0" y="127"/>
                        </a:lnTo>
                        <a:lnTo>
                          <a:pt x="1" y="132"/>
                        </a:lnTo>
                        <a:lnTo>
                          <a:pt x="4" y="136"/>
                        </a:lnTo>
                        <a:lnTo>
                          <a:pt x="9" y="138"/>
                        </a:lnTo>
                        <a:lnTo>
                          <a:pt x="14" y="141"/>
                        </a:lnTo>
                        <a:lnTo>
                          <a:pt x="19" y="142"/>
                        </a:lnTo>
                        <a:lnTo>
                          <a:pt x="25" y="142"/>
                        </a:lnTo>
                        <a:lnTo>
                          <a:pt x="31" y="142"/>
                        </a:lnTo>
                        <a:lnTo>
                          <a:pt x="35" y="140"/>
                        </a:lnTo>
                        <a:lnTo>
                          <a:pt x="40" y="137"/>
                        </a:lnTo>
                        <a:lnTo>
                          <a:pt x="44" y="132"/>
                        </a:lnTo>
                        <a:lnTo>
                          <a:pt x="49" y="121"/>
                        </a:lnTo>
                        <a:lnTo>
                          <a:pt x="50" y="108"/>
                        </a:lnTo>
                        <a:lnTo>
                          <a:pt x="48" y="95"/>
                        </a:lnTo>
                        <a:lnTo>
                          <a:pt x="43" y="84"/>
                        </a:lnTo>
                        <a:lnTo>
                          <a:pt x="39" y="80"/>
                        </a:lnTo>
                        <a:lnTo>
                          <a:pt x="35" y="77"/>
                        </a:lnTo>
                        <a:lnTo>
                          <a:pt x="30" y="75"/>
                        </a:lnTo>
                        <a:lnTo>
                          <a:pt x="25" y="74"/>
                        </a:lnTo>
                        <a:lnTo>
                          <a:pt x="19" y="75"/>
                        </a:lnTo>
                        <a:lnTo>
                          <a:pt x="12" y="77"/>
                        </a:lnTo>
                        <a:lnTo>
                          <a:pt x="7" y="78"/>
                        </a:lnTo>
                        <a:lnTo>
                          <a:pt x="4" y="82"/>
                        </a:lnTo>
                        <a:lnTo>
                          <a:pt x="1" y="85"/>
                        </a:lnTo>
                        <a:lnTo>
                          <a:pt x="0" y="90"/>
                        </a:lnTo>
                        <a:lnTo>
                          <a:pt x="1" y="94"/>
                        </a:lnTo>
                        <a:lnTo>
                          <a:pt x="4" y="98"/>
                        </a:lnTo>
                        <a:lnTo>
                          <a:pt x="9" y="102"/>
                        </a:lnTo>
                        <a:lnTo>
                          <a:pt x="12" y="103"/>
                        </a:lnTo>
                        <a:lnTo>
                          <a:pt x="19" y="104"/>
                        </a:lnTo>
                        <a:lnTo>
                          <a:pt x="25" y="106"/>
                        </a:lnTo>
                        <a:lnTo>
                          <a:pt x="30" y="104"/>
                        </a:lnTo>
                        <a:lnTo>
                          <a:pt x="35" y="102"/>
                        </a:lnTo>
                        <a:lnTo>
                          <a:pt x="39" y="99"/>
                        </a:lnTo>
                        <a:lnTo>
                          <a:pt x="43" y="94"/>
                        </a:lnTo>
                        <a:lnTo>
                          <a:pt x="48" y="84"/>
                        </a:lnTo>
                        <a:lnTo>
                          <a:pt x="50" y="70"/>
                        </a:lnTo>
                        <a:lnTo>
                          <a:pt x="48" y="58"/>
                        </a:lnTo>
                        <a:lnTo>
                          <a:pt x="43" y="46"/>
                        </a:lnTo>
                        <a:lnTo>
                          <a:pt x="39" y="43"/>
                        </a:lnTo>
                        <a:lnTo>
                          <a:pt x="34" y="39"/>
                        </a:lnTo>
                        <a:lnTo>
                          <a:pt x="30" y="37"/>
                        </a:lnTo>
                        <a:lnTo>
                          <a:pt x="24" y="36"/>
                        </a:lnTo>
                        <a:lnTo>
                          <a:pt x="17" y="37"/>
                        </a:lnTo>
                        <a:lnTo>
                          <a:pt x="12" y="39"/>
                        </a:lnTo>
                        <a:lnTo>
                          <a:pt x="7" y="41"/>
                        </a:lnTo>
                        <a:lnTo>
                          <a:pt x="4" y="44"/>
                        </a:lnTo>
                        <a:lnTo>
                          <a:pt x="0" y="48"/>
                        </a:lnTo>
                        <a:lnTo>
                          <a:pt x="0" y="53"/>
                        </a:lnTo>
                        <a:lnTo>
                          <a:pt x="1" y="56"/>
                        </a:lnTo>
                        <a:lnTo>
                          <a:pt x="4" y="60"/>
                        </a:lnTo>
                        <a:lnTo>
                          <a:pt x="7" y="64"/>
                        </a:lnTo>
                        <a:lnTo>
                          <a:pt x="12" y="65"/>
                        </a:lnTo>
                        <a:lnTo>
                          <a:pt x="19" y="68"/>
                        </a:lnTo>
                        <a:lnTo>
                          <a:pt x="25" y="68"/>
                        </a:lnTo>
                        <a:lnTo>
                          <a:pt x="30" y="66"/>
                        </a:lnTo>
                        <a:lnTo>
                          <a:pt x="35" y="65"/>
                        </a:lnTo>
                        <a:lnTo>
                          <a:pt x="39" y="61"/>
                        </a:lnTo>
                        <a:lnTo>
                          <a:pt x="43" y="56"/>
                        </a:lnTo>
                        <a:lnTo>
                          <a:pt x="48" y="46"/>
                        </a:lnTo>
                        <a:lnTo>
                          <a:pt x="49" y="32"/>
                        </a:lnTo>
                        <a:lnTo>
                          <a:pt x="48" y="20"/>
                        </a:lnTo>
                        <a:lnTo>
                          <a:pt x="41" y="10"/>
                        </a:lnTo>
                        <a:lnTo>
                          <a:pt x="38" y="5"/>
                        </a:lnTo>
                        <a:lnTo>
                          <a:pt x="34" y="2"/>
                        </a:lnTo>
                        <a:lnTo>
                          <a:pt x="29" y="0"/>
                        </a:lnTo>
                        <a:lnTo>
                          <a:pt x="24" y="0"/>
                        </a:lnTo>
                        <a:lnTo>
                          <a:pt x="21" y="0"/>
                        </a:lnTo>
                        <a:lnTo>
                          <a:pt x="21" y="5"/>
                        </a:lnTo>
                        <a:lnTo>
                          <a:pt x="24" y="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0">
                    <a:solidFill>
                      <a:schemeClr val="accent4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71" name="Freeform 11"/>
                  <p:cNvSpPr>
                    <a:spLocks/>
                  </p:cNvSpPr>
                  <p:nvPr/>
                </p:nvSpPr>
                <p:spPr bwMode="auto">
                  <a:xfrm rot="-2400000">
                    <a:off x="2629590" y="3808638"/>
                    <a:ext cx="241091" cy="1399306"/>
                  </a:xfrm>
                  <a:custGeom>
                    <a:avLst/>
                    <a:gdLst>
                      <a:gd name="T0" fmla="*/ 41 w 51"/>
                      <a:gd name="T1" fmla="*/ 22 h 256"/>
                      <a:gd name="T2" fmla="*/ 30 w 51"/>
                      <a:gd name="T3" fmla="*/ 60 h 256"/>
                      <a:gd name="T4" fmla="*/ 7 w 51"/>
                      <a:gd name="T5" fmla="*/ 56 h 256"/>
                      <a:gd name="T6" fmla="*/ 10 w 51"/>
                      <a:gd name="T7" fmla="*/ 46 h 256"/>
                      <a:gd name="T8" fmla="*/ 34 w 51"/>
                      <a:gd name="T9" fmla="*/ 46 h 256"/>
                      <a:gd name="T10" fmla="*/ 38 w 51"/>
                      <a:gd name="T11" fmla="*/ 92 h 256"/>
                      <a:gd name="T12" fmla="*/ 15 w 51"/>
                      <a:gd name="T13" fmla="*/ 98 h 256"/>
                      <a:gd name="T14" fmla="*/ 6 w 51"/>
                      <a:gd name="T15" fmla="*/ 88 h 256"/>
                      <a:gd name="T16" fmla="*/ 25 w 51"/>
                      <a:gd name="T17" fmla="*/ 80 h 256"/>
                      <a:gd name="T18" fmla="*/ 44 w 51"/>
                      <a:gd name="T19" fmla="*/ 108 h 256"/>
                      <a:gd name="T20" fmla="*/ 25 w 51"/>
                      <a:gd name="T21" fmla="*/ 137 h 256"/>
                      <a:gd name="T22" fmla="*/ 7 w 51"/>
                      <a:gd name="T23" fmla="*/ 130 h 256"/>
                      <a:gd name="T24" fmla="*/ 15 w 51"/>
                      <a:gd name="T25" fmla="*/ 119 h 256"/>
                      <a:gd name="T26" fmla="*/ 39 w 51"/>
                      <a:gd name="T27" fmla="*/ 126 h 256"/>
                      <a:gd name="T28" fmla="*/ 35 w 51"/>
                      <a:gd name="T29" fmla="*/ 171 h 256"/>
                      <a:gd name="T30" fmla="*/ 11 w 51"/>
                      <a:gd name="T31" fmla="*/ 171 h 256"/>
                      <a:gd name="T32" fmla="*/ 9 w 51"/>
                      <a:gd name="T33" fmla="*/ 161 h 256"/>
                      <a:gd name="T34" fmla="*/ 30 w 51"/>
                      <a:gd name="T35" fmla="*/ 156 h 256"/>
                      <a:gd name="T36" fmla="*/ 44 w 51"/>
                      <a:gd name="T37" fmla="*/ 195 h 256"/>
                      <a:gd name="T38" fmla="*/ 21 w 51"/>
                      <a:gd name="T39" fmla="*/ 212 h 256"/>
                      <a:gd name="T40" fmla="*/ 7 w 51"/>
                      <a:gd name="T41" fmla="*/ 203 h 256"/>
                      <a:gd name="T42" fmla="*/ 21 w 51"/>
                      <a:gd name="T43" fmla="*/ 194 h 256"/>
                      <a:gd name="T44" fmla="*/ 44 w 51"/>
                      <a:gd name="T45" fmla="*/ 210 h 256"/>
                      <a:gd name="T46" fmla="*/ 31 w 51"/>
                      <a:gd name="T47" fmla="*/ 248 h 256"/>
                      <a:gd name="T48" fmla="*/ 33 w 51"/>
                      <a:gd name="T49" fmla="*/ 254 h 256"/>
                      <a:gd name="T50" fmla="*/ 51 w 51"/>
                      <a:gd name="T51" fmla="*/ 220 h 256"/>
                      <a:gd name="T52" fmla="*/ 31 w 51"/>
                      <a:gd name="T53" fmla="*/ 188 h 256"/>
                      <a:gd name="T54" fmla="*/ 5 w 51"/>
                      <a:gd name="T55" fmla="*/ 194 h 256"/>
                      <a:gd name="T56" fmla="*/ 10 w 51"/>
                      <a:gd name="T57" fmla="*/ 214 h 256"/>
                      <a:gd name="T58" fmla="*/ 36 w 51"/>
                      <a:gd name="T59" fmla="*/ 215 h 256"/>
                      <a:gd name="T60" fmla="*/ 49 w 51"/>
                      <a:gd name="T61" fmla="*/ 170 h 256"/>
                      <a:gd name="T62" fmla="*/ 25 w 51"/>
                      <a:gd name="T63" fmla="*/ 150 h 256"/>
                      <a:gd name="T64" fmla="*/ 2 w 51"/>
                      <a:gd name="T65" fmla="*/ 161 h 256"/>
                      <a:gd name="T66" fmla="*/ 14 w 51"/>
                      <a:gd name="T67" fmla="*/ 179 h 256"/>
                      <a:gd name="T68" fmla="*/ 40 w 51"/>
                      <a:gd name="T69" fmla="*/ 174 h 256"/>
                      <a:gd name="T70" fmla="*/ 44 w 51"/>
                      <a:gd name="T71" fmla="*/ 122 h 256"/>
                      <a:gd name="T72" fmla="*/ 19 w 51"/>
                      <a:gd name="T73" fmla="*/ 112 h 256"/>
                      <a:gd name="T74" fmla="*/ 0 w 51"/>
                      <a:gd name="T75" fmla="*/ 127 h 256"/>
                      <a:gd name="T76" fmla="*/ 19 w 51"/>
                      <a:gd name="T77" fmla="*/ 142 h 256"/>
                      <a:gd name="T78" fmla="*/ 44 w 51"/>
                      <a:gd name="T79" fmla="*/ 132 h 256"/>
                      <a:gd name="T80" fmla="*/ 39 w 51"/>
                      <a:gd name="T81" fmla="*/ 80 h 256"/>
                      <a:gd name="T82" fmla="*/ 12 w 51"/>
                      <a:gd name="T83" fmla="*/ 77 h 256"/>
                      <a:gd name="T84" fmla="*/ 1 w 51"/>
                      <a:gd name="T85" fmla="*/ 94 h 256"/>
                      <a:gd name="T86" fmla="*/ 25 w 51"/>
                      <a:gd name="T87" fmla="*/ 106 h 256"/>
                      <a:gd name="T88" fmla="*/ 48 w 51"/>
                      <a:gd name="T89" fmla="*/ 84 h 256"/>
                      <a:gd name="T90" fmla="*/ 34 w 51"/>
                      <a:gd name="T91" fmla="*/ 39 h 256"/>
                      <a:gd name="T92" fmla="*/ 7 w 51"/>
                      <a:gd name="T93" fmla="*/ 41 h 256"/>
                      <a:gd name="T94" fmla="*/ 4 w 51"/>
                      <a:gd name="T95" fmla="*/ 60 h 256"/>
                      <a:gd name="T96" fmla="*/ 30 w 51"/>
                      <a:gd name="T97" fmla="*/ 66 h 256"/>
                      <a:gd name="T98" fmla="*/ 49 w 51"/>
                      <a:gd name="T99" fmla="*/ 32 h 256"/>
                      <a:gd name="T100" fmla="*/ 29 w 51"/>
                      <a:gd name="T101" fmla="*/ 0 h 2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51" h="256">
                        <a:moveTo>
                          <a:pt x="24" y="5"/>
                        </a:moveTo>
                        <a:lnTo>
                          <a:pt x="29" y="6"/>
                        </a:lnTo>
                        <a:lnTo>
                          <a:pt x="34" y="8"/>
                        </a:lnTo>
                        <a:lnTo>
                          <a:pt x="38" y="12"/>
                        </a:lnTo>
                        <a:lnTo>
                          <a:pt x="41" y="22"/>
                        </a:lnTo>
                        <a:lnTo>
                          <a:pt x="44" y="34"/>
                        </a:lnTo>
                        <a:lnTo>
                          <a:pt x="41" y="44"/>
                        </a:lnTo>
                        <a:lnTo>
                          <a:pt x="38" y="54"/>
                        </a:lnTo>
                        <a:lnTo>
                          <a:pt x="34" y="58"/>
                        </a:lnTo>
                        <a:lnTo>
                          <a:pt x="30" y="60"/>
                        </a:lnTo>
                        <a:lnTo>
                          <a:pt x="25" y="61"/>
                        </a:lnTo>
                        <a:lnTo>
                          <a:pt x="19" y="61"/>
                        </a:lnTo>
                        <a:lnTo>
                          <a:pt x="15" y="60"/>
                        </a:lnTo>
                        <a:lnTo>
                          <a:pt x="10" y="59"/>
                        </a:lnTo>
                        <a:lnTo>
                          <a:pt x="7" y="56"/>
                        </a:lnTo>
                        <a:lnTo>
                          <a:pt x="6" y="55"/>
                        </a:lnTo>
                        <a:lnTo>
                          <a:pt x="5" y="53"/>
                        </a:lnTo>
                        <a:lnTo>
                          <a:pt x="6" y="50"/>
                        </a:lnTo>
                        <a:lnTo>
                          <a:pt x="7" y="48"/>
                        </a:lnTo>
                        <a:lnTo>
                          <a:pt x="10" y="46"/>
                        </a:lnTo>
                        <a:lnTo>
                          <a:pt x="14" y="44"/>
                        </a:lnTo>
                        <a:lnTo>
                          <a:pt x="19" y="43"/>
                        </a:lnTo>
                        <a:lnTo>
                          <a:pt x="25" y="43"/>
                        </a:lnTo>
                        <a:lnTo>
                          <a:pt x="29" y="44"/>
                        </a:lnTo>
                        <a:lnTo>
                          <a:pt x="34" y="46"/>
                        </a:lnTo>
                        <a:lnTo>
                          <a:pt x="38" y="50"/>
                        </a:lnTo>
                        <a:lnTo>
                          <a:pt x="43" y="59"/>
                        </a:lnTo>
                        <a:lnTo>
                          <a:pt x="44" y="70"/>
                        </a:lnTo>
                        <a:lnTo>
                          <a:pt x="43" y="82"/>
                        </a:lnTo>
                        <a:lnTo>
                          <a:pt x="38" y="92"/>
                        </a:lnTo>
                        <a:lnTo>
                          <a:pt x="34" y="95"/>
                        </a:lnTo>
                        <a:lnTo>
                          <a:pt x="30" y="98"/>
                        </a:lnTo>
                        <a:lnTo>
                          <a:pt x="25" y="99"/>
                        </a:lnTo>
                        <a:lnTo>
                          <a:pt x="20" y="99"/>
                        </a:lnTo>
                        <a:lnTo>
                          <a:pt x="15" y="98"/>
                        </a:lnTo>
                        <a:lnTo>
                          <a:pt x="11" y="97"/>
                        </a:lnTo>
                        <a:lnTo>
                          <a:pt x="9" y="94"/>
                        </a:lnTo>
                        <a:lnTo>
                          <a:pt x="6" y="92"/>
                        </a:lnTo>
                        <a:lnTo>
                          <a:pt x="6" y="90"/>
                        </a:lnTo>
                        <a:lnTo>
                          <a:pt x="6" y="88"/>
                        </a:lnTo>
                        <a:lnTo>
                          <a:pt x="9" y="85"/>
                        </a:lnTo>
                        <a:lnTo>
                          <a:pt x="11" y="84"/>
                        </a:lnTo>
                        <a:lnTo>
                          <a:pt x="15" y="82"/>
                        </a:lnTo>
                        <a:lnTo>
                          <a:pt x="20" y="80"/>
                        </a:lnTo>
                        <a:lnTo>
                          <a:pt x="25" y="80"/>
                        </a:lnTo>
                        <a:lnTo>
                          <a:pt x="30" y="82"/>
                        </a:lnTo>
                        <a:lnTo>
                          <a:pt x="34" y="84"/>
                        </a:lnTo>
                        <a:lnTo>
                          <a:pt x="38" y="88"/>
                        </a:lnTo>
                        <a:lnTo>
                          <a:pt x="43" y="97"/>
                        </a:lnTo>
                        <a:lnTo>
                          <a:pt x="44" y="108"/>
                        </a:lnTo>
                        <a:lnTo>
                          <a:pt x="43" y="119"/>
                        </a:lnTo>
                        <a:lnTo>
                          <a:pt x="39" y="128"/>
                        </a:lnTo>
                        <a:lnTo>
                          <a:pt x="35" y="133"/>
                        </a:lnTo>
                        <a:lnTo>
                          <a:pt x="30" y="136"/>
                        </a:lnTo>
                        <a:lnTo>
                          <a:pt x="25" y="137"/>
                        </a:lnTo>
                        <a:lnTo>
                          <a:pt x="20" y="137"/>
                        </a:lnTo>
                        <a:lnTo>
                          <a:pt x="15" y="136"/>
                        </a:lnTo>
                        <a:lnTo>
                          <a:pt x="11" y="133"/>
                        </a:lnTo>
                        <a:lnTo>
                          <a:pt x="9" y="132"/>
                        </a:lnTo>
                        <a:lnTo>
                          <a:pt x="7" y="130"/>
                        </a:lnTo>
                        <a:lnTo>
                          <a:pt x="6" y="127"/>
                        </a:lnTo>
                        <a:lnTo>
                          <a:pt x="7" y="126"/>
                        </a:lnTo>
                        <a:lnTo>
                          <a:pt x="9" y="123"/>
                        </a:lnTo>
                        <a:lnTo>
                          <a:pt x="11" y="121"/>
                        </a:lnTo>
                        <a:lnTo>
                          <a:pt x="15" y="119"/>
                        </a:lnTo>
                        <a:lnTo>
                          <a:pt x="20" y="118"/>
                        </a:lnTo>
                        <a:lnTo>
                          <a:pt x="25" y="118"/>
                        </a:lnTo>
                        <a:lnTo>
                          <a:pt x="30" y="118"/>
                        </a:lnTo>
                        <a:lnTo>
                          <a:pt x="35" y="121"/>
                        </a:lnTo>
                        <a:lnTo>
                          <a:pt x="39" y="126"/>
                        </a:lnTo>
                        <a:lnTo>
                          <a:pt x="43" y="135"/>
                        </a:lnTo>
                        <a:lnTo>
                          <a:pt x="45" y="146"/>
                        </a:lnTo>
                        <a:lnTo>
                          <a:pt x="43" y="157"/>
                        </a:lnTo>
                        <a:lnTo>
                          <a:pt x="39" y="166"/>
                        </a:lnTo>
                        <a:lnTo>
                          <a:pt x="35" y="171"/>
                        </a:lnTo>
                        <a:lnTo>
                          <a:pt x="31" y="174"/>
                        </a:lnTo>
                        <a:lnTo>
                          <a:pt x="26" y="175"/>
                        </a:lnTo>
                        <a:lnTo>
                          <a:pt x="20" y="174"/>
                        </a:lnTo>
                        <a:lnTo>
                          <a:pt x="16" y="172"/>
                        </a:lnTo>
                        <a:lnTo>
                          <a:pt x="11" y="171"/>
                        </a:lnTo>
                        <a:lnTo>
                          <a:pt x="9" y="170"/>
                        </a:lnTo>
                        <a:lnTo>
                          <a:pt x="7" y="167"/>
                        </a:lnTo>
                        <a:lnTo>
                          <a:pt x="6" y="165"/>
                        </a:lnTo>
                        <a:lnTo>
                          <a:pt x="7" y="162"/>
                        </a:lnTo>
                        <a:lnTo>
                          <a:pt x="9" y="161"/>
                        </a:lnTo>
                        <a:lnTo>
                          <a:pt x="11" y="159"/>
                        </a:lnTo>
                        <a:lnTo>
                          <a:pt x="16" y="157"/>
                        </a:lnTo>
                        <a:lnTo>
                          <a:pt x="20" y="156"/>
                        </a:lnTo>
                        <a:lnTo>
                          <a:pt x="26" y="155"/>
                        </a:lnTo>
                        <a:lnTo>
                          <a:pt x="30" y="156"/>
                        </a:lnTo>
                        <a:lnTo>
                          <a:pt x="35" y="159"/>
                        </a:lnTo>
                        <a:lnTo>
                          <a:pt x="39" y="164"/>
                        </a:lnTo>
                        <a:lnTo>
                          <a:pt x="44" y="172"/>
                        </a:lnTo>
                        <a:lnTo>
                          <a:pt x="45" y="184"/>
                        </a:lnTo>
                        <a:lnTo>
                          <a:pt x="44" y="195"/>
                        </a:lnTo>
                        <a:lnTo>
                          <a:pt x="39" y="204"/>
                        </a:lnTo>
                        <a:lnTo>
                          <a:pt x="36" y="208"/>
                        </a:lnTo>
                        <a:lnTo>
                          <a:pt x="31" y="212"/>
                        </a:lnTo>
                        <a:lnTo>
                          <a:pt x="26" y="212"/>
                        </a:lnTo>
                        <a:lnTo>
                          <a:pt x="21" y="212"/>
                        </a:lnTo>
                        <a:lnTo>
                          <a:pt x="16" y="210"/>
                        </a:lnTo>
                        <a:lnTo>
                          <a:pt x="12" y="209"/>
                        </a:lnTo>
                        <a:lnTo>
                          <a:pt x="10" y="206"/>
                        </a:lnTo>
                        <a:lnTo>
                          <a:pt x="7" y="205"/>
                        </a:lnTo>
                        <a:lnTo>
                          <a:pt x="7" y="203"/>
                        </a:lnTo>
                        <a:lnTo>
                          <a:pt x="7" y="200"/>
                        </a:lnTo>
                        <a:lnTo>
                          <a:pt x="10" y="198"/>
                        </a:lnTo>
                        <a:lnTo>
                          <a:pt x="12" y="196"/>
                        </a:lnTo>
                        <a:lnTo>
                          <a:pt x="16" y="195"/>
                        </a:lnTo>
                        <a:lnTo>
                          <a:pt x="21" y="194"/>
                        </a:lnTo>
                        <a:lnTo>
                          <a:pt x="26" y="193"/>
                        </a:lnTo>
                        <a:lnTo>
                          <a:pt x="31" y="194"/>
                        </a:lnTo>
                        <a:lnTo>
                          <a:pt x="35" y="196"/>
                        </a:lnTo>
                        <a:lnTo>
                          <a:pt x="39" y="200"/>
                        </a:lnTo>
                        <a:lnTo>
                          <a:pt x="44" y="210"/>
                        </a:lnTo>
                        <a:lnTo>
                          <a:pt x="45" y="222"/>
                        </a:lnTo>
                        <a:lnTo>
                          <a:pt x="44" y="232"/>
                        </a:lnTo>
                        <a:lnTo>
                          <a:pt x="40" y="242"/>
                        </a:lnTo>
                        <a:lnTo>
                          <a:pt x="36" y="246"/>
                        </a:lnTo>
                        <a:lnTo>
                          <a:pt x="31" y="248"/>
                        </a:lnTo>
                        <a:lnTo>
                          <a:pt x="26" y="249"/>
                        </a:lnTo>
                        <a:lnTo>
                          <a:pt x="24" y="249"/>
                        </a:lnTo>
                        <a:lnTo>
                          <a:pt x="24" y="256"/>
                        </a:lnTo>
                        <a:lnTo>
                          <a:pt x="26" y="256"/>
                        </a:lnTo>
                        <a:lnTo>
                          <a:pt x="33" y="254"/>
                        </a:lnTo>
                        <a:lnTo>
                          <a:pt x="36" y="253"/>
                        </a:lnTo>
                        <a:lnTo>
                          <a:pt x="41" y="249"/>
                        </a:lnTo>
                        <a:lnTo>
                          <a:pt x="45" y="244"/>
                        </a:lnTo>
                        <a:lnTo>
                          <a:pt x="50" y="234"/>
                        </a:lnTo>
                        <a:lnTo>
                          <a:pt x="51" y="220"/>
                        </a:lnTo>
                        <a:lnTo>
                          <a:pt x="49" y="208"/>
                        </a:lnTo>
                        <a:lnTo>
                          <a:pt x="44" y="198"/>
                        </a:lnTo>
                        <a:lnTo>
                          <a:pt x="40" y="193"/>
                        </a:lnTo>
                        <a:lnTo>
                          <a:pt x="36" y="190"/>
                        </a:lnTo>
                        <a:lnTo>
                          <a:pt x="31" y="188"/>
                        </a:lnTo>
                        <a:lnTo>
                          <a:pt x="26" y="188"/>
                        </a:lnTo>
                        <a:lnTo>
                          <a:pt x="20" y="188"/>
                        </a:lnTo>
                        <a:lnTo>
                          <a:pt x="14" y="189"/>
                        </a:lnTo>
                        <a:lnTo>
                          <a:pt x="9" y="191"/>
                        </a:lnTo>
                        <a:lnTo>
                          <a:pt x="5" y="194"/>
                        </a:lnTo>
                        <a:lnTo>
                          <a:pt x="2" y="199"/>
                        </a:lnTo>
                        <a:lnTo>
                          <a:pt x="1" y="203"/>
                        </a:lnTo>
                        <a:lnTo>
                          <a:pt x="2" y="206"/>
                        </a:lnTo>
                        <a:lnTo>
                          <a:pt x="5" y="212"/>
                        </a:lnTo>
                        <a:lnTo>
                          <a:pt x="10" y="214"/>
                        </a:lnTo>
                        <a:lnTo>
                          <a:pt x="14" y="217"/>
                        </a:lnTo>
                        <a:lnTo>
                          <a:pt x="20" y="218"/>
                        </a:lnTo>
                        <a:lnTo>
                          <a:pt x="26" y="218"/>
                        </a:lnTo>
                        <a:lnTo>
                          <a:pt x="31" y="217"/>
                        </a:lnTo>
                        <a:lnTo>
                          <a:pt x="36" y="215"/>
                        </a:lnTo>
                        <a:lnTo>
                          <a:pt x="40" y="212"/>
                        </a:lnTo>
                        <a:lnTo>
                          <a:pt x="44" y="208"/>
                        </a:lnTo>
                        <a:lnTo>
                          <a:pt x="49" y="196"/>
                        </a:lnTo>
                        <a:lnTo>
                          <a:pt x="51" y="184"/>
                        </a:lnTo>
                        <a:lnTo>
                          <a:pt x="49" y="170"/>
                        </a:lnTo>
                        <a:lnTo>
                          <a:pt x="44" y="160"/>
                        </a:lnTo>
                        <a:lnTo>
                          <a:pt x="40" y="155"/>
                        </a:lnTo>
                        <a:lnTo>
                          <a:pt x="35" y="152"/>
                        </a:lnTo>
                        <a:lnTo>
                          <a:pt x="31" y="150"/>
                        </a:lnTo>
                        <a:lnTo>
                          <a:pt x="25" y="150"/>
                        </a:lnTo>
                        <a:lnTo>
                          <a:pt x="19" y="150"/>
                        </a:lnTo>
                        <a:lnTo>
                          <a:pt x="14" y="151"/>
                        </a:lnTo>
                        <a:lnTo>
                          <a:pt x="9" y="154"/>
                        </a:lnTo>
                        <a:lnTo>
                          <a:pt x="5" y="157"/>
                        </a:lnTo>
                        <a:lnTo>
                          <a:pt x="2" y="161"/>
                        </a:lnTo>
                        <a:lnTo>
                          <a:pt x="1" y="165"/>
                        </a:lnTo>
                        <a:lnTo>
                          <a:pt x="2" y="170"/>
                        </a:lnTo>
                        <a:lnTo>
                          <a:pt x="5" y="174"/>
                        </a:lnTo>
                        <a:lnTo>
                          <a:pt x="9" y="176"/>
                        </a:lnTo>
                        <a:lnTo>
                          <a:pt x="14" y="179"/>
                        </a:lnTo>
                        <a:lnTo>
                          <a:pt x="20" y="180"/>
                        </a:lnTo>
                        <a:lnTo>
                          <a:pt x="26" y="180"/>
                        </a:lnTo>
                        <a:lnTo>
                          <a:pt x="31" y="180"/>
                        </a:lnTo>
                        <a:lnTo>
                          <a:pt x="36" y="177"/>
                        </a:lnTo>
                        <a:lnTo>
                          <a:pt x="40" y="174"/>
                        </a:lnTo>
                        <a:lnTo>
                          <a:pt x="44" y="170"/>
                        </a:lnTo>
                        <a:lnTo>
                          <a:pt x="49" y="159"/>
                        </a:lnTo>
                        <a:lnTo>
                          <a:pt x="50" y="146"/>
                        </a:lnTo>
                        <a:lnTo>
                          <a:pt x="49" y="133"/>
                        </a:lnTo>
                        <a:lnTo>
                          <a:pt x="44" y="122"/>
                        </a:lnTo>
                        <a:lnTo>
                          <a:pt x="40" y="118"/>
                        </a:lnTo>
                        <a:lnTo>
                          <a:pt x="35" y="114"/>
                        </a:lnTo>
                        <a:lnTo>
                          <a:pt x="30" y="112"/>
                        </a:lnTo>
                        <a:lnTo>
                          <a:pt x="25" y="112"/>
                        </a:lnTo>
                        <a:lnTo>
                          <a:pt x="19" y="112"/>
                        </a:lnTo>
                        <a:lnTo>
                          <a:pt x="14" y="114"/>
                        </a:lnTo>
                        <a:lnTo>
                          <a:pt x="9" y="116"/>
                        </a:lnTo>
                        <a:lnTo>
                          <a:pt x="4" y="119"/>
                        </a:lnTo>
                        <a:lnTo>
                          <a:pt x="1" y="123"/>
                        </a:lnTo>
                        <a:lnTo>
                          <a:pt x="0" y="127"/>
                        </a:lnTo>
                        <a:lnTo>
                          <a:pt x="1" y="132"/>
                        </a:lnTo>
                        <a:lnTo>
                          <a:pt x="4" y="136"/>
                        </a:lnTo>
                        <a:lnTo>
                          <a:pt x="9" y="138"/>
                        </a:lnTo>
                        <a:lnTo>
                          <a:pt x="14" y="141"/>
                        </a:lnTo>
                        <a:lnTo>
                          <a:pt x="19" y="142"/>
                        </a:lnTo>
                        <a:lnTo>
                          <a:pt x="25" y="142"/>
                        </a:lnTo>
                        <a:lnTo>
                          <a:pt x="31" y="142"/>
                        </a:lnTo>
                        <a:lnTo>
                          <a:pt x="35" y="140"/>
                        </a:lnTo>
                        <a:lnTo>
                          <a:pt x="40" y="137"/>
                        </a:lnTo>
                        <a:lnTo>
                          <a:pt x="44" y="132"/>
                        </a:lnTo>
                        <a:lnTo>
                          <a:pt x="49" y="121"/>
                        </a:lnTo>
                        <a:lnTo>
                          <a:pt x="50" y="108"/>
                        </a:lnTo>
                        <a:lnTo>
                          <a:pt x="48" y="95"/>
                        </a:lnTo>
                        <a:lnTo>
                          <a:pt x="43" y="84"/>
                        </a:lnTo>
                        <a:lnTo>
                          <a:pt x="39" y="80"/>
                        </a:lnTo>
                        <a:lnTo>
                          <a:pt x="35" y="77"/>
                        </a:lnTo>
                        <a:lnTo>
                          <a:pt x="30" y="75"/>
                        </a:lnTo>
                        <a:lnTo>
                          <a:pt x="25" y="74"/>
                        </a:lnTo>
                        <a:lnTo>
                          <a:pt x="19" y="75"/>
                        </a:lnTo>
                        <a:lnTo>
                          <a:pt x="12" y="77"/>
                        </a:lnTo>
                        <a:lnTo>
                          <a:pt x="7" y="78"/>
                        </a:lnTo>
                        <a:lnTo>
                          <a:pt x="4" y="82"/>
                        </a:lnTo>
                        <a:lnTo>
                          <a:pt x="1" y="85"/>
                        </a:lnTo>
                        <a:lnTo>
                          <a:pt x="0" y="90"/>
                        </a:lnTo>
                        <a:lnTo>
                          <a:pt x="1" y="94"/>
                        </a:lnTo>
                        <a:lnTo>
                          <a:pt x="4" y="98"/>
                        </a:lnTo>
                        <a:lnTo>
                          <a:pt x="9" y="102"/>
                        </a:lnTo>
                        <a:lnTo>
                          <a:pt x="12" y="103"/>
                        </a:lnTo>
                        <a:lnTo>
                          <a:pt x="19" y="104"/>
                        </a:lnTo>
                        <a:lnTo>
                          <a:pt x="25" y="106"/>
                        </a:lnTo>
                        <a:lnTo>
                          <a:pt x="30" y="104"/>
                        </a:lnTo>
                        <a:lnTo>
                          <a:pt x="35" y="102"/>
                        </a:lnTo>
                        <a:lnTo>
                          <a:pt x="39" y="99"/>
                        </a:lnTo>
                        <a:lnTo>
                          <a:pt x="43" y="94"/>
                        </a:lnTo>
                        <a:lnTo>
                          <a:pt x="48" y="84"/>
                        </a:lnTo>
                        <a:lnTo>
                          <a:pt x="50" y="70"/>
                        </a:lnTo>
                        <a:lnTo>
                          <a:pt x="48" y="58"/>
                        </a:lnTo>
                        <a:lnTo>
                          <a:pt x="43" y="46"/>
                        </a:lnTo>
                        <a:lnTo>
                          <a:pt x="39" y="43"/>
                        </a:lnTo>
                        <a:lnTo>
                          <a:pt x="34" y="39"/>
                        </a:lnTo>
                        <a:lnTo>
                          <a:pt x="30" y="37"/>
                        </a:lnTo>
                        <a:lnTo>
                          <a:pt x="24" y="36"/>
                        </a:lnTo>
                        <a:lnTo>
                          <a:pt x="17" y="37"/>
                        </a:lnTo>
                        <a:lnTo>
                          <a:pt x="12" y="39"/>
                        </a:lnTo>
                        <a:lnTo>
                          <a:pt x="7" y="41"/>
                        </a:lnTo>
                        <a:lnTo>
                          <a:pt x="4" y="44"/>
                        </a:lnTo>
                        <a:lnTo>
                          <a:pt x="0" y="48"/>
                        </a:lnTo>
                        <a:lnTo>
                          <a:pt x="0" y="53"/>
                        </a:lnTo>
                        <a:lnTo>
                          <a:pt x="1" y="56"/>
                        </a:lnTo>
                        <a:lnTo>
                          <a:pt x="4" y="60"/>
                        </a:lnTo>
                        <a:lnTo>
                          <a:pt x="7" y="64"/>
                        </a:lnTo>
                        <a:lnTo>
                          <a:pt x="12" y="65"/>
                        </a:lnTo>
                        <a:lnTo>
                          <a:pt x="19" y="68"/>
                        </a:lnTo>
                        <a:lnTo>
                          <a:pt x="25" y="68"/>
                        </a:lnTo>
                        <a:lnTo>
                          <a:pt x="30" y="66"/>
                        </a:lnTo>
                        <a:lnTo>
                          <a:pt x="35" y="65"/>
                        </a:lnTo>
                        <a:lnTo>
                          <a:pt x="39" y="61"/>
                        </a:lnTo>
                        <a:lnTo>
                          <a:pt x="43" y="56"/>
                        </a:lnTo>
                        <a:lnTo>
                          <a:pt x="48" y="46"/>
                        </a:lnTo>
                        <a:lnTo>
                          <a:pt x="49" y="32"/>
                        </a:lnTo>
                        <a:lnTo>
                          <a:pt x="48" y="20"/>
                        </a:lnTo>
                        <a:lnTo>
                          <a:pt x="41" y="10"/>
                        </a:lnTo>
                        <a:lnTo>
                          <a:pt x="38" y="5"/>
                        </a:lnTo>
                        <a:lnTo>
                          <a:pt x="34" y="2"/>
                        </a:lnTo>
                        <a:lnTo>
                          <a:pt x="29" y="0"/>
                        </a:lnTo>
                        <a:lnTo>
                          <a:pt x="24" y="0"/>
                        </a:lnTo>
                        <a:lnTo>
                          <a:pt x="21" y="0"/>
                        </a:lnTo>
                        <a:lnTo>
                          <a:pt x="21" y="5"/>
                        </a:lnTo>
                        <a:lnTo>
                          <a:pt x="24" y="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0">
                    <a:solidFill>
                      <a:schemeClr val="accent4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テキスト ボックス 61"/>
                  <p:cNvSpPr txBox="1"/>
                  <p:nvPr/>
                </p:nvSpPr>
                <p:spPr>
                  <a:xfrm>
                    <a:off x="2391184" y="1179852"/>
                    <a:ext cx="496004" cy="45435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𝑞</m:t>
                          </m:r>
                        </m:oMath>
                      </m:oMathPara>
                    </a14:m>
                    <a:endParaRPr kumimoji="1" lang="ja-JP" altLang="en-US" sz="1400" dirty="0"/>
                  </a:p>
                </p:txBody>
              </p:sp>
            </mc:Choice>
            <mc:Fallback xmlns="">
              <p:sp>
                <p:nvSpPr>
                  <p:cNvPr id="62" name="テキスト ボックス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1184" y="1179852"/>
                    <a:ext cx="496004" cy="454356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b="-400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テキスト ボックス 62"/>
                  <p:cNvSpPr txBox="1"/>
                  <p:nvPr/>
                </p:nvSpPr>
                <p:spPr>
                  <a:xfrm>
                    <a:off x="2476960" y="2476958"/>
                    <a:ext cx="496004" cy="45435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kumimoji="1" lang="en-US" altLang="ja-JP" sz="1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ja-JP" sz="1400" i="1">
                                  <a:latin typeface="Cambria Math"/>
                                </a:rPr>
                                <m:t>𝑞</m:t>
                              </m:r>
                            </m:e>
                          </m:acc>
                        </m:oMath>
                      </m:oMathPara>
                    </a14:m>
                    <a:endParaRPr kumimoji="1" lang="ja-JP" altLang="en-US" sz="1400" dirty="0"/>
                  </a:p>
                </p:txBody>
              </p:sp>
            </mc:Choice>
            <mc:Fallback xmlns="">
              <p:sp>
                <p:nvSpPr>
                  <p:cNvPr id="63" name="テキスト ボックス 6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76960" y="2476958"/>
                    <a:ext cx="496004" cy="454356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400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0" name="円/楕円 59"/>
            <p:cNvSpPr/>
            <p:nvPr/>
          </p:nvSpPr>
          <p:spPr>
            <a:xfrm>
              <a:off x="2148289" y="4902506"/>
              <a:ext cx="231354" cy="242371"/>
            </a:xfrm>
            <a:prstGeom prst="ellipse">
              <a:avLst/>
            </a:prstGeom>
            <a:solidFill>
              <a:schemeClr val="accent3">
                <a:lumMod val="6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575452" y="4006462"/>
            <a:ext cx="3673651" cy="1646266"/>
            <a:chOff x="575452" y="4370023"/>
            <a:chExt cx="3673651" cy="1646266"/>
          </a:xfrm>
        </p:grpSpPr>
        <p:grpSp>
          <p:nvGrpSpPr>
            <p:cNvPr id="39" name="グループ化 38"/>
            <p:cNvGrpSpPr/>
            <p:nvPr/>
          </p:nvGrpSpPr>
          <p:grpSpPr>
            <a:xfrm>
              <a:off x="575452" y="4370023"/>
              <a:ext cx="3673651" cy="1646266"/>
              <a:chOff x="755394" y="857477"/>
              <a:chExt cx="5423232" cy="2430302"/>
            </a:xfrm>
          </p:grpSpPr>
          <p:grpSp>
            <p:nvGrpSpPr>
              <p:cNvPr id="40" name="グループ化 39"/>
              <p:cNvGrpSpPr/>
              <p:nvPr/>
            </p:nvGrpSpPr>
            <p:grpSpPr>
              <a:xfrm>
                <a:off x="755394" y="857477"/>
                <a:ext cx="5423232" cy="2430302"/>
                <a:chOff x="755394" y="857477"/>
                <a:chExt cx="5423232" cy="2430302"/>
              </a:xfrm>
            </p:grpSpPr>
            <p:pic>
              <p:nvPicPr>
                <p:cNvPr id="43" name="図 42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52" r="38364"/>
                <a:stretch/>
              </p:blipFill>
              <p:spPr>
                <a:xfrm>
                  <a:off x="755394" y="859316"/>
                  <a:ext cx="2968308" cy="2428463"/>
                </a:xfrm>
                <a:prstGeom prst="rect">
                  <a:avLst/>
                </a:prstGeom>
              </p:spPr>
            </p:pic>
            <p:pic>
              <p:nvPicPr>
                <p:cNvPr id="44" name="図 4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52" r="38364"/>
                <a:stretch/>
              </p:blipFill>
              <p:spPr>
                <a:xfrm>
                  <a:off x="3210319" y="857477"/>
                  <a:ext cx="2968307" cy="2428463"/>
                </a:xfrm>
                <a:prstGeom prst="rect">
                  <a:avLst/>
                </a:prstGeom>
              </p:spPr>
            </p:pic>
            <p:sp>
              <p:nvSpPr>
                <p:cNvPr id="45" name="円/楕円 44"/>
                <p:cNvSpPr/>
                <p:nvPr/>
              </p:nvSpPr>
              <p:spPr>
                <a:xfrm>
                  <a:off x="2489812" y="1388127"/>
                  <a:ext cx="1729648" cy="134405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46" name="グループ化 45"/>
                <p:cNvGrpSpPr/>
                <p:nvPr/>
              </p:nvGrpSpPr>
              <p:grpSpPr>
                <a:xfrm>
                  <a:off x="2897425" y="1377151"/>
                  <a:ext cx="142378" cy="170023"/>
                  <a:chOff x="1597434" y="4561025"/>
                  <a:chExt cx="142378" cy="170023"/>
                </a:xfrm>
              </p:grpSpPr>
              <p:sp>
                <p:nvSpPr>
                  <p:cNvPr id="53" name="Freeform 7"/>
                  <p:cNvSpPr>
                    <a:spLocks/>
                  </p:cNvSpPr>
                  <p:nvPr/>
                </p:nvSpPr>
                <p:spPr bwMode="auto">
                  <a:xfrm>
                    <a:off x="1597434" y="4561025"/>
                    <a:ext cx="142378" cy="170023"/>
                  </a:xfrm>
                  <a:custGeom>
                    <a:avLst/>
                    <a:gdLst>
                      <a:gd name="T0" fmla="*/ 50 w 58"/>
                      <a:gd name="T1" fmla="*/ 50 h 58"/>
                      <a:gd name="T2" fmla="*/ 40 w 58"/>
                      <a:gd name="T3" fmla="*/ 57 h 58"/>
                      <a:gd name="T4" fmla="*/ 29 w 58"/>
                      <a:gd name="T5" fmla="*/ 58 h 58"/>
                      <a:gd name="T6" fmla="*/ 19 w 58"/>
                      <a:gd name="T7" fmla="*/ 57 h 58"/>
                      <a:gd name="T8" fmla="*/ 9 w 58"/>
                      <a:gd name="T9" fmla="*/ 50 h 58"/>
                      <a:gd name="T10" fmla="*/ 3 w 58"/>
                      <a:gd name="T11" fmla="*/ 40 h 58"/>
                      <a:gd name="T12" fmla="*/ 0 w 58"/>
                      <a:gd name="T13" fmla="*/ 29 h 58"/>
                      <a:gd name="T14" fmla="*/ 3 w 58"/>
                      <a:gd name="T15" fmla="*/ 18 h 58"/>
                      <a:gd name="T16" fmla="*/ 9 w 58"/>
                      <a:gd name="T17" fmla="*/ 9 h 58"/>
                      <a:gd name="T18" fmla="*/ 19 w 58"/>
                      <a:gd name="T19" fmla="*/ 2 h 58"/>
                      <a:gd name="T20" fmla="*/ 29 w 58"/>
                      <a:gd name="T21" fmla="*/ 0 h 58"/>
                      <a:gd name="T22" fmla="*/ 40 w 58"/>
                      <a:gd name="T23" fmla="*/ 2 h 58"/>
                      <a:gd name="T24" fmla="*/ 50 w 58"/>
                      <a:gd name="T25" fmla="*/ 9 h 58"/>
                      <a:gd name="T26" fmla="*/ 57 w 58"/>
                      <a:gd name="T27" fmla="*/ 18 h 58"/>
                      <a:gd name="T28" fmla="*/ 58 w 58"/>
                      <a:gd name="T29" fmla="*/ 29 h 58"/>
                      <a:gd name="T30" fmla="*/ 57 w 58"/>
                      <a:gd name="T31" fmla="*/ 40 h 58"/>
                      <a:gd name="T32" fmla="*/ 50 w 58"/>
                      <a:gd name="T33" fmla="*/ 5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8" h="58">
                        <a:moveTo>
                          <a:pt x="50" y="50"/>
                        </a:moveTo>
                        <a:lnTo>
                          <a:pt x="40" y="57"/>
                        </a:lnTo>
                        <a:lnTo>
                          <a:pt x="29" y="58"/>
                        </a:lnTo>
                        <a:lnTo>
                          <a:pt x="19" y="57"/>
                        </a:lnTo>
                        <a:lnTo>
                          <a:pt x="9" y="50"/>
                        </a:lnTo>
                        <a:lnTo>
                          <a:pt x="3" y="40"/>
                        </a:lnTo>
                        <a:lnTo>
                          <a:pt x="0" y="29"/>
                        </a:lnTo>
                        <a:lnTo>
                          <a:pt x="3" y="18"/>
                        </a:lnTo>
                        <a:lnTo>
                          <a:pt x="9" y="9"/>
                        </a:lnTo>
                        <a:lnTo>
                          <a:pt x="19" y="2"/>
                        </a:lnTo>
                        <a:lnTo>
                          <a:pt x="29" y="0"/>
                        </a:lnTo>
                        <a:lnTo>
                          <a:pt x="40" y="2"/>
                        </a:lnTo>
                        <a:lnTo>
                          <a:pt x="50" y="9"/>
                        </a:lnTo>
                        <a:lnTo>
                          <a:pt x="57" y="18"/>
                        </a:lnTo>
                        <a:lnTo>
                          <a:pt x="58" y="29"/>
                        </a:lnTo>
                        <a:lnTo>
                          <a:pt x="57" y="40"/>
                        </a:lnTo>
                        <a:lnTo>
                          <a:pt x="50" y="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54" name="Freeform 8"/>
                  <p:cNvSpPr>
                    <a:spLocks noEditPoints="1"/>
                  </p:cNvSpPr>
                  <p:nvPr/>
                </p:nvSpPr>
                <p:spPr bwMode="auto">
                  <a:xfrm>
                    <a:off x="1597434" y="4561025"/>
                    <a:ext cx="142378" cy="170023"/>
                  </a:xfrm>
                  <a:custGeom>
                    <a:avLst/>
                    <a:gdLst>
                      <a:gd name="T0" fmla="*/ 50 w 58"/>
                      <a:gd name="T1" fmla="*/ 50 h 58"/>
                      <a:gd name="T2" fmla="*/ 40 w 58"/>
                      <a:gd name="T3" fmla="*/ 57 h 58"/>
                      <a:gd name="T4" fmla="*/ 29 w 58"/>
                      <a:gd name="T5" fmla="*/ 58 h 58"/>
                      <a:gd name="T6" fmla="*/ 19 w 58"/>
                      <a:gd name="T7" fmla="*/ 57 h 58"/>
                      <a:gd name="T8" fmla="*/ 9 w 58"/>
                      <a:gd name="T9" fmla="*/ 50 h 58"/>
                      <a:gd name="T10" fmla="*/ 3 w 58"/>
                      <a:gd name="T11" fmla="*/ 40 h 58"/>
                      <a:gd name="T12" fmla="*/ 0 w 58"/>
                      <a:gd name="T13" fmla="*/ 29 h 58"/>
                      <a:gd name="T14" fmla="*/ 3 w 58"/>
                      <a:gd name="T15" fmla="*/ 18 h 58"/>
                      <a:gd name="T16" fmla="*/ 9 w 58"/>
                      <a:gd name="T17" fmla="*/ 9 h 58"/>
                      <a:gd name="T18" fmla="*/ 19 w 58"/>
                      <a:gd name="T19" fmla="*/ 2 h 58"/>
                      <a:gd name="T20" fmla="*/ 29 w 58"/>
                      <a:gd name="T21" fmla="*/ 0 h 58"/>
                      <a:gd name="T22" fmla="*/ 40 w 58"/>
                      <a:gd name="T23" fmla="*/ 2 h 58"/>
                      <a:gd name="T24" fmla="*/ 50 w 58"/>
                      <a:gd name="T25" fmla="*/ 9 h 58"/>
                      <a:gd name="T26" fmla="*/ 57 w 58"/>
                      <a:gd name="T27" fmla="*/ 18 h 58"/>
                      <a:gd name="T28" fmla="*/ 58 w 58"/>
                      <a:gd name="T29" fmla="*/ 29 h 58"/>
                      <a:gd name="T30" fmla="*/ 57 w 58"/>
                      <a:gd name="T31" fmla="*/ 40 h 58"/>
                      <a:gd name="T32" fmla="*/ 50 w 58"/>
                      <a:gd name="T33" fmla="*/ 50 h 58"/>
                      <a:gd name="T34" fmla="*/ 50 w 58"/>
                      <a:gd name="T35" fmla="*/ 50 h 58"/>
                      <a:gd name="T36" fmla="*/ 57 w 58"/>
                      <a:gd name="T37" fmla="*/ 40 h 58"/>
                      <a:gd name="T38" fmla="*/ 58 w 58"/>
                      <a:gd name="T39" fmla="*/ 29 h 58"/>
                      <a:gd name="T40" fmla="*/ 57 w 58"/>
                      <a:gd name="T41" fmla="*/ 18 h 58"/>
                      <a:gd name="T42" fmla="*/ 50 w 58"/>
                      <a:gd name="T43" fmla="*/ 9 h 58"/>
                      <a:gd name="T44" fmla="*/ 40 w 58"/>
                      <a:gd name="T45" fmla="*/ 2 h 58"/>
                      <a:gd name="T46" fmla="*/ 29 w 58"/>
                      <a:gd name="T47" fmla="*/ 0 h 58"/>
                      <a:gd name="T48" fmla="*/ 19 w 58"/>
                      <a:gd name="T49" fmla="*/ 2 h 58"/>
                      <a:gd name="T50" fmla="*/ 9 w 58"/>
                      <a:gd name="T51" fmla="*/ 9 h 58"/>
                      <a:gd name="T52" fmla="*/ 3 w 58"/>
                      <a:gd name="T53" fmla="*/ 18 h 58"/>
                      <a:gd name="T54" fmla="*/ 0 w 58"/>
                      <a:gd name="T55" fmla="*/ 29 h 58"/>
                      <a:gd name="T56" fmla="*/ 3 w 58"/>
                      <a:gd name="T57" fmla="*/ 40 h 58"/>
                      <a:gd name="T58" fmla="*/ 9 w 58"/>
                      <a:gd name="T59" fmla="*/ 50 h 58"/>
                      <a:gd name="T60" fmla="*/ 19 w 58"/>
                      <a:gd name="T61" fmla="*/ 57 h 58"/>
                      <a:gd name="T62" fmla="*/ 29 w 58"/>
                      <a:gd name="T63" fmla="*/ 58 h 58"/>
                      <a:gd name="T64" fmla="*/ 40 w 58"/>
                      <a:gd name="T65" fmla="*/ 57 h 58"/>
                      <a:gd name="T66" fmla="*/ 50 w 58"/>
                      <a:gd name="T67" fmla="*/ 5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58" h="58">
                        <a:moveTo>
                          <a:pt x="50" y="50"/>
                        </a:moveTo>
                        <a:lnTo>
                          <a:pt x="40" y="57"/>
                        </a:lnTo>
                        <a:lnTo>
                          <a:pt x="29" y="58"/>
                        </a:lnTo>
                        <a:lnTo>
                          <a:pt x="19" y="57"/>
                        </a:lnTo>
                        <a:lnTo>
                          <a:pt x="9" y="50"/>
                        </a:lnTo>
                        <a:lnTo>
                          <a:pt x="3" y="40"/>
                        </a:lnTo>
                        <a:lnTo>
                          <a:pt x="0" y="29"/>
                        </a:lnTo>
                        <a:lnTo>
                          <a:pt x="3" y="18"/>
                        </a:lnTo>
                        <a:lnTo>
                          <a:pt x="9" y="9"/>
                        </a:lnTo>
                        <a:lnTo>
                          <a:pt x="19" y="2"/>
                        </a:lnTo>
                        <a:lnTo>
                          <a:pt x="29" y="0"/>
                        </a:lnTo>
                        <a:lnTo>
                          <a:pt x="40" y="2"/>
                        </a:lnTo>
                        <a:lnTo>
                          <a:pt x="50" y="9"/>
                        </a:lnTo>
                        <a:lnTo>
                          <a:pt x="57" y="18"/>
                        </a:lnTo>
                        <a:lnTo>
                          <a:pt x="58" y="29"/>
                        </a:lnTo>
                        <a:lnTo>
                          <a:pt x="57" y="40"/>
                        </a:lnTo>
                        <a:lnTo>
                          <a:pt x="50" y="50"/>
                        </a:lnTo>
                        <a:close/>
                        <a:moveTo>
                          <a:pt x="50" y="50"/>
                        </a:moveTo>
                        <a:lnTo>
                          <a:pt x="57" y="40"/>
                        </a:lnTo>
                        <a:lnTo>
                          <a:pt x="58" y="29"/>
                        </a:lnTo>
                        <a:lnTo>
                          <a:pt x="57" y="18"/>
                        </a:lnTo>
                        <a:lnTo>
                          <a:pt x="50" y="9"/>
                        </a:lnTo>
                        <a:lnTo>
                          <a:pt x="40" y="2"/>
                        </a:lnTo>
                        <a:lnTo>
                          <a:pt x="29" y="0"/>
                        </a:lnTo>
                        <a:lnTo>
                          <a:pt x="19" y="2"/>
                        </a:lnTo>
                        <a:lnTo>
                          <a:pt x="9" y="9"/>
                        </a:lnTo>
                        <a:lnTo>
                          <a:pt x="3" y="18"/>
                        </a:lnTo>
                        <a:lnTo>
                          <a:pt x="0" y="29"/>
                        </a:lnTo>
                        <a:lnTo>
                          <a:pt x="3" y="40"/>
                        </a:lnTo>
                        <a:lnTo>
                          <a:pt x="9" y="50"/>
                        </a:lnTo>
                        <a:lnTo>
                          <a:pt x="19" y="57"/>
                        </a:lnTo>
                        <a:lnTo>
                          <a:pt x="29" y="58"/>
                        </a:lnTo>
                        <a:lnTo>
                          <a:pt x="40" y="57"/>
                        </a:lnTo>
                        <a:lnTo>
                          <a:pt x="50" y="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47" name="グループ化 46"/>
                <p:cNvGrpSpPr/>
                <p:nvPr/>
              </p:nvGrpSpPr>
              <p:grpSpPr>
                <a:xfrm>
                  <a:off x="3800807" y="2517537"/>
                  <a:ext cx="142378" cy="172955"/>
                  <a:chOff x="1597434" y="5337855"/>
                  <a:chExt cx="142378" cy="172955"/>
                </a:xfrm>
              </p:grpSpPr>
              <p:sp>
                <p:nvSpPr>
                  <p:cNvPr id="51" name="Freeform 9"/>
                  <p:cNvSpPr>
                    <a:spLocks/>
                  </p:cNvSpPr>
                  <p:nvPr/>
                </p:nvSpPr>
                <p:spPr bwMode="auto">
                  <a:xfrm>
                    <a:off x="1597434" y="5337855"/>
                    <a:ext cx="142378" cy="172955"/>
                  </a:xfrm>
                  <a:custGeom>
                    <a:avLst/>
                    <a:gdLst>
                      <a:gd name="T0" fmla="*/ 50 w 58"/>
                      <a:gd name="T1" fmla="*/ 50 h 59"/>
                      <a:gd name="T2" fmla="*/ 40 w 58"/>
                      <a:gd name="T3" fmla="*/ 56 h 59"/>
                      <a:gd name="T4" fmla="*/ 29 w 58"/>
                      <a:gd name="T5" fmla="*/ 59 h 59"/>
                      <a:gd name="T6" fmla="*/ 19 w 58"/>
                      <a:gd name="T7" fmla="*/ 56 h 59"/>
                      <a:gd name="T8" fmla="*/ 9 w 58"/>
                      <a:gd name="T9" fmla="*/ 50 h 59"/>
                      <a:gd name="T10" fmla="*/ 3 w 58"/>
                      <a:gd name="T11" fmla="*/ 40 h 59"/>
                      <a:gd name="T12" fmla="*/ 0 w 58"/>
                      <a:gd name="T13" fmla="*/ 30 h 59"/>
                      <a:gd name="T14" fmla="*/ 3 w 58"/>
                      <a:gd name="T15" fmla="*/ 19 h 59"/>
                      <a:gd name="T16" fmla="*/ 9 w 58"/>
                      <a:gd name="T17" fmla="*/ 9 h 59"/>
                      <a:gd name="T18" fmla="*/ 19 w 58"/>
                      <a:gd name="T19" fmla="*/ 2 h 59"/>
                      <a:gd name="T20" fmla="*/ 29 w 58"/>
                      <a:gd name="T21" fmla="*/ 0 h 59"/>
                      <a:gd name="T22" fmla="*/ 40 w 58"/>
                      <a:gd name="T23" fmla="*/ 2 h 59"/>
                      <a:gd name="T24" fmla="*/ 50 w 58"/>
                      <a:gd name="T25" fmla="*/ 9 h 59"/>
                      <a:gd name="T26" fmla="*/ 57 w 58"/>
                      <a:gd name="T27" fmla="*/ 19 h 59"/>
                      <a:gd name="T28" fmla="*/ 58 w 58"/>
                      <a:gd name="T29" fmla="*/ 30 h 59"/>
                      <a:gd name="T30" fmla="*/ 57 w 58"/>
                      <a:gd name="T31" fmla="*/ 40 h 59"/>
                      <a:gd name="T32" fmla="*/ 50 w 58"/>
                      <a:gd name="T33" fmla="*/ 5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8" h="59">
                        <a:moveTo>
                          <a:pt x="50" y="50"/>
                        </a:moveTo>
                        <a:lnTo>
                          <a:pt x="40" y="56"/>
                        </a:lnTo>
                        <a:lnTo>
                          <a:pt x="29" y="59"/>
                        </a:lnTo>
                        <a:lnTo>
                          <a:pt x="19" y="56"/>
                        </a:lnTo>
                        <a:lnTo>
                          <a:pt x="9" y="50"/>
                        </a:lnTo>
                        <a:lnTo>
                          <a:pt x="3" y="40"/>
                        </a:lnTo>
                        <a:lnTo>
                          <a:pt x="0" y="30"/>
                        </a:lnTo>
                        <a:lnTo>
                          <a:pt x="3" y="19"/>
                        </a:lnTo>
                        <a:lnTo>
                          <a:pt x="9" y="9"/>
                        </a:lnTo>
                        <a:lnTo>
                          <a:pt x="19" y="2"/>
                        </a:lnTo>
                        <a:lnTo>
                          <a:pt x="29" y="0"/>
                        </a:lnTo>
                        <a:lnTo>
                          <a:pt x="40" y="2"/>
                        </a:lnTo>
                        <a:lnTo>
                          <a:pt x="50" y="9"/>
                        </a:lnTo>
                        <a:lnTo>
                          <a:pt x="57" y="19"/>
                        </a:lnTo>
                        <a:lnTo>
                          <a:pt x="58" y="30"/>
                        </a:lnTo>
                        <a:lnTo>
                          <a:pt x="57" y="40"/>
                        </a:lnTo>
                        <a:lnTo>
                          <a:pt x="50" y="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52" name="Freeform 10"/>
                  <p:cNvSpPr>
                    <a:spLocks noEditPoints="1"/>
                  </p:cNvSpPr>
                  <p:nvPr/>
                </p:nvSpPr>
                <p:spPr bwMode="auto">
                  <a:xfrm>
                    <a:off x="1597434" y="5337855"/>
                    <a:ext cx="142378" cy="172955"/>
                  </a:xfrm>
                  <a:custGeom>
                    <a:avLst/>
                    <a:gdLst>
                      <a:gd name="T0" fmla="*/ 50 w 58"/>
                      <a:gd name="T1" fmla="*/ 50 h 59"/>
                      <a:gd name="T2" fmla="*/ 40 w 58"/>
                      <a:gd name="T3" fmla="*/ 56 h 59"/>
                      <a:gd name="T4" fmla="*/ 29 w 58"/>
                      <a:gd name="T5" fmla="*/ 59 h 59"/>
                      <a:gd name="T6" fmla="*/ 19 w 58"/>
                      <a:gd name="T7" fmla="*/ 56 h 59"/>
                      <a:gd name="T8" fmla="*/ 9 w 58"/>
                      <a:gd name="T9" fmla="*/ 50 h 59"/>
                      <a:gd name="T10" fmla="*/ 3 w 58"/>
                      <a:gd name="T11" fmla="*/ 40 h 59"/>
                      <a:gd name="T12" fmla="*/ 0 w 58"/>
                      <a:gd name="T13" fmla="*/ 30 h 59"/>
                      <a:gd name="T14" fmla="*/ 3 w 58"/>
                      <a:gd name="T15" fmla="*/ 19 h 59"/>
                      <a:gd name="T16" fmla="*/ 9 w 58"/>
                      <a:gd name="T17" fmla="*/ 9 h 59"/>
                      <a:gd name="T18" fmla="*/ 19 w 58"/>
                      <a:gd name="T19" fmla="*/ 2 h 59"/>
                      <a:gd name="T20" fmla="*/ 29 w 58"/>
                      <a:gd name="T21" fmla="*/ 0 h 59"/>
                      <a:gd name="T22" fmla="*/ 40 w 58"/>
                      <a:gd name="T23" fmla="*/ 2 h 59"/>
                      <a:gd name="T24" fmla="*/ 50 w 58"/>
                      <a:gd name="T25" fmla="*/ 9 h 59"/>
                      <a:gd name="T26" fmla="*/ 57 w 58"/>
                      <a:gd name="T27" fmla="*/ 19 h 59"/>
                      <a:gd name="T28" fmla="*/ 58 w 58"/>
                      <a:gd name="T29" fmla="*/ 30 h 59"/>
                      <a:gd name="T30" fmla="*/ 57 w 58"/>
                      <a:gd name="T31" fmla="*/ 40 h 59"/>
                      <a:gd name="T32" fmla="*/ 50 w 58"/>
                      <a:gd name="T33" fmla="*/ 50 h 59"/>
                      <a:gd name="T34" fmla="*/ 50 w 58"/>
                      <a:gd name="T35" fmla="*/ 50 h 59"/>
                      <a:gd name="T36" fmla="*/ 57 w 58"/>
                      <a:gd name="T37" fmla="*/ 40 h 59"/>
                      <a:gd name="T38" fmla="*/ 58 w 58"/>
                      <a:gd name="T39" fmla="*/ 30 h 59"/>
                      <a:gd name="T40" fmla="*/ 57 w 58"/>
                      <a:gd name="T41" fmla="*/ 19 h 59"/>
                      <a:gd name="T42" fmla="*/ 50 w 58"/>
                      <a:gd name="T43" fmla="*/ 9 h 59"/>
                      <a:gd name="T44" fmla="*/ 40 w 58"/>
                      <a:gd name="T45" fmla="*/ 2 h 59"/>
                      <a:gd name="T46" fmla="*/ 29 w 58"/>
                      <a:gd name="T47" fmla="*/ 0 h 59"/>
                      <a:gd name="T48" fmla="*/ 19 w 58"/>
                      <a:gd name="T49" fmla="*/ 2 h 59"/>
                      <a:gd name="T50" fmla="*/ 9 w 58"/>
                      <a:gd name="T51" fmla="*/ 9 h 59"/>
                      <a:gd name="T52" fmla="*/ 3 w 58"/>
                      <a:gd name="T53" fmla="*/ 19 h 59"/>
                      <a:gd name="T54" fmla="*/ 0 w 58"/>
                      <a:gd name="T55" fmla="*/ 30 h 59"/>
                      <a:gd name="T56" fmla="*/ 3 w 58"/>
                      <a:gd name="T57" fmla="*/ 40 h 59"/>
                      <a:gd name="T58" fmla="*/ 9 w 58"/>
                      <a:gd name="T59" fmla="*/ 50 h 59"/>
                      <a:gd name="T60" fmla="*/ 19 w 58"/>
                      <a:gd name="T61" fmla="*/ 56 h 59"/>
                      <a:gd name="T62" fmla="*/ 29 w 58"/>
                      <a:gd name="T63" fmla="*/ 59 h 59"/>
                      <a:gd name="T64" fmla="*/ 40 w 58"/>
                      <a:gd name="T65" fmla="*/ 56 h 59"/>
                      <a:gd name="T66" fmla="*/ 50 w 58"/>
                      <a:gd name="T67" fmla="*/ 5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58" h="59">
                        <a:moveTo>
                          <a:pt x="50" y="50"/>
                        </a:moveTo>
                        <a:lnTo>
                          <a:pt x="40" y="56"/>
                        </a:lnTo>
                        <a:lnTo>
                          <a:pt x="29" y="59"/>
                        </a:lnTo>
                        <a:lnTo>
                          <a:pt x="19" y="56"/>
                        </a:lnTo>
                        <a:lnTo>
                          <a:pt x="9" y="50"/>
                        </a:lnTo>
                        <a:lnTo>
                          <a:pt x="3" y="40"/>
                        </a:lnTo>
                        <a:lnTo>
                          <a:pt x="0" y="30"/>
                        </a:lnTo>
                        <a:lnTo>
                          <a:pt x="3" y="19"/>
                        </a:lnTo>
                        <a:lnTo>
                          <a:pt x="9" y="9"/>
                        </a:lnTo>
                        <a:lnTo>
                          <a:pt x="19" y="2"/>
                        </a:lnTo>
                        <a:lnTo>
                          <a:pt x="29" y="0"/>
                        </a:lnTo>
                        <a:lnTo>
                          <a:pt x="40" y="2"/>
                        </a:lnTo>
                        <a:lnTo>
                          <a:pt x="50" y="9"/>
                        </a:lnTo>
                        <a:lnTo>
                          <a:pt x="57" y="19"/>
                        </a:lnTo>
                        <a:lnTo>
                          <a:pt x="58" y="30"/>
                        </a:lnTo>
                        <a:lnTo>
                          <a:pt x="57" y="40"/>
                        </a:lnTo>
                        <a:lnTo>
                          <a:pt x="50" y="50"/>
                        </a:lnTo>
                        <a:close/>
                        <a:moveTo>
                          <a:pt x="50" y="50"/>
                        </a:moveTo>
                        <a:lnTo>
                          <a:pt x="57" y="40"/>
                        </a:lnTo>
                        <a:lnTo>
                          <a:pt x="58" y="30"/>
                        </a:lnTo>
                        <a:lnTo>
                          <a:pt x="57" y="19"/>
                        </a:lnTo>
                        <a:lnTo>
                          <a:pt x="50" y="9"/>
                        </a:lnTo>
                        <a:lnTo>
                          <a:pt x="40" y="2"/>
                        </a:lnTo>
                        <a:lnTo>
                          <a:pt x="29" y="0"/>
                        </a:lnTo>
                        <a:lnTo>
                          <a:pt x="19" y="2"/>
                        </a:lnTo>
                        <a:lnTo>
                          <a:pt x="9" y="9"/>
                        </a:lnTo>
                        <a:lnTo>
                          <a:pt x="3" y="19"/>
                        </a:lnTo>
                        <a:lnTo>
                          <a:pt x="0" y="30"/>
                        </a:lnTo>
                        <a:lnTo>
                          <a:pt x="3" y="40"/>
                        </a:lnTo>
                        <a:lnTo>
                          <a:pt x="9" y="50"/>
                        </a:lnTo>
                        <a:lnTo>
                          <a:pt x="19" y="56"/>
                        </a:lnTo>
                        <a:lnTo>
                          <a:pt x="29" y="59"/>
                        </a:lnTo>
                        <a:lnTo>
                          <a:pt x="40" y="56"/>
                        </a:lnTo>
                        <a:lnTo>
                          <a:pt x="50" y="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48" name="グループ化 47"/>
                <p:cNvGrpSpPr>
                  <a:grpSpLocks noChangeAspect="1"/>
                </p:cNvGrpSpPr>
                <p:nvPr/>
              </p:nvGrpSpPr>
              <p:grpSpPr>
                <a:xfrm>
                  <a:off x="3160236" y="1397781"/>
                  <a:ext cx="540160" cy="1307800"/>
                  <a:chOff x="1970415" y="3028278"/>
                  <a:chExt cx="900266" cy="2179666"/>
                </a:xfrm>
              </p:grpSpPr>
              <p:sp>
                <p:nvSpPr>
                  <p:cNvPr id="49" name="Freeform 11"/>
                  <p:cNvSpPr>
                    <a:spLocks/>
                  </p:cNvSpPr>
                  <p:nvPr/>
                </p:nvSpPr>
                <p:spPr bwMode="auto">
                  <a:xfrm rot="-2400000">
                    <a:off x="1970415" y="3028278"/>
                    <a:ext cx="241091" cy="1399306"/>
                  </a:xfrm>
                  <a:custGeom>
                    <a:avLst/>
                    <a:gdLst>
                      <a:gd name="T0" fmla="*/ 41 w 51"/>
                      <a:gd name="T1" fmla="*/ 22 h 256"/>
                      <a:gd name="T2" fmla="*/ 30 w 51"/>
                      <a:gd name="T3" fmla="*/ 60 h 256"/>
                      <a:gd name="T4" fmla="*/ 7 w 51"/>
                      <a:gd name="T5" fmla="*/ 56 h 256"/>
                      <a:gd name="T6" fmla="*/ 10 w 51"/>
                      <a:gd name="T7" fmla="*/ 46 h 256"/>
                      <a:gd name="T8" fmla="*/ 34 w 51"/>
                      <a:gd name="T9" fmla="*/ 46 h 256"/>
                      <a:gd name="T10" fmla="*/ 38 w 51"/>
                      <a:gd name="T11" fmla="*/ 92 h 256"/>
                      <a:gd name="T12" fmla="*/ 15 w 51"/>
                      <a:gd name="T13" fmla="*/ 98 h 256"/>
                      <a:gd name="T14" fmla="*/ 6 w 51"/>
                      <a:gd name="T15" fmla="*/ 88 h 256"/>
                      <a:gd name="T16" fmla="*/ 25 w 51"/>
                      <a:gd name="T17" fmla="*/ 80 h 256"/>
                      <a:gd name="T18" fmla="*/ 44 w 51"/>
                      <a:gd name="T19" fmla="*/ 108 h 256"/>
                      <a:gd name="T20" fmla="*/ 25 w 51"/>
                      <a:gd name="T21" fmla="*/ 137 h 256"/>
                      <a:gd name="T22" fmla="*/ 7 w 51"/>
                      <a:gd name="T23" fmla="*/ 130 h 256"/>
                      <a:gd name="T24" fmla="*/ 15 w 51"/>
                      <a:gd name="T25" fmla="*/ 119 h 256"/>
                      <a:gd name="T26" fmla="*/ 39 w 51"/>
                      <a:gd name="T27" fmla="*/ 126 h 256"/>
                      <a:gd name="T28" fmla="*/ 35 w 51"/>
                      <a:gd name="T29" fmla="*/ 171 h 256"/>
                      <a:gd name="T30" fmla="*/ 11 w 51"/>
                      <a:gd name="T31" fmla="*/ 171 h 256"/>
                      <a:gd name="T32" fmla="*/ 9 w 51"/>
                      <a:gd name="T33" fmla="*/ 161 h 256"/>
                      <a:gd name="T34" fmla="*/ 30 w 51"/>
                      <a:gd name="T35" fmla="*/ 156 h 256"/>
                      <a:gd name="T36" fmla="*/ 44 w 51"/>
                      <a:gd name="T37" fmla="*/ 195 h 256"/>
                      <a:gd name="T38" fmla="*/ 21 w 51"/>
                      <a:gd name="T39" fmla="*/ 212 h 256"/>
                      <a:gd name="T40" fmla="*/ 7 w 51"/>
                      <a:gd name="T41" fmla="*/ 203 h 256"/>
                      <a:gd name="T42" fmla="*/ 21 w 51"/>
                      <a:gd name="T43" fmla="*/ 194 h 256"/>
                      <a:gd name="T44" fmla="*/ 44 w 51"/>
                      <a:gd name="T45" fmla="*/ 210 h 256"/>
                      <a:gd name="T46" fmla="*/ 31 w 51"/>
                      <a:gd name="T47" fmla="*/ 248 h 256"/>
                      <a:gd name="T48" fmla="*/ 33 w 51"/>
                      <a:gd name="T49" fmla="*/ 254 h 256"/>
                      <a:gd name="T50" fmla="*/ 51 w 51"/>
                      <a:gd name="T51" fmla="*/ 220 h 256"/>
                      <a:gd name="T52" fmla="*/ 31 w 51"/>
                      <a:gd name="T53" fmla="*/ 188 h 256"/>
                      <a:gd name="T54" fmla="*/ 5 w 51"/>
                      <a:gd name="T55" fmla="*/ 194 h 256"/>
                      <a:gd name="T56" fmla="*/ 10 w 51"/>
                      <a:gd name="T57" fmla="*/ 214 h 256"/>
                      <a:gd name="T58" fmla="*/ 36 w 51"/>
                      <a:gd name="T59" fmla="*/ 215 h 256"/>
                      <a:gd name="T60" fmla="*/ 49 w 51"/>
                      <a:gd name="T61" fmla="*/ 170 h 256"/>
                      <a:gd name="T62" fmla="*/ 25 w 51"/>
                      <a:gd name="T63" fmla="*/ 150 h 256"/>
                      <a:gd name="T64" fmla="*/ 2 w 51"/>
                      <a:gd name="T65" fmla="*/ 161 h 256"/>
                      <a:gd name="T66" fmla="*/ 14 w 51"/>
                      <a:gd name="T67" fmla="*/ 179 h 256"/>
                      <a:gd name="T68" fmla="*/ 40 w 51"/>
                      <a:gd name="T69" fmla="*/ 174 h 256"/>
                      <a:gd name="T70" fmla="*/ 44 w 51"/>
                      <a:gd name="T71" fmla="*/ 122 h 256"/>
                      <a:gd name="T72" fmla="*/ 19 w 51"/>
                      <a:gd name="T73" fmla="*/ 112 h 256"/>
                      <a:gd name="T74" fmla="*/ 0 w 51"/>
                      <a:gd name="T75" fmla="*/ 127 h 256"/>
                      <a:gd name="T76" fmla="*/ 19 w 51"/>
                      <a:gd name="T77" fmla="*/ 142 h 256"/>
                      <a:gd name="T78" fmla="*/ 44 w 51"/>
                      <a:gd name="T79" fmla="*/ 132 h 256"/>
                      <a:gd name="T80" fmla="*/ 39 w 51"/>
                      <a:gd name="T81" fmla="*/ 80 h 256"/>
                      <a:gd name="T82" fmla="*/ 12 w 51"/>
                      <a:gd name="T83" fmla="*/ 77 h 256"/>
                      <a:gd name="T84" fmla="*/ 1 w 51"/>
                      <a:gd name="T85" fmla="*/ 94 h 256"/>
                      <a:gd name="T86" fmla="*/ 25 w 51"/>
                      <a:gd name="T87" fmla="*/ 106 h 256"/>
                      <a:gd name="T88" fmla="*/ 48 w 51"/>
                      <a:gd name="T89" fmla="*/ 84 h 256"/>
                      <a:gd name="T90" fmla="*/ 34 w 51"/>
                      <a:gd name="T91" fmla="*/ 39 h 256"/>
                      <a:gd name="T92" fmla="*/ 7 w 51"/>
                      <a:gd name="T93" fmla="*/ 41 h 256"/>
                      <a:gd name="T94" fmla="*/ 4 w 51"/>
                      <a:gd name="T95" fmla="*/ 60 h 256"/>
                      <a:gd name="T96" fmla="*/ 30 w 51"/>
                      <a:gd name="T97" fmla="*/ 66 h 256"/>
                      <a:gd name="T98" fmla="*/ 49 w 51"/>
                      <a:gd name="T99" fmla="*/ 32 h 256"/>
                      <a:gd name="T100" fmla="*/ 29 w 51"/>
                      <a:gd name="T101" fmla="*/ 0 h 2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51" h="256">
                        <a:moveTo>
                          <a:pt x="24" y="5"/>
                        </a:moveTo>
                        <a:lnTo>
                          <a:pt x="29" y="6"/>
                        </a:lnTo>
                        <a:lnTo>
                          <a:pt x="34" y="8"/>
                        </a:lnTo>
                        <a:lnTo>
                          <a:pt x="38" y="12"/>
                        </a:lnTo>
                        <a:lnTo>
                          <a:pt x="41" y="22"/>
                        </a:lnTo>
                        <a:lnTo>
                          <a:pt x="44" y="34"/>
                        </a:lnTo>
                        <a:lnTo>
                          <a:pt x="41" y="44"/>
                        </a:lnTo>
                        <a:lnTo>
                          <a:pt x="38" y="54"/>
                        </a:lnTo>
                        <a:lnTo>
                          <a:pt x="34" y="58"/>
                        </a:lnTo>
                        <a:lnTo>
                          <a:pt x="30" y="60"/>
                        </a:lnTo>
                        <a:lnTo>
                          <a:pt x="25" y="61"/>
                        </a:lnTo>
                        <a:lnTo>
                          <a:pt x="19" y="61"/>
                        </a:lnTo>
                        <a:lnTo>
                          <a:pt x="15" y="60"/>
                        </a:lnTo>
                        <a:lnTo>
                          <a:pt x="10" y="59"/>
                        </a:lnTo>
                        <a:lnTo>
                          <a:pt x="7" y="56"/>
                        </a:lnTo>
                        <a:lnTo>
                          <a:pt x="6" y="55"/>
                        </a:lnTo>
                        <a:lnTo>
                          <a:pt x="5" y="53"/>
                        </a:lnTo>
                        <a:lnTo>
                          <a:pt x="6" y="50"/>
                        </a:lnTo>
                        <a:lnTo>
                          <a:pt x="7" y="48"/>
                        </a:lnTo>
                        <a:lnTo>
                          <a:pt x="10" y="46"/>
                        </a:lnTo>
                        <a:lnTo>
                          <a:pt x="14" y="44"/>
                        </a:lnTo>
                        <a:lnTo>
                          <a:pt x="19" y="43"/>
                        </a:lnTo>
                        <a:lnTo>
                          <a:pt x="25" y="43"/>
                        </a:lnTo>
                        <a:lnTo>
                          <a:pt x="29" y="44"/>
                        </a:lnTo>
                        <a:lnTo>
                          <a:pt x="34" y="46"/>
                        </a:lnTo>
                        <a:lnTo>
                          <a:pt x="38" y="50"/>
                        </a:lnTo>
                        <a:lnTo>
                          <a:pt x="43" y="59"/>
                        </a:lnTo>
                        <a:lnTo>
                          <a:pt x="44" y="70"/>
                        </a:lnTo>
                        <a:lnTo>
                          <a:pt x="43" y="82"/>
                        </a:lnTo>
                        <a:lnTo>
                          <a:pt x="38" y="92"/>
                        </a:lnTo>
                        <a:lnTo>
                          <a:pt x="34" y="95"/>
                        </a:lnTo>
                        <a:lnTo>
                          <a:pt x="30" y="98"/>
                        </a:lnTo>
                        <a:lnTo>
                          <a:pt x="25" y="99"/>
                        </a:lnTo>
                        <a:lnTo>
                          <a:pt x="20" y="99"/>
                        </a:lnTo>
                        <a:lnTo>
                          <a:pt x="15" y="98"/>
                        </a:lnTo>
                        <a:lnTo>
                          <a:pt x="11" y="97"/>
                        </a:lnTo>
                        <a:lnTo>
                          <a:pt x="9" y="94"/>
                        </a:lnTo>
                        <a:lnTo>
                          <a:pt x="6" y="92"/>
                        </a:lnTo>
                        <a:lnTo>
                          <a:pt x="6" y="90"/>
                        </a:lnTo>
                        <a:lnTo>
                          <a:pt x="6" y="88"/>
                        </a:lnTo>
                        <a:lnTo>
                          <a:pt x="9" y="85"/>
                        </a:lnTo>
                        <a:lnTo>
                          <a:pt x="11" y="84"/>
                        </a:lnTo>
                        <a:lnTo>
                          <a:pt x="15" y="82"/>
                        </a:lnTo>
                        <a:lnTo>
                          <a:pt x="20" y="80"/>
                        </a:lnTo>
                        <a:lnTo>
                          <a:pt x="25" y="80"/>
                        </a:lnTo>
                        <a:lnTo>
                          <a:pt x="30" y="82"/>
                        </a:lnTo>
                        <a:lnTo>
                          <a:pt x="34" y="84"/>
                        </a:lnTo>
                        <a:lnTo>
                          <a:pt x="38" y="88"/>
                        </a:lnTo>
                        <a:lnTo>
                          <a:pt x="43" y="97"/>
                        </a:lnTo>
                        <a:lnTo>
                          <a:pt x="44" y="108"/>
                        </a:lnTo>
                        <a:lnTo>
                          <a:pt x="43" y="119"/>
                        </a:lnTo>
                        <a:lnTo>
                          <a:pt x="39" y="128"/>
                        </a:lnTo>
                        <a:lnTo>
                          <a:pt x="35" y="133"/>
                        </a:lnTo>
                        <a:lnTo>
                          <a:pt x="30" y="136"/>
                        </a:lnTo>
                        <a:lnTo>
                          <a:pt x="25" y="137"/>
                        </a:lnTo>
                        <a:lnTo>
                          <a:pt x="20" y="137"/>
                        </a:lnTo>
                        <a:lnTo>
                          <a:pt x="15" y="136"/>
                        </a:lnTo>
                        <a:lnTo>
                          <a:pt x="11" y="133"/>
                        </a:lnTo>
                        <a:lnTo>
                          <a:pt x="9" y="132"/>
                        </a:lnTo>
                        <a:lnTo>
                          <a:pt x="7" y="130"/>
                        </a:lnTo>
                        <a:lnTo>
                          <a:pt x="6" y="127"/>
                        </a:lnTo>
                        <a:lnTo>
                          <a:pt x="7" y="126"/>
                        </a:lnTo>
                        <a:lnTo>
                          <a:pt x="9" y="123"/>
                        </a:lnTo>
                        <a:lnTo>
                          <a:pt x="11" y="121"/>
                        </a:lnTo>
                        <a:lnTo>
                          <a:pt x="15" y="119"/>
                        </a:lnTo>
                        <a:lnTo>
                          <a:pt x="20" y="118"/>
                        </a:lnTo>
                        <a:lnTo>
                          <a:pt x="25" y="118"/>
                        </a:lnTo>
                        <a:lnTo>
                          <a:pt x="30" y="118"/>
                        </a:lnTo>
                        <a:lnTo>
                          <a:pt x="35" y="121"/>
                        </a:lnTo>
                        <a:lnTo>
                          <a:pt x="39" y="126"/>
                        </a:lnTo>
                        <a:lnTo>
                          <a:pt x="43" y="135"/>
                        </a:lnTo>
                        <a:lnTo>
                          <a:pt x="45" y="146"/>
                        </a:lnTo>
                        <a:lnTo>
                          <a:pt x="43" y="157"/>
                        </a:lnTo>
                        <a:lnTo>
                          <a:pt x="39" y="166"/>
                        </a:lnTo>
                        <a:lnTo>
                          <a:pt x="35" y="171"/>
                        </a:lnTo>
                        <a:lnTo>
                          <a:pt x="31" y="174"/>
                        </a:lnTo>
                        <a:lnTo>
                          <a:pt x="26" y="175"/>
                        </a:lnTo>
                        <a:lnTo>
                          <a:pt x="20" y="174"/>
                        </a:lnTo>
                        <a:lnTo>
                          <a:pt x="16" y="172"/>
                        </a:lnTo>
                        <a:lnTo>
                          <a:pt x="11" y="171"/>
                        </a:lnTo>
                        <a:lnTo>
                          <a:pt x="9" y="170"/>
                        </a:lnTo>
                        <a:lnTo>
                          <a:pt x="7" y="167"/>
                        </a:lnTo>
                        <a:lnTo>
                          <a:pt x="6" y="165"/>
                        </a:lnTo>
                        <a:lnTo>
                          <a:pt x="7" y="162"/>
                        </a:lnTo>
                        <a:lnTo>
                          <a:pt x="9" y="161"/>
                        </a:lnTo>
                        <a:lnTo>
                          <a:pt x="11" y="159"/>
                        </a:lnTo>
                        <a:lnTo>
                          <a:pt x="16" y="157"/>
                        </a:lnTo>
                        <a:lnTo>
                          <a:pt x="20" y="156"/>
                        </a:lnTo>
                        <a:lnTo>
                          <a:pt x="26" y="155"/>
                        </a:lnTo>
                        <a:lnTo>
                          <a:pt x="30" y="156"/>
                        </a:lnTo>
                        <a:lnTo>
                          <a:pt x="35" y="159"/>
                        </a:lnTo>
                        <a:lnTo>
                          <a:pt x="39" y="164"/>
                        </a:lnTo>
                        <a:lnTo>
                          <a:pt x="44" y="172"/>
                        </a:lnTo>
                        <a:lnTo>
                          <a:pt x="45" y="184"/>
                        </a:lnTo>
                        <a:lnTo>
                          <a:pt x="44" y="195"/>
                        </a:lnTo>
                        <a:lnTo>
                          <a:pt x="39" y="204"/>
                        </a:lnTo>
                        <a:lnTo>
                          <a:pt x="36" y="208"/>
                        </a:lnTo>
                        <a:lnTo>
                          <a:pt x="31" y="212"/>
                        </a:lnTo>
                        <a:lnTo>
                          <a:pt x="26" y="212"/>
                        </a:lnTo>
                        <a:lnTo>
                          <a:pt x="21" y="212"/>
                        </a:lnTo>
                        <a:lnTo>
                          <a:pt x="16" y="210"/>
                        </a:lnTo>
                        <a:lnTo>
                          <a:pt x="12" y="209"/>
                        </a:lnTo>
                        <a:lnTo>
                          <a:pt x="10" y="206"/>
                        </a:lnTo>
                        <a:lnTo>
                          <a:pt x="7" y="205"/>
                        </a:lnTo>
                        <a:lnTo>
                          <a:pt x="7" y="203"/>
                        </a:lnTo>
                        <a:lnTo>
                          <a:pt x="7" y="200"/>
                        </a:lnTo>
                        <a:lnTo>
                          <a:pt x="10" y="198"/>
                        </a:lnTo>
                        <a:lnTo>
                          <a:pt x="12" y="196"/>
                        </a:lnTo>
                        <a:lnTo>
                          <a:pt x="16" y="195"/>
                        </a:lnTo>
                        <a:lnTo>
                          <a:pt x="21" y="194"/>
                        </a:lnTo>
                        <a:lnTo>
                          <a:pt x="26" y="193"/>
                        </a:lnTo>
                        <a:lnTo>
                          <a:pt x="31" y="194"/>
                        </a:lnTo>
                        <a:lnTo>
                          <a:pt x="35" y="196"/>
                        </a:lnTo>
                        <a:lnTo>
                          <a:pt x="39" y="200"/>
                        </a:lnTo>
                        <a:lnTo>
                          <a:pt x="44" y="210"/>
                        </a:lnTo>
                        <a:lnTo>
                          <a:pt x="45" y="222"/>
                        </a:lnTo>
                        <a:lnTo>
                          <a:pt x="44" y="232"/>
                        </a:lnTo>
                        <a:lnTo>
                          <a:pt x="40" y="242"/>
                        </a:lnTo>
                        <a:lnTo>
                          <a:pt x="36" y="246"/>
                        </a:lnTo>
                        <a:lnTo>
                          <a:pt x="31" y="248"/>
                        </a:lnTo>
                        <a:lnTo>
                          <a:pt x="26" y="249"/>
                        </a:lnTo>
                        <a:lnTo>
                          <a:pt x="24" y="249"/>
                        </a:lnTo>
                        <a:lnTo>
                          <a:pt x="24" y="256"/>
                        </a:lnTo>
                        <a:lnTo>
                          <a:pt x="26" y="256"/>
                        </a:lnTo>
                        <a:lnTo>
                          <a:pt x="33" y="254"/>
                        </a:lnTo>
                        <a:lnTo>
                          <a:pt x="36" y="253"/>
                        </a:lnTo>
                        <a:lnTo>
                          <a:pt x="41" y="249"/>
                        </a:lnTo>
                        <a:lnTo>
                          <a:pt x="45" y="244"/>
                        </a:lnTo>
                        <a:lnTo>
                          <a:pt x="50" y="234"/>
                        </a:lnTo>
                        <a:lnTo>
                          <a:pt x="51" y="220"/>
                        </a:lnTo>
                        <a:lnTo>
                          <a:pt x="49" y="208"/>
                        </a:lnTo>
                        <a:lnTo>
                          <a:pt x="44" y="198"/>
                        </a:lnTo>
                        <a:lnTo>
                          <a:pt x="40" y="193"/>
                        </a:lnTo>
                        <a:lnTo>
                          <a:pt x="36" y="190"/>
                        </a:lnTo>
                        <a:lnTo>
                          <a:pt x="31" y="188"/>
                        </a:lnTo>
                        <a:lnTo>
                          <a:pt x="26" y="188"/>
                        </a:lnTo>
                        <a:lnTo>
                          <a:pt x="20" y="188"/>
                        </a:lnTo>
                        <a:lnTo>
                          <a:pt x="14" y="189"/>
                        </a:lnTo>
                        <a:lnTo>
                          <a:pt x="9" y="191"/>
                        </a:lnTo>
                        <a:lnTo>
                          <a:pt x="5" y="194"/>
                        </a:lnTo>
                        <a:lnTo>
                          <a:pt x="2" y="199"/>
                        </a:lnTo>
                        <a:lnTo>
                          <a:pt x="1" y="203"/>
                        </a:lnTo>
                        <a:lnTo>
                          <a:pt x="2" y="206"/>
                        </a:lnTo>
                        <a:lnTo>
                          <a:pt x="5" y="212"/>
                        </a:lnTo>
                        <a:lnTo>
                          <a:pt x="10" y="214"/>
                        </a:lnTo>
                        <a:lnTo>
                          <a:pt x="14" y="217"/>
                        </a:lnTo>
                        <a:lnTo>
                          <a:pt x="20" y="218"/>
                        </a:lnTo>
                        <a:lnTo>
                          <a:pt x="26" y="218"/>
                        </a:lnTo>
                        <a:lnTo>
                          <a:pt x="31" y="217"/>
                        </a:lnTo>
                        <a:lnTo>
                          <a:pt x="36" y="215"/>
                        </a:lnTo>
                        <a:lnTo>
                          <a:pt x="40" y="212"/>
                        </a:lnTo>
                        <a:lnTo>
                          <a:pt x="44" y="208"/>
                        </a:lnTo>
                        <a:lnTo>
                          <a:pt x="49" y="196"/>
                        </a:lnTo>
                        <a:lnTo>
                          <a:pt x="51" y="184"/>
                        </a:lnTo>
                        <a:lnTo>
                          <a:pt x="49" y="170"/>
                        </a:lnTo>
                        <a:lnTo>
                          <a:pt x="44" y="160"/>
                        </a:lnTo>
                        <a:lnTo>
                          <a:pt x="40" y="155"/>
                        </a:lnTo>
                        <a:lnTo>
                          <a:pt x="35" y="152"/>
                        </a:lnTo>
                        <a:lnTo>
                          <a:pt x="31" y="150"/>
                        </a:lnTo>
                        <a:lnTo>
                          <a:pt x="25" y="150"/>
                        </a:lnTo>
                        <a:lnTo>
                          <a:pt x="19" y="150"/>
                        </a:lnTo>
                        <a:lnTo>
                          <a:pt x="14" y="151"/>
                        </a:lnTo>
                        <a:lnTo>
                          <a:pt x="9" y="154"/>
                        </a:lnTo>
                        <a:lnTo>
                          <a:pt x="5" y="157"/>
                        </a:lnTo>
                        <a:lnTo>
                          <a:pt x="2" y="161"/>
                        </a:lnTo>
                        <a:lnTo>
                          <a:pt x="1" y="165"/>
                        </a:lnTo>
                        <a:lnTo>
                          <a:pt x="2" y="170"/>
                        </a:lnTo>
                        <a:lnTo>
                          <a:pt x="5" y="174"/>
                        </a:lnTo>
                        <a:lnTo>
                          <a:pt x="9" y="176"/>
                        </a:lnTo>
                        <a:lnTo>
                          <a:pt x="14" y="179"/>
                        </a:lnTo>
                        <a:lnTo>
                          <a:pt x="20" y="180"/>
                        </a:lnTo>
                        <a:lnTo>
                          <a:pt x="26" y="180"/>
                        </a:lnTo>
                        <a:lnTo>
                          <a:pt x="31" y="180"/>
                        </a:lnTo>
                        <a:lnTo>
                          <a:pt x="36" y="177"/>
                        </a:lnTo>
                        <a:lnTo>
                          <a:pt x="40" y="174"/>
                        </a:lnTo>
                        <a:lnTo>
                          <a:pt x="44" y="170"/>
                        </a:lnTo>
                        <a:lnTo>
                          <a:pt x="49" y="159"/>
                        </a:lnTo>
                        <a:lnTo>
                          <a:pt x="50" y="146"/>
                        </a:lnTo>
                        <a:lnTo>
                          <a:pt x="49" y="133"/>
                        </a:lnTo>
                        <a:lnTo>
                          <a:pt x="44" y="122"/>
                        </a:lnTo>
                        <a:lnTo>
                          <a:pt x="40" y="118"/>
                        </a:lnTo>
                        <a:lnTo>
                          <a:pt x="35" y="114"/>
                        </a:lnTo>
                        <a:lnTo>
                          <a:pt x="30" y="112"/>
                        </a:lnTo>
                        <a:lnTo>
                          <a:pt x="25" y="112"/>
                        </a:lnTo>
                        <a:lnTo>
                          <a:pt x="19" y="112"/>
                        </a:lnTo>
                        <a:lnTo>
                          <a:pt x="14" y="114"/>
                        </a:lnTo>
                        <a:lnTo>
                          <a:pt x="9" y="116"/>
                        </a:lnTo>
                        <a:lnTo>
                          <a:pt x="4" y="119"/>
                        </a:lnTo>
                        <a:lnTo>
                          <a:pt x="1" y="123"/>
                        </a:lnTo>
                        <a:lnTo>
                          <a:pt x="0" y="127"/>
                        </a:lnTo>
                        <a:lnTo>
                          <a:pt x="1" y="132"/>
                        </a:lnTo>
                        <a:lnTo>
                          <a:pt x="4" y="136"/>
                        </a:lnTo>
                        <a:lnTo>
                          <a:pt x="9" y="138"/>
                        </a:lnTo>
                        <a:lnTo>
                          <a:pt x="14" y="141"/>
                        </a:lnTo>
                        <a:lnTo>
                          <a:pt x="19" y="142"/>
                        </a:lnTo>
                        <a:lnTo>
                          <a:pt x="25" y="142"/>
                        </a:lnTo>
                        <a:lnTo>
                          <a:pt x="31" y="142"/>
                        </a:lnTo>
                        <a:lnTo>
                          <a:pt x="35" y="140"/>
                        </a:lnTo>
                        <a:lnTo>
                          <a:pt x="40" y="137"/>
                        </a:lnTo>
                        <a:lnTo>
                          <a:pt x="44" y="132"/>
                        </a:lnTo>
                        <a:lnTo>
                          <a:pt x="49" y="121"/>
                        </a:lnTo>
                        <a:lnTo>
                          <a:pt x="50" y="108"/>
                        </a:lnTo>
                        <a:lnTo>
                          <a:pt x="48" y="95"/>
                        </a:lnTo>
                        <a:lnTo>
                          <a:pt x="43" y="84"/>
                        </a:lnTo>
                        <a:lnTo>
                          <a:pt x="39" y="80"/>
                        </a:lnTo>
                        <a:lnTo>
                          <a:pt x="35" y="77"/>
                        </a:lnTo>
                        <a:lnTo>
                          <a:pt x="30" y="75"/>
                        </a:lnTo>
                        <a:lnTo>
                          <a:pt x="25" y="74"/>
                        </a:lnTo>
                        <a:lnTo>
                          <a:pt x="19" y="75"/>
                        </a:lnTo>
                        <a:lnTo>
                          <a:pt x="12" y="77"/>
                        </a:lnTo>
                        <a:lnTo>
                          <a:pt x="7" y="78"/>
                        </a:lnTo>
                        <a:lnTo>
                          <a:pt x="4" y="82"/>
                        </a:lnTo>
                        <a:lnTo>
                          <a:pt x="1" y="85"/>
                        </a:lnTo>
                        <a:lnTo>
                          <a:pt x="0" y="90"/>
                        </a:lnTo>
                        <a:lnTo>
                          <a:pt x="1" y="94"/>
                        </a:lnTo>
                        <a:lnTo>
                          <a:pt x="4" y="98"/>
                        </a:lnTo>
                        <a:lnTo>
                          <a:pt x="9" y="102"/>
                        </a:lnTo>
                        <a:lnTo>
                          <a:pt x="12" y="103"/>
                        </a:lnTo>
                        <a:lnTo>
                          <a:pt x="19" y="104"/>
                        </a:lnTo>
                        <a:lnTo>
                          <a:pt x="25" y="106"/>
                        </a:lnTo>
                        <a:lnTo>
                          <a:pt x="30" y="104"/>
                        </a:lnTo>
                        <a:lnTo>
                          <a:pt x="35" y="102"/>
                        </a:lnTo>
                        <a:lnTo>
                          <a:pt x="39" y="99"/>
                        </a:lnTo>
                        <a:lnTo>
                          <a:pt x="43" y="94"/>
                        </a:lnTo>
                        <a:lnTo>
                          <a:pt x="48" y="84"/>
                        </a:lnTo>
                        <a:lnTo>
                          <a:pt x="50" y="70"/>
                        </a:lnTo>
                        <a:lnTo>
                          <a:pt x="48" y="58"/>
                        </a:lnTo>
                        <a:lnTo>
                          <a:pt x="43" y="46"/>
                        </a:lnTo>
                        <a:lnTo>
                          <a:pt x="39" y="43"/>
                        </a:lnTo>
                        <a:lnTo>
                          <a:pt x="34" y="39"/>
                        </a:lnTo>
                        <a:lnTo>
                          <a:pt x="30" y="37"/>
                        </a:lnTo>
                        <a:lnTo>
                          <a:pt x="24" y="36"/>
                        </a:lnTo>
                        <a:lnTo>
                          <a:pt x="17" y="37"/>
                        </a:lnTo>
                        <a:lnTo>
                          <a:pt x="12" y="39"/>
                        </a:lnTo>
                        <a:lnTo>
                          <a:pt x="7" y="41"/>
                        </a:lnTo>
                        <a:lnTo>
                          <a:pt x="4" y="44"/>
                        </a:lnTo>
                        <a:lnTo>
                          <a:pt x="0" y="48"/>
                        </a:lnTo>
                        <a:lnTo>
                          <a:pt x="0" y="53"/>
                        </a:lnTo>
                        <a:lnTo>
                          <a:pt x="1" y="56"/>
                        </a:lnTo>
                        <a:lnTo>
                          <a:pt x="4" y="60"/>
                        </a:lnTo>
                        <a:lnTo>
                          <a:pt x="7" y="64"/>
                        </a:lnTo>
                        <a:lnTo>
                          <a:pt x="12" y="65"/>
                        </a:lnTo>
                        <a:lnTo>
                          <a:pt x="19" y="68"/>
                        </a:lnTo>
                        <a:lnTo>
                          <a:pt x="25" y="68"/>
                        </a:lnTo>
                        <a:lnTo>
                          <a:pt x="30" y="66"/>
                        </a:lnTo>
                        <a:lnTo>
                          <a:pt x="35" y="65"/>
                        </a:lnTo>
                        <a:lnTo>
                          <a:pt x="39" y="61"/>
                        </a:lnTo>
                        <a:lnTo>
                          <a:pt x="43" y="56"/>
                        </a:lnTo>
                        <a:lnTo>
                          <a:pt x="48" y="46"/>
                        </a:lnTo>
                        <a:lnTo>
                          <a:pt x="49" y="32"/>
                        </a:lnTo>
                        <a:lnTo>
                          <a:pt x="48" y="20"/>
                        </a:lnTo>
                        <a:lnTo>
                          <a:pt x="41" y="10"/>
                        </a:lnTo>
                        <a:lnTo>
                          <a:pt x="38" y="5"/>
                        </a:lnTo>
                        <a:lnTo>
                          <a:pt x="34" y="2"/>
                        </a:lnTo>
                        <a:lnTo>
                          <a:pt x="29" y="0"/>
                        </a:lnTo>
                        <a:lnTo>
                          <a:pt x="24" y="0"/>
                        </a:lnTo>
                        <a:lnTo>
                          <a:pt x="21" y="0"/>
                        </a:lnTo>
                        <a:lnTo>
                          <a:pt x="21" y="5"/>
                        </a:lnTo>
                        <a:lnTo>
                          <a:pt x="24" y="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0">
                    <a:solidFill>
                      <a:schemeClr val="accent4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50" name="Freeform 11"/>
                  <p:cNvSpPr>
                    <a:spLocks/>
                  </p:cNvSpPr>
                  <p:nvPr/>
                </p:nvSpPr>
                <p:spPr bwMode="auto">
                  <a:xfrm rot="-2400000">
                    <a:off x="2629590" y="3808638"/>
                    <a:ext cx="241091" cy="1399306"/>
                  </a:xfrm>
                  <a:custGeom>
                    <a:avLst/>
                    <a:gdLst>
                      <a:gd name="T0" fmla="*/ 41 w 51"/>
                      <a:gd name="T1" fmla="*/ 22 h 256"/>
                      <a:gd name="T2" fmla="*/ 30 w 51"/>
                      <a:gd name="T3" fmla="*/ 60 h 256"/>
                      <a:gd name="T4" fmla="*/ 7 w 51"/>
                      <a:gd name="T5" fmla="*/ 56 h 256"/>
                      <a:gd name="T6" fmla="*/ 10 w 51"/>
                      <a:gd name="T7" fmla="*/ 46 h 256"/>
                      <a:gd name="T8" fmla="*/ 34 w 51"/>
                      <a:gd name="T9" fmla="*/ 46 h 256"/>
                      <a:gd name="T10" fmla="*/ 38 w 51"/>
                      <a:gd name="T11" fmla="*/ 92 h 256"/>
                      <a:gd name="T12" fmla="*/ 15 w 51"/>
                      <a:gd name="T13" fmla="*/ 98 h 256"/>
                      <a:gd name="T14" fmla="*/ 6 w 51"/>
                      <a:gd name="T15" fmla="*/ 88 h 256"/>
                      <a:gd name="T16" fmla="*/ 25 w 51"/>
                      <a:gd name="T17" fmla="*/ 80 h 256"/>
                      <a:gd name="T18" fmla="*/ 44 w 51"/>
                      <a:gd name="T19" fmla="*/ 108 h 256"/>
                      <a:gd name="T20" fmla="*/ 25 w 51"/>
                      <a:gd name="T21" fmla="*/ 137 h 256"/>
                      <a:gd name="T22" fmla="*/ 7 w 51"/>
                      <a:gd name="T23" fmla="*/ 130 h 256"/>
                      <a:gd name="T24" fmla="*/ 15 w 51"/>
                      <a:gd name="T25" fmla="*/ 119 h 256"/>
                      <a:gd name="T26" fmla="*/ 39 w 51"/>
                      <a:gd name="T27" fmla="*/ 126 h 256"/>
                      <a:gd name="T28" fmla="*/ 35 w 51"/>
                      <a:gd name="T29" fmla="*/ 171 h 256"/>
                      <a:gd name="T30" fmla="*/ 11 w 51"/>
                      <a:gd name="T31" fmla="*/ 171 h 256"/>
                      <a:gd name="T32" fmla="*/ 9 w 51"/>
                      <a:gd name="T33" fmla="*/ 161 h 256"/>
                      <a:gd name="T34" fmla="*/ 30 w 51"/>
                      <a:gd name="T35" fmla="*/ 156 h 256"/>
                      <a:gd name="T36" fmla="*/ 44 w 51"/>
                      <a:gd name="T37" fmla="*/ 195 h 256"/>
                      <a:gd name="T38" fmla="*/ 21 w 51"/>
                      <a:gd name="T39" fmla="*/ 212 h 256"/>
                      <a:gd name="T40" fmla="*/ 7 w 51"/>
                      <a:gd name="T41" fmla="*/ 203 h 256"/>
                      <a:gd name="T42" fmla="*/ 21 w 51"/>
                      <a:gd name="T43" fmla="*/ 194 h 256"/>
                      <a:gd name="T44" fmla="*/ 44 w 51"/>
                      <a:gd name="T45" fmla="*/ 210 h 256"/>
                      <a:gd name="T46" fmla="*/ 31 w 51"/>
                      <a:gd name="T47" fmla="*/ 248 h 256"/>
                      <a:gd name="T48" fmla="*/ 33 w 51"/>
                      <a:gd name="T49" fmla="*/ 254 h 256"/>
                      <a:gd name="T50" fmla="*/ 51 w 51"/>
                      <a:gd name="T51" fmla="*/ 220 h 256"/>
                      <a:gd name="T52" fmla="*/ 31 w 51"/>
                      <a:gd name="T53" fmla="*/ 188 h 256"/>
                      <a:gd name="T54" fmla="*/ 5 w 51"/>
                      <a:gd name="T55" fmla="*/ 194 h 256"/>
                      <a:gd name="T56" fmla="*/ 10 w 51"/>
                      <a:gd name="T57" fmla="*/ 214 h 256"/>
                      <a:gd name="T58" fmla="*/ 36 w 51"/>
                      <a:gd name="T59" fmla="*/ 215 h 256"/>
                      <a:gd name="T60" fmla="*/ 49 w 51"/>
                      <a:gd name="T61" fmla="*/ 170 h 256"/>
                      <a:gd name="T62" fmla="*/ 25 w 51"/>
                      <a:gd name="T63" fmla="*/ 150 h 256"/>
                      <a:gd name="T64" fmla="*/ 2 w 51"/>
                      <a:gd name="T65" fmla="*/ 161 h 256"/>
                      <a:gd name="T66" fmla="*/ 14 w 51"/>
                      <a:gd name="T67" fmla="*/ 179 h 256"/>
                      <a:gd name="T68" fmla="*/ 40 w 51"/>
                      <a:gd name="T69" fmla="*/ 174 h 256"/>
                      <a:gd name="T70" fmla="*/ 44 w 51"/>
                      <a:gd name="T71" fmla="*/ 122 h 256"/>
                      <a:gd name="T72" fmla="*/ 19 w 51"/>
                      <a:gd name="T73" fmla="*/ 112 h 256"/>
                      <a:gd name="T74" fmla="*/ 0 w 51"/>
                      <a:gd name="T75" fmla="*/ 127 h 256"/>
                      <a:gd name="T76" fmla="*/ 19 w 51"/>
                      <a:gd name="T77" fmla="*/ 142 h 256"/>
                      <a:gd name="T78" fmla="*/ 44 w 51"/>
                      <a:gd name="T79" fmla="*/ 132 h 256"/>
                      <a:gd name="T80" fmla="*/ 39 w 51"/>
                      <a:gd name="T81" fmla="*/ 80 h 256"/>
                      <a:gd name="T82" fmla="*/ 12 w 51"/>
                      <a:gd name="T83" fmla="*/ 77 h 256"/>
                      <a:gd name="T84" fmla="*/ 1 w 51"/>
                      <a:gd name="T85" fmla="*/ 94 h 256"/>
                      <a:gd name="T86" fmla="*/ 25 w 51"/>
                      <a:gd name="T87" fmla="*/ 106 h 256"/>
                      <a:gd name="T88" fmla="*/ 48 w 51"/>
                      <a:gd name="T89" fmla="*/ 84 h 256"/>
                      <a:gd name="T90" fmla="*/ 34 w 51"/>
                      <a:gd name="T91" fmla="*/ 39 h 256"/>
                      <a:gd name="T92" fmla="*/ 7 w 51"/>
                      <a:gd name="T93" fmla="*/ 41 h 256"/>
                      <a:gd name="T94" fmla="*/ 4 w 51"/>
                      <a:gd name="T95" fmla="*/ 60 h 256"/>
                      <a:gd name="T96" fmla="*/ 30 w 51"/>
                      <a:gd name="T97" fmla="*/ 66 h 256"/>
                      <a:gd name="T98" fmla="*/ 49 w 51"/>
                      <a:gd name="T99" fmla="*/ 32 h 256"/>
                      <a:gd name="T100" fmla="*/ 29 w 51"/>
                      <a:gd name="T101" fmla="*/ 0 h 2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51" h="256">
                        <a:moveTo>
                          <a:pt x="24" y="5"/>
                        </a:moveTo>
                        <a:lnTo>
                          <a:pt x="29" y="6"/>
                        </a:lnTo>
                        <a:lnTo>
                          <a:pt x="34" y="8"/>
                        </a:lnTo>
                        <a:lnTo>
                          <a:pt x="38" y="12"/>
                        </a:lnTo>
                        <a:lnTo>
                          <a:pt x="41" y="22"/>
                        </a:lnTo>
                        <a:lnTo>
                          <a:pt x="44" y="34"/>
                        </a:lnTo>
                        <a:lnTo>
                          <a:pt x="41" y="44"/>
                        </a:lnTo>
                        <a:lnTo>
                          <a:pt x="38" y="54"/>
                        </a:lnTo>
                        <a:lnTo>
                          <a:pt x="34" y="58"/>
                        </a:lnTo>
                        <a:lnTo>
                          <a:pt x="30" y="60"/>
                        </a:lnTo>
                        <a:lnTo>
                          <a:pt x="25" y="61"/>
                        </a:lnTo>
                        <a:lnTo>
                          <a:pt x="19" y="61"/>
                        </a:lnTo>
                        <a:lnTo>
                          <a:pt x="15" y="60"/>
                        </a:lnTo>
                        <a:lnTo>
                          <a:pt x="10" y="59"/>
                        </a:lnTo>
                        <a:lnTo>
                          <a:pt x="7" y="56"/>
                        </a:lnTo>
                        <a:lnTo>
                          <a:pt x="6" y="55"/>
                        </a:lnTo>
                        <a:lnTo>
                          <a:pt x="5" y="53"/>
                        </a:lnTo>
                        <a:lnTo>
                          <a:pt x="6" y="50"/>
                        </a:lnTo>
                        <a:lnTo>
                          <a:pt x="7" y="48"/>
                        </a:lnTo>
                        <a:lnTo>
                          <a:pt x="10" y="46"/>
                        </a:lnTo>
                        <a:lnTo>
                          <a:pt x="14" y="44"/>
                        </a:lnTo>
                        <a:lnTo>
                          <a:pt x="19" y="43"/>
                        </a:lnTo>
                        <a:lnTo>
                          <a:pt x="25" y="43"/>
                        </a:lnTo>
                        <a:lnTo>
                          <a:pt x="29" y="44"/>
                        </a:lnTo>
                        <a:lnTo>
                          <a:pt x="34" y="46"/>
                        </a:lnTo>
                        <a:lnTo>
                          <a:pt x="38" y="50"/>
                        </a:lnTo>
                        <a:lnTo>
                          <a:pt x="43" y="59"/>
                        </a:lnTo>
                        <a:lnTo>
                          <a:pt x="44" y="70"/>
                        </a:lnTo>
                        <a:lnTo>
                          <a:pt x="43" y="82"/>
                        </a:lnTo>
                        <a:lnTo>
                          <a:pt x="38" y="92"/>
                        </a:lnTo>
                        <a:lnTo>
                          <a:pt x="34" y="95"/>
                        </a:lnTo>
                        <a:lnTo>
                          <a:pt x="30" y="98"/>
                        </a:lnTo>
                        <a:lnTo>
                          <a:pt x="25" y="99"/>
                        </a:lnTo>
                        <a:lnTo>
                          <a:pt x="20" y="99"/>
                        </a:lnTo>
                        <a:lnTo>
                          <a:pt x="15" y="98"/>
                        </a:lnTo>
                        <a:lnTo>
                          <a:pt x="11" y="97"/>
                        </a:lnTo>
                        <a:lnTo>
                          <a:pt x="9" y="94"/>
                        </a:lnTo>
                        <a:lnTo>
                          <a:pt x="6" y="92"/>
                        </a:lnTo>
                        <a:lnTo>
                          <a:pt x="6" y="90"/>
                        </a:lnTo>
                        <a:lnTo>
                          <a:pt x="6" y="88"/>
                        </a:lnTo>
                        <a:lnTo>
                          <a:pt x="9" y="85"/>
                        </a:lnTo>
                        <a:lnTo>
                          <a:pt x="11" y="84"/>
                        </a:lnTo>
                        <a:lnTo>
                          <a:pt x="15" y="82"/>
                        </a:lnTo>
                        <a:lnTo>
                          <a:pt x="20" y="80"/>
                        </a:lnTo>
                        <a:lnTo>
                          <a:pt x="25" y="80"/>
                        </a:lnTo>
                        <a:lnTo>
                          <a:pt x="30" y="82"/>
                        </a:lnTo>
                        <a:lnTo>
                          <a:pt x="34" y="84"/>
                        </a:lnTo>
                        <a:lnTo>
                          <a:pt x="38" y="88"/>
                        </a:lnTo>
                        <a:lnTo>
                          <a:pt x="43" y="97"/>
                        </a:lnTo>
                        <a:lnTo>
                          <a:pt x="44" y="108"/>
                        </a:lnTo>
                        <a:lnTo>
                          <a:pt x="43" y="119"/>
                        </a:lnTo>
                        <a:lnTo>
                          <a:pt x="39" y="128"/>
                        </a:lnTo>
                        <a:lnTo>
                          <a:pt x="35" y="133"/>
                        </a:lnTo>
                        <a:lnTo>
                          <a:pt x="30" y="136"/>
                        </a:lnTo>
                        <a:lnTo>
                          <a:pt x="25" y="137"/>
                        </a:lnTo>
                        <a:lnTo>
                          <a:pt x="20" y="137"/>
                        </a:lnTo>
                        <a:lnTo>
                          <a:pt x="15" y="136"/>
                        </a:lnTo>
                        <a:lnTo>
                          <a:pt x="11" y="133"/>
                        </a:lnTo>
                        <a:lnTo>
                          <a:pt x="9" y="132"/>
                        </a:lnTo>
                        <a:lnTo>
                          <a:pt x="7" y="130"/>
                        </a:lnTo>
                        <a:lnTo>
                          <a:pt x="6" y="127"/>
                        </a:lnTo>
                        <a:lnTo>
                          <a:pt x="7" y="126"/>
                        </a:lnTo>
                        <a:lnTo>
                          <a:pt x="9" y="123"/>
                        </a:lnTo>
                        <a:lnTo>
                          <a:pt x="11" y="121"/>
                        </a:lnTo>
                        <a:lnTo>
                          <a:pt x="15" y="119"/>
                        </a:lnTo>
                        <a:lnTo>
                          <a:pt x="20" y="118"/>
                        </a:lnTo>
                        <a:lnTo>
                          <a:pt x="25" y="118"/>
                        </a:lnTo>
                        <a:lnTo>
                          <a:pt x="30" y="118"/>
                        </a:lnTo>
                        <a:lnTo>
                          <a:pt x="35" y="121"/>
                        </a:lnTo>
                        <a:lnTo>
                          <a:pt x="39" y="126"/>
                        </a:lnTo>
                        <a:lnTo>
                          <a:pt x="43" y="135"/>
                        </a:lnTo>
                        <a:lnTo>
                          <a:pt x="45" y="146"/>
                        </a:lnTo>
                        <a:lnTo>
                          <a:pt x="43" y="157"/>
                        </a:lnTo>
                        <a:lnTo>
                          <a:pt x="39" y="166"/>
                        </a:lnTo>
                        <a:lnTo>
                          <a:pt x="35" y="171"/>
                        </a:lnTo>
                        <a:lnTo>
                          <a:pt x="31" y="174"/>
                        </a:lnTo>
                        <a:lnTo>
                          <a:pt x="26" y="175"/>
                        </a:lnTo>
                        <a:lnTo>
                          <a:pt x="20" y="174"/>
                        </a:lnTo>
                        <a:lnTo>
                          <a:pt x="16" y="172"/>
                        </a:lnTo>
                        <a:lnTo>
                          <a:pt x="11" y="171"/>
                        </a:lnTo>
                        <a:lnTo>
                          <a:pt x="9" y="170"/>
                        </a:lnTo>
                        <a:lnTo>
                          <a:pt x="7" y="167"/>
                        </a:lnTo>
                        <a:lnTo>
                          <a:pt x="6" y="165"/>
                        </a:lnTo>
                        <a:lnTo>
                          <a:pt x="7" y="162"/>
                        </a:lnTo>
                        <a:lnTo>
                          <a:pt x="9" y="161"/>
                        </a:lnTo>
                        <a:lnTo>
                          <a:pt x="11" y="159"/>
                        </a:lnTo>
                        <a:lnTo>
                          <a:pt x="16" y="157"/>
                        </a:lnTo>
                        <a:lnTo>
                          <a:pt x="20" y="156"/>
                        </a:lnTo>
                        <a:lnTo>
                          <a:pt x="26" y="155"/>
                        </a:lnTo>
                        <a:lnTo>
                          <a:pt x="30" y="156"/>
                        </a:lnTo>
                        <a:lnTo>
                          <a:pt x="35" y="159"/>
                        </a:lnTo>
                        <a:lnTo>
                          <a:pt x="39" y="164"/>
                        </a:lnTo>
                        <a:lnTo>
                          <a:pt x="44" y="172"/>
                        </a:lnTo>
                        <a:lnTo>
                          <a:pt x="45" y="184"/>
                        </a:lnTo>
                        <a:lnTo>
                          <a:pt x="44" y="195"/>
                        </a:lnTo>
                        <a:lnTo>
                          <a:pt x="39" y="204"/>
                        </a:lnTo>
                        <a:lnTo>
                          <a:pt x="36" y="208"/>
                        </a:lnTo>
                        <a:lnTo>
                          <a:pt x="31" y="212"/>
                        </a:lnTo>
                        <a:lnTo>
                          <a:pt x="26" y="212"/>
                        </a:lnTo>
                        <a:lnTo>
                          <a:pt x="21" y="212"/>
                        </a:lnTo>
                        <a:lnTo>
                          <a:pt x="16" y="210"/>
                        </a:lnTo>
                        <a:lnTo>
                          <a:pt x="12" y="209"/>
                        </a:lnTo>
                        <a:lnTo>
                          <a:pt x="10" y="206"/>
                        </a:lnTo>
                        <a:lnTo>
                          <a:pt x="7" y="205"/>
                        </a:lnTo>
                        <a:lnTo>
                          <a:pt x="7" y="203"/>
                        </a:lnTo>
                        <a:lnTo>
                          <a:pt x="7" y="200"/>
                        </a:lnTo>
                        <a:lnTo>
                          <a:pt x="10" y="198"/>
                        </a:lnTo>
                        <a:lnTo>
                          <a:pt x="12" y="196"/>
                        </a:lnTo>
                        <a:lnTo>
                          <a:pt x="16" y="195"/>
                        </a:lnTo>
                        <a:lnTo>
                          <a:pt x="21" y="194"/>
                        </a:lnTo>
                        <a:lnTo>
                          <a:pt x="26" y="193"/>
                        </a:lnTo>
                        <a:lnTo>
                          <a:pt x="31" y="194"/>
                        </a:lnTo>
                        <a:lnTo>
                          <a:pt x="35" y="196"/>
                        </a:lnTo>
                        <a:lnTo>
                          <a:pt x="39" y="200"/>
                        </a:lnTo>
                        <a:lnTo>
                          <a:pt x="44" y="210"/>
                        </a:lnTo>
                        <a:lnTo>
                          <a:pt x="45" y="222"/>
                        </a:lnTo>
                        <a:lnTo>
                          <a:pt x="44" y="232"/>
                        </a:lnTo>
                        <a:lnTo>
                          <a:pt x="40" y="242"/>
                        </a:lnTo>
                        <a:lnTo>
                          <a:pt x="36" y="246"/>
                        </a:lnTo>
                        <a:lnTo>
                          <a:pt x="31" y="248"/>
                        </a:lnTo>
                        <a:lnTo>
                          <a:pt x="26" y="249"/>
                        </a:lnTo>
                        <a:lnTo>
                          <a:pt x="24" y="249"/>
                        </a:lnTo>
                        <a:lnTo>
                          <a:pt x="24" y="256"/>
                        </a:lnTo>
                        <a:lnTo>
                          <a:pt x="26" y="256"/>
                        </a:lnTo>
                        <a:lnTo>
                          <a:pt x="33" y="254"/>
                        </a:lnTo>
                        <a:lnTo>
                          <a:pt x="36" y="253"/>
                        </a:lnTo>
                        <a:lnTo>
                          <a:pt x="41" y="249"/>
                        </a:lnTo>
                        <a:lnTo>
                          <a:pt x="45" y="244"/>
                        </a:lnTo>
                        <a:lnTo>
                          <a:pt x="50" y="234"/>
                        </a:lnTo>
                        <a:lnTo>
                          <a:pt x="51" y="220"/>
                        </a:lnTo>
                        <a:lnTo>
                          <a:pt x="49" y="208"/>
                        </a:lnTo>
                        <a:lnTo>
                          <a:pt x="44" y="198"/>
                        </a:lnTo>
                        <a:lnTo>
                          <a:pt x="40" y="193"/>
                        </a:lnTo>
                        <a:lnTo>
                          <a:pt x="36" y="190"/>
                        </a:lnTo>
                        <a:lnTo>
                          <a:pt x="31" y="188"/>
                        </a:lnTo>
                        <a:lnTo>
                          <a:pt x="26" y="188"/>
                        </a:lnTo>
                        <a:lnTo>
                          <a:pt x="20" y="188"/>
                        </a:lnTo>
                        <a:lnTo>
                          <a:pt x="14" y="189"/>
                        </a:lnTo>
                        <a:lnTo>
                          <a:pt x="9" y="191"/>
                        </a:lnTo>
                        <a:lnTo>
                          <a:pt x="5" y="194"/>
                        </a:lnTo>
                        <a:lnTo>
                          <a:pt x="2" y="199"/>
                        </a:lnTo>
                        <a:lnTo>
                          <a:pt x="1" y="203"/>
                        </a:lnTo>
                        <a:lnTo>
                          <a:pt x="2" y="206"/>
                        </a:lnTo>
                        <a:lnTo>
                          <a:pt x="5" y="212"/>
                        </a:lnTo>
                        <a:lnTo>
                          <a:pt x="10" y="214"/>
                        </a:lnTo>
                        <a:lnTo>
                          <a:pt x="14" y="217"/>
                        </a:lnTo>
                        <a:lnTo>
                          <a:pt x="20" y="218"/>
                        </a:lnTo>
                        <a:lnTo>
                          <a:pt x="26" y="218"/>
                        </a:lnTo>
                        <a:lnTo>
                          <a:pt x="31" y="217"/>
                        </a:lnTo>
                        <a:lnTo>
                          <a:pt x="36" y="215"/>
                        </a:lnTo>
                        <a:lnTo>
                          <a:pt x="40" y="212"/>
                        </a:lnTo>
                        <a:lnTo>
                          <a:pt x="44" y="208"/>
                        </a:lnTo>
                        <a:lnTo>
                          <a:pt x="49" y="196"/>
                        </a:lnTo>
                        <a:lnTo>
                          <a:pt x="51" y="184"/>
                        </a:lnTo>
                        <a:lnTo>
                          <a:pt x="49" y="170"/>
                        </a:lnTo>
                        <a:lnTo>
                          <a:pt x="44" y="160"/>
                        </a:lnTo>
                        <a:lnTo>
                          <a:pt x="40" y="155"/>
                        </a:lnTo>
                        <a:lnTo>
                          <a:pt x="35" y="152"/>
                        </a:lnTo>
                        <a:lnTo>
                          <a:pt x="31" y="150"/>
                        </a:lnTo>
                        <a:lnTo>
                          <a:pt x="25" y="150"/>
                        </a:lnTo>
                        <a:lnTo>
                          <a:pt x="19" y="150"/>
                        </a:lnTo>
                        <a:lnTo>
                          <a:pt x="14" y="151"/>
                        </a:lnTo>
                        <a:lnTo>
                          <a:pt x="9" y="154"/>
                        </a:lnTo>
                        <a:lnTo>
                          <a:pt x="5" y="157"/>
                        </a:lnTo>
                        <a:lnTo>
                          <a:pt x="2" y="161"/>
                        </a:lnTo>
                        <a:lnTo>
                          <a:pt x="1" y="165"/>
                        </a:lnTo>
                        <a:lnTo>
                          <a:pt x="2" y="170"/>
                        </a:lnTo>
                        <a:lnTo>
                          <a:pt x="5" y="174"/>
                        </a:lnTo>
                        <a:lnTo>
                          <a:pt x="9" y="176"/>
                        </a:lnTo>
                        <a:lnTo>
                          <a:pt x="14" y="179"/>
                        </a:lnTo>
                        <a:lnTo>
                          <a:pt x="20" y="180"/>
                        </a:lnTo>
                        <a:lnTo>
                          <a:pt x="26" y="180"/>
                        </a:lnTo>
                        <a:lnTo>
                          <a:pt x="31" y="180"/>
                        </a:lnTo>
                        <a:lnTo>
                          <a:pt x="36" y="177"/>
                        </a:lnTo>
                        <a:lnTo>
                          <a:pt x="40" y="174"/>
                        </a:lnTo>
                        <a:lnTo>
                          <a:pt x="44" y="170"/>
                        </a:lnTo>
                        <a:lnTo>
                          <a:pt x="49" y="159"/>
                        </a:lnTo>
                        <a:lnTo>
                          <a:pt x="50" y="146"/>
                        </a:lnTo>
                        <a:lnTo>
                          <a:pt x="49" y="133"/>
                        </a:lnTo>
                        <a:lnTo>
                          <a:pt x="44" y="122"/>
                        </a:lnTo>
                        <a:lnTo>
                          <a:pt x="40" y="118"/>
                        </a:lnTo>
                        <a:lnTo>
                          <a:pt x="35" y="114"/>
                        </a:lnTo>
                        <a:lnTo>
                          <a:pt x="30" y="112"/>
                        </a:lnTo>
                        <a:lnTo>
                          <a:pt x="25" y="112"/>
                        </a:lnTo>
                        <a:lnTo>
                          <a:pt x="19" y="112"/>
                        </a:lnTo>
                        <a:lnTo>
                          <a:pt x="14" y="114"/>
                        </a:lnTo>
                        <a:lnTo>
                          <a:pt x="9" y="116"/>
                        </a:lnTo>
                        <a:lnTo>
                          <a:pt x="4" y="119"/>
                        </a:lnTo>
                        <a:lnTo>
                          <a:pt x="1" y="123"/>
                        </a:lnTo>
                        <a:lnTo>
                          <a:pt x="0" y="127"/>
                        </a:lnTo>
                        <a:lnTo>
                          <a:pt x="1" y="132"/>
                        </a:lnTo>
                        <a:lnTo>
                          <a:pt x="4" y="136"/>
                        </a:lnTo>
                        <a:lnTo>
                          <a:pt x="9" y="138"/>
                        </a:lnTo>
                        <a:lnTo>
                          <a:pt x="14" y="141"/>
                        </a:lnTo>
                        <a:lnTo>
                          <a:pt x="19" y="142"/>
                        </a:lnTo>
                        <a:lnTo>
                          <a:pt x="25" y="142"/>
                        </a:lnTo>
                        <a:lnTo>
                          <a:pt x="31" y="142"/>
                        </a:lnTo>
                        <a:lnTo>
                          <a:pt x="35" y="140"/>
                        </a:lnTo>
                        <a:lnTo>
                          <a:pt x="40" y="137"/>
                        </a:lnTo>
                        <a:lnTo>
                          <a:pt x="44" y="132"/>
                        </a:lnTo>
                        <a:lnTo>
                          <a:pt x="49" y="121"/>
                        </a:lnTo>
                        <a:lnTo>
                          <a:pt x="50" y="108"/>
                        </a:lnTo>
                        <a:lnTo>
                          <a:pt x="48" y="95"/>
                        </a:lnTo>
                        <a:lnTo>
                          <a:pt x="43" y="84"/>
                        </a:lnTo>
                        <a:lnTo>
                          <a:pt x="39" y="80"/>
                        </a:lnTo>
                        <a:lnTo>
                          <a:pt x="35" y="77"/>
                        </a:lnTo>
                        <a:lnTo>
                          <a:pt x="30" y="75"/>
                        </a:lnTo>
                        <a:lnTo>
                          <a:pt x="25" y="74"/>
                        </a:lnTo>
                        <a:lnTo>
                          <a:pt x="19" y="75"/>
                        </a:lnTo>
                        <a:lnTo>
                          <a:pt x="12" y="77"/>
                        </a:lnTo>
                        <a:lnTo>
                          <a:pt x="7" y="78"/>
                        </a:lnTo>
                        <a:lnTo>
                          <a:pt x="4" y="82"/>
                        </a:lnTo>
                        <a:lnTo>
                          <a:pt x="1" y="85"/>
                        </a:lnTo>
                        <a:lnTo>
                          <a:pt x="0" y="90"/>
                        </a:lnTo>
                        <a:lnTo>
                          <a:pt x="1" y="94"/>
                        </a:lnTo>
                        <a:lnTo>
                          <a:pt x="4" y="98"/>
                        </a:lnTo>
                        <a:lnTo>
                          <a:pt x="9" y="102"/>
                        </a:lnTo>
                        <a:lnTo>
                          <a:pt x="12" y="103"/>
                        </a:lnTo>
                        <a:lnTo>
                          <a:pt x="19" y="104"/>
                        </a:lnTo>
                        <a:lnTo>
                          <a:pt x="25" y="106"/>
                        </a:lnTo>
                        <a:lnTo>
                          <a:pt x="30" y="104"/>
                        </a:lnTo>
                        <a:lnTo>
                          <a:pt x="35" y="102"/>
                        </a:lnTo>
                        <a:lnTo>
                          <a:pt x="39" y="99"/>
                        </a:lnTo>
                        <a:lnTo>
                          <a:pt x="43" y="94"/>
                        </a:lnTo>
                        <a:lnTo>
                          <a:pt x="48" y="84"/>
                        </a:lnTo>
                        <a:lnTo>
                          <a:pt x="50" y="70"/>
                        </a:lnTo>
                        <a:lnTo>
                          <a:pt x="48" y="58"/>
                        </a:lnTo>
                        <a:lnTo>
                          <a:pt x="43" y="46"/>
                        </a:lnTo>
                        <a:lnTo>
                          <a:pt x="39" y="43"/>
                        </a:lnTo>
                        <a:lnTo>
                          <a:pt x="34" y="39"/>
                        </a:lnTo>
                        <a:lnTo>
                          <a:pt x="30" y="37"/>
                        </a:lnTo>
                        <a:lnTo>
                          <a:pt x="24" y="36"/>
                        </a:lnTo>
                        <a:lnTo>
                          <a:pt x="17" y="37"/>
                        </a:lnTo>
                        <a:lnTo>
                          <a:pt x="12" y="39"/>
                        </a:lnTo>
                        <a:lnTo>
                          <a:pt x="7" y="41"/>
                        </a:lnTo>
                        <a:lnTo>
                          <a:pt x="4" y="44"/>
                        </a:lnTo>
                        <a:lnTo>
                          <a:pt x="0" y="48"/>
                        </a:lnTo>
                        <a:lnTo>
                          <a:pt x="0" y="53"/>
                        </a:lnTo>
                        <a:lnTo>
                          <a:pt x="1" y="56"/>
                        </a:lnTo>
                        <a:lnTo>
                          <a:pt x="4" y="60"/>
                        </a:lnTo>
                        <a:lnTo>
                          <a:pt x="7" y="64"/>
                        </a:lnTo>
                        <a:lnTo>
                          <a:pt x="12" y="65"/>
                        </a:lnTo>
                        <a:lnTo>
                          <a:pt x="19" y="68"/>
                        </a:lnTo>
                        <a:lnTo>
                          <a:pt x="25" y="68"/>
                        </a:lnTo>
                        <a:lnTo>
                          <a:pt x="30" y="66"/>
                        </a:lnTo>
                        <a:lnTo>
                          <a:pt x="35" y="65"/>
                        </a:lnTo>
                        <a:lnTo>
                          <a:pt x="39" y="61"/>
                        </a:lnTo>
                        <a:lnTo>
                          <a:pt x="43" y="56"/>
                        </a:lnTo>
                        <a:lnTo>
                          <a:pt x="48" y="46"/>
                        </a:lnTo>
                        <a:lnTo>
                          <a:pt x="49" y="32"/>
                        </a:lnTo>
                        <a:lnTo>
                          <a:pt x="48" y="20"/>
                        </a:lnTo>
                        <a:lnTo>
                          <a:pt x="41" y="10"/>
                        </a:lnTo>
                        <a:lnTo>
                          <a:pt x="38" y="5"/>
                        </a:lnTo>
                        <a:lnTo>
                          <a:pt x="34" y="2"/>
                        </a:lnTo>
                        <a:lnTo>
                          <a:pt x="29" y="0"/>
                        </a:lnTo>
                        <a:lnTo>
                          <a:pt x="24" y="0"/>
                        </a:lnTo>
                        <a:lnTo>
                          <a:pt x="21" y="0"/>
                        </a:lnTo>
                        <a:lnTo>
                          <a:pt x="21" y="5"/>
                        </a:lnTo>
                        <a:lnTo>
                          <a:pt x="24" y="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0">
                    <a:solidFill>
                      <a:schemeClr val="accent4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テキスト ボックス 40"/>
                  <p:cNvSpPr txBox="1"/>
                  <p:nvPr/>
                </p:nvSpPr>
                <p:spPr>
                  <a:xfrm>
                    <a:off x="2391184" y="1179852"/>
                    <a:ext cx="496004" cy="45435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𝑞</m:t>
                          </m:r>
                        </m:oMath>
                      </m:oMathPara>
                    </a14:m>
                    <a:endParaRPr kumimoji="1" lang="ja-JP" altLang="en-US" sz="1400" dirty="0"/>
                  </a:p>
                </p:txBody>
              </p:sp>
            </mc:Choice>
            <mc:Fallback xmlns="">
              <p:sp>
                <p:nvSpPr>
                  <p:cNvPr id="41" name="テキスト ボックス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1184" y="1179852"/>
                    <a:ext cx="496004" cy="454356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1961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テキスト ボックス 41"/>
                  <p:cNvSpPr txBox="1"/>
                  <p:nvPr/>
                </p:nvSpPr>
                <p:spPr>
                  <a:xfrm>
                    <a:off x="2476960" y="2476958"/>
                    <a:ext cx="496004" cy="45435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kumimoji="1" lang="en-US" altLang="ja-JP" sz="1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ja-JP" sz="1400" i="1">
                                  <a:latin typeface="Cambria Math"/>
                                </a:rPr>
                                <m:t>𝑞</m:t>
                              </m:r>
                            </m:e>
                          </m:acc>
                        </m:oMath>
                      </m:oMathPara>
                    </a14:m>
                    <a:endParaRPr kumimoji="1" lang="ja-JP" altLang="en-US" sz="1400" dirty="0"/>
                  </a:p>
                </p:txBody>
              </p:sp>
            </mc:Choice>
            <mc:Fallback xmlns="">
              <p:sp>
                <p:nvSpPr>
                  <p:cNvPr id="42" name="テキスト ボックス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76960" y="2476958"/>
                    <a:ext cx="496004" cy="454356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b="-1961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5" name="円/楕円 54"/>
            <p:cNvSpPr/>
            <p:nvPr/>
          </p:nvSpPr>
          <p:spPr>
            <a:xfrm>
              <a:off x="2247442" y="5045727"/>
              <a:ext cx="231354" cy="242371"/>
            </a:xfrm>
            <a:prstGeom prst="ellipse">
              <a:avLst/>
            </a:prstGeom>
            <a:solidFill>
              <a:schemeClr val="accent3">
                <a:lumMod val="6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575452" y="2697293"/>
            <a:ext cx="3673651" cy="1646266"/>
            <a:chOff x="755394" y="857477"/>
            <a:chExt cx="5423232" cy="2430302"/>
          </a:xfrm>
        </p:grpSpPr>
        <p:grpSp>
          <p:nvGrpSpPr>
            <p:cNvPr id="23" name="グループ化 22"/>
            <p:cNvGrpSpPr/>
            <p:nvPr/>
          </p:nvGrpSpPr>
          <p:grpSpPr>
            <a:xfrm>
              <a:off x="755394" y="857477"/>
              <a:ext cx="5423232" cy="2430302"/>
              <a:chOff x="755394" y="857477"/>
              <a:chExt cx="5423232" cy="2430302"/>
            </a:xfrm>
          </p:grpSpPr>
          <p:pic>
            <p:nvPicPr>
              <p:cNvPr id="26" name="図 2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52" r="38364"/>
              <a:stretch/>
            </p:blipFill>
            <p:spPr>
              <a:xfrm>
                <a:off x="755394" y="859316"/>
                <a:ext cx="2968307" cy="2428463"/>
              </a:xfrm>
              <a:prstGeom prst="rect">
                <a:avLst/>
              </a:prstGeom>
            </p:spPr>
          </p:pic>
          <p:pic>
            <p:nvPicPr>
              <p:cNvPr id="27" name="図 2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52" r="38364"/>
              <a:stretch/>
            </p:blipFill>
            <p:spPr>
              <a:xfrm>
                <a:off x="3210319" y="857477"/>
                <a:ext cx="2968307" cy="2428463"/>
              </a:xfrm>
              <a:prstGeom prst="rect">
                <a:avLst/>
              </a:prstGeom>
            </p:spPr>
          </p:pic>
          <p:sp>
            <p:nvSpPr>
              <p:cNvPr id="28" name="円/楕円 27"/>
              <p:cNvSpPr/>
              <p:nvPr/>
            </p:nvSpPr>
            <p:spPr>
              <a:xfrm>
                <a:off x="2489812" y="1388127"/>
                <a:ext cx="1729648" cy="134405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9" name="グループ化 28"/>
              <p:cNvGrpSpPr/>
              <p:nvPr/>
            </p:nvGrpSpPr>
            <p:grpSpPr>
              <a:xfrm>
                <a:off x="2897425" y="1377151"/>
                <a:ext cx="142378" cy="170023"/>
                <a:chOff x="1597434" y="4561025"/>
                <a:chExt cx="142378" cy="170023"/>
              </a:xfrm>
            </p:grpSpPr>
            <p:sp>
              <p:nvSpPr>
                <p:cNvPr id="36" name="Freeform 7"/>
                <p:cNvSpPr>
                  <a:spLocks/>
                </p:cNvSpPr>
                <p:nvPr/>
              </p:nvSpPr>
              <p:spPr bwMode="auto">
                <a:xfrm>
                  <a:off x="1597434" y="4561025"/>
                  <a:ext cx="142378" cy="170023"/>
                </a:xfrm>
                <a:custGeom>
                  <a:avLst/>
                  <a:gdLst>
                    <a:gd name="T0" fmla="*/ 50 w 58"/>
                    <a:gd name="T1" fmla="*/ 50 h 58"/>
                    <a:gd name="T2" fmla="*/ 40 w 58"/>
                    <a:gd name="T3" fmla="*/ 57 h 58"/>
                    <a:gd name="T4" fmla="*/ 29 w 58"/>
                    <a:gd name="T5" fmla="*/ 58 h 58"/>
                    <a:gd name="T6" fmla="*/ 19 w 58"/>
                    <a:gd name="T7" fmla="*/ 57 h 58"/>
                    <a:gd name="T8" fmla="*/ 9 w 58"/>
                    <a:gd name="T9" fmla="*/ 50 h 58"/>
                    <a:gd name="T10" fmla="*/ 3 w 58"/>
                    <a:gd name="T11" fmla="*/ 40 h 58"/>
                    <a:gd name="T12" fmla="*/ 0 w 58"/>
                    <a:gd name="T13" fmla="*/ 29 h 58"/>
                    <a:gd name="T14" fmla="*/ 3 w 58"/>
                    <a:gd name="T15" fmla="*/ 18 h 58"/>
                    <a:gd name="T16" fmla="*/ 9 w 58"/>
                    <a:gd name="T17" fmla="*/ 9 h 58"/>
                    <a:gd name="T18" fmla="*/ 19 w 58"/>
                    <a:gd name="T19" fmla="*/ 2 h 58"/>
                    <a:gd name="T20" fmla="*/ 29 w 58"/>
                    <a:gd name="T21" fmla="*/ 0 h 58"/>
                    <a:gd name="T22" fmla="*/ 40 w 58"/>
                    <a:gd name="T23" fmla="*/ 2 h 58"/>
                    <a:gd name="T24" fmla="*/ 50 w 58"/>
                    <a:gd name="T25" fmla="*/ 9 h 58"/>
                    <a:gd name="T26" fmla="*/ 57 w 58"/>
                    <a:gd name="T27" fmla="*/ 18 h 58"/>
                    <a:gd name="T28" fmla="*/ 58 w 58"/>
                    <a:gd name="T29" fmla="*/ 29 h 58"/>
                    <a:gd name="T30" fmla="*/ 57 w 58"/>
                    <a:gd name="T31" fmla="*/ 40 h 58"/>
                    <a:gd name="T32" fmla="*/ 50 w 58"/>
                    <a:gd name="T33" fmla="*/ 5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58">
                      <a:moveTo>
                        <a:pt x="50" y="50"/>
                      </a:moveTo>
                      <a:lnTo>
                        <a:pt x="40" y="57"/>
                      </a:lnTo>
                      <a:lnTo>
                        <a:pt x="29" y="58"/>
                      </a:lnTo>
                      <a:lnTo>
                        <a:pt x="19" y="57"/>
                      </a:lnTo>
                      <a:lnTo>
                        <a:pt x="9" y="50"/>
                      </a:lnTo>
                      <a:lnTo>
                        <a:pt x="3" y="40"/>
                      </a:lnTo>
                      <a:lnTo>
                        <a:pt x="0" y="29"/>
                      </a:lnTo>
                      <a:lnTo>
                        <a:pt x="3" y="18"/>
                      </a:lnTo>
                      <a:lnTo>
                        <a:pt x="9" y="9"/>
                      </a:lnTo>
                      <a:lnTo>
                        <a:pt x="19" y="2"/>
                      </a:lnTo>
                      <a:lnTo>
                        <a:pt x="29" y="0"/>
                      </a:lnTo>
                      <a:lnTo>
                        <a:pt x="40" y="2"/>
                      </a:lnTo>
                      <a:lnTo>
                        <a:pt x="50" y="9"/>
                      </a:lnTo>
                      <a:lnTo>
                        <a:pt x="57" y="18"/>
                      </a:lnTo>
                      <a:lnTo>
                        <a:pt x="58" y="29"/>
                      </a:lnTo>
                      <a:lnTo>
                        <a:pt x="57" y="40"/>
                      </a:lnTo>
                      <a:lnTo>
                        <a:pt x="50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7" name="Freeform 8"/>
                <p:cNvSpPr>
                  <a:spLocks noEditPoints="1"/>
                </p:cNvSpPr>
                <p:nvPr/>
              </p:nvSpPr>
              <p:spPr bwMode="auto">
                <a:xfrm>
                  <a:off x="1597434" y="4561025"/>
                  <a:ext cx="142378" cy="170023"/>
                </a:xfrm>
                <a:custGeom>
                  <a:avLst/>
                  <a:gdLst>
                    <a:gd name="T0" fmla="*/ 50 w 58"/>
                    <a:gd name="T1" fmla="*/ 50 h 58"/>
                    <a:gd name="T2" fmla="*/ 40 w 58"/>
                    <a:gd name="T3" fmla="*/ 57 h 58"/>
                    <a:gd name="T4" fmla="*/ 29 w 58"/>
                    <a:gd name="T5" fmla="*/ 58 h 58"/>
                    <a:gd name="T6" fmla="*/ 19 w 58"/>
                    <a:gd name="T7" fmla="*/ 57 h 58"/>
                    <a:gd name="T8" fmla="*/ 9 w 58"/>
                    <a:gd name="T9" fmla="*/ 50 h 58"/>
                    <a:gd name="T10" fmla="*/ 3 w 58"/>
                    <a:gd name="T11" fmla="*/ 40 h 58"/>
                    <a:gd name="T12" fmla="*/ 0 w 58"/>
                    <a:gd name="T13" fmla="*/ 29 h 58"/>
                    <a:gd name="T14" fmla="*/ 3 w 58"/>
                    <a:gd name="T15" fmla="*/ 18 h 58"/>
                    <a:gd name="T16" fmla="*/ 9 w 58"/>
                    <a:gd name="T17" fmla="*/ 9 h 58"/>
                    <a:gd name="T18" fmla="*/ 19 w 58"/>
                    <a:gd name="T19" fmla="*/ 2 h 58"/>
                    <a:gd name="T20" fmla="*/ 29 w 58"/>
                    <a:gd name="T21" fmla="*/ 0 h 58"/>
                    <a:gd name="T22" fmla="*/ 40 w 58"/>
                    <a:gd name="T23" fmla="*/ 2 h 58"/>
                    <a:gd name="T24" fmla="*/ 50 w 58"/>
                    <a:gd name="T25" fmla="*/ 9 h 58"/>
                    <a:gd name="T26" fmla="*/ 57 w 58"/>
                    <a:gd name="T27" fmla="*/ 18 h 58"/>
                    <a:gd name="T28" fmla="*/ 58 w 58"/>
                    <a:gd name="T29" fmla="*/ 29 h 58"/>
                    <a:gd name="T30" fmla="*/ 57 w 58"/>
                    <a:gd name="T31" fmla="*/ 40 h 58"/>
                    <a:gd name="T32" fmla="*/ 50 w 58"/>
                    <a:gd name="T33" fmla="*/ 50 h 58"/>
                    <a:gd name="T34" fmla="*/ 50 w 58"/>
                    <a:gd name="T35" fmla="*/ 50 h 58"/>
                    <a:gd name="T36" fmla="*/ 57 w 58"/>
                    <a:gd name="T37" fmla="*/ 40 h 58"/>
                    <a:gd name="T38" fmla="*/ 58 w 58"/>
                    <a:gd name="T39" fmla="*/ 29 h 58"/>
                    <a:gd name="T40" fmla="*/ 57 w 58"/>
                    <a:gd name="T41" fmla="*/ 18 h 58"/>
                    <a:gd name="T42" fmla="*/ 50 w 58"/>
                    <a:gd name="T43" fmla="*/ 9 h 58"/>
                    <a:gd name="T44" fmla="*/ 40 w 58"/>
                    <a:gd name="T45" fmla="*/ 2 h 58"/>
                    <a:gd name="T46" fmla="*/ 29 w 58"/>
                    <a:gd name="T47" fmla="*/ 0 h 58"/>
                    <a:gd name="T48" fmla="*/ 19 w 58"/>
                    <a:gd name="T49" fmla="*/ 2 h 58"/>
                    <a:gd name="T50" fmla="*/ 9 w 58"/>
                    <a:gd name="T51" fmla="*/ 9 h 58"/>
                    <a:gd name="T52" fmla="*/ 3 w 58"/>
                    <a:gd name="T53" fmla="*/ 18 h 58"/>
                    <a:gd name="T54" fmla="*/ 0 w 58"/>
                    <a:gd name="T55" fmla="*/ 29 h 58"/>
                    <a:gd name="T56" fmla="*/ 3 w 58"/>
                    <a:gd name="T57" fmla="*/ 40 h 58"/>
                    <a:gd name="T58" fmla="*/ 9 w 58"/>
                    <a:gd name="T59" fmla="*/ 50 h 58"/>
                    <a:gd name="T60" fmla="*/ 19 w 58"/>
                    <a:gd name="T61" fmla="*/ 57 h 58"/>
                    <a:gd name="T62" fmla="*/ 29 w 58"/>
                    <a:gd name="T63" fmla="*/ 58 h 58"/>
                    <a:gd name="T64" fmla="*/ 40 w 58"/>
                    <a:gd name="T65" fmla="*/ 57 h 58"/>
                    <a:gd name="T66" fmla="*/ 50 w 58"/>
                    <a:gd name="T67" fmla="*/ 5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8" h="58">
                      <a:moveTo>
                        <a:pt x="50" y="50"/>
                      </a:moveTo>
                      <a:lnTo>
                        <a:pt x="40" y="57"/>
                      </a:lnTo>
                      <a:lnTo>
                        <a:pt x="29" y="58"/>
                      </a:lnTo>
                      <a:lnTo>
                        <a:pt x="19" y="57"/>
                      </a:lnTo>
                      <a:lnTo>
                        <a:pt x="9" y="50"/>
                      </a:lnTo>
                      <a:lnTo>
                        <a:pt x="3" y="40"/>
                      </a:lnTo>
                      <a:lnTo>
                        <a:pt x="0" y="29"/>
                      </a:lnTo>
                      <a:lnTo>
                        <a:pt x="3" y="18"/>
                      </a:lnTo>
                      <a:lnTo>
                        <a:pt x="9" y="9"/>
                      </a:lnTo>
                      <a:lnTo>
                        <a:pt x="19" y="2"/>
                      </a:lnTo>
                      <a:lnTo>
                        <a:pt x="29" y="0"/>
                      </a:lnTo>
                      <a:lnTo>
                        <a:pt x="40" y="2"/>
                      </a:lnTo>
                      <a:lnTo>
                        <a:pt x="50" y="9"/>
                      </a:lnTo>
                      <a:lnTo>
                        <a:pt x="57" y="18"/>
                      </a:lnTo>
                      <a:lnTo>
                        <a:pt x="58" y="29"/>
                      </a:lnTo>
                      <a:lnTo>
                        <a:pt x="57" y="40"/>
                      </a:lnTo>
                      <a:lnTo>
                        <a:pt x="50" y="50"/>
                      </a:lnTo>
                      <a:close/>
                      <a:moveTo>
                        <a:pt x="50" y="50"/>
                      </a:moveTo>
                      <a:lnTo>
                        <a:pt x="57" y="40"/>
                      </a:lnTo>
                      <a:lnTo>
                        <a:pt x="58" y="29"/>
                      </a:lnTo>
                      <a:lnTo>
                        <a:pt x="57" y="18"/>
                      </a:lnTo>
                      <a:lnTo>
                        <a:pt x="50" y="9"/>
                      </a:lnTo>
                      <a:lnTo>
                        <a:pt x="40" y="2"/>
                      </a:lnTo>
                      <a:lnTo>
                        <a:pt x="29" y="0"/>
                      </a:lnTo>
                      <a:lnTo>
                        <a:pt x="19" y="2"/>
                      </a:lnTo>
                      <a:lnTo>
                        <a:pt x="9" y="9"/>
                      </a:lnTo>
                      <a:lnTo>
                        <a:pt x="3" y="18"/>
                      </a:lnTo>
                      <a:lnTo>
                        <a:pt x="0" y="29"/>
                      </a:lnTo>
                      <a:lnTo>
                        <a:pt x="3" y="40"/>
                      </a:lnTo>
                      <a:lnTo>
                        <a:pt x="9" y="50"/>
                      </a:lnTo>
                      <a:lnTo>
                        <a:pt x="19" y="57"/>
                      </a:lnTo>
                      <a:lnTo>
                        <a:pt x="29" y="58"/>
                      </a:lnTo>
                      <a:lnTo>
                        <a:pt x="40" y="57"/>
                      </a:lnTo>
                      <a:lnTo>
                        <a:pt x="50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30" name="グループ化 29"/>
              <p:cNvGrpSpPr/>
              <p:nvPr/>
            </p:nvGrpSpPr>
            <p:grpSpPr>
              <a:xfrm>
                <a:off x="3800807" y="2517537"/>
                <a:ext cx="142378" cy="172955"/>
                <a:chOff x="1597434" y="5337855"/>
                <a:chExt cx="142378" cy="172955"/>
              </a:xfrm>
            </p:grpSpPr>
            <p:sp>
              <p:nvSpPr>
                <p:cNvPr id="34" name="Freeform 9"/>
                <p:cNvSpPr>
                  <a:spLocks/>
                </p:cNvSpPr>
                <p:nvPr/>
              </p:nvSpPr>
              <p:spPr bwMode="auto">
                <a:xfrm>
                  <a:off x="1597434" y="5337855"/>
                  <a:ext cx="142378" cy="172955"/>
                </a:xfrm>
                <a:custGeom>
                  <a:avLst/>
                  <a:gdLst>
                    <a:gd name="T0" fmla="*/ 50 w 58"/>
                    <a:gd name="T1" fmla="*/ 50 h 59"/>
                    <a:gd name="T2" fmla="*/ 40 w 58"/>
                    <a:gd name="T3" fmla="*/ 56 h 59"/>
                    <a:gd name="T4" fmla="*/ 29 w 58"/>
                    <a:gd name="T5" fmla="*/ 59 h 59"/>
                    <a:gd name="T6" fmla="*/ 19 w 58"/>
                    <a:gd name="T7" fmla="*/ 56 h 59"/>
                    <a:gd name="T8" fmla="*/ 9 w 58"/>
                    <a:gd name="T9" fmla="*/ 50 h 59"/>
                    <a:gd name="T10" fmla="*/ 3 w 58"/>
                    <a:gd name="T11" fmla="*/ 40 h 59"/>
                    <a:gd name="T12" fmla="*/ 0 w 58"/>
                    <a:gd name="T13" fmla="*/ 30 h 59"/>
                    <a:gd name="T14" fmla="*/ 3 w 58"/>
                    <a:gd name="T15" fmla="*/ 19 h 59"/>
                    <a:gd name="T16" fmla="*/ 9 w 58"/>
                    <a:gd name="T17" fmla="*/ 9 h 59"/>
                    <a:gd name="T18" fmla="*/ 19 w 58"/>
                    <a:gd name="T19" fmla="*/ 2 h 59"/>
                    <a:gd name="T20" fmla="*/ 29 w 58"/>
                    <a:gd name="T21" fmla="*/ 0 h 59"/>
                    <a:gd name="T22" fmla="*/ 40 w 58"/>
                    <a:gd name="T23" fmla="*/ 2 h 59"/>
                    <a:gd name="T24" fmla="*/ 50 w 58"/>
                    <a:gd name="T25" fmla="*/ 9 h 59"/>
                    <a:gd name="T26" fmla="*/ 57 w 58"/>
                    <a:gd name="T27" fmla="*/ 19 h 59"/>
                    <a:gd name="T28" fmla="*/ 58 w 58"/>
                    <a:gd name="T29" fmla="*/ 30 h 59"/>
                    <a:gd name="T30" fmla="*/ 57 w 58"/>
                    <a:gd name="T31" fmla="*/ 40 h 59"/>
                    <a:gd name="T32" fmla="*/ 50 w 58"/>
                    <a:gd name="T33" fmla="*/ 5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59">
                      <a:moveTo>
                        <a:pt x="50" y="50"/>
                      </a:moveTo>
                      <a:lnTo>
                        <a:pt x="40" y="56"/>
                      </a:lnTo>
                      <a:lnTo>
                        <a:pt x="29" y="59"/>
                      </a:lnTo>
                      <a:lnTo>
                        <a:pt x="19" y="56"/>
                      </a:lnTo>
                      <a:lnTo>
                        <a:pt x="9" y="50"/>
                      </a:lnTo>
                      <a:lnTo>
                        <a:pt x="3" y="40"/>
                      </a:lnTo>
                      <a:lnTo>
                        <a:pt x="0" y="30"/>
                      </a:lnTo>
                      <a:lnTo>
                        <a:pt x="3" y="19"/>
                      </a:lnTo>
                      <a:lnTo>
                        <a:pt x="9" y="9"/>
                      </a:lnTo>
                      <a:lnTo>
                        <a:pt x="19" y="2"/>
                      </a:lnTo>
                      <a:lnTo>
                        <a:pt x="29" y="0"/>
                      </a:lnTo>
                      <a:lnTo>
                        <a:pt x="40" y="2"/>
                      </a:lnTo>
                      <a:lnTo>
                        <a:pt x="50" y="9"/>
                      </a:lnTo>
                      <a:lnTo>
                        <a:pt x="57" y="19"/>
                      </a:lnTo>
                      <a:lnTo>
                        <a:pt x="58" y="30"/>
                      </a:lnTo>
                      <a:lnTo>
                        <a:pt x="57" y="40"/>
                      </a:lnTo>
                      <a:lnTo>
                        <a:pt x="50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5" name="Freeform 10"/>
                <p:cNvSpPr>
                  <a:spLocks noEditPoints="1"/>
                </p:cNvSpPr>
                <p:nvPr/>
              </p:nvSpPr>
              <p:spPr bwMode="auto">
                <a:xfrm>
                  <a:off x="1597434" y="5337855"/>
                  <a:ext cx="142378" cy="172955"/>
                </a:xfrm>
                <a:custGeom>
                  <a:avLst/>
                  <a:gdLst>
                    <a:gd name="T0" fmla="*/ 50 w 58"/>
                    <a:gd name="T1" fmla="*/ 50 h 59"/>
                    <a:gd name="T2" fmla="*/ 40 w 58"/>
                    <a:gd name="T3" fmla="*/ 56 h 59"/>
                    <a:gd name="T4" fmla="*/ 29 w 58"/>
                    <a:gd name="T5" fmla="*/ 59 h 59"/>
                    <a:gd name="T6" fmla="*/ 19 w 58"/>
                    <a:gd name="T7" fmla="*/ 56 h 59"/>
                    <a:gd name="T8" fmla="*/ 9 w 58"/>
                    <a:gd name="T9" fmla="*/ 50 h 59"/>
                    <a:gd name="T10" fmla="*/ 3 w 58"/>
                    <a:gd name="T11" fmla="*/ 40 h 59"/>
                    <a:gd name="T12" fmla="*/ 0 w 58"/>
                    <a:gd name="T13" fmla="*/ 30 h 59"/>
                    <a:gd name="T14" fmla="*/ 3 w 58"/>
                    <a:gd name="T15" fmla="*/ 19 h 59"/>
                    <a:gd name="T16" fmla="*/ 9 w 58"/>
                    <a:gd name="T17" fmla="*/ 9 h 59"/>
                    <a:gd name="T18" fmla="*/ 19 w 58"/>
                    <a:gd name="T19" fmla="*/ 2 h 59"/>
                    <a:gd name="T20" fmla="*/ 29 w 58"/>
                    <a:gd name="T21" fmla="*/ 0 h 59"/>
                    <a:gd name="T22" fmla="*/ 40 w 58"/>
                    <a:gd name="T23" fmla="*/ 2 h 59"/>
                    <a:gd name="T24" fmla="*/ 50 w 58"/>
                    <a:gd name="T25" fmla="*/ 9 h 59"/>
                    <a:gd name="T26" fmla="*/ 57 w 58"/>
                    <a:gd name="T27" fmla="*/ 19 h 59"/>
                    <a:gd name="T28" fmla="*/ 58 w 58"/>
                    <a:gd name="T29" fmla="*/ 30 h 59"/>
                    <a:gd name="T30" fmla="*/ 57 w 58"/>
                    <a:gd name="T31" fmla="*/ 40 h 59"/>
                    <a:gd name="T32" fmla="*/ 50 w 58"/>
                    <a:gd name="T33" fmla="*/ 50 h 59"/>
                    <a:gd name="T34" fmla="*/ 50 w 58"/>
                    <a:gd name="T35" fmla="*/ 50 h 59"/>
                    <a:gd name="T36" fmla="*/ 57 w 58"/>
                    <a:gd name="T37" fmla="*/ 40 h 59"/>
                    <a:gd name="T38" fmla="*/ 58 w 58"/>
                    <a:gd name="T39" fmla="*/ 30 h 59"/>
                    <a:gd name="T40" fmla="*/ 57 w 58"/>
                    <a:gd name="T41" fmla="*/ 19 h 59"/>
                    <a:gd name="T42" fmla="*/ 50 w 58"/>
                    <a:gd name="T43" fmla="*/ 9 h 59"/>
                    <a:gd name="T44" fmla="*/ 40 w 58"/>
                    <a:gd name="T45" fmla="*/ 2 h 59"/>
                    <a:gd name="T46" fmla="*/ 29 w 58"/>
                    <a:gd name="T47" fmla="*/ 0 h 59"/>
                    <a:gd name="T48" fmla="*/ 19 w 58"/>
                    <a:gd name="T49" fmla="*/ 2 h 59"/>
                    <a:gd name="T50" fmla="*/ 9 w 58"/>
                    <a:gd name="T51" fmla="*/ 9 h 59"/>
                    <a:gd name="T52" fmla="*/ 3 w 58"/>
                    <a:gd name="T53" fmla="*/ 19 h 59"/>
                    <a:gd name="T54" fmla="*/ 0 w 58"/>
                    <a:gd name="T55" fmla="*/ 30 h 59"/>
                    <a:gd name="T56" fmla="*/ 3 w 58"/>
                    <a:gd name="T57" fmla="*/ 40 h 59"/>
                    <a:gd name="T58" fmla="*/ 9 w 58"/>
                    <a:gd name="T59" fmla="*/ 50 h 59"/>
                    <a:gd name="T60" fmla="*/ 19 w 58"/>
                    <a:gd name="T61" fmla="*/ 56 h 59"/>
                    <a:gd name="T62" fmla="*/ 29 w 58"/>
                    <a:gd name="T63" fmla="*/ 59 h 59"/>
                    <a:gd name="T64" fmla="*/ 40 w 58"/>
                    <a:gd name="T65" fmla="*/ 56 h 59"/>
                    <a:gd name="T66" fmla="*/ 50 w 58"/>
                    <a:gd name="T67" fmla="*/ 5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8" h="59">
                      <a:moveTo>
                        <a:pt x="50" y="50"/>
                      </a:moveTo>
                      <a:lnTo>
                        <a:pt x="40" y="56"/>
                      </a:lnTo>
                      <a:lnTo>
                        <a:pt x="29" y="59"/>
                      </a:lnTo>
                      <a:lnTo>
                        <a:pt x="19" y="56"/>
                      </a:lnTo>
                      <a:lnTo>
                        <a:pt x="9" y="50"/>
                      </a:lnTo>
                      <a:lnTo>
                        <a:pt x="3" y="40"/>
                      </a:lnTo>
                      <a:lnTo>
                        <a:pt x="0" y="30"/>
                      </a:lnTo>
                      <a:lnTo>
                        <a:pt x="3" y="19"/>
                      </a:lnTo>
                      <a:lnTo>
                        <a:pt x="9" y="9"/>
                      </a:lnTo>
                      <a:lnTo>
                        <a:pt x="19" y="2"/>
                      </a:lnTo>
                      <a:lnTo>
                        <a:pt x="29" y="0"/>
                      </a:lnTo>
                      <a:lnTo>
                        <a:pt x="40" y="2"/>
                      </a:lnTo>
                      <a:lnTo>
                        <a:pt x="50" y="9"/>
                      </a:lnTo>
                      <a:lnTo>
                        <a:pt x="57" y="19"/>
                      </a:lnTo>
                      <a:lnTo>
                        <a:pt x="58" y="30"/>
                      </a:lnTo>
                      <a:lnTo>
                        <a:pt x="57" y="40"/>
                      </a:lnTo>
                      <a:lnTo>
                        <a:pt x="50" y="50"/>
                      </a:lnTo>
                      <a:close/>
                      <a:moveTo>
                        <a:pt x="50" y="50"/>
                      </a:moveTo>
                      <a:lnTo>
                        <a:pt x="57" y="40"/>
                      </a:lnTo>
                      <a:lnTo>
                        <a:pt x="58" y="30"/>
                      </a:lnTo>
                      <a:lnTo>
                        <a:pt x="57" y="19"/>
                      </a:lnTo>
                      <a:lnTo>
                        <a:pt x="50" y="9"/>
                      </a:lnTo>
                      <a:lnTo>
                        <a:pt x="40" y="2"/>
                      </a:lnTo>
                      <a:lnTo>
                        <a:pt x="29" y="0"/>
                      </a:lnTo>
                      <a:lnTo>
                        <a:pt x="19" y="2"/>
                      </a:lnTo>
                      <a:lnTo>
                        <a:pt x="9" y="9"/>
                      </a:lnTo>
                      <a:lnTo>
                        <a:pt x="3" y="19"/>
                      </a:lnTo>
                      <a:lnTo>
                        <a:pt x="0" y="30"/>
                      </a:lnTo>
                      <a:lnTo>
                        <a:pt x="3" y="40"/>
                      </a:lnTo>
                      <a:lnTo>
                        <a:pt x="9" y="50"/>
                      </a:lnTo>
                      <a:lnTo>
                        <a:pt x="19" y="56"/>
                      </a:lnTo>
                      <a:lnTo>
                        <a:pt x="29" y="59"/>
                      </a:lnTo>
                      <a:lnTo>
                        <a:pt x="40" y="56"/>
                      </a:lnTo>
                      <a:lnTo>
                        <a:pt x="50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31" name="グループ化 30"/>
              <p:cNvGrpSpPr>
                <a:grpSpLocks noChangeAspect="1"/>
              </p:cNvGrpSpPr>
              <p:nvPr/>
            </p:nvGrpSpPr>
            <p:grpSpPr>
              <a:xfrm>
                <a:off x="3160236" y="1397781"/>
                <a:ext cx="540160" cy="1307800"/>
                <a:chOff x="1970415" y="3028278"/>
                <a:chExt cx="900266" cy="2179666"/>
              </a:xfrm>
            </p:grpSpPr>
            <p:sp>
              <p:nvSpPr>
                <p:cNvPr id="32" name="Freeform 11"/>
                <p:cNvSpPr>
                  <a:spLocks/>
                </p:cNvSpPr>
                <p:nvPr/>
              </p:nvSpPr>
              <p:spPr bwMode="auto">
                <a:xfrm rot="-2400000">
                  <a:off x="1970415" y="3028278"/>
                  <a:ext cx="241091" cy="1399306"/>
                </a:xfrm>
                <a:custGeom>
                  <a:avLst/>
                  <a:gdLst>
                    <a:gd name="T0" fmla="*/ 41 w 51"/>
                    <a:gd name="T1" fmla="*/ 22 h 256"/>
                    <a:gd name="T2" fmla="*/ 30 w 51"/>
                    <a:gd name="T3" fmla="*/ 60 h 256"/>
                    <a:gd name="T4" fmla="*/ 7 w 51"/>
                    <a:gd name="T5" fmla="*/ 56 h 256"/>
                    <a:gd name="T6" fmla="*/ 10 w 51"/>
                    <a:gd name="T7" fmla="*/ 46 h 256"/>
                    <a:gd name="T8" fmla="*/ 34 w 51"/>
                    <a:gd name="T9" fmla="*/ 46 h 256"/>
                    <a:gd name="T10" fmla="*/ 38 w 51"/>
                    <a:gd name="T11" fmla="*/ 92 h 256"/>
                    <a:gd name="T12" fmla="*/ 15 w 51"/>
                    <a:gd name="T13" fmla="*/ 98 h 256"/>
                    <a:gd name="T14" fmla="*/ 6 w 51"/>
                    <a:gd name="T15" fmla="*/ 88 h 256"/>
                    <a:gd name="T16" fmla="*/ 25 w 51"/>
                    <a:gd name="T17" fmla="*/ 80 h 256"/>
                    <a:gd name="T18" fmla="*/ 44 w 51"/>
                    <a:gd name="T19" fmla="*/ 108 h 256"/>
                    <a:gd name="T20" fmla="*/ 25 w 51"/>
                    <a:gd name="T21" fmla="*/ 137 h 256"/>
                    <a:gd name="T22" fmla="*/ 7 w 51"/>
                    <a:gd name="T23" fmla="*/ 130 h 256"/>
                    <a:gd name="T24" fmla="*/ 15 w 51"/>
                    <a:gd name="T25" fmla="*/ 119 h 256"/>
                    <a:gd name="T26" fmla="*/ 39 w 51"/>
                    <a:gd name="T27" fmla="*/ 126 h 256"/>
                    <a:gd name="T28" fmla="*/ 35 w 51"/>
                    <a:gd name="T29" fmla="*/ 171 h 256"/>
                    <a:gd name="T30" fmla="*/ 11 w 51"/>
                    <a:gd name="T31" fmla="*/ 171 h 256"/>
                    <a:gd name="T32" fmla="*/ 9 w 51"/>
                    <a:gd name="T33" fmla="*/ 161 h 256"/>
                    <a:gd name="T34" fmla="*/ 30 w 51"/>
                    <a:gd name="T35" fmla="*/ 156 h 256"/>
                    <a:gd name="T36" fmla="*/ 44 w 51"/>
                    <a:gd name="T37" fmla="*/ 195 h 256"/>
                    <a:gd name="T38" fmla="*/ 21 w 51"/>
                    <a:gd name="T39" fmla="*/ 212 h 256"/>
                    <a:gd name="T40" fmla="*/ 7 w 51"/>
                    <a:gd name="T41" fmla="*/ 203 h 256"/>
                    <a:gd name="T42" fmla="*/ 21 w 51"/>
                    <a:gd name="T43" fmla="*/ 194 h 256"/>
                    <a:gd name="T44" fmla="*/ 44 w 51"/>
                    <a:gd name="T45" fmla="*/ 210 h 256"/>
                    <a:gd name="T46" fmla="*/ 31 w 51"/>
                    <a:gd name="T47" fmla="*/ 248 h 256"/>
                    <a:gd name="T48" fmla="*/ 33 w 51"/>
                    <a:gd name="T49" fmla="*/ 254 h 256"/>
                    <a:gd name="T50" fmla="*/ 51 w 51"/>
                    <a:gd name="T51" fmla="*/ 220 h 256"/>
                    <a:gd name="T52" fmla="*/ 31 w 51"/>
                    <a:gd name="T53" fmla="*/ 188 h 256"/>
                    <a:gd name="T54" fmla="*/ 5 w 51"/>
                    <a:gd name="T55" fmla="*/ 194 h 256"/>
                    <a:gd name="T56" fmla="*/ 10 w 51"/>
                    <a:gd name="T57" fmla="*/ 214 h 256"/>
                    <a:gd name="T58" fmla="*/ 36 w 51"/>
                    <a:gd name="T59" fmla="*/ 215 h 256"/>
                    <a:gd name="T60" fmla="*/ 49 w 51"/>
                    <a:gd name="T61" fmla="*/ 170 h 256"/>
                    <a:gd name="T62" fmla="*/ 25 w 51"/>
                    <a:gd name="T63" fmla="*/ 150 h 256"/>
                    <a:gd name="T64" fmla="*/ 2 w 51"/>
                    <a:gd name="T65" fmla="*/ 161 h 256"/>
                    <a:gd name="T66" fmla="*/ 14 w 51"/>
                    <a:gd name="T67" fmla="*/ 179 h 256"/>
                    <a:gd name="T68" fmla="*/ 40 w 51"/>
                    <a:gd name="T69" fmla="*/ 174 h 256"/>
                    <a:gd name="T70" fmla="*/ 44 w 51"/>
                    <a:gd name="T71" fmla="*/ 122 h 256"/>
                    <a:gd name="T72" fmla="*/ 19 w 51"/>
                    <a:gd name="T73" fmla="*/ 112 h 256"/>
                    <a:gd name="T74" fmla="*/ 0 w 51"/>
                    <a:gd name="T75" fmla="*/ 127 h 256"/>
                    <a:gd name="T76" fmla="*/ 19 w 51"/>
                    <a:gd name="T77" fmla="*/ 142 h 256"/>
                    <a:gd name="T78" fmla="*/ 44 w 51"/>
                    <a:gd name="T79" fmla="*/ 132 h 256"/>
                    <a:gd name="T80" fmla="*/ 39 w 51"/>
                    <a:gd name="T81" fmla="*/ 80 h 256"/>
                    <a:gd name="T82" fmla="*/ 12 w 51"/>
                    <a:gd name="T83" fmla="*/ 77 h 256"/>
                    <a:gd name="T84" fmla="*/ 1 w 51"/>
                    <a:gd name="T85" fmla="*/ 94 h 256"/>
                    <a:gd name="T86" fmla="*/ 25 w 51"/>
                    <a:gd name="T87" fmla="*/ 106 h 256"/>
                    <a:gd name="T88" fmla="*/ 48 w 51"/>
                    <a:gd name="T89" fmla="*/ 84 h 256"/>
                    <a:gd name="T90" fmla="*/ 34 w 51"/>
                    <a:gd name="T91" fmla="*/ 39 h 256"/>
                    <a:gd name="T92" fmla="*/ 7 w 51"/>
                    <a:gd name="T93" fmla="*/ 41 h 256"/>
                    <a:gd name="T94" fmla="*/ 4 w 51"/>
                    <a:gd name="T95" fmla="*/ 60 h 256"/>
                    <a:gd name="T96" fmla="*/ 30 w 51"/>
                    <a:gd name="T97" fmla="*/ 66 h 256"/>
                    <a:gd name="T98" fmla="*/ 49 w 51"/>
                    <a:gd name="T99" fmla="*/ 32 h 256"/>
                    <a:gd name="T100" fmla="*/ 29 w 51"/>
                    <a:gd name="T101" fmla="*/ 0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1" h="256">
                      <a:moveTo>
                        <a:pt x="24" y="5"/>
                      </a:moveTo>
                      <a:lnTo>
                        <a:pt x="29" y="6"/>
                      </a:lnTo>
                      <a:lnTo>
                        <a:pt x="34" y="8"/>
                      </a:lnTo>
                      <a:lnTo>
                        <a:pt x="38" y="12"/>
                      </a:lnTo>
                      <a:lnTo>
                        <a:pt x="41" y="22"/>
                      </a:lnTo>
                      <a:lnTo>
                        <a:pt x="44" y="34"/>
                      </a:lnTo>
                      <a:lnTo>
                        <a:pt x="41" y="44"/>
                      </a:lnTo>
                      <a:lnTo>
                        <a:pt x="38" y="54"/>
                      </a:lnTo>
                      <a:lnTo>
                        <a:pt x="34" y="58"/>
                      </a:lnTo>
                      <a:lnTo>
                        <a:pt x="30" y="60"/>
                      </a:lnTo>
                      <a:lnTo>
                        <a:pt x="25" y="61"/>
                      </a:lnTo>
                      <a:lnTo>
                        <a:pt x="19" y="61"/>
                      </a:lnTo>
                      <a:lnTo>
                        <a:pt x="15" y="60"/>
                      </a:lnTo>
                      <a:lnTo>
                        <a:pt x="10" y="59"/>
                      </a:lnTo>
                      <a:lnTo>
                        <a:pt x="7" y="56"/>
                      </a:lnTo>
                      <a:lnTo>
                        <a:pt x="6" y="55"/>
                      </a:lnTo>
                      <a:lnTo>
                        <a:pt x="5" y="53"/>
                      </a:lnTo>
                      <a:lnTo>
                        <a:pt x="6" y="50"/>
                      </a:lnTo>
                      <a:lnTo>
                        <a:pt x="7" y="48"/>
                      </a:lnTo>
                      <a:lnTo>
                        <a:pt x="10" y="46"/>
                      </a:lnTo>
                      <a:lnTo>
                        <a:pt x="14" y="44"/>
                      </a:lnTo>
                      <a:lnTo>
                        <a:pt x="19" y="43"/>
                      </a:lnTo>
                      <a:lnTo>
                        <a:pt x="25" y="43"/>
                      </a:lnTo>
                      <a:lnTo>
                        <a:pt x="29" y="44"/>
                      </a:lnTo>
                      <a:lnTo>
                        <a:pt x="34" y="46"/>
                      </a:lnTo>
                      <a:lnTo>
                        <a:pt x="38" y="50"/>
                      </a:lnTo>
                      <a:lnTo>
                        <a:pt x="43" y="59"/>
                      </a:lnTo>
                      <a:lnTo>
                        <a:pt x="44" y="70"/>
                      </a:lnTo>
                      <a:lnTo>
                        <a:pt x="43" y="82"/>
                      </a:lnTo>
                      <a:lnTo>
                        <a:pt x="38" y="92"/>
                      </a:lnTo>
                      <a:lnTo>
                        <a:pt x="34" y="95"/>
                      </a:lnTo>
                      <a:lnTo>
                        <a:pt x="30" y="98"/>
                      </a:lnTo>
                      <a:lnTo>
                        <a:pt x="25" y="99"/>
                      </a:lnTo>
                      <a:lnTo>
                        <a:pt x="20" y="99"/>
                      </a:lnTo>
                      <a:lnTo>
                        <a:pt x="15" y="98"/>
                      </a:lnTo>
                      <a:lnTo>
                        <a:pt x="11" y="97"/>
                      </a:lnTo>
                      <a:lnTo>
                        <a:pt x="9" y="94"/>
                      </a:lnTo>
                      <a:lnTo>
                        <a:pt x="6" y="92"/>
                      </a:lnTo>
                      <a:lnTo>
                        <a:pt x="6" y="90"/>
                      </a:lnTo>
                      <a:lnTo>
                        <a:pt x="6" y="88"/>
                      </a:lnTo>
                      <a:lnTo>
                        <a:pt x="9" y="85"/>
                      </a:lnTo>
                      <a:lnTo>
                        <a:pt x="11" y="84"/>
                      </a:lnTo>
                      <a:lnTo>
                        <a:pt x="15" y="82"/>
                      </a:lnTo>
                      <a:lnTo>
                        <a:pt x="20" y="80"/>
                      </a:lnTo>
                      <a:lnTo>
                        <a:pt x="25" y="80"/>
                      </a:lnTo>
                      <a:lnTo>
                        <a:pt x="30" y="82"/>
                      </a:lnTo>
                      <a:lnTo>
                        <a:pt x="34" y="84"/>
                      </a:lnTo>
                      <a:lnTo>
                        <a:pt x="38" y="88"/>
                      </a:lnTo>
                      <a:lnTo>
                        <a:pt x="43" y="97"/>
                      </a:lnTo>
                      <a:lnTo>
                        <a:pt x="44" y="108"/>
                      </a:lnTo>
                      <a:lnTo>
                        <a:pt x="43" y="119"/>
                      </a:lnTo>
                      <a:lnTo>
                        <a:pt x="39" y="128"/>
                      </a:lnTo>
                      <a:lnTo>
                        <a:pt x="35" y="133"/>
                      </a:lnTo>
                      <a:lnTo>
                        <a:pt x="30" y="136"/>
                      </a:lnTo>
                      <a:lnTo>
                        <a:pt x="25" y="137"/>
                      </a:lnTo>
                      <a:lnTo>
                        <a:pt x="20" y="137"/>
                      </a:lnTo>
                      <a:lnTo>
                        <a:pt x="15" y="136"/>
                      </a:lnTo>
                      <a:lnTo>
                        <a:pt x="11" y="133"/>
                      </a:lnTo>
                      <a:lnTo>
                        <a:pt x="9" y="132"/>
                      </a:lnTo>
                      <a:lnTo>
                        <a:pt x="7" y="130"/>
                      </a:lnTo>
                      <a:lnTo>
                        <a:pt x="6" y="127"/>
                      </a:lnTo>
                      <a:lnTo>
                        <a:pt x="7" y="126"/>
                      </a:lnTo>
                      <a:lnTo>
                        <a:pt x="9" y="123"/>
                      </a:lnTo>
                      <a:lnTo>
                        <a:pt x="11" y="121"/>
                      </a:lnTo>
                      <a:lnTo>
                        <a:pt x="15" y="119"/>
                      </a:lnTo>
                      <a:lnTo>
                        <a:pt x="20" y="118"/>
                      </a:lnTo>
                      <a:lnTo>
                        <a:pt x="25" y="118"/>
                      </a:lnTo>
                      <a:lnTo>
                        <a:pt x="30" y="118"/>
                      </a:lnTo>
                      <a:lnTo>
                        <a:pt x="35" y="121"/>
                      </a:lnTo>
                      <a:lnTo>
                        <a:pt x="39" y="126"/>
                      </a:lnTo>
                      <a:lnTo>
                        <a:pt x="43" y="135"/>
                      </a:lnTo>
                      <a:lnTo>
                        <a:pt x="45" y="146"/>
                      </a:lnTo>
                      <a:lnTo>
                        <a:pt x="43" y="157"/>
                      </a:lnTo>
                      <a:lnTo>
                        <a:pt x="39" y="166"/>
                      </a:lnTo>
                      <a:lnTo>
                        <a:pt x="35" y="171"/>
                      </a:lnTo>
                      <a:lnTo>
                        <a:pt x="31" y="174"/>
                      </a:lnTo>
                      <a:lnTo>
                        <a:pt x="26" y="175"/>
                      </a:lnTo>
                      <a:lnTo>
                        <a:pt x="20" y="174"/>
                      </a:lnTo>
                      <a:lnTo>
                        <a:pt x="16" y="172"/>
                      </a:lnTo>
                      <a:lnTo>
                        <a:pt x="11" y="171"/>
                      </a:lnTo>
                      <a:lnTo>
                        <a:pt x="9" y="170"/>
                      </a:lnTo>
                      <a:lnTo>
                        <a:pt x="7" y="167"/>
                      </a:lnTo>
                      <a:lnTo>
                        <a:pt x="6" y="165"/>
                      </a:lnTo>
                      <a:lnTo>
                        <a:pt x="7" y="162"/>
                      </a:lnTo>
                      <a:lnTo>
                        <a:pt x="9" y="161"/>
                      </a:lnTo>
                      <a:lnTo>
                        <a:pt x="11" y="159"/>
                      </a:lnTo>
                      <a:lnTo>
                        <a:pt x="16" y="157"/>
                      </a:lnTo>
                      <a:lnTo>
                        <a:pt x="20" y="156"/>
                      </a:lnTo>
                      <a:lnTo>
                        <a:pt x="26" y="155"/>
                      </a:lnTo>
                      <a:lnTo>
                        <a:pt x="30" y="156"/>
                      </a:lnTo>
                      <a:lnTo>
                        <a:pt x="35" y="159"/>
                      </a:lnTo>
                      <a:lnTo>
                        <a:pt x="39" y="164"/>
                      </a:lnTo>
                      <a:lnTo>
                        <a:pt x="44" y="172"/>
                      </a:lnTo>
                      <a:lnTo>
                        <a:pt x="45" y="184"/>
                      </a:lnTo>
                      <a:lnTo>
                        <a:pt x="44" y="195"/>
                      </a:lnTo>
                      <a:lnTo>
                        <a:pt x="39" y="204"/>
                      </a:lnTo>
                      <a:lnTo>
                        <a:pt x="36" y="208"/>
                      </a:lnTo>
                      <a:lnTo>
                        <a:pt x="31" y="212"/>
                      </a:lnTo>
                      <a:lnTo>
                        <a:pt x="26" y="212"/>
                      </a:lnTo>
                      <a:lnTo>
                        <a:pt x="21" y="212"/>
                      </a:lnTo>
                      <a:lnTo>
                        <a:pt x="16" y="210"/>
                      </a:lnTo>
                      <a:lnTo>
                        <a:pt x="12" y="209"/>
                      </a:lnTo>
                      <a:lnTo>
                        <a:pt x="10" y="206"/>
                      </a:lnTo>
                      <a:lnTo>
                        <a:pt x="7" y="205"/>
                      </a:lnTo>
                      <a:lnTo>
                        <a:pt x="7" y="203"/>
                      </a:lnTo>
                      <a:lnTo>
                        <a:pt x="7" y="200"/>
                      </a:lnTo>
                      <a:lnTo>
                        <a:pt x="10" y="198"/>
                      </a:lnTo>
                      <a:lnTo>
                        <a:pt x="12" y="196"/>
                      </a:lnTo>
                      <a:lnTo>
                        <a:pt x="16" y="195"/>
                      </a:lnTo>
                      <a:lnTo>
                        <a:pt x="21" y="194"/>
                      </a:lnTo>
                      <a:lnTo>
                        <a:pt x="26" y="193"/>
                      </a:lnTo>
                      <a:lnTo>
                        <a:pt x="31" y="194"/>
                      </a:lnTo>
                      <a:lnTo>
                        <a:pt x="35" y="196"/>
                      </a:lnTo>
                      <a:lnTo>
                        <a:pt x="39" y="200"/>
                      </a:lnTo>
                      <a:lnTo>
                        <a:pt x="44" y="210"/>
                      </a:lnTo>
                      <a:lnTo>
                        <a:pt x="45" y="222"/>
                      </a:lnTo>
                      <a:lnTo>
                        <a:pt x="44" y="232"/>
                      </a:lnTo>
                      <a:lnTo>
                        <a:pt x="40" y="242"/>
                      </a:lnTo>
                      <a:lnTo>
                        <a:pt x="36" y="246"/>
                      </a:lnTo>
                      <a:lnTo>
                        <a:pt x="31" y="248"/>
                      </a:lnTo>
                      <a:lnTo>
                        <a:pt x="26" y="249"/>
                      </a:lnTo>
                      <a:lnTo>
                        <a:pt x="24" y="249"/>
                      </a:lnTo>
                      <a:lnTo>
                        <a:pt x="24" y="256"/>
                      </a:lnTo>
                      <a:lnTo>
                        <a:pt x="26" y="256"/>
                      </a:lnTo>
                      <a:lnTo>
                        <a:pt x="33" y="254"/>
                      </a:lnTo>
                      <a:lnTo>
                        <a:pt x="36" y="253"/>
                      </a:lnTo>
                      <a:lnTo>
                        <a:pt x="41" y="249"/>
                      </a:lnTo>
                      <a:lnTo>
                        <a:pt x="45" y="244"/>
                      </a:lnTo>
                      <a:lnTo>
                        <a:pt x="50" y="234"/>
                      </a:lnTo>
                      <a:lnTo>
                        <a:pt x="51" y="220"/>
                      </a:lnTo>
                      <a:lnTo>
                        <a:pt x="49" y="208"/>
                      </a:lnTo>
                      <a:lnTo>
                        <a:pt x="44" y="198"/>
                      </a:lnTo>
                      <a:lnTo>
                        <a:pt x="40" y="193"/>
                      </a:lnTo>
                      <a:lnTo>
                        <a:pt x="36" y="190"/>
                      </a:lnTo>
                      <a:lnTo>
                        <a:pt x="31" y="188"/>
                      </a:lnTo>
                      <a:lnTo>
                        <a:pt x="26" y="188"/>
                      </a:lnTo>
                      <a:lnTo>
                        <a:pt x="20" y="188"/>
                      </a:lnTo>
                      <a:lnTo>
                        <a:pt x="14" y="189"/>
                      </a:lnTo>
                      <a:lnTo>
                        <a:pt x="9" y="191"/>
                      </a:lnTo>
                      <a:lnTo>
                        <a:pt x="5" y="194"/>
                      </a:lnTo>
                      <a:lnTo>
                        <a:pt x="2" y="199"/>
                      </a:lnTo>
                      <a:lnTo>
                        <a:pt x="1" y="203"/>
                      </a:lnTo>
                      <a:lnTo>
                        <a:pt x="2" y="206"/>
                      </a:lnTo>
                      <a:lnTo>
                        <a:pt x="5" y="212"/>
                      </a:lnTo>
                      <a:lnTo>
                        <a:pt x="10" y="214"/>
                      </a:lnTo>
                      <a:lnTo>
                        <a:pt x="14" y="217"/>
                      </a:lnTo>
                      <a:lnTo>
                        <a:pt x="20" y="218"/>
                      </a:lnTo>
                      <a:lnTo>
                        <a:pt x="26" y="218"/>
                      </a:lnTo>
                      <a:lnTo>
                        <a:pt x="31" y="217"/>
                      </a:lnTo>
                      <a:lnTo>
                        <a:pt x="36" y="215"/>
                      </a:lnTo>
                      <a:lnTo>
                        <a:pt x="40" y="212"/>
                      </a:lnTo>
                      <a:lnTo>
                        <a:pt x="44" y="208"/>
                      </a:lnTo>
                      <a:lnTo>
                        <a:pt x="49" y="196"/>
                      </a:lnTo>
                      <a:lnTo>
                        <a:pt x="51" y="184"/>
                      </a:lnTo>
                      <a:lnTo>
                        <a:pt x="49" y="170"/>
                      </a:lnTo>
                      <a:lnTo>
                        <a:pt x="44" y="160"/>
                      </a:lnTo>
                      <a:lnTo>
                        <a:pt x="40" y="155"/>
                      </a:lnTo>
                      <a:lnTo>
                        <a:pt x="35" y="152"/>
                      </a:lnTo>
                      <a:lnTo>
                        <a:pt x="31" y="150"/>
                      </a:lnTo>
                      <a:lnTo>
                        <a:pt x="25" y="150"/>
                      </a:lnTo>
                      <a:lnTo>
                        <a:pt x="19" y="150"/>
                      </a:lnTo>
                      <a:lnTo>
                        <a:pt x="14" y="151"/>
                      </a:lnTo>
                      <a:lnTo>
                        <a:pt x="9" y="154"/>
                      </a:lnTo>
                      <a:lnTo>
                        <a:pt x="5" y="157"/>
                      </a:lnTo>
                      <a:lnTo>
                        <a:pt x="2" y="161"/>
                      </a:lnTo>
                      <a:lnTo>
                        <a:pt x="1" y="165"/>
                      </a:lnTo>
                      <a:lnTo>
                        <a:pt x="2" y="170"/>
                      </a:lnTo>
                      <a:lnTo>
                        <a:pt x="5" y="174"/>
                      </a:lnTo>
                      <a:lnTo>
                        <a:pt x="9" y="176"/>
                      </a:lnTo>
                      <a:lnTo>
                        <a:pt x="14" y="179"/>
                      </a:lnTo>
                      <a:lnTo>
                        <a:pt x="20" y="180"/>
                      </a:lnTo>
                      <a:lnTo>
                        <a:pt x="26" y="180"/>
                      </a:lnTo>
                      <a:lnTo>
                        <a:pt x="31" y="180"/>
                      </a:lnTo>
                      <a:lnTo>
                        <a:pt x="36" y="177"/>
                      </a:lnTo>
                      <a:lnTo>
                        <a:pt x="40" y="174"/>
                      </a:lnTo>
                      <a:lnTo>
                        <a:pt x="44" y="170"/>
                      </a:lnTo>
                      <a:lnTo>
                        <a:pt x="49" y="159"/>
                      </a:lnTo>
                      <a:lnTo>
                        <a:pt x="50" y="146"/>
                      </a:lnTo>
                      <a:lnTo>
                        <a:pt x="49" y="133"/>
                      </a:lnTo>
                      <a:lnTo>
                        <a:pt x="44" y="122"/>
                      </a:lnTo>
                      <a:lnTo>
                        <a:pt x="40" y="118"/>
                      </a:lnTo>
                      <a:lnTo>
                        <a:pt x="35" y="114"/>
                      </a:lnTo>
                      <a:lnTo>
                        <a:pt x="30" y="112"/>
                      </a:lnTo>
                      <a:lnTo>
                        <a:pt x="25" y="112"/>
                      </a:lnTo>
                      <a:lnTo>
                        <a:pt x="19" y="112"/>
                      </a:lnTo>
                      <a:lnTo>
                        <a:pt x="14" y="114"/>
                      </a:lnTo>
                      <a:lnTo>
                        <a:pt x="9" y="116"/>
                      </a:lnTo>
                      <a:lnTo>
                        <a:pt x="4" y="119"/>
                      </a:lnTo>
                      <a:lnTo>
                        <a:pt x="1" y="123"/>
                      </a:lnTo>
                      <a:lnTo>
                        <a:pt x="0" y="127"/>
                      </a:lnTo>
                      <a:lnTo>
                        <a:pt x="1" y="132"/>
                      </a:lnTo>
                      <a:lnTo>
                        <a:pt x="4" y="136"/>
                      </a:lnTo>
                      <a:lnTo>
                        <a:pt x="9" y="138"/>
                      </a:lnTo>
                      <a:lnTo>
                        <a:pt x="14" y="141"/>
                      </a:lnTo>
                      <a:lnTo>
                        <a:pt x="19" y="142"/>
                      </a:lnTo>
                      <a:lnTo>
                        <a:pt x="25" y="142"/>
                      </a:lnTo>
                      <a:lnTo>
                        <a:pt x="31" y="142"/>
                      </a:lnTo>
                      <a:lnTo>
                        <a:pt x="35" y="140"/>
                      </a:lnTo>
                      <a:lnTo>
                        <a:pt x="40" y="137"/>
                      </a:lnTo>
                      <a:lnTo>
                        <a:pt x="44" y="132"/>
                      </a:lnTo>
                      <a:lnTo>
                        <a:pt x="49" y="121"/>
                      </a:lnTo>
                      <a:lnTo>
                        <a:pt x="50" y="108"/>
                      </a:lnTo>
                      <a:lnTo>
                        <a:pt x="48" y="95"/>
                      </a:lnTo>
                      <a:lnTo>
                        <a:pt x="43" y="84"/>
                      </a:lnTo>
                      <a:lnTo>
                        <a:pt x="39" y="80"/>
                      </a:lnTo>
                      <a:lnTo>
                        <a:pt x="35" y="77"/>
                      </a:lnTo>
                      <a:lnTo>
                        <a:pt x="30" y="75"/>
                      </a:lnTo>
                      <a:lnTo>
                        <a:pt x="25" y="74"/>
                      </a:lnTo>
                      <a:lnTo>
                        <a:pt x="19" y="75"/>
                      </a:lnTo>
                      <a:lnTo>
                        <a:pt x="12" y="77"/>
                      </a:lnTo>
                      <a:lnTo>
                        <a:pt x="7" y="78"/>
                      </a:lnTo>
                      <a:lnTo>
                        <a:pt x="4" y="82"/>
                      </a:lnTo>
                      <a:lnTo>
                        <a:pt x="1" y="85"/>
                      </a:lnTo>
                      <a:lnTo>
                        <a:pt x="0" y="90"/>
                      </a:lnTo>
                      <a:lnTo>
                        <a:pt x="1" y="94"/>
                      </a:lnTo>
                      <a:lnTo>
                        <a:pt x="4" y="98"/>
                      </a:lnTo>
                      <a:lnTo>
                        <a:pt x="9" y="102"/>
                      </a:lnTo>
                      <a:lnTo>
                        <a:pt x="12" y="103"/>
                      </a:lnTo>
                      <a:lnTo>
                        <a:pt x="19" y="104"/>
                      </a:lnTo>
                      <a:lnTo>
                        <a:pt x="25" y="106"/>
                      </a:lnTo>
                      <a:lnTo>
                        <a:pt x="30" y="104"/>
                      </a:lnTo>
                      <a:lnTo>
                        <a:pt x="35" y="102"/>
                      </a:lnTo>
                      <a:lnTo>
                        <a:pt x="39" y="99"/>
                      </a:lnTo>
                      <a:lnTo>
                        <a:pt x="43" y="94"/>
                      </a:lnTo>
                      <a:lnTo>
                        <a:pt x="48" y="84"/>
                      </a:lnTo>
                      <a:lnTo>
                        <a:pt x="50" y="70"/>
                      </a:lnTo>
                      <a:lnTo>
                        <a:pt x="48" y="58"/>
                      </a:lnTo>
                      <a:lnTo>
                        <a:pt x="43" y="46"/>
                      </a:lnTo>
                      <a:lnTo>
                        <a:pt x="39" y="43"/>
                      </a:lnTo>
                      <a:lnTo>
                        <a:pt x="34" y="39"/>
                      </a:lnTo>
                      <a:lnTo>
                        <a:pt x="30" y="37"/>
                      </a:lnTo>
                      <a:lnTo>
                        <a:pt x="24" y="36"/>
                      </a:lnTo>
                      <a:lnTo>
                        <a:pt x="17" y="37"/>
                      </a:lnTo>
                      <a:lnTo>
                        <a:pt x="12" y="39"/>
                      </a:lnTo>
                      <a:lnTo>
                        <a:pt x="7" y="41"/>
                      </a:lnTo>
                      <a:lnTo>
                        <a:pt x="4" y="44"/>
                      </a:lnTo>
                      <a:lnTo>
                        <a:pt x="0" y="48"/>
                      </a:lnTo>
                      <a:lnTo>
                        <a:pt x="0" y="53"/>
                      </a:lnTo>
                      <a:lnTo>
                        <a:pt x="1" y="56"/>
                      </a:lnTo>
                      <a:lnTo>
                        <a:pt x="4" y="60"/>
                      </a:lnTo>
                      <a:lnTo>
                        <a:pt x="7" y="64"/>
                      </a:lnTo>
                      <a:lnTo>
                        <a:pt x="12" y="65"/>
                      </a:lnTo>
                      <a:lnTo>
                        <a:pt x="19" y="68"/>
                      </a:lnTo>
                      <a:lnTo>
                        <a:pt x="25" y="68"/>
                      </a:lnTo>
                      <a:lnTo>
                        <a:pt x="30" y="66"/>
                      </a:lnTo>
                      <a:lnTo>
                        <a:pt x="35" y="65"/>
                      </a:lnTo>
                      <a:lnTo>
                        <a:pt x="39" y="61"/>
                      </a:lnTo>
                      <a:lnTo>
                        <a:pt x="43" y="56"/>
                      </a:lnTo>
                      <a:lnTo>
                        <a:pt x="48" y="46"/>
                      </a:lnTo>
                      <a:lnTo>
                        <a:pt x="49" y="32"/>
                      </a:lnTo>
                      <a:lnTo>
                        <a:pt x="48" y="20"/>
                      </a:lnTo>
                      <a:lnTo>
                        <a:pt x="41" y="10"/>
                      </a:lnTo>
                      <a:lnTo>
                        <a:pt x="38" y="5"/>
                      </a:lnTo>
                      <a:lnTo>
                        <a:pt x="34" y="2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1" y="0"/>
                      </a:lnTo>
                      <a:lnTo>
                        <a:pt x="21" y="5"/>
                      </a:lnTo>
                      <a:lnTo>
                        <a:pt x="24" y="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0">
                  <a:solidFill>
                    <a:schemeClr val="accent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3" name="Freeform 11"/>
                <p:cNvSpPr>
                  <a:spLocks/>
                </p:cNvSpPr>
                <p:nvPr/>
              </p:nvSpPr>
              <p:spPr bwMode="auto">
                <a:xfrm rot="-2400000">
                  <a:off x="2629590" y="3808638"/>
                  <a:ext cx="241091" cy="1399306"/>
                </a:xfrm>
                <a:custGeom>
                  <a:avLst/>
                  <a:gdLst>
                    <a:gd name="T0" fmla="*/ 41 w 51"/>
                    <a:gd name="T1" fmla="*/ 22 h 256"/>
                    <a:gd name="T2" fmla="*/ 30 w 51"/>
                    <a:gd name="T3" fmla="*/ 60 h 256"/>
                    <a:gd name="T4" fmla="*/ 7 w 51"/>
                    <a:gd name="T5" fmla="*/ 56 h 256"/>
                    <a:gd name="T6" fmla="*/ 10 w 51"/>
                    <a:gd name="T7" fmla="*/ 46 h 256"/>
                    <a:gd name="T8" fmla="*/ 34 w 51"/>
                    <a:gd name="T9" fmla="*/ 46 h 256"/>
                    <a:gd name="T10" fmla="*/ 38 w 51"/>
                    <a:gd name="T11" fmla="*/ 92 h 256"/>
                    <a:gd name="T12" fmla="*/ 15 w 51"/>
                    <a:gd name="T13" fmla="*/ 98 h 256"/>
                    <a:gd name="T14" fmla="*/ 6 w 51"/>
                    <a:gd name="T15" fmla="*/ 88 h 256"/>
                    <a:gd name="T16" fmla="*/ 25 w 51"/>
                    <a:gd name="T17" fmla="*/ 80 h 256"/>
                    <a:gd name="T18" fmla="*/ 44 w 51"/>
                    <a:gd name="T19" fmla="*/ 108 h 256"/>
                    <a:gd name="T20" fmla="*/ 25 w 51"/>
                    <a:gd name="T21" fmla="*/ 137 h 256"/>
                    <a:gd name="T22" fmla="*/ 7 w 51"/>
                    <a:gd name="T23" fmla="*/ 130 h 256"/>
                    <a:gd name="T24" fmla="*/ 15 w 51"/>
                    <a:gd name="T25" fmla="*/ 119 h 256"/>
                    <a:gd name="T26" fmla="*/ 39 w 51"/>
                    <a:gd name="T27" fmla="*/ 126 h 256"/>
                    <a:gd name="T28" fmla="*/ 35 w 51"/>
                    <a:gd name="T29" fmla="*/ 171 h 256"/>
                    <a:gd name="T30" fmla="*/ 11 w 51"/>
                    <a:gd name="T31" fmla="*/ 171 h 256"/>
                    <a:gd name="T32" fmla="*/ 9 w 51"/>
                    <a:gd name="T33" fmla="*/ 161 h 256"/>
                    <a:gd name="T34" fmla="*/ 30 w 51"/>
                    <a:gd name="T35" fmla="*/ 156 h 256"/>
                    <a:gd name="T36" fmla="*/ 44 w 51"/>
                    <a:gd name="T37" fmla="*/ 195 h 256"/>
                    <a:gd name="T38" fmla="*/ 21 w 51"/>
                    <a:gd name="T39" fmla="*/ 212 h 256"/>
                    <a:gd name="T40" fmla="*/ 7 w 51"/>
                    <a:gd name="T41" fmla="*/ 203 h 256"/>
                    <a:gd name="T42" fmla="*/ 21 w 51"/>
                    <a:gd name="T43" fmla="*/ 194 h 256"/>
                    <a:gd name="T44" fmla="*/ 44 w 51"/>
                    <a:gd name="T45" fmla="*/ 210 h 256"/>
                    <a:gd name="T46" fmla="*/ 31 w 51"/>
                    <a:gd name="T47" fmla="*/ 248 h 256"/>
                    <a:gd name="T48" fmla="*/ 33 w 51"/>
                    <a:gd name="T49" fmla="*/ 254 h 256"/>
                    <a:gd name="T50" fmla="*/ 51 w 51"/>
                    <a:gd name="T51" fmla="*/ 220 h 256"/>
                    <a:gd name="T52" fmla="*/ 31 w 51"/>
                    <a:gd name="T53" fmla="*/ 188 h 256"/>
                    <a:gd name="T54" fmla="*/ 5 w 51"/>
                    <a:gd name="T55" fmla="*/ 194 h 256"/>
                    <a:gd name="T56" fmla="*/ 10 w 51"/>
                    <a:gd name="T57" fmla="*/ 214 h 256"/>
                    <a:gd name="T58" fmla="*/ 36 w 51"/>
                    <a:gd name="T59" fmla="*/ 215 h 256"/>
                    <a:gd name="T60" fmla="*/ 49 w 51"/>
                    <a:gd name="T61" fmla="*/ 170 h 256"/>
                    <a:gd name="T62" fmla="*/ 25 w 51"/>
                    <a:gd name="T63" fmla="*/ 150 h 256"/>
                    <a:gd name="T64" fmla="*/ 2 w 51"/>
                    <a:gd name="T65" fmla="*/ 161 h 256"/>
                    <a:gd name="T66" fmla="*/ 14 w 51"/>
                    <a:gd name="T67" fmla="*/ 179 h 256"/>
                    <a:gd name="T68" fmla="*/ 40 w 51"/>
                    <a:gd name="T69" fmla="*/ 174 h 256"/>
                    <a:gd name="T70" fmla="*/ 44 w 51"/>
                    <a:gd name="T71" fmla="*/ 122 h 256"/>
                    <a:gd name="T72" fmla="*/ 19 w 51"/>
                    <a:gd name="T73" fmla="*/ 112 h 256"/>
                    <a:gd name="T74" fmla="*/ 0 w 51"/>
                    <a:gd name="T75" fmla="*/ 127 h 256"/>
                    <a:gd name="T76" fmla="*/ 19 w 51"/>
                    <a:gd name="T77" fmla="*/ 142 h 256"/>
                    <a:gd name="T78" fmla="*/ 44 w 51"/>
                    <a:gd name="T79" fmla="*/ 132 h 256"/>
                    <a:gd name="T80" fmla="*/ 39 w 51"/>
                    <a:gd name="T81" fmla="*/ 80 h 256"/>
                    <a:gd name="T82" fmla="*/ 12 w 51"/>
                    <a:gd name="T83" fmla="*/ 77 h 256"/>
                    <a:gd name="T84" fmla="*/ 1 w 51"/>
                    <a:gd name="T85" fmla="*/ 94 h 256"/>
                    <a:gd name="T86" fmla="*/ 25 w 51"/>
                    <a:gd name="T87" fmla="*/ 106 h 256"/>
                    <a:gd name="T88" fmla="*/ 48 w 51"/>
                    <a:gd name="T89" fmla="*/ 84 h 256"/>
                    <a:gd name="T90" fmla="*/ 34 w 51"/>
                    <a:gd name="T91" fmla="*/ 39 h 256"/>
                    <a:gd name="T92" fmla="*/ 7 w 51"/>
                    <a:gd name="T93" fmla="*/ 41 h 256"/>
                    <a:gd name="T94" fmla="*/ 4 w 51"/>
                    <a:gd name="T95" fmla="*/ 60 h 256"/>
                    <a:gd name="T96" fmla="*/ 30 w 51"/>
                    <a:gd name="T97" fmla="*/ 66 h 256"/>
                    <a:gd name="T98" fmla="*/ 49 w 51"/>
                    <a:gd name="T99" fmla="*/ 32 h 256"/>
                    <a:gd name="T100" fmla="*/ 29 w 51"/>
                    <a:gd name="T101" fmla="*/ 0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1" h="256">
                      <a:moveTo>
                        <a:pt x="24" y="5"/>
                      </a:moveTo>
                      <a:lnTo>
                        <a:pt x="29" y="6"/>
                      </a:lnTo>
                      <a:lnTo>
                        <a:pt x="34" y="8"/>
                      </a:lnTo>
                      <a:lnTo>
                        <a:pt x="38" y="12"/>
                      </a:lnTo>
                      <a:lnTo>
                        <a:pt x="41" y="22"/>
                      </a:lnTo>
                      <a:lnTo>
                        <a:pt x="44" y="34"/>
                      </a:lnTo>
                      <a:lnTo>
                        <a:pt x="41" y="44"/>
                      </a:lnTo>
                      <a:lnTo>
                        <a:pt x="38" y="54"/>
                      </a:lnTo>
                      <a:lnTo>
                        <a:pt x="34" y="58"/>
                      </a:lnTo>
                      <a:lnTo>
                        <a:pt x="30" y="60"/>
                      </a:lnTo>
                      <a:lnTo>
                        <a:pt x="25" y="61"/>
                      </a:lnTo>
                      <a:lnTo>
                        <a:pt x="19" y="61"/>
                      </a:lnTo>
                      <a:lnTo>
                        <a:pt x="15" y="60"/>
                      </a:lnTo>
                      <a:lnTo>
                        <a:pt x="10" y="59"/>
                      </a:lnTo>
                      <a:lnTo>
                        <a:pt x="7" y="56"/>
                      </a:lnTo>
                      <a:lnTo>
                        <a:pt x="6" y="55"/>
                      </a:lnTo>
                      <a:lnTo>
                        <a:pt x="5" y="53"/>
                      </a:lnTo>
                      <a:lnTo>
                        <a:pt x="6" y="50"/>
                      </a:lnTo>
                      <a:lnTo>
                        <a:pt x="7" y="48"/>
                      </a:lnTo>
                      <a:lnTo>
                        <a:pt x="10" y="46"/>
                      </a:lnTo>
                      <a:lnTo>
                        <a:pt x="14" y="44"/>
                      </a:lnTo>
                      <a:lnTo>
                        <a:pt x="19" y="43"/>
                      </a:lnTo>
                      <a:lnTo>
                        <a:pt x="25" y="43"/>
                      </a:lnTo>
                      <a:lnTo>
                        <a:pt x="29" y="44"/>
                      </a:lnTo>
                      <a:lnTo>
                        <a:pt x="34" y="46"/>
                      </a:lnTo>
                      <a:lnTo>
                        <a:pt x="38" y="50"/>
                      </a:lnTo>
                      <a:lnTo>
                        <a:pt x="43" y="59"/>
                      </a:lnTo>
                      <a:lnTo>
                        <a:pt x="44" y="70"/>
                      </a:lnTo>
                      <a:lnTo>
                        <a:pt x="43" y="82"/>
                      </a:lnTo>
                      <a:lnTo>
                        <a:pt x="38" y="92"/>
                      </a:lnTo>
                      <a:lnTo>
                        <a:pt x="34" y="95"/>
                      </a:lnTo>
                      <a:lnTo>
                        <a:pt x="30" y="98"/>
                      </a:lnTo>
                      <a:lnTo>
                        <a:pt x="25" y="99"/>
                      </a:lnTo>
                      <a:lnTo>
                        <a:pt x="20" y="99"/>
                      </a:lnTo>
                      <a:lnTo>
                        <a:pt x="15" y="98"/>
                      </a:lnTo>
                      <a:lnTo>
                        <a:pt x="11" y="97"/>
                      </a:lnTo>
                      <a:lnTo>
                        <a:pt x="9" y="94"/>
                      </a:lnTo>
                      <a:lnTo>
                        <a:pt x="6" y="92"/>
                      </a:lnTo>
                      <a:lnTo>
                        <a:pt x="6" y="90"/>
                      </a:lnTo>
                      <a:lnTo>
                        <a:pt x="6" y="88"/>
                      </a:lnTo>
                      <a:lnTo>
                        <a:pt x="9" y="85"/>
                      </a:lnTo>
                      <a:lnTo>
                        <a:pt x="11" y="84"/>
                      </a:lnTo>
                      <a:lnTo>
                        <a:pt x="15" y="82"/>
                      </a:lnTo>
                      <a:lnTo>
                        <a:pt x="20" y="80"/>
                      </a:lnTo>
                      <a:lnTo>
                        <a:pt x="25" y="80"/>
                      </a:lnTo>
                      <a:lnTo>
                        <a:pt x="30" y="82"/>
                      </a:lnTo>
                      <a:lnTo>
                        <a:pt x="34" y="84"/>
                      </a:lnTo>
                      <a:lnTo>
                        <a:pt x="38" y="88"/>
                      </a:lnTo>
                      <a:lnTo>
                        <a:pt x="43" y="97"/>
                      </a:lnTo>
                      <a:lnTo>
                        <a:pt x="44" y="108"/>
                      </a:lnTo>
                      <a:lnTo>
                        <a:pt x="43" y="119"/>
                      </a:lnTo>
                      <a:lnTo>
                        <a:pt x="39" y="128"/>
                      </a:lnTo>
                      <a:lnTo>
                        <a:pt x="35" y="133"/>
                      </a:lnTo>
                      <a:lnTo>
                        <a:pt x="30" y="136"/>
                      </a:lnTo>
                      <a:lnTo>
                        <a:pt x="25" y="137"/>
                      </a:lnTo>
                      <a:lnTo>
                        <a:pt x="20" y="137"/>
                      </a:lnTo>
                      <a:lnTo>
                        <a:pt x="15" y="136"/>
                      </a:lnTo>
                      <a:lnTo>
                        <a:pt x="11" y="133"/>
                      </a:lnTo>
                      <a:lnTo>
                        <a:pt x="9" y="132"/>
                      </a:lnTo>
                      <a:lnTo>
                        <a:pt x="7" y="130"/>
                      </a:lnTo>
                      <a:lnTo>
                        <a:pt x="6" y="127"/>
                      </a:lnTo>
                      <a:lnTo>
                        <a:pt x="7" y="126"/>
                      </a:lnTo>
                      <a:lnTo>
                        <a:pt x="9" y="123"/>
                      </a:lnTo>
                      <a:lnTo>
                        <a:pt x="11" y="121"/>
                      </a:lnTo>
                      <a:lnTo>
                        <a:pt x="15" y="119"/>
                      </a:lnTo>
                      <a:lnTo>
                        <a:pt x="20" y="118"/>
                      </a:lnTo>
                      <a:lnTo>
                        <a:pt x="25" y="118"/>
                      </a:lnTo>
                      <a:lnTo>
                        <a:pt x="30" y="118"/>
                      </a:lnTo>
                      <a:lnTo>
                        <a:pt x="35" y="121"/>
                      </a:lnTo>
                      <a:lnTo>
                        <a:pt x="39" y="126"/>
                      </a:lnTo>
                      <a:lnTo>
                        <a:pt x="43" y="135"/>
                      </a:lnTo>
                      <a:lnTo>
                        <a:pt x="45" y="146"/>
                      </a:lnTo>
                      <a:lnTo>
                        <a:pt x="43" y="157"/>
                      </a:lnTo>
                      <a:lnTo>
                        <a:pt x="39" y="166"/>
                      </a:lnTo>
                      <a:lnTo>
                        <a:pt x="35" y="171"/>
                      </a:lnTo>
                      <a:lnTo>
                        <a:pt x="31" y="174"/>
                      </a:lnTo>
                      <a:lnTo>
                        <a:pt x="26" y="175"/>
                      </a:lnTo>
                      <a:lnTo>
                        <a:pt x="20" y="174"/>
                      </a:lnTo>
                      <a:lnTo>
                        <a:pt x="16" y="172"/>
                      </a:lnTo>
                      <a:lnTo>
                        <a:pt x="11" y="171"/>
                      </a:lnTo>
                      <a:lnTo>
                        <a:pt x="9" y="170"/>
                      </a:lnTo>
                      <a:lnTo>
                        <a:pt x="7" y="167"/>
                      </a:lnTo>
                      <a:lnTo>
                        <a:pt x="6" y="165"/>
                      </a:lnTo>
                      <a:lnTo>
                        <a:pt x="7" y="162"/>
                      </a:lnTo>
                      <a:lnTo>
                        <a:pt x="9" y="161"/>
                      </a:lnTo>
                      <a:lnTo>
                        <a:pt x="11" y="159"/>
                      </a:lnTo>
                      <a:lnTo>
                        <a:pt x="16" y="157"/>
                      </a:lnTo>
                      <a:lnTo>
                        <a:pt x="20" y="156"/>
                      </a:lnTo>
                      <a:lnTo>
                        <a:pt x="26" y="155"/>
                      </a:lnTo>
                      <a:lnTo>
                        <a:pt x="30" y="156"/>
                      </a:lnTo>
                      <a:lnTo>
                        <a:pt x="35" y="159"/>
                      </a:lnTo>
                      <a:lnTo>
                        <a:pt x="39" y="164"/>
                      </a:lnTo>
                      <a:lnTo>
                        <a:pt x="44" y="172"/>
                      </a:lnTo>
                      <a:lnTo>
                        <a:pt x="45" y="184"/>
                      </a:lnTo>
                      <a:lnTo>
                        <a:pt x="44" y="195"/>
                      </a:lnTo>
                      <a:lnTo>
                        <a:pt x="39" y="204"/>
                      </a:lnTo>
                      <a:lnTo>
                        <a:pt x="36" y="208"/>
                      </a:lnTo>
                      <a:lnTo>
                        <a:pt x="31" y="212"/>
                      </a:lnTo>
                      <a:lnTo>
                        <a:pt x="26" y="212"/>
                      </a:lnTo>
                      <a:lnTo>
                        <a:pt x="21" y="212"/>
                      </a:lnTo>
                      <a:lnTo>
                        <a:pt x="16" y="210"/>
                      </a:lnTo>
                      <a:lnTo>
                        <a:pt x="12" y="209"/>
                      </a:lnTo>
                      <a:lnTo>
                        <a:pt x="10" y="206"/>
                      </a:lnTo>
                      <a:lnTo>
                        <a:pt x="7" y="205"/>
                      </a:lnTo>
                      <a:lnTo>
                        <a:pt x="7" y="203"/>
                      </a:lnTo>
                      <a:lnTo>
                        <a:pt x="7" y="200"/>
                      </a:lnTo>
                      <a:lnTo>
                        <a:pt x="10" y="198"/>
                      </a:lnTo>
                      <a:lnTo>
                        <a:pt x="12" y="196"/>
                      </a:lnTo>
                      <a:lnTo>
                        <a:pt x="16" y="195"/>
                      </a:lnTo>
                      <a:lnTo>
                        <a:pt x="21" y="194"/>
                      </a:lnTo>
                      <a:lnTo>
                        <a:pt x="26" y="193"/>
                      </a:lnTo>
                      <a:lnTo>
                        <a:pt x="31" y="194"/>
                      </a:lnTo>
                      <a:lnTo>
                        <a:pt x="35" y="196"/>
                      </a:lnTo>
                      <a:lnTo>
                        <a:pt x="39" y="200"/>
                      </a:lnTo>
                      <a:lnTo>
                        <a:pt x="44" y="210"/>
                      </a:lnTo>
                      <a:lnTo>
                        <a:pt x="45" y="222"/>
                      </a:lnTo>
                      <a:lnTo>
                        <a:pt x="44" y="232"/>
                      </a:lnTo>
                      <a:lnTo>
                        <a:pt x="40" y="242"/>
                      </a:lnTo>
                      <a:lnTo>
                        <a:pt x="36" y="246"/>
                      </a:lnTo>
                      <a:lnTo>
                        <a:pt x="31" y="248"/>
                      </a:lnTo>
                      <a:lnTo>
                        <a:pt x="26" y="249"/>
                      </a:lnTo>
                      <a:lnTo>
                        <a:pt x="24" y="249"/>
                      </a:lnTo>
                      <a:lnTo>
                        <a:pt x="24" y="256"/>
                      </a:lnTo>
                      <a:lnTo>
                        <a:pt x="26" y="256"/>
                      </a:lnTo>
                      <a:lnTo>
                        <a:pt x="33" y="254"/>
                      </a:lnTo>
                      <a:lnTo>
                        <a:pt x="36" y="253"/>
                      </a:lnTo>
                      <a:lnTo>
                        <a:pt x="41" y="249"/>
                      </a:lnTo>
                      <a:lnTo>
                        <a:pt x="45" y="244"/>
                      </a:lnTo>
                      <a:lnTo>
                        <a:pt x="50" y="234"/>
                      </a:lnTo>
                      <a:lnTo>
                        <a:pt x="51" y="220"/>
                      </a:lnTo>
                      <a:lnTo>
                        <a:pt x="49" y="208"/>
                      </a:lnTo>
                      <a:lnTo>
                        <a:pt x="44" y="198"/>
                      </a:lnTo>
                      <a:lnTo>
                        <a:pt x="40" y="193"/>
                      </a:lnTo>
                      <a:lnTo>
                        <a:pt x="36" y="190"/>
                      </a:lnTo>
                      <a:lnTo>
                        <a:pt x="31" y="188"/>
                      </a:lnTo>
                      <a:lnTo>
                        <a:pt x="26" y="188"/>
                      </a:lnTo>
                      <a:lnTo>
                        <a:pt x="20" y="188"/>
                      </a:lnTo>
                      <a:lnTo>
                        <a:pt x="14" y="189"/>
                      </a:lnTo>
                      <a:lnTo>
                        <a:pt x="9" y="191"/>
                      </a:lnTo>
                      <a:lnTo>
                        <a:pt x="5" y="194"/>
                      </a:lnTo>
                      <a:lnTo>
                        <a:pt x="2" y="199"/>
                      </a:lnTo>
                      <a:lnTo>
                        <a:pt x="1" y="203"/>
                      </a:lnTo>
                      <a:lnTo>
                        <a:pt x="2" y="206"/>
                      </a:lnTo>
                      <a:lnTo>
                        <a:pt x="5" y="212"/>
                      </a:lnTo>
                      <a:lnTo>
                        <a:pt x="10" y="214"/>
                      </a:lnTo>
                      <a:lnTo>
                        <a:pt x="14" y="217"/>
                      </a:lnTo>
                      <a:lnTo>
                        <a:pt x="20" y="218"/>
                      </a:lnTo>
                      <a:lnTo>
                        <a:pt x="26" y="218"/>
                      </a:lnTo>
                      <a:lnTo>
                        <a:pt x="31" y="217"/>
                      </a:lnTo>
                      <a:lnTo>
                        <a:pt x="36" y="215"/>
                      </a:lnTo>
                      <a:lnTo>
                        <a:pt x="40" y="212"/>
                      </a:lnTo>
                      <a:lnTo>
                        <a:pt x="44" y="208"/>
                      </a:lnTo>
                      <a:lnTo>
                        <a:pt x="49" y="196"/>
                      </a:lnTo>
                      <a:lnTo>
                        <a:pt x="51" y="184"/>
                      </a:lnTo>
                      <a:lnTo>
                        <a:pt x="49" y="170"/>
                      </a:lnTo>
                      <a:lnTo>
                        <a:pt x="44" y="160"/>
                      </a:lnTo>
                      <a:lnTo>
                        <a:pt x="40" y="155"/>
                      </a:lnTo>
                      <a:lnTo>
                        <a:pt x="35" y="152"/>
                      </a:lnTo>
                      <a:lnTo>
                        <a:pt x="31" y="150"/>
                      </a:lnTo>
                      <a:lnTo>
                        <a:pt x="25" y="150"/>
                      </a:lnTo>
                      <a:lnTo>
                        <a:pt x="19" y="150"/>
                      </a:lnTo>
                      <a:lnTo>
                        <a:pt x="14" y="151"/>
                      </a:lnTo>
                      <a:lnTo>
                        <a:pt x="9" y="154"/>
                      </a:lnTo>
                      <a:lnTo>
                        <a:pt x="5" y="157"/>
                      </a:lnTo>
                      <a:lnTo>
                        <a:pt x="2" y="161"/>
                      </a:lnTo>
                      <a:lnTo>
                        <a:pt x="1" y="165"/>
                      </a:lnTo>
                      <a:lnTo>
                        <a:pt x="2" y="170"/>
                      </a:lnTo>
                      <a:lnTo>
                        <a:pt x="5" y="174"/>
                      </a:lnTo>
                      <a:lnTo>
                        <a:pt x="9" y="176"/>
                      </a:lnTo>
                      <a:lnTo>
                        <a:pt x="14" y="179"/>
                      </a:lnTo>
                      <a:lnTo>
                        <a:pt x="20" y="180"/>
                      </a:lnTo>
                      <a:lnTo>
                        <a:pt x="26" y="180"/>
                      </a:lnTo>
                      <a:lnTo>
                        <a:pt x="31" y="180"/>
                      </a:lnTo>
                      <a:lnTo>
                        <a:pt x="36" y="177"/>
                      </a:lnTo>
                      <a:lnTo>
                        <a:pt x="40" y="174"/>
                      </a:lnTo>
                      <a:lnTo>
                        <a:pt x="44" y="170"/>
                      </a:lnTo>
                      <a:lnTo>
                        <a:pt x="49" y="159"/>
                      </a:lnTo>
                      <a:lnTo>
                        <a:pt x="50" y="146"/>
                      </a:lnTo>
                      <a:lnTo>
                        <a:pt x="49" y="133"/>
                      </a:lnTo>
                      <a:lnTo>
                        <a:pt x="44" y="122"/>
                      </a:lnTo>
                      <a:lnTo>
                        <a:pt x="40" y="118"/>
                      </a:lnTo>
                      <a:lnTo>
                        <a:pt x="35" y="114"/>
                      </a:lnTo>
                      <a:lnTo>
                        <a:pt x="30" y="112"/>
                      </a:lnTo>
                      <a:lnTo>
                        <a:pt x="25" y="112"/>
                      </a:lnTo>
                      <a:lnTo>
                        <a:pt x="19" y="112"/>
                      </a:lnTo>
                      <a:lnTo>
                        <a:pt x="14" y="114"/>
                      </a:lnTo>
                      <a:lnTo>
                        <a:pt x="9" y="116"/>
                      </a:lnTo>
                      <a:lnTo>
                        <a:pt x="4" y="119"/>
                      </a:lnTo>
                      <a:lnTo>
                        <a:pt x="1" y="123"/>
                      </a:lnTo>
                      <a:lnTo>
                        <a:pt x="0" y="127"/>
                      </a:lnTo>
                      <a:lnTo>
                        <a:pt x="1" y="132"/>
                      </a:lnTo>
                      <a:lnTo>
                        <a:pt x="4" y="136"/>
                      </a:lnTo>
                      <a:lnTo>
                        <a:pt x="9" y="138"/>
                      </a:lnTo>
                      <a:lnTo>
                        <a:pt x="14" y="141"/>
                      </a:lnTo>
                      <a:lnTo>
                        <a:pt x="19" y="142"/>
                      </a:lnTo>
                      <a:lnTo>
                        <a:pt x="25" y="142"/>
                      </a:lnTo>
                      <a:lnTo>
                        <a:pt x="31" y="142"/>
                      </a:lnTo>
                      <a:lnTo>
                        <a:pt x="35" y="140"/>
                      </a:lnTo>
                      <a:lnTo>
                        <a:pt x="40" y="137"/>
                      </a:lnTo>
                      <a:lnTo>
                        <a:pt x="44" y="132"/>
                      </a:lnTo>
                      <a:lnTo>
                        <a:pt x="49" y="121"/>
                      </a:lnTo>
                      <a:lnTo>
                        <a:pt x="50" y="108"/>
                      </a:lnTo>
                      <a:lnTo>
                        <a:pt x="48" y="95"/>
                      </a:lnTo>
                      <a:lnTo>
                        <a:pt x="43" y="84"/>
                      </a:lnTo>
                      <a:lnTo>
                        <a:pt x="39" y="80"/>
                      </a:lnTo>
                      <a:lnTo>
                        <a:pt x="35" y="77"/>
                      </a:lnTo>
                      <a:lnTo>
                        <a:pt x="30" y="75"/>
                      </a:lnTo>
                      <a:lnTo>
                        <a:pt x="25" y="74"/>
                      </a:lnTo>
                      <a:lnTo>
                        <a:pt x="19" y="75"/>
                      </a:lnTo>
                      <a:lnTo>
                        <a:pt x="12" y="77"/>
                      </a:lnTo>
                      <a:lnTo>
                        <a:pt x="7" y="78"/>
                      </a:lnTo>
                      <a:lnTo>
                        <a:pt x="4" y="82"/>
                      </a:lnTo>
                      <a:lnTo>
                        <a:pt x="1" y="85"/>
                      </a:lnTo>
                      <a:lnTo>
                        <a:pt x="0" y="90"/>
                      </a:lnTo>
                      <a:lnTo>
                        <a:pt x="1" y="94"/>
                      </a:lnTo>
                      <a:lnTo>
                        <a:pt x="4" y="98"/>
                      </a:lnTo>
                      <a:lnTo>
                        <a:pt x="9" y="102"/>
                      </a:lnTo>
                      <a:lnTo>
                        <a:pt x="12" y="103"/>
                      </a:lnTo>
                      <a:lnTo>
                        <a:pt x="19" y="104"/>
                      </a:lnTo>
                      <a:lnTo>
                        <a:pt x="25" y="106"/>
                      </a:lnTo>
                      <a:lnTo>
                        <a:pt x="30" y="104"/>
                      </a:lnTo>
                      <a:lnTo>
                        <a:pt x="35" y="102"/>
                      </a:lnTo>
                      <a:lnTo>
                        <a:pt x="39" y="99"/>
                      </a:lnTo>
                      <a:lnTo>
                        <a:pt x="43" y="94"/>
                      </a:lnTo>
                      <a:lnTo>
                        <a:pt x="48" y="84"/>
                      </a:lnTo>
                      <a:lnTo>
                        <a:pt x="50" y="70"/>
                      </a:lnTo>
                      <a:lnTo>
                        <a:pt x="48" y="58"/>
                      </a:lnTo>
                      <a:lnTo>
                        <a:pt x="43" y="46"/>
                      </a:lnTo>
                      <a:lnTo>
                        <a:pt x="39" y="43"/>
                      </a:lnTo>
                      <a:lnTo>
                        <a:pt x="34" y="39"/>
                      </a:lnTo>
                      <a:lnTo>
                        <a:pt x="30" y="37"/>
                      </a:lnTo>
                      <a:lnTo>
                        <a:pt x="24" y="36"/>
                      </a:lnTo>
                      <a:lnTo>
                        <a:pt x="17" y="37"/>
                      </a:lnTo>
                      <a:lnTo>
                        <a:pt x="12" y="39"/>
                      </a:lnTo>
                      <a:lnTo>
                        <a:pt x="7" y="41"/>
                      </a:lnTo>
                      <a:lnTo>
                        <a:pt x="4" y="44"/>
                      </a:lnTo>
                      <a:lnTo>
                        <a:pt x="0" y="48"/>
                      </a:lnTo>
                      <a:lnTo>
                        <a:pt x="0" y="53"/>
                      </a:lnTo>
                      <a:lnTo>
                        <a:pt x="1" y="56"/>
                      </a:lnTo>
                      <a:lnTo>
                        <a:pt x="4" y="60"/>
                      </a:lnTo>
                      <a:lnTo>
                        <a:pt x="7" y="64"/>
                      </a:lnTo>
                      <a:lnTo>
                        <a:pt x="12" y="65"/>
                      </a:lnTo>
                      <a:lnTo>
                        <a:pt x="19" y="68"/>
                      </a:lnTo>
                      <a:lnTo>
                        <a:pt x="25" y="68"/>
                      </a:lnTo>
                      <a:lnTo>
                        <a:pt x="30" y="66"/>
                      </a:lnTo>
                      <a:lnTo>
                        <a:pt x="35" y="65"/>
                      </a:lnTo>
                      <a:lnTo>
                        <a:pt x="39" y="61"/>
                      </a:lnTo>
                      <a:lnTo>
                        <a:pt x="43" y="56"/>
                      </a:lnTo>
                      <a:lnTo>
                        <a:pt x="48" y="46"/>
                      </a:lnTo>
                      <a:lnTo>
                        <a:pt x="49" y="32"/>
                      </a:lnTo>
                      <a:lnTo>
                        <a:pt x="48" y="20"/>
                      </a:lnTo>
                      <a:lnTo>
                        <a:pt x="41" y="10"/>
                      </a:lnTo>
                      <a:lnTo>
                        <a:pt x="38" y="5"/>
                      </a:lnTo>
                      <a:lnTo>
                        <a:pt x="34" y="2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1" y="0"/>
                      </a:lnTo>
                      <a:lnTo>
                        <a:pt x="21" y="5"/>
                      </a:lnTo>
                      <a:lnTo>
                        <a:pt x="24" y="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0">
                  <a:solidFill>
                    <a:schemeClr val="accent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テキスト ボックス 23"/>
                <p:cNvSpPr txBox="1"/>
                <p:nvPr/>
              </p:nvSpPr>
              <p:spPr>
                <a:xfrm>
                  <a:off x="2391184" y="1179852"/>
                  <a:ext cx="496004" cy="4543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400" b="0" i="1" smtClean="0">
                            <a:latin typeface="Cambria Math"/>
                          </a:rPr>
                          <m:t>𝑞</m:t>
                        </m:r>
                      </m:oMath>
                    </m:oMathPara>
                  </a14:m>
                  <a:endParaRPr kumimoji="1" lang="ja-JP" altLang="en-US" sz="1400" dirty="0"/>
                </a:p>
              </p:txBody>
            </p:sp>
          </mc:Choice>
          <mc:Fallback xmlns="">
            <p:sp>
              <p:nvSpPr>
                <p:cNvPr id="24" name="テキスト ボックス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1184" y="1179852"/>
                  <a:ext cx="496004" cy="45435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96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テキスト ボックス 24"/>
                <p:cNvSpPr txBox="1"/>
                <p:nvPr/>
              </p:nvSpPr>
              <p:spPr>
                <a:xfrm>
                  <a:off x="2476960" y="2476958"/>
                  <a:ext cx="496004" cy="4543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1" lang="en-US" altLang="ja-JP" sz="1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ja-JP" sz="1400" i="1">
                                <a:latin typeface="Cambria Math"/>
                              </a:rPr>
                              <m:t>𝑞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1400" dirty="0"/>
                </a:p>
              </p:txBody>
            </p:sp>
          </mc:Choice>
          <mc:Fallback xmlns="">
            <p:sp>
              <p:nvSpPr>
                <p:cNvPr id="25" name="テキスト ボックス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6960" y="2476958"/>
                  <a:ext cx="496004" cy="45435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96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グループ化 20"/>
          <p:cNvGrpSpPr/>
          <p:nvPr/>
        </p:nvGrpSpPr>
        <p:grpSpPr>
          <a:xfrm>
            <a:off x="575452" y="1377105"/>
            <a:ext cx="3673651" cy="1646266"/>
            <a:chOff x="755394" y="857477"/>
            <a:chExt cx="5423232" cy="2430302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755394" y="857477"/>
              <a:ext cx="5423232" cy="2430302"/>
              <a:chOff x="755394" y="857477"/>
              <a:chExt cx="5423232" cy="2430302"/>
            </a:xfrm>
          </p:grpSpPr>
          <p:pic>
            <p:nvPicPr>
              <p:cNvPr id="5" name="図 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52" r="38364"/>
              <a:stretch/>
            </p:blipFill>
            <p:spPr>
              <a:xfrm>
                <a:off x="755394" y="859316"/>
                <a:ext cx="2968307" cy="2428463"/>
              </a:xfrm>
              <a:prstGeom prst="rect">
                <a:avLst/>
              </a:prstGeom>
            </p:spPr>
          </p:pic>
          <p:pic>
            <p:nvPicPr>
              <p:cNvPr id="6" name="図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52" r="38364"/>
              <a:stretch/>
            </p:blipFill>
            <p:spPr>
              <a:xfrm>
                <a:off x="3210319" y="857477"/>
                <a:ext cx="2968307" cy="2428463"/>
              </a:xfrm>
              <a:prstGeom prst="rect">
                <a:avLst/>
              </a:prstGeom>
            </p:spPr>
          </p:pic>
          <p:sp>
            <p:nvSpPr>
              <p:cNvPr id="7" name="円/楕円 6"/>
              <p:cNvSpPr/>
              <p:nvPr/>
            </p:nvSpPr>
            <p:spPr>
              <a:xfrm>
                <a:off x="2489812" y="1388127"/>
                <a:ext cx="1729648" cy="134405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2391184" y="1179852"/>
                  <a:ext cx="496004" cy="4543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400" b="0" i="1" smtClean="0">
                            <a:latin typeface="Cambria Math"/>
                          </a:rPr>
                          <m:t>𝑞</m:t>
                        </m:r>
                      </m:oMath>
                    </m:oMathPara>
                  </a14:m>
                  <a:endParaRPr kumimoji="1" lang="ja-JP" altLang="en-US" sz="1400" dirty="0"/>
                </a:p>
              </p:txBody>
            </p:sp>
          </mc:Choice>
          <mc:Fallback xmlns="">
            <p:sp>
              <p:nvSpPr>
                <p:cNvPr id="19" name="テキスト ボックス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1184" y="1179852"/>
                  <a:ext cx="496004" cy="45435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2476960" y="2476958"/>
                  <a:ext cx="496004" cy="4543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1" lang="en-US" altLang="ja-JP" sz="1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ja-JP" sz="1400" i="1">
                                <a:latin typeface="Cambria Math"/>
                              </a:rPr>
                              <m:t>𝑞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1400" dirty="0"/>
                </a:p>
              </p:txBody>
            </p:sp>
          </mc:Choice>
          <mc:Fallback xmlns="">
            <p:sp>
              <p:nvSpPr>
                <p:cNvPr id="20" name="テキスト ボックス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6960" y="2476958"/>
                  <a:ext cx="496004" cy="45435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1784733" y="793220"/>
                <a:ext cx="3338350" cy="682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ctrlP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kumimoji="1" lang="ja-JP" alt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h𝑎𝑑𝑟𝑜𝑛𝑠</m:t>
                              </m:r>
                              <m: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d>
                        </m:num>
                        <m:den>
                          <m:r>
                            <a:rPr kumimoji="1" lang="ja-JP" alt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1" lang="ja-JP" alt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1" lang="ja-JP" alt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kumimoji="1" lang="ja-JP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733" y="793220"/>
                <a:ext cx="3338350" cy="6826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正方形/長方形 56"/>
              <p:cNvSpPr/>
              <p:nvPr/>
            </p:nvSpPr>
            <p:spPr>
              <a:xfrm>
                <a:off x="506084" y="930796"/>
                <a:ext cx="108023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002060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US" altLang="ja-JP" sz="2000" dirty="0">
                    <a:solidFill>
                      <a:srgbClr val="002060"/>
                    </a:solidFill>
                  </a:rPr>
                  <a:t>-ratio: </a:t>
                </a:r>
                <a:endParaRPr lang="ja-JP" altLang="en-US" sz="2000" dirty="0"/>
              </a:p>
            </p:txBody>
          </p:sp>
        </mc:Choice>
        <mc:Fallback xmlns="">
          <p:sp>
            <p:nvSpPr>
              <p:cNvPr id="57" name="正方形/長方形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84" y="930796"/>
                <a:ext cx="1080232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6154" r="-5650" b="-29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円/楕円 75"/>
          <p:cNvSpPr/>
          <p:nvPr/>
        </p:nvSpPr>
        <p:spPr>
          <a:xfrm>
            <a:off x="2386989" y="6132721"/>
            <a:ext cx="231354" cy="242371"/>
          </a:xfrm>
          <a:prstGeom prst="ellipse">
            <a:avLst/>
          </a:prstGeom>
          <a:solidFill>
            <a:schemeClr val="accent3">
              <a:lumMod val="6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525393" y="286439"/>
            <a:ext cx="30187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     </a:t>
            </a:r>
            <a:r>
              <a:rPr lang="en-US" altLang="ja-JP" dirty="0" err="1" smtClean="0"/>
              <a:t>Renormalon</a:t>
            </a:r>
            <a:r>
              <a:rPr lang="en-US" altLang="ja-JP" dirty="0" smtClean="0"/>
              <a:t> uncertainty 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4697057" y="3200268"/>
                <a:ext cx="73718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160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ja-JP" altLang="en-US" sz="1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altLang="ja-JP" sz="1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  <m:sup>
                          <m:r>
                            <a:rPr lang="en-US" altLang="ja-JP" sz="1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sup>
                      </m:sSubSup>
                      <m:r>
                        <a:rPr lang="en-US" altLang="ja-JP" sz="1600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ja-JP" altLang="en-US" sz="1600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altLang="ja-JP" sz="16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057" y="3200268"/>
                <a:ext cx="737189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正方形/長方形 76"/>
              <p:cNvSpPr/>
              <p:nvPr/>
            </p:nvSpPr>
            <p:spPr>
              <a:xfrm>
                <a:off x="4607087" y="4575538"/>
                <a:ext cx="2312556" cy="5123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160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ja-JP" altLang="en-US" sz="1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altLang="ja-JP" sz="1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  <m:sup>
                          <m:r>
                            <a:rPr lang="en-US" altLang="ja-JP" sz="1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sup>
                      </m:sSubSup>
                      <m:d>
                        <m:dPr>
                          <m:ctrlPr>
                            <a:rPr lang="en-US" altLang="ja-JP" sz="1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ja-JP" altLang="en-US" sz="1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d>
                      <m:sSub>
                        <m:sSubPr>
                          <m:ctrlPr>
                            <a:rPr lang="en-US" altLang="ja-JP" sz="1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160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altLang="ja-JP" sz="16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ja-JP" sz="1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en-US" altLang="ja-JP" sz="1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ja-JP" altLang="en-US" sz="1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altLang="ja-JP" sz="1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  <m:sup>
                          <m:r>
                            <a:rPr lang="en-US" altLang="ja-JP" sz="1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sup>
                      </m:sSubSup>
                      <m:d>
                        <m:dPr>
                          <m:ctrlPr>
                            <a:rPr lang="en-US" altLang="ja-JP" sz="1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ja-JP" altLang="en-US" sz="1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d>
                      <m:func>
                        <m:funcPr>
                          <m:ctrlPr>
                            <a:rPr lang="en-US" altLang="ja-JP" sz="1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160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altLang="ja-JP" sz="1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ja-JP" sz="16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ja-JP" altLang="en-US" sz="16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n-US" altLang="ja-JP" sz="16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altLang="ja-JP" sz="1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77" name="正方形/長方形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087" y="4575538"/>
                <a:ext cx="2312556" cy="512384"/>
              </a:xfrm>
              <a:prstGeom prst="rect">
                <a:avLst/>
              </a:prstGeom>
              <a:blipFill rotWithShape="1">
                <a:blip r:embed="rId10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正方形/長方形 77"/>
              <p:cNvSpPr/>
              <p:nvPr/>
            </p:nvSpPr>
            <p:spPr>
              <a:xfrm>
                <a:off x="4627285" y="5895726"/>
                <a:ext cx="2444194" cy="5123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160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ja-JP" altLang="en-US" sz="1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altLang="ja-JP" sz="1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  <m:sup>
                          <m:r>
                            <a:rPr lang="en-US" altLang="ja-JP" sz="1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sup>
                      </m:sSubSup>
                      <m:r>
                        <a:rPr lang="en-US" altLang="ja-JP" sz="1600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ja-JP" altLang="en-US" sz="1600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altLang="ja-JP" sz="16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)×</m:t>
                      </m:r>
                      <m:sSubSup>
                        <m:sSubSupPr>
                          <m:ctrlPr>
                            <a:rPr lang="en-US" altLang="ja-JP" sz="1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ja-JP" sz="16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ja-JP" sz="1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altLang="ja-JP" sz="1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altLang="ja-JP" sz="1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ja-JP" altLang="en-US" sz="1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altLang="ja-JP" sz="1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  <m:sup>
                          <m:r>
                            <a:rPr lang="en-US" altLang="ja-JP" sz="1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2 </m:t>
                          </m:r>
                        </m:sup>
                      </m:sSubSup>
                      <m:d>
                        <m:dPr>
                          <m:ctrlPr>
                            <a:rPr lang="en-US" altLang="ja-JP" sz="1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ja-JP" altLang="en-US" sz="1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d>
                      <m:func>
                        <m:funcPr>
                          <m:ctrlPr>
                            <a:rPr lang="en-US" altLang="ja-JP" sz="1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ja-JP" sz="16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160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altLang="ja-JP" sz="16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altLang="ja-JP" sz="1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ja-JP" sz="16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ja-JP" altLang="en-US" sz="16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n-US" altLang="ja-JP" sz="16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altLang="ja-JP" sz="1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78" name="正方形/長方形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285" y="5895726"/>
                <a:ext cx="2444194" cy="512384"/>
              </a:xfrm>
              <a:prstGeom prst="rect">
                <a:avLst/>
              </a:prstGeom>
              <a:blipFill rotWithShape="1">
                <a:blip r:embed="rId11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直線矢印コネクタ 78"/>
          <p:cNvCxnSpPr/>
          <p:nvPr/>
        </p:nvCxnSpPr>
        <p:spPr>
          <a:xfrm>
            <a:off x="2368626" y="3294044"/>
            <a:ext cx="242371" cy="297455"/>
          </a:xfrm>
          <a:prstGeom prst="straightConnector1">
            <a:avLst/>
          </a:prstGeom>
          <a:ln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/>
              <p:cNvSpPr txBox="1"/>
              <p:nvPr/>
            </p:nvSpPr>
            <p:spPr>
              <a:xfrm>
                <a:off x="2394390" y="3195443"/>
                <a:ext cx="3390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0" i="1" smtClean="0">
                          <a:solidFill>
                            <a:srgbClr val="663300"/>
                          </a:solidFill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kumimoji="1" lang="ja-JP" altLang="en-US" sz="1400" dirty="0">
                  <a:solidFill>
                    <a:srgbClr val="663300"/>
                  </a:solidFill>
                </a:endParaRPr>
              </a:p>
            </p:txBody>
          </p:sp>
        </mc:Choice>
        <mc:Fallback xmlns="">
          <p:sp>
            <p:nvSpPr>
              <p:cNvPr id="80" name="テキスト ボックス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390" y="3195443"/>
                <a:ext cx="339004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直線矢印コネクタ 80"/>
          <p:cNvCxnSpPr/>
          <p:nvPr/>
        </p:nvCxnSpPr>
        <p:spPr>
          <a:xfrm>
            <a:off x="2412693" y="4594034"/>
            <a:ext cx="242371" cy="297455"/>
          </a:xfrm>
          <a:prstGeom prst="straightConnector1">
            <a:avLst/>
          </a:prstGeom>
          <a:ln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/>
              <p:cNvSpPr txBox="1"/>
              <p:nvPr/>
            </p:nvSpPr>
            <p:spPr>
              <a:xfrm>
                <a:off x="2438457" y="4495433"/>
                <a:ext cx="3390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0" i="1" smtClean="0">
                          <a:solidFill>
                            <a:srgbClr val="663300"/>
                          </a:solidFill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kumimoji="1" lang="ja-JP" altLang="en-US" sz="1400" dirty="0">
                  <a:solidFill>
                    <a:srgbClr val="663300"/>
                  </a:solidFill>
                </a:endParaRPr>
              </a:p>
            </p:txBody>
          </p:sp>
        </mc:Choice>
        <mc:Fallback xmlns="">
          <p:sp>
            <p:nvSpPr>
              <p:cNvPr id="82" name="テキスト ボックス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57" y="4495433"/>
                <a:ext cx="339004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直線矢印コネクタ 82"/>
          <p:cNvCxnSpPr/>
          <p:nvPr/>
        </p:nvCxnSpPr>
        <p:spPr>
          <a:xfrm>
            <a:off x="2445745" y="5938092"/>
            <a:ext cx="242371" cy="297455"/>
          </a:xfrm>
          <a:prstGeom prst="straightConnector1">
            <a:avLst/>
          </a:prstGeom>
          <a:ln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/>
              <p:cNvSpPr txBox="1"/>
              <p:nvPr/>
            </p:nvSpPr>
            <p:spPr>
              <a:xfrm>
                <a:off x="2471509" y="5839491"/>
                <a:ext cx="3390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0" i="1" smtClean="0">
                          <a:solidFill>
                            <a:srgbClr val="663300"/>
                          </a:solidFill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kumimoji="1" lang="ja-JP" altLang="en-US" sz="1400" dirty="0">
                  <a:solidFill>
                    <a:srgbClr val="663300"/>
                  </a:solidFill>
                </a:endParaRPr>
              </a:p>
            </p:txBody>
          </p:sp>
        </mc:Choice>
        <mc:Fallback xmlns="">
          <p:sp>
            <p:nvSpPr>
              <p:cNvPr id="84" name="テキスト ボックス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509" y="5839491"/>
                <a:ext cx="339004" cy="30777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110166" y="275423"/>
            <a:ext cx="3445174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IR</a:t>
            </a:r>
            <a:r>
              <a:rPr kumimoji="1" lang="en-US" altLang="ja-JP" sz="2000" dirty="0" smtClean="0"/>
              <a:t> sensitivity at higher-order 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正方形/長方形 84"/>
              <p:cNvSpPr/>
              <p:nvPr/>
            </p:nvSpPr>
            <p:spPr>
              <a:xfrm>
                <a:off x="6419144" y="271019"/>
                <a:ext cx="1329403" cy="3888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altLang="ja-JP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altLang="ja-JP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Λ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𝑄𝐶𝐷</m:t>
                        </m:r>
                      </m:sub>
                    </m:sSub>
                    <m:r>
                      <a:rPr lang="en-US" altLang="ja-JP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/</m:t>
                    </m:r>
                    <m:sSup>
                      <m:sSup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5" name="正方形/長方形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144" y="271019"/>
                <a:ext cx="1329403" cy="388889"/>
              </a:xfrm>
              <a:prstGeom prst="rect">
                <a:avLst/>
              </a:prstGeom>
              <a:blipFill rotWithShape="1">
                <a:blip r:embed="rId1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5971141" y="2963537"/>
            <a:ext cx="2775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00B050"/>
                </a:solidFill>
              </a:rPr>
              <a:t>Quark self-energy</a:t>
            </a:r>
            <a:r>
              <a:rPr lang="ja-JP" altLang="en-US" sz="1600" dirty="0" smtClean="0">
                <a:solidFill>
                  <a:srgbClr val="00B050"/>
                </a:solidFill>
              </a:rPr>
              <a:t> </a:t>
            </a:r>
            <a:r>
              <a:rPr kumimoji="1" lang="en-US" altLang="ja-JP" sz="1600" dirty="0" smtClean="0">
                <a:solidFill>
                  <a:srgbClr val="00B050"/>
                </a:solidFill>
              </a:rPr>
              <a:t>diagrams </a:t>
            </a:r>
          </a:p>
          <a:p>
            <a:r>
              <a:rPr kumimoji="1" lang="en-US" altLang="ja-JP" sz="1600" dirty="0" smtClean="0">
                <a:solidFill>
                  <a:srgbClr val="00B050"/>
                </a:solidFill>
              </a:rPr>
              <a:t>omitted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3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グループ化 127"/>
          <p:cNvGrpSpPr/>
          <p:nvPr/>
        </p:nvGrpSpPr>
        <p:grpSpPr>
          <a:xfrm>
            <a:off x="562599" y="2697293"/>
            <a:ext cx="6508880" cy="4264607"/>
            <a:chOff x="562599" y="2697293"/>
            <a:chExt cx="6508880" cy="4264607"/>
          </a:xfrm>
        </p:grpSpPr>
        <p:grpSp>
          <p:nvGrpSpPr>
            <p:cNvPr id="66" name="グループ化 65"/>
            <p:cNvGrpSpPr/>
            <p:nvPr/>
          </p:nvGrpSpPr>
          <p:grpSpPr>
            <a:xfrm>
              <a:off x="562599" y="5315634"/>
              <a:ext cx="3673651" cy="1646266"/>
              <a:chOff x="575452" y="4370023"/>
              <a:chExt cx="3673651" cy="1646266"/>
            </a:xfrm>
          </p:grpSpPr>
          <p:grpSp>
            <p:nvGrpSpPr>
              <p:cNvPr id="67" name="グループ化 66"/>
              <p:cNvGrpSpPr/>
              <p:nvPr/>
            </p:nvGrpSpPr>
            <p:grpSpPr>
              <a:xfrm>
                <a:off x="575452" y="4370023"/>
                <a:ext cx="3673651" cy="1646266"/>
                <a:chOff x="755394" y="857477"/>
                <a:chExt cx="5423232" cy="2430302"/>
              </a:xfrm>
            </p:grpSpPr>
            <p:grpSp>
              <p:nvGrpSpPr>
                <p:cNvPr id="69" name="グループ化 68"/>
                <p:cNvGrpSpPr/>
                <p:nvPr/>
              </p:nvGrpSpPr>
              <p:grpSpPr>
                <a:xfrm>
                  <a:off x="755394" y="857477"/>
                  <a:ext cx="5423232" cy="2430302"/>
                  <a:chOff x="755394" y="857477"/>
                  <a:chExt cx="5423232" cy="2430302"/>
                </a:xfrm>
              </p:grpSpPr>
              <p:pic>
                <p:nvPicPr>
                  <p:cNvPr id="72" name="図 71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52" r="38364"/>
                  <a:stretch/>
                </p:blipFill>
                <p:spPr>
                  <a:xfrm>
                    <a:off x="755394" y="859316"/>
                    <a:ext cx="2968308" cy="2428463"/>
                  </a:xfrm>
                  <a:prstGeom prst="rect">
                    <a:avLst/>
                  </a:prstGeom>
                </p:spPr>
              </p:pic>
              <p:pic>
                <p:nvPicPr>
                  <p:cNvPr id="73" name="図 72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52" r="38364"/>
                  <a:stretch/>
                </p:blipFill>
                <p:spPr>
                  <a:xfrm>
                    <a:off x="3210319" y="857477"/>
                    <a:ext cx="2968307" cy="2428463"/>
                  </a:xfrm>
                  <a:prstGeom prst="rect">
                    <a:avLst/>
                  </a:prstGeom>
                </p:spPr>
              </p:pic>
              <p:sp>
                <p:nvSpPr>
                  <p:cNvPr id="74" name="円/楕円 73"/>
                  <p:cNvSpPr/>
                  <p:nvPr/>
                </p:nvSpPr>
                <p:spPr>
                  <a:xfrm>
                    <a:off x="2489812" y="1388127"/>
                    <a:ext cx="1729648" cy="134405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75" name="グループ化 74"/>
                  <p:cNvGrpSpPr/>
                  <p:nvPr/>
                </p:nvGrpSpPr>
                <p:grpSpPr>
                  <a:xfrm>
                    <a:off x="2897425" y="1377151"/>
                    <a:ext cx="142378" cy="170023"/>
                    <a:chOff x="1597434" y="4561025"/>
                    <a:chExt cx="142378" cy="170023"/>
                  </a:xfrm>
                </p:grpSpPr>
                <p:sp>
                  <p:nvSpPr>
                    <p:cNvPr id="82" name="Freeform 7"/>
                    <p:cNvSpPr>
                      <a:spLocks/>
                    </p:cNvSpPr>
                    <p:nvPr/>
                  </p:nvSpPr>
                  <p:spPr bwMode="auto">
                    <a:xfrm>
                      <a:off x="1597434" y="4561025"/>
                      <a:ext cx="142378" cy="170023"/>
                    </a:xfrm>
                    <a:custGeom>
                      <a:avLst/>
                      <a:gdLst>
                        <a:gd name="T0" fmla="*/ 50 w 58"/>
                        <a:gd name="T1" fmla="*/ 50 h 58"/>
                        <a:gd name="T2" fmla="*/ 40 w 58"/>
                        <a:gd name="T3" fmla="*/ 57 h 58"/>
                        <a:gd name="T4" fmla="*/ 29 w 58"/>
                        <a:gd name="T5" fmla="*/ 58 h 58"/>
                        <a:gd name="T6" fmla="*/ 19 w 58"/>
                        <a:gd name="T7" fmla="*/ 57 h 58"/>
                        <a:gd name="T8" fmla="*/ 9 w 58"/>
                        <a:gd name="T9" fmla="*/ 50 h 58"/>
                        <a:gd name="T10" fmla="*/ 3 w 58"/>
                        <a:gd name="T11" fmla="*/ 40 h 58"/>
                        <a:gd name="T12" fmla="*/ 0 w 58"/>
                        <a:gd name="T13" fmla="*/ 29 h 58"/>
                        <a:gd name="T14" fmla="*/ 3 w 58"/>
                        <a:gd name="T15" fmla="*/ 18 h 58"/>
                        <a:gd name="T16" fmla="*/ 9 w 58"/>
                        <a:gd name="T17" fmla="*/ 9 h 58"/>
                        <a:gd name="T18" fmla="*/ 19 w 58"/>
                        <a:gd name="T19" fmla="*/ 2 h 58"/>
                        <a:gd name="T20" fmla="*/ 29 w 58"/>
                        <a:gd name="T21" fmla="*/ 0 h 58"/>
                        <a:gd name="T22" fmla="*/ 40 w 58"/>
                        <a:gd name="T23" fmla="*/ 2 h 58"/>
                        <a:gd name="T24" fmla="*/ 50 w 58"/>
                        <a:gd name="T25" fmla="*/ 9 h 58"/>
                        <a:gd name="T26" fmla="*/ 57 w 58"/>
                        <a:gd name="T27" fmla="*/ 18 h 58"/>
                        <a:gd name="T28" fmla="*/ 58 w 58"/>
                        <a:gd name="T29" fmla="*/ 29 h 58"/>
                        <a:gd name="T30" fmla="*/ 57 w 58"/>
                        <a:gd name="T31" fmla="*/ 40 h 58"/>
                        <a:gd name="T32" fmla="*/ 50 w 58"/>
                        <a:gd name="T33" fmla="*/ 50 h 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58" h="58">
                          <a:moveTo>
                            <a:pt x="50" y="50"/>
                          </a:moveTo>
                          <a:lnTo>
                            <a:pt x="40" y="57"/>
                          </a:lnTo>
                          <a:lnTo>
                            <a:pt x="29" y="58"/>
                          </a:lnTo>
                          <a:lnTo>
                            <a:pt x="19" y="57"/>
                          </a:lnTo>
                          <a:lnTo>
                            <a:pt x="9" y="50"/>
                          </a:lnTo>
                          <a:lnTo>
                            <a:pt x="3" y="40"/>
                          </a:lnTo>
                          <a:lnTo>
                            <a:pt x="0" y="29"/>
                          </a:lnTo>
                          <a:lnTo>
                            <a:pt x="3" y="18"/>
                          </a:lnTo>
                          <a:lnTo>
                            <a:pt x="9" y="9"/>
                          </a:lnTo>
                          <a:lnTo>
                            <a:pt x="19" y="2"/>
                          </a:lnTo>
                          <a:lnTo>
                            <a:pt x="29" y="0"/>
                          </a:lnTo>
                          <a:lnTo>
                            <a:pt x="40" y="2"/>
                          </a:lnTo>
                          <a:lnTo>
                            <a:pt x="50" y="9"/>
                          </a:lnTo>
                          <a:lnTo>
                            <a:pt x="57" y="18"/>
                          </a:lnTo>
                          <a:lnTo>
                            <a:pt x="58" y="29"/>
                          </a:lnTo>
                          <a:lnTo>
                            <a:pt x="57" y="40"/>
                          </a:lnTo>
                          <a:lnTo>
                            <a:pt x="50" y="5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83" name="Freeform 8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597434" y="4561025"/>
                      <a:ext cx="142378" cy="170023"/>
                    </a:xfrm>
                    <a:custGeom>
                      <a:avLst/>
                      <a:gdLst>
                        <a:gd name="T0" fmla="*/ 50 w 58"/>
                        <a:gd name="T1" fmla="*/ 50 h 58"/>
                        <a:gd name="T2" fmla="*/ 40 w 58"/>
                        <a:gd name="T3" fmla="*/ 57 h 58"/>
                        <a:gd name="T4" fmla="*/ 29 w 58"/>
                        <a:gd name="T5" fmla="*/ 58 h 58"/>
                        <a:gd name="T6" fmla="*/ 19 w 58"/>
                        <a:gd name="T7" fmla="*/ 57 h 58"/>
                        <a:gd name="T8" fmla="*/ 9 w 58"/>
                        <a:gd name="T9" fmla="*/ 50 h 58"/>
                        <a:gd name="T10" fmla="*/ 3 w 58"/>
                        <a:gd name="T11" fmla="*/ 40 h 58"/>
                        <a:gd name="T12" fmla="*/ 0 w 58"/>
                        <a:gd name="T13" fmla="*/ 29 h 58"/>
                        <a:gd name="T14" fmla="*/ 3 w 58"/>
                        <a:gd name="T15" fmla="*/ 18 h 58"/>
                        <a:gd name="T16" fmla="*/ 9 w 58"/>
                        <a:gd name="T17" fmla="*/ 9 h 58"/>
                        <a:gd name="T18" fmla="*/ 19 w 58"/>
                        <a:gd name="T19" fmla="*/ 2 h 58"/>
                        <a:gd name="T20" fmla="*/ 29 w 58"/>
                        <a:gd name="T21" fmla="*/ 0 h 58"/>
                        <a:gd name="T22" fmla="*/ 40 w 58"/>
                        <a:gd name="T23" fmla="*/ 2 h 58"/>
                        <a:gd name="T24" fmla="*/ 50 w 58"/>
                        <a:gd name="T25" fmla="*/ 9 h 58"/>
                        <a:gd name="T26" fmla="*/ 57 w 58"/>
                        <a:gd name="T27" fmla="*/ 18 h 58"/>
                        <a:gd name="T28" fmla="*/ 58 w 58"/>
                        <a:gd name="T29" fmla="*/ 29 h 58"/>
                        <a:gd name="T30" fmla="*/ 57 w 58"/>
                        <a:gd name="T31" fmla="*/ 40 h 58"/>
                        <a:gd name="T32" fmla="*/ 50 w 58"/>
                        <a:gd name="T33" fmla="*/ 50 h 58"/>
                        <a:gd name="T34" fmla="*/ 50 w 58"/>
                        <a:gd name="T35" fmla="*/ 50 h 58"/>
                        <a:gd name="T36" fmla="*/ 57 w 58"/>
                        <a:gd name="T37" fmla="*/ 40 h 58"/>
                        <a:gd name="T38" fmla="*/ 58 w 58"/>
                        <a:gd name="T39" fmla="*/ 29 h 58"/>
                        <a:gd name="T40" fmla="*/ 57 w 58"/>
                        <a:gd name="T41" fmla="*/ 18 h 58"/>
                        <a:gd name="T42" fmla="*/ 50 w 58"/>
                        <a:gd name="T43" fmla="*/ 9 h 58"/>
                        <a:gd name="T44" fmla="*/ 40 w 58"/>
                        <a:gd name="T45" fmla="*/ 2 h 58"/>
                        <a:gd name="T46" fmla="*/ 29 w 58"/>
                        <a:gd name="T47" fmla="*/ 0 h 58"/>
                        <a:gd name="T48" fmla="*/ 19 w 58"/>
                        <a:gd name="T49" fmla="*/ 2 h 58"/>
                        <a:gd name="T50" fmla="*/ 9 w 58"/>
                        <a:gd name="T51" fmla="*/ 9 h 58"/>
                        <a:gd name="T52" fmla="*/ 3 w 58"/>
                        <a:gd name="T53" fmla="*/ 18 h 58"/>
                        <a:gd name="T54" fmla="*/ 0 w 58"/>
                        <a:gd name="T55" fmla="*/ 29 h 58"/>
                        <a:gd name="T56" fmla="*/ 3 w 58"/>
                        <a:gd name="T57" fmla="*/ 40 h 58"/>
                        <a:gd name="T58" fmla="*/ 9 w 58"/>
                        <a:gd name="T59" fmla="*/ 50 h 58"/>
                        <a:gd name="T60" fmla="*/ 19 w 58"/>
                        <a:gd name="T61" fmla="*/ 57 h 58"/>
                        <a:gd name="T62" fmla="*/ 29 w 58"/>
                        <a:gd name="T63" fmla="*/ 58 h 58"/>
                        <a:gd name="T64" fmla="*/ 40 w 58"/>
                        <a:gd name="T65" fmla="*/ 57 h 58"/>
                        <a:gd name="T66" fmla="*/ 50 w 58"/>
                        <a:gd name="T67" fmla="*/ 50 h 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58" h="58">
                          <a:moveTo>
                            <a:pt x="50" y="50"/>
                          </a:moveTo>
                          <a:lnTo>
                            <a:pt x="40" y="57"/>
                          </a:lnTo>
                          <a:lnTo>
                            <a:pt x="29" y="58"/>
                          </a:lnTo>
                          <a:lnTo>
                            <a:pt x="19" y="57"/>
                          </a:lnTo>
                          <a:lnTo>
                            <a:pt x="9" y="50"/>
                          </a:lnTo>
                          <a:lnTo>
                            <a:pt x="3" y="40"/>
                          </a:lnTo>
                          <a:lnTo>
                            <a:pt x="0" y="29"/>
                          </a:lnTo>
                          <a:lnTo>
                            <a:pt x="3" y="18"/>
                          </a:lnTo>
                          <a:lnTo>
                            <a:pt x="9" y="9"/>
                          </a:lnTo>
                          <a:lnTo>
                            <a:pt x="19" y="2"/>
                          </a:lnTo>
                          <a:lnTo>
                            <a:pt x="29" y="0"/>
                          </a:lnTo>
                          <a:lnTo>
                            <a:pt x="40" y="2"/>
                          </a:lnTo>
                          <a:lnTo>
                            <a:pt x="50" y="9"/>
                          </a:lnTo>
                          <a:lnTo>
                            <a:pt x="57" y="18"/>
                          </a:lnTo>
                          <a:lnTo>
                            <a:pt x="58" y="29"/>
                          </a:lnTo>
                          <a:lnTo>
                            <a:pt x="57" y="40"/>
                          </a:lnTo>
                          <a:lnTo>
                            <a:pt x="50" y="50"/>
                          </a:lnTo>
                          <a:close/>
                          <a:moveTo>
                            <a:pt x="50" y="50"/>
                          </a:moveTo>
                          <a:lnTo>
                            <a:pt x="57" y="40"/>
                          </a:lnTo>
                          <a:lnTo>
                            <a:pt x="58" y="29"/>
                          </a:lnTo>
                          <a:lnTo>
                            <a:pt x="57" y="18"/>
                          </a:lnTo>
                          <a:lnTo>
                            <a:pt x="50" y="9"/>
                          </a:lnTo>
                          <a:lnTo>
                            <a:pt x="40" y="2"/>
                          </a:lnTo>
                          <a:lnTo>
                            <a:pt x="29" y="0"/>
                          </a:lnTo>
                          <a:lnTo>
                            <a:pt x="19" y="2"/>
                          </a:lnTo>
                          <a:lnTo>
                            <a:pt x="9" y="9"/>
                          </a:lnTo>
                          <a:lnTo>
                            <a:pt x="3" y="18"/>
                          </a:lnTo>
                          <a:lnTo>
                            <a:pt x="0" y="29"/>
                          </a:lnTo>
                          <a:lnTo>
                            <a:pt x="3" y="40"/>
                          </a:lnTo>
                          <a:lnTo>
                            <a:pt x="9" y="50"/>
                          </a:lnTo>
                          <a:lnTo>
                            <a:pt x="19" y="57"/>
                          </a:lnTo>
                          <a:lnTo>
                            <a:pt x="29" y="58"/>
                          </a:lnTo>
                          <a:lnTo>
                            <a:pt x="40" y="57"/>
                          </a:lnTo>
                          <a:lnTo>
                            <a:pt x="50" y="5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76" name="グループ化 75"/>
                  <p:cNvGrpSpPr/>
                  <p:nvPr/>
                </p:nvGrpSpPr>
                <p:grpSpPr>
                  <a:xfrm>
                    <a:off x="3800807" y="2517537"/>
                    <a:ext cx="142378" cy="172955"/>
                    <a:chOff x="1597434" y="5337855"/>
                    <a:chExt cx="142378" cy="172955"/>
                  </a:xfrm>
                </p:grpSpPr>
                <p:sp>
                  <p:nvSpPr>
                    <p:cNvPr id="80" name="Freeform 9"/>
                    <p:cNvSpPr>
                      <a:spLocks/>
                    </p:cNvSpPr>
                    <p:nvPr/>
                  </p:nvSpPr>
                  <p:spPr bwMode="auto">
                    <a:xfrm>
                      <a:off x="1597434" y="5337855"/>
                      <a:ext cx="142378" cy="172955"/>
                    </a:xfrm>
                    <a:custGeom>
                      <a:avLst/>
                      <a:gdLst>
                        <a:gd name="T0" fmla="*/ 50 w 58"/>
                        <a:gd name="T1" fmla="*/ 50 h 59"/>
                        <a:gd name="T2" fmla="*/ 40 w 58"/>
                        <a:gd name="T3" fmla="*/ 56 h 59"/>
                        <a:gd name="T4" fmla="*/ 29 w 58"/>
                        <a:gd name="T5" fmla="*/ 59 h 59"/>
                        <a:gd name="T6" fmla="*/ 19 w 58"/>
                        <a:gd name="T7" fmla="*/ 56 h 59"/>
                        <a:gd name="T8" fmla="*/ 9 w 58"/>
                        <a:gd name="T9" fmla="*/ 50 h 59"/>
                        <a:gd name="T10" fmla="*/ 3 w 58"/>
                        <a:gd name="T11" fmla="*/ 40 h 59"/>
                        <a:gd name="T12" fmla="*/ 0 w 58"/>
                        <a:gd name="T13" fmla="*/ 30 h 59"/>
                        <a:gd name="T14" fmla="*/ 3 w 58"/>
                        <a:gd name="T15" fmla="*/ 19 h 59"/>
                        <a:gd name="T16" fmla="*/ 9 w 58"/>
                        <a:gd name="T17" fmla="*/ 9 h 59"/>
                        <a:gd name="T18" fmla="*/ 19 w 58"/>
                        <a:gd name="T19" fmla="*/ 2 h 59"/>
                        <a:gd name="T20" fmla="*/ 29 w 58"/>
                        <a:gd name="T21" fmla="*/ 0 h 59"/>
                        <a:gd name="T22" fmla="*/ 40 w 58"/>
                        <a:gd name="T23" fmla="*/ 2 h 59"/>
                        <a:gd name="T24" fmla="*/ 50 w 58"/>
                        <a:gd name="T25" fmla="*/ 9 h 59"/>
                        <a:gd name="T26" fmla="*/ 57 w 58"/>
                        <a:gd name="T27" fmla="*/ 19 h 59"/>
                        <a:gd name="T28" fmla="*/ 58 w 58"/>
                        <a:gd name="T29" fmla="*/ 30 h 59"/>
                        <a:gd name="T30" fmla="*/ 57 w 58"/>
                        <a:gd name="T31" fmla="*/ 40 h 59"/>
                        <a:gd name="T32" fmla="*/ 50 w 58"/>
                        <a:gd name="T33" fmla="*/ 50 h 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58" h="59">
                          <a:moveTo>
                            <a:pt x="50" y="50"/>
                          </a:moveTo>
                          <a:lnTo>
                            <a:pt x="40" y="56"/>
                          </a:lnTo>
                          <a:lnTo>
                            <a:pt x="29" y="59"/>
                          </a:lnTo>
                          <a:lnTo>
                            <a:pt x="19" y="56"/>
                          </a:lnTo>
                          <a:lnTo>
                            <a:pt x="9" y="50"/>
                          </a:lnTo>
                          <a:lnTo>
                            <a:pt x="3" y="40"/>
                          </a:lnTo>
                          <a:lnTo>
                            <a:pt x="0" y="30"/>
                          </a:lnTo>
                          <a:lnTo>
                            <a:pt x="3" y="19"/>
                          </a:lnTo>
                          <a:lnTo>
                            <a:pt x="9" y="9"/>
                          </a:lnTo>
                          <a:lnTo>
                            <a:pt x="19" y="2"/>
                          </a:lnTo>
                          <a:lnTo>
                            <a:pt x="29" y="0"/>
                          </a:lnTo>
                          <a:lnTo>
                            <a:pt x="40" y="2"/>
                          </a:lnTo>
                          <a:lnTo>
                            <a:pt x="50" y="9"/>
                          </a:lnTo>
                          <a:lnTo>
                            <a:pt x="57" y="19"/>
                          </a:lnTo>
                          <a:lnTo>
                            <a:pt x="58" y="30"/>
                          </a:lnTo>
                          <a:lnTo>
                            <a:pt x="57" y="40"/>
                          </a:lnTo>
                          <a:lnTo>
                            <a:pt x="50" y="5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81" name="Freeform 1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597434" y="5337855"/>
                      <a:ext cx="142378" cy="172955"/>
                    </a:xfrm>
                    <a:custGeom>
                      <a:avLst/>
                      <a:gdLst>
                        <a:gd name="T0" fmla="*/ 50 w 58"/>
                        <a:gd name="T1" fmla="*/ 50 h 59"/>
                        <a:gd name="T2" fmla="*/ 40 w 58"/>
                        <a:gd name="T3" fmla="*/ 56 h 59"/>
                        <a:gd name="T4" fmla="*/ 29 w 58"/>
                        <a:gd name="T5" fmla="*/ 59 h 59"/>
                        <a:gd name="T6" fmla="*/ 19 w 58"/>
                        <a:gd name="T7" fmla="*/ 56 h 59"/>
                        <a:gd name="T8" fmla="*/ 9 w 58"/>
                        <a:gd name="T9" fmla="*/ 50 h 59"/>
                        <a:gd name="T10" fmla="*/ 3 w 58"/>
                        <a:gd name="T11" fmla="*/ 40 h 59"/>
                        <a:gd name="T12" fmla="*/ 0 w 58"/>
                        <a:gd name="T13" fmla="*/ 30 h 59"/>
                        <a:gd name="T14" fmla="*/ 3 w 58"/>
                        <a:gd name="T15" fmla="*/ 19 h 59"/>
                        <a:gd name="T16" fmla="*/ 9 w 58"/>
                        <a:gd name="T17" fmla="*/ 9 h 59"/>
                        <a:gd name="T18" fmla="*/ 19 w 58"/>
                        <a:gd name="T19" fmla="*/ 2 h 59"/>
                        <a:gd name="T20" fmla="*/ 29 w 58"/>
                        <a:gd name="T21" fmla="*/ 0 h 59"/>
                        <a:gd name="T22" fmla="*/ 40 w 58"/>
                        <a:gd name="T23" fmla="*/ 2 h 59"/>
                        <a:gd name="T24" fmla="*/ 50 w 58"/>
                        <a:gd name="T25" fmla="*/ 9 h 59"/>
                        <a:gd name="T26" fmla="*/ 57 w 58"/>
                        <a:gd name="T27" fmla="*/ 19 h 59"/>
                        <a:gd name="T28" fmla="*/ 58 w 58"/>
                        <a:gd name="T29" fmla="*/ 30 h 59"/>
                        <a:gd name="T30" fmla="*/ 57 w 58"/>
                        <a:gd name="T31" fmla="*/ 40 h 59"/>
                        <a:gd name="T32" fmla="*/ 50 w 58"/>
                        <a:gd name="T33" fmla="*/ 50 h 59"/>
                        <a:gd name="T34" fmla="*/ 50 w 58"/>
                        <a:gd name="T35" fmla="*/ 50 h 59"/>
                        <a:gd name="T36" fmla="*/ 57 w 58"/>
                        <a:gd name="T37" fmla="*/ 40 h 59"/>
                        <a:gd name="T38" fmla="*/ 58 w 58"/>
                        <a:gd name="T39" fmla="*/ 30 h 59"/>
                        <a:gd name="T40" fmla="*/ 57 w 58"/>
                        <a:gd name="T41" fmla="*/ 19 h 59"/>
                        <a:gd name="T42" fmla="*/ 50 w 58"/>
                        <a:gd name="T43" fmla="*/ 9 h 59"/>
                        <a:gd name="T44" fmla="*/ 40 w 58"/>
                        <a:gd name="T45" fmla="*/ 2 h 59"/>
                        <a:gd name="T46" fmla="*/ 29 w 58"/>
                        <a:gd name="T47" fmla="*/ 0 h 59"/>
                        <a:gd name="T48" fmla="*/ 19 w 58"/>
                        <a:gd name="T49" fmla="*/ 2 h 59"/>
                        <a:gd name="T50" fmla="*/ 9 w 58"/>
                        <a:gd name="T51" fmla="*/ 9 h 59"/>
                        <a:gd name="T52" fmla="*/ 3 w 58"/>
                        <a:gd name="T53" fmla="*/ 19 h 59"/>
                        <a:gd name="T54" fmla="*/ 0 w 58"/>
                        <a:gd name="T55" fmla="*/ 30 h 59"/>
                        <a:gd name="T56" fmla="*/ 3 w 58"/>
                        <a:gd name="T57" fmla="*/ 40 h 59"/>
                        <a:gd name="T58" fmla="*/ 9 w 58"/>
                        <a:gd name="T59" fmla="*/ 50 h 59"/>
                        <a:gd name="T60" fmla="*/ 19 w 58"/>
                        <a:gd name="T61" fmla="*/ 56 h 59"/>
                        <a:gd name="T62" fmla="*/ 29 w 58"/>
                        <a:gd name="T63" fmla="*/ 59 h 59"/>
                        <a:gd name="T64" fmla="*/ 40 w 58"/>
                        <a:gd name="T65" fmla="*/ 56 h 59"/>
                        <a:gd name="T66" fmla="*/ 50 w 58"/>
                        <a:gd name="T67" fmla="*/ 50 h 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58" h="59">
                          <a:moveTo>
                            <a:pt x="50" y="50"/>
                          </a:moveTo>
                          <a:lnTo>
                            <a:pt x="40" y="56"/>
                          </a:lnTo>
                          <a:lnTo>
                            <a:pt x="29" y="59"/>
                          </a:lnTo>
                          <a:lnTo>
                            <a:pt x="19" y="56"/>
                          </a:lnTo>
                          <a:lnTo>
                            <a:pt x="9" y="50"/>
                          </a:lnTo>
                          <a:lnTo>
                            <a:pt x="3" y="40"/>
                          </a:lnTo>
                          <a:lnTo>
                            <a:pt x="0" y="30"/>
                          </a:lnTo>
                          <a:lnTo>
                            <a:pt x="3" y="19"/>
                          </a:lnTo>
                          <a:lnTo>
                            <a:pt x="9" y="9"/>
                          </a:lnTo>
                          <a:lnTo>
                            <a:pt x="19" y="2"/>
                          </a:lnTo>
                          <a:lnTo>
                            <a:pt x="29" y="0"/>
                          </a:lnTo>
                          <a:lnTo>
                            <a:pt x="40" y="2"/>
                          </a:lnTo>
                          <a:lnTo>
                            <a:pt x="50" y="9"/>
                          </a:lnTo>
                          <a:lnTo>
                            <a:pt x="57" y="19"/>
                          </a:lnTo>
                          <a:lnTo>
                            <a:pt x="58" y="30"/>
                          </a:lnTo>
                          <a:lnTo>
                            <a:pt x="57" y="40"/>
                          </a:lnTo>
                          <a:lnTo>
                            <a:pt x="50" y="50"/>
                          </a:lnTo>
                          <a:close/>
                          <a:moveTo>
                            <a:pt x="50" y="50"/>
                          </a:moveTo>
                          <a:lnTo>
                            <a:pt x="57" y="40"/>
                          </a:lnTo>
                          <a:lnTo>
                            <a:pt x="58" y="30"/>
                          </a:lnTo>
                          <a:lnTo>
                            <a:pt x="57" y="19"/>
                          </a:lnTo>
                          <a:lnTo>
                            <a:pt x="50" y="9"/>
                          </a:lnTo>
                          <a:lnTo>
                            <a:pt x="40" y="2"/>
                          </a:lnTo>
                          <a:lnTo>
                            <a:pt x="29" y="0"/>
                          </a:lnTo>
                          <a:lnTo>
                            <a:pt x="19" y="2"/>
                          </a:lnTo>
                          <a:lnTo>
                            <a:pt x="9" y="9"/>
                          </a:lnTo>
                          <a:lnTo>
                            <a:pt x="3" y="19"/>
                          </a:lnTo>
                          <a:lnTo>
                            <a:pt x="0" y="30"/>
                          </a:lnTo>
                          <a:lnTo>
                            <a:pt x="3" y="40"/>
                          </a:lnTo>
                          <a:lnTo>
                            <a:pt x="9" y="50"/>
                          </a:lnTo>
                          <a:lnTo>
                            <a:pt x="19" y="56"/>
                          </a:lnTo>
                          <a:lnTo>
                            <a:pt x="29" y="59"/>
                          </a:lnTo>
                          <a:lnTo>
                            <a:pt x="40" y="56"/>
                          </a:lnTo>
                          <a:lnTo>
                            <a:pt x="50" y="5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77" name="グループ化 76"/>
                  <p:cNvGrpSpPr>
                    <a:grpSpLocks noChangeAspect="1"/>
                  </p:cNvGrpSpPr>
                  <p:nvPr/>
                </p:nvGrpSpPr>
                <p:grpSpPr>
                  <a:xfrm>
                    <a:off x="3160236" y="1397781"/>
                    <a:ext cx="540160" cy="1307800"/>
                    <a:chOff x="1970415" y="3028278"/>
                    <a:chExt cx="900266" cy="2179666"/>
                  </a:xfrm>
                </p:grpSpPr>
                <p:sp>
                  <p:nvSpPr>
                    <p:cNvPr id="78" name="Freeform 11"/>
                    <p:cNvSpPr>
                      <a:spLocks/>
                    </p:cNvSpPr>
                    <p:nvPr/>
                  </p:nvSpPr>
                  <p:spPr bwMode="auto">
                    <a:xfrm rot="-2400000">
                      <a:off x="1970415" y="3028278"/>
                      <a:ext cx="241091" cy="1399306"/>
                    </a:xfrm>
                    <a:custGeom>
                      <a:avLst/>
                      <a:gdLst>
                        <a:gd name="T0" fmla="*/ 41 w 51"/>
                        <a:gd name="T1" fmla="*/ 22 h 256"/>
                        <a:gd name="T2" fmla="*/ 30 w 51"/>
                        <a:gd name="T3" fmla="*/ 60 h 256"/>
                        <a:gd name="T4" fmla="*/ 7 w 51"/>
                        <a:gd name="T5" fmla="*/ 56 h 256"/>
                        <a:gd name="T6" fmla="*/ 10 w 51"/>
                        <a:gd name="T7" fmla="*/ 46 h 256"/>
                        <a:gd name="T8" fmla="*/ 34 w 51"/>
                        <a:gd name="T9" fmla="*/ 46 h 256"/>
                        <a:gd name="T10" fmla="*/ 38 w 51"/>
                        <a:gd name="T11" fmla="*/ 92 h 256"/>
                        <a:gd name="T12" fmla="*/ 15 w 51"/>
                        <a:gd name="T13" fmla="*/ 98 h 256"/>
                        <a:gd name="T14" fmla="*/ 6 w 51"/>
                        <a:gd name="T15" fmla="*/ 88 h 256"/>
                        <a:gd name="T16" fmla="*/ 25 w 51"/>
                        <a:gd name="T17" fmla="*/ 80 h 256"/>
                        <a:gd name="T18" fmla="*/ 44 w 51"/>
                        <a:gd name="T19" fmla="*/ 108 h 256"/>
                        <a:gd name="T20" fmla="*/ 25 w 51"/>
                        <a:gd name="T21" fmla="*/ 137 h 256"/>
                        <a:gd name="T22" fmla="*/ 7 w 51"/>
                        <a:gd name="T23" fmla="*/ 130 h 256"/>
                        <a:gd name="T24" fmla="*/ 15 w 51"/>
                        <a:gd name="T25" fmla="*/ 119 h 256"/>
                        <a:gd name="T26" fmla="*/ 39 w 51"/>
                        <a:gd name="T27" fmla="*/ 126 h 256"/>
                        <a:gd name="T28" fmla="*/ 35 w 51"/>
                        <a:gd name="T29" fmla="*/ 171 h 256"/>
                        <a:gd name="T30" fmla="*/ 11 w 51"/>
                        <a:gd name="T31" fmla="*/ 171 h 256"/>
                        <a:gd name="T32" fmla="*/ 9 w 51"/>
                        <a:gd name="T33" fmla="*/ 161 h 256"/>
                        <a:gd name="T34" fmla="*/ 30 w 51"/>
                        <a:gd name="T35" fmla="*/ 156 h 256"/>
                        <a:gd name="T36" fmla="*/ 44 w 51"/>
                        <a:gd name="T37" fmla="*/ 195 h 256"/>
                        <a:gd name="T38" fmla="*/ 21 w 51"/>
                        <a:gd name="T39" fmla="*/ 212 h 256"/>
                        <a:gd name="T40" fmla="*/ 7 w 51"/>
                        <a:gd name="T41" fmla="*/ 203 h 256"/>
                        <a:gd name="T42" fmla="*/ 21 w 51"/>
                        <a:gd name="T43" fmla="*/ 194 h 256"/>
                        <a:gd name="T44" fmla="*/ 44 w 51"/>
                        <a:gd name="T45" fmla="*/ 210 h 256"/>
                        <a:gd name="T46" fmla="*/ 31 w 51"/>
                        <a:gd name="T47" fmla="*/ 248 h 256"/>
                        <a:gd name="T48" fmla="*/ 33 w 51"/>
                        <a:gd name="T49" fmla="*/ 254 h 256"/>
                        <a:gd name="T50" fmla="*/ 51 w 51"/>
                        <a:gd name="T51" fmla="*/ 220 h 256"/>
                        <a:gd name="T52" fmla="*/ 31 w 51"/>
                        <a:gd name="T53" fmla="*/ 188 h 256"/>
                        <a:gd name="T54" fmla="*/ 5 w 51"/>
                        <a:gd name="T55" fmla="*/ 194 h 256"/>
                        <a:gd name="T56" fmla="*/ 10 w 51"/>
                        <a:gd name="T57" fmla="*/ 214 h 256"/>
                        <a:gd name="T58" fmla="*/ 36 w 51"/>
                        <a:gd name="T59" fmla="*/ 215 h 256"/>
                        <a:gd name="T60" fmla="*/ 49 w 51"/>
                        <a:gd name="T61" fmla="*/ 170 h 256"/>
                        <a:gd name="T62" fmla="*/ 25 w 51"/>
                        <a:gd name="T63" fmla="*/ 150 h 256"/>
                        <a:gd name="T64" fmla="*/ 2 w 51"/>
                        <a:gd name="T65" fmla="*/ 161 h 256"/>
                        <a:gd name="T66" fmla="*/ 14 w 51"/>
                        <a:gd name="T67" fmla="*/ 179 h 256"/>
                        <a:gd name="T68" fmla="*/ 40 w 51"/>
                        <a:gd name="T69" fmla="*/ 174 h 256"/>
                        <a:gd name="T70" fmla="*/ 44 w 51"/>
                        <a:gd name="T71" fmla="*/ 122 h 256"/>
                        <a:gd name="T72" fmla="*/ 19 w 51"/>
                        <a:gd name="T73" fmla="*/ 112 h 256"/>
                        <a:gd name="T74" fmla="*/ 0 w 51"/>
                        <a:gd name="T75" fmla="*/ 127 h 256"/>
                        <a:gd name="T76" fmla="*/ 19 w 51"/>
                        <a:gd name="T77" fmla="*/ 142 h 256"/>
                        <a:gd name="T78" fmla="*/ 44 w 51"/>
                        <a:gd name="T79" fmla="*/ 132 h 256"/>
                        <a:gd name="T80" fmla="*/ 39 w 51"/>
                        <a:gd name="T81" fmla="*/ 80 h 256"/>
                        <a:gd name="T82" fmla="*/ 12 w 51"/>
                        <a:gd name="T83" fmla="*/ 77 h 256"/>
                        <a:gd name="T84" fmla="*/ 1 w 51"/>
                        <a:gd name="T85" fmla="*/ 94 h 256"/>
                        <a:gd name="T86" fmla="*/ 25 w 51"/>
                        <a:gd name="T87" fmla="*/ 106 h 256"/>
                        <a:gd name="T88" fmla="*/ 48 w 51"/>
                        <a:gd name="T89" fmla="*/ 84 h 256"/>
                        <a:gd name="T90" fmla="*/ 34 w 51"/>
                        <a:gd name="T91" fmla="*/ 39 h 256"/>
                        <a:gd name="T92" fmla="*/ 7 w 51"/>
                        <a:gd name="T93" fmla="*/ 41 h 256"/>
                        <a:gd name="T94" fmla="*/ 4 w 51"/>
                        <a:gd name="T95" fmla="*/ 60 h 256"/>
                        <a:gd name="T96" fmla="*/ 30 w 51"/>
                        <a:gd name="T97" fmla="*/ 66 h 256"/>
                        <a:gd name="T98" fmla="*/ 49 w 51"/>
                        <a:gd name="T99" fmla="*/ 32 h 256"/>
                        <a:gd name="T100" fmla="*/ 29 w 51"/>
                        <a:gd name="T101" fmla="*/ 0 h 2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51" h="256">
                          <a:moveTo>
                            <a:pt x="24" y="5"/>
                          </a:moveTo>
                          <a:lnTo>
                            <a:pt x="29" y="6"/>
                          </a:lnTo>
                          <a:lnTo>
                            <a:pt x="34" y="8"/>
                          </a:lnTo>
                          <a:lnTo>
                            <a:pt x="38" y="12"/>
                          </a:lnTo>
                          <a:lnTo>
                            <a:pt x="41" y="22"/>
                          </a:lnTo>
                          <a:lnTo>
                            <a:pt x="44" y="34"/>
                          </a:lnTo>
                          <a:lnTo>
                            <a:pt x="41" y="44"/>
                          </a:lnTo>
                          <a:lnTo>
                            <a:pt x="38" y="54"/>
                          </a:lnTo>
                          <a:lnTo>
                            <a:pt x="34" y="58"/>
                          </a:lnTo>
                          <a:lnTo>
                            <a:pt x="30" y="60"/>
                          </a:lnTo>
                          <a:lnTo>
                            <a:pt x="25" y="61"/>
                          </a:lnTo>
                          <a:lnTo>
                            <a:pt x="19" y="61"/>
                          </a:lnTo>
                          <a:lnTo>
                            <a:pt x="15" y="60"/>
                          </a:lnTo>
                          <a:lnTo>
                            <a:pt x="10" y="59"/>
                          </a:lnTo>
                          <a:lnTo>
                            <a:pt x="7" y="56"/>
                          </a:lnTo>
                          <a:lnTo>
                            <a:pt x="6" y="55"/>
                          </a:lnTo>
                          <a:lnTo>
                            <a:pt x="5" y="53"/>
                          </a:lnTo>
                          <a:lnTo>
                            <a:pt x="6" y="50"/>
                          </a:lnTo>
                          <a:lnTo>
                            <a:pt x="7" y="48"/>
                          </a:lnTo>
                          <a:lnTo>
                            <a:pt x="10" y="46"/>
                          </a:lnTo>
                          <a:lnTo>
                            <a:pt x="14" y="44"/>
                          </a:lnTo>
                          <a:lnTo>
                            <a:pt x="19" y="43"/>
                          </a:lnTo>
                          <a:lnTo>
                            <a:pt x="25" y="43"/>
                          </a:lnTo>
                          <a:lnTo>
                            <a:pt x="29" y="44"/>
                          </a:lnTo>
                          <a:lnTo>
                            <a:pt x="34" y="46"/>
                          </a:lnTo>
                          <a:lnTo>
                            <a:pt x="38" y="50"/>
                          </a:lnTo>
                          <a:lnTo>
                            <a:pt x="43" y="59"/>
                          </a:lnTo>
                          <a:lnTo>
                            <a:pt x="44" y="70"/>
                          </a:lnTo>
                          <a:lnTo>
                            <a:pt x="43" y="82"/>
                          </a:lnTo>
                          <a:lnTo>
                            <a:pt x="38" y="92"/>
                          </a:lnTo>
                          <a:lnTo>
                            <a:pt x="34" y="95"/>
                          </a:lnTo>
                          <a:lnTo>
                            <a:pt x="30" y="98"/>
                          </a:lnTo>
                          <a:lnTo>
                            <a:pt x="25" y="99"/>
                          </a:lnTo>
                          <a:lnTo>
                            <a:pt x="20" y="99"/>
                          </a:lnTo>
                          <a:lnTo>
                            <a:pt x="15" y="98"/>
                          </a:lnTo>
                          <a:lnTo>
                            <a:pt x="11" y="97"/>
                          </a:lnTo>
                          <a:lnTo>
                            <a:pt x="9" y="94"/>
                          </a:lnTo>
                          <a:lnTo>
                            <a:pt x="6" y="92"/>
                          </a:lnTo>
                          <a:lnTo>
                            <a:pt x="6" y="90"/>
                          </a:lnTo>
                          <a:lnTo>
                            <a:pt x="6" y="88"/>
                          </a:lnTo>
                          <a:lnTo>
                            <a:pt x="9" y="85"/>
                          </a:lnTo>
                          <a:lnTo>
                            <a:pt x="11" y="84"/>
                          </a:lnTo>
                          <a:lnTo>
                            <a:pt x="15" y="82"/>
                          </a:lnTo>
                          <a:lnTo>
                            <a:pt x="20" y="80"/>
                          </a:lnTo>
                          <a:lnTo>
                            <a:pt x="25" y="80"/>
                          </a:lnTo>
                          <a:lnTo>
                            <a:pt x="30" y="82"/>
                          </a:lnTo>
                          <a:lnTo>
                            <a:pt x="34" y="84"/>
                          </a:lnTo>
                          <a:lnTo>
                            <a:pt x="38" y="88"/>
                          </a:lnTo>
                          <a:lnTo>
                            <a:pt x="43" y="97"/>
                          </a:lnTo>
                          <a:lnTo>
                            <a:pt x="44" y="108"/>
                          </a:lnTo>
                          <a:lnTo>
                            <a:pt x="43" y="119"/>
                          </a:lnTo>
                          <a:lnTo>
                            <a:pt x="39" y="128"/>
                          </a:lnTo>
                          <a:lnTo>
                            <a:pt x="35" y="133"/>
                          </a:lnTo>
                          <a:lnTo>
                            <a:pt x="30" y="136"/>
                          </a:lnTo>
                          <a:lnTo>
                            <a:pt x="25" y="137"/>
                          </a:lnTo>
                          <a:lnTo>
                            <a:pt x="20" y="137"/>
                          </a:lnTo>
                          <a:lnTo>
                            <a:pt x="15" y="136"/>
                          </a:lnTo>
                          <a:lnTo>
                            <a:pt x="11" y="133"/>
                          </a:lnTo>
                          <a:lnTo>
                            <a:pt x="9" y="132"/>
                          </a:lnTo>
                          <a:lnTo>
                            <a:pt x="7" y="130"/>
                          </a:lnTo>
                          <a:lnTo>
                            <a:pt x="6" y="127"/>
                          </a:lnTo>
                          <a:lnTo>
                            <a:pt x="7" y="126"/>
                          </a:lnTo>
                          <a:lnTo>
                            <a:pt x="9" y="123"/>
                          </a:lnTo>
                          <a:lnTo>
                            <a:pt x="11" y="121"/>
                          </a:lnTo>
                          <a:lnTo>
                            <a:pt x="15" y="119"/>
                          </a:lnTo>
                          <a:lnTo>
                            <a:pt x="20" y="118"/>
                          </a:lnTo>
                          <a:lnTo>
                            <a:pt x="25" y="118"/>
                          </a:lnTo>
                          <a:lnTo>
                            <a:pt x="30" y="118"/>
                          </a:lnTo>
                          <a:lnTo>
                            <a:pt x="35" y="121"/>
                          </a:lnTo>
                          <a:lnTo>
                            <a:pt x="39" y="126"/>
                          </a:lnTo>
                          <a:lnTo>
                            <a:pt x="43" y="135"/>
                          </a:lnTo>
                          <a:lnTo>
                            <a:pt x="45" y="146"/>
                          </a:lnTo>
                          <a:lnTo>
                            <a:pt x="43" y="157"/>
                          </a:lnTo>
                          <a:lnTo>
                            <a:pt x="39" y="166"/>
                          </a:lnTo>
                          <a:lnTo>
                            <a:pt x="35" y="171"/>
                          </a:lnTo>
                          <a:lnTo>
                            <a:pt x="31" y="174"/>
                          </a:lnTo>
                          <a:lnTo>
                            <a:pt x="26" y="175"/>
                          </a:lnTo>
                          <a:lnTo>
                            <a:pt x="20" y="174"/>
                          </a:lnTo>
                          <a:lnTo>
                            <a:pt x="16" y="172"/>
                          </a:lnTo>
                          <a:lnTo>
                            <a:pt x="11" y="171"/>
                          </a:lnTo>
                          <a:lnTo>
                            <a:pt x="9" y="170"/>
                          </a:lnTo>
                          <a:lnTo>
                            <a:pt x="7" y="167"/>
                          </a:lnTo>
                          <a:lnTo>
                            <a:pt x="6" y="165"/>
                          </a:lnTo>
                          <a:lnTo>
                            <a:pt x="7" y="162"/>
                          </a:lnTo>
                          <a:lnTo>
                            <a:pt x="9" y="161"/>
                          </a:lnTo>
                          <a:lnTo>
                            <a:pt x="11" y="159"/>
                          </a:lnTo>
                          <a:lnTo>
                            <a:pt x="16" y="157"/>
                          </a:lnTo>
                          <a:lnTo>
                            <a:pt x="20" y="156"/>
                          </a:lnTo>
                          <a:lnTo>
                            <a:pt x="26" y="155"/>
                          </a:lnTo>
                          <a:lnTo>
                            <a:pt x="30" y="156"/>
                          </a:lnTo>
                          <a:lnTo>
                            <a:pt x="35" y="159"/>
                          </a:lnTo>
                          <a:lnTo>
                            <a:pt x="39" y="164"/>
                          </a:lnTo>
                          <a:lnTo>
                            <a:pt x="44" y="172"/>
                          </a:lnTo>
                          <a:lnTo>
                            <a:pt x="45" y="184"/>
                          </a:lnTo>
                          <a:lnTo>
                            <a:pt x="44" y="195"/>
                          </a:lnTo>
                          <a:lnTo>
                            <a:pt x="39" y="204"/>
                          </a:lnTo>
                          <a:lnTo>
                            <a:pt x="36" y="208"/>
                          </a:lnTo>
                          <a:lnTo>
                            <a:pt x="31" y="212"/>
                          </a:lnTo>
                          <a:lnTo>
                            <a:pt x="26" y="212"/>
                          </a:lnTo>
                          <a:lnTo>
                            <a:pt x="21" y="212"/>
                          </a:lnTo>
                          <a:lnTo>
                            <a:pt x="16" y="210"/>
                          </a:lnTo>
                          <a:lnTo>
                            <a:pt x="12" y="209"/>
                          </a:lnTo>
                          <a:lnTo>
                            <a:pt x="10" y="206"/>
                          </a:lnTo>
                          <a:lnTo>
                            <a:pt x="7" y="205"/>
                          </a:lnTo>
                          <a:lnTo>
                            <a:pt x="7" y="203"/>
                          </a:lnTo>
                          <a:lnTo>
                            <a:pt x="7" y="200"/>
                          </a:lnTo>
                          <a:lnTo>
                            <a:pt x="10" y="198"/>
                          </a:lnTo>
                          <a:lnTo>
                            <a:pt x="12" y="196"/>
                          </a:lnTo>
                          <a:lnTo>
                            <a:pt x="16" y="195"/>
                          </a:lnTo>
                          <a:lnTo>
                            <a:pt x="21" y="194"/>
                          </a:lnTo>
                          <a:lnTo>
                            <a:pt x="26" y="193"/>
                          </a:lnTo>
                          <a:lnTo>
                            <a:pt x="31" y="194"/>
                          </a:lnTo>
                          <a:lnTo>
                            <a:pt x="35" y="196"/>
                          </a:lnTo>
                          <a:lnTo>
                            <a:pt x="39" y="200"/>
                          </a:lnTo>
                          <a:lnTo>
                            <a:pt x="44" y="210"/>
                          </a:lnTo>
                          <a:lnTo>
                            <a:pt x="45" y="222"/>
                          </a:lnTo>
                          <a:lnTo>
                            <a:pt x="44" y="232"/>
                          </a:lnTo>
                          <a:lnTo>
                            <a:pt x="40" y="242"/>
                          </a:lnTo>
                          <a:lnTo>
                            <a:pt x="36" y="246"/>
                          </a:lnTo>
                          <a:lnTo>
                            <a:pt x="31" y="248"/>
                          </a:lnTo>
                          <a:lnTo>
                            <a:pt x="26" y="249"/>
                          </a:lnTo>
                          <a:lnTo>
                            <a:pt x="24" y="249"/>
                          </a:lnTo>
                          <a:lnTo>
                            <a:pt x="24" y="256"/>
                          </a:lnTo>
                          <a:lnTo>
                            <a:pt x="26" y="256"/>
                          </a:lnTo>
                          <a:lnTo>
                            <a:pt x="33" y="254"/>
                          </a:lnTo>
                          <a:lnTo>
                            <a:pt x="36" y="253"/>
                          </a:lnTo>
                          <a:lnTo>
                            <a:pt x="41" y="249"/>
                          </a:lnTo>
                          <a:lnTo>
                            <a:pt x="45" y="244"/>
                          </a:lnTo>
                          <a:lnTo>
                            <a:pt x="50" y="234"/>
                          </a:lnTo>
                          <a:lnTo>
                            <a:pt x="51" y="220"/>
                          </a:lnTo>
                          <a:lnTo>
                            <a:pt x="49" y="208"/>
                          </a:lnTo>
                          <a:lnTo>
                            <a:pt x="44" y="198"/>
                          </a:lnTo>
                          <a:lnTo>
                            <a:pt x="40" y="193"/>
                          </a:lnTo>
                          <a:lnTo>
                            <a:pt x="36" y="190"/>
                          </a:lnTo>
                          <a:lnTo>
                            <a:pt x="31" y="188"/>
                          </a:lnTo>
                          <a:lnTo>
                            <a:pt x="26" y="188"/>
                          </a:lnTo>
                          <a:lnTo>
                            <a:pt x="20" y="188"/>
                          </a:lnTo>
                          <a:lnTo>
                            <a:pt x="14" y="189"/>
                          </a:lnTo>
                          <a:lnTo>
                            <a:pt x="9" y="191"/>
                          </a:lnTo>
                          <a:lnTo>
                            <a:pt x="5" y="194"/>
                          </a:lnTo>
                          <a:lnTo>
                            <a:pt x="2" y="199"/>
                          </a:lnTo>
                          <a:lnTo>
                            <a:pt x="1" y="203"/>
                          </a:lnTo>
                          <a:lnTo>
                            <a:pt x="2" y="206"/>
                          </a:lnTo>
                          <a:lnTo>
                            <a:pt x="5" y="212"/>
                          </a:lnTo>
                          <a:lnTo>
                            <a:pt x="10" y="214"/>
                          </a:lnTo>
                          <a:lnTo>
                            <a:pt x="14" y="217"/>
                          </a:lnTo>
                          <a:lnTo>
                            <a:pt x="20" y="218"/>
                          </a:lnTo>
                          <a:lnTo>
                            <a:pt x="26" y="218"/>
                          </a:lnTo>
                          <a:lnTo>
                            <a:pt x="31" y="217"/>
                          </a:lnTo>
                          <a:lnTo>
                            <a:pt x="36" y="215"/>
                          </a:lnTo>
                          <a:lnTo>
                            <a:pt x="40" y="212"/>
                          </a:lnTo>
                          <a:lnTo>
                            <a:pt x="44" y="208"/>
                          </a:lnTo>
                          <a:lnTo>
                            <a:pt x="49" y="196"/>
                          </a:lnTo>
                          <a:lnTo>
                            <a:pt x="51" y="184"/>
                          </a:lnTo>
                          <a:lnTo>
                            <a:pt x="49" y="170"/>
                          </a:lnTo>
                          <a:lnTo>
                            <a:pt x="44" y="160"/>
                          </a:lnTo>
                          <a:lnTo>
                            <a:pt x="40" y="155"/>
                          </a:lnTo>
                          <a:lnTo>
                            <a:pt x="35" y="152"/>
                          </a:lnTo>
                          <a:lnTo>
                            <a:pt x="31" y="150"/>
                          </a:lnTo>
                          <a:lnTo>
                            <a:pt x="25" y="150"/>
                          </a:lnTo>
                          <a:lnTo>
                            <a:pt x="19" y="150"/>
                          </a:lnTo>
                          <a:lnTo>
                            <a:pt x="14" y="151"/>
                          </a:lnTo>
                          <a:lnTo>
                            <a:pt x="9" y="154"/>
                          </a:lnTo>
                          <a:lnTo>
                            <a:pt x="5" y="157"/>
                          </a:lnTo>
                          <a:lnTo>
                            <a:pt x="2" y="161"/>
                          </a:lnTo>
                          <a:lnTo>
                            <a:pt x="1" y="165"/>
                          </a:lnTo>
                          <a:lnTo>
                            <a:pt x="2" y="170"/>
                          </a:lnTo>
                          <a:lnTo>
                            <a:pt x="5" y="174"/>
                          </a:lnTo>
                          <a:lnTo>
                            <a:pt x="9" y="176"/>
                          </a:lnTo>
                          <a:lnTo>
                            <a:pt x="14" y="179"/>
                          </a:lnTo>
                          <a:lnTo>
                            <a:pt x="20" y="180"/>
                          </a:lnTo>
                          <a:lnTo>
                            <a:pt x="26" y="180"/>
                          </a:lnTo>
                          <a:lnTo>
                            <a:pt x="31" y="180"/>
                          </a:lnTo>
                          <a:lnTo>
                            <a:pt x="36" y="177"/>
                          </a:lnTo>
                          <a:lnTo>
                            <a:pt x="40" y="174"/>
                          </a:lnTo>
                          <a:lnTo>
                            <a:pt x="44" y="170"/>
                          </a:lnTo>
                          <a:lnTo>
                            <a:pt x="49" y="159"/>
                          </a:lnTo>
                          <a:lnTo>
                            <a:pt x="50" y="146"/>
                          </a:lnTo>
                          <a:lnTo>
                            <a:pt x="49" y="133"/>
                          </a:lnTo>
                          <a:lnTo>
                            <a:pt x="44" y="122"/>
                          </a:lnTo>
                          <a:lnTo>
                            <a:pt x="40" y="118"/>
                          </a:lnTo>
                          <a:lnTo>
                            <a:pt x="35" y="114"/>
                          </a:lnTo>
                          <a:lnTo>
                            <a:pt x="30" y="112"/>
                          </a:lnTo>
                          <a:lnTo>
                            <a:pt x="25" y="112"/>
                          </a:lnTo>
                          <a:lnTo>
                            <a:pt x="19" y="112"/>
                          </a:lnTo>
                          <a:lnTo>
                            <a:pt x="14" y="114"/>
                          </a:lnTo>
                          <a:lnTo>
                            <a:pt x="9" y="116"/>
                          </a:lnTo>
                          <a:lnTo>
                            <a:pt x="4" y="119"/>
                          </a:lnTo>
                          <a:lnTo>
                            <a:pt x="1" y="123"/>
                          </a:lnTo>
                          <a:lnTo>
                            <a:pt x="0" y="127"/>
                          </a:lnTo>
                          <a:lnTo>
                            <a:pt x="1" y="132"/>
                          </a:lnTo>
                          <a:lnTo>
                            <a:pt x="4" y="136"/>
                          </a:lnTo>
                          <a:lnTo>
                            <a:pt x="9" y="138"/>
                          </a:lnTo>
                          <a:lnTo>
                            <a:pt x="14" y="141"/>
                          </a:lnTo>
                          <a:lnTo>
                            <a:pt x="19" y="142"/>
                          </a:lnTo>
                          <a:lnTo>
                            <a:pt x="25" y="142"/>
                          </a:lnTo>
                          <a:lnTo>
                            <a:pt x="31" y="142"/>
                          </a:lnTo>
                          <a:lnTo>
                            <a:pt x="35" y="140"/>
                          </a:lnTo>
                          <a:lnTo>
                            <a:pt x="40" y="137"/>
                          </a:lnTo>
                          <a:lnTo>
                            <a:pt x="44" y="132"/>
                          </a:lnTo>
                          <a:lnTo>
                            <a:pt x="49" y="121"/>
                          </a:lnTo>
                          <a:lnTo>
                            <a:pt x="50" y="108"/>
                          </a:lnTo>
                          <a:lnTo>
                            <a:pt x="48" y="95"/>
                          </a:lnTo>
                          <a:lnTo>
                            <a:pt x="43" y="84"/>
                          </a:lnTo>
                          <a:lnTo>
                            <a:pt x="39" y="80"/>
                          </a:lnTo>
                          <a:lnTo>
                            <a:pt x="35" y="77"/>
                          </a:lnTo>
                          <a:lnTo>
                            <a:pt x="30" y="75"/>
                          </a:lnTo>
                          <a:lnTo>
                            <a:pt x="25" y="74"/>
                          </a:lnTo>
                          <a:lnTo>
                            <a:pt x="19" y="75"/>
                          </a:lnTo>
                          <a:lnTo>
                            <a:pt x="12" y="77"/>
                          </a:lnTo>
                          <a:lnTo>
                            <a:pt x="7" y="78"/>
                          </a:lnTo>
                          <a:lnTo>
                            <a:pt x="4" y="82"/>
                          </a:lnTo>
                          <a:lnTo>
                            <a:pt x="1" y="85"/>
                          </a:lnTo>
                          <a:lnTo>
                            <a:pt x="0" y="90"/>
                          </a:lnTo>
                          <a:lnTo>
                            <a:pt x="1" y="94"/>
                          </a:lnTo>
                          <a:lnTo>
                            <a:pt x="4" y="98"/>
                          </a:lnTo>
                          <a:lnTo>
                            <a:pt x="9" y="102"/>
                          </a:lnTo>
                          <a:lnTo>
                            <a:pt x="12" y="103"/>
                          </a:lnTo>
                          <a:lnTo>
                            <a:pt x="19" y="104"/>
                          </a:lnTo>
                          <a:lnTo>
                            <a:pt x="25" y="106"/>
                          </a:lnTo>
                          <a:lnTo>
                            <a:pt x="30" y="104"/>
                          </a:lnTo>
                          <a:lnTo>
                            <a:pt x="35" y="102"/>
                          </a:lnTo>
                          <a:lnTo>
                            <a:pt x="39" y="99"/>
                          </a:lnTo>
                          <a:lnTo>
                            <a:pt x="43" y="94"/>
                          </a:lnTo>
                          <a:lnTo>
                            <a:pt x="48" y="84"/>
                          </a:lnTo>
                          <a:lnTo>
                            <a:pt x="50" y="70"/>
                          </a:lnTo>
                          <a:lnTo>
                            <a:pt x="48" y="58"/>
                          </a:lnTo>
                          <a:lnTo>
                            <a:pt x="43" y="46"/>
                          </a:lnTo>
                          <a:lnTo>
                            <a:pt x="39" y="43"/>
                          </a:lnTo>
                          <a:lnTo>
                            <a:pt x="34" y="39"/>
                          </a:lnTo>
                          <a:lnTo>
                            <a:pt x="30" y="37"/>
                          </a:lnTo>
                          <a:lnTo>
                            <a:pt x="24" y="36"/>
                          </a:lnTo>
                          <a:lnTo>
                            <a:pt x="17" y="37"/>
                          </a:lnTo>
                          <a:lnTo>
                            <a:pt x="12" y="39"/>
                          </a:lnTo>
                          <a:lnTo>
                            <a:pt x="7" y="41"/>
                          </a:lnTo>
                          <a:lnTo>
                            <a:pt x="4" y="44"/>
                          </a:lnTo>
                          <a:lnTo>
                            <a:pt x="0" y="48"/>
                          </a:lnTo>
                          <a:lnTo>
                            <a:pt x="0" y="53"/>
                          </a:lnTo>
                          <a:lnTo>
                            <a:pt x="1" y="56"/>
                          </a:lnTo>
                          <a:lnTo>
                            <a:pt x="4" y="60"/>
                          </a:lnTo>
                          <a:lnTo>
                            <a:pt x="7" y="64"/>
                          </a:lnTo>
                          <a:lnTo>
                            <a:pt x="12" y="65"/>
                          </a:lnTo>
                          <a:lnTo>
                            <a:pt x="19" y="68"/>
                          </a:lnTo>
                          <a:lnTo>
                            <a:pt x="25" y="68"/>
                          </a:lnTo>
                          <a:lnTo>
                            <a:pt x="30" y="66"/>
                          </a:lnTo>
                          <a:lnTo>
                            <a:pt x="35" y="65"/>
                          </a:lnTo>
                          <a:lnTo>
                            <a:pt x="39" y="61"/>
                          </a:lnTo>
                          <a:lnTo>
                            <a:pt x="43" y="56"/>
                          </a:lnTo>
                          <a:lnTo>
                            <a:pt x="48" y="46"/>
                          </a:lnTo>
                          <a:lnTo>
                            <a:pt x="49" y="32"/>
                          </a:lnTo>
                          <a:lnTo>
                            <a:pt x="48" y="20"/>
                          </a:lnTo>
                          <a:lnTo>
                            <a:pt x="41" y="10"/>
                          </a:lnTo>
                          <a:lnTo>
                            <a:pt x="38" y="5"/>
                          </a:lnTo>
                          <a:lnTo>
                            <a:pt x="34" y="2"/>
                          </a:lnTo>
                          <a:lnTo>
                            <a:pt x="29" y="0"/>
                          </a:lnTo>
                          <a:lnTo>
                            <a:pt x="24" y="0"/>
                          </a:lnTo>
                          <a:lnTo>
                            <a:pt x="21" y="0"/>
                          </a:lnTo>
                          <a:lnTo>
                            <a:pt x="21" y="5"/>
                          </a:lnTo>
                          <a:lnTo>
                            <a:pt x="24" y="5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 w="0">
                      <a:solidFill>
                        <a:schemeClr val="accent4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79" name="Freeform 11"/>
                    <p:cNvSpPr>
                      <a:spLocks/>
                    </p:cNvSpPr>
                    <p:nvPr/>
                  </p:nvSpPr>
                  <p:spPr bwMode="auto">
                    <a:xfrm rot="-2400000">
                      <a:off x="2629590" y="3808638"/>
                      <a:ext cx="241091" cy="1399306"/>
                    </a:xfrm>
                    <a:custGeom>
                      <a:avLst/>
                      <a:gdLst>
                        <a:gd name="T0" fmla="*/ 41 w 51"/>
                        <a:gd name="T1" fmla="*/ 22 h 256"/>
                        <a:gd name="T2" fmla="*/ 30 w 51"/>
                        <a:gd name="T3" fmla="*/ 60 h 256"/>
                        <a:gd name="T4" fmla="*/ 7 w 51"/>
                        <a:gd name="T5" fmla="*/ 56 h 256"/>
                        <a:gd name="T6" fmla="*/ 10 w 51"/>
                        <a:gd name="T7" fmla="*/ 46 h 256"/>
                        <a:gd name="T8" fmla="*/ 34 w 51"/>
                        <a:gd name="T9" fmla="*/ 46 h 256"/>
                        <a:gd name="T10" fmla="*/ 38 w 51"/>
                        <a:gd name="T11" fmla="*/ 92 h 256"/>
                        <a:gd name="T12" fmla="*/ 15 w 51"/>
                        <a:gd name="T13" fmla="*/ 98 h 256"/>
                        <a:gd name="T14" fmla="*/ 6 w 51"/>
                        <a:gd name="T15" fmla="*/ 88 h 256"/>
                        <a:gd name="T16" fmla="*/ 25 w 51"/>
                        <a:gd name="T17" fmla="*/ 80 h 256"/>
                        <a:gd name="T18" fmla="*/ 44 w 51"/>
                        <a:gd name="T19" fmla="*/ 108 h 256"/>
                        <a:gd name="T20" fmla="*/ 25 w 51"/>
                        <a:gd name="T21" fmla="*/ 137 h 256"/>
                        <a:gd name="T22" fmla="*/ 7 w 51"/>
                        <a:gd name="T23" fmla="*/ 130 h 256"/>
                        <a:gd name="T24" fmla="*/ 15 w 51"/>
                        <a:gd name="T25" fmla="*/ 119 h 256"/>
                        <a:gd name="T26" fmla="*/ 39 w 51"/>
                        <a:gd name="T27" fmla="*/ 126 h 256"/>
                        <a:gd name="T28" fmla="*/ 35 w 51"/>
                        <a:gd name="T29" fmla="*/ 171 h 256"/>
                        <a:gd name="T30" fmla="*/ 11 w 51"/>
                        <a:gd name="T31" fmla="*/ 171 h 256"/>
                        <a:gd name="T32" fmla="*/ 9 w 51"/>
                        <a:gd name="T33" fmla="*/ 161 h 256"/>
                        <a:gd name="T34" fmla="*/ 30 w 51"/>
                        <a:gd name="T35" fmla="*/ 156 h 256"/>
                        <a:gd name="T36" fmla="*/ 44 w 51"/>
                        <a:gd name="T37" fmla="*/ 195 h 256"/>
                        <a:gd name="T38" fmla="*/ 21 w 51"/>
                        <a:gd name="T39" fmla="*/ 212 h 256"/>
                        <a:gd name="T40" fmla="*/ 7 w 51"/>
                        <a:gd name="T41" fmla="*/ 203 h 256"/>
                        <a:gd name="T42" fmla="*/ 21 w 51"/>
                        <a:gd name="T43" fmla="*/ 194 h 256"/>
                        <a:gd name="T44" fmla="*/ 44 w 51"/>
                        <a:gd name="T45" fmla="*/ 210 h 256"/>
                        <a:gd name="T46" fmla="*/ 31 w 51"/>
                        <a:gd name="T47" fmla="*/ 248 h 256"/>
                        <a:gd name="T48" fmla="*/ 33 w 51"/>
                        <a:gd name="T49" fmla="*/ 254 h 256"/>
                        <a:gd name="T50" fmla="*/ 51 w 51"/>
                        <a:gd name="T51" fmla="*/ 220 h 256"/>
                        <a:gd name="T52" fmla="*/ 31 w 51"/>
                        <a:gd name="T53" fmla="*/ 188 h 256"/>
                        <a:gd name="T54" fmla="*/ 5 w 51"/>
                        <a:gd name="T55" fmla="*/ 194 h 256"/>
                        <a:gd name="T56" fmla="*/ 10 w 51"/>
                        <a:gd name="T57" fmla="*/ 214 h 256"/>
                        <a:gd name="T58" fmla="*/ 36 w 51"/>
                        <a:gd name="T59" fmla="*/ 215 h 256"/>
                        <a:gd name="T60" fmla="*/ 49 w 51"/>
                        <a:gd name="T61" fmla="*/ 170 h 256"/>
                        <a:gd name="T62" fmla="*/ 25 w 51"/>
                        <a:gd name="T63" fmla="*/ 150 h 256"/>
                        <a:gd name="T64" fmla="*/ 2 w 51"/>
                        <a:gd name="T65" fmla="*/ 161 h 256"/>
                        <a:gd name="T66" fmla="*/ 14 w 51"/>
                        <a:gd name="T67" fmla="*/ 179 h 256"/>
                        <a:gd name="T68" fmla="*/ 40 w 51"/>
                        <a:gd name="T69" fmla="*/ 174 h 256"/>
                        <a:gd name="T70" fmla="*/ 44 w 51"/>
                        <a:gd name="T71" fmla="*/ 122 h 256"/>
                        <a:gd name="T72" fmla="*/ 19 w 51"/>
                        <a:gd name="T73" fmla="*/ 112 h 256"/>
                        <a:gd name="T74" fmla="*/ 0 w 51"/>
                        <a:gd name="T75" fmla="*/ 127 h 256"/>
                        <a:gd name="T76" fmla="*/ 19 w 51"/>
                        <a:gd name="T77" fmla="*/ 142 h 256"/>
                        <a:gd name="T78" fmla="*/ 44 w 51"/>
                        <a:gd name="T79" fmla="*/ 132 h 256"/>
                        <a:gd name="T80" fmla="*/ 39 w 51"/>
                        <a:gd name="T81" fmla="*/ 80 h 256"/>
                        <a:gd name="T82" fmla="*/ 12 w 51"/>
                        <a:gd name="T83" fmla="*/ 77 h 256"/>
                        <a:gd name="T84" fmla="*/ 1 w 51"/>
                        <a:gd name="T85" fmla="*/ 94 h 256"/>
                        <a:gd name="T86" fmla="*/ 25 w 51"/>
                        <a:gd name="T87" fmla="*/ 106 h 256"/>
                        <a:gd name="T88" fmla="*/ 48 w 51"/>
                        <a:gd name="T89" fmla="*/ 84 h 256"/>
                        <a:gd name="T90" fmla="*/ 34 w 51"/>
                        <a:gd name="T91" fmla="*/ 39 h 256"/>
                        <a:gd name="T92" fmla="*/ 7 w 51"/>
                        <a:gd name="T93" fmla="*/ 41 h 256"/>
                        <a:gd name="T94" fmla="*/ 4 w 51"/>
                        <a:gd name="T95" fmla="*/ 60 h 256"/>
                        <a:gd name="T96" fmla="*/ 30 w 51"/>
                        <a:gd name="T97" fmla="*/ 66 h 256"/>
                        <a:gd name="T98" fmla="*/ 49 w 51"/>
                        <a:gd name="T99" fmla="*/ 32 h 256"/>
                        <a:gd name="T100" fmla="*/ 29 w 51"/>
                        <a:gd name="T101" fmla="*/ 0 h 2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51" h="256">
                          <a:moveTo>
                            <a:pt x="24" y="5"/>
                          </a:moveTo>
                          <a:lnTo>
                            <a:pt x="29" y="6"/>
                          </a:lnTo>
                          <a:lnTo>
                            <a:pt x="34" y="8"/>
                          </a:lnTo>
                          <a:lnTo>
                            <a:pt x="38" y="12"/>
                          </a:lnTo>
                          <a:lnTo>
                            <a:pt x="41" y="22"/>
                          </a:lnTo>
                          <a:lnTo>
                            <a:pt x="44" y="34"/>
                          </a:lnTo>
                          <a:lnTo>
                            <a:pt x="41" y="44"/>
                          </a:lnTo>
                          <a:lnTo>
                            <a:pt x="38" y="54"/>
                          </a:lnTo>
                          <a:lnTo>
                            <a:pt x="34" y="58"/>
                          </a:lnTo>
                          <a:lnTo>
                            <a:pt x="30" y="60"/>
                          </a:lnTo>
                          <a:lnTo>
                            <a:pt x="25" y="61"/>
                          </a:lnTo>
                          <a:lnTo>
                            <a:pt x="19" y="61"/>
                          </a:lnTo>
                          <a:lnTo>
                            <a:pt x="15" y="60"/>
                          </a:lnTo>
                          <a:lnTo>
                            <a:pt x="10" y="59"/>
                          </a:lnTo>
                          <a:lnTo>
                            <a:pt x="7" y="56"/>
                          </a:lnTo>
                          <a:lnTo>
                            <a:pt x="6" y="55"/>
                          </a:lnTo>
                          <a:lnTo>
                            <a:pt x="5" y="53"/>
                          </a:lnTo>
                          <a:lnTo>
                            <a:pt x="6" y="50"/>
                          </a:lnTo>
                          <a:lnTo>
                            <a:pt x="7" y="48"/>
                          </a:lnTo>
                          <a:lnTo>
                            <a:pt x="10" y="46"/>
                          </a:lnTo>
                          <a:lnTo>
                            <a:pt x="14" y="44"/>
                          </a:lnTo>
                          <a:lnTo>
                            <a:pt x="19" y="43"/>
                          </a:lnTo>
                          <a:lnTo>
                            <a:pt x="25" y="43"/>
                          </a:lnTo>
                          <a:lnTo>
                            <a:pt x="29" y="44"/>
                          </a:lnTo>
                          <a:lnTo>
                            <a:pt x="34" y="46"/>
                          </a:lnTo>
                          <a:lnTo>
                            <a:pt x="38" y="50"/>
                          </a:lnTo>
                          <a:lnTo>
                            <a:pt x="43" y="59"/>
                          </a:lnTo>
                          <a:lnTo>
                            <a:pt x="44" y="70"/>
                          </a:lnTo>
                          <a:lnTo>
                            <a:pt x="43" y="82"/>
                          </a:lnTo>
                          <a:lnTo>
                            <a:pt x="38" y="92"/>
                          </a:lnTo>
                          <a:lnTo>
                            <a:pt x="34" y="95"/>
                          </a:lnTo>
                          <a:lnTo>
                            <a:pt x="30" y="98"/>
                          </a:lnTo>
                          <a:lnTo>
                            <a:pt x="25" y="99"/>
                          </a:lnTo>
                          <a:lnTo>
                            <a:pt x="20" y="99"/>
                          </a:lnTo>
                          <a:lnTo>
                            <a:pt x="15" y="98"/>
                          </a:lnTo>
                          <a:lnTo>
                            <a:pt x="11" y="97"/>
                          </a:lnTo>
                          <a:lnTo>
                            <a:pt x="9" y="94"/>
                          </a:lnTo>
                          <a:lnTo>
                            <a:pt x="6" y="92"/>
                          </a:lnTo>
                          <a:lnTo>
                            <a:pt x="6" y="90"/>
                          </a:lnTo>
                          <a:lnTo>
                            <a:pt x="6" y="88"/>
                          </a:lnTo>
                          <a:lnTo>
                            <a:pt x="9" y="85"/>
                          </a:lnTo>
                          <a:lnTo>
                            <a:pt x="11" y="84"/>
                          </a:lnTo>
                          <a:lnTo>
                            <a:pt x="15" y="82"/>
                          </a:lnTo>
                          <a:lnTo>
                            <a:pt x="20" y="80"/>
                          </a:lnTo>
                          <a:lnTo>
                            <a:pt x="25" y="80"/>
                          </a:lnTo>
                          <a:lnTo>
                            <a:pt x="30" y="82"/>
                          </a:lnTo>
                          <a:lnTo>
                            <a:pt x="34" y="84"/>
                          </a:lnTo>
                          <a:lnTo>
                            <a:pt x="38" y="88"/>
                          </a:lnTo>
                          <a:lnTo>
                            <a:pt x="43" y="97"/>
                          </a:lnTo>
                          <a:lnTo>
                            <a:pt x="44" y="108"/>
                          </a:lnTo>
                          <a:lnTo>
                            <a:pt x="43" y="119"/>
                          </a:lnTo>
                          <a:lnTo>
                            <a:pt x="39" y="128"/>
                          </a:lnTo>
                          <a:lnTo>
                            <a:pt x="35" y="133"/>
                          </a:lnTo>
                          <a:lnTo>
                            <a:pt x="30" y="136"/>
                          </a:lnTo>
                          <a:lnTo>
                            <a:pt x="25" y="137"/>
                          </a:lnTo>
                          <a:lnTo>
                            <a:pt x="20" y="137"/>
                          </a:lnTo>
                          <a:lnTo>
                            <a:pt x="15" y="136"/>
                          </a:lnTo>
                          <a:lnTo>
                            <a:pt x="11" y="133"/>
                          </a:lnTo>
                          <a:lnTo>
                            <a:pt x="9" y="132"/>
                          </a:lnTo>
                          <a:lnTo>
                            <a:pt x="7" y="130"/>
                          </a:lnTo>
                          <a:lnTo>
                            <a:pt x="6" y="127"/>
                          </a:lnTo>
                          <a:lnTo>
                            <a:pt x="7" y="126"/>
                          </a:lnTo>
                          <a:lnTo>
                            <a:pt x="9" y="123"/>
                          </a:lnTo>
                          <a:lnTo>
                            <a:pt x="11" y="121"/>
                          </a:lnTo>
                          <a:lnTo>
                            <a:pt x="15" y="119"/>
                          </a:lnTo>
                          <a:lnTo>
                            <a:pt x="20" y="118"/>
                          </a:lnTo>
                          <a:lnTo>
                            <a:pt x="25" y="118"/>
                          </a:lnTo>
                          <a:lnTo>
                            <a:pt x="30" y="118"/>
                          </a:lnTo>
                          <a:lnTo>
                            <a:pt x="35" y="121"/>
                          </a:lnTo>
                          <a:lnTo>
                            <a:pt x="39" y="126"/>
                          </a:lnTo>
                          <a:lnTo>
                            <a:pt x="43" y="135"/>
                          </a:lnTo>
                          <a:lnTo>
                            <a:pt x="45" y="146"/>
                          </a:lnTo>
                          <a:lnTo>
                            <a:pt x="43" y="157"/>
                          </a:lnTo>
                          <a:lnTo>
                            <a:pt x="39" y="166"/>
                          </a:lnTo>
                          <a:lnTo>
                            <a:pt x="35" y="171"/>
                          </a:lnTo>
                          <a:lnTo>
                            <a:pt x="31" y="174"/>
                          </a:lnTo>
                          <a:lnTo>
                            <a:pt x="26" y="175"/>
                          </a:lnTo>
                          <a:lnTo>
                            <a:pt x="20" y="174"/>
                          </a:lnTo>
                          <a:lnTo>
                            <a:pt x="16" y="172"/>
                          </a:lnTo>
                          <a:lnTo>
                            <a:pt x="11" y="171"/>
                          </a:lnTo>
                          <a:lnTo>
                            <a:pt x="9" y="170"/>
                          </a:lnTo>
                          <a:lnTo>
                            <a:pt x="7" y="167"/>
                          </a:lnTo>
                          <a:lnTo>
                            <a:pt x="6" y="165"/>
                          </a:lnTo>
                          <a:lnTo>
                            <a:pt x="7" y="162"/>
                          </a:lnTo>
                          <a:lnTo>
                            <a:pt x="9" y="161"/>
                          </a:lnTo>
                          <a:lnTo>
                            <a:pt x="11" y="159"/>
                          </a:lnTo>
                          <a:lnTo>
                            <a:pt x="16" y="157"/>
                          </a:lnTo>
                          <a:lnTo>
                            <a:pt x="20" y="156"/>
                          </a:lnTo>
                          <a:lnTo>
                            <a:pt x="26" y="155"/>
                          </a:lnTo>
                          <a:lnTo>
                            <a:pt x="30" y="156"/>
                          </a:lnTo>
                          <a:lnTo>
                            <a:pt x="35" y="159"/>
                          </a:lnTo>
                          <a:lnTo>
                            <a:pt x="39" y="164"/>
                          </a:lnTo>
                          <a:lnTo>
                            <a:pt x="44" y="172"/>
                          </a:lnTo>
                          <a:lnTo>
                            <a:pt x="45" y="184"/>
                          </a:lnTo>
                          <a:lnTo>
                            <a:pt x="44" y="195"/>
                          </a:lnTo>
                          <a:lnTo>
                            <a:pt x="39" y="204"/>
                          </a:lnTo>
                          <a:lnTo>
                            <a:pt x="36" y="208"/>
                          </a:lnTo>
                          <a:lnTo>
                            <a:pt x="31" y="212"/>
                          </a:lnTo>
                          <a:lnTo>
                            <a:pt x="26" y="212"/>
                          </a:lnTo>
                          <a:lnTo>
                            <a:pt x="21" y="212"/>
                          </a:lnTo>
                          <a:lnTo>
                            <a:pt x="16" y="210"/>
                          </a:lnTo>
                          <a:lnTo>
                            <a:pt x="12" y="209"/>
                          </a:lnTo>
                          <a:lnTo>
                            <a:pt x="10" y="206"/>
                          </a:lnTo>
                          <a:lnTo>
                            <a:pt x="7" y="205"/>
                          </a:lnTo>
                          <a:lnTo>
                            <a:pt x="7" y="203"/>
                          </a:lnTo>
                          <a:lnTo>
                            <a:pt x="7" y="200"/>
                          </a:lnTo>
                          <a:lnTo>
                            <a:pt x="10" y="198"/>
                          </a:lnTo>
                          <a:lnTo>
                            <a:pt x="12" y="196"/>
                          </a:lnTo>
                          <a:lnTo>
                            <a:pt x="16" y="195"/>
                          </a:lnTo>
                          <a:lnTo>
                            <a:pt x="21" y="194"/>
                          </a:lnTo>
                          <a:lnTo>
                            <a:pt x="26" y="193"/>
                          </a:lnTo>
                          <a:lnTo>
                            <a:pt x="31" y="194"/>
                          </a:lnTo>
                          <a:lnTo>
                            <a:pt x="35" y="196"/>
                          </a:lnTo>
                          <a:lnTo>
                            <a:pt x="39" y="200"/>
                          </a:lnTo>
                          <a:lnTo>
                            <a:pt x="44" y="210"/>
                          </a:lnTo>
                          <a:lnTo>
                            <a:pt x="45" y="222"/>
                          </a:lnTo>
                          <a:lnTo>
                            <a:pt x="44" y="232"/>
                          </a:lnTo>
                          <a:lnTo>
                            <a:pt x="40" y="242"/>
                          </a:lnTo>
                          <a:lnTo>
                            <a:pt x="36" y="246"/>
                          </a:lnTo>
                          <a:lnTo>
                            <a:pt x="31" y="248"/>
                          </a:lnTo>
                          <a:lnTo>
                            <a:pt x="26" y="249"/>
                          </a:lnTo>
                          <a:lnTo>
                            <a:pt x="24" y="249"/>
                          </a:lnTo>
                          <a:lnTo>
                            <a:pt x="24" y="256"/>
                          </a:lnTo>
                          <a:lnTo>
                            <a:pt x="26" y="256"/>
                          </a:lnTo>
                          <a:lnTo>
                            <a:pt x="33" y="254"/>
                          </a:lnTo>
                          <a:lnTo>
                            <a:pt x="36" y="253"/>
                          </a:lnTo>
                          <a:lnTo>
                            <a:pt x="41" y="249"/>
                          </a:lnTo>
                          <a:lnTo>
                            <a:pt x="45" y="244"/>
                          </a:lnTo>
                          <a:lnTo>
                            <a:pt x="50" y="234"/>
                          </a:lnTo>
                          <a:lnTo>
                            <a:pt x="51" y="220"/>
                          </a:lnTo>
                          <a:lnTo>
                            <a:pt x="49" y="208"/>
                          </a:lnTo>
                          <a:lnTo>
                            <a:pt x="44" y="198"/>
                          </a:lnTo>
                          <a:lnTo>
                            <a:pt x="40" y="193"/>
                          </a:lnTo>
                          <a:lnTo>
                            <a:pt x="36" y="190"/>
                          </a:lnTo>
                          <a:lnTo>
                            <a:pt x="31" y="188"/>
                          </a:lnTo>
                          <a:lnTo>
                            <a:pt x="26" y="188"/>
                          </a:lnTo>
                          <a:lnTo>
                            <a:pt x="20" y="188"/>
                          </a:lnTo>
                          <a:lnTo>
                            <a:pt x="14" y="189"/>
                          </a:lnTo>
                          <a:lnTo>
                            <a:pt x="9" y="191"/>
                          </a:lnTo>
                          <a:lnTo>
                            <a:pt x="5" y="194"/>
                          </a:lnTo>
                          <a:lnTo>
                            <a:pt x="2" y="199"/>
                          </a:lnTo>
                          <a:lnTo>
                            <a:pt x="1" y="203"/>
                          </a:lnTo>
                          <a:lnTo>
                            <a:pt x="2" y="206"/>
                          </a:lnTo>
                          <a:lnTo>
                            <a:pt x="5" y="212"/>
                          </a:lnTo>
                          <a:lnTo>
                            <a:pt x="10" y="214"/>
                          </a:lnTo>
                          <a:lnTo>
                            <a:pt x="14" y="217"/>
                          </a:lnTo>
                          <a:lnTo>
                            <a:pt x="20" y="218"/>
                          </a:lnTo>
                          <a:lnTo>
                            <a:pt x="26" y="218"/>
                          </a:lnTo>
                          <a:lnTo>
                            <a:pt x="31" y="217"/>
                          </a:lnTo>
                          <a:lnTo>
                            <a:pt x="36" y="215"/>
                          </a:lnTo>
                          <a:lnTo>
                            <a:pt x="40" y="212"/>
                          </a:lnTo>
                          <a:lnTo>
                            <a:pt x="44" y="208"/>
                          </a:lnTo>
                          <a:lnTo>
                            <a:pt x="49" y="196"/>
                          </a:lnTo>
                          <a:lnTo>
                            <a:pt x="51" y="184"/>
                          </a:lnTo>
                          <a:lnTo>
                            <a:pt x="49" y="170"/>
                          </a:lnTo>
                          <a:lnTo>
                            <a:pt x="44" y="160"/>
                          </a:lnTo>
                          <a:lnTo>
                            <a:pt x="40" y="155"/>
                          </a:lnTo>
                          <a:lnTo>
                            <a:pt x="35" y="152"/>
                          </a:lnTo>
                          <a:lnTo>
                            <a:pt x="31" y="150"/>
                          </a:lnTo>
                          <a:lnTo>
                            <a:pt x="25" y="150"/>
                          </a:lnTo>
                          <a:lnTo>
                            <a:pt x="19" y="150"/>
                          </a:lnTo>
                          <a:lnTo>
                            <a:pt x="14" y="151"/>
                          </a:lnTo>
                          <a:lnTo>
                            <a:pt x="9" y="154"/>
                          </a:lnTo>
                          <a:lnTo>
                            <a:pt x="5" y="157"/>
                          </a:lnTo>
                          <a:lnTo>
                            <a:pt x="2" y="161"/>
                          </a:lnTo>
                          <a:lnTo>
                            <a:pt x="1" y="165"/>
                          </a:lnTo>
                          <a:lnTo>
                            <a:pt x="2" y="170"/>
                          </a:lnTo>
                          <a:lnTo>
                            <a:pt x="5" y="174"/>
                          </a:lnTo>
                          <a:lnTo>
                            <a:pt x="9" y="176"/>
                          </a:lnTo>
                          <a:lnTo>
                            <a:pt x="14" y="179"/>
                          </a:lnTo>
                          <a:lnTo>
                            <a:pt x="20" y="180"/>
                          </a:lnTo>
                          <a:lnTo>
                            <a:pt x="26" y="180"/>
                          </a:lnTo>
                          <a:lnTo>
                            <a:pt x="31" y="180"/>
                          </a:lnTo>
                          <a:lnTo>
                            <a:pt x="36" y="177"/>
                          </a:lnTo>
                          <a:lnTo>
                            <a:pt x="40" y="174"/>
                          </a:lnTo>
                          <a:lnTo>
                            <a:pt x="44" y="170"/>
                          </a:lnTo>
                          <a:lnTo>
                            <a:pt x="49" y="159"/>
                          </a:lnTo>
                          <a:lnTo>
                            <a:pt x="50" y="146"/>
                          </a:lnTo>
                          <a:lnTo>
                            <a:pt x="49" y="133"/>
                          </a:lnTo>
                          <a:lnTo>
                            <a:pt x="44" y="122"/>
                          </a:lnTo>
                          <a:lnTo>
                            <a:pt x="40" y="118"/>
                          </a:lnTo>
                          <a:lnTo>
                            <a:pt x="35" y="114"/>
                          </a:lnTo>
                          <a:lnTo>
                            <a:pt x="30" y="112"/>
                          </a:lnTo>
                          <a:lnTo>
                            <a:pt x="25" y="112"/>
                          </a:lnTo>
                          <a:lnTo>
                            <a:pt x="19" y="112"/>
                          </a:lnTo>
                          <a:lnTo>
                            <a:pt x="14" y="114"/>
                          </a:lnTo>
                          <a:lnTo>
                            <a:pt x="9" y="116"/>
                          </a:lnTo>
                          <a:lnTo>
                            <a:pt x="4" y="119"/>
                          </a:lnTo>
                          <a:lnTo>
                            <a:pt x="1" y="123"/>
                          </a:lnTo>
                          <a:lnTo>
                            <a:pt x="0" y="127"/>
                          </a:lnTo>
                          <a:lnTo>
                            <a:pt x="1" y="132"/>
                          </a:lnTo>
                          <a:lnTo>
                            <a:pt x="4" y="136"/>
                          </a:lnTo>
                          <a:lnTo>
                            <a:pt x="9" y="138"/>
                          </a:lnTo>
                          <a:lnTo>
                            <a:pt x="14" y="141"/>
                          </a:lnTo>
                          <a:lnTo>
                            <a:pt x="19" y="142"/>
                          </a:lnTo>
                          <a:lnTo>
                            <a:pt x="25" y="142"/>
                          </a:lnTo>
                          <a:lnTo>
                            <a:pt x="31" y="142"/>
                          </a:lnTo>
                          <a:lnTo>
                            <a:pt x="35" y="140"/>
                          </a:lnTo>
                          <a:lnTo>
                            <a:pt x="40" y="137"/>
                          </a:lnTo>
                          <a:lnTo>
                            <a:pt x="44" y="132"/>
                          </a:lnTo>
                          <a:lnTo>
                            <a:pt x="49" y="121"/>
                          </a:lnTo>
                          <a:lnTo>
                            <a:pt x="50" y="108"/>
                          </a:lnTo>
                          <a:lnTo>
                            <a:pt x="48" y="95"/>
                          </a:lnTo>
                          <a:lnTo>
                            <a:pt x="43" y="84"/>
                          </a:lnTo>
                          <a:lnTo>
                            <a:pt x="39" y="80"/>
                          </a:lnTo>
                          <a:lnTo>
                            <a:pt x="35" y="77"/>
                          </a:lnTo>
                          <a:lnTo>
                            <a:pt x="30" y="75"/>
                          </a:lnTo>
                          <a:lnTo>
                            <a:pt x="25" y="74"/>
                          </a:lnTo>
                          <a:lnTo>
                            <a:pt x="19" y="75"/>
                          </a:lnTo>
                          <a:lnTo>
                            <a:pt x="12" y="77"/>
                          </a:lnTo>
                          <a:lnTo>
                            <a:pt x="7" y="78"/>
                          </a:lnTo>
                          <a:lnTo>
                            <a:pt x="4" y="82"/>
                          </a:lnTo>
                          <a:lnTo>
                            <a:pt x="1" y="85"/>
                          </a:lnTo>
                          <a:lnTo>
                            <a:pt x="0" y="90"/>
                          </a:lnTo>
                          <a:lnTo>
                            <a:pt x="1" y="94"/>
                          </a:lnTo>
                          <a:lnTo>
                            <a:pt x="4" y="98"/>
                          </a:lnTo>
                          <a:lnTo>
                            <a:pt x="9" y="102"/>
                          </a:lnTo>
                          <a:lnTo>
                            <a:pt x="12" y="103"/>
                          </a:lnTo>
                          <a:lnTo>
                            <a:pt x="19" y="104"/>
                          </a:lnTo>
                          <a:lnTo>
                            <a:pt x="25" y="106"/>
                          </a:lnTo>
                          <a:lnTo>
                            <a:pt x="30" y="104"/>
                          </a:lnTo>
                          <a:lnTo>
                            <a:pt x="35" y="102"/>
                          </a:lnTo>
                          <a:lnTo>
                            <a:pt x="39" y="99"/>
                          </a:lnTo>
                          <a:lnTo>
                            <a:pt x="43" y="94"/>
                          </a:lnTo>
                          <a:lnTo>
                            <a:pt x="48" y="84"/>
                          </a:lnTo>
                          <a:lnTo>
                            <a:pt x="50" y="70"/>
                          </a:lnTo>
                          <a:lnTo>
                            <a:pt x="48" y="58"/>
                          </a:lnTo>
                          <a:lnTo>
                            <a:pt x="43" y="46"/>
                          </a:lnTo>
                          <a:lnTo>
                            <a:pt x="39" y="43"/>
                          </a:lnTo>
                          <a:lnTo>
                            <a:pt x="34" y="39"/>
                          </a:lnTo>
                          <a:lnTo>
                            <a:pt x="30" y="37"/>
                          </a:lnTo>
                          <a:lnTo>
                            <a:pt x="24" y="36"/>
                          </a:lnTo>
                          <a:lnTo>
                            <a:pt x="17" y="37"/>
                          </a:lnTo>
                          <a:lnTo>
                            <a:pt x="12" y="39"/>
                          </a:lnTo>
                          <a:lnTo>
                            <a:pt x="7" y="41"/>
                          </a:lnTo>
                          <a:lnTo>
                            <a:pt x="4" y="44"/>
                          </a:lnTo>
                          <a:lnTo>
                            <a:pt x="0" y="48"/>
                          </a:lnTo>
                          <a:lnTo>
                            <a:pt x="0" y="53"/>
                          </a:lnTo>
                          <a:lnTo>
                            <a:pt x="1" y="56"/>
                          </a:lnTo>
                          <a:lnTo>
                            <a:pt x="4" y="60"/>
                          </a:lnTo>
                          <a:lnTo>
                            <a:pt x="7" y="64"/>
                          </a:lnTo>
                          <a:lnTo>
                            <a:pt x="12" y="65"/>
                          </a:lnTo>
                          <a:lnTo>
                            <a:pt x="19" y="68"/>
                          </a:lnTo>
                          <a:lnTo>
                            <a:pt x="25" y="68"/>
                          </a:lnTo>
                          <a:lnTo>
                            <a:pt x="30" y="66"/>
                          </a:lnTo>
                          <a:lnTo>
                            <a:pt x="35" y="65"/>
                          </a:lnTo>
                          <a:lnTo>
                            <a:pt x="39" y="61"/>
                          </a:lnTo>
                          <a:lnTo>
                            <a:pt x="43" y="56"/>
                          </a:lnTo>
                          <a:lnTo>
                            <a:pt x="48" y="46"/>
                          </a:lnTo>
                          <a:lnTo>
                            <a:pt x="49" y="32"/>
                          </a:lnTo>
                          <a:lnTo>
                            <a:pt x="48" y="20"/>
                          </a:lnTo>
                          <a:lnTo>
                            <a:pt x="41" y="10"/>
                          </a:lnTo>
                          <a:lnTo>
                            <a:pt x="38" y="5"/>
                          </a:lnTo>
                          <a:lnTo>
                            <a:pt x="34" y="2"/>
                          </a:lnTo>
                          <a:lnTo>
                            <a:pt x="29" y="0"/>
                          </a:lnTo>
                          <a:lnTo>
                            <a:pt x="24" y="0"/>
                          </a:lnTo>
                          <a:lnTo>
                            <a:pt x="21" y="0"/>
                          </a:lnTo>
                          <a:lnTo>
                            <a:pt x="21" y="5"/>
                          </a:lnTo>
                          <a:lnTo>
                            <a:pt x="24" y="5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 w="0">
                      <a:solidFill>
                        <a:schemeClr val="accent4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テキスト ボックス 69"/>
                    <p:cNvSpPr txBox="1"/>
                    <p:nvPr/>
                  </p:nvSpPr>
                  <p:spPr>
                    <a:xfrm>
                      <a:off x="2391184" y="1179852"/>
                      <a:ext cx="496004" cy="45435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ja-JP" sz="1400" b="0" i="1" smtClean="0">
                                <a:latin typeface="Cambria Math"/>
                              </a:rPr>
                              <m:t>𝑞</m:t>
                            </m:r>
                          </m:oMath>
                        </m:oMathPara>
                      </a14:m>
                      <a:endParaRPr kumimoji="1" lang="ja-JP" altLang="en-US" sz="1400" dirty="0"/>
                    </a:p>
                  </p:txBody>
                </p:sp>
              </mc:Choice>
              <mc:Fallback xmlns="">
                <p:sp>
                  <p:nvSpPr>
                    <p:cNvPr id="70" name="テキスト ボックス 6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91184" y="1179852"/>
                      <a:ext cx="496004" cy="454356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b="-4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テキスト ボックス 70"/>
                    <p:cNvSpPr txBox="1"/>
                    <p:nvPr/>
                  </p:nvSpPr>
                  <p:spPr>
                    <a:xfrm>
                      <a:off x="2476960" y="2476958"/>
                      <a:ext cx="496004" cy="45435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kumimoji="1" lang="en-US" altLang="ja-JP" sz="14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1400" i="1">
                                    <a:latin typeface="Cambria Math"/>
                                  </a:rPr>
                                  <m:t>𝑞</m:t>
                                </m:r>
                              </m:e>
                            </m:acc>
                          </m:oMath>
                        </m:oMathPara>
                      </a14:m>
                      <a:endParaRPr kumimoji="1" lang="ja-JP" altLang="en-US" sz="1400" dirty="0"/>
                    </a:p>
                  </p:txBody>
                </p:sp>
              </mc:Choice>
              <mc:Fallback xmlns="">
                <p:sp>
                  <p:nvSpPr>
                    <p:cNvPr id="71" name="テキスト ボックス 7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76960" y="2476958"/>
                      <a:ext cx="496004" cy="454356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 b="-4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68" name="円/楕円 67"/>
              <p:cNvSpPr/>
              <p:nvPr/>
            </p:nvSpPr>
            <p:spPr>
              <a:xfrm>
                <a:off x="2148289" y="4902506"/>
                <a:ext cx="231354" cy="242371"/>
              </a:xfrm>
              <a:prstGeom prst="ellipse">
                <a:avLst/>
              </a:prstGeom>
              <a:solidFill>
                <a:schemeClr val="accent3">
                  <a:lumMod val="65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4" name="グループ化 83"/>
            <p:cNvGrpSpPr/>
            <p:nvPr/>
          </p:nvGrpSpPr>
          <p:grpSpPr>
            <a:xfrm>
              <a:off x="575452" y="4006462"/>
              <a:ext cx="3673651" cy="1646266"/>
              <a:chOff x="575452" y="4370023"/>
              <a:chExt cx="3673651" cy="1646266"/>
            </a:xfrm>
          </p:grpSpPr>
          <p:grpSp>
            <p:nvGrpSpPr>
              <p:cNvPr id="85" name="グループ化 84"/>
              <p:cNvGrpSpPr/>
              <p:nvPr/>
            </p:nvGrpSpPr>
            <p:grpSpPr>
              <a:xfrm>
                <a:off x="575452" y="4370023"/>
                <a:ext cx="3673651" cy="1646266"/>
                <a:chOff x="755394" y="857477"/>
                <a:chExt cx="5423232" cy="2430302"/>
              </a:xfrm>
            </p:grpSpPr>
            <p:grpSp>
              <p:nvGrpSpPr>
                <p:cNvPr id="87" name="グループ化 86"/>
                <p:cNvGrpSpPr/>
                <p:nvPr/>
              </p:nvGrpSpPr>
              <p:grpSpPr>
                <a:xfrm>
                  <a:off x="755394" y="857477"/>
                  <a:ext cx="5423232" cy="2430302"/>
                  <a:chOff x="755394" y="857477"/>
                  <a:chExt cx="5423232" cy="2430302"/>
                </a:xfrm>
              </p:grpSpPr>
              <p:pic>
                <p:nvPicPr>
                  <p:cNvPr id="90" name="図 8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52" r="38364"/>
                  <a:stretch/>
                </p:blipFill>
                <p:spPr>
                  <a:xfrm>
                    <a:off x="755394" y="859316"/>
                    <a:ext cx="2968308" cy="2428463"/>
                  </a:xfrm>
                  <a:prstGeom prst="rect">
                    <a:avLst/>
                  </a:prstGeom>
                </p:spPr>
              </p:pic>
              <p:pic>
                <p:nvPicPr>
                  <p:cNvPr id="91" name="図 90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52" r="38364"/>
                  <a:stretch/>
                </p:blipFill>
                <p:spPr>
                  <a:xfrm>
                    <a:off x="3210319" y="857477"/>
                    <a:ext cx="2968307" cy="2428463"/>
                  </a:xfrm>
                  <a:prstGeom prst="rect">
                    <a:avLst/>
                  </a:prstGeom>
                </p:spPr>
              </p:pic>
              <p:sp>
                <p:nvSpPr>
                  <p:cNvPr id="92" name="円/楕円 91"/>
                  <p:cNvSpPr/>
                  <p:nvPr/>
                </p:nvSpPr>
                <p:spPr>
                  <a:xfrm>
                    <a:off x="2489812" y="1388127"/>
                    <a:ext cx="1729648" cy="134405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93" name="グループ化 92"/>
                  <p:cNvGrpSpPr/>
                  <p:nvPr/>
                </p:nvGrpSpPr>
                <p:grpSpPr>
                  <a:xfrm>
                    <a:off x="2897425" y="1377151"/>
                    <a:ext cx="142378" cy="170023"/>
                    <a:chOff x="1597434" y="4561025"/>
                    <a:chExt cx="142378" cy="170023"/>
                  </a:xfrm>
                </p:grpSpPr>
                <p:sp>
                  <p:nvSpPr>
                    <p:cNvPr id="100" name="Freeform 7"/>
                    <p:cNvSpPr>
                      <a:spLocks/>
                    </p:cNvSpPr>
                    <p:nvPr/>
                  </p:nvSpPr>
                  <p:spPr bwMode="auto">
                    <a:xfrm>
                      <a:off x="1597434" y="4561025"/>
                      <a:ext cx="142378" cy="170023"/>
                    </a:xfrm>
                    <a:custGeom>
                      <a:avLst/>
                      <a:gdLst>
                        <a:gd name="T0" fmla="*/ 50 w 58"/>
                        <a:gd name="T1" fmla="*/ 50 h 58"/>
                        <a:gd name="T2" fmla="*/ 40 w 58"/>
                        <a:gd name="T3" fmla="*/ 57 h 58"/>
                        <a:gd name="T4" fmla="*/ 29 w 58"/>
                        <a:gd name="T5" fmla="*/ 58 h 58"/>
                        <a:gd name="T6" fmla="*/ 19 w 58"/>
                        <a:gd name="T7" fmla="*/ 57 h 58"/>
                        <a:gd name="T8" fmla="*/ 9 w 58"/>
                        <a:gd name="T9" fmla="*/ 50 h 58"/>
                        <a:gd name="T10" fmla="*/ 3 w 58"/>
                        <a:gd name="T11" fmla="*/ 40 h 58"/>
                        <a:gd name="T12" fmla="*/ 0 w 58"/>
                        <a:gd name="T13" fmla="*/ 29 h 58"/>
                        <a:gd name="T14" fmla="*/ 3 w 58"/>
                        <a:gd name="T15" fmla="*/ 18 h 58"/>
                        <a:gd name="T16" fmla="*/ 9 w 58"/>
                        <a:gd name="T17" fmla="*/ 9 h 58"/>
                        <a:gd name="T18" fmla="*/ 19 w 58"/>
                        <a:gd name="T19" fmla="*/ 2 h 58"/>
                        <a:gd name="T20" fmla="*/ 29 w 58"/>
                        <a:gd name="T21" fmla="*/ 0 h 58"/>
                        <a:gd name="T22" fmla="*/ 40 w 58"/>
                        <a:gd name="T23" fmla="*/ 2 h 58"/>
                        <a:gd name="T24" fmla="*/ 50 w 58"/>
                        <a:gd name="T25" fmla="*/ 9 h 58"/>
                        <a:gd name="T26" fmla="*/ 57 w 58"/>
                        <a:gd name="T27" fmla="*/ 18 h 58"/>
                        <a:gd name="T28" fmla="*/ 58 w 58"/>
                        <a:gd name="T29" fmla="*/ 29 h 58"/>
                        <a:gd name="T30" fmla="*/ 57 w 58"/>
                        <a:gd name="T31" fmla="*/ 40 h 58"/>
                        <a:gd name="T32" fmla="*/ 50 w 58"/>
                        <a:gd name="T33" fmla="*/ 50 h 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58" h="58">
                          <a:moveTo>
                            <a:pt x="50" y="50"/>
                          </a:moveTo>
                          <a:lnTo>
                            <a:pt x="40" y="57"/>
                          </a:lnTo>
                          <a:lnTo>
                            <a:pt x="29" y="58"/>
                          </a:lnTo>
                          <a:lnTo>
                            <a:pt x="19" y="57"/>
                          </a:lnTo>
                          <a:lnTo>
                            <a:pt x="9" y="50"/>
                          </a:lnTo>
                          <a:lnTo>
                            <a:pt x="3" y="40"/>
                          </a:lnTo>
                          <a:lnTo>
                            <a:pt x="0" y="29"/>
                          </a:lnTo>
                          <a:lnTo>
                            <a:pt x="3" y="18"/>
                          </a:lnTo>
                          <a:lnTo>
                            <a:pt x="9" y="9"/>
                          </a:lnTo>
                          <a:lnTo>
                            <a:pt x="19" y="2"/>
                          </a:lnTo>
                          <a:lnTo>
                            <a:pt x="29" y="0"/>
                          </a:lnTo>
                          <a:lnTo>
                            <a:pt x="40" y="2"/>
                          </a:lnTo>
                          <a:lnTo>
                            <a:pt x="50" y="9"/>
                          </a:lnTo>
                          <a:lnTo>
                            <a:pt x="57" y="18"/>
                          </a:lnTo>
                          <a:lnTo>
                            <a:pt x="58" y="29"/>
                          </a:lnTo>
                          <a:lnTo>
                            <a:pt x="57" y="40"/>
                          </a:lnTo>
                          <a:lnTo>
                            <a:pt x="50" y="5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01" name="Freeform 8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597434" y="4561025"/>
                      <a:ext cx="142378" cy="170023"/>
                    </a:xfrm>
                    <a:custGeom>
                      <a:avLst/>
                      <a:gdLst>
                        <a:gd name="T0" fmla="*/ 50 w 58"/>
                        <a:gd name="T1" fmla="*/ 50 h 58"/>
                        <a:gd name="T2" fmla="*/ 40 w 58"/>
                        <a:gd name="T3" fmla="*/ 57 h 58"/>
                        <a:gd name="T4" fmla="*/ 29 w 58"/>
                        <a:gd name="T5" fmla="*/ 58 h 58"/>
                        <a:gd name="T6" fmla="*/ 19 w 58"/>
                        <a:gd name="T7" fmla="*/ 57 h 58"/>
                        <a:gd name="T8" fmla="*/ 9 w 58"/>
                        <a:gd name="T9" fmla="*/ 50 h 58"/>
                        <a:gd name="T10" fmla="*/ 3 w 58"/>
                        <a:gd name="T11" fmla="*/ 40 h 58"/>
                        <a:gd name="T12" fmla="*/ 0 w 58"/>
                        <a:gd name="T13" fmla="*/ 29 h 58"/>
                        <a:gd name="T14" fmla="*/ 3 w 58"/>
                        <a:gd name="T15" fmla="*/ 18 h 58"/>
                        <a:gd name="T16" fmla="*/ 9 w 58"/>
                        <a:gd name="T17" fmla="*/ 9 h 58"/>
                        <a:gd name="T18" fmla="*/ 19 w 58"/>
                        <a:gd name="T19" fmla="*/ 2 h 58"/>
                        <a:gd name="T20" fmla="*/ 29 w 58"/>
                        <a:gd name="T21" fmla="*/ 0 h 58"/>
                        <a:gd name="T22" fmla="*/ 40 w 58"/>
                        <a:gd name="T23" fmla="*/ 2 h 58"/>
                        <a:gd name="T24" fmla="*/ 50 w 58"/>
                        <a:gd name="T25" fmla="*/ 9 h 58"/>
                        <a:gd name="T26" fmla="*/ 57 w 58"/>
                        <a:gd name="T27" fmla="*/ 18 h 58"/>
                        <a:gd name="T28" fmla="*/ 58 w 58"/>
                        <a:gd name="T29" fmla="*/ 29 h 58"/>
                        <a:gd name="T30" fmla="*/ 57 w 58"/>
                        <a:gd name="T31" fmla="*/ 40 h 58"/>
                        <a:gd name="T32" fmla="*/ 50 w 58"/>
                        <a:gd name="T33" fmla="*/ 50 h 58"/>
                        <a:gd name="T34" fmla="*/ 50 w 58"/>
                        <a:gd name="T35" fmla="*/ 50 h 58"/>
                        <a:gd name="T36" fmla="*/ 57 w 58"/>
                        <a:gd name="T37" fmla="*/ 40 h 58"/>
                        <a:gd name="T38" fmla="*/ 58 w 58"/>
                        <a:gd name="T39" fmla="*/ 29 h 58"/>
                        <a:gd name="T40" fmla="*/ 57 w 58"/>
                        <a:gd name="T41" fmla="*/ 18 h 58"/>
                        <a:gd name="T42" fmla="*/ 50 w 58"/>
                        <a:gd name="T43" fmla="*/ 9 h 58"/>
                        <a:gd name="T44" fmla="*/ 40 w 58"/>
                        <a:gd name="T45" fmla="*/ 2 h 58"/>
                        <a:gd name="T46" fmla="*/ 29 w 58"/>
                        <a:gd name="T47" fmla="*/ 0 h 58"/>
                        <a:gd name="T48" fmla="*/ 19 w 58"/>
                        <a:gd name="T49" fmla="*/ 2 h 58"/>
                        <a:gd name="T50" fmla="*/ 9 w 58"/>
                        <a:gd name="T51" fmla="*/ 9 h 58"/>
                        <a:gd name="T52" fmla="*/ 3 w 58"/>
                        <a:gd name="T53" fmla="*/ 18 h 58"/>
                        <a:gd name="T54" fmla="*/ 0 w 58"/>
                        <a:gd name="T55" fmla="*/ 29 h 58"/>
                        <a:gd name="T56" fmla="*/ 3 w 58"/>
                        <a:gd name="T57" fmla="*/ 40 h 58"/>
                        <a:gd name="T58" fmla="*/ 9 w 58"/>
                        <a:gd name="T59" fmla="*/ 50 h 58"/>
                        <a:gd name="T60" fmla="*/ 19 w 58"/>
                        <a:gd name="T61" fmla="*/ 57 h 58"/>
                        <a:gd name="T62" fmla="*/ 29 w 58"/>
                        <a:gd name="T63" fmla="*/ 58 h 58"/>
                        <a:gd name="T64" fmla="*/ 40 w 58"/>
                        <a:gd name="T65" fmla="*/ 57 h 58"/>
                        <a:gd name="T66" fmla="*/ 50 w 58"/>
                        <a:gd name="T67" fmla="*/ 50 h 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58" h="58">
                          <a:moveTo>
                            <a:pt x="50" y="50"/>
                          </a:moveTo>
                          <a:lnTo>
                            <a:pt x="40" y="57"/>
                          </a:lnTo>
                          <a:lnTo>
                            <a:pt x="29" y="58"/>
                          </a:lnTo>
                          <a:lnTo>
                            <a:pt x="19" y="57"/>
                          </a:lnTo>
                          <a:lnTo>
                            <a:pt x="9" y="50"/>
                          </a:lnTo>
                          <a:lnTo>
                            <a:pt x="3" y="40"/>
                          </a:lnTo>
                          <a:lnTo>
                            <a:pt x="0" y="29"/>
                          </a:lnTo>
                          <a:lnTo>
                            <a:pt x="3" y="18"/>
                          </a:lnTo>
                          <a:lnTo>
                            <a:pt x="9" y="9"/>
                          </a:lnTo>
                          <a:lnTo>
                            <a:pt x="19" y="2"/>
                          </a:lnTo>
                          <a:lnTo>
                            <a:pt x="29" y="0"/>
                          </a:lnTo>
                          <a:lnTo>
                            <a:pt x="40" y="2"/>
                          </a:lnTo>
                          <a:lnTo>
                            <a:pt x="50" y="9"/>
                          </a:lnTo>
                          <a:lnTo>
                            <a:pt x="57" y="18"/>
                          </a:lnTo>
                          <a:lnTo>
                            <a:pt x="58" y="29"/>
                          </a:lnTo>
                          <a:lnTo>
                            <a:pt x="57" y="40"/>
                          </a:lnTo>
                          <a:lnTo>
                            <a:pt x="50" y="50"/>
                          </a:lnTo>
                          <a:close/>
                          <a:moveTo>
                            <a:pt x="50" y="50"/>
                          </a:moveTo>
                          <a:lnTo>
                            <a:pt x="57" y="40"/>
                          </a:lnTo>
                          <a:lnTo>
                            <a:pt x="58" y="29"/>
                          </a:lnTo>
                          <a:lnTo>
                            <a:pt x="57" y="18"/>
                          </a:lnTo>
                          <a:lnTo>
                            <a:pt x="50" y="9"/>
                          </a:lnTo>
                          <a:lnTo>
                            <a:pt x="40" y="2"/>
                          </a:lnTo>
                          <a:lnTo>
                            <a:pt x="29" y="0"/>
                          </a:lnTo>
                          <a:lnTo>
                            <a:pt x="19" y="2"/>
                          </a:lnTo>
                          <a:lnTo>
                            <a:pt x="9" y="9"/>
                          </a:lnTo>
                          <a:lnTo>
                            <a:pt x="3" y="18"/>
                          </a:lnTo>
                          <a:lnTo>
                            <a:pt x="0" y="29"/>
                          </a:lnTo>
                          <a:lnTo>
                            <a:pt x="3" y="40"/>
                          </a:lnTo>
                          <a:lnTo>
                            <a:pt x="9" y="50"/>
                          </a:lnTo>
                          <a:lnTo>
                            <a:pt x="19" y="57"/>
                          </a:lnTo>
                          <a:lnTo>
                            <a:pt x="29" y="58"/>
                          </a:lnTo>
                          <a:lnTo>
                            <a:pt x="40" y="57"/>
                          </a:lnTo>
                          <a:lnTo>
                            <a:pt x="50" y="5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94" name="グループ化 93"/>
                  <p:cNvGrpSpPr/>
                  <p:nvPr/>
                </p:nvGrpSpPr>
                <p:grpSpPr>
                  <a:xfrm>
                    <a:off x="3800807" y="2517537"/>
                    <a:ext cx="142378" cy="172955"/>
                    <a:chOff x="1597434" y="5337855"/>
                    <a:chExt cx="142378" cy="172955"/>
                  </a:xfrm>
                </p:grpSpPr>
                <p:sp>
                  <p:nvSpPr>
                    <p:cNvPr id="98" name="Freeform 9"/>
                    <p:cNvSpPr>
                      <a:spLocks/>
                    </p:cNvSpPr>
                    <p:nvPr/>
                  </p:nvSpPr>
                  <p:spPr bwMode="auto">
                    <a:xfrm>
                      <a:off x="1597434" y="5337855"/>
                      <a:ext cx="142378" cy="172955"/>
                    </a:xfrm>
                    <a:custGeom>
                      <a:avLst/>
                      <a:gdLst>
                        <a:gd name="T0" fmla="*/ 50 w 58"/>
                        <a:gd name="T1" fmla="*/ 50 h 59"/>
                        <a:gd name="T2" fmla="*/ 40 w 58"/>
                        <a:gd name="T3" fmla="*/ 56 h 59"/>
                        <a:gd name="T4" fmla="*/ 29 w 58"/>
                        <a:gd name="T5" fmla="*/ 59 h 59"/>
                        <a:gd name="T6" fmla="*/ 19 w 58"/>
                        <a:gd name="T7" fmla="*/ 56 h 59"/>
                        <a:gd name="T8" fmla="*/ 9 w 58"/>
                        <a:gd name="T9" fmla="*/ 50 h 59"/>
                        <a:gd name="T10" fmla="*/ 3 w 58"/>
                        <a:gd name="T11" fmla="*/ 40 h 59"/>
                        <a:gd name="T12" fmla="*/ 0 w 58"/>
                        <a:gd name="T13" fmla="*/ 30 h 59"/>
                        <a:gd name="T14" fmla="*/ 3 w 58"/>
                        <a:gd name="T15" fmla="*/ 19 h 59"/>
                        <a:gd name="T16" fmla="*/ 9 w 58"/>
                        <a:gd name="T17" fmla="*/ 9 h 59"/>
                        <a:gd name="T18" fmla="*/ 19 w 58"/>
                        <a:gd name="T19" fmla="*/ 2 h 59"/>
                        <a:gd name="T20" fmla="*/ 29 w 58"/>
                        <a:gd name="T21" fmla="*/ 0 h 59"/>
                        <a:gd name="T22" fmla="*/ 40 w 58"/>
                        <a:gd name="T23" fmla="*/ 2 h 59"/>
                        <a:gd name="T24" fmla="*/ 50 w 58"/>
                        <a:gd name="T25" fmla="*/ 9 h 59"/>
                        <a:gd name="T26" fmla="*/ 57 w 58"/>
                        <a:gd name="T27" fmla="*/ 19 h 59"/>
                        <a:gd name="T28" fmla="*/ 58 w 58"/>
                        <a:gd name="T29" fmla="*/ 30 h 59"/>
                        <a:gd name="T30" fmla="*/ 57 w 58"/>
                        <a:gd name="T31" fmla="*/ 40 h 59"/>
                        <a:gd name="T32" fmla="*/ 50 w 58"/>
                        <a:gd name="T33" fmla="*/ 50 h 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58" h="59">
                          <a:moveTo>
                            <a:pt x="50" y="50"/>
                          </a:moveTo>
                          <a:lnTo>
                            <a:pt x="40" y="56"/>
                          </a:lnTo>
                          <a:lnTo>
                            <a:pt x="29" y="59"/>
                          </a:lnTo>
                          <a:lnTo>
                            <a:pt x="19" y="56"/>
                          </a:lnTo>
                          <a:lnTo>
                            <a:pt x="9" y="50"/>
                          </a:lnTo>
                          <a:lnTo>
                            <a:pt x="3" y="40"/>
                          </a:lnTo>
                          <a:lnTo>
                            <a:pt x="0" y="30"/>
                          </a:lnTo>
                          <a:lnTo>
                            <a:pt x="3" y="19"/>
                          </a:lnTo>
                          <a:lnTo>
                            <a:pt x="9" y="9"/>
                          </a:lnTo>
                          <a:lnTo>
                            <a:pt x="19" y="2"/>
                          </a:lnTo>
                          <a:lnTo>
                            <a:pt x="29" y="0"/>
                          </a:lnTo>
                          <a:lnTo>
                            <a:pt x="40" y="2"/>
                          </a:lnTo>
                          <a:lnTo>
                            <a:pt x="50" y="9"/>
                          </a:lnTo>
                          <a:lnTo>
                            <a:pt x="57" y="19"/>
                          </a:lnTo>
                          <a:lnTo>
                            <a:pt x="58" y="30"/>
                          </a:lnTo>
                          <a:lnTo>
                            <a:pt x="57" y="40"/>
                          </a:lnTo>
                          <a:lnTo>
                            <a:pt x="50" y="5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99" name="Freeform 1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597434" y="5337855"/>
                      <a:ext cx="142378" cy="172955"/>
                    </a:xfrm>
                    <a:custGeom>
                      <a:avLst/>
                      <a:gdLst>
                        <a:gd name="T0" fmla="*/ 50 w 58"/>
                        <a:gd name="T1" fmla="*/ 50 h 59"/>
                        <a:gd name="T2" fmla="*/ 40 w 58"/>
                        <a:gd name="T3" fmla="*/ 56 h 59"/>
                        <a:gd name="T4" fmla="*/ 29 w 58"/>
                        <a:gd name="T5" fmla="*/ 59 h 59"/>
                        <a:gd name="T6" fmla="*/ 19 w 58"/>
                        <a:gd name="T7" fmla="*/ 56 h 59"/>
                        <a:gd name="T8" fmla="*/ 9 w 58"/>
                        <a:gd name="T9" fmla="*/ 50 h 59"/>
                        <a:gd name="T10" fmla="*/ 3 w 58"/>
                        <a:gd name="T11" fmla="*/ 40 h 59"/>
                        <a:gd name="T12" fmla="*/ 0 w 58"/>
                        <a:gd name="T13" fmla="*/ 30 h 59"/>
                        <a:gd name="T14" fmla="*/ 3 w 58"/>
                        <a:gd name="T15" fmla="*/ 19 h 59"/>
                        <a:gd name="T16" fmla="*/ 9 w 58"/>
                        <a:gd name="T17" fmla="*/ 9 h 59"/>
                        <a:gd name="T18" fmla="*/ 19 w 58"/>
                        <a:gd name="T19" fmla="*/ 2 h 59"/>
                        <a:gd name="T20" fmla="*/ 29 w 58"/>
                        <a:gd name="T21" fmla="*/ 0 h 59"/>
                        <a:gd name="T22" fmla="*/ 40 w 58"/>
                        <a:gd name="T23" fmla="*/ 2 h 59"/>
                        <a:gd name="T24" fmla="*/ 50 w 58"/>
                        <a:gd name="T25" fmla="*/ 9 h 59"/>
                        <a:gd name="T26" fmla="*/ 57 w 58"/>
                        <a:gd name="T27" fmla="*/ 19 h 59"/>
                        <a:gd name="T28" fmla="*/ 58 w 58"/>
                        <a:gd name="T29" fmla="*/ 30 h 59"/>
                        <a:gd name="T30" fmla="*/ 57 w 58"/>
                        <a:gd name="T31" fmla="*/ 40 h 59"/>
                        <a:gd name="T32" fmla="*/ 50 w 58"/>
                        <a:gd name="T33" fmla="*/ 50 h 59"/>
                        <a:gd name="T34" fmla="*/ 50 w 58"/>
                        <a:gd name="T35" fmla="*/ 50 h 59"/>
                        <a:gd name="T36" fmla="*/ 57 w 58"/>
                        <a:gd name="T37" fmla="*/ 40 h 59"/>
                        <a:gd name="T38" fmla="*/ 58 w 58"/>
                        <a:gd name="T39" fmla="*/ 30 h 59"/>
                        <a:gd name="T40" fmla="*/ 57 w 58"/>
                        <a:gd name="T41" fmla="*/ 19 h 59"/>
                        <a:gd name="T42" fmla="*/ 50 w 58"/>
                        <a:gd name="T43" fmla="*/ 9 h 59"/>
                        <a:gd name="T44" fmla="*/ 40 w 58"/>
                        <a:gd name="T45" fmla="*/ 2 h 59"/>
                        <a:gd name="T46" fmla="*/ 29 w 58"/>
                        <a:gd name="T47" fmla="*/ 0 h 59"/>
                        <a:gd name="T48" fmla="*/ 19 w 58"/>
                        <a:gd name="T49" fmla="*/ 2 h 59"/>
                        <a:gd name="T50" fmla="*/ 9 w 58"/>
                        <a:gd name="T51" fmla="*/ 9 h 59"/>
                        <a:gd name="T52" fmla="*/ 3 w 58"/>
                        <a:gd name="T53" fmla="*/ 19 h 59"/>
                        <a:gd name="T54" fmla="*/ 0 w 58"/>
                        <a:gd name="T55" fmla="*/ 30 h 59"/>
                        <a:gd name="T56" fmla="*/ 3 w 58"/>
                        <a:gd name="T57" fmla="*/ 40 h 59"/>
                        <a:gd name="T58" fmla="*/ 9 w 58"/>
                        <a:gd name="T59" fmla="*/ 50 h 59"/>
                        <a:gd name="T60" fmla="*/ 19 w 58"/>
                        <a:gd name="T61" fmla="*/ 56 h 59"/>
                        <a:gd name="T62" fmla="*/ 29 w 58"/>
                        <a:gd name="T63" fmla="*/ 59 h 59"/>
                        <a:gd name="T64" fmla="*/ 40 w 58"/>
                        <a:gd name="T65" fmla="*/ 56 h 59"/>
                        <a:gd name="T66" fmla="*/ 50 w 58"/>
                        <a:gd name="T67" fmla="*/ 50 h 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58" h="59">
                          <a:moveTo>
                            <a:pt x="50" y="50"/>
                          </a:moveTo>
                          <a:lnTo>
                            <a:pt x="40" y="56"/>
                          </a:lnTo>
                          <a:lnTo>
                            <a:pt x="29" y="59"/>
                          </a:lnTo>
                          <a:lnTo>
                            <a:pt x="19" y="56"/>
                          </a:lnTo>
                          <a:lnTo>
                            <a:pt x="9" y="50"/>
                          </a:lnTo>
                          <a:lnTo>
                            <a:pt x="3" y="40"/>
                          </a:lnTo>
                          <a:lnTo>
                            <a:pt x="0" y="30"/>
                          </a:lnTo>
                          <a:lnTo>
                            <a:pt x="3" y="19"/>
                          </a:lnTo>
                          <a:lnTo>
                            <a:pt x="9" y="9"/>
                          </a:lnTo>
                          <a:lnTo>
                            <a:pt x="19" y="2"/>
                          </a:lnTo>
                          <a:lnTo>
                            <a:pt x="29" y="0"/>
                          </a:lnTo>
                          <a:lnTo>
                            <a:pt x="40" y="2"/>
                          </a:lnTo>
                          <a:lnTo>
                            <a:pt x="50" y="9"/>
                          </a:lnTo>
                          <a:lnTo>
                            <a:pt x="57" y="19"/>
                          </a:lnTo>
                          <a:lnTo>
                            <a:pt x="58" y="30"/>
                          </a:lnTo>
                          <a:lnTo>
                            <a:pt x="57" y="40"/>
                          </a:lnTo>
                          <a:lnTo>
                            <a:pt x="50" y="50"/>
                          </a:lnTo>
                          <a:close/>
                          <a:moveTo>
                            <a:pt x="50" y="50"/>
                          </a:moveTo>
                          <a:lnTo>
                            <a:pt x="57" y="40"/>
                          </a:lnTo>
                          <a:lnTo>
                            <a:pt x="58" y="30"/>
                          </a:lnTo>
                          <a:lnTo>
                            <a:pt x="57" y="19"/>
                          </a:lnTo>
                          <a:lnTo>
                            <a:pt x="50" y="9"/>
                          </a:lnTo>
                          <a:lnTo>
                            <a:pt x="40" y="2"/>
                          </a:lnTo>
                          <a:lnTo>
                            <a:pt x="29" y="0"/>
                          </a:lnTo>
                          <a:lnTo>
                            <a:pt x="19" y="2"/>
                          </a:lnTo>
                          <a:lnTo>
                            <a:pt x="9" y="9"/>
                          </a:lnTo>
                          <a:lnTo>
                            <a:pt x="3" y="19"/>
                          </a:lnTo>
                          <a:lnTo>
                            <a:pt x="0" y="30"/>
                          </a:lnTo>
                          <a:lnTo>
                            <a:pt x="3" y="40"/>
                          </a:lnTo>
                          <a:lnTo>
                            <a:pt x="9" y="50"/>
                          </a:lnTo>
                          <a:lnTo>
                            <a:pt x="19" y="56"/>
                          </a:lnTo>
                          <a:lnTo>
                            <a:pt x="29" y="59"/>
                          </a:lnTo>
                          <a:lnTo>
                            <a:pt x="40" y="56"/>
                          </a:lnTo>
                          <a:lnTo>
                            <a:pt x="50" y="5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95" name="グループ化 94"/>
                  <p:cNvGrpSpPr>
                    <a:grpSpLocks noChangeAspect="1"/>
                  </p:cNvGrpSpPr>
                  <p:nvPr/>
                </p:nvGrpSpPr>
                <p:grpSpPr>
                  <a:xfrm>
                    <a:off x="3160236" y="1397781"/>
                    <a:ext cx="540160" cy="1307800"/>
                    <a:chOff x="1970415" y="3028278"/>
                    <a:chExt cx="900266" cy="2179666"/>
                  </a:xfrm>
                </p:grpSpPr>
                <p:sp>
                  <p:nvSpPr>
                    <p:cNvPr id="96" name="Freeform 11"/>
                    <p:cNvSpPr>
                      <a:spLocks/>
                    </p:cNvSpPr>
                    <p:nvPr/>
                  </p:nvSpPr>
                  <p:spPr bwMode="auto">
                    <a:xfrm rot="-2400000">
                      <a:off x="1970415" y="3028278"/>
                      <a:ext cx="241091" cy="1399306"/>
                    </a:xfrm>
                    <a:custGeom>
                      <a:avLst/>
                      <a:gdLst>
                        <a:gd name="T0" fmla="*/ 41 w 51"/>
                        <a:gd name="T1" fmla="*/ 22 h 256"/>
                        <a:gd name="T2" fmla="*/ 30 w 51"/>
                        <a:gd name="T3" fmla="*/ 60 h 256"/>
                        <a:gd name="T4" fmla="*/ 7 w 51"/>
                        <a:gd name="T5" fmla="*/ 56 h 256"/>
                        <a:gd name="T6" fmla="*/ 10 w 51"/>
                        <a:gd name="T7" fmla="*/ 46 h 256"/>
                        <a:gd name="T8" fmla="*/ 34 w 51"/>
                        <a:gd name="T9" fmla="*/ 46 h 256"/>
                        <a:gd name="T10" fmla="*/ 38 w 51"/>
                        <a:gd name="T11" fmla="*/ 92 h 256"/>
                        <a:gd name="T12" fmla="*/ 15 w 51"/>
                        <a:gd name="T13" fmla="*/ 98 h 256"/>
                        <a:gd name="T14" fmla="*/ 6 w 51"/>
                        <a:gd name="T15" fmla="*/ 88 h 256"/>
                        <a:gd name="T16" fmla="*/ 25 w 51"/>
                        <a:gd name="T17" fmla="*/ 80 h 256"/>
                        <a:gd name="T18" fmla="*/ 44 w 51"/>
                        <a:gd name="T19" fmla="*/ 108 h 256"/>
                        <a:gd name="T20" fmla="*/ 25 w 51"/>
                        <a:gd name="T21" fmla="*/ 137 h 256"/>
                        <a:gd name="T22" fmla="*/ 7 w 51"/>
                        <a:gd name="T23" fmla="*/ 130 h 256"/>
                        <a:gd name="T24" fmla="*/ 15 w 51"/>
                        <a:gd name="T25" fmla="*/ 119 h 256"/>
                        <a:gd name="T26" fmla="*/ 39 w 51"/>
                        <a:gd name="T27" fmla="*/ 126 h 256"/>
                        <a:gd name="T28" fmla="*/ 35 w 51"/>
                        <a:gd name="T29" fmla="*/ 171 h 256"/>
                        <a:gd name="T30" fmla="*/ 11 w 51"/>
                        <a:gd name="T31" fmla="*/ 171 h 256"/>
                        <a:gd name="T32" fmla="*/ 9 w 51"/>
                        <a:gd name="T33" fmla="*/ 161 h 256"/>
                        <a:gd name="T34" fmla="*/ 30 w 51"/>
                        <a:gd name="T35" fmla="*/ 156 h 256"/>
                        <a:gd name="T36" fmla="*/ 44 w 51"/>
                        <a:gd name="T37" fmla="*/ 195 h 256"/>
                        <a:gd name="T38" fmla="*/ 21 w 51"/>
                        <a:gd name="T39" fmla="*/ 212 h 256"/>
                        <a:gd name="T40" fmla="*/ 7 w 51"/>
                        <a:gd name="T41" fmla="*/ 203 h 256"/>
                        <a:gd name="T42" fmla="*/ 21 w 51"/>
                        <a:gd name="T43" fmla="*/ 194 h 256"/>
                        <a:gd name="T44" fmla="*/ 44 w 51"/>
                        <a:gd name="T45" fmla="*/ 210 h 256"/>
                        <a:gd name="T46" fmla="*/ 31 w 51"/>
                        <a:gd name="T47" fmla="*/ 248 h 256"/>
                        <a:gd name="T48" fmla="*/ 33 w 51"/>
                        <a:gd name="T49" fmla="*/ 254 h 256"/>
                        <a:gd name="T50" fmla="*/ 51 w 51"/>
                        <a:gd name="T51" fmla="*/ 220 h 256"/>
                        <a:gd name="T52" fmla="*/ 31 w 51"/>
                        <a:gd name="T53" fmla="*/ 188 h 256"/>
                        <a:gd name="T54" fmla="*/ 5 w 51"/>
                        <a:gd name="T55" fmla="*/ 194 h 256"/>
                        <a:gd name="T56" fmla="*/ 10 w 51"/>
                        <a:gd name="T57" fmla="*/ 214 h 256"/>
                        <a:gd name="T58" fmla="*/ 36 w 51"/>
                        <a:gd name="T59" fmla="*/ 215 h 256"/>
                        <a:gd name="T60" fmla="*/ 49 w 51"/>
                        <a:gd name="T61" fmla="*/ 170 h 256"/>
                        <a:gd name="T62" fmla="*/ 25 w 51"/>
                        <a:gd name="T63" fmla="*/ 150 h 256"/>
                        <a:gd name="T64" fmla="*/ 2 w 51"/>
                        <a:gd name="T65" fmla="*/ 161 h 256"/>
                        <a:gd name="T66" fmla="*/ 14 w 51"/>
                        <a:gd name="T67" fmla="*/ 179 h 256"/>
                        <a:gd name="T68" fmla="*/ 40 w 51"/>
                        <a:gd name="T69" fmla="*/ 174 h 256"/>
                        <a:gd name="T70" fmla="*/ 44 w 51"/>
                        <a:gd name="T71" fmla="*/ 122 h 256"/>
                        <a:gd name="T72" fmla="*/ 19 w 51"/>
                        <a:gd name="T73" fmla="*/ 112 h 256"/>
                        <a:gd name="T74" fmla="*/ 0 w 51"/>
                        <a:gd name="T75" fmla="*/ 127 h 256"/>
                        <a:gd name="T76" fmla="*/ 19 w 51"/>
                        <a:gd name="T77" fmla="*/ 142 h 256"/>
                        <a:gd name="T78" fmla="*/ 44 w 51"/>
                        <a:gd name="T79" fmla="*/ 132 h 256"/>
                        <a:gd name="T80" fmla="*/ 39 w 51"/>
                        <a:gd name="T81" fmla="*/ 80 h 256"/>
                        <a:gd name="T82" fmla="*/ 12 w 51"/>
                        <a:gd name="T83" fmla="*/ 77 h 256"/>
                        <a:gd name="T84" fmla="*/ 1 w 51"/>
                        <a:gd name="T85" fmla="*/ 94 h 256"/>
                        <a:gd name="T86" fmla="*/ 25 w 51"/>
                        <a:gd name="T87" fmla="*/ 106 h 256"/>
                        <a:gd name="T88" fmla="*/ 48 w 51"/>
                        <a:gd name="T89" fmla="*/ 84 h 256"/>
                        <a:gd name="T90" fmla="*/ 34 w 51"/>
                        <a:gd name="T91" fmla="*/ 39 h 256"/>
                        <a:gd name="T92" fmla="*/ 7 w 51"/>
                        <a:gd name="T93" fmla="*/ 41 h 256"/>
                        <a:gd name="T94" fmla="*/ 4 w 51"/>
                        <a:gd name="T95" fmla="*/ 60 h 256"/>
                        <a:gd name="T96" fmla="*/ 30 w 51"/>
                        <a:gd name="T97" fmla="*/ 66 h 256"/>
                        <a:gd name="T98" fmla="*/ 49 w 51"/>
                        <a:gd name="T99" fmla="*/ 32 h 256"/>
                        <a:gd name="T100" fmla="*/ 29 w 51"/>
                        <a:gd name="T101" fmla="*/ 0 h 2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51" h="256">
                          <a:moveTo>
                            <a:pt x="24" y="5"/>
                          </a:moveTo>
                          <a:lnTo>
                            <a:pt x="29" y="6"/>
                          </a:lnTo>
                          <a:lnTo>
                            <a:pt x="34" y="8"/>
                          </a:lnTo>
                          <a:lnTo>
                            <a:pt x="38" y="12"/>
                          </a:lnTo>
                          <a:lnTo>
                            <a:pt x="41" y="22"/>
                          </a:lnTo>
                          <a:lnTo>
                            <a:pt x="44" y="34"/>
                          </a:lnTo>
                          <a:lnTo>
                            <a:pt x="41" y="44"/>
                          </a:lnTo>
                          <a:lnTo>
                            <a:pt x="38" y="54"/>
                          </a:lnTo>
                          <a:lnTo>
                            <a:pt x="34" y="58"/>
                          </a:lnTo>
                          <a:lnTo>
                            <a:pt x="30" y="60"/>
                          </a:lnTo>
                          <a:lnTo>
                            <a:pt x="25" y="61"/>
                          </a:lnTo>
                          <a:lnTo>
                            <a:pt x="19" y="61"/>
                          </a:lnTo>
                          <a:lnTo>
                            <a:pt x="15" y="60"/>
                          </a:lnTo>
                          <a:lnTo>
                            <a:pt x="10" y="59"/>
                          </a:lnTo>
                          <a:lnTo>
                            <a:pt x="7" y="56"/>
                          </a:lnTo>
                          <a:lnTo>
                            <a:pt x="6" y="55"/>
                          </a:lnTo>
                          <a:lnTo>
                            <a:pt x="5" y="53"/>
                          </a:lnTo>
                          <a:lnTo>
                            <a:pt x="6" y="50"/>
                          </a:lnTo>
                          <a:lnTo>
                            <a:pt x="7" y="48"/>
                          </a:lnTo>
                          <a:lnTo>
                            <a:pt x="10" y="46"/>
                          </a:lnTo>
                          <a:lnTo>
                            <a:pt x="14" y="44"/>
                          </a:lnTo>
                          <a:lnTo>
                            <a:pt x="19" y="43"/>
                          </a:lnTo>
                          <a:lnTo>
                            <a:pt x="25" y="43"/>
                          </a:lnTo>
                          <a:lnTo>
                            <a:pt x="29" y="44"/>
                          </a:lnTo>
                          <a:lnTo>
                            <a:pt x="34" y="46"/>
                          </a:lnTo>
                          <a:lnTo>
                            <a:pt x="38" y="50"/>
                          </a:lnTo>
                          <a:lnTo>
                            <a:pt x="43" y="59"/>
                          </a:lnTo>
                          <a:lnTo>
                            <a:pt x="44" y="70"/>
                          </a:lnTo>
                          <a:lnTo>
                            <a:pt x="43" y="82"/>
                          </a:lnTo>
                          <a:lnTo>
                            <a:pt x="38" y="92"/>
                          </a:lnTo>
                          <a:lnTo>
                            <a:pt x="34" y="95"/>
                          </a:lnTo>
                          <a:lnTo>
                            <a:pt x="30" y="98"/>
                          </a:lnTo>
                          <a:lnTo>
                            <a:pt x="25" y="99"/>
                          </a:lnTo>
                          <a:lnTo>
                            <a:pt x="20" y="99"/>
                          </a:lnTo>
                          <a:lnTo>
                            <a:pt x="15" y="98"/>
                          </a:lnTo>
                          <a:lnTo>
                            <a:pt x="11" y="97"/>
                          </a:lnTo>
                          <a:lnTo>
                            <a:pt x="9" y="94"/>
                          </a:lnTo>
                          <a:lnTo>
                            <a:pt x="6" y="92"/>
                          </a:lnTo>
                          <a:lnTo>
                            <a:pt x="6" y="90"/>
                          </a:lnTo>
                          <a:lnTo>
                            <a:pt x="6" y="88"/>
                          </a:lnTo>
                          <a:lnTo>
                            <a:pt x="9" y="85"/>
                          </a:lnTo>
                          <a:lnTo>
                            <a:pt x="11" y="84"/>
                          </a:lnTo>
                          <a:lnTo>
                            <a:pt x="15" y="82"/>
                          </a:lnTo>
                          <a:lnTo>
                            <a:pt x="20" y="80"/>
                          </a:lnTo>
                          <a:lnTo>
                            <a:pt x="25" y="80"/>
                          </a:lnTo>
                          <a:lnTo>
                            <a:pt x="30" y="82"/>
                          </a:lnTo>
                          <a:lnTo>
                            <a:pt x="34" y="84"/>
                          </a:lnTo>
                          <a:lnTo>
                            <a:pt x="38" y="88"/>
                          </a:lnTo>
                          <a:lnTo>
                            <a:pt x="43" y="97"/>
                          </a:lnTo>
                          <a:lnTo>
                            <a:pt x="44" y="108"/>
                          </a:lnTo>
                          <a:lnTo>
                            <a:pt x="43" y="119"/>
                          </a:lnTo>
                          <a:lnTo>
                            <a:pt x="39" y="128"/>
                          </a:lnTo>
                          <a:lnTo>
                            <a:pt x="35" y="133"/>
                          </a:lnTo>
                          <a:lnTo>
                            <a:pt x="30" y="136"/>
                          </a:lnTo>
                          <a:lnTo>
                            <a:pt x="25" y="137"/>
                          </a:lnTo>
                          <a:lnTo>
                            <a:pt x="20" y="137"/>
                          </a:lnTo>
                          <a:lnTo>
                            <a:pt x="15" y="136"/>
                          </a:lnTo>
                          <a:lnTo>
                            <a:pt x="11" y="133"/>
                          </a:lnTo>
                          <a:lnTo>
                            <a:pt x="9" y="132"/>
                          </a:lnTo>
                          <a:lnTo>
                            <a:pt x="7" y="130"/>
                          </a:lnTo>
                          <a:lnTo>
                            <a:pt x="6" y="127"/>
                          </a:lnTo>
                          <a:lnTo>
                            <a:pt x="7" y="126"/>
                          </a:lnTo>
                          <a:lnTo>
                            <a:pt x="9" y="123"/>
                          </a:lnTo>
                          <a:lnTo>
                            <a:pt x="11" y="121"/>
                          </a:lnTo>
                          <a:lnTo>
                            <a:pt x="15" y="119"/>
                          </a:lnTo>
                          <a:lnTo>
                            <a:pt x="20" y="118"/>
                          </a:lnTo>
                          <a:lnTo>
                            <a:pt x="25" y="118"/>
                          </a:lnTo>
                          <a:lnTo>
                            <a:pt x="30" y="118"/>
                          </a:lnTo>
                          <a:lnTo>
                            <a:pt x="35" y="121"/>
                          </a:lnTo>
                          <a:lnTo>
                            <a:pt x="39" y="126"/>
                          </a:lnTo>
                          <a:lnTo>
                            <a:pt x="43" y="135"/>
                          </a:lnTo>
                          <a:lnTo>
                            <a:pt x="45" y="146"/>
                          </a:lnTo>
                          <a:lnTo>
                            <a:pt x="43" y="157"/>
                          </a:lnTo>
                          <a:lnTo>
                            <a:pt x="39" y="166"/>
                          </a:lnTo>
                          <a:lnTo>
                            <a:pt x="35" y="171"/>
                          </a:lnTo>
                          <a:lnTo>
                            <a:pt x="31" y="174"/>
                          </a:lnTo>
                          <a:lnTo>
                            <a:pt x="26" y="175"/>
                          </a:lnTo>
                          <a:lnTo>
                            <a:pt x="20" y="174"/>
                          </a:lnTo>
                          <a:lnTo>
                            <a:pt x="16" y="172"/>
                          </a:lnTo>
                          <a:lnTo>
                            <a:pt x="11" y="171"/>
                          </a:lnTo>
                          <a:lnTo>
                            <a:pt x="9" y="170"/>
                          </a:lnTo>
                          <a:lnTo>
                            <a:pt x="7" y="167"/>
                          </a:lnTo>
                          <a:lnTo>
                            <a:pt x="6" y="165"/>
                          </a:lnTo>
                          <a:lnTo>
                            <a:pt x="7" y="162"/>
                          </a:lnTo>
                          <a:lnTo>
                            <a:pt x="9" y="161"/>
                          </a:lnTo>
                          <a:lnTo>
                            <a:pt x="11" y="159"/>
                          </a:lnTo>
                          <a:lnTo>
                            <a:pt x="16" y="157"/>
                          </a:lnTo>
                          <a:lnTo>
                            <a:pt x="20" y="156"/>
                          </a:lnTo>
                          <a:lnTo>
                            <a:pt x="26" y="155"/>
                          </a:lnTo>
                          <a:lnTo>
                            <a:pt x="30" y="156"/>
                          </a:lnTo>
                          <a:lnTo>
                            <a:pt x="35" y="159"/>
                          </a:lnTo>
                          <a:lnTo>
                            <a:pt x="39" y="164"/>
                          </a:lnTo>
                          <a:lnTo>
                            <a:pt x="44" y="172"/>
                          </a:lnTo>
                          <a:lnTo>
                            <a:pt x="45" y="184"/>
                          </a:lnTo>
                          <a:lnTo>
                            <a:pt x="44" y="195"/>
                          </a:lnTo>
                          <a:lnTo>
                            <a:pt x="39" y="204"/>
                          </a:lnTo>
                          <a:lnTo>
                            <a:pt x="36" y="208"/>
                          </a:lnTo>
                          <a:lnTo>
                            <a:pt x="31" y="212"/>
                          </a:lnTo>
                          <a:lnTo>
                            <a:pt x="26" y="212"/>
                          </a:lnTo>
                          <a:lnTo>
                            <a:pt x="21" y="212"/>
                          </a:lnTo>
                          <a:lnTo>
                            <a:pt x="16" y="210"/>
                          </a:lnTo>
                          <a:lnTo>
                            <a:pt x="12" y="209"/>
                          </a:lnTo>
                          <a:lnTo>
                            <a:pt x="10" y="206"/>
                          </a:lnTo>
                          <a:lnTo>
                            <a:pt x="7" y="205"/>
                          </a:lnTo>
                          <a:lnTo>
                            <a:pt x="7" y="203"/>
                          </a:lnTo>
                          <a:lnTo>
                            <a:pt x="7" y="200"/>
                          </a:lnTo>
                          <a:lnTo>
                            <a:pt x="10" y="198"/>
                          </a:lnTo>
                          <a:lnTo>
                            <a:pt x="12" y="196"/>
                          </a:lnTo>
                          <a:lnTo>
                            <a:pt x="16" y="195"/>
                          </a:lnTo>
                          <a:lnTo>
                            <a:pt x="21" y="194"/>
                          </a:lnTo>
                          <a:lnTo>
                            <a:pt x="26" y="193"/>
                          </a:lnTo>
                          <a:lnTo>
                            <a:pt x="31" y="194"/>
                          </a:lnTo>
                          <a:lnTo>
                            <a:pt x="35" y="196"/>
                          </a:lnTo>
                          <a:lnTo>
                            <a:pt x="39" y="200"/>
                          </a:lnTo>
                          <a:lnTo>
                            <a:pt x="44" y="210"/>
                          </a:lnTo>
                          <a:lnTo>
                            <a:pt x="45" y="222"/>
                          </a:lnTo>
                          <a:lnTo>
                            <a:pt x="44" y="232"/>
                          </a:lnTo>
                          <a:lnTo>
                            <a:pt x="40" y="242"/>
                          </a:lnTo>
                          <a:lnTo>
                            <a:pt x="36" y="246"/>
                          </a:lnTo>
                          <a:lnTo>
                            <a:pt x="31" y="248"/>
                          </a:lnTo>
                          <a:lnTo>
                            <a:pt x="26" y="249"/>
                          </a:lnTo>
                          <a:lnTo>
                            <a:pt x="24" y="249"/>
                          </a:lnTo>
                          <a:lnTo>
                            <a:pt x="24" y="256"/>
                          </a:lnTo>
                          <a:lnTo>
                            <a:pt x="26" y="256"/>
                          </a:lnTo>
                          <a:lnTo>
                            <a:pt x="33" y="254"/>
                          </a:lnTo>
                          <a:lnTo>
                            <a:pt x="36" y="253"/>
                          </a:lnTo>
                          <a:lnTo>
                            <a:pt x="41" y="249"/>
                          </a:lnTo>
                          <a:lnTo>
                            <a:pt x="45" y="244"/>
                          </a:lnTo>
                          <a:lnTo>
                            <a:pt x="50" y="234"/>
                          </a:lnTo>
                          <a:lnTo>
                            <a:pt x="51" y="220"/>
                          </a:lnTo>
                          <a:lnTo>
                            <a:pt x="49" y="208"/>
                          </a:lnTo>
                          <a:lnTo>
                            <a:pt x="44" y="198"/>
                          </a:lnTo>
                          <a:lnTo>
                            <a:pt x="40" y="193"/>
                          </a:lnTo>
                          <a:lnTo>
                            <a:pt x="36" y="190"/>
                          </a:lnTo>
                          <a:lnTo>
                            <a:pt x="31" y="188"/>
                          </a:lnTo>
                          <a:lnTo>
                            <a:pt x="26" y="188"/>
                          </a:lnTo>
                          <a:lnTo>
                            <a:pt x="20" y="188"/>
                          </a:lnTo>
                          <a:lnTo>
                            <a:pt x="14" y="189"/>
                          </a:lnTo>
                          <a:lnTo>
                            <a:pt x="9" y="191"/>
                          </a:lnTo>
                          <a:lnTo>
                            <a:pt x="5" y="194"/>
                          </a:lnTo>
                          <a:lnTo>
                            <a:pt x="2" y="199"/>
                          </a:lnTo>
                          <a:lnTo>
                            <a:pt x="1" y="203"/>
                          </a:lnTo>
                          <a:lnTo>
                            <a:pt x="2" y="206"/>
                          </a:lnTo>
                          <a:lnTo>
                            <a:pt x="5" y="212"/>
                          </a:lnTo>
                          <a:lnTo>
                            <a:pt x="10" y="214"/>
                          </a:lnTo>
                          <a:lnTo>
                            <a:pt x="14" y="217"/>
                          </a:lnTo>
                          <a:lnTo>
                            <a:pt x="20" y="218"/>
                          </a:lnTo>
                          <a:lnTo>
                            <a:pt x="26" y="218"/>
                          </a:lnTo>
                          <a:lnTo>
                            <a:pt x="31" y="217"/>
                          </a:lnTo>
                          <a:lnTo>
                            <a:pt x="36" y="215"/>
                          </a:lnTo>
                          <a:lnTo>
                            <a:pt x="40" y="212"/>
                          </a:lnTo>
                          <a:lnTo>
                            <a:pt x="44" y="208"/>
                          </a:lnTo>
                          <a:lnTo>
                            <a:pt x="49" y="196"/>
                          </a:lnTo>
                          <a:lnTo>
                            <a:pt x="51" y="184"/>
                          </a:lnTo>
                          <a:lnTo>
                            <a:pt x="49" y="170"/>
                          </a:lnTo>
                          <a:lnTo>
                            <a:pt x="44" y="160"/>
                          </a:lnTo>
                          <a:lnTo>
                            <a:pt x="40" y="155"/>
                          </a:lnTo>
                          <a:lnTo>
                            <a:pt x="35" y="152"/>
                          </a:lnTo>
                          <a:lnTo>
                            <a:pt x="31" y="150"/>
                          </a:lnTo>
                          <a:lnTo>
                            <a:pt x="25" y="150"/>
                          </a:lnTo>
                          <a:lnTo>
                            <a:pt x="19" y="150"/>
                          </a:lnTo>
                          <a:lnTo>
                            <a:pt x="14" y="151"/>
                          </a:lnTo>
                          <a:lnTo>
                            <a:pt x="9" y="154"/>
                          </a:lnTo>
                          <a:lnTo>
                            <a:pt x="5" y="157"/>
                          </a:lnTo>
                          <a:lnTo>
                            <a:pt x="2" y="161"/>
                          </a:lnTo>
                          <a:lnTo>
                            <a:pt x="1" y="165"/>
                          </a:lnTo>
                          <a:lnTo>
                            <a:pt x="2" y="170"/>
                          </a:lnTo>
                          <a:lnTo>
                            <a:pt x="5" y="174"/>
                          </a:lnTo>
                          <a:lnTo>
                            <a:pt x="9" y="176"/>
                          </a:lnTo>
                          <a:lnTo>
                            <a:pt x="14" y="179"/>
                          </a:lnTo>
                          <a:lnTo>
                            <a:pt x="20" y="180"/>
                          </a:lnTo>
                          <a:lnTo>
                            <a:pt x="26" y="180"/>
                          </a:lnTo>
                          <a:lnTo>
                            <a:pt x="31" y="180"/>
                          </a:lnTo>
                          <a:lnTo>
                            <a:pt x="36" y="177"/>
                          </a:lnTo>
                          <a:lnTo>
                            <a:pt x="40" y="174"/>
                          </a:lnTo>
                          <a:lnTo>
                            <a:pt x="44" y="170"/>
                          </a:lnTo>
                          <a:lnTo>
                            <a:pt x="49" y="159"/>
                          </a:lnTo>
                          <a:lnTo>
                            <a:pt x="50" y="146"/>
                          </a:lnTo>
                          <a:lnTo>
                            <a:pt x="49" y="133"/>
                          </a:lnTo>
                          <a:lnTo>
                            <a:pt x="44" y="122"/>
                          </a:lnTo>
                          <a:lnTo>
                            <a:pt x="40" y="118"/>
                          </a:lnTo>
                          <a:lnTo>
                            <a:pt x="35" y="114"/>
                          </a:lnTo>
                          <a:lnTo>
                            <a:pt x="30" y="112"/>
                          </a:lnTo>
                          <a:lnTo>
                            <a:pt x="25" y="112"/>
                          </a:lnTo>
                          <a:lnTo>
                            <a:pt x="19" y="112"/>
                          </a:lnTo>
                          <a:lnTo>
                            <a:pt x="14" y="114"/>
                          </a:lnTo>
                          <a:lnTo>
                            <a:pt x="9" y="116"/>
                          </a:lnTo>
                          <a:lnTo>
                            <a:pt x="4" y="119"/>
                          </a:lnTo>
                          <a:lnTo>
                            <a:pt x="1" y="123"/>
                          </a:lnTo>
                          <a:lnTo>
                            <a:pt x="0" y="127"/>
                          </a:lnTo>
                          <a:lnTo>
                            <a:pt x="1" y="132"/>
                          </a:lnTo>
                          <a:lnTo>
                            <a:pt x="4" y="136"/>
                          </a:lnTo>
                          <a:lnTo>
                            <a:pt x="9" y="138"/>
                          </a:lnTo>
                          <a:lnTo>
                            <a:pt x="14" y="141"/>
                          </a:lnTo>
                          <a:lnTo>
                            <a:pt x="19" y="142"/>
                          </a:lnTo>
                          <a:lnTo>
                            <a:pt x="25" y="142"/>
                          </a:lnTo>
                          <a:lnTo>
                            <a:pt x="31" y="142"/>
                          </a:lnTo>
                          <a:lnTo>
                            <a:pt x="35" y="140"/>
                          </a:lnTo>
                          <a:lnTo>
                            <a:pt x="40" y="137"/>
                          </a:lnTo>
                          <a:lnTo>
                            <a:pt x="44" y="132"/>
                          </a:lnTo>
                          <a:lnTo>
                            <a:pt x="49" y="121"/>
                          </a:lnTo>
                          <a:lnTo>
                            <a:pt x="50" y="108"/>
                          </a:lnTo>
                          <a:lnTo>
                            <a:pt x="48" y="95"/>
                          </a:lnTo>
                          <a:lnTo>
                            <a:pt x="43" y="84"/>
                          </a:lnTo>
                          <a:lnTo>
                            <a:pt x="39" y="80"/>
                          </a:lnTo>
                          <a:lnTo>
                            <a:pt x="35" y="77"/>
                          </a:lnTo>
                          <a:lnTo>
                            <a:pt x="30" y="75"/>
                          </a:lnTo>
                          <a:lnTo>
                            <a:pt x="25" y="74"/>
                          </a:lnTo>
                          <a:lnTo>
                            <a:pt x="19" y="75"/>
                          </a:lnTo>
                          <a:lnTo>
                            <a:pt x="12" y="77"/>
                          </a:lnTo>
                          <a:lnTo>
                            <a:pt x="7" y="78"/>
                          </a:lnTo>
                          <a:lnTo>
                            <a:pt x="4" y="82"/>
                          </a:lnTo>
                          <a:lnTo>
                            <a:pt x="1" y="85"/>
                          </a:lnTo>
                          <a:lnTo>
                            <a:pt x="0" y="90"/>
                          </a:lnTo>
                          <a:lnTo>
                            <a:pt x="1" y="94"/>
                          </a:lnTo>
                          <a:lnTo>
                            <a:pt x="4" y="98"/>
                          </a:lnTo>
                          <a:lnTo>
                            <a:pt x="9" y="102"/>
                          </a:lnTo>
                          <a:lnTo>
                            <a:pt x="12" y="103"/>
                          </a:lnTo>
                          <a:lnTo>
                            <a:pt x="19" y="104"/>
                          </a:lnTo>
                          <a:lnTo>
                            <a:pt x="25" y="106"/>
                          </a:lnTo>
                          <a:lnTo>
                            <a:pt x="30" y="104"/>
                          </a:lnTo>
                          <a:lnTo>
                            <a:pt x="35" y="102"/>
                          </a:lnTo>
                          <a:lnTo>
                            <a:pt x="39" y="99"/>
                          </a:lnTo>
                          <a:lnTo>
                            <a:pt x="43" y="94"/>
                          </a:lnTo>
                          <a:lnTo>
                            <a:pt x="48" y="84"/>
                          </a:lnTo>
                          <a:lnTo>
                            <a:pt x="50" y="70"/>
                          </a:lnTo>
                          <a:lnTo>
                            <a:pt x="48" y="58"/>
                          </a:lnTo>
                          <a:lnTo>
                            <a:pt x="43" y="46"/>
                          </a:lnTo>
                          <a:lnTo>
                            <a:pt x="39" y="43"/>
                          </a:lnTo>
                          <a:lnTo>
                            <a:pt x="34" y="39"/>
                          </a:lnTo>
                          <a:lnTo>
                            <a:pt x="30" y="37"/>
                          </a:lnTo>
                          <a:lnTo>
                            <a:pt x="24" y="36"/>
                          </a:lnTo>
                          <a:lnTo>
                            <a:pt x="17" y="37"/>
                          </a:lnTo>
                          <a:lnTo>
                            <a:pt x="12" y="39"/>
                          </a:lnTo>
                          <a:lnTo>
                            <a:pt x="7" y="41"/>
                          </a:lnTo>
                          <a:lnTo>
                            <a:pt x="4" y="44"/>
                          </a:lnTo>
                          <a:lnTo>
                            <a:pt x="0" y="48"/>
                          </a:lnTo>
                          <a:lnTo>
                            <a:pt x="0" y="53"/>
                          </a:lnTo>
                          <a:lnTo>
                            <a:pt x="1" y="56"/>
                          </a:lnTo>
                          <a:lnTo>
                            <a:pt x="4" y="60"/>
                          </a:lnTo>
                          <a:lnTo>
                            <a:pt x="7" y="64"/>
                          </a:lnTo>
                          <a:lnTo>
                            <a:pt x="12" y="65"/>
                          </a:lnTo>
                          <a:lnTo>
                            <a:pt x="19" y="68"/>
                          </a:lnTo>
                          <a:lnTo>
                            <a:pt x="25" y="68"/>
                          </a:lnTo>
                          <a:lnTo>
                            <a:pt x="30" y="66"/>
                          </a:lnTo>
                          <a:lnTo>
                            <a:pt x="35" y="65"/>
                          </a:lnTo>
                          <a:lnTo>
                            <a:pt x="39" y="61"/>
                          </a:lnTo>
                          <a:lnTo>
                            <a:pt x="43" y="56"/>
                          </a:lnTo>
                          <a:lnTo>
                            <a:pt x="48" y="46"/>
                          </a:lnTo>
                          <a:lnTo>
                            <a:pt x="49" y="32"/>
                          </a:lnTo>
                          <a:lnTo>
                            <a:pt x="48" y="20"/>
                          </a:lnTo>
                          <a:lnTo>
                            <a:pt x="41" y="10"/>
                          </a:lnTo>
                          <a:lnTo>
                            <a:pt x="38" y="5"/>
                          </a:lnTo>
                          <a:lnTo>
                            <a:pt x="34" y="2"/>
                          </a:lnTo>
                          <a:lnTo>
                            <a:pt x="29" y="0"/>
                          </a:lnTo>
                          <a:lnTo>
                            <a:pt x="24" y="0"/>
                          </a:lnTo>
                          <a:lnTo>
                            <a:pt x="21" y="0"/>
                          </a:lnTo>
                          <a:lnTo>
                            <a:pt x="21" y="5"/>
                          </a:lnTo>
                          <a:lnTo>
                            <a:pt x="24" y="5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 w="0">
                      <a:solidFill>
                        <a:schemeClr val="accent4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97" name="Freeform 11"/>
                    <p:cNvSpPr>
                      <a:spLocks/>
                    </p:cNvSpPr>
                    <p:nvPr/>
                  </p:nvSpPr>
                  <p:spPr bwMode="auto">
                    <a:xfrm rot="-2400000">
                      <a:off x="2629590" y="3808638"/>
                      <a:ext cx="241091" cy="1399306"/>
                    </a:xfrm>
                    <a:custGeom>
                      <a:avLst/>
                      <a:gdLst>
                        <a:gd name="T0" fmla="*/ 41 w 51"/>
                        <a:gd name="T1" fmla="*/ 22 h 256"/>
                        <a:gd name="T2" fmla="*/ 30 w 51"/>
                        <a:gd name="T3" fmla="*/ 60 h 256"/>
                        <a:gd name="T4" fmla="*/ 7 w 51"/>
                        <a:gd name="T5" fmla="*/ 56 h 256"/>
                        <a:gd name="T6" fmla="*/ 10 w 51"/>
                        <a:gd name="T7" fmla="*/ 46 h 256"/>
                        <a:gd name="T8" fmla="*/ 34 w 51"/>
                        <a:gd name="T9" fmla="*/ 46 h 256"/>
                        <a:gd name="T10" fmla="*/ 38 w 51"/>
                        <a:gd name="T11" fmla="*/ 92 h 256"/>
                        <a:gd name="T12" fmla="*/ 15 w 51"/>
                        <a:gd name="T13" fmla="*/ 98 h 256"/>
                        <a:gd name="T14" fmla="*/ 6 w 51"/>
                        <a:gd name="T15" fmla="*/ 88 h 256"/>
                        <a:gd name="T16" fmla="*/ 25 w 51"/>
                        <a:gd name="T17" fmla="*/ 80 h 256"/>
                        <a:gd name="T18" fmla="*/ 44 w 51"/>
                        <a:gd name="T19" fmla="*/ 108 h 256"/>
                        <a:gd name="T20" fmla="*/ 25 w 51"/>
                        <a:gd name="T21" fmla="*/ 137 h 256"/>
                        <a:gd name="T22" fmla="*/ 7 w 51"/>
                        <a:gd name="T23" fmla="*/ 130 h 256"/>
                        <a:gd name="T24" fmla="*/ 15 w 51"/>
                        <a:gd name="T25" fmla="*/ 119 h 256"/>
                        <a:gd name="T26" fmla="*/ 39 w 51"/>
                        <a:gd name="T27" fmla="*/ 126 h 256"/>
                        <a:gd name="T28" fmla="*/ 35 w 51"/>
                        <a:gd name="T29" fmla="*/ 171 h 256"/>
                        <a:gd name="T30" fmla="*/ 11 w 51"/>
                        <a:gd name="T31" fmla="*/ 171 h 256"/>
                        <a:gd name="T32" fmla="*/ 9 w 51"/>
                        <a:gd name="T33" fmla="*/ 161 h 256"/>
                        <a:gd name="T34" fmla="*/ 30 w 51"/>
                        <a:gd name="T35" fmla="*/ 156 h 256"/>
                        <a:gd name="T36" fmla="*/ 44 w 51"/>
                        <a:gd name="T37" fmla="*/ 195 h 256"/>
                        <a:gd name="T38" fmla="*/ 21 w 51"/>
                        <a:gd name="T39" fmla="*/ 212 h 256"/>
                        <a:gd name="T40" fmla="*/ 7 w 51"/>
                        <a:gd name="T41" fmla="*/ 203 h 256"/>
                        <a:gd name="T42" fmla="*/ 21 w 51"/>
                        <a:gd name="T43" fmla="*/ 194 h 256"/>
                        <a:gd name="T44" fmla="*/ 44 w 51"/>
                        <a:gd name="T45" fmla="*/ 210 h 256"/>
                        <a:gd name="T46" fmla="*/ 31 w 51"/>
                        <a:gd name="T47" fmla="*/ 248 h 256"/>
                        <a:gd name="T48" fmla="*/ 33 w 51"/>
                        <a:gd name="T49" fmla="*/ 254 h 256"/>
                        <a:gd name="T50" fmla="*/ 51 w 51"/>
                        <a:gd name="T51" fmla="*/ 220 h 256"/>
                        <a:gd name="T52" fmla="*/ 31 w 51"/>
                        <a:gd name="T53" fmla="*/ 188 h 256"/>
                        <a:gd name="T54" fmla="*/ 5 w 51"/>
                        <a:gd name="T55" fmla="*/ 194 h 256"/>
                        <a:gd name="T56" fmla="*/ 10 w 51"/>
                        <a:gd name="T57" fmla="*/ 214 h 256"/>
                        <a:gd name="T58" fmla="*/ 36 w 51"/>
                        <a:gd name="T59" fmla="*/ 215 h 256"/>
                        <a:gd name="T60" fmla="*/ 49 w 51"/>
                        <a:gd name="T61" fmla="*/ 170 h 256"/>
                        <a:gd name="T62" fmla="*/ 25 w 51"/>
                        <a:gd name="T63" fmla="*/ 150 h 256"/>
                        <a:gd name="T64" fmla="*/ 2 w 51"/>
                        <a:gd name="T65" fmla="*/ 161 h 256"/>
                        <a:gd name="T66" fmla="*/ 14 w 51"/>
                        <a:gd name="T67" fmla="*/ 179 h 256"/>
                        <a:gd name="T68" fmla="*/ 40 w 51"/>
                        <a:gd name="T69" fmla="*/ 174 h 256"/>
                        <a:gd name="T70" fmla="*/ 44 w 51"/>
                        <a:gd name="T71" fmla="*/ 122 h 256"/>
                        <a:gd name="T72" fmla="*/ 19 w 51"/>
                        <a:gd name="T73" fmla="*/ 112 h 256"/>
                        <a:gd name="T74" fmla="*/ 0 w 51"/>
                        <a:gd name="T75" fmla="*/ 127 h 256"/>
                        <a:gd name="T76" fmla="*/ 19 w 51"/>
                        <a:gd name="T77" fmla="*/ 142 h 256"/>
                        <a:gd name="T78" fmla="*/ 44 w 51"/>
                        <a:gd name="T79" fmla="*/ 132 h 256"/>
                        <a:gd name="T80" fmla="*/ 39 w 51"/>
                        <a:gd name="T81" fmla="*/ 80 h 256"/>
                        <a:gd name="T82" fmla="*/ 12 w 51"/>
                        <a:gd name="T83" fmla="*/ 77 h 256"/>
                        <a:gd name="T84" fmla="*/ 1 w 51"/>
                        <a:gd name="T85" fmla="*/ 94 h 256"/>
                        <a:gd name="T86" fmla="*/ 25 w 51"/>
                        <a:gd name="T87" fmla="*/ 106 h 256"/>
                        <a:gd name="T88" fmla="*/ 48 w 51"/>
                        <a:gd name="T89" fmla="*/ 84 h 256"/>
                        <a:gd name="T90" fmla="*/ 34 w 51"/>
                        <a:gd name="T91" fmla="*/ 39 h 256"/>
                        <a:gd name="T92" fmla="*/ 7 w 51"/>
                        <a:gd name="T93" fmla="*/ 41 h 256"/>
                        <a:gd name="T94" fmla="*/ 4 w 51"/>
                        <a:gd name="T95" fmla="*/ 60 h 256"/>
                        <a:gd name="T96" fmla="*/ 30 w 51"/>
                        <a:gd name="T97" fmla="*/ 66 h 256"/>
                        <a:gd name="T98" fmla="*/ 49 w 51"/>
                        <a:gd name="T99" fmla="*/ 32 h 256"/>
                        <a:gd name="T100" fmla="*/ 29 w 51"/>
                        <a:gd name="T101" fmla="*/ 0 h 2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51" h="256">
                          <a:moveTo>
                            <a:pt x="24" y="5"/>
                          </a:moveTo>
                          <a:lnTo>
                            <a:pt x="29" y="6"/>
                          </a:lnTo>
                          <a:lnTo>
                            <a:pt x="34" y="8"/>
                          </a:lnTo>
                          <a:lnTo>
                            <a:pt x="38" y="12"/>
                          </a:lnTo>
                          <a:lnTo>
                            <a:pt x="41" y="22"/>
                          </a:lnTo>
                          <a:lnTo>
                            <a:pt x="44" y="34"/>
                          </a:lnTo>
                          <a:lnTo>
                            <a:pt x="41" y="44"/>
                          </a:lnTo>
                          <a:lnTo>
                            <a:pt x="38" y="54"/>
                          </a:lnTo>
                          <a:lnTo>
                            <a:pt x="34" y="58"/>
                          </a:lnTo>
                          <a:lnTo>
                            <a:pt x="30" y="60"/>
                          </a:lnTo>
                          <a:lnTo>
                            <a:pt x="25" y="61"/>
                          </a:lnTo>
                          <a:lnTo>
                            <a:pt x="19" y="61"/>
                          </a:lnTo>
                          <a:lnTo>
                            <a:pt x="15" y="60"/>
                          </a:lnTo>
                          <a:lnTo>
                            <a:pt x="10" y="59"/>
                          </a:lnTo>
                          <a:lnTo>
                            <a:pt x="7" y="56"/>
                          </a:lnTo>
                          <a:lnTo>
                            <a:pt x="6" y="55"/>
                          </a:lnTo>
                          <a:lnTo>
                            <a:pt x="5" y="53"/>
                          </a:lnTo>
                          <a:lnTo>
                            <a:pt x="6" y="50"/>
                          </a:lnTo>
                          <a:lnTo>
                            <a:pt x="7" y="48"/>
                          </a:lnTo>
                          <a:lnTo>
                            <a:pt x="10" y="46"/>
                          </a:lnTo>
                          <a:lnTo>
                            <a:pt x="14" y="44"/>
                          </a:lnTo>
                          <a:lnTo>
                            <a:pt x="19" y="43"/>
                          </a:lnTo>
                          <a:lnTo>
                            <a:pt x="25" y="43"/>
                          </a:lnTo>
                          <a:lnTo>
                            <a:pt x="29" y="44"/>
                          </a:lnTo>
                          <a:lnTo>
                            <a:pt x="34" y="46"/>
                          </a:lnTo>
                          <a:lnTo>
                            <a:pt x="38" y="50"/>
                          </a:lnTo>
                          <a:lnTo>
                            <a:pt x="43" y="59"/>
                          </a:lnTo>
                          <a:lnTo>
                            <a:pt x="44" y="70"/>
                          </a:lnTo>
                          <a:lnTo>
                            <a:pt x="43" y="82"/>
                          </a:lnTo>
                          <a:lnTo>
                            <a:pt x="38" y="92"/>
                          </a:lnTo>
                          <a:lnTo>
                            <a:pt x="34" y="95"/>
                          </a:lnTo>
                          <a:lnTo>
                            <a:pt x="30" y="98"/>
                          </a:lnTo>
                          <a:lnTo>
                            <a:pt x="25" y="99"/>
                          </a:lnTo>
                          <a:lnTo>
                            <a:pt x="20" y="99"/>
                          </a:lnTo>
                          <a:lnTo>
                            <a:pt x="15" y="98"/>
                          </a:lnTo>
                          <a:lnTo>
                            <a:pt x="11" y="97"/>
                          </a:lnTo>
                          <a:lnTo>
                            <a:pt x="9" y="94"/>
                          </a:lnTo>
                          <a:lnTo>
                            <a:pt x="6" y="92"/>
                          </a:lnTo>
                          <a:lnTo>
                            <a:pt x="6" y="90"/>
                          </a:lnTo>
                          <a:lnTo>
                            <a:pt x="6" y="88"/>
                          </a:lnTo>
                          <a:lnTo>
                            <a:pt x="9" y="85"/>
                          </a:lnTo>
                          <a:lnTo>
                            <a:pt x="11" y="84"/>
                          </a:lnTo>
                          <a:lnTo>
                            <a:pt x="15" y="82"/>
                          </a:lnTo>
                          <a:lnTo>
                            <a:pt x="20" y="80"/>
                          </a:lnTo>
                          <a:lnTo>
                            <a:pt x="25" y="80"/>
                          </a:lnTo>
                          <a:lnTo>
                            <a:pt x="30" y="82"/>
                          </a:lnTo>
                          <a:lnTo>
                            <a:pt x="34" y="84"/>
                          </a:lnTo>
                          <a:lnTo>
                            <a:pt x="38" y="88"/>
                          </a:lnTo>
                          <a:lnTo>
                            <a:pt x="43" y="97"/>
                          </a:lnTo>
                          <a:lnTo>
                            <a:pt x="44" y="108"/>
                          </a:lnTo>
                          <a:lnTo>
                            <a:pt x="43" y="119"/>
                          </a:lnTo>
                          <a:lnTo>
                            <a:pt x="39" y="128"/>
                          </a:lnTo>
                          <a:lnTo>
                            <a:pt x="35" y="133"/>
                          </a:lnTo>
                          <a:lnTo>
                            <a:pt x="30" y="136"/>
                          </a:lnTo>
                          <a:lnTo>
                            <a:pt x="25" y="137"/>
                          </a:lnTo>
                          <a:lnTo>
                            <a:pt x="20" y="137"/>
                          </a:lnTo>
                          <a:lnTo>
                            <a:pt x="15" y="136"/>
                          </a:lnTo>
                          <a:lnTo>
                            <a:pt x="11" y="133"/>
                          </a:lnTo>
                          <a:lnTo>
                            <a:pt x="9" y="132"/>
                          </a:lnTo>
                          <a:lnTo>
                            <a:pt x="7" y="130"/>
                          </a:lnTo>
                          <a:lnTo>
                            <a:pt x="6" y="127"/>
                          </a:lnTo>
                          <a:lnTo>
                            <a:pt x="7" y="126"/>
                          </a:lnTo>
                          <a:lnTo>
                            <a:pt x="9" y="123"/>
                          </a:lnTo>
                          <a:lnTo>
                            <a:pt x="11" y="121"/>
                          </a:lnTo>
                          <a:lnTo>
                            <a:pt x="15" y="119"/>
                          </a:lnTo>
                          <a:lnTo>
                            <a:pt x="20" y="118"/>
                          </a:lnTo>
                          <a:lnTo>
                            <a:pt x="25" y="118"/>
                          </a:lnTo>
                          <a:lnTo>
                            <a:pt x="30" y="118"/>
                          </a:lnTo>
                          <a:lnTo>
                            <a:pt x="35" y="121"/>
                          </a:lnTo>
                          <a:lnTo>
                            <a:pt x="39" y="126"/>
                          </a:lnTo>
                          <a:lnTo>
                            <a:pt x="43" y="135"/>
                          </a:lnTo>
                          <a:lnTo>
                            <a:pt x="45" y="146"/>
                          </a:lnTo>
                          <a:lnTo>
                            <a:pt x="43" y="157"/>
                          </a:lnTo>
                          <a:lnTo>
                            <a:pt x="39" y="166"/>
                          </a:lnTo>
                          <a:lnTo>
                            <a:pt x="35" y="171"/>
                          </a:lnTo>
                          <a:lnTo>
                            <a:pt x="31" y="174"/>
                          </a:lnTo>
                          <a:lnTo>
                            <a:pt x="26" y="175"/>
                          </a:lnTo>
                          <a:lnTo>
                            <a:pt x="20" y="174"/>
                          </a:lnTo>
                          <a:lnTo>
                            <a:pt x="16" y="172"/>
                          </a:lnTo>
                          <a:lnTo>
                            <a:pt x="11" y="171"/>
                          </a:lnTo>
                          <a:lnTo>
                            <a:pt x="9" y="170"/>
                          </a:lnTo>
                          <a:lnTo>
                            <a:pt x="7" y="167"/>
                          </a:lnTo>
                          <a:lnTo>
                            <a:pt x="6" y="165"/>
                          </a:lnTo>
                          <a:lnTo>
                            <a:pt x="7" y="162"/>
                          </a:lnTo>
                          <a:lnTo>
                            <a:pt x="9" y="161"/>
                          </a:lnTo>
                          <a:lnTo>
                            <a:pt x="11" y="159"/>
                          </a:lnTo>
                          <a:lnTo>
                            <a:pt x="16" y="157"/>
                          </a:lnTo>
                          <a:lnTo>
                            <a:pt x="20" y="156"/>
                          </a:lnTo>
                          <a:lnTo>
                            <a:pt x="26" y="155"/>
                          </a:lnTo>
                          <a:lnTo>
                            <a:pt x="30" y="156"/>
                          </a:lnTo>
                          <a:lnTo>
                            <a:pt x="35" y="159"/>
                          </a:lnTo>
                          <a:lnTo>
                            <a:pt x="39" y="164"/>
                          </a:lnTo>
                          <a:lnTo>
                            <a:pt x="44" y="172"/>
                          </a:lnTo>
                          <a:lnTo>
                            <a:pt x="45" y="184"/>
                          </a:lnTo>
                          <a:lnTo>
                            <a:pt x="44" y="195"/>
                          </a:lnTo>
                          <a:lnTo>
                            <a:pt x="39" y="204"/>
                          </a:lnTo>
                          <a:lnTo>
                            <a:pt x="36" y="208"/>
                          </a:lnTo>
                          <a:lnTo>
                            <a:pt x="31" y="212"/>
                          </a:lnTo>
                          <a:lnTo>
                            <a:pt x="26" y="212"/>
                          </a:lnTo>
                          <a:lnTo>
                            <a:pt x="21" y="212"/>
                          </a:lnTo>
                          <a:lnTo>
                            <a:pt x="16" y="210"/>
                          </a:lnTo>
                          <a:lnTo>
                            <a:pt x="12" y="209"/>
                          </a:lnTo>
                          <a:lnTo>
                            <a:pt x="10" y="206"/>
                          </a:lnTo>
                          <a:lnTo>
                            <a:pt x="7" y="205"/>
                          </a:lnTo>
                          <a:lnTo>
                            <a:pt x="7" y="203"/>
                          </a:lnTo>
                          <a:lnTo>
                            <a:pt x="7" y="200"/>
                          </a:lnTo>
                          <a:lnTo>
                            <a:pt x="10" y="198"/>
                          </a:lnTo>
                          <a:lnTo>
                            <a:pt x="12" y="196"/>
                          </a:lnTo>
                          <a:lnTo>
                            <a:pt x="16" y="195"/>
                          </a:lnTo>
                          <a:lnTo>
                            <a:pt x="21" y="194"/>
                          </a:lnTo>
                          <a:lnTo>
                            <a:pt x="26" y="193"/>
                          </a:lnTo>
                          <a:lnTo>
                            <a:pt x="31" y="194"/>
                          </a:lnTo>
                          <a:lnTo>
                            <a:pt x="35" y="196"/>
                          </a:lnTo>
                          <a:lnTo>
                            <a:pt x="39" y="200"/>
                          </a:lnTo>
                          <a:lnTo>
                            <a:pt x="44" y="210"/>
                          </a:lnTo>
                          <a:lnTo>
                            <a:pt x="45" y="222"/>
                          </a:lnTo>
                          <a:lnTo>
                            <a:pt x="44" y="232"/>
                          </a:lnTo>
                          <a:lnTo>
                            <a:pt x="40" y="242"/>
                          </a:lnTo>
                          <a:lnTo>
                            <a:pt x="36" y="246"/>
                          </a:lnTo>
                          <a:lnTo>
                            <a:pt x="31" y="248"/>
                          </a:lnTo>
                          <a:lnTo>
                            <a:pt x="26" y="249"/>
                          </a:lnTo>
                          <a:lnTo>
                            <a:pt x="24" y="249"/>
                          </a:lnTo>
                          <a:lnTo>
                            <a:pt x="24" y="256"/>
                          </a:lnTo>
                          <a:lnTo>
                            <a:pt x="26" y="256"/>
                          </a:lnTo>
                          <a:lnTo>
                            <a:pt x="33" y="254"/>
                          </a:lnTo>
                          <a:lnTo>
                            <a:pt x="36" y="253"/>
                          </a:lnTo>
                          <a:lnTo>
                            <a:pt x="41" y="249"/>
                          </a:lnTo>
                          <a:lnTo>
                            <a:pt x="45" y="244"/>
                          </a:lnTo>
                          <a:lnTo>
                            <a:pt x="50" y="234"/>
                          </a:lnTo>
                          <a:lnTo>
                            <a:pt x="51" y="220"/>
                          </a:lnTo>
                          <a:lnTo>
                            <a:pt x="49" y="208"/>
                          </a:lnTo>
                          <a:lnTo>
                            <a:pt x="44" y="198"/>
                          </a:lnTo>
                          <a:lnTo>
                            <a:pt x="40" y="193"/>
                          </a:lnTo>
                          <a:lnTo>
                            <a:pt x="36" y="190"/>
                          </a:lnTo>
                          <a:lnTo>
                            <a:pt x="31" y="188"/>
                          </a:lnTo>
                          <a:lnTo>
                            <a:pt x="26" y="188"/>
                          </a:lnTo>
                          <a:lnTo>
                            <a:pt x="20" y="188"/>
                          </a:lnTo>
                          <a:lnTo>
                            <a:pt x="14" y="189"/>
                          </a:lnTo>
                          <a:lnTo>
                            <a:pt x="9" y="191"/>
                          </a:lnTo>
                          <a:lnTo>
                            <a:pt x="5" y="194"/>
                          </a:lnTo>
                          <a:lnTo>
                            <a:pt x="2" y="199"/>
                          </a:lnTo>
                          <a:lnTo>
                            <a:pt x="1" y="203"/>
                          </a:lnTo>
                          <a:lnTo>
                            <a:pt x="2" y="206"/>
                          </a:lnTo>
                          <a:lnTo>
                            <a:pt x="5" y="212"/>
                          </a:lnTo>
                          <a:lnTo>
                            <a:pt x="10" y="214"/>
                          </a:lnTo>
                          <a:lnTo>
                            <a:pt x="14" y="217"/>
                          </a:lnTo>
                          <a:lnTo>
                            <a:pt x="20" y="218"/>
                          </a:lnTo>
                          <a:lnTo>
                            <a:pt x="26" y="218"/>
                          </a:lnTo>
                          <a:lnTo>
                            <a:pt x="31" y="217"/>
                          </a:lnTo>
                          <a:lnTo>
                            <a:pt x="36" y="215"/>
                          </a:lnTo>
                          <a:lnTo>
                            <a:pt x="40" y="212"/>
                          </a:lnTo>
                          <a:lnTo>
                            <a:pt x="44" y="208"/>
                          </a:lnTo>
                          <a:lnTo>
                            <a:pt x="49" y="196"/>
                          </a:lnTo>
                          <a:lnTo>
                            <a:pt x="51" y="184"/>
                          </a:lnTo>
                          <a:lnTo>
                            <a:pt x="49" y="170"/>
                          </a:lnTo>
                          <a:lnTo>
                            <a:pt x="44" y="160"/>
                          </a:lnTo>
                          <a:lnTo>
                            <a:pt x="40" y="155"/>
                          </a:lnTo>
                          <a:lnTo>
                            <a:pt x="35" y="152"/>
                          </a:lnTo>
                          <a:lnTo>
                            <a:pt x="31" y="150"/>
                          </a:lnTo>
                          <a:lnTo>
                            <a:pt x="25" y="150"/>
                          </a:lnTo>
                          <a:lnTo>
                            <a:pt x="19" y="150"/>
                          </a:lnTo>
                          <a:lnTo>
                            <a:pt x="14" y="151"/>
                          </a:lnTo>
                          <a:lnTo>
                            <a:pt x="9" y="154"/>
                          </a:lnTo>
                          <a:lnTo>
                            <a:pt x="5" y="157"/>
                          </a:lnTo>
                          <a:lnTo>
                            <a:pt x="2" y="161"/>
                          </a:lnTo>
                          <a:lnTo>
                            <a:pt x="1" y="165"/>
                          </a:lnTo>
                          <a:lnTo>
                            <a:pt x="2" y="170"/>
                          </a:lnTo>
                          <a:lnTo>
                            <a:pt x="5" y="174"/>
                          </a:lnTo>
                          <a:lnTo>
                            <a:pt x="9" y="176"/>
                          </a:lnTo>
                          <a:lnTo>
                            <a:pt x="14" y="179"/>
                          </a:lnTo>
                          <a:lnTo>
                            <a:pt x="20" y="180"/>
                          </a:lnTo>
                          <a:lnTo>
                            <a:pt x="26" y="180"/>
                          </a:lnTo>
                          <a:lnTo>
                            <a:pt x="31" y="180"/>
                          </a:lnTo>
                          <a:lnTo>
                            <a:pt x="36" y="177"/>
                          </a:lnTo>
                          <a:lnTo>
                            <a:pt x="40" y="174"/>
                          </a:lnTo>
                          <a:lnTo>
                            <a:pt x="44" y="170"/>
                          </a:lnTo>
                          <a:lnTo>
                            <a:pt x="49" y="159"/>
                          </a:lnTo>
                          <a:lnTo>
                            <a:pt x="50" y="146"/>
                          </a:lnTo>
                          <a:lnTo>
                            <a:pt x="49" y="133"/>
                          </a:lnTo>
                          <a:lnTo>
                            <a:pt x="44" y="122"/>
                          </a:lnTo>
                          <a:lnTo>
                            <a:pt x="40" y="118"/>
                          </a:lnTo>
                          <a:lnTo>
                            <a:pt x="35" y="114"/>
                          </a:lnTo>
                          <a:lnTo>
                            <a:pt x="30" y="112"/>
                          </a:lnTo>
                          <a:lnTo>
                            <a:pt x="25" y="112"/>
                          </a:lnTo>
                          <a:lnTo>
                            <a:pt x="19" y="112"/>
                          </a:lnTo>
                          <a:lnTo>
                            <a:pt x="14" y="114"/>
                          </a:lnTo>
                          <a:lnTo>
                            <a:pt x="9" y="116"/>
                          </a:lnTo>
                          <a:lnTo>
                            <a:pt x="4" y="119"/>
                          </a:lnTo>
                          <a:lnTo>
                            <a:pt x="1" y="123"/>
                          </a:lnTo>
                          <a:lnTo>
                            <a:pt x="0" y="127"/>
                          </a:lnTo>
                          <a:lnTo>
                            <a:pt x="1" y="132"/>
                          </a:lnTo>
                          <a:lnTo>
                            <a:pt x="4" y="136"/>
                          </a:lnTo>
                          <a:lnTo>
                            <a:pt x="9" y="138"/>
                          </a:lnTo>
                          <a:lnTo>
                            <a:pt x="14" y="141"/>
                          </a:lnTo>
                          <a:lnTo>
                            <a:pt x="19" y="142"/>
                          </a:lnTo>
                          <a:lnTo>
                            <a:pt x="25" y="142"/>
                          </a:lnTo>
                          <a:lnTo>
                            <a:pt x="31" y="142"/>
                          </a:lnTo>
                          <a:lnTo>
                            <a:pt x="35" y="140"/>
                          </a:lnTo>
                          <a:lnTo>
                            <a:pt x="40" y="137"/>
                          </a:lnTo>
                          <a:lnTo>
                            <a:pt x="44" y="132"/>
                          </a:lnTo>
                          <a:lnTo>
                            <a:pt x="49" y="121"/>
                          </a:lnTo>
                          <a:lnTo>
                            <a:pt x="50" y="108"/>
                          </a:lnTo>
                          <a:lnTo>
                            <a:pt x="48" y="95"/>
                          </a:lnTo>
                          <a:lnTo>
                            <a:pt x="43" y="84"/>
                          </a:lnTo>
                          <a:lnTo>
                            <a:pt x="39" y="80"/>
                          </a:lnTo>
                          <a:lnTo>
                            <a:pt x="35" y="77"/>
                          </a:lnTo>
                          <a:lnTo>
                            <a:pt x="30" y="75"/>
                          </a:lnTo>
                          <a:lnTo>
                            <a:pt x="25" y="74"/>
                          </a:lnTo>
                          <a:lnTo>
                            <a:pt x="19" y="75"/>
                          </a:lnTo>
                          <a:lnTo>
                            <a:pt x="12" y="77"/>
                          </a:lnTo>
                          <a:lnTo>
                            <a:pt x="7" y="78"/>
                          </a:lnTo>
                          <a:lnTo>
                            <a:pt x="4" y="82"/>
                          </a:lnTo>
                          <a:lnTo>
                            <a:pt x="1" y="85"/>
                          </a:lnTo>
                          <a:lnTo>
                            <a:pt x="0" y="90"/>
                          </a:lnTo>
                          <a:lnTo>
                            <a:pt x="1" y="94"/>
                          </a:lnTo>
                          <a:lnTo>
                            <a:pt x="4" y="98"/>
                          </a:lnTo>
                          <a:lnTo>
                            <a:pt x="9" y="102"/>
                          </a:lnTo>
                          <a:lnTo>
                            <a:pt x="12" y="103"/>
                          </a:lnTo>
                          <a:lnTo>
                            <a:pt x="19" y="104"/>
                          </a:lnTo>
                          <a:lnTo>
                            <a:pt x="25" y="106"/>
                          </a:lnTo>
                          <a:lnTo>
                            <a:pt x="30" y="104"/>
                          </a:lnTo>
                          <a:lnTo>
                            <a:pt x="35" y="102"/>
                          </a:lnTo>
                          <a:lnTo>
                            <a:pt x="39" y="99"/>
                          </a:lnTo>
                          <a:lnTo>
                            <a:pt x="43" y="94"/>
                          </a:lnTo>
                          <a:lnTo>
                            <a:pt x="48" y="84"/>
                          </a:lnTo>
                          <a:lnTo>
                            <a:pt x="50" y="70"/>
                          </a:lnTo>
                          <a:lnTo>
                            <a:pt x="48" y="58"/>
                          </a:lnTo>
                          <a:lnTo>
                            <a:pt x="43" y="46"/>
                          </a:lnTo>
                          <a:lnTo>
                            <a:pt x="39" y="43"/>
                          </a:lnTo>
                          <a:lnTo>
                            <a:pt x="34" y="39"/>
                          </a:lnTo>
                          <a:lnTo>
                            <a:pt x="30" y="37"/>
                          </a:lnTo>
                          <a:lnTo>
                            <a:pt x="24" y="36"/>
                          </a:lnTo>
                          <a:lnTo>
                            <a:pt x="17" y="37"/>
                          </a:lnTo>
                          <a:lnTo>
                            <a:pt x="12" y="39"/>
                          </a:lnTo>
                          <a:lnTo>
                            <a:pt x="7" y="41"/>
                          </a:lnTo>
                          <a:lnTo>
                            <a:pt x="4" y="44"/>
                          </a:lnTo>
                          <a:lnTo>
                            <a:pt x="0" y="48"/>
                          </a:lnTo>
                          <a:lnTo>
                            <a:pt x="0" y="53"/>
                          </a:lnTo>
                          <a:lnTo>
                            <a:pt x="1" y="56"/>
                          </a:lnTo>
                          <a:lnTo>
                            <a:pt x="4" y="60"/>
                          </a:lnTo>
                          <a:lnTo>
                            <a:pt x="7" y="64"/>
                          </a:lnTo>
                          <a:lnTo>
                            <a:pt x="12" y="65"/>
                          </a:lnTo>
                          <a:lnTo>
                            <a:pt x="19" y="68"/>
                          </a:lnTo>
                          <a:lnTo>
                            <a:pt x="25" y="68"/>
                          </a:lnTo>
                          <a:lnTo>
                            <a:pt x="30" y="66"/>
                          </a:lnTo>
                          <a:lnTo>
                            <a:pt x="35" y="65"/>
                          </a:lnTo>
                          <a:lnTo>
                            <a:pt x="39" y="61"/>
                          </a:lnTo>
                          <a:lnTo>
                            <a:pt x="43" y="56"/>
                          </a:lnTo>
                          <a:lnTo>
                            <a:pt x="48" y="46"/>
                          </a:lnTo>
                          <a:lnTo>
                            <a:pt x="49" y="32"/>
                          </a:lnTo>
                          <a:lnTo>
                            <a:pt x="48" y="20"/>
                          </a:lnTo>
                          <a:lnTo>
                            <a:pt x="41" y="10"/>
                          </a:lnTo>
                          <a:lnTo>
                            <a:pt x="38" y="5"/>
                          </a:lnTo>
                          <a:lnTo>
                            <a:pt x="34" y="2"/>
                          </a:lnTo>
                          <a:lnTo>
                            <a:pt x="29" y="0"/>
                          </a:lnTo>
                          <a:lnTo>
                            <a:pt x="24" y="0"/>
                          </a:lnTo>
                          <a:lnTo>
                            <a:pt x="21" y="0"/>
                          </a:lnTo>
                          <a:lnTo>
                            <a:pt x="21" y="5"/>
                          </a:lnTo>
                          <a:lnTo>
                            <a:pt x="24" y="5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 w="0">
                      <a:solidFill>
                        <a:schemeClr val="accent4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テキスト ボックス 87"/>
                    <p:cNvSpPr txBox="1"/>
                    <p:nvPr/>
                  </p:nvSpPr>
                  <p:spPr>
                    <a:xfrm>
                      <a:off x="2391184" y="1179852"/>
                      <a:ext cx="496004" cy="45435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ja-JP" sz="1400" b="0" i="1" smtClean="0">
                                <a:latin typeface="Cambria Math"/>
                              </a:rPr>
                              <m:t>𝑞</m:t>
                            </m:r>
                          </m:oMath>
                        </m:oMathPara>
                      </a14:m>
                      <a:endParaRPr kumimoji="1" lang="ja-JP" altLang="en-US" sz="1400" dirty="0"/>
                    </a:p>
                  </p:txBody>
                </p:sp>
              </mc:Choice>
              <mc:Fallback xmlns="">
                <p:sp>
                  <p:nvSpPr>
                    <p:cNvPr id="88" name="テキスト ボックス 8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91184" y="1179852"/>
                      <a:ext cx="496004" cy="454356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 b="-196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9" name="テキスト ボックス 88"/>
                    <p:cNvSpPr txBox="1"/>
                    <p:nvPr/>
                  </p:nvSpPr>
                  <p:spPr>
                    <a:xfrm>
                      <a:off x="2476960" y="2476958"/>
                      <a:ext cx="496004" cy="45435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kumimoji="1" lang="en-US" altLang="ja-JP" sz="14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1400" i="1">
                                    <a:latin typeface="Cambria Math"/>
                                  </a:rPr>
                                  <m:t>𝑞</m:t>
                                </m:r>
                              </m:e>
                            </m:acc>
                          </m:oMath>
                        </m:oMathPara>
                      </a14:m>
                      <a:endParaRPr kumimoji="1" lang="ja-JP" altLang="en-US" sz="1400" dirty="0"/>
                    </a:p>
                  </p:txBody>
                </p:sp>
              </mc:Choice>
              <mc:Fallback xmlns="">
                <p:sp>
                  <p:nvSpPr>
                    <p:cNvPr id="89" name="テキスト ボックス 8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76960" y="2476958"/>
                      <a:ext cx="496004" cy="454356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 b="-196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86" name="円/楕円 85"/>
              <p:cNvSpPr/>
              <p:nvPr/>
            </p:nvSpPr>
            <p:spPr>
              <a:xfrm>
                <a:off x="2247442" y="5045727"/>
                <a:ext cx="231354" cy="242371"/>
              </a:xfrm>
              <a:prstGeom prst="ellipse">
                <a:avLst/>
              </a:prstGeom>
              <a:solidFill>
                <a:schemeClr val="accent3">
                  <a:lumMod val="65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2" name="グループ化 101"/>
            <p:cNvGrpSpPr/>
            <p:nvPr/>
          </p:nvGrpSpPr>
          <p:grpSpPr>
            <a:xfrm>
              <a:off x="575452" y="2697293"/>
              <a:ext cx="3673651" cy="1646266"/>
              <a:chOff x="755394" y="857477"/>
              <a:chExt cx="5423232" cy="2430302"/>
            </a:xfrm>
          </p:grpSpPr>
          <p:grpSp>
            <p:nvGrpSpPr>
              <p:cNvPr id="103" name="グループ化 102"/>
              <p:cNvGrpSpPr/>
              <p:nvPr/>
            </p:nvGrpSpPr>
            <p:grpSpPr>
              <a:xfrm>
                <a:off x="755394" y="857477"/>
                <a:ext cx="5423232" cy="2430302"/>
                <a:chOff x="755394" y="857477"/>
                <a:chExt cx="5423232" cy="2430302"/>
              </a:xfrm>
            </p:grpSpPr>
            <p:pic>
              <p:nvPicPr>
                <p:cNvPr id="106" name="図 105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52" r="38364"/>
                <a:stretch/>
              </p:blipFill>
              <p:spPr>
                <a:xfrm>
                  <a:off x="755394" y="859316"/>
                  <a:ext cx="2968307" cy="2428463"/>
                </a:xfrm>
                <a:prstGeom prst="rect">
                  <a:avLst/>
                </a:prstGeom>
              </p:spPr>
            </p:pic>
            <p:pic>
              <p:nvPicPr>
                <p:cNvPr id="107" name="図 106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52" r="38364"/>
                <a:stretch/>
              </p:blipFill>
              <p:spPr>
                <a:xfrm>
                  <a:off x="3210319" y="857477"/>
                  <a:ext cx="2968307" cy="2428463"/>
                </a:xfrm>
                <a:prstGeom prst="rect">
                  <a:avLst/>
                </a:prstGeom>
              </p:spPr>
            </p:pic>
            <p:sp>
              <p:nvSpPr>
                <p:cNvPr id="108" name="円/楕円 107"/>
                <p:cNvSpPr/>
                <p:nvPr/>
              </p:nvSpPr>
              <p:spPr>
                <a:xfrm>
                  <a:off x="2489812" y="1388127"/>
                  <a:ext cx="1729648" cy="134405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09" name="グループ化 108"/>
                <p:cNvGrpSpPr/>
                <p:nvPr/>
              </p:nvGrpSpPr>
              <p:grpSpPr>
                <a:xfrm>
                  <a:off x="2897425" y="1377151"/>
                  <a:ext cx="142378" cy="170023"/>
                  <a:chOff x="1597434" y="4561025"/>
                  <a:chExt cx="142378" cy="170023"/>
                </a:xfrm>
              </p:grpSpPr>
              <p:sp>
                <p:nvSpPr>
                  <p:cNvPr id="116" name="Freeform 7"/>
                  <p:cNvSpPr>
                    <a:spLocks/>
                  </p:cNvSpPr>
                  <p:nvPr/>
                </p:nvSpPr>
                <p:spPr bwMode="auto">
                  <a:xfrm>
                    <a:off x="1597434" y="4561025"/>
                    <a:ext cx="142378" cy="170023"/>
                  </a:xfrm>
                  <a:custGeom>
                    <a:avLst/>
                    <a:gdLst>
                      <a:gd name="T0" fmla="*/ 50 w 58"/>
                      <a:gd name="T1" fmla="*/ 50 h 58"/>
                      <a:gd name="T2" fmla="*/ 40 w 58"/>
                      <a:gd name="T3" fmla="*/ 57 h 58"/>
                      <a:gd name="T4" fmla="*/ 29 w 58"/>
                      <a:gd name="T5" fmla="*/ 58 h 58"/>
                      <a:gd name="T6" fmla="*/ 19 w 58"/>
                      <a:gd name="T7" fmla="*/ 57 h 58"/>
                      <a:gd name="T8" fmla="*/ 9 w 58"/>
                      <a:gd name="T9" fmla="*/ 50 h 58"/>
                      <a:gd name="T10" fmla="*/ 3 w 58"/>
                      <a:gd name="T11" fmla="*/ 40 h 58"/>
                      <a:gd name="T12" fmla="*/ 0 w 58"/>
                      <a:gd name="T13" fmla="*/ 29 h 58"/>
                      <a:gd name="T14" fmla="*/ 3 w 58"/>
                      <a:gd name="T15" fmla="*/ 18 h 58"/>
                      <a:gd name="T16" fmla="*/ 9 w 58"/>
                      <a:gd name="T17" fmla="*/ 9 h 58"/>
                      <a:gd name="T18" fmla="*/ 19 w 58"/>
                      <a:gd name="T19" fmla="*/ 2 h 58"/>
                      <a:gd name="T20" fmla="*/ 29 w 58"/>
                      <a:gd name="T21" fmla="*/ 0 h 58"/>
                      <a:gd name="T22" fmla="*/ 40 w 58"/>
                      <a:gd name="T23" fmla="*/ 2 h 58"/>
                      <a:gd name="T24" fmla="*/ 50 w 58"/>
                      <a:gd name="T25" fmla="*/ 9 h 58"/>
                      <a:gd name="T26" fmla="*/ 57 w 58"/>
                      <a:gd name="T27" fmla="*/ 18 h 58"/>
                      <a:gd name="T28" fmla="*/ 58 w 58"/>
                      <a:gd name="T29" fmla="*/ 29 h 58"/>
                      <a:gd name="T30" fmla="*/ 57 w 58"/>
                      <a:gd name="T31" fmla="*/ 40 h 58"/>
                      <a:gd name="T32" fmla="*/ 50 w 58"/>
                      <a:gd name="T33" fmla="*/ 5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8" h="58">
                        <a:moveTo>
                          <a:pt x="50" y="50"/>
                        </a:moveTo>
                        <a:lnTo>
                          <a:pt x="40" y="57"/>
                        </a:lnTo>
                        <a:lnTo>
                          <a:pt x="29" y="58"/>
                        </a:lnTo>
                        <a:lnTo>
                          <a:pt x="19" y="57"/>
                        </a:lnTo>
                        <a:lnTo>
                          <a:pt x="9" y="50"/>
                        </a:lnTo>
                        <a:lnTo>
                          <a:pt x="3" y="40"/>
                        </a:lnTo>
                        <a:lnTo>
                          <a:pt x="0" y="29"/>
                        </a:lnTo>
                        <a:lnTo>
                          <a:pt x="3" y="18"/>
                        </a:lnTo>
                        <a:lnTo>
                          <a:pt x="9" y="9"/>
                        </a:lnTo>
                        <a:lnTo>
                          <a:pt x="19" y="2"/>
                        </a:lnTo>
                        <a:lnTo>
                          <a:pt x="29" y="0"/>
                        </a:lnTo>
                        <a:lnTo>
                          <a:pt x="40" y="2"/>
                        </a:lnTo>
                        <a:lnTo>
                          <a:pt x="50" y="9"/>
                        </a:lnTo>
                        <a:lnTo>
                          <a:pt x="57" y="18"/>
                        </a:lnTo>
                        <a:lnTo>
                          <a:pt x="58" y="29"/>
                        </a:lnTo>
                        <a:lnTo>
                          <a:pt x="57" y="40"/>
                        </a:lnTo>
                        <a:lnTo>
                          <a:pt x="50" y="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17" name="Freeform 8"/>
                  <p:cNvSpPr>
                    <a:spLocks noEditPoints="1"/>
                  </p:cNvSpPr>
                  <p:nvPr/>
                </p:nvSpPr>
                <p:spPr bwMode="auto">
                  <a:xfrm>
                    <a:off x="1597434" y="4561025"/>
                    <a:ext cx="142378" cy="170023"/>
                  </a:xfrm>
                  <a:custGeom>
                    <a:avLst/>
                    <a:gdLst>
                      <a:gd name="T0" fmla="*/ 50 w 58"/>
                      <a:gd name="T1" fmla="*/ 50 h 58"/>
                      <a:gd name="T2" fmla="*/ 40 w 58"/>
                      <a:gd name="T3" fmla="*/ 57 h 58"/>
                      <a:gd name="T4" fmla="*/ 29 w 58"/>
                      <a:gd name="T5" fmla="*/ 58 h 58"/>
                      <a:gd name="T6" fmla="*/ 19 w 58"/>
                      <a:gd name="T7" fmla="*/ 57 h 58"/>
                      <a:gd name="T8" fmla="*/ 9 w 58"/>
                      <a:gd name="T9" fmla="*/ 50 h 58"/>
                      <a:gd name="T10" fmla="*/ 3 w 58"/>
                      <a:gd name="T11" fmla="*/ 40 h 58"/>
                      <a:gd name="T12" fmla="*/ 0 w 58"/>
                      <a:gd name="T13" fmla="*/ 29 h 58"/>
                      <a:gd name="T14" fmla="*/ 3 w 58"/>
                      <a:gd name="T15" fmla="*/ 18 h 58"/>
                      <a:gd name="T16" fmla="*/ 9 w 58"/>
                      <a:gd name="T17" fmla="*/ 9 h 58"/>
                      <a:gd name="T18" fmla="*/ 19 w 58"/>
                      <a:gd name="T19" fmla="*/ 2 h 58"/>
                      <a:gd name="T20" fmla="*/ 29 w 58"/>
                      <a:gd name="T21" fmla="*/ 0 h 58"/>
                      <a:gd name="T22" fmla="*/ 40 w 58"/>
                      <a:gd name="T23" fmla="*/ 2 h 58"/>
                      <a:gd name="T24" fmla="*/ 50 w 58"/>
                      <a:gd name="T25" fmla="*/ 9 h 58"/>
                      <a:gd name="T26" fmla="*/ 57 w 58"/>
                      <a:gd name="T27" fmla="*/ 18 h 58"/>
                      <a:gd name="T28" fmla="*/ 58 w 58"/>
                      <a:gd name="T29" fmla="*/ 29 h 58"/>
                      <a:gd name="T30" fmla="*/ 57 w 58"/>
                      <a:gd name="T31" fmla="*/ 40 h 58"/>
                      <a:gd name="T32" fmla="*/ 50 w 58"/>
                      <a:gd name="T33" fmla="*/ 50 h 58"/>
                      <a:gd name="T34" fmla="*/ 50 w 58"/>
                      <a:gd name="T35" fmla="*/ 50 h 58"/>
                      <a:gd name="T36" fmla="*/ 57 w 58"/>
                      <a:gd name="T37" fmla="*/ 40 h 58"/>
                      <a:gd name="T38" fmla="*/ 58 w 58"/>
                      <a:gd name="T39" fmla="*/ 29 h 58"/>
                      <a:gd name="T40" fmla="*/ 57 w 58"/>
                      <a:gd name="T41" fmla="*/ 18 h 58"/>
                      <a:gd name="T42" fmla="*/ 50 w 58"/>
                      <a:gd name="T43" fmla="*/ 9 h 58"/>
                      <a:gd name="T44" fmla="*/ 40 w 58"/>
                      <a:gd name="T45" fmla="*/ 2 h 58"/>
                      <a:gd name="T46" fmla="*/ 29 w 58"/>
                      <a:gd name="T47" fmla="*/ 0 h 58"/>
                      <a:gd name="T48" fmla="*/ 19 w 58"/>
                      <a:gd name="T49" fmla="*/ 2 h 58"/>
                      <a:gd name="T50" fmla="*/ 9 w 58"/>
                      <a:gd name="T51" fmla="*/ 9 h 58"/>
                      <a:gd name="T52" fmla="*/ 3 w 58"/>
                      <a:gd name="T53" fmla="*/ 18 h 58"/>
                      <a:gd name="T54" fmla="*/ 0 w 58"/>
                      <a:gd name="T55" fmla="*/ 29 h 58"/>
                      <a:gd name="T56" fmla="*/ 3 w 58"/>
                      <a:gd name="T57" fmla="*/ 40 h 58"/>
                      <a:gd name="T58" fmla="*/ 9 w 58"/>
                      <a:gd name="T59" fmla="*/ 50 h 58"/>
                      <a:gd name="T60" fmla="*/ 19 w 58"/>
                      <a:gd name="T61" fmla="*/ 57 h 58"/>
                      <a:gd name="T62" fmla="*/ 29 w 58"/>
                      <a:gd name="T63" fmla="*/ 58 h 58"/>
                      <a:gd name="T64" fmla="*/ 40 w 58"/>
                      <a:gd name="T65" fmla="*/ 57 h 58"/>
                      <a:gd name="T66" fmla="*/ 50 w 58"/>
                      <a:gd name="T67" fmla="*/ 5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58" h="58">
                        <a:moveTo>
                          <a:pt x="50" y="50"/>
                        </a:moveTo>
                        <a:lnTo>
                          <a:pt x="40" y="57"/>
                        </a:lnTo>
                        <a:lnTo>
                          <a:pt x="29" y="58"/>
                        </a:lnTo>
                        <a:lnTo>
                          <a:pt x="19" y="57"/>
                        </a:lnTo>
                        <a:lnTo>
                          <a:pt x="9" y="50"/>
                        </a:lnTo>
                        <a:lnTo>
                          <a:pt x="3" y="40"/>
                        </a:lnTo>
                        <a:lnTo>
                          <a:pt x="0" y="29"/>
                        </a:lnTo>
                        <a:lnTo>
                          <a:pt x="3" y="18"/>
                        </a:lnTo>
                        <a:lnTo>
                          <a:pt x="9" y="9"/>
                        </a:lnTo>
                        <a:lnTo>
                          <a:pt x="19" y="2"/>
                        </a:lnTo>
                        <a:lnTo>
                          <a:pt x="29" y="0"/>
                        </a:lnTo>
                        <a:lnTo>
                          <a:pt x="40" y="2"/>
                        </a:lnTo>
                        <a:lnTo>
                          <a:pt x="50" y="9"/>
                        </a:lnTo>
                        <a:lnTo>
                          <a:pt x="57" y="18"/>
                        </a:lnTo>
                        <a:lnTo>
                          <a:pt x="58" y="29"/>
                        </a:lnTo>
                        <a:lnTo>
                          <a:pt x="57" y="40"/>
                        </a:lnTo>
                        <a:lnTo>
                          <a:pt x="50" y="50"/>
                        </a:lnTo>
                        <a:close/>
                        <a:moveTo>
                          <a:pt x="50" y="50"/>
                        </a:moveTo>
                        <a:lnTo>
                          <a:pt x="57" y="40"/>
                        </a:lnTo>
                        <a:lnTo>
                          <a:pt x="58" y="29"/>
                        </a:lnTo>
                        <a:lnTo>
                          <a:pt x="57" y="18"/>
                        </a:lnTo>
                        <a:lnTo>
                          <a:pt x="50" y="9"/>
                        </a:lnTo>
                        <a:lnTo>
                          <a:pt x="40" y="2"/>
                        </a:lnTo>
                        <a:lnTo>
                          <a:pt x="29" y="0"/>
                        </a:lnTo>
                        <a:lnTo>
                          <a:pt x="19" y="2"/>
                        </a:lnTo>
                        <a:lnTo>
                          <a:pt x="9" y="9"/>
                        </a:lnTo>
                        <a:lnTo>
                          <a:pt x="3" y="18"/>
                        </a:lnTo>
                        <a:lnTo>
                          <a:pt x="0" y="29"/>
                        </a:lnTo>
                        <a:lnTo>
                          <a:pt x="3" y="40"/>
                        </a:lnTo>
                        <a:lnTo>
                          <a:pt x="9" y="50"/>
                        </a:lnTo>
                        <a:lnTo>
                          <a:pt x="19" y="57"/>
                        </a:lnTo>
                        <a:lnTo>
                          <a:pt x="29" y="58"/>
                        </a:lnTo>
                        <a:lnTo>
                          <a:pt x="40" y="57"/>
                        </a:lnTo>
                        <a:lnTo>
                          <a:pt x="50" y="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10" name="グループ化 109"/>
                <p:cNvGrpSpPr/>
                <p:nvPr/>
              </p:nvGrpSpPr>
              <p:grpSpPr>
                <a:xfrm>
                  <a:off x="3800807" y="2517537"/>
                  <a:ext cx="142378" cy="172955"/>
                  <a:chOff x="1597434" y="5337855"/>
                  <a:chExt cx="142378" cy="172955"/>
                </a:xfrm>
              </p:grpSpPr>
              <p:sp>
                <p:nvSpPr>
                  <p:cNvPr id="114" name="Freeform 9"/>
                  <p:cNvSpPr>
                    <a:spLocks/>
                  </p:cNvSpPr>
                  <p:nvPr/>
                </p:nvSpPr>
                <p:spPr bwMode="auto">
                  <a:xfrm>
                    <a:off x="1597434" y="5337855"/>
                    <a:ext cx="142378" cy="172955"/>
                  </a:xfrm>
                  <a:custGeom>
                    <a:avLst/>
                    <a:gdLst>
                      <a:gd name="T0" fmla="*/ 50 w 58"/>
                      <a:gd name="T1" fmla="*/ 50 h 59"/>
                      <a:gd name="T2" fmla="*/ 40 w 58"/>
                      <a:gd name="T3" fmla="*/ 56 h 59"/>
                      <a:gd name="T4" fmla="*/ 29 w 58"/>
                      <a:gd name="T5" fmla="*/ 59 h 59"/>
                      <a:gd name="T6" fmla="*/ 19 w 58"/>
                      <a:gd name="T7" fmla="*/ 56 h 59"/>
                      <a:gd name="T8" fmla="*/ 9 w 58"/>
                      <a:gd name="T9" fmla="*/ 50 h 59"/>
                      <a:gd name="T10" fmla="*/ 3 w 58"/>
                      <a:gd name="T11" fmla="*/ 40 h 59"/>
                      <a:gd name="T12" fmla="*/ 0 w 58"/>
                      <a:gd name="T13" fmla="*/ 30 h 59"/>
                      <a:gd name="T14" fmla="*/ 3 w 58"/>
                      <a:gd name="T15" fmla="*/ 19 h 59"/>
                      <a:gd name="T16" fmla="*/ 9 w 58"/>
                      <a:gd name="T17" fmla="*/ 9 h 59"/>
                      <a:gd name="T18" fmla="*/ 19 w 58"/>
                      <a:gd name="T19" fmla="*/ 2 h 59"/>
                      <a:gd name="T20" fmla="*/ 29 w 58"/>
                      <a:gd name="T21" fmla="*/ 0 h 59"/>
                      <a:gd name="T22" fmla="*/ 40 w 58"/>
                      <a:gd name="T23" fmla="*/ 2 h 59"/>
                      <a:gd name="T24" fmla="*/ 50 w 58"/>
                      <a:gd name="T25" fmla="*/ 9 h 59"/>
                      <a:gd name="T26" fmla="*/ 57 w 58"/>
                      <a:gd name="T27" fmla="*/ 19 h 59"/>
                      <a:gd name="T28" fmla="*/ 58 w 58"/>
                      <a:gd name="T29" fmla="*/ 30 h 59"/>
                      <a:gd name="T30" fmla="*/ 57 w 58"/>
                      <a:gd name="T31" fmla="*/ 40 h 59"/>
                      <a:gd name="T32" fmla="*/ 50 w 58"/>
                      <a:gd name="T33" fmla="*/ 5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8" h="59">
                        <a:moveTo>
                          <a:pt x="50" y="50"/>
                        </a:moveTo>
                        <a:lnTo>
                          <a:pt x="40" y="56"/>
                        </a:lnTo>
                        <a:lnTo>
                          <a:pt x="29" y="59"/>
                        </a:lnTo>
                        <a:lnTo>
                          <a:pt x="19" y="56"/>
                        </a:lnTo>
                        <a:lnTo>
                          <a:pt x="9" y="50"/>
                        </a:lnTo>
                        <a:lnTo>
                          <a:pt x="3" y="40"/>
                        </a:lnTo>
                        <a:lnTo>
                          <a:pt x="0" y="30"/>
                        </a:lnTo>
                        <a:lnTo>
                          <a:pt x="3" y="19"/>
                        </a:lnTo>
                        <a:lnTo>
                          <a:pt x="9" y="9"/>
                        </a:lnTo>
                        <a:lnTo>
                          <a:pt x="19" y="2"/>
                        </a:lnTo>
                        <a:lnTo>
                          <a:pt x="29" y="0"/>
                        </a:lnTo>
                        <a:lnTo>
                          <a:pt x="40" y="2"/>
                        </a:lnTo>
                        <a:lnTo>
                          <a:pt x="50" y="9"/>
                        </a:lnTo>
                        <a:lnTo>
                          <a:pt x="57" y="19"/>
                        </a:lnTo>
                        <a:lnTo>
                          <a:pt x="58" y="30"/>
                        </a:lnTo>
                        <a:lnTo>
                          <a:pt x="57" y="40"/>
                        </a:lnTo>
                        <a:lnTo>
                          <a:pt x="50" y="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15" name="Freeform 10"/>
                  <p:cNvSpPr>
                    <a:spLocks noEditPoints="1"/>
                  </p:cNvSpPr>
                  <p:nvPr/>
                </p:nvSpPr>
                <p:spPr bwMode="auto">
                  <a:xfrm>
                    <a:off x="1597434" y="5337855"/>
                    <a:ext cx="142378" cy="172955"/>
                  </a:xfrm>
                  <a:custGeom>
                    <a:avLst/>
                    <a:gdLst>
                      <a:gd name="T0" fmla="*/ 50 w 58"/>
                      <a:gd name="T1" fmla="*/ 50 h 59"/>
                      <a:gd name="T2" fmla="*/ 40 w 58"/>
                      <a:gd name="T3" fmla="*/ 56 h 59"/>
                      <a:gd name="T4" fmla="*/ 29 w 58"/>
                      <a:gd name="T5" fmla="*/ 59 h 59"/>
                      <a:gd name="T6" fmla="*/ 19 w 58"/>
                      <a:gd name="T7" fmla="*/ 56 h 59"/>
                      <a:gd name="T8" fmla="*/ 9 w 58"/>
                      <a:gd name="T9" fmla="*/ 50 h 59"/>
                      <a:gd name="T10" fmla="*/ 3 w 58"/>
                      <a:gd name="T11" fmla="*/ 40 h 59"/>
                      <a:gd name="T12" fmla="*/ 0 w 58"/>
                      <a:gd name="T13" fmla="*/ 30 h 59"/>
                      <a:gd name="T14" fmla="*/ 3 w 58"/>
                      <a:gd name="T15" fmla="*/ 19 h 59"/>
                      <a:gd name="T16" fmla="*/ 9 w 58"/>
                      <a:gd name="T17" fmla="*/ 9 h 59"/>
                      <a:gd name="T18" fmla="*/ 19 w 58"/>
                      <a:gd name="T19" fmla="*/ 2 h 59"/>
                      <a:gd name="T20" fmla="*/ 29 w 58"/>
                      <a:gd name="T21" fmla="*/ 0 h 59"/>
                      <a:gd name="T22" fmla="*/ 40 w 58"/>
                      <a:gd name="T23" fmla="*/ 2 h 59"/>
                      <a:gd name="T24" fmla="*/ 50 w 58"/>
                      <a:gd name="T25" fmla="*/ 9 h 59"/>
                      <a:gd name="T26" fmla="*/ 57 w 58"/>
                      <a:gd name="T27" fmla="*/ 19 h 59"/>
                      <a:gd name="T28" fmla="*/ 58 w 58"/>
                      <a:gd name="T29" fmla="*/ 30 h 59"/>
                      <a:gd name="T30" fmla="*/ 57 w 58"/>
                      <a:gd name="T31" fmla="*/ 40 h 59"/>
                      <a:gd name="T32" fmla="*/ 50 w 58"/>
                      <a:gd name="T33" fmla="*/ 50 h 59"/>
                      <a:gd name="T34" fmla="*/ 50 w 58"/>
                      <a:gd name="T35" fmla="*/ 50 h 59"/>
                      <a:gd name="T36" fmla="*/ 57 w 58"/>
                      <a:gd name="T37" fmla="*/ 40 h 59"/>
                      <a:gd name="T38" fmla="*/ 58 w 58"/>
                      <a:gd name="T39" fmla="*/ 30 h 59"/>
                      <a:gd name="T40" fmla="*/ 57 w 58"/>
                      <a:gd name="T41" fmla="*/ 19 h 59"/>
                      <a:gd name="T42" fmla="*/ 50 w 58"/>
                      <a:gd name="T43" fmla="*/ 9 h 59"/>
                      <a:gd name="T44" fmla="*/ 40 w 58"/>
                      <a:gd name="T45" fmla="*/ 2 h 59"/>
                      <a:gd name="T46" fmla="*/ 29 w 58"/>
                      <a:gd name="T47" fmla="*/ 0 h 59"/>
                      <a:gd name="T48" fmla="*/ 19 w 58"/>
                      <a:gd name="T49" fmla="*/ 2 h 59"/>
                      <a:gd name="T50" fmla="*/ 9 w 58"/>
                      <a:gd name="T51" fmla="*/ 9 h 59"/>
                      <a:gd name="T52" fmla="*/ 3 w 58"/>
                      <a:gd name="T53" fmla="*/ 19 h 59"/>
                      <a:gd name="T54" fmla="*/ 0 w 58"/>
                      <a:gd name="T55" fmla="*/ 30 h 59"/>
                      <a:gd name="T56" fmla="*/ 3 w 58"/>
                      <a:gd name="T57" fmla="*/ 40 h 59"/>
                      <a:gd name="T58" fmla="*/ 9 w 58"/>
                      <a:gd name="T59" fmla="*/ 50 h 59"/>
                      <a:gd name="T60" fmla="*/ 19 w 58"/>
                      <a:gd name="T61" fmla="*/ 56 h 59"/>
                      <a:gd name="T62" fmla="*/ 29 w 58"/>
                      <a:gd name="T63" fmla="*/ 59 h 59"/>
                      <a:gd name="T64" fmla="*/ 40 w 58"/>
                      <a:gd name="T65" fmla="*/ 56 h 59"/>
                      <a:gd name="T66" fmla="*/ 50 w 58"/>
                      <a:gd name="T67" fmla="*/ 5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58" h="59">
                        <a:moveTo>
                          <a:pt x="50" y="50"/>
                        </a:moveTo>
                        <a:lnTo>
                          <a:pt x="40" y="56"/>
                        </a:lnTo>
                        <a:lnTo>
                          <a:pt x="29" y="59"/>
                        </a:lnTo>
                        <a:lnTo>
                          <a:pt x="19" y="56"/>
                        </a:lnTo>
                        <a:lnTo>
                          <a:pt x="9" y="50"/>
                        </a:lnTo>
                        <a:lnTo>
                          <a:pt x="3" y="40"/>
                        </a:lnTo>
                        <a:lnTo>
                          <a:pt x="0" y="30"/>
                        </a:lnTo>
                        <a:lnTo>
                          <a:pt x="3" y="19"/>
                        </a:lnTo>
                        <a:lnTo>
                          <a:pt x="9" y="9"/>
                        </a:lnTo>
                        <a:lnTo>
                          <a:pt x="19" y="2"/>
                        </a:lnTo>
                        <a:lnTo>
                          <a:pt x="29" y="0"/>
                        </a:lnTo>
                        <a:lnTo>
                          <a:pt x="40" y="2"/>
                        </a:lnTo>
                        <a:lnTo>
                          <a:pt x="50" y="9"/>
                        </a:lnTo>
                        <a:lnTo>
                          <a:pt x="57" y="19"/>
                        </a:lnTo>
                        <a:lnTo>
                          <a:pt x="58" y="30"/>
                        </a:lnTo>
                        <a:lnTo>
                          <a:pt x="57" y="40"/>
                        </a:lnTo>
                        <a:lnTo>
                          <a:pt x="50" y="50"/>
                        </a:lnTo>
                        <a:close/>
                        <a:moveTo>
                          <a:pt x="50" y="50"/>
                        </a:moveTo>
                        <a:lnTo>
                          <a:pt x="57" y="40"/>
                        </a:lnTo>
                        <a:lnTo>
                          <a:pt x="58" y="30"/>
                        </a:lnTo>
                        <a:lnTo>
                          <a:pt x="57" y="19"/>
                        </a:lnTo>
                        <a:lnTo>
                          <a:pt x="50" y="9"/>
                        </a:lnTo>
                        <a:lnTo>
                          <a:pt x="40" y="2"/>
                        </a:lnTo>
                        <a:lnTo>
                          <a:pt x="29" y="0"/>
                        </a:lnTo>
                        <a:lnTo>
                          <a:pt x="19" y="2"/>
                        </a:lnTo>
                        <a:lnTo>
                          <a:pt x="9" y="9"/>
                        </a:lnTo>
                        <a:lnTo>
                          <a:pt x="3" y="19"/>
                        </a:lnTo>
                        <a:lnTo>
                          <a:pt x="0" y="30"/>
                        </a:lnTo>
                        <a:lnTo>
                          <a:pt x="3" y="40"/>
                        </a:lnTo>
                        <a:lnTo>
                          <a:pt x="9" y="50"/>
                        </a:lnTo>
                        <a:lnTo>
                          <a:pt x="19" y="56"/>
                        </a:lnTo>
                        <a:lnTo>
                          <a:pt x="29" y="59"/>
                        </a:lnTo>
                        <a:lnTo>
                          <a:pt x="40" y="56"/>
                        </a:lnTo>
                        <a:lnTo>
                          <a:pt x="50" y="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11" name="グループ化 110"/>
                <p:cNvGrpSpPr>
                  <a:grpSpLocks noChangeAspect="1"/>
                </p:cNvGrpSpPr>
                <p:nvPr/>
              </p:nvGrpSpPr>
              <p:grpSpPr>
                <a:xfrm>
                  <a:off x="3160236" y="1397781"/>
                  <a:ext cx="540160" cy="1307800"/>
                  <a:chOff x="1970415" y="3028278"/>
                  <a:chExt cx="900266" cy="2179666"/>
                </a:xfrm>
              </p:grpSpPr>
              <p:sp>
                <p:nvSpPr>
                  <p:cNvPr id="112" name="Freeform 11"/>
                  <p:cNvSpPr>
                    <a:spLocks/>
                  </p:cNvSpPr>
                  <p:nvPr/>
                </p:nvSpPr>
                <p:spPr bwMode="auto">
                  <a:xfrm rot="-2400000">
                    <a:off x="1970415" y="3028278"/>
                    <a:ext cx="241091" cy="1399306"/>
                  </a:xfrm>
                  <a:custGeom>
                    <a:avLst/>
                    <a:gdLst>
                      <a:gd name="T0" fmla="*/ 41 w 51"/>
                      <a:gd name="T1" fmla="*/ 22 h 256"/>
                      <a:gd name="T2" fmla="*/ 30 w 51"/>
                      <a:gd name="T3" fmla="*/ 60 h 256"/>
                      <a:gd name="T4" fmla="*/ 7 w 51"/>
                      <a:gd name="T5" fmla="*/ 56 h 256"/>
                      <a:gd name="T6" fmla="*/ 10 w 51"/>
                      <a:gd name="T7" fmla="*/ 46 h 256"/>
                      <a:gd name="T8" fmla="*/ 34 w 51"/>
                      <a:gd name="T9" fmla="*/ 46 h 256"/>
                      <a:gd name="T10" fmla="*/ 38 w 51"/>
                      <a:gd name="T11" fmla="*/ 92 h 256"/>
                      <a:gd name="T12" fmla="*/ 15 w 51"/>
                      <a:gd name="T13" fmla="*/ 98 h 256"/>
                      <a:gd name="T14" fmla="*/ 6 w 51"/>
                      <a:gd name="T15" fmla="*/ 88 h 256"/>
                      <a:gd name="T16" fmla="*/ 25 w 51"/>
                      <a:gd name="T17" fmla="*/ 80 h 256"/>
                      <a:gd name="T18" fmla="*/ 44 w 51"/>
                      <a:gd name="T19" fmla="*/ 108 h 256"/>
                      <a:gd name="T20" fmla="*/ 25 w 51"/>
                      <a:gd name="T21" fmla="*/ 137 h 256"/>
                      <a:gd name="T22" fmla="*/ 7 w 51"/>
                      <a:gd name="T23" fmla="*/ 130 h 256"/>
                      <a:gd name="T24" fmla="*/ 15 w 51"/>
                      <a:gd name="T25" fmla="*/ 119 h 256"/>
                      <a:gd name="T26" fmla="*/ 39 w 51"/>
                      <a:gd name="T27" fmla="*/ 126 h 256"/>
                      <a:gd name="T28" fmla="*/ 35 w 51"/>
                      <a:gd name="T29" fmla="*/ 171 h 256"/>
                      <a:gd name="T30" fmla="*/ 11 w 51"/>
                      <a:gd name="T31" fmla="*/ 171 h 256"/>
                      <a:gd name="T32" fmla="*/ 9 w 51"/>
                      <a:gd name="T33" fmla="*/ 161 h 256"/>
                      <a:gd name="T34" fmla="*/ 30 w 51"/>
                      <a:gd name="T35" fmla="*/ 156 h 256"/>
                      <a:gd name="T36" fmla="*/ 44 w 51"/>
                      <a:gd name="T37" fmla="*/ 195 h 256"/>
                      <a:gd name="T38" fmla="*/ 21 w 51"/>
                      <a:gd name="T39" fmla="*/ 212 h 256"/>
                      <a:gd name="T40" fmla="*/ 7 w 51"/>
                      <a:gd name="T41" fmla="*/ 203 h 256"/>
                      <a:gd name="T42" fmla="*/ 21 w 51"/>
                      <a:gd name="T43" fmla="*/ 194 h 256"/>
                      <a:gd name="T44" fmla="*/ 44 w 51"/>
                      <a:gd name="T45" fmla="*/ 210 h 256"/>
                      <a:gd name="T46" fmla="*/ 31 w 51"/>
                      <a:gd name="T47" fmla="*/ 248 h 256"/>
                      <a:gd name="T48" fmla="*/ 33 w 51"/>
                      <a:gd name="T49" fmla="*/ 254 h 256"/>
                      <a:gd name="T50" fmla="*/ 51 w 51"/>
                      <a:gd name="T51" fmla="*/ 220 h 256"/>
                      <a:gd name="T52" fmla="*/ 31 w 51"/>
                      <a:gd name="T53" fmla="*/ 188 h 256"/>
                      <a:gd name="T54" fmla="*/ 5 w 51"/>
                      <a:gd name="T55" fmla="*/ 194 h 256"/>
                      <a:gd name="T56" fmla="*/ 10 w 51"/>
                      <a:gd name="T57" fmla="*/ 214 h 256"/>
                      <a:gd name="T58" fmla="*/ 36 w 51"/>
                      <a:gd name="T59" fmla="*/ 215 h 256"/>
                      <a:gd name="T60" fmla="*/ 49 w 51"/>
                      <a:gd name="T61" fmla="*/ 170 h 256"/>
                      <a:gd name="T62" fmla="*/ 25 w 51"/>
                      <a:gd name="T63" fmla="*/ 150 h 256"/>
                      <a:gd name="T64" fmla="*/ 2 w 51"/>
                      <a:gd name="T65" fmla="*/ 161 h 256"/>
                      <a:gd name="T66" fmla="*/ 14 w 51"/>
                      <a:gd name="T67" fmla="*/ 179 h 256"/>
                      <a:gd name="T68" fmla="*/ 40 w 51"/>
                      <a:gd name="T69" fmla="*/ 174 h 256"/>
                      <a:gd name="T70" fmla="*/ 44 w 51"/>
                      <a:gd name="T71" fmla="*/ 122 h 256"/>
                      <a:gd name="T72" fmla="*/ 19 w 51"/>
                      <a:gd name="T73" fmla="*/ 112 h 256"/>
                      <a:gd name="T74" fmla="*/ 0 w 51"/>
                      <a:gd name="T75" fmla="*/ 127 h 256"/>
                      <a:gd name="T76" fmla="*/ 19 w 51"/>
                      <a:gd name="T77" fmla="*/ 142 h 256"/>
                      <a:gd name="T78" fmla="*/ 44 w 51"/>
                      <a:gd name="T79" fmla="*/ 132 h 256"/>
                      <a:gd name="T80" fmla="*/ 39 w 51"/>
                      <a:gd name="T81" fmla="*/ 80 h 256"/>
                      <a:gd name="T82" fmla="*/ 12 w 51"/>
                      <a:gd name="T83" fmla="*/ 77 h 256"/>
                      <a:gd name="T84" fmla="*/ 1 w 51"/>
                      <a:gd name="T85" fmla="*/ 94 h 256"/>
                      <a:gd name="T86" fmla="*/ 25 w 51"/>
                      <a:gd name="T87" fmla="*/ 106 h 256"/>
                      <a:gd name="T88" fmla="*/ 48 w 51"/>
                      <a:gd name="T89" fmla="*/ 84 h 256"/>
                      <a:gd name="T90" fmla="*/ 34 w 51"/>
                      <a:gd name="T91" fmla="*/ 39 h 256"/>
                      <a:gd name="T92" fmla="*/ 7 w 51"/>
                      <a:gd name="T93" fmla="*/ 41 h 256"/>
                      <a:gd name="T94" fmla="*/ 4 w 51"/>
                      <a:gd name="T95" fmla="*/ 60 h 256"/>
                      <a:gd name="T96" fmla="*/ 30 w 51"/>
                      <a:gd name="T97" fmla="*/ 66 h 256"/>
                      <a:gd name="T98" fmla="*/ 49 w 51"/>
                      <a:gd name="T99" fmla="*/ 32 h 256"/>
                      <a:gd name="T100" fmla="*/ 29 w 51"/>
                      <a:gd name="T101" fmla="*/ 0 h 2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51" h="256">
                        <a:moveTo>
                          <a:pt x="24" y="5"/>
                        </a:moveTo>
                        <a:lnTo>
                          <a:pt x="29" y="6"/>
                        </a:lnTo>
                        <a:lnTo>
                          <a:pt x="34" y="8"/>
                        </a:lnTo>
                        <a:lnTo>
                          <a:pt x="38" y="12"/>
                        </a:lnTo>
                        <a:lnTo>
                          <a:pt x="41" y="22"/>
                        </a:lnTo>
                        <a:lnTo>
                          <a:pt x="44" y="34"/>
                        </a:lnTo>
                        <a:lnTo>
                          <a:pt x="41" y="44"/>
                        </a:lnTo>
                        <a:lnTo>
                          <a:pt x="38" y="54"/>
                        </a:lnTo>
                        <a:lnTo>
                          <a:pt x="34" y="58"/>
                        </a:lnTo>
                        <a:lnTo>
                          <a:pt x="30" y="60"/>
                        </a:lnTo>
                        <a:lnTo>
                          <a:pt x="25" y="61"/>
                        </a:lnTo>
                        <a:lnTo>
                          <a:pt x="19" y="61"/>
                        </a:lnTo>
                        <a:lnTo>
                          <a:pt x="15" y="60"/>
                        </a:lnTo>
                        <a:lnTo>
                          <a:pt x="10" y="59"/>
                        </a:lnTo>
                        <a:lnTo>
                          <a:pt x="7" y="56"/>
                        </a:lnTo>
                        <a:lnTo>
                          <a:pt x="6" y="55"/>
                        </a:lnTo>
                        <a:lnTo>
                          <a:pt x="5" y="53"/>
                        </a:lnTo>
                        <a:lnTo>
                          <a:pt x="6" y="50"/>
                        </a:lnTo>
                        <a:lnTo>
                          <a:pt x="7" y="48"/>
                        </a:lnTo>
                        <a:lnTo>
                          <a:pt x="10" y="46"/>
                        </a:lnTo>
                        <a:lnTo>
                          <a:pt x="14" y="44"/>
                        </a:lnTo>
                        <a:lnTo>
                          <a:pt x="19" y="43"/>
                        </a:lnTo>
                        <a:lnTo>
                          <a:pt x="25" y="43"/>
                        </a:lnTo>
                        <a:lnTo>
                          <a:pt x="29" y="44"/>
                        </a:lnTo>
                        <a:lnTo>
                          <a:pt x="34" y="46"/>
                        </a:lnTo>
                        <a:lnTo>
                          <a:pt x="38" y="50"/>
                        </a:lnTo>
                        <a:lnTo>
                          <a:pt x="43" y="59"/>
                        </a:lnTo>
                        <a:lnTo>
                          <a:pt x="44" y="70"/>
                        </a:lnTo>
                        <a:lnTo>
                          <a:pt x="43" y="82"/>
                        </a:lnTo>
                        <a:lnTo>
                          <a:pt x="38" y="92"/>
                        </a:lnTo>
                        <a:lnTo>
                          <a:pt x="34" y="95"/>
                        </a:lnTo>
                        <a:lnTo>
                          <a:pt x="30" y="98"/>
                        </a:lnTo>
                        <a:lnTo>
                          <a:pt x="25" y="99"/>
                        </a:lnTo>
                        <a:lnTo>
                          <a:pt x="20" y="99"/>
                        </a:lnTo>
                        <a:lnTo>
                          <a:pt x="15" y="98"/>
                        </a:lnTo>
                        <a:lnTo>
                          <a:pt x="11" y="97"/>
                        </a:lnTo>
                        <a:lnTo>
                          <a:pt x="9" y="94"/>
                        </a:lnTo>
                        <a:lnTo>
                          <a:pt x="6" y="92"/>
                        </a:lnTo>
                        <a:lnTo>
                          <a:pt x="6" y="90"/>
                        </a:lnTo>
                        <a:lnTo>
                          <a:pt x="6" y="88"/>
                        </a:lnTo>
                        <a:lnTo>
                          <a:pt x="9" y="85"/>
                        </a:lnTo>
                        <a:lnTo>
                          <a:pt x="11" y="84"/>
                        </a:lnTo>
                        <a:lnTo>
                          <a:pt x="15" y="82"/>
                        </a:lnTo>
                        <a:lnTo>
                          <a:pt x="20" y="80"/>
                        </a:lnTo>
                        <a:lnTo>
                          <a:pt x="25" y="80"/>
                        </a:lnTo>
                        <a:lnTo>
                          <a:pt x="30" y="82"/>
                        </a:lnTo>
                        <a:lnTo>
                          <a:pt x="34" y="84"/>
                        </a:lnTo>
                        <a:lnTo>
                          <a:pt x="38" y="88"/>
                        </a:lnTo>
                        <a:lnTo>
                          <a:pt x="43" y="97"/>
                        </a:lnTo>
                        <a:lnTo>
                          <a:pt x="44" y="108"/>
                        </a:lnTo>
                        <a:lnTo>
                          <a:pt x="43" y="119"/>
                        </a:lnTo>
                        <a:lnTo>
                          <a:pt x="39" y="128"/>
                        </a:lnTo>
                        <a:lnTo>
                          <a:pt x="35" y="133"/>
                        </a:lnTo>
                        <a:lnTo>
                          <a:pt x="30" y="136"/>
                        </a:lnTo>
                        <a:lnTo>
                          <a:pt x="25" y="137"/>
                        </a:lnTo>
                        <a:lnTo>
                          <a:pt x="20" y="137"/>
                        </a:lnTo>
                        <a:lnTo>
                          <a:pt x="15" y="136"/>
                        </a:lnTo>
                        <a:lnTo>
                          <a:pt x="11" y="133"/>
                        </a:lnTo>
                        <a:lnTo>
                          <a:pt x="9" y="132"/>
                        </a:lnTo>
                        <a:lnTo>
                          <a:pt x="7" y="130"/>
                        </a:lnTo>
                        <a:lnTo>
                          <a:pt x="6" y="127"/>
                        </a:lnTo>
                        <a:lnTo>
                          <a:pt x="7" y="126"/>
                        </a:lnTo>
                        <a:lnTo>
                          <a:pt x="9" y="123"/>
                        </a:lnTo>
                        <a:lnTo>
                          <a:pt x="11" y="121"/>
                        </a:lnTo>
                        <a:lnTo>
                          <a:pt x="15" y="119"/>
                        </a:lnTo>
                        <a:lnTo>
                          <a:pt x="20" y="118"/>
                        </a:lnTo>
                        <a:lnTo>
                          <a:pt x="25" y="118"/>
                        </a:lnTo>
                        <a:lnTo>
                          <a:pt x="30" y="118"/>
                        </a:lnTo>
                        <a:lnTo>
                          <a:pt x="35" y="121"/>
                        </a:lnTo>
                        <a:lnTo>
                          <a:pt x="39" y="126"/>
                        </a:lnTo>
                        <a:lnTo>
                          <a:pt x="43" y="135"/>
                        </a:lnTo>
                        <a:lnTo>
                          <a:pt x="45" y="146"/>
                        </a:lnTo>
                        <a:lnTo>
                          <a:pt x="43" y="157"/>
                        </a:lnTo>
                        <a:lnTo>
                          <a:pt x="39" y="166"/>
                        </a:lnTo>
                        <a:lnTo>
                          <a:pt x="35" y="171"/>
                        </a:lnTo>
                        <a:lnTo>
                          <a:pt x="31" y="174"/>
                        </a:lnTo>
                        <a:lnTo>
                          <a:pt x="26" y="175"/>
                        </a:lnTo>
                        <a:lnTo>
                          <a:pt x="20" y="174"/>
                        </a:lnTo>
                        <a:lnTo>
                          <a:pt x="16" y="172"/>
                        </a:lnTo>
                        <a:lnTo>
                          <a:pt x="11" y="171"/>
                        </a:lnTo>
                        <a:lnTo>
                          <a:pt x="9" y="170"/>
                        </a:lnTo>
                        <a:lnTo>
                          <a:pt x="7" y="167"/>
                        </a:lnTo>
                        <a:lnTo>
                          <a:pt x="6" y="165"/>
                        </a:lnTo>
                        <a:lnTo>
                          <a:pt x="7" y="162"/>
                        </a:lnTo>
                        <a:lnTo>
                          <a:pt x="9" y="161"/>
                        </a:lnTo>
                        <a:lnTo>
                          <a:pt x="11" y="159"/>
                        </a:lnTo>
                        <a:lnTo>
                          <a:pt x="16" y="157"/>
                        </a:lnTo>
                        <a:lnTo>
                          <a:pt x="20" y="156"/>
                        </a:lnTo>
                        <a:lnTo>
                          <a:pt x="26" y="155"/>
                        </a:lnTo>
                        <a:lnTo>
                          <a:pt x="30" y="156"/>
                        </a:lnTo>
                        <a:lnTo>
                          <a:pt x="35" y="159"/>
                        </a:lnTo>
                        <a:lnTo>
                          <a:pt x="39" y="164"/>
                        </a:lnTo>
                        <a:lnTo>
                          <a:pt x="44" y="172"/>
                        </a:lnTo>
                        <a:lnTo>
                          <a:pt x="45" y="184"/>
                        </a:lnTo>
                        <a:lnTo>
                          <a:pt x="44" y="195"/>
                        </a:lnTo>
                        <a:lnTo>
                          <a:pt x="39" y="204"/>
                        </a:lnTo>
                        <a:lnTo>
                          <a:pt x="36" y="208"/>
                        </a:lnTo>
                        <a:lnTo>
                          <a:pt x="31" y="212"/>
                        </a:lnTo>
                        <a:lnTo>
                          <a:pt x="26" y="212"/>
                        </a:lnTo>
                        <a:lnTo>
                          <a:pt x="21" y="212"/>
                        </a:lnTo>
                        <a:lnTo>
                          <a:pt x="16" y="210"/>
                        </a:lnTo>
                        <a:lnTo>
                          <a:pt x="12" y="209"/>
                        </a:lnTo>
                        <a:lnTo>
                          <a:pt x="10" y="206"/>
                        </a:lnTo>
                        <a:lnTo>
                          <a:pt x="7" y="205"/>
                        </a:lnTo>
                        <a:lnTo>
                          <a:pt x="7" y="203"/>
                        </a:lnTo>
                        <a:lnTo>
                          <a:pt x="7" y="200"/>
                        </a:lnTo>
                        <a:lnTo>
                          <a:pt x="10" y="198"/>
                        </a:lnTo>
                        <a:lnTo>
                          <a:pt x="12" y="196"/>
                        </a:lnTo>
                        <a:lnTo>
                          <a:pt x="16" y="195"/>
                        </a:lnTo>
                        <a:lnTo>
                          <a:pt x="21" y="194"/>
                        </a:lnTo>
                        <a:lnTo>
                          <a:pt x="26" y="193"/>
                        </a:lnTo>
                        <a:lnTo>
                          <a:pt x="31" y="194"/>
                        </a:lnTo>
                        <a:lnTo>
                          <a:pt x="35" y="196"/>
                        </a:lnTo>
                        <a:lnTo>
                          <a:pt x="39" y="200"/>
                        </a:lnTo>
                        <a:lnTo>
                          <a:pt x="44" y="210"/>
                        </a:lnTo>
                        <a:lnTo>
                          <a:pt x="45" y="222"/>
                        </a:lnTo>
                        <a:lnTo>
                          <a:pt x="44" y="232"/>
                        </a:lnTo>
                        <a:lnTo>
                          <a:pt x="40" y="242"/>
                        </a:lnTo>
                        <a:lnTo>
                          <a:pt x="36" y="246"/>
                        </a:lnTo>
                        <a:lnTo>
                          <a:pt x="31" y="248"/>
                        </a:lnTo>
                        <a:lnTo>
                          <a:pt x="26" y="249"/>
                        </a:lnTo>
                        <a:lnTo>
                          <a:pt x="24" y="249"/>
                        </a:lnTo>
                        <a:lnTo>
                          <a:pt x="24" y="256"/>
                        </a:lnTo>
                        <a:lnTo>
                          <a:pt x="26" y="256"/>
                        </a:lnTo>
                        <a:lnTo>
                          <a:pt x="33" y="254"/>
                        </a:lnTo>
                        <a:lnTo>
                          <a:pt x="36" y="253"/>
                        </a:lnTo>
                        <a:lnTo>
                          <a:pt x="41" y="249"/>
                        </a:lnTo>
                        <a:lnTo>
                          <a:pt x="45" y="244"/>
                        </a:lnTo>
                        <a:lnTo>
                          <a:pt x="50" y="234"/>
                        </a:lnTo>
                        <a:lnTo>
                          <a:pt x="51" y="220"/>
                        </a:lnTo>
                        <a:lnTo>
                          <a:pt x="49" y="208"/>
                        </a:lnTo>
                        <a:lnTo>
                          <a:pt x="44" y="198"/>
                        </a:lnTo>
                        <a:lnTo>
                          <a:pt x="40" y="193"/>
                        </a:lnTo>
                        <a:lnTo>
                          <a:pt x="36" y="190"/>
                        </a:lnTo>
                        <a:lnTo>
                          <a:pt x="31" y="188"/>
                        </a:lnTo>
                        <a:lnTo>
                          <a:pt x="26" y="188"/>
                        </a:lnTo>
                        <a:lnTo>
                          <a:pt x="20" y="188"/>
                        </a:lnTo>
                        <a:lnTo>
                          <a:pt x="14" y="189"/>
                        </a:lnTo>
                        <a:lnTo>
                          <a:pt x="9" y="191"/>
                        </a:lnTo>
                        <a:lnTo>
                          <a:pt x="5" y="194"/>
                        </a:lnTo>
                        <a:lnTo>
                          <a:pt x="2" y="199"/>
                        </a:lnTo>
                        <a:lnTo>
                          <a:pt x="1" y="203"/>
                        </a:lnTo>
                        <a:lnTo>
                          <a:pt x="2" y="206"/>
                        </a:lnTo>
                        <a:lnTo>
                          <a:pt x="5" y="212"/>
                        </a:lnTo>
                        <a:lnTo>
                          <a:pt x="10" y="214"/>
                        </a:lnTo>
                        <a:lnTo>
                          <a:pt x="14" y="217"/>
                        </a:lnTo>
                        <a:lnTo>
                          <a:pt x="20" y="218"/>
                        </a:lnTo>
                        <a:lnTo>
                          <a:pt x="26" y="218"/>
                        </a:lnTo>
                        <a:lnTo>
                          <a:pt x="31" y="217"/>
                        </a:lnTo>
                        <a:lnTo>
                          <a:pt x="36" y="215"/>
                        </a:lnTo>
                        <a:lnTo>
                          <a:pt x="40" y="212"/>
                        </a:lnTo>
                        <a:lnTo>
                          <a:pt x="44" y="208"/>
                        </a:lnTo>
                        <a:lnTo>
                          <a:pt x="49" y="196"/>
                        </a:lnTo>
                        <a:lnTo>
                          <a:pt x="51" y="184"/>
                        </a:lnTo>
                        <a:lnTo>
                          <a:pt x="49" y="170"/>
                        </a:lnTo>
                        <a:lnTo>
                          <a:pt x="44" y="160"/>
                        </a:lnTo>
                        <a:lnTo>
                          <a:pt x="40" y="155"/>
                        </a:lnTo>
                        <a:lnTo>
                          <a:pt x="35" y="152"/>
                        </a:lnTo>
                        <a:lnTo>
                          <a:pt x="31" y="150"/>
                        </a:lnTo>
                        <a:lnTo>
                          <a:pt x="25" y="150"/>
                        </a:lnTo>
                        <a:lnTo>
                          <a:pt x="19" y="150"/>
                        </a:lnTo>
                        <a:lnTo>
                          <a:pt x="14" y="151"/>
                        </a:lnTo>
                        <a:lnTo>
                          <a:pt x="9" y="154"/>
                        </a:lnTo>
                        <a:lnTo>
                          <a:pt x="5" y="157"/>
                        </a:lnTo>
                        <a:lnTo>
                          <a:pt x="2" y="161"/>
                        </a:lnTo>
                        <a:lnTo>
                          <a:pt x="1" y="165"/>
                        </a:lnTo>
                        <a:lnTo>
                          <a:pt x="2" y="170"/>
                        </a:lnTo>
                        <a:lnTo>
                          <a:pt x="5" y="174"/>
                        </a:lnTo>
                        <a:lnTo>
                          <a:pt x="9" y="176"/>
                        </a:lnTo>
                        <a:lnTo>
                          <a:pt x="14" y="179"/>
                        </a:lnTo>
                        <a:lnTo>
                          <a:pt x="20" y="180"/>
                        </a:lnTo>
                        <a:lnTo>
                          <a:pt x="26" y="180"/>
                        </a:lnTo>
                        <a:lnTo>
                          <a:pt x="31" y="180"/>
                        </a:lnTo>
                        <a:lnTo>
                          <a:pt x="36" y="177"/>
                        </a:lnTo>
                        <a:lnTo>
                          <a:pt x="40" y="174"/>
                        </a:lnTo>
                        <a:lnTo>
                          <a:pt x="44" y="170"/>
                        </a:lnTo>
                        <a:lnTo>
                          <a:pt x="49" y="159"/>
                        </a:lnTo>
                        <a:lnTo>
                          <a:pt x="50" y="146"/>
                        </a:lnTo>
                        <a:lnTo>
                          <a:pt x="49" y="133"/>
                        </a:lnTo>
                        <a:lnTo>
                          <a:pt x="44" y="122"/>
                        </a:lnTo>
                        <a:lnTo>
                          <a:pt x="40" y="118"/>
                        </a:lnTo>
                        <a:lnTo>
                          <a:pt x="35" y="114"/>
                        </a:lnTo>
                        <a:lnTo>
                          <a:pt x="30" y="112"/>
                        </a:lnTo>
                        <a:lnTo>
                          <a:pt x="25" y="112"/>
                        </a:lnTo>
                        <a:lnTo>
                          <a:pt x="19" y="112"/>
                        </a:lnTo>
                        <a:lnTo>
                          <a:pt x="14" y="114"/>
                        </a:lnTo>
                        <a:lnTo>
                          <a:pt x="9" y="116"/>
                        </a:lnTo>
                        <a:lnTo>
                          <a:pt x="4" y="119"/>
                        </a:lnTo>
                        <a:lnTo>
                          <a:pt x="1" y="123"/>
                        </a:lnTo>
                        <a:lnTo>
                          <a:pt x="0" y="127"/>
                        </a:lnTo>
                        <a:lnTo>
                          <a:pt x="1" y="132"/>
                        </a:lnTo>
                        <a:lnTo>
                          <a:pt x="4" y="136"/>
                        </a:lnTo>
                        <a:lnTo>
                          <a:pt x="9" y="138"/>
                        </a:lnTo>
                        <a:lnTo>
                          <a:pt x="14" y="141"/>
                        </a:lnTo>
                        <a:lnTo>
                          <a:pt x="19" y="142"/>
                        </a:lnTo>
                        <a:lnTo>
                          <a:pt x="25" y="142"/>
                        </a:lnTo>
                        <a:lnTo>
                          <a:pt x="31" y="142"/>
                        </a:lnTo>
                        <a:lnTo>
                          <a:pt x="35" y="140"/>
                        </a:lnTo>
                        <a:lnTo>
                          <a:pt x="40" y="137"/>
                        </a:lnTo>
                        <a:lnTo>
                          <a:pt x="44" y="132"/>
                        </a:lnTo>
                        <a:lnTo>
                          <a:pt x="49" y="121"/>
                        </a:lnTo>
                        <a:lnTo>
                          <a:pt x="50" y="108"/>
                        </a:lnTo>
                        <a:lnTo>
                          <a:pt x="48" y="95"/>
                        </a:lnTo>
                        <a:lnTo>
                          <a:pt x="43" y="84"/>
                        </a:lnTo>
                        <a:lnTo>
                          <a:pt x="39" y="80"/>
                        </a:lnTo>
                        <a:lnTo>
                          <a:pt x="35" y="77"/>
                        </a:lnTo>
                        <a:lnTo>
                          <a:pt x="30" y="75"/>
                        </a:lnTo>
                        <a:lnTo>
                          <a:pt x="25" y="74"/>
                        </a:lnTo>
                        <a:lnTo>
                          <a:pt x="19" y="75"/>
                        </a:lnTo>
                        <a:lnTo>
                          <a:pt x="12" y="77"/>
                        </a:lnTo>
                        <a:lnTo>
                          <a:pt x="7" y="78"/>
                        </a:lnTo>
                        <a:lnTo>
                          <a:pt x="4" y="82"/>
                        </a:lnTo>
                        <a:lnTo>
                          <a:pt x="1" y="85"/>
                        </a:lnTo>
                        <a:lnTo>
                          <a:pt x="0" y="90"/>
                        </a:lnTo>
                        <a:lnTo>
                          <a:pt x="1" y="94"/>
                        </a:lnTo>
                        <a:lnTo>
                          <a:pt x="4" y="98"/>
                        </a:lnTo>
                        <a:lnTo>
                          <a:pt x="9" y="102"/>
                        </a:lnTo>
                        <a:lnTo>
                          <a:pt x="12" y="103"/>
                        </a:lnTo>
                        <a:lnTo>
                          <a:pt x="19" y="104"/>
                        </a:lnTo>
                        <a:lnTo>
                          <a:pt x="25" y="106"/>
                        </a:lnTo>
                        <a:lnTo>
                          <a:pt x="30" y="104"/>
                        </a:lnTo>
                        <a:lnTo>
                          <a:pt x="35" y="102"/>
                        </a:lnTo>
                        <a:lnTo>
                          <a:pt x="39" y="99"/>
                        </a:lnTo>
                        <a:lnTo>
                          <a:pt x="43" y="94"/>
                        </a:lnTo>
                        <a:lnTo>
                          <a:pt x="48" y="84"/>
                        </a:lnTo>
                        <a:lnTo>
                          <a:pt x="50" y="70"/>
                        </a:lnTo>
                        <a:lnTo>
                          <a:pt x="48" y="58"/>
                        </a:lnTo>
                        <a:lnTo>
                          <a:pt x="43" y="46"/>
                        </a:lnTo>
                        <a:lnTo>
                          <a:pt x="39" y="43"/>
                        </a:lnTo>
                        <a:lnTo>
                          <a:pt x="34" y="39"/>
                        </a:lnTo>
                        <a:lnTo>
                          <a:pt x="30" y="37"/>
                        </a:lnTo>
                        <a:lnTo>
                          <a:pt x="24" y="36"/>
                        </a:lnTo>
                        <a:lnTo>
                          <a:pt x="17" y="37"/>
                        </a:lnTo>
                        <a:lnTo>
                          <a:pt x="12" y="39"/>
                        </a:lnTo>
                        <a:lnTo>
                          <a:pt x="7" y="41"/>
                        </a:lnTo>
                        <a:lnTo>
                          <a:pt x="4" y="44"/>
                        </a:lnTo>
                        <a:lnTo>
                          <a:pt x="0" y="48"/>
                        </a:lnTo>
                        <a:lnTo>
                          <a:pt x="0" y="53"/>
                        </a:lnTo>
                        <a:lnTo>
                          <a:pt x="1" y="56"/>
                        </a:lnTo>
                        <a:lnTo>
                          <a:pt x="4" y="60"/>
                        </a:lnTo>
                        <a:lnTo>
                          <a:pt x="7" y="64"/>
                        </a:lnTo>
                        <a:lnTo>
                          <a:pt x="12" y="65"/>
                        </a:lnTo>
                        <a:lnTo>
                          <a:pt x="19" y="68"/>
                        </a:lnTo>
                        <a:lnTo>
                          <a:pt x="25" y="68"/>
                        </a:lnTo>
                        <a:lnTo>
                          <a:pt x="30" y="66"/>
                        </a:lnTo>
                        <a:lnTo>
                          <a:pt x="35" y="65"/>
                        </a:lnTo>
                        <a:lnTo>
                          <a:pt x="39" y="61"/>
                        </a:lnTo>
                        <a:lnTo>
                          <a:pt x="43" y="56"/>
                        </a:lnTo>
                        <a:lnTo>
                          <a:pt x="48" y="46"/>
                        </a:lnTo>
                        <a:lnTo>
                          <a:pt x="49" y="32"/>
                        </a:lnTo>
                        <a:lnTo>
                          <a:pt x="48" y="20"/>
                        </a:lnTo>
                        <a:lnTo>
                          <a:pt x="41" y="10"/>
                        </a:lnTo>
                        <a:lnTo>
                          <a:pt x="38" y="5"/>
                        </a:lnTo>
                        <a:lnTo>
                          <a:pt x="34" y="2"/>
                        </a:lnTo>
                        <a:lnTo>
                          <a:pt x="29" y="0"/>
                        </a:lnTo>
                        <a:lnTo>
                          <a:pt x="24" y="0"/>
                        </a:lnTo>
                        <a:lnTo>
                          <a:pt x="21" y="0"/>
                        </a:lnTo>
                        <a:lnTo>
                          <a:pt x="21" y="5"/>
                        </a:lnTo>
                        <a:lnTo>
                          <a:pt x="24" y="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0">
                    <a:solidFill>
                      <a:schemeClr val="accent4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13" name="Freeform 11"/>
                  <p:cNvSpPr>
                    <a:spLocks/>
                  </p:cNvSpPr>
                  <p:nvPr/>
                </p:nvSpPr>
                <p:spPr bwMode="auto">
                  <a:xfrm rot="-2400000">
                    <a:off x="2629590" y="3808638"/>
                    <a:ext cx="241091" cy="1399306"/>
                  </a:xfrm>
                  <a:custGeom>
                    <a:avLst/>
                    <a:gdLst>
                      <a:gd name="T0" fmla="*/ 41 w 51"/>
                      <a:gd name="T1" fmla="*/ 22 h 256"/>
                      <a:gd name="T2" fmla="*/ 30 w 51"/>
                      <a:gd name="T3" fmla="*/ 60 h 256"/>
                      <a:gd name="T4" fmla="*/ 7 w 51"/>
                      <a:gd name="T5" fmla="*/ 56 h 256"/>
                      <a:gd name="T6" fmla="*/ 10 w 51"/>
                      <a:gd name="T7" fmla="*/ 46 h 256"/>
                      <a:gd name="T8" fmla="*/ 34 w 51"/>
                      <a:gd name="T9" fmla="*/ 46 h 256"/>
                      <a:gd name="T10" fmla="*/ 38 w 51"/>
                      <a:gd name="T11" fmla="*/ 92 h 256"/>
                      <a:gd name="T12" fmla="*/ 15 w 51"/>
                      <a:gd name="T13" fmla="*/ 98 h 256"/>
                      <a:gd name="T14" fmla="*/ 6 w 51"/>
                      <a:gd name="T15" fmla="*/ 88 h 256"/>
                      <a:gd name="T16" fmla="*/ 25 w 51"/>
                      <a:gd name="T17" fmla="*/ 80 h 256"/>
                      <a:gd name="T18" fmla="*/ 44 w 51"/>
                      <a:gd name="T19" fmla="*/ 108 h 256"/>
                      <a:gd name="T20" fmla="*/ 25 w 51"/>
                      <a:gd name="T21" fmla="*/ 137 h 256"/>
                      <a:gd name="T22" fmla="*/ 7 w 51"/>
                      <a:gd name="T23" fmla="*/ 130 h 256"/>
                      <a:gd name="T24" fmla="*/ 15 w 51"/>
                      <a:gd name="T25" fmla="*/ 119 h 256"/>
                      <a:gd name="T26" fmla="*/ 39 w 51"/>
                      <a:gd name="T27" fmla="*/ 126 h 256"/>
                      <a:gd name="T28" fmla="*/ 35 w 51"/>
                      <a:gd name="T29" fmla="*/ 171 h 256"/>
                      <a:gd name="T30" fmla="*/ 11 w 51"/>
                      <a:gd name="T31" fmla="*/ 171 h 256"/>
                      <a:gd name="T32" fmla="*/ 9 w 51"/>
                      <a:gd name="T33" fmla="*/ 161 h 256"/>
                      <a:gd name="T34" fmla="*/ 30 w 51"/>
                      <a:gd name="T35" fmla="*/ 156 h 256"/>
                      <a:gd name="T36" fmla="*/ 44 w 51"/>
                      <a:gd name="T37" fmla="*/ 195 h 256"/>
                      <a:gd name="T38" fmla="*/ 21 w 51"/>
                      <a:gd name="T39" fmla="*/ 212 h 256"/>
                      <a:gd name="T40" fmla="*/ 7 w 51"/>
                      <a:gd name="T41" fmla="*/ 203 h 256"/>
                      <a:gd name="T42" fmla="*/ 21 w 51"/>
                      <a:gd name="T43" fmla="*/ 194 h 256"/>
                      <a:gd name="T44" fmla="*/ 44 w 51"/>
                      <a:gd name="T45" fmla="*/ 210 h 256"/>
                      <a:gd name="T46" fmla="*/ 31 w 51"/>
                      <a:gd name="T47" fmla="*/ 248 h 256"/>
                      <a:gd name="T48" fmla="*/ 33 w 51"/>
                      <a:gd name="T49" fmla="*/ 254 h 256"/>
                      <a:gd name="T50" fmla="*/ 51 w 51"/>
                      <a:gd name="T51" fmla="*/ 220 h 256"/>
                      <a:gd name="T52" fmla="*/ 31 w 51"/>
                      <a:gd name="T53" fmla="*/ 188 h 256"/>
                      <a:gd name="T54" fmla="*/ 5 w 51"/>
                      <a:gd name="T55" fmla="*/ 194 h 256"/>
                      <a:gd name="T56" fmla="*/ 10 w 51"/>
                      <a:gd name="T57" fmla="*/ 214 h 256"/>
                      <a:gd name="T58" fmla="*/ 36 w 51"/>
                      <a:gd name="T59" fmla="*/ 215 h 256"/>
                      <a:gd name="T60" fmla="*/ 49 w 51"/>
                      <a:gd name="T61" fmla="*/ 170 h 256"/>
                      <a:gd name="T62" fmla="*/ 25 w 51"/>
                      <a:gd name="T63" fmla="*/ 150 h 256"/>
                      <a:gd name="T64" fmla="*/ 2 w 51"/>
                      <a:gd name="T65" fmla="*/ 161 h 256"/>
                      <a:gd name="T66" fmla="*/ 14 w 51"/>
                      <a:gd name="T67" fmla="*/ 179 h 256"/>
                      <a:gd name="T68" fmla="*/ 40 w 51"/>
                      <a:gd name="T69" fmla="*/ 174 h 256"/>
                      <a:gd name="T70" fmla="*/ 44 w 51"/>
                      <a:gd name="T71" fmla="*/ 122 h 256"/>
                      <a:gd name="T72" fmla="*/ 19 w 51"/>
                      <a:gd name="T73" fmla="*/ 112 h 256"/>
                      <a:gd name="T74" fmla="*/ 0 w 51"/>
                      <a:gd name="T75" fmla="*/ 127 h 256"/>
                      <a:gd name="T76" fmla="*/ 19 w 51"/>
                      <a:gd name="T77" fmla="*/ 142 h 256"/>
                      <a:gd name="T78" fmla="*/ 44 w 51"/>
                      <a:gd name="T79" fmla="*/ 132 h 256"/>
                      <a:gd name="T80" fmla="*/ 39 w 51"/>
                      <a:gd name="T81" fmla="*/ 80 h 256"/>
                      <a:gd name="T82" fmla="*/ 12 w 51"/>
                      <a:gd name="T83" fmla="*/ 77 h 256"/>
                      <a:gd name="T84" fmla="*/ 1 w 51"/>
                      <a:gd name="T85" fmla="*/ 94 h 256"/>
                      <a:gd name="T86" fmla="*/ 25 w 51"/>
                      <a:gd name="T87" fmla="*/ 106 h 256"/>
                      <a:gd name="T88" fmla="*/ 48 w 51"/>
                      <a:gd name="T89" fmla="*/ 84 h 256"/>
                      <a:gd name="T90" fmla="*/ 34 w 51"/>
                      <a:gd name="T91" fmla="*/ 39 h 256"/>
                      <a:gd name="T92" fmla="*/ 7 w 51"/>
                      <a:gd name="T93" fmla="*/ 41 h 256"/>
                      <a:gd name="T94" fmla="*/ 4 w 51"/>
                      <a:gd name="T95" fmla="*/ 60 h 256"/>
                      <a:gd name="T96" fmla="*/ 30 w 51"/>
                      <a:gd name="T97" fmla="*/ 66 h 256"/>
                      <a:gd name="T98" fmla="*/ 49 w 51"/>
                      <a:gd name="T99" fmla="*/ 32 h 256"/>
                      <a:gd name="T100" fmla="*/ 29 w 51"/>
                      <a:gd name="T101" fmla="*/ 0 h 2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51" h="256">
                        <a:moveTo>
                          <a:pt x="24" y="5"/>
                        </a:moveTo>
                        <a:lnTo>
                          <a:pt x="29" y="6"/>
                        </a:lnTo>
                        <a:lnTo>
                          <a:pt x="34" y="8"/>
                        </a:lnTo>
                        <a:lnTo>
                          <a:pt x="38" y="12"/>
                        </a:lnTo>
                        <a:lnTo>
                          <a:pt x="41" y="22"/>
                        </a:lnTo>
                        <a:lnTo>
                          <a:pt x="44" y="34"/>
                        </a:lnTo>
                        <a:lnTo>
                          <a:pt x="41" y="44"/>
                        </a:lnTo>
                        <a:lnTo>
                          <a:pt x="38" y="54"/>
                        </a:lnTo>
                        <a:lnTo>
                          <a:pt x="34" y="58"/>
                        </a:lnTo>
                        <a:lnTo>
                          <a:pt x="30" y="60"/>
                        </a:lnTo>
                        <a:lnTo>
                          <a:pt x="25" y="61"/>
                        </a:lnTo>
                        <a:lnTo>
                          <a:pt x="19" y="61"/>
                        </a:lnTo>
                        <a:lnTo>
                          <a:pt x="15" y="60"/>
                        </a:lnTo>
                        <a:lnTo>
                          <a:pt x="10" y="59"/>
                        </a:lnTo>
                        <a:lnTo>
                          <a:pt x="7" y="56"/>
                        </a:lnTo>
                        <a:lnTo>
                          <a:pt x="6" y="55"/>
                        </a:lnTo>
                        <a:lnTo>
                          <a:pt x="5" y="53"/>
                        </a:lnTo>
                        <a:lnTo>
                          <a:pt x="6" y="50"/>
                        </a:lnTo>
                        <a:lnTo>
                          <a:pt x="7" y="48"/>
                        </a:lnTo>
                        <a:lnTo>
                          <a:pt x="10" y="46"/>
                        </a:lnTo>
                        <a:lnTo>
                          <a:pt x="14" y="44"/>
                        </a:lnTo>
                        <a:lnTo>
                          <a:pt x="19" y="43"/>
                        </a:lnTo>
                        <a:lnTo>
                          <a:pt x="25" y="43"/>
                        </a:lnTo>
                        <a:lnTo>
                          <a:pt x="29" y="44"/>
                        </a:lnTo>
                        <a:lnTo>
                          <a:pt x="34" y="46"/>
                        </a:lnTo>
                        <a:lnTo>
                          <a:pt x="38" y="50"/>
                        </a:lnTo>
                        <a:lnTo>
                          <a:pt x="43" y="59"/>
                        </a:lnTo>
                        <a:lnTo>
                          <a:pt x="44" y="70"/>
                        </a:lnTo>
                        <a:lnTo>
                          <a:pt x="43" y="82"/>
                        </a:lnTo>
                        <a:lnTo>
                          <a:pt x="38" y="92"/>
                        </a:lnTo>
                        <a:lnTo>
                          <a:pt x="34" y="95"/>
                        </a:lnTo>
                        <a:lnTo>
                          <a:pt x="30" y="98"/>
                        </a:lnTo>
                        <a:lnTo>
                          <a:pt x="25" y="99"/>
                        </a:lnTo>
                        <a:lnTo>
                          <a:pt x="20" y="99"/>
                        </a:lnTo>
                        <a:lnTo>
                          <a:pt x="15" y="98"/>
                        </a:lnTo>
                        <a:lnTo>
                          <a:pt x="11" y="97"/>
                        </a:lnTo>
                        <a:lnTo>
                          <a:pt x="9" y="94"/>
                        </a:lnTo>
                        <a:lnTo>
                          <a:pt x="6" y="92"/>
                        </a:lnTo>
                        <a:lnTo>
                          <a:pt x="6" y="90"/>
                        </a:lnTo>
                        <a:lnTo>
                          <a:pt x="6" y="88"/>
                        </a:lnTo>
                        <a:lnTo>
                          <a:pt x="9" y="85"/>
                        </a:lnTo>
                        <a:lnTo>
                          <a:pt x="11" y="84"/>
                        </a:lnTo>
                        <a:lnTo>
                          <a:pt x="15" y="82"/>
                        </a:lnTo>
                        <a:lnTo>
                          <a:pt x="20" y="80"/>
                        </a:lnTo>
                        <a:lnTo>
                          <a:pt x="25" y="80"/>
                        </a:lnTo>
                        <a:lnTo>
                          <a:pt x="30" y="82"/>
                        </a:lnTo>
                        <a:lnTo>
                          <a:pt x="34" y="84"/>
                        </a:lnTo>
                        <a:lnTo>
                          <a:pt x="38" y="88"/>
                        </a:lnTo>
                        <a:lnTo>
                          <a:pt x="43" y="97"/>
                        </a:lnTo>
                        <a:lnTo>
                          <a:pt x="44" y="108"/>
                        </a:lnTo>
                        <a:lnTo>
                          <a:pt x="43" y="119"/>
                        </a:lnTo>
                        <a:lnTo>
                          <a:pt x="39" y="128"/>
                        </a:lnTo>
                        <a:lnTo>
                          <a:pt x="35" y="133"/>
                        </a:lnTo>
                        <a:lnTo>
                          <a:pt x="30" y="136"/>
                        </a:lnTo>
                        <a:lnTo>
                          <a:pt x="25" y="137"/>
                        </a:lnTo>
                        <a:lnTo>
                          <a:pt x="20" y="137"/>
                        </a:lnTo>
                        <a:lnTo>
                          <a:pt x="15" y="136"/>
                        </a:lnTo>
                        <a:lnTo>
                          <a:pt x="11" y="133"/>
                        </a:lnTo>
                        <a:lnTo>
                          <a:pt x="9" y="132"/>
                        </a:lnTo>
                        <a:lnTo>
                          <a:pt x="7" y="130"/>
                        </a:lnTo>
                        <a:lnTo>
                          <a:pt x="6" y="127"/>
                        </a:lnTo>
                        <a:lnTo>
                          <a:pt x="7" y="126"/>
                        </a:lnTo>
                        <a:lnTo>
                          <a:pt x="9" y="123"/>
                        </a:lnTo>
                        <a:lnTo>
                          <a:pt x="11" y="121"/>
                        </a:lnTo>
                        <a:lnTo>
                          <a:pt x="15" y="119"/>
                        </a:lnTo>
                        <a:lnTo>
                          <a:pt x="20" y="118"/>
                        </a:lnTo>
                        <a:lnTo>
                          <a:pt x="25" y="118"/>
                        </a:lnTo>
                        <a:lnTo>
                          <a:pt x="30" y="118"/>
                        </a:lnTo>
                        <a:lnTo>
                          <a:pt x="35" y="121"/>
                        </a:lnTo>
                        <a:lnTo>
                          <a:pt x="39" y="126"/>
                        </a:lnTo>
                        <a:lnTo>
                          <a:pt x="43" y="135"/>
                        </a:lnTo>
                        <a:lnTo>
                          <a:pt x="45" y="146"/>
                        </a:lnTo>
                        <a:lnTo>
                          <a:pt x="43" y="157"/>
                        </a:lnTo>
                        <a:lnTo>
                          <a:pt x="39" y="166"/>
                        </a:lnTo>
                        <a:lnTo>
                          <a:pt x="35" y="171"/>
                        </a:lnTo>
                        <a:lnTo>
                          <a:pt x="31" y="174"/>
                        </a:lnTo>
                        <a:lnTo>
                          <a:pt x="26" y="175"/>
                        </a:lnTo>
                        <a:lnTo>
                          <a:pt x="20" y="174"/>
                        </a:lnTo>
                        <a:lnTo>
                          <a:pt x="16" y="172"/>
                        </a:lnTo>
                        <a:lnTo>
                          <a:pt x="11" y="171"/>
                        </a:lnTo>
                        <a:lnTo>
                          <a:pt x="9" y="170"/>
                        </a:lnTo>
                        <a:lnTo>
                          <a:pt x="7" y="167"/>
                        </a:lnTo>
                        <a:lnTo>
                          <a:pt x="6" y="165"/>
                        </a:lnTo>
                        <a:lnTo>
                          <a:pt x="7" y="162"/>
                        </a:lnTo>
                        <a:lnTo>
                          <a:pt x="9" y="161"/>
                        </a:lnTo>
                        <a:lnTo>
                          <a:pt x="11" y="159"/>
                        </a:lnTo>
                        <a:lnTo>
                          <a:pt x="16" y="157"/>
                        </a:lnTo>
                        <a:lnTo>
                          <a:pt x="20" y="156"/>
                        </a:lnTo>
                        <a:lnTo>
                          <a:pt x="26" y="155"/>
                        </a:lnTo>
                        <a:lnTo>
                          <a:pt x="30" y="156"/>
                        </a:lnTo>
                        <a:lnTo>
                          <a:pt x="35" y="159"/>
                        </a:lnTo>
                        <a:lnTo>
                          <a:pt x="39" y="164"/>
                        </a:lnTo>
                        <a:lnTo>
                          <a:pt x="44" y="172"/>
                        </a:lnTo>
                        <a:lnTo>
                          <a:pt x="45" y="184"/>
                        </a:lnTo>
                        <a:lnTo>
                          <a:pt x="44" y="195"/>
                        </a:lnTo>
                        <a:lnTo>
                          <a:pt x="39" y="204"/>
                        </a:lnTo>
                        <a:lnTo>
                          <a:pt x="36" y="208"/>
                        </a:lnTo>
                        <a:lnTo>
                          <a:pt x="31" y="212"/>
                        </a:lnTo>
                        <a:lnTo>
                          <a:pt x="26" y="212"/>
                        </a:lnTo>
                        <a:lnTo>
                          <a:pt x="21" y="212"/>
                        </a:lnTo>
                        <a:lnTo>
                          <a:pt x="16" y="210"/>
                        </a:lnTo>
                        <a:lnTo>
                          <a:pt x="12" y="209"/>
                        </a:lnTo>
                        <a:lnTo>
                          <a:pt x="10" y="206"/>
                        </a:lnTo>
                        <a:lnTo>
                          <a:pt x="7" y="205"/>
                        </a:lnTo>
                        <a:lnTo>
                          <a:pt x="7" y="203"/>
                        </a:lnTo>
                        <a:lnTo>
                          <a:pt x="7" y="200"/>
                        </a:lnTo>
                        <a:lnTo>
                          <a:pt x="10" y="198"/>
                        </a:lnTo>
                        <a:lnTo>
                          <a:pt x="12" y="196"/>
                        </a:lnTo>
                        <a:lnTo>
                          <a:pt x="16" y="195"/>
                        </a:lnTo>
                        <a:lnTo>
                          <a:pt x="21" y="194"/>
                        </a:lnTo>
                        <a:lnTo>
                          <a:pt x="26" y="193"/>
                        </a:lnTo>
                        <a:lnTo>
                          <a:pt x="31" y="194"/>
                        </a:lnTo>
                        <a:lnTo>
                          <a:pt x="35" y="196"/>
                        </a:lnTo>
                        <a:lnTo>
                          <a:pt x="39" y="200"/>
                        </a:lnTo>
                        <a:lnTo>
                          <a:pt x="44" y="210"/>
                        </a:lnTo>
                        <a:lnTo>
                          <a:pt x="45" y="222"/>
                        </a:lnTo>
                        <a:lnTo>
                          <a:pt x="44" y="232"/>
                        </a:lnTo>
                        <a:lnTo>
                          <a:pt x="40" y="242"/>
                        </a:lnTo>
                        <a:lnTo>
                          <a:pt x="36" y="246"/>
                        </a:lnTo>
                        <a:lnTo>
                          <a:pt x="31" y="248"/>
                        </a:lnTo>
                        <a:lnTo>
                          <a:pt x="26" y="249"/>
                        </a:lnTo>
                        <a:lnTo>
                          <a:pt x="24" y="249"/>
                        </a:lnTo>
                        <a:lnTo>
                          <a:pt x="24" y="256"/>
                        </a:lnTo>
                        <a:lnTo>
                          <a:pt x="26" y="256"/>
                        </a:lnTo>
                        <a:lnTo>
                          <a:pt x="33" y="254"/>
                        </a:lnTo>
                        <a:lnTo>
                          <a:pt x="36" y="253"/>
                        </a:lnTo>
                        <a:lnTo>
                          <a:pt x="41" y="249"/>
                        </a:lnTo>
                        <a:lnTo>
                          <a:pt x="45" y="244"/>
                        </a:lnTo>
                        <a:lnTo>
                          <a:pt x="50" y="234"/>
                        </a:lnTo>
                        <a:lnTo>
                          <a:pt x="51" y="220"/>
                        </a:lnTo>
                        <a:lnTo>
                          <a:pt x="49" y="208"/>
                        </a:lnTo>
                        <a:lnTo>
                          <a:pt x="44" y="198"/>
                        </a:lnTo>
                        <a:lnTo>
                          <a:pt x="40" y="193"/>
                        </a:lnTo>
                        <a:lnTo>
                          <a:pt x="36" y="190"/>
                        </a:lnTo>
                        <a:lnTo>
                          <a:pt x="31" y="188"/>
                        </a:lnTo>
                        <a:lnTo>
                          <a:pt x="26" y="188"/>
                        </a:lnTo>
                        <a:lnTo>
                          <a:pt x="20" y="188"/>
                        </a:lnTo>
                        <a:lnTo>
                          <a:pt x="14" y="189"/>
                        </a:lnTo>
                        <a:lnTo>
                          <a:pt x="9" y="191"/>
                        </a:lnTo>
                        <a:lnTo>
                          <a:pt x="5" y="194"/>
                        </a:lnTo>
                        <a:lnTo>
                          <a:pt x="2" y="199"/>
                        </a:lnTo>
                        <a:lnTo>
                          <a:pt x="1" y="203"/>
                        </a:lnTo>
                        <a:lnTo>
                          <a:pt x="2" y="206"/>
                        </a:lnTo>
                        <a:lnTo>
                          <a:pt x="5" y="212"/>
                        </a:lnTo>
                        <a:lnTo>
                          <a:pt x="10" y="214"/>
                        </a:lnTo>
                        <a:lnTo>
                          <a:pt x="14" y="217"/>
                        </a:lnTo>
                        <a:lnTo>
                          <a:pt x="20" y="218"/>
                        </a:lnTo>
                        <a:lnTo>
                          <a:pt x="26" y="218"/>
                        </a:lnTo>
                        <a:lnTo>
                          <a:pt x="31" y="217"/>
                        </a:lnTo>
                        <a:lnTo>
                          <a:pt x="36" y="215"/>
                        </a:lnTo>
                        <a:lnTo>
                          <a:pt x="40" y="212"/>
                        </a:lnTo>
                        <a:lnTo>
                          <a:pt x="44" y="208"/>
                        </a:lnTo>
                        <a:lnTo>
                          <a:pt x="49" y="196"/>
                        </a:lnTo>
                        <a:lnTo>
                          <a:pt x="51" y="184"/>
                        </a:lnTo>
                        <a:lnTo>
                          <a:pt x="49" y="170"/>
                        </a:lnTo>
                        <a:lnTo>
                          <a:pt x="44" y="160"/>
                        </a:lnTo>
                        <a:lnTo>
                          <a:pt x="40" y="155"/>
                        </a:lnTo>
                        <a:lnTo>
                          <a:pt x="35" y="152"/>
                        </a:lnTo>
                        <a:lnTo>
                          <a:pt x="31" y="150"/>
                        </a:lnTo>
                        <a:lnTo>
                          <a:pt x="25" y="150"/>
                        </a:lnTo>
                        <a:lnTo>
                          <a:pt x="19" y="150"/>
                        </a:lnTo>
                        <a:lnTo>
                          <a:pt x="14" y="151"/>
                        </a:lnTo>
                        <a:lnTo>
                          <a:pt x="9" y="154"/>
                        </a:lnTo>
                        <a:lnTo>
                          <a:pt x="5" y="157"/>
                        </a:lnTo>
                        <a:lnTo>
                          <a:pt x="2" y="161"/>
                        </a:lnTo>
                        <a:lnTo>
                          <a:pt x="1" y="165"/>
                        </a:lnTo>
                        <a:lnTo>
                          <a:pt x="2" y="170"/>
                        </a:lnTo>
                        <a:lnTo>
                          <a:pt x="5" y="174"/>
                        </a:lnTo>
                        <a:lnTo>
                          <a:pt x="9" y="176"/>
                        </a:lnTo>
                        <a:lnTo>
                          <a:pt x="14" y="179"/>
                        </a:lnTo>
                        <a:lnTo>
                          <a:pt x="20" y="180"/>
                        </a:lnTo>
                        <a:lnTo>
                          <a:pt x="26" y="180"/>
                        </a:lnTo>
                        <a:lnTo>
                          <a:pt x="31" y="180"/>
                        </a:lnTo>
                        <a:lnTo>
                          <a:pt x="36" y="177"/>
                        </a:lnTo>
                        <a:lnTo>
                          <a:pt x="40" y="174"/>
                        </a:lnTo>
                        <a:lnTo>
                          <a:pt x="44" y="170"/>
                        </a:lnTo>
                        <a:lnTo>
                          <a:pt x="49" y="159"/>
                        </a:lnTo>
                        <a:lnTo>
                          <a:pt x="50" y="146"/>
                        </a:lnTo>
                        <a:lnTo>
                          <a:pt x="49" y="133"/>
                        </a:lnTo>
                        <a:lnTo>
                          <a:pt x="44" y="122"/>
                        </a:lnTo>
                        <a:lnTo>
                          <a:pt x="40" y="118"/>
                        </a:lnTo>
                        <a:lnTo>
                          <a:pt x="35" y="114"/>
                        </a:lnTo>
                        <a:lnTo>
                          <a:pt x="30" y="112"/>
                        </a:lnTo>
                        <a:lnTo>
                          <a:pt x="25" y="112"/>
                        </a:lnTo>
                        <a:lnTo>
                          <a:pt x="19" y="112"/>
                        </a:lnTo>
                        <a:lnTo>
                          <a:pt x="14" y="114"/>
                        </a:lnTo>
                        <a:lnTo>
                          <a:pt x="9" y="116"/>
                        </a:lnTo>
                        <a:lnTo>
                          <a:pt x="4" y="119"/>
                        </a:lnTo>
                        <a:lnTo>
                          <a:pt x="1" y="123"/>
                        </a:lnTo>
                        <a:lnTo>
                          <a:pt x="0" y="127"/>
                        </a:lnTo>
                        <a:lnTo>
                          <a:pt x="1" y="132"/>
                        </a:lnTo>
                        <a:lnTo>
                          <a:pt x="4" y="136"/>
                        </a:lnTo>
                        <a:lnTo>
                          <a:pt x="9" y="138"/>
                        </a:lnTo>
                        <a:lnTo>
                          <a:pt x="14" y="141"/>
                        </a:lnTo>
                        <a:lnTo>
                          <a:pt x="19" y="142"/>
                        </a:lnTo>
                        <a:lnTo>
                          <a:pt x="25" y="142"/>
                        </a:lnTo>
                        <a:lnTo>
                          <a:pt x="31" y="142"/>
                        </a:lnTo>
                        <a:lnTo>
                          <a:pt x="35" y="140"/>
                        </a:lnTo>
                        <a:lnTo>
                          <a:pt x="40" y="137"/>
                        </a:lnTo>
                        <a:lnTo>
                          <a:pt x="44" y="132"/>
                        </a:lnTo>
                        <a:lnTo>
                          <a:pt x="49" y="121"/>
                        </a:lnTo>
                        <a:lnTo>
                          <a:pt x="50" y="108"/>
                        </a:lnTo>
                        <a:lnTo>
                          <a:pt x="48" y="95"/>
                        </a:lnTo>
                        <a:lnTo>
                          <a:pt x="43" y="84"/>
                        </a:lnTo>
                        <a:lnTo>
                          <a:pt x="39" y="80"/>
                        </a:lnTo>
                        <a:lnTo>
                          <a:pt x="35" y="77"/>
                        </a:lnTo>
                        <a:lnTo>
                          <a:pt x="30" y="75"/>
                        </a:lnTo>
                        <a:lnTo>
                          <a:pt x="25" y="74"/>
                        </a:lnTo>
                        <a:lnTo>
                          <a:pt x="19" y="75"/>
                        </a:lnTo>
                        <a:lnTo>
                          <a:pt x="12" y="77"/>
                        </a:lnTo>
                        <a:lnTo>
                          <a:pt x="7" y="78"/>
                        </a:lnTo>
                        <a:lnTo>
                          <a:pt x="4" y="82"/>
                        </a:lnTo>
                        <a:lnTo>
                          <a:pt x="1" y="85"/>
                        </a:lnTo>
                        <a:lnTo>
                          <a:pt x="0" y="90"/>
                        </a:lnTo>
                        <a:lnTo>
                          <a:pt x="1" y="94"/>
                        </a:lnTo>
                        <a:lnTo>
                          <a:pt x="4" y="98"/>
                        </a:lnTo>
                        <a:lnTo>
                          <a:pt x="9" y="102"/>
                        </a:lnTo>
                        <a:lnTo>
                          <a:pt x="12" y="103"/>
                        </a:lnTo>
                        <a:lnTo>
                          <a:pt x="19" y="104"/>
                        </a:lnTo>
                        <a:lnTo>
                          <a:pt x="25" y="106"/>
                        </a:lnTo>
                        <a:lnTo>
                          <a:pt x="30" y="104"/>
                        </a:lnTo>
                        <a:lnTo>
                          <a:pt x="35" y="102"/>
                        </a:lnTo>
                        <a:lnTo>
                          <a:pt x="39" y="99"/>
                        </a:lnTo>
                        <a:lnTo>
                          <a:pt x="43" y="94"/>
                        </a:lnTo>
                        <a:lnTo>
                          <a:pt x="48" y="84"/>
                        </a:lnTo>
                        <a:lnTo>
                          <a:pt x="50" y="70"/>
                        </a:lnTo>
                        <a:lnTo>
                          <a:pt x="48" y="58"/>
                        </a:lnTo>
                        <a:lnTo>
                          <a:pt x="43" y="46"/>
                        </a:lnTo>
                        <a:lnTo>
                          <a:pt x="39" y="43"/>
                        </a:lnTo>
                        <a:lnTo>
                          <a:pt x="34" y="39"/>
                        </a:lnTo>
                        <a:lnTo>
                          <a:pt x="30" y="37"/>
                        </a:lnTo>
                        <a:lnTo>
                          <a:pt x="24" y="36"/>
                        </a:lnTo>
                        <a:lnTo>
                          <a:pt x="17" y="37"/>
                        </a:lnTo>
                        <a:lnTo>
                          <a:pt x="12" y="39"/>
                        </a:lnTo>
                        <a:lnTo>
                          <a:pt x="7" y="41"/>
                        </a:lnTo>
                        <a:lnTo>
                          <a:pt x="4" y="44"/>
                        </a:lnTo>
                        <a:lnTo>
                          <a:pt x="0" y="48"/>
                        </a:lnTo>
                        <a:lnTo>
                          <a:pt x="0" y="53"/>
                        </a:lnTo>
                        <a:lnTo>
                          <a:pt x="1" y="56"/>
                        </a:lnTo>
                        <a:lnTo>
                          <a:pt x="4" y="60"/>
                        </a:lnTo>
                        <a:lnTo>
                          <a:pt x="7" y="64"/>
                        </a:lnTo>
                        <a:lnTo>
                          <a:pt x="12" y="65"/>
                        </a:lnTo>
                        <a:lnTo>
                          <a:pt x="19" y="68"/>
                        </a:lnTo>
                        <a:lnTo>
                          <a:pt x="25" y="68"/>
                        </a:lnTo>
                        <a:lnTo>
                          <a:pt x="30" y="66"/>
                        </a:lnTo>
                        <a:lnTo>
                          <a:pt x="35" y="65"/>
                        </a:lnTo>
                        <a:lnTo>
                          <a:pt x="39" y="61"/>
                        </a:lnTo>
                        <a:lnTo>
                          <a:pt x="43" y="56"/>
                        </a:lnTo>
                        <a:lnTo>
                          <a:pt x="48" y="46"/>
                        </a:lnTo>
                        <a:lnTo>
                          <a:pt x="49" y="32"/>
                        </a:lnTo>
                        <a:lnTo>
                          <a:pt x="48" y="20"/>
                        </a:lnTo>
                        <a:lnTo>
                          <a:pt x="41" y="10"/>
                        </a:lnTo>
                        <a:lnTo>
                          <a:pt x="38" y="5"/>
                        </a:lnTo>
                        <a:lnTo>
                          <a:pt x="34" y="2"/>
                        </a:lnTo>
                        <a:lnTo>
                          <a:pt x="29" y="0"/>
                        </a:lnTo>
                        <a:lnTo>
                          <a:pt x="24" y="0"/>
                        </a:lnTo>
                        <a:lnTo>
                          <a:pt x="21" y="0"/>
                        </a:lnTo>
                        <a:lnTo>
                          <a:pt x="21" y="5"/>
                        </a:lnTo>
                        <a:lnTo>
                          <a:pt x="24" y="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0">
                    <a:solidFill>
                      <a:schemeClr val="accent4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テキスト ボックス 103"/>
                  <p:cNvSpPr txBox="1"/>
                  <p:nvPr/>
                </p:nvSpPr>
                <p:spPr>
                  <a:xfrm>
                    <a:off x="2391184" y="1179852"/>
                    <a:ext cx="496004" cy="45435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𝑞</m:t>
                          </m:r>
                        </m:oMath>
                      </m:oMathPara>
                    </a14:m>
                    <a:endParaRPr kumimoji="1" lang="ja-JP" altLang="en-US" sz="1400" dirty="0"/>
                  </a:p>
                </p:txBody>
              </p:sp>
            </mc:Choice>
            <mc:Fallback xmlns="">
              <p:sp>
                <p:nvSpPr>
                  <p:cNvPr id="104" name="テキスト ボックス 10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1184" y="1179852"/>
                    <a:ext cx="496004" cy="454356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1961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テキスト ボックス 104"/>
                  <p:cNvSpPr txBox="1"/>
                  <p:nvPr/>
                </p:nvSpPr>
                <p:spPr>
                  <a:xfrm>
                    <a:off x="2476960" y="2476958"/>
                    <a:ext cx="496004" cy="45435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kumimoji="1" lang="en-US" altLang="ja-JP" sz="1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ja-JP" sz="1400" i="1">
                                  <a:latin typeface="Cambria Math"/>
                                </a:rPr>
                                <m:t>𝑞</m:t>
                              </m:r>
                            </m:e>
                          </m:acc>
                        </m:oMath>
                      </m:oMathPara>
                    </a14:m>
                    <a:endParaRPr kumimoji="1" lang="ja-JP" altLang="en-US" sz="1400" dirty="0"/>
                  </a:p>
                </p:txBody>
              </p:sp>
            </mc:Choice>
            <mc:Fallback xmlns="">
              <p:sp>
                <p:nvSpPr>
                  <p:cNvPr id="105" name="テキスト ボックス 10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76960" y="2476958"/>
                    <a:ext cx="496004" cy="454356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b="-1961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8" name="円/楕円 117"/>
            <p:cNvSpPr/>
            <p:nvPr/>
          </p:nvSpPr>
          <p:spPr>
            <a:xfrm>
              <a:off x="2386989" y="6132721"/>
              <a:ext cx="231354" cy="242371"/>
            </a:xfrm>
            <a:prstGeom prst="ellipse">
              <a:avLst/>
            </a:prstGeom>
            <a:solidFill>
              <a:schemeClr val="accent3">
                <a:lumMod val="6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正方形/長方形 118"/>
                <p:cNvSpPr/>
                <p:nvPr/>
              </p:nvSpPr>
              <p:spPr>
                <a:xfrm>
                  <a:off x="4697057" y="3200268"/>
                  <a:ext cx="73718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sz="160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ja-JP" altLang="en-US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sup>
                        </m:sSubSup>
                        <m:r>
                          <a:rPr lang="en-US" altLang="ja-JP" sz="16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ja-JP" altLang="en-US" sz="16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altLang="ja-JP" sz="16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ja-JP" altLang="en-US" sz="1600" dirty="0"/>
                </a:p>
              </p:txBody>
            </p:sp>
          </mc:Choice>
          <mc:Fallback xmlns="">
            <p:sp>
              <p:nvSpPr>
                <p:cNvPr id="119" name="正方形/長方形 1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7057" y="3200268"/>
                  <a:ext cx="737189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071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正方形/長方形 119"/>
                <p:cNvSpPr/>
                <p:nvPr/>
              </p:nvSpPr>
              <p:spPr>
                <a:xfrm>
                  <a:off x="4607087" y="4575538"/>
                  <a:ext cx="2312556" cy="5123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sz="160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ja-JP" altLang="en-US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sup>
                        </m:sSubSup>
                        <m:d>
                          <m:dPr>
                            <m:ctrlP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ja-JP" altLang="en-US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</m:d>
                        <m:sSub>
                          <m:sSubPr>
                            <m:ctrlP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160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en-US" altLang="ja-JP" sz="1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ja-JP" altLang="en-US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sup>
                        </m:sSubSup>
                        <m:d>
                          <m:dPr>
                            <m:ctrlP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ja-JP" altLang="en-US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</m:d>
                        <m:func>
                          <m:funcPr>
                            <m:ctrlP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160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altLang="ja-JP" sz="1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1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num>
                              <m:den>
                                <m:r>
                                  <a:rPr lang="en-US" altLang="ja-JP" sz="1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den>
                            </m:f>
                            <m: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ja-JP" altLang="en-US" sz="1600" dirty="0"/>
                </a:p>
              </p:txBody>
            </p:sp>
          </mc:Choice>
          <mc:Fallback xmlns="">
            <p:sp>
              <p:nvSpPr>
                <p:cNvPr id="120" name="正方形/長方形 1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7087" y="4575538"/>
                  <a:ext cx="2312556" cy="51238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正方形/長方形 120"/>
                <p:cNvSpPr/>
                <p:nvPr/>
              </p:nvSpPr>
              <p:spPr>
                <a:xfrm>
                  <a:off x="4627285" y="5895726"/>
                  <a:ext cx="2444194" cy="5123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sz="160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ja-JP" altLang="en-US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sup>
                        </m:sSubSup>
                        <m:r>
                          <a:rPr lang="en-US" altLang="ja-JP" sz="16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ja-JP" altLang="en-US" sz="16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altLang="ja-JP" sz="16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)×</m:t>
                        </m:r>
                        <m:sSubSup>
                          <m:sSubSupPr>
                            <m:ctrlP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1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ja-JP" altLang="en-US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2 </m:t>
                            </m:r>
                          </m:sup>
                        </m:sSubSup>
                        <m:d>
                          <m:dPr>
                            <m:ctrlP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ja-JP" altLang="en-US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</m:d>
                        <m:func>
                          <m:funcPr>
                            <m:ctrlP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ja-JP" sz="1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 sz="160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altLang="ja-JP" sz="1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altLang="ja-JP" sz="1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1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num>
                              <m:den>
                                <m:r>
                                  <a:rPr lang="en-US" altLang="ja-JP" sz="1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den>
                            </m:f>
                            <m: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ja-JP" altLang="en-US" sz="1600" dirty="0"/>
                </a:p>
              </p:txBody>
            </p:sp>
          </mc:Choice>
          <mc:Fallback xmlns="">
            <p:sp>
              <p:nvSpPr>
                <p:cNvPr id="121" name="正方形/長方形 1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7285" y="5895726"/>
                  <a:ext cx="2444194" cy="51238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2" name="直線矢印コネクタ 121"/>
            <p:cNvCxnSpPr/>
            <p:nvPr/>
          </p:nvCxnSpPr>
          <p:spPr>
            <a:xfrm>
              <a:off x="2368626" y="3294044"/>
              <a:ext cx="242371" cy="297455"/>
            </a:xfrm>
            <a:prstGeom prst="straightConnector1">
              <a:avLst/>
            </a:prstGeom>
            <a:ln>
              <a:solidFill>
                <a:srgbClr val="66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テキスト ボックス 122"/>
                <p:cNvSpPr txBox="1"/>
                <p:nvPr/>
              </p:nvSpPr>
              <p:spPr>
                <a:xfrm>
                  <a:off x="2394390" y="3195443"/>
                  <a:ext cx="33900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400" b="0" i="1" smtClean="0">
                            <a:solidFill>
                              <a:srgbClr val="663300"/>
                            </a:solidFill>
                            <a:latin typeface="Cambria Math"/>
                          </a:rPr>
                          <m:t>𝑘</m:t>
                        </m:r>
                      </m:oMath>
                    </m:oMathPara>
                  </a14:m>
                  <a:endParaRPr kumimoji="1" lang="ja-JP" altLang="en-US" sz="1400" dirty="0">
                    <a:solidFill>
                      <a:srgbClr val="663300"/>
                    </a:solidFill>
                  </a:endParaRPr>
                </a:p>
              </p:txBody>
            </p:sp>
          </mc:Choice>
          <mc:Fallback xmlns="">
            <p:sp>
              <p:nvSpPr>
                <p:cNvPr id="123" name="テキスト ボックス 1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4390" y="3195443"/>
                  <a:ext cx="339004" cy="30777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4" name="直線矢印コネクタ 123"/>
            <p:cNvCxnSpPr/>
            <p:nvPr/>
          </p:nvCxnSpPr>
          <p:spPr>
            <a:xfrm>
              <a:off x="2412693" y="4594034"/>
              <a:ext cx="242371" cy="297455"/>
            </a:xfrm>
            <a:prstGeom prst="straightConnector1">
              <a:avLst/>
            </a:prstGeom>
            <a:ln>
              <a:solidFill>
                <a:srgbClr val="66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テキスト ボックス 124"/>
                <p:cNvSpPr txBox="1"/>
                <p:nvPr/>
              </p:nvSpPr>
              <p:spPr>
                <a:xfrm>
                  <a:off x="2438457" y="4495433"/>
                  <a:ext cx="33900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400" b="0" i="1" smtClean="0">
                            <a:solidFill>
                              <a:srgbClr val="663300"/>
                            </a:solidFill>
                            <a:latin typeface="Cambria Math"/>
                          </a:rPr>
                          <m:t>𝑘</m:t>
                        </m:r>
                      </m:oMath>
                    </m:oMathPara>
                  </a14:m>
                  <a:endParaRPr kumimoji="1" lang="ja-JP" altLang="en-US" sz="1400" dirty="0">
                    <a:solidFill>
                      <a:srgbClr val="663300"/>
                    </a:solidFill>
                  </a:endParaRPr>
                </a:p>
              </p:txBody>
            </p:sp>
          </mc:Choice>
          <mc:Fallback xmlns="">
            <p:sp>
              <p:nvSpPr>
                <p:cNvPr id="125" name="テキスト ボックス 1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8457" y="4495433"/>
                  <a:ext cx="339004" cy="307777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6" name="直線矢印コネクタ 125"/>
            <p:cNvCxnSpPr/>
            <p:nvPr/>
          </p:nvCxnSpPr>
          <p:spPr>
            <a:xfrm>
              <a:off x="2445745" y="5938092"/>
              <a:ext cx="242371" cy="297455"/>
            </a:xfrm>
            <a:prstGeom prst="straightConnector1">
              <a:avLst/>
            </a:prstGeom>
            <a:ln>
              <a:solidFill>
                <a:srgbClr val="66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テキスト ボックス 126"/>
                <p:cNvSpPr txBox="1"/>
                <p:nvPr/>
              </p:nvSpPr>
              <p:spPr>
                <a:xfrm>
                  <a:off x="2471509" y="5839491"/>
                  <a:ext cx="33900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400" b="0" i="1" smtClean="0">
                            <a:solidFill>
                              <a:srgbClr val="663300"/>
                            </a:solidFill>
                            <a:latin typeface="Cambria Math"/>
                          </a:rPr>
                          <m:t>𝑘</m:t>
                        </m:r>
                      </m:oMath>
                    </m:oMathPara>
                  </a14:m>
                  <a:endParaRPr kumimoji="1" lang="ja-JP" altLang="en-US" sz="1400" dirty="0">
                    <a:solidFill>
                      <a:srgbClr val="663300"/>
                    </a:solidFill>
                  </a:endParaRPr>
                </a:p>
              </p:txBody>
            </p:sp>
          </mc:Choice>
          <mc:Fallback xmlns="">
            <p:sp>
              <p:nvSpPr>
                <p:cNvPr id="127" name="テキスト ボックス 1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1509" y="5839491"/>
                  <a:ext cx="339004" cy="307777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0399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99861E-6 L -1.11111E-6 -0.324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下矢印 1"/>
          <p:cNvSpPr/>
          <p:nvPr/>
        </p:nvSpPr>
        <p:spPr>
          <a:xfrm>
            <a:off x="5960143" y="4450809"/>
            <a:ext cx="209321" cy="352539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正方形/長方形 60"/>
              <p:cNvSpPr/>
              <p:nvPr/>
            </p:nvSpPr>
            <p:spPr>
              <a:xfrm>
                <a:off x="4462034" y="5047430"/>
                <a:ext cx="3415026" cy="612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ja-JP" alt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  <m:sup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sup>
                    </m:sSubSup>
                    <m:d>
                      <m:d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</m:d>
                    <m:r>
                      <a:rPr lang="en-US" altLang="ja-JP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ja-JP" alt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sup>
                        </m:sSubSup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ja-JP" alt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ja-JP" alt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sup>
                        </m:sSubSup>
                        <m:d>
                          <m:dPr>
                            <m:ctrlP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ja-JP" alt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</m:d>
                        <m:func>
                          <m:funcPr>
                            <m:ctrlP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altLang="ja-JP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ja-JP" alt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num>
                              <m:den>
                                <m:r>
                                  <a:rPr lang="en-US" altLang="ja-JP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den>
                            </m:f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func>
                      </m:den>
                    </m:f>
                    <m:r>
                      <a:rPr lang="en-US" altLang="ja-JP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ja-JP" b="0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log</m:t>
                        </m:r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⁡(</m:t>
                        </m:r>
                        <m:f>
                          <m:fPr>
                            <m:ctrlP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altLang="ja-JP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Λ</m:t>
                            </m:r>
                          </m:den>
                        </m:f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ja-JP" altLang="en-US" dirty="0" smtClean="0"/>
                  <a:t> 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61" name="正方形/長方形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034" y="5047430"/>
                <a:ext cx="3415026" cy="612219"/>
              </a:xfrm>
              <a:prstGeom prst="rect">
                <a:avLst/>
              </a:prstGeom>
              <a:blipFill rotWithShape="1">
                <a:blip r:embed="rId2"/>
                <a:stretch>
                  <a:fillRect b="-1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図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31" y="4734912"/>
            <a:ext cx="2778086" cy="1875208"/>
          </a:xfrm>
          <a:prstGeom prst="rect">
            <a:avLst/>
          </a:prstGeom>
        </p:spPr>
      </p:pic>
      <p:pic>
        <p:nvPicPr>
          <p:cNvPr id="68" name="図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31" y="4734912"/>
            <a:ext cx="2778086" cy="1875208"/>
          </a:xfrm>
          <a:prstGeom prst="rect">
            <a:avLst/>
          </a:prstGeom>
        </p:spPr>
      </p:pic>
      <p:pic>
        <p:nvPicPr>
          <p:cNvPr id="69" name="図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31" y="4734912"/>
            <a:ext cx="2778086" cy="1875208"/>
          </a:xfrm>
          <a:prstGeom prst="rect">
            <a:avLst/>
          </a:prstGeom>
        </p:spPr>
      </p:pic>
      <p:pic>
        <p:nvPicPr>
          <p:cNvPr id="70" name="図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31" y="4734912"/>
            <a:ext cx="2778086" cy="1875208"/>
          </a:xfrm>
          <a:prstGeom prst="rect">
            <a:avLst/>
          </a:prstGeom>
        </p:spPr>
      </p:pic>
      <p:pic>
        <p:nvPicPr>
          <p:cNvPr id="71" name="図 7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31" y="4734912"/>
            <a:ext cx="2778086" cy="1875208"/>
          </a:xfrm>
          <a:prstGeom prst="rect">
            <a:avLst/>
          </a:prstGeom>
        </p:spPr>
      </p:pic>
      <p:cxnSp>
        <p:nvCxnSpPr>
          <p:cNvPr id="73" name="直線矢印コネクタ 72"/>
          <p:cNvCxnSpPr>
            <a:stCxn id="61" idx="1"/>
          </p:cNvCxnSpPr>
          <p:nvPr/>
        </p:nvCxnSpPr>
        <p:spPr>
          <a:xfrm flipH="1">
            <a:off x="1961002" y="5353540"/>
            <a:ext cx="2501032" cy="298113"/>
          </a:xfrm>
          <a:prstGeom prst="straightConnector1">
            <a:avLst/>
          </a:prstGeom>
          <a:ln w="190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テキスト ボックス 76"/>
              <p:cNvSpPr txBox="1"/>
              <p:nvPr/>
            </p:nvSpPr>
            <p:spPr>
              <a:xfrm>
                <a:off x="3956949" y="6340902"/>
                <a:ext cx="3622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rgbClr val="663300"/>
                          </a:solidFill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kumimoji="1" lang="ja-JP" altLang="en-US" sz="1600" dirty="0">
                  <a:solidFill>
                    <a:srgbClr val="663300"/>
                  </a:solidFill>
                </a:endParaRPr>
              </a:p>
            </p:txBody>
          </p:sp>
        </mc:Choice>
        <mc:Fallback xmlns="">
          <p:sp>
            <p:nvSpPr>
              <p:cNvPr id="77" name="テキスト ボックス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949" y="6340902"/>
                <a:ext cx="362215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直線コネクタ 78"/>
          <p:cNvCxnSpPr/>
          <p:nvPr/>
        </p:nvCxnSpPr>
        <p:spPr>
          <a:xfrm>
            <a:off x="1608463" y="4649118"/>
            <a:ext cx="0" cy="1850834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正方形/長方形 79"/>
              <p:cNvSpPr/>
              <p:nvPr/>
            </p:nvSpPr>
            <p:spPr>
              <a:xfrm>
                <a:off x="1403322" y="6472276"/>
                <a:ext cx="36740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ja-JP" sz="1600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Λ</m:t>
                      </m:r>
                    </m:oMath>
                  </m:oMathPara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80" name="正方形/長方形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322" y="6472276"/>
                <a:ext cx="367408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グループ化 80"/>
          <p:cNvGrpSpPr/>
          <p:nvPr/>
        </p:nvGrpSpPr>
        <p:grpSpPr>
          <a:xfrm>
            <a:off x="562599" y="460870"/>
            <a:ext cx="6508880" cy="4264607"/>
            <a:chOff x="562599" y="2697293"/>
            <a:chExt cx="6508880" cy="4264607"/>
          </a:xfrm>
        </p:grpSpPr>
        <p:grpSp>
          <p:nvGrpSpPr>
            <p:cNvPr id="82" name="グループ化 81"/>
            <p:cNvGrpSpPr/>
            <p:nvPr/>
          </p:nvGrpSpPr>
          <p:grpSpPr>
            <a:xfrm>
              <a:off x="562599" y="5315634"/>
              <a:ext cx="3673651" cy="1646266"/>
              <a:chOff x="575452" y="4370023"/>
              <a:chExt cx="3673651" cy="1646266"/>
            </a:xfrm>
          </p:grpSpPr>
          <p:grpSp>
            <p:nvGrpSpPr>
              <p:cNvPr id="127" name="グループ化 126"/>
              <p:cNvGrpSpPr/>
              <p:nvPr/>
            </p:nvGrpSpPr>
            <p:grpSpPr>
              <a:xfrm>
                <a:off x="575452" y="4370023"/>
                <a:ext cx="3673651" cy="1646266"/>
                <a:chOff x="755394" y="857477"/>
                <a:chExt cx="5423232" cy="2430302"/>
              </a:xfrm>
            </p:grpSpPr>
            <p:grpSp>
              <p:nvGrpSpPr>
                <p:cNvPr id="129" name="グループ化 128"/>
                <p:cNvGrpSpPr/>
                <p:nvPr/>
              </p:nvGrpSpPr>
              <p:grpSpPr>
                <a:xfrm>
                  <a:off x="755394" y="857477"/>
                  <a:ext cx="5423232" cy="2430302"/>
                  <a:chOff x="755394" y="857477"/>
                  <a:chExt cx="5423232" cy="2430302"/>
                </a:xfrm>
              </p:grpSpPr>
              <p:pic>
                <p:nvPicPr>
                  <p:cNvPr id="132" name="図 131"/>
                  <p:cNvPicPr>
                    <a:picLocks noChangeAspect="1"/>
                  </p:cNvPicPr>
                  <p:nvPr/>
                </p:nvPicPr>
                <p:blipFill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52" r="38364"/>
                  <a:stretch/>
                </p:blipFill>
                <p:spPr>
                  <a:xfrm>
                    <a:off x="755394" y="859316"/>
                    <a:ext cx="2968308" cy="2428463"/>
                  </a:xfrm>
                  <a:prstGeom prst="rect">
                    <a:avLst/>
                  </a:prstGeom>
                </p:spPr>
              </p:pic>
              <p:pic>
                <p:nvPicPr>
                  <p:cNvPr id="133" name="図 132"/>
                  <p:cNvPicPr>
                    <a:picLocks noChangeAspect="1"/>
                  </p:cNvPicPr>
                  <p:nvPr/>
                </p:nvPicPr>
                <p:blipFill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52" r="38364"/>
                  <a:stretch/>
                </p:blipFill>
                <p:spPr>
                  <a:xfrm>
                    <a:off x="3210319" y="857477"/>
                    <a:ext cx="2968307" cy="2428463"/>
                  </a:xfrm>
                  <a:prstGeom prst="rect">
                    <a:avLst/>
                  </a:prstGeom>
                </p:spPr>
              </p:pic>
              <p:sp>
                <p:nvSpPr>
                  <p:cNvPr id="134" name="円/楕円 133"/>
                  <p:cNvSpPr/>
                  <p:nvPr/>
                </p:nvSpPr>
                <p:spPr>
                  <a:xfrm>
                    <a:off x="2489812" y="1388127"/>
                    <a:ext cx="1729648" cy="134405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135" name="グループ化 134"/>
                  <p:cNvGrpSpPr/>
                  <p:nvPr/>
                </p:nvGrpSpPr>
                <p:grpSpPr>
                  <a:xfrm>
                    <a:off x="2897425" y="1377151"/>
                    <a:ext cx="142378" cy="170023"/>
                    <a:chOff x="1597434" y="4561025"/>
                    <a:chExt cx="142378" cy="170023"/>
                  </a:xfrm>
                </p:grpSpPr>
                <p:sp>
                  <p:nvSpPr>
                    <p:cNvPr id="142" name="Freeform 7"/>
                    <p:cNvSpPr>
                      <a:spLocks/>
                    </p:cNvSpPr>
                    <p:nvPr/>
                  </p:nvSpPr>
                  <p:spPr bwMode="auto">
                    <a:xfrm>
                      <a:off x="1597434" y="4561025"/>
                      <a:ext cx="142378" cy="170023"/>
                    </a:xfrm>
                    <a:custGeom>
                      <a:avLst/>
                      <a:gdLst>
                        <a:gd name="T0" fmla="*/ 50 w 58"/>
                        <a:gd name="T1" fmla="*/ 50 h 58"/>
                        <a:gd name="T2" fmla="*/ 40 w 58"/>
                        <a:gd name="T3" fmla="*/ 57 h 58"/>
                        <a:gd name="T4" fmla="*/ 29 w 58"/>
                        <a:gd name="T5" fmla="*/ 58 h 58"/>
                        <a:gd name="T6" fmla="*/ 19 w 58"/>
                        <a:gd name="T7" fmla="*/ 57 h 58"/>
                        <a:gd name="T8" fmla="*/ 9 w 58"/>
                        <a:gd name="T9" fmla="*/ 50 h 58"/>
                        <a:gd name="T10" fmla="*/ 3 w 58"/>
                        <a:gd name="T11" fmla="*/ 40 h 58"/>
                        <a:gd name="T12" fmla="*/ 0 w 58"/>
                        <a:gd name="T13" fmla="*/ 29 h 58"/>
                        <a:gd name="T14" fmla="*/ 3 w 58"/>
                        <a:gd name="T15" fmla="*/ 18 h 58"/>
                        <a:gd name="T16" fmla="*/ 9 w 58"/>
                        <a:gd name="T17" fmla="*/ 9 h 58"/>
                        <a:gd name="T18" fmla="*/ 19 w 58"/>
                        <a:gd name="T19" fmla="*/ 2 h 58"/>
                        <a:gd name="T20" fmla="*/ 29 w 58"/>
                        <a:gd name="T21" fmla="*/ 0 h 58"/>
                        <a:gd name="T22" fmla="*/ 40 w 58"/>
                        <a:gd name="T23" fmla="*/ 2 h 58"/>
                        <a:gd name="T24" fmla="*/ 50 w 58"/>
                        <a:gd name="T25" fmla="*/ 9 h 58"/>
                        <a:gd name="T26" fmla="*/ 57 w 58"/>
                        <a:gd name="T27" fmla="*/ 18 h 58"/>
                        <a:gd name="T28" fmla="*/ 58 w 58"/>
                        <a:gd name="T29" fmla="*/ 29 h 58"/>
                        <a:gd name="T30" fmla="*/ 57 w 58"/>
                        <a:gd name="T31" fmla="*/ 40 h 58"/>
                        <a:gd name="T32" fmla="*/ 50 w 58"/>
                        <a:gd name="T33" fmla="*/ 50 h 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58" h="58">
                          <a:moveTo>
                            <a:pt x="50" y="50"/>
                          </a:moveTo>
                          <a:lnTo>
                            <a:pt x="40" y="57"/>
                          </a:lnTo>
                          <a:lnTo>
                            <a:pt x="29" y="58"/>
                          </a:lnTo>
                          <a:lnTo>
                            <a:pt x="19" y="57"/>
                          </a:lnTo>
                          <a:lnTo>
                            <a:pt x="9" y="50"/>
                          </a:lnTo>
                          <a:lnTo>
                            <a:pt x="3" y="40"/>
                          </a:lnTo>
                          <a:lnTo>
                            <a:pt x="0" y="29"/>
                          </a:lnTo>
                          <a:lnTo>
                            <a:pt x="3" y="18"/>
                          </a:lnTo>
                          <a:lnTo>
                            <a:pt x="9" y="9"/>
                          </a:lnTo>
                          <a:lnTo>
                            <a:pt x="19" y="2"/>
                          </a:lnTo>
                          <a:lnTo>
                            <a:pt x="29" y="0"/>
                          </a:lnTo>
                          <a:lnTo>
                            <a:pt x="40" y="2"/>
                          </a:lnTo>
                          <a:lnTo>
                            <a:pt x="50" y="9"/>
                          </a:lnTo>
                          <a:lnTo>
                            <a:pt x="57" y="18"/>
                          </a:lnTo>
                          <a:lnTo>
                            <a:pt x="58" y="29"/>
                          </a:lnTo>
                          <a:lnTo>
                            <a:pt x="57" y="40"/>
                          </a:lnTo>
                          <a:lnTo>
                            <a:pt x="50" y="5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3" name="Freeform 8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597434" y="4561025"/>
                      <a:ext cx="142378" cy="170023"/>
                    </a:xfrm>
                    <a:custGeom>
                      <a:avLst/>
                      <a:gdLst>
                        <a:gd name="T0" fmla="*/ 50 w 58"/>
                        <a:gd name="T1" fmla="*/ 50 h 58"/>
                        <a:gd name="T2" fmla="*/ 40 w 58"/>
                        <a:gd name="T3" fmla="*/ 57 h 58"/>
                        <a:gd name="T4" fmla="*/ 29 w 58"/>
                        <a:gd name="T5" fmla="*/ 58 h 58"/>
                        <a:gd name="T6" fmla="*/ 19 w 58"/>
                        <a:gd name="T7" fmla="*/ 57 h 58"/>
                        <a:gd name="T8" fmla="*/ 9 w 58"/>
                        <a:gd name="T9" fmla="*/ 50 h 58"/>
                        <a:gd name="T10" fmla="*/ 3 w 58"/>
                        <a:gd name="T11" fmla="*/ 40 h 58"/>
                        <a:gd name="T12" fmla="*/ 0 w 58"/>
                        <a:gd name="T13" fmla="*/ 29 h 58"/>
                        <a:gd name="T14" fmla="*/ 3 w 58"/>
                        <a:gd name="T15" fmla="*/ 18 h 58"/>
                        <a:gd name="T16" fmla="*/ 9 w 58"/>
                        <a:gd name="T17" fmla="*/ 9 h 58"/>
                        <a:gd name="T18" fmla="*/ 19 w 58"/>
                        <a:gd name="T19" fmla="*/ 2 h 58"/>
                        <a:gd name="T20" fmla="*/ 29 w 58"/>
                        <a:gd name="T21" fmla="*/ 0 h 58"/>
                        <a:gd name="T22" fmla="*/ 40 w 58"/>
                        <a:gd name="T23" fmla="*/ 2 h 58"/>
                        <a:gd name="T24" fmla="*/ 50 w 58"/>
                        <a:gd name="T25" fmla="*/ 9 h 58"/>
                        <a:gd name="T26" fmla="*/ 57 w 58"/>
                        <a:gd name="T27" fmla="*/ 18 h 58"/>
                        <a:gd name="T28" fmla="*/ 58 w 58"/>
                        <a:gd name="T29" fmla="*/ 29 h 58"/>
                        <a:gd name="T30" fmla="*/ 57 w 58"/>
                        <a:gd name="T31" fmla="*/ 40 h 58"/>
                        <a:gd name="T32" fmla="*/ 50 w 58"/>
                        <a:gd name="T33" fmla="*/ 50 h 58"/>
                        <a:gd name="T34" fmla="*/ 50 w 58"/>
                        <a:gd name="T35" fmla="*/ 50 h 58"/>
                        <a:gd name="T36" fmla="*/ 57 w 58"/>
                        <a:gd name="T37" fmla="*/ 40 h 58"/>
                        <a:gd name="T38" fmla="*/ 58 w 58"/>
                        <a:gd name="T39" fmla="*/ 29 h 58"/>
                        <a:gd name="T40" fmla="*/ 57 w 58"/>
                        <a:gd name="T41" fmla="*/ 18 h 58"/>
                        <a:gd name="T42" fmla="*/ 50 w 58"/>
                        <a:gd name="T43" fmla="*/ 9 h 58"/>
                        <a:gd name="T44" fmla="*/ 40 w 58"/>
                        <a:gd name="T45" fmla="*/ 2 h 58"/>
                        <a:gd name="T46" fmla="*/ 29 w 58"/>
                        <a:gd name="T47" fmla="*/ 0 h 58"/>
                        <a:gd name="T48" fmla="*/ 19 w 58"/>
                        <a:gd name="T49" fmla="*/ 2 h 58"/>
                        <a:gd name="T50" fmla="*/ 9 w 58"/>
                        <a:gd name="T51" fmla="*/ 9 h 58"/>
                        <a:gd name="T52" fmla="*/ 3 w 58"/>
                        <a:gd name="T53" fmla="*/ 18 h 58"/>
                        <a:gd name="T54" fmla="*/ 0 w 58"/>
                        <a:gd name="T55" fmla="*/ 29 h 58"/>
                        <a:gd name="T56" fmla="*/ 3 w 58"/>
                        <a:gd name="T57" fmla="*/ 40 h 58"/>
                        <a:gd name="T58" fmla="*/ 9 w 58"/>
                        <a:gd name="T59" fmla="*/ 50 h 58"/>
                        <a:gd name="T60" fmla="*/ 19 w 58"/>
                        <a:gd name="T61" fmla="*/ 57 h 58"/>
                        <a:gd name="T62" fmla="*/ 29 w 58"/>
                        <a:gd name="T63" fmla="*/ 58 h 58"/>
                        <a:gd name="T64" fmla="*/ 40 w 58"/>
                        <a:gd name="T65" fmla="*/ 57 h 58"/>
                        <a:gd name="T66" fmla="*/ 50 w 58"/>
                        <a:gd name="T67" fmla="*/ 50 h 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58" h="58">
                          <a:moveTo>
                            <a:pt x="50" y="50"/>
                          </a:moveTo>
                          <a:lnTo>
                            <a:pt x="40" y="57"/>
                          </a:lnTo>
                          <a:lnTo>
                            <a:pt x="29" y="58"/>
                          </a:lnTo>
                          <a:lnTo>
                            <a:pt x="19" y="57"/>
                          </a:lnTo>
                          <a:lnTo>
                            <a:pt x="9" y="50"/>
                          </a:lnTo>
                          <a:lnTo>
                            <a:pt x="3" y="40"/>
                          </a:lnTo>
                          <a:lnTo>
                            <a:pt x="0" y="29"/>
                          </a:lnTo>
                          <a:lnTo>
                            <a:pt x="3" y="18"/>
                          </a:lnTo>
                          <a:lnTo>
                            <a:pt x="9" y="9"/>
                          </a:lnTo>
                          <a:lnTo>
                            <a:pt x="19" y="2"/>
                          </a:lnTo>
                          <a:lnTo>
                            <a:pt x="29" y="0"/>
                          </a:lnTo>
                          <a:lnTo>
                            <a:pt x="40" y="2"/>
                          </a:lnTo>
                          <a:lnTo>
                            <a:pt x="50" y="9"/>
                          </a:lnTo>
                          <a:lnTo>
                            <a:pt x="57" y="18"/>
                          </a:lnTo>
                          <a:lnTo>
                            <a:pt x="58" y="29"/>
                          </a:lnTo>
                          <a:lnTo>
                            <a:pt x="57" y="40"/>
                          </a:lnTo>
                          <a:lnTo>
                            <a:pt x="50" y="50"/>
                          </a:lnTo>
                          <a:close/>
                          <a:moveTo>
                            <a:pt x="50" y="50"/>
                          </a:moveTo>
                          <a:lnTo>
                            <a:pt x="57" y="40"/>
                          </a:lnTo>
                          <a:lnTo>
                            <a:pt x="58" y="29"/>
                          </a:lnTo>
                          <a:lnTo>
                            <a:pt x="57" y="18"/>
                          </a:lnTo>
                          <a:lnTo>
                            <a:pt x="50" y="9"/>
                          </a:lnTo>
                          <a:lnTo>
                            <a:pt x="40" y="2"/>
                          </a:lnTo>
                          <a:lnTo>
                            <a:pt x="29" y="0"/>
                          </a:lnTo>
                          <a:lnTo>
                            <a:pt x="19" y="2"/>
                          </a:lnTo>
                          <a:lnTo>
                            <a:pt x="9" y="9"/>
                          </a:lnTo>
                          <a:lnTo>
                            <a:pt x="3" y="18"/>
                          </a:lnTo>
                          <a:lnTo>
                            <a:pt x="0" y="29"/>
                          </a:lnTo>
                          <a:lnTo>
                            <a:pt x="3" y="40"/>
                          </a:lnTo>
                          <a:lnTo>
                            <a:pt x="9" y="50"/>
                          </a:lnTo>
                          <a:lnTo>
                            <a:pt x="19" y="57"/>
                          </a:lnTo>
                          <a:lnTo>
                            <a:pt x="29" y="58"/>
                          </a:lnTo>
                          <a:lnTo>
                            <a:pt x="40" y="57"/>
                          </a:lnTo>
                          <a:lnTo>
                            <a:pt x="50" y="5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136" name="グループ化 135"/>
                  <p:cNvGrpSpPr/>
                  <p:nvPr/>
                </p:nvGrpSpPr>
                <p:grpSpPr>
                  <a:xfrm>
                    <a:off x="3800807" y="2517537"/>
                    <a:ext cx="142378" cy="172955"/>
                    <a:chOff x="1597434" y="5337855"/>
                    <a:chExt cx="142378" cy="172955"/>
                  </a:xfrm>
                </p:grpSpPr>
                <p:sp>
                  <p:nvSpPr>
                    <p:cNvPr id="140" name="Freeform 9"/>
                    <p:cNvSpPr>
                      <a:spLocks/>
                    </p:cNvSpPr>
                    <p:nvPr/>
                  </p:nvSpPr>
                  <p:spPr bwMode="auto">
                    <a:xfrm>
                      <a:off x="1597434" y="5337855"/>
                      <a:ext cx="142378" cy="172955"/>
                    </a:xfrm>
                    <a:custGeom>
                      <a:avLst/>
                      <a:gdLst>
                        <a:gd name="T0" fmla="*/ 50 w 58"/>
                        <a:gd name="T1" fmla="*/ 50 h 59"/>
                        <a:gd name="T2" fmla="*/ 40 w 58"/>
                        <a:gd name="T3" fmla="*/ 56 h 59"/>
                        <a:gd name="T4" fmla="*/ 29 w 58"/>
                        <a:gd name="T5" fmla="*/ 59 h 59"/>
                        <a:gd name="T6" fmla="*/ 19 w 58"/>
                        <a:gd name="T7" fmla="*/ 56 h 59"/>
                        <a:gd name="T8" fmla="*/ 9 w 58"/>
                        <a:gd name="T9" fmla="*/ 50 h 59"/>
                        <a:gd name="T10" fmla="*/ 3 w 58"/>
                        <a:gd name="T11" fmla="*/ 40 h 59"/>
                        <a:gd name="T12" fmla="*/ 0 w 58"/>
                        <a:gd name="T13" fmla="*/ 30 h 59"/>
                        <a:gd name="T14" fmla="*/ 3 w 58"/>
                        <a:gd name="T15" fmla="*/ 19 h 59"/>
                        <a:gd name="T16" fmla="*/ 9 w 58"/>
                        <a:gd name="T17" fmla="*/ 9 h 59"/>
                        <a:gd name="T18" fmla="*/ 19 w 58"/>
                        <a:gd name="T19" fmla="*/ 2 h 59"/>
                        <a:gd name="T20" fmla="*/ 29 w 58"/>
                        <a:gd name="T21" fmla="*/ 0 h 59"/>
                        <a:gd name="T22" fmla="*/ 40 w 58"/>
                        <a:gd name="T23" fmla="*/ 2 h 59"/>
                        <a:gd name="T24" fmla="*/ 50 w 58"/>
                        <a:gd name="T25" fmla="*/ 9 h 59"/>
                        <a:gd name="T26" fmla="*/ 57 w 58"/>
                        <a:gd name="T27" fmla="*/ 19 h 59"/>
                        <a:gd name="T28" fmla="*/ 58 w 58"/>
                        <a:gd name="T29" fmla="*/ 30 h 59"/>
                        <a:gd name="T30" fmla="*/ 57 w 58"/>
                        <a:gd name="T31" fmla="*/ 40 h 59"/>
                        <a:gd name="T32" fmla="*/ 50 w 58"/>
                        <a:gd name="T33" fmla="*/ 50 h 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58" h="59">
                          <a:moveTo>
                            <a:pt x="50" y="50"/>
                          </a:moveTo>
                          <a:lnTo>
                            <a:pt x="40" y="56"/>
                          </a:lnTo>
                          <a:lnTo>
                            <a:pt x="29" y="59"/>
                          </a:lnTo>
                          <a:lnTo>
                            <a:pt x="19" y="56"/>
                          </a:lnTo>
                          <a:lnTo>
                            <a:pt x="9" y="50"/>
                          </a:lnTo>
                          <a:lnTo>
                            <a:pt x="3" y="40"/>
                          </a:lnTo>
                          <a:lnTo>
                            <a:pt x="0" y="30"/>
                          </a:lnTo>
                          <a:lnTo>
                            <a:pt x="3" y="19"/>
                          </a:lnTo>
                          <a:lnTo>
                            <a:pt x="9" y="9"/>
                          </a:lnTo>
                          <a:lnTo>
                            <a:pt x="19" y="2"/>
                          </a:lnTo>
                          <a:lnTo>
                            <a:pt x="29" y="0"/>
                          </a:lnTo>
                          <a:lnTo>
                            <a:pt x="40" y="2"/>
                          </a:lnTo>
                          <a:lnTo>
                            <a:pt x="50" y="9"/>
                          </a:lnTo>
                          <a:lnTo>
                            <a:pt x="57" y="19"/>
                          </a:lnTo>
                          <a:lnTo>
                            <a:pt x="58" y="30"/>
                          </a:lnTo>
                          <a:lnTo>
                            <a:pt x="57" y="40"/>
                          </a:lnTo>
                          <a:lnTo>
                            <a:pt x="50" y="5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1" name="Freeform 1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597434" y="5337855"/>
                      <a:ext cx="142378" cy="172955"/>
                    </a:xfrm>
                    <a:custGeom>
                      <a:avLst/>
                      <a:gdLst>
                        <a:gd name="T0" fmla="*/ 50 w 58"/>
                        <a:gd name="T1" fmla="*/ 50 h 59"/>
                        <a:gd name="T2" fmla="*/ 40 w 58"/>
                        <a:gd name="T3" fmla="*/ 56 h 59"/>
                        <a:gd name="T4" fmla="*/ 29 w 58"/>
                        <a:gd name="T5" fmla="*/ 59 h 59"/>
                        <a:gd name="T6" fmla="*/ 19 w 58"/>
                        <a:gd name="T7" fmla="*/ 56 h 59"/>
                        <a:gd name="T8" fmla="*/ 9 w 58"/>
                        <a:gd name="T9" fmla="*/ 50 h 59"/>
                        <a:gd name="T10" fmla="*/ 3 w 58"/>
                        <a:gd name="T11" fmla="*/ 40 h 59"/>
                        <a:gd name="T12" fmla="*/ 0 w 58"/>
                        <a:gd name="T13" fmla="*/ 30 h 59"/>
                        <a:gd name="T14" fmla="*/ 3 w 58"/>
                        <a:gd name="T15" fmla="*/ 19 h 59"/>
                        <a:gd name="T16" fmla="*/ 9 w 58"/>
                        <a:gd name="T17" fmla="*/ 9 h 59"/>
                        <a:gd name="T18" fmla="*/ 19 w 58"/>
                        <a:gd name="T19" fmla="*/ 2 h 59"/>
                        <a:gd name="T20" fmla="*/ 29 w 58"/>
                        <a:gd name="T21" fmla="*/ 0 h 59"/>
                        <a:gd name="T22" fmla="*/ 40 w 58"/>
                        <a:gd name="T23" fmla="*/ 2 h 59"/>
                        <a:gd name="T24" fmla="*/ 50 w 58"/>
                        <a:gd name="T25" fmla="*/ 9 h 59"/>
                        <a:gd name="T26" fmla="*/ 57 w 58"/>
                        <a:gd name="T27" fmla="*/ 19 h 59"/>
                        <a:gd name="T28" fmla="*/ 58 w 58"/>
                        <a:gd name="T29" fmla="*/ 30 h 59"/>
                        <a:gd name="T30" fmla="*/ 57 w 58"/>
                        <a:gd name="T31" fmla="*/ 40 h 59"/>
                        <a:gd name="T32" fmla="*/ 50 w 58"/>
                        <a:gd name="T33" fmla="*/ 50 h 59"/>
                        <a:gd name="T34" fmla="*/ 50 w 58"/>
                        <a:gd name="T35" fmla="*/ 50 h 59"/>
                        <a:gd name="T36" fmla="*/ 57 w 58"/>
                        <a:gd name="T37" fmla="*/ 40 h 59"/>
                        <a:gd name="T38" fmla="*/ 58 w 58"/>
                        <a:gd name="T39" fmla="*/ 30 h 59"/>
                        <a:gd name="T40" fmla="*/ 57 w 58"/>
                        <a:gd name="T41" fmla="*/ 19 h 59"/>
                        <a:gd name="T42" fmla="*/ 50 w 58"/>
                        <a:gd name="T43" fmla="*/ 9 h 59"/>
                        <a:gd name="T44" fmla="*/ 40 w 58"/>
                        <a:gd name="T45" fmla="*/ 2 h 59"/>
                        <a:gd name="T46" fmla="*/ 29 w 58"/>
                        <a:gd name="T47" fmla="*/ 0 h 59"/>
                        <a:gd name="T48" fmla="*/ 19 w 58"/>
                        <a:gd name="T49" fmla="*/ 2 h 59"/>
                        <a:gd name="T50" fmla="*/ 9 w 58"/>
                        <a:gd name="T51" fmla="*/ 9 h 59"/>
                        <a:gd name="T52" fmla="*/ 3 w 58"/>
                        <a:gd name="T53" fmla="*/ 19 h 59"/>
                        <a:gd name="T54" fmla="*/ 0 w 58"/>
                        <a:gd name="T55" fmla="*/ 30 h 59"/>
                        <a:gd name="T56" fmla="*/ 3 w 58"/>
                        <a:gd name="T57" fmla="*/ 40 h 59"/>
                        <a:gd name="T58" fmla="*/ 9 w 58"/>
                        <a:gd name="T59" fmla="*/ 50 h 59"/>
                        <a:gd name="T60" fmla="*/ 19 w 58"/>
                        <a:gd name="T61" fmla="*/ 56 h 59"/>
                        <a:gd name="T62" fmla="*/ 29 w 58"/>
                        <a:gd name="T63" fmla="*/ 59 h 59"/>
                        <a:gd name="T64" fmla="*/ 40 w 58"/>
                        <a:gd name="T65" fmla="*/ 56 h 59"/>
                        <a:gd name="T66" fmla="*/ 50 w 58"/>
                        <a:gd name="T67" fmla="*/ 50 h 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58" h="59">
                          <a:moveTo>
                            <a:pt x="50" y="50"/>
                          </a:moveTo>
                          <a:lnTo>
                            <a:pt x="40" y="56"/>
                          </a:lnTo>
                          <a:lnTo>
                            <a:pt x="29" y="59"/>
                          </a:lnTo>
                          <a:lnTo>
                            <a:pt x="19" y="56"/>
                          </a:lnTo>
                          <a:lnTo>
                            <a:pt x="9" y="50"/>
                          </a:lnTo>
                          <a:lnTo>
                            <a:pt x="3" y="40"/>
                          </a:lnTo>
                          <a:lnTo>
                            <a:pt x="0" y="30"/>
                          </a:lnTo>
                          <a:lnTo>
                            <a:pt x="3" y="19"/>
                          </a:lnTo>
                          <a:lnTo>
                            <a:pt x="9" y="9"/>
                          </a:lnTo>
                          <a:lnTo>
                            <a:pt x="19" y="2"/>
                          </a:lnTo>
                          <a:lnTo>
                            <a:pt x="29" y="0"/>
                          </a:lnTo>
                          <a:lnTo>
                            <a:pt x="40" y="2"/>
                          </a:lnTo>
                          <a:lnTo>
                            <a:pt x="50" y="9"/>
                          </a:lnTo>
                          <a:lnTo>
                            <a:pt x="57" y="19"/>
                          </a:lnTo>
                          <a:lnTo>
                            <a:pt x="58" y="30"/>
                          </a:lnTo>
                          <a:lnTo>
                            <a:pt x="57" y="40"/>
                          </a:lnTo>
                          <a:lnTo>
                            <a:pt x="50" y="50"/>
                          </a:lnTo>
                          <a:close/>
                          <a:moveTo>
                            <a:pt x="50" y="50"/>
                          </a:moveTo>
                          <a:lnTo>
                            <a:pt x="57" y="40"/>
                          </a:lnTo>
                          <a:lnTo>
                            <a:pt x="58" y="30"/>
                          </a:lnTo>
                          <a:lnTo>
                            <a:pt x="57" y="19"/>
                          </a:lnTo>
                          <a:lnTo>
                            <a:pt x="50" y="9"/>
                          </a:lnTo>
                          <a:lnTo>
                            <a:pt x="40" y="2"/>
                          </a:lnTo>
                          <a:lnTo>
                            <a:pt x="29" y="0"/>
                          </a:lnTo>
                          <a:lnTo>
                            <a:pt x="19" y="2"/>
                          </a:lnTo>
                          <a:lnTo>
                            <a:pt x="9" y="9"/>
                          </a:lnTo>
                          <a:lnTo>
                            <a:pt x="3" y="19"/>
                          </a:lnTo>
                          <a:lnTo>
                            <a:pt x="0" y="30"/>
                          </a:lnTo>
                          <a:lnTo>
                            <a:pt x="3" y="40"/>
                          </a:lnTo>
                          <a:lnTo>
                            <a:pt x="9" y="50"/>
                          </a:lnTo>
                          <a:lnTo>
                            <a:pt x="19" y="56"/>
                          </a:lnTo>
                          <a:lnTo>
                            <a:pt x="29" y="59"/>
                          </a:lnTo>
                          <a:lnTo>
                            <a:pt x="40" y="56"/>
                          </a:lnTo>
                          <a:lnTo>
                            <a:pt x="50" y="5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137" name="グループ化 136"/>
                  <p:cNvGrpSpPr>
                    <a:grpSpLocks noChangeAspect="1"/>
                  </p:cNvGrpSpPr>
                  <p:nvPr/>
                </p:nvGrpSpPr>
                <p:grpSpPr>
                  <a:xfrm>
                    <a:off x="3160236" y="1397781"/>
                    <a:ext cx="540160" cy="1307800"/>
                    <a:chOff x="1970415" y="3028278"/>
                    <a:chExt cx="900266" cy="2179666"/>
                  </a:xfrm>
                </p:grpSpPr>
                <p:sp>
                  <p:nvSpPr>
                    <p:cNvPr id="138" name="Freeform 11"/>
                    <p:cNvSpPr>
                      <a:spLocks/>
                    </p:cNvSpPr>
                    <p:nvPr/>
                  </p:nvSpPr>
                  <p:spPr bwMode="auto">
                    <a:xfrm rot="-2400000">
                      <a:off x="1970415" y="3028278"/>
                      <a:ext cx="241091" cy="1399306"/>
                    </a:xfrm>
                    <a:custGeom>
                      <a:avLst/>
                      <a:gdLst>
                        <a:gd name="T0" fmla="*/ 41 w 51"/>
                        <a:gd name="T1" fmla="*/ 22 h 256"/>
                        <a:gd name="T2" fmla="*/ 30 w 51"/>
                        <a:gd name="T3" fmla="*/ 60 h 256"/>
                        <a:gd name="T4" fmla="*/ 7 w 51"/>
                        <a:gd name="T5" fmla="*/ 56 h 256"/>
                        <a:gd name="T6" fmla="*/ 10 w 51"/>
                        <a:gd name="T7" fmla="*/ 46 h 256"/>
                        <a:gd name="T8" fmla="*/ 34 w 51"/>
                        <a:gd name="T9" fmla="*/ 46 h 256"/>
                        <a:gd name="T10" fmla="*/ 38 w 51"/>
                        <a:gd name="T11" fmla="*/ 92 h 256"/>
                        <a:gd name="T12" fmla="*/ 15 w 51"/>
                        <a:gd name="T13" fmla="*/ 98 h 256"/>
                        <a:gd name="T14" fmla="*/ 6 w 51"/>
                        <a:gd name="T15" fmla="*/ 88 h 256"/>
                        <a:gd name="T16" fmla="*/ 25 w 51"/>
                        <a:gd name="T17" fmla="*/ 80 h 256"/>
                        <a:gd name="T18" fmla="*/ 44 w 51"/>
                        <a:gd name="T19" fmla="*/ 108 h 256"/>
                        <a:gd name="T20" fmla="*/ 25 w 51"/>
                        <a:gd name="T21" fmla="*/ 137 h 256"/>
                        <a:gd name="T22" fmla="*/ 7 w 51"/>
                        <a:gd name="T23" fmla="*/ 130 h 256"/>
                        <a:gd name="T24" fmla="*/ 15 w 51"/>
                        <a:gd name="T25" fmla="*/ 119 h 256"/>
                        <a:gd name="T26" fmla="*/ 39 w 51"/>
                        <a:gd name="T27" fmla="*/ 126 h 256"/>
                        <a:gd name="T28" fmla="*/ 35 w 51"/>
                        <a:gd name="T29" fmla="*/ 171 h 256"/>
                        <a:gd name="T30" fmla="*/ 11 w 51"/>
                        <a:gd name="T31" fmla="*/ 171 h 256"/>
                        <a:gd name="T32" fmla="*/ 9 w 51"/>
                        <a:gd name="T33" fmla="*/ 161 h 256"/>
                        <a:gd name="T34" fmla="*/ 30 w 51"/>
                        <a:gd name="T35" fmla="*/ 156 h 256"/>
                        <a:gd name="T36" fmla="*/ 44 w 51"/>
                        <a:gd name="T37" fmla="*/ 195 h 256"/>
                        <a:gd name="T38" fmla="*/ 21 w 51"/>
                        <a:gd name="T39" fmla="*/ 212 h 256"/>
                        <a:gd name="T40" fmla="*/ 7 w 51"/>
                        <a:gd name="T41" fmla="*/ 203 h 256"/>
                        <a:gd name="T42" fmla="*/ 21 w 51"/>
                        <a:gd name="T43" fmla="*/ 194 h 256"/>
                        <a:gd name="T44" fmla="*/ 44 w 51"/>
                        <a:gd name="T45" fmla="*/ 210 h 256"/>
                        <a:gd name="T46" fmla="*/ 31 w 51"/>
                        <a:gd name="T47" fmla="*/ 248 h 256"/>
                        <a:gd name="T48" fmla="*/ 33 w 51"/>
                        <a:gd name="T49" fmla="*/ 254 h 256"/>
                        <a:gd name="T50" fmla="*/ 51 w 51"/>
                        <a:gd name="T51" fmla="*/ 220 h 256"/>
                        <a:gd name="T52" fmla="*/ 31 w 51"/>
                        <a:gd name="T53" fmla="*/ 188 h 256"/>
                        <a:gd name="T54" fmla="*/ 5 w 51"/>
                        <a:gd name="T55" fmla="*/ 194 h 256"/>
                        <a:gd name="T56" fmla="*/ 10 w 51"/>
                        <a:gd name="T57" fmla="*/ 214 h 256"/>
                        <a:gd name="T58" fmla="*/ 36 w 51"/>
                        <a:gd name="T59" fmla="*/ 215 h 256"/>
                        <a:gd name="T60" fmla="*/ 49 w 51"/>
                        <a:gd name="T61" fmla="*/ 170 h 256"/>
                        <a:gd name="T62" fmla="*/ 25 w 51"/>
                        <a:gd name="T63" fmla="*/ 150 h 256"/>
                        <a:gd name="T64" fmla="*/ 2 w 51"/>
                        <a:gd name="T65" fmla="*/ 161 h 256"/>
                        <a:gd name="T66" fmla="*/ 14 w 51"/>
                        <a:gd name="T67" fmla="*/ 179 h 256"/>
                        <a:gd name="T68" fmla="*/ 40 w 51"/>
                        <a:gd name="T69" fmla="*/ 174 h 256"/>
                        <a:gd name="T70" fmla="*/ 44 w 51"/>
                        <a:gd name="T71" fmla="*/ 122 h 256"/>
                        <a:gd name="T72" fmla="*/ 19 w 51"/>
                        <a:gd name="T73" fmla="*/ 112 h 256"/>
                        <a:gd name="T74" fmla="*/ 0 w 51"/>
                        <a:gd name="T75" fmla="*/ 127 h 256"/>
                        <a:gd name="T76" fmla="*/ 19 w 51"/>
                        <a:gd name="T77" fmla="*/ 142 h 256"/>
                        <a:gd name="T78" fmla="*/ 44 w 51"/>
                        <a:gd name="T79" fmla="*/ 132 h 256"/>
                        <a:gd name="T80" fmla="*/ 39 w 51"/>
                        <a:gd name="T81" fmla="*/ 80 h 256"/>
                        <a:gd name="T82" fmla="*/ 12 w 51"/>
                        <a:gd name="T83" fmla="*/ 77 h 256"/>
                        <a:gd name="T84" fmla="*/ 1 w 51"/>
                        <a:gd name="T85" fmla="*/ 94 h 256"/>
                        <a:gd name="T86" fmla="*/ 25 w 51"/>
                        <a:gd name="T87" fmla="*/ 106 h 256"/>
                        <a:gd name="T88" fmla="*/ 48 w 51"/>
                        <a:gd name="T89" fmla="*/ 84 h 256"/>
                        <a:gd name="T90" fmla="*/ 34 w 51"/>
                        <a:gd name="T91" fmla="*/ 39 h 256"/>
                        <a:gd name="T92" fmla="*/ 7 w 51"/>
                        <a:gd name="T93" fmla="*/ 41 h 256"/>
                        <a:gd name="T94" fmla="*/ 4 w 51"/>
                        <a:gd name="T95" fmla="*/ 60 h 256"/>
                        <a:gd name="T96" fmla="*/ 30 w 51"/>
                        <a:gd name="T97" fmla="*/ 66 h 256"/>
                        <a:gd name="T98" fmla="*/ 49 w 51"/>
                        <a:gd name="T99" fmla="*/ 32 h 256"/>
                        <a:gd name="T100" fmla="*/ 29 w 51"/>
                        <a:gd name="T101" fmla="*/ 0 h 2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51" h="256">
                          <a:moveTo>
                            <a:pt x="24" y="5"/>
                          </a:moveTo>
                          <a:lnTo>
                            <a:pt x="29" y="6"/>
                          </a:lnTo>
                          <a:lnTo>
                            <a:pt x="34" y="8"/>
                          </a:lnTo>
                          <a:lnTo>
                            <a:pt x="38" y="12"/>
                          </a:lnTo>
                          <a:lnTo>
                            <a:pt x="41" y="22"/>
                          </a:lnTo>
                          <a:lnTo>
                            <a:pt x="44" y="34"/>
                          </a:lnTo>
                          <a:lnTo>
                            <a:pt x="41" y="44"/>
                          </a:lnTo>
                          <a:lnTo>
                            <a:pt x="38" y="54"/>
                          </a:lnTo>
                          <a:lnTo>
                            <a:pt x="34" y="58"/>
                          </a:lnTo>
                          <a:lnTo>
                            <a:pt x="30" y="60"/>
                          </a:lnTo>
                          <a:lnTo>
                            <a:pt x="25" y="61"/>
                          </a:lnTo>
                          <a:lnTo>
                            <a:pt x="19" y="61"/>
                          </a:lnTo>
                          <a:lnTo>
                            <a:pt x="15" y="60"/>
                          </a:lnTo>
                          <a:lnTo>
                            <a:pt x="10" y="59"/>
                          </a:lnTo>
                          <a:lnTo>
                            <a:pt x="7" y="56"/>
                          </a:lnTo>
                          <a:lnTo>
                            <a:pt x="6" y="55"/>
                          </a:lnTo>
                          <a:lnTo>
                            <a:pt x="5" y="53"/>
                          </a:lnTo>
                          <a:lnTo>
                            <a:pt x="6" y="50"/>
                          </a:lnTo>
                          <a:lnTo>
                            <a:pt x="7" y="48"/>
                          </a:lnTo>
                          <a:lnTo>
                            <a:pt x="10" y="46"/>
                          </a:lnTo>
                          <a:lnTo>
                            <a:pt x="14" y="44"/>
                          </a:lnTo>
                          <a:lnTo>
                            <a:pt x="19" y="43"/>
                          </a:lnTo>
                          <a:lnTo>
                            <a:pt x="25" y="43"/>
                          </a:lnTo>
                          <a:lnTo>
                            <a:pt x="29" y="44"/>
                          </a:lnTo>
                          <a:lnTo>
                            <a:pt x="34" y="46"/>
                          </a:lnTo>
                          <a:lnTo>
                            <a:pt x="38" y="50"/>
                          </a:lnTo>
                          <a:lnTo>
                            <a:pt x="43" y="59"/>
                          </a:lnTo>
                          <a:lnTo>
                            <a:pt x="44" y="70"/>
                          </a:lnTo>
                          <a:lnTo>
                            <a:pt x="43" y="82"/>
                          </a:lnTo>
                          <a:lnTo>
                            <a:pt x="38" y="92"/>
                          </a:lnTo>
                          <a:lnTo>
                            <a:pt x="34" y="95"/>
                          </a:lnTo>
                          <a:lnTo>
                            <a:pt x="30" y="98"/>
                          </a:lnTo>
                          <a:lnTo>
                            <a:pt x="25" y="99"/>
                          </a:lnTo>
                          <a:lnTo>
                            <a:pt x="20" y="99"/>
                          </a:lnTo>
                          <a:lnTo>
                            <a:pt x="15" y="98"/>
                          </a:lnTo>
                          <a:lnTo>
                            <a:pt x="11" y="97"/>
                          </a:lnTo>
                          <a:lnTo>
                            <a:pt x="9" y="94"/>
                          </a:lnTo>
                          <a:lnTo>
                            <a:pt x="6" y="92"/>
                          </a:lnTo>
                          <a:lnTo>
                            <a:pt x="6" y="90"/>
                          </a:lnTo>
                          <a:lnTo>
                            <a:pt x="6" y="88"/>
                          </a:lnTo>
                          <a:lnTo>
                            <a:pt x="9" y="85"/>
                          </a:lnTo>
                          <a:lnTo>
                            <a:pt x="11" y="84"/>
                          </a:lnTo>
                          <a:lnTo>
                            <a:pt x="15" y="82"/>
                          </a:lnTo>
                          <a:lnTo>
                            <a:pt x="20" y="80"/>
                          </a:lnTo>
                          <a:lnTo>
                            <a:pt x="25" y="80"/>
                          </a:lnTo>
                          <a:lnTo>
                            <a:pt x="30" y="82"/>
                          </a:lnTo>
                          <a:lnTo>
                            <a:pt x="34" y="84"/>
                          </a:lnTo>
                          <a:lnTo>
                            <a:pt x="38" y="88"/>
                          </a:lnTo>
                          <a:lnTo>
                            <a:pt x="43" y="97"/>
                          </a:lnTo>
                          <a:lnTo>
                            <a:pt x="44" y="108"/>
                          </a:lnTo>
                          <a:lnTo>
                            <a:pt x="43" y="119"/>
                          </a:lnTo>
                          <a:lnTo>
                            <a:pt x="39" y="128"/>
                          </a:lnTo>
                          <a:lnTo>
                            <a:pt x="35" y="133"/>
                          </a:lnTo>
                          <a:lnTo>
                            <a:pt x="30" y="136"/>
                          </a:lnTo>
                          <a:lnTo>
                            <a:pt x="25" y="137"/>
                          </a:lnTo>
                          <a:lnTo>
                            <a:pt x="20" y="137"/>
                          </a:lnTo>
                          <a:lnTo>
                            <a:pt x="15" y="136"/>
                          </a:lnTo>
                          <a:lnTo>
                            <a:pt x="11" y="133"/>
                          </a:lnTo>
                          <a:lnTo>
                            <a:pt x="9" y="132"/>
                          </a:lnTo>
                          <a:lnTo>
                            <a:pt x="7" y="130"/>
                          </a:lnTo>
                          <a:lnTo>
                            <a:pt x="6" y="127"/>
                          </a:lnTo>
                          <a:lnTo>
                            <a:pt x="7" y="126"/>
                          </a:lnTo>
                          <a:lnTo>
                            <a:pt x="9" y="123"/>
                          </a:lnTo>
                          <a:lnTo>
                            <a:pt x="11" y="121"/>
                          </a:lnTo>
                          <a:lnTo>
                            <a:pt x="15" y="119"/>
                          </a:lnTo>
                          <a:lnTo>
                            <a:pt x="20" y="118"/>
                          </a:lnTo>
                          <a:lnTo>
                            <a:pt x="25" y="118"/>
                          </a:lnTo>
                          <a:lnTo>
                            <a:pt x="30" y="118"/>
                          </a:lnTo>
                          <a:lnTo>
                            <a:pt x="35" y="121"/>
                          </a:lnTo>
                          <a:lnTo>
                            <a:pt x="39" y="126"/>
                          </a:lnTo>
                          <a:lnTo>
                            <a:pt x="43" y="135"/>
                          </a:lnTo>
                          <a:lnTo>
                            <a:pt x="45" y="146"/>
                          </a:lnTo>
                          <a:lnTo>
                            <a:pt x="43" y="157"/>
                          </a:lnTo>
                          <a:lnTo>
                            <a:pt x="39" y="166"/>
                          </a:lnTo>
                          <a:lnTo>
                            <a:pt x="35" y="171"/>
                          </a:lnTo>
                          <a:lnTo>
                            <a:pt x="31" y="174"/>
                          </a:lnTo>
                          <a:lnTo>
                            <a:pt x="26" y="175"/>
                          </a:lnTo>
                          <a:lnTo>
                            <a:pt x="20" y="174"/>
                          </a:lnTo>
                          <a:lnTo>
                            <a:pt x="16" y="172"/>
                          </a:lnTo>
                          <a:lnTo>
                            <a:pt x="11" y="171"/>
                          </a:lnTo>
                          <a:lnTo>
                            <a:pt x="9" y="170"/>
                          </a:lnTo>
                          <a:lnTo>
                            <a:pt x="7" y="167"/>
                          </a:lnTo>
                          <a:lnTo>
                            <a:pt x="6" y="165"/>
                          </a:lnTo>
                          <a:lnTo>
                            <a:pt x="7" y="162"/>
                          </a:lnTo>
                          <a:lnTo>
                            <a:pt x="9" y="161"/>
                          </a:lnTo>
                          <a:lnTo>
                            <a:pt x="11" y="159"/>
                          </a:lnTo>
                          <a:lnTo>
                            <a:pt x="16" y="157"/>
                          </a:lnTo>
                          <a:lnTo>
                            <a:pt x="20" y="156"/>
                          </a:lnTo>
                          <a:lnTo>
                            <a:pt x="26" y="155"/>
                          </a:lnTo>
                          <a:lnTo>
                            <a:pt x="30" y="156"/>
                          </a:lnTo>
                          <a:lnTo>
                            <a:pt x="35" y="159"/>
                          </a:lnTo>
                          <a:lnTo>
                            <a:pt x="39" y="164"/>
                          </a:lnTo>
                          <a:lnTo>
                            <a:pt x="44" y="172"/>
                          </a:lnTo>
                          <a:lnTo>
                            <a:pt x="45" y="184"/>
                          </a:lnTo>
                          <a:lnTo>
                            <a:pt x="44" y="195"/>
                          </a:lnTo>
                          <a:lnTo>
                            <a:pt x="39" y="204"/>
                          </a:lnTo>
                          <a:lnTo>
                            <a:pt x="36" y="208"/>
                          </a:lnTo>
                          <a:lnTo>
                            <a:pt x="31" y="212"/>
                          </a:lnTo>
                          <a:lnTo>
                            <a:pt x="26" y="212"/>
                          </a:lnTo>
                          <a:lnTo>
                            <a:pt x="21" y="212"/>
                          </a:lnTo>
                          <a:lnTo>
                            <a:pt x="16" y="210"/>
                          </a:lnTo>
                          <a:lnTo>
                            <a:pt x="12" y="209"/>
                          </a:lnTo>
                          <a:lnTo>
                            <a:pt x="10" y="206"/>
                          </a:lnTo>
                          <a:lnTo>
                            <a:pt x="7" y="205"/>
                          </a:lnTo>
                          <a:lnTo>
                            <a:pt x="7" y="203"/>
                          </a:lnTo>
                          <a:lnTo>
                            <a:pt x="7" y="200"/>
                          </a:lnTo>
                          <a:lnTo>
                            <a:pt x="10" y="198"/>
                          </a:lnTo>
                          <a:lnTo>
                            <a:pt x="12" y="196"/>
                          </a:lnTo>
                          <a:lnTo>
                            <a:pt x="16" y="195"/>
                          </a:lnTo>
                          <a:lnTo>
                            <a:pt x="21" y="194"/>
                          </a:lnTo>
                          <a:lnTo>
                            <a:pt x="26" y="193"/>
                          </a:lnTo>
                          <a:lnTo>
                            <a:pt x="31" y="194"/>
                          </a:lnTo>
                          <a:lnTo>
                            <a:pt x="35" y="196"/>
                          </a:lnTo>
                          <a:lnTo>
                            <a:pt x="39" y="200"/>
                          </a:lnTo>
                          <a:lnTo>
                            <a:pt x="44" y="210"/>
                          </a:lnTo>
                          <a:lnTo>
                            <a:pt x="45" y="222"/>
                          </a:lnTo>
                          <a:lnTo>
                            <a:pt x="44" y="232"/>
                          </a:lnTo>
                          <a:lnTo>
                            <a:pt x="40" y="242"/>
                          </a:lnTo>
                          <a:lnTo>
                            <a:pt x="36" y="246"/>
                          </a:lnTo>
                          <a:lnTo>
                            <a:pt x="31" y="248"/>
                          </a:lnTo>
                          <a:lnTo>
                            <a:pt x="26" y="249"/>
                          </a:lnTo>
                          <a:lnTo>
                            <a:pt x="24" y="249"/>
                          </a:lnTo>
                          <a:lnTo>
                            <a:pt x="24" y="256"/>
                          </a:lnTo>
                          <a:lnTo>
                            <a:pt x="26" y="256"/>
                          </a:lnTo>
                          <a:lnTo>
                            <a:pt x="33" y="254"/>
                          </a:lnTo>
                          <a:lnTo>
                            <a:pt x="36" y="253"/>
                          </a:lnTo>
                          <a:lnTo>
                            <a:pt x="41" y="249"/>
                          </a:lnTo>
                          <a:lnTo>
                            <a:pt x="45" y="244"/>
                          </a:lnTo>
                          <a:lnTo>
                            <a:pt x="50" y="234"/>
                          </a:lnTo>
                          <a:lnTo>
                            <a:pt x="51" y="220"/>
                          </a:lnTo>
                          <a:lnTo>
                            <a:pt x="49" y="208"/>
                          </a:lnTo>
                          <a:lnTo>
                            <a:pt x="44" y="198"/>
                          </a:lnTo>
                          <a:lnTo>
                            <a:pt x="40" y="193"/>
                          </a:lnTo>
                          <a:lnTo>
                            <a:pt x="36" y="190"/>
                          </a:lnTo>
                          <a:lnTo>
                            <a:pt x="31" y="188"/>
                          </a:lnTo>
                          <a:lnTo>
                            <a:pt x="26" y="188"/>
                          </a:lnTo>
                          <a:lnTo>
                            <a:pt x="20" y="188"/>
                          </a:lnTo>
                          <a:lnTo>
                            <a:pt x="14" y="189"/>
                          </a:lnTo>
                          <a:lnTo>
                            <a:pt x="9" y="191"/>
                          </a:lnTo>
                          <a:lnTo>
                            <a:pt x="5" y="194"/>
                          </a:lnTo>
                          <a:lnTo>
                            <a:pt x="2" y="199"/>
                          </a:lnTo>
                          <a:lnTo>
                            <a:pt x="1" y="203"/>
                          </a:lnTo>
                          <a:lnTo>
                            <a:pt x="2" y="206"/>
                          </a:lnTo>
                          <a:lnTo>
                            <a:pt x="5" y="212"/>
                          </a:lnTo>
                          <a:lnTo>
                            <a:pt x="10" y="214"/>
                          </a:lnTo>
                          <a:lnTo>
                            <a:pt x="14" y="217"/>
                          </a:lnTo>
                          <a:lnTo>
                            <a:pt x="20" y="218"/>
                          </a:lnTo>
                          <a:lnTo>
                            <a:pt x="26" y="218"/>
                          </a:lnTo>
                          <a:lnTo>
                            <a:pt x="31" y="217"/>
                          </a:lnTo>
                          <a:lnTo>
                            <a:pt x="36" y="215"/>
                          </a:lnTo>
                          <a:lnTo>
                            <a:pt x="40" y="212"/>
                          </a:lnTo>
                          <a:lnTo>
                            <a:pt x="44" y="208"/>
                          </a:lnTo>
                          <a:lnTo>
                            <a:pt x="49" y="196"/>
                          </a:lnTo>
                          <a:lnTo>
                            <a:pt x="51" y="184"/>
                          </a:lnTo>
                          <a:lnTo>
                            <a:pt x="49" y="170"/>
                          </a:lnTo>
                          <a:lnTo>
                            <a:pt x="44" y="160"/>
                          </a:lnTo>
                          <a:lnTo>
                            <a:pt x="40" y="155"/>
                          </a:lnTo>
                          <a:lnTo>
                            <a:pt x="35" y="152"/>
                          </a:lnTo>
                          <a:lnTo>
                            <a:pt x="31" y="150"/>
                          </a:lnTo>
                          <a:lnTo>
                            <a:pt x="25" y="150"/>
                          </a:lnTo>
                          <a:lnTo>
                            <a:pt x="19" y="150"/>
                          </a:lnTo>
                          <a:lnTo>
                            <a:pt x="14" y="151"/>
                          </a:lnTo>
                          <a:lnTo>
                            <a:pt x="9" y="154"/>
                          </a:lnTo>
                          <a:lnTo>
                            <a:pt x="5" y="157"/>
                          </a:lnTo>
                          <a:lnTo>
                            <a:pt x="2" y="161"/>
                          </a:lnTo>
                          <a:lnTo>
                            <a:pt x="1" y="165"/>
                          </a:lnTo>
                          <a:lnTo>
                            <a:pt x="2" y="170"/>
                          </a:lnTo>
                          <a:lnTo>
                            <a:pt x="5" y="174"/>
                          </a:lnTo>
                          <a:lnTo>
                            <a:pt x="9" y="176"/>
                          </a:lnTo>
                          <a:lnTo>
                            <a:pt x="14" y="179"/>
                          </a:lnTo>
                          <a:lnTo>
                            <a:pt x="20" y="180"/>
                          </a:lnTo>
                          <a:lnTo>
                            <a:pt x="26" y="180"/>
                          </a:lnTo>
                          <a:lnTo>
                            <a:pt x="31" y="180"/>
                          </a:lnTo>
                          <a:lnTo>
                            <a:pt x="36" y="177"/>
                          </a:lnTo>
                          <a:lnTo>
                            <a:pt x="40" y="174"/>
                          </a:lnTo>
                          <a:lnTo>
                            <a:pt x="44" y="170"/>
                          </a:lnTo>
                          <a:lnTo>
                            <a:pt x="49" y="159"/>
                          </a:lnTo>
                          <a:lnTo>
                            <a:pt x="50" y="146"/>
                          </a:lnTo>
                          <a:lnTo>
                            <a:pt x="49" y="133"/>
                          </a:lnTo>
                          <a:lnTo>
                            <a:pt x="44" y="122"/>
                          </a:lnTo>
                          <a:lnTo>
                            <a:pt x="40" y="118"/>
                          </a:lnTo>
                          <a:lnTo>
                            <a:pt x="35" y="114"/>
                          </a:lnTo>
                          <a:lnTo>
                            <a:pt x="30" y="112"/>
                          </a:lnTo>
                          <a:lnTo>
                            <a:pt x="25" y="112"/>
                          </a:lnTo>
                          <a:lnTo>
                            <a:pt x="19" y="112"/>
                          </a:lnTo>
                          <a:lnTo>
                            <a:pt x="14" y="114"/>
                          </a:lnTo>
                          <a:lnTo>
                            <a:pt x="9" y="116"/>
                          </a:lnTo>
                          <a:lnTo>
                            <a:pt x="4" y="119"/>
                          </a:lnTo>
                          <a:lnTo>
                            <a:pt x="1" y="123"/>
                          </a:lnTo>
                          <a:lnTo>
                            <a:pt x="0" y="127"/>
                          </a:lnTo>
                          <a:lnTo>
                            <a:pt x="1" y="132"/>
                          </a:lnTo>
                          <a:lnTo>
                            <a:pt x="4" y="136"/>
                          </a:lnTo>
                          <a:lnTo>
                            <a:pt x="9" y="138"/>
                          </a:lnTo>
                          <a:lnTo>
                            <a:pt x="14" y="141"/>
                          </a:lnTo>
                          <a:lnTo>
                            <a:pt x="19" y="142"/>
                          </a:lnTo>
                          <a:lnTo>
                            <a:pt x="25" y="142"/>
                          </a:lnTo>
                          <a:lnTo>
                            <a:pt x="31" y="142"/>
                          </a:lnTo>
                          <a:lnTo>
                            <a:pt x="35" y="140"/>
                          </a:lnTo>
                          <a:lnTo>
                            <a:pt x="40" y="137"/>
                          </a:lnTo>
                          <a:lnTo>
                            <a:pt x="44" y="132"/>
                          </a:lnTo>
                          <a:lnTo>
                            <a:pt x="49" y="121"/>
                          </a:lnTo>
                          <a:lnTo>
                            <a:pt x="50" y="108"/>
                          </a:lnTo>
                          <a:lnTo>
                            <a:pt x="48" y="95"/>
                          </a:lnTo>
                          <a:lnTo>
                            <a:pt x="43" y="84"/>
                          </a:lnTo>
                          <a:lnTo>
                            <a:pt x="39" y="80"/>
                          </a:lnTo>
                          <a:lnTo>
                            <a:pt x="35" y="77"/>
                          </a:lnTo>
                          <a:lnTo>
                            <a:pt x="30" y="75"/>
                          </a:lnTo>
                          <a:lnTo>
                            <a:pt x="25" y="74"/>
                          </a:lnTo>
                          <a:lnTo>
                            <a:pt x="19" y="75"/>
                          </a:lnTo>
                          <a:lnTo>
                            <a:pt x="12" y="77"/>
                          </a:lnTo>
                          <a:lnTo>
                            <a:pt x="7" y="78"/>
                          </a:lnTo>
                          <a:lnTo>
                            <a:pt x="4" y="82"/>
                          </a:lnTo>
                          <a:lnTo>
                            <a:pt x="1" y="85"/>
                          </a:lnTo>
                          <a:lnTo>
                            <a:pt x="0" y="90"/>
                          </a:lnTo>
                          <a:lnTo>
                            <a:pt x="1" y="94"/>
                          </a:lnTo>
                          <a:lnTo>
                            <a:pt x="4" y="98"/>
                          </a:lnTo>
                          <a:lnTo>
                            <a:pt x="9" y="102"/>
                          </a:lnTo>
                          <a:lnTo>
                            <a:pt x="12" y="103"/>
                          </a:lnTo>
                          <a:lnTo>
                            <a:pt x="19" y="104"/>
                          </a:lnTo>
                          <a:lnTo>
                            <a:pt x="25" y="106"/>
                          </a:lnTo>
                          <a:lnTo>
                            <a:pt x="30" y="104"/>
                          </a:lnTo>
                          <a:lnTo>
                            <a:pt x="35" y="102"/>
                          </a:lnTo>
                          <a:lnTo>
                            <a:pt x="39" y="99"/>
                          </a:lnTo>
                          <a:lnTo>
                            <a:pt x="43" y="94"/>
                          </a:lnTo>
                          <a:lnTo>
                            <a:pt x="48" y="84"/>
                          </a:lnTo>
                          <a:lnTo>
                            <a:pt x="50" y="70"/>
                          </a:lnTo>
                          <a:lnTo>
                            <a:pt x="48" y="58"/>
                          </a:lnTo>
                          <a:lnTo>
                            <a:pt x="43" y="46"/>
                          </a:lnTo>
                          <a:lnTo>
                            <a:pt x="39" y="43"/>
                          </a:lnTo>
                          <a:lnTo>
                            <a:pt x="34" y="39"/>
                          </a:lnTo>
                          <a:lnTo>
                            <a:pt x="30" y="37"/>
                          </a:lnTo>
                          <a:lnTo>
                            <a:pt x="24" y="36"/>
                          </a:lnTo>
                          <a:lnTo>
                            <a:pt x="17" y="37"/>
                          </a:lnTo>
                          <a:lnTo>
                            <a:pt x="12" y="39"/>
                          </a:lnTo>
                          <a:lnTo>
                            <a:pt x="7" y="41"/>
                          </a:lnTo>
                          <a:lnTo>
                            <a:pt x="4" y="44"/>
                          </a:lnTo>
                          <a:lnTo>
                            <a:pt x="0" y="48"/>
                          </a:lnTo>
                          <a:lnTo>
                            <a:pt x="0" y="53"/>
                          </a:lnTo>
                          <a:lnTo>
                            <a:pt x="1" y="56"/>
                          </a:lnTo>
                          <a:lnTo>
                            <a:pt x="4" y="60"/>
                          </a:lnTo>
                          <a:lnTo>
                            <a:pt x="7" y="64"/>
                          </a:lnTo>
                          <a:lnTo>
                            <a:pt x="12" y="65"/>
                          </a:lnTo>
                          <a:lnTo>
                            <a:pt x="19" y="68"/>
                          </a:lnTo>
                          <a:lnTo>
                            <a:pt x="25" y="68"/>
                          </a:lnTo>
                          <a:lnTo>
                            <a:pt x="30" y="66"/>
                          </a:lnTo>
                          <a:lnTo>
                            <a:pt x="35" y="65"/>
                          </a:lnTo>
                          <a:lnTo>
                            <a:pt x="39" y="61"/>
                          </a:lnTo>
                          <a:lnTo>
                            <a:pt x="43" y="56"/>
                          </a:lnTo>
                          <a:lnTo>
                            <a:pt x="48" y="46"/>
                          </a:lnTo>
                          <a:lnTo>
                            <a:pt x="49" y="32"/>
                          </a:lnTo>
                          <a:lnTo>
                            <a:pt x="48" y="20"/>
                          </a:lnTo>
                          <a:lnTo>
                            <a:pt x="41" y="10"/>
                          </a:lnTo>
                          <a:lnTo>
                            <a:pt x="38" y="5"/>
                          </a:lnTo>
                          <a:lnTo>
                            <a:pt x="34" y="2"/>
                          </a:lnTo>
                          <a:lnTo>
                            <a:pt x="29" y="0"/>
                          </a:lnTo>
                          <a:lnTo>
                            <a:pt x="24" y="0"/>
                          </a:lnTo>
                          <a:lnTo>
                            <a:pt x="21" y="0"/>
                          </a:lnTo>
                          <a:lnTo>
                            <a:pt x="21" y="5"/>
                          </a:lnTo>
                          <a:lnTo>
                            <a:pt x="24" y="5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 w="0">
                      <a:solidFill>
                        <a:schemeClr val="accent4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39" name="Freeform 11"/>
                    <p:cNvSpPr>
                      <a:spLocks/>
                    </p:cNvSpPr>
                    <p:nvPr/>
                  </p:nvSpPr>
                  <p:spPr bwMode="auto">
                    <a:xfrm rot="-2400000">
                      <a:off x="2629590" y="3808638"/>
                      <a:ext cx="241091" cy="1399306"/>
                    </a:xfrm>
                    <a:custGeom>
                      <a:avLst/>
                      <a:gdLst>
                        <a:gd name="T0" fmla="*/ 41 w 51"/>
                        <a:gd name="T1" fmla="*/ 22 h 256"/>
                        <a:gd name="T2" fmla="*/ 30 w 51"/>
                        <a:gd name="T3" fmla="*/ 60 h 256"/>
                        <a:gd name="T4" fmla="*/ 7 w 51"/>
                        <a:gd name="T5" fmla="*/ 56 h 256"/>
                        <a:gd name="T6" fmla="*/ 10 w 51"/>
                        <a:gd name="T7" fmla="*/ 46 h 256"/>
                        <a:gd name="T8" fmla="*/ 34 w 51"/>
                        <a:gd name="T9" fmla="*/ 46 h 256"/>
                        <a:gd name="T10" fmla="*/ 38 w 51"/>
                        <a:gd name="T11" fmla="*/ 92 h 256"/>
                        <a:gd name="T12" fmla="*/ 15 w 51"/>
                        <a:gd name="T13" fmla="*/ 98 h 256"/>
                        <a:gd name="T14" fmla="*/ 6 w 51"/>
                        <a:gd name="T15" fmla="*/ 88 h 256"/>
                        <a:gd name="T16" fmla="*/ 25 w 51"/>
                        <a:gd name="T17" fmla="*/ 80 h 256"/>
                        <a:gd name="T18" fmla="*/ 44 w 51"/>
                        <a:gd name="T19" fmla="*/ 108 h 256"/>
                        <a:gd name="T20" fmla="*/ 25 w 51"/>
                        <a:gd name="T21" fmla="*/ 137 h 256"/>
                        <a:gd name="T22" fmla="*/ 7 w 51"/>
                        <a:gd name="T23" fmla="*/ 130 h 256"/>
                        <a:gd name="T24" fmla="*/ 15 w 51"/>
                        <a:gd name="T25" fmla="*/ 119 h 256"/>
                        <a:gd name="T26" fmla="*/ 39 w 51"/>
                        <a:gd name="T27" fmla="*/ 126 h 256"/>
                        <a:gd name="T28" fmla="*/ 35 w 51"/>
                        <a:gd name="T29" fmla="*/ 171 h 256"/>
                        <a:gd name="T30" fmla="*/ 11 w 51"/>
                        <a:gd name="T31" fmla="*/ 171 h 256"/>
                        <a:gd name="T32" fmla="*/ 9 w 51"/>
                        <a:gd name="T33" fmla="*/ 161 h 256"/>
                        <a:gd name="T34" fmla="*/ 30 w 51"/>
                        <a:gd name="T35" fmla="*/ 156 h 256"/>
                        <a:gd name="T36" fmla="*/ 44 w 51"/>
                        <a:gd name="T37" fmla="*/ 195 h 256"/>
                        <a:gd name="T38" fmla="*/ 21 w 51"/>
                        <a:gd name="T39" fmla="*/ 212 h 256"/>
                        <a:gd name="T40" fmla="*/ 7 w 51"/>
                        <a:gd name="T41" fmla="*/ 203 h 256"/>
                        <a:gd name="T42" fmla="*/ 21 w 51"/>
                        <a:gd name="T43" fmla="*/ 194 h 256"/>
                        <a:gd name="T44" fmla="*/ 44 w 51"/>
                        <a:gd name="T45" fmla="*/ 210 h 256"/>
                        <a:gd name="T46" fmla="*/ 31 w 51"/>
                        <a:gd name="T47" fmla="*/ 248 h 256"/>
                        <a:gd name="T48" fmla="*/ 33 w 51"/>
                        <a:gd name="T49" fmla="*/ 254 h 256"/>
                        <a:gd name="T50" fmla="*/ 51 w 51"/>
                        <a:gd name="T51" fmla="*/ 220 h 256"/>
                        <a:gd name="T52" fmla="*/ 31 w 51"/>
                        <a:gd name="T53" fmla="*/ 188 h 256"/>
                        <a:gd name="T54" fmla="*/ 5 w 51"/>
                        <a:gd name="T55" fmla="*/ 194 h 256"/>
                        <a:gd name="T56" fmla="*/ 10 w 51"/>
                        <a:gd name="T57" fmla="*/ 214 h 256"/>
                        <a:gd name="T58" fmla="*/ 36 w 51"/>
                        <a:gd name="T59" fmla="*/ 215 h 256"/>
                        <a:gd name="T60" fmla="*/ 49 w 51"/>
                        <a:gd name="T61" fmla="*/ 170 h 256"/>
                        <a:gd name="T62" fmla="*/ 25 w 51"/>
                        <a:gd name="T63" fmla="*/ 150 h 256"/>
                        <a:gd name="T64" fmla="*/ 2 w 51"/>
                        <a:gd name="T65" fmla="*/ 161 h 256"/>
                        <a:gd name="T66" fmla="*/ 14 w 51"/>
                        <a:gd name="T67" fmla="*/ 179 h 256"/>
                        <a:gd name="T68" fmla="*/ 40 w 51"/>
                        <a:gd name="T69" fmla="*/ 174 h 256"/>
                        <a:gd name="T70" fmla="*/ 44 w 51"/>
                        <a:gd name="T71" fmla="*/ 122 h 256"/>
                        <a:gd name="T72" fmla="*/ 19 w 51"/>
                        <a:gd name="T73" fmla="*/ 112 h 256"/>
                        <a:gd name="T74" fmla="*/ 0 w 51"/>
                        <a:gd name="T75" fmla="*/ 127 h 256"/>
                        <a:gd name="T76" fmla="*/ 19 w 51"/>
                        <a:gd name="T77" fmla="*/ 142 h 256"/>
                        <a:gd name="T78" fmla="*/ 44 w 51"/>
                        <a:gd name="T79" fmla="*/ 132 h 256"/>
                        <a:gd name="T80" fmla="*/ 39 w 51"/>
                        <a:gd name="T81" fmla="*/ 80 h 256"/>
                        <a:gd name="T82" fmla="*/ 12 w 51"/>
                        <a:gd name="T83" fmla="*/ 77 h 256"/>
                        <a:gd name="T84" fmla="*/ 1 w 51"/>
                        <a:gd name="T85" fmla="*/ 94 h 256"/>
                        <a:gd name="T86" fmla="*/ 25 w 51"/>
                        <a:gd name="T87" fmla="*/ 106 h 256"/>
                        <a:gd name="T88" fmla="*/ 48 w 51"/>
                        <a:gd name="T89" fmla="*/ 84 h 256"/>
                        <a:gd name="T90" fmla="*/ 34 w 51"/>
                        <a:gd name="T91" fmla="*/ 39 h 256"/>
                        <a:gd name="T92" fmla="*/ 7 w 51"/>
                        <a:gd name="T93" fmla="*/ 41 h 256"/>
                        <a:gd name="T94" fmla="*/ 4 w 51"/>
                        <a:gd name="T95" fmla="*/ 60 h 256"/>
                        <a:gd name="T96" fmla="*/ 30 w 51"/>
                        <a:gd name="T97" fmla="*/ 66 h 256"/>
                        <a:gd name="T98" fmla="*/ 49 w 51"/>
                        <a:gd name="T99" fmla="*/ 32 h 256"/>
                        <a:gd name="T100" fmla="*/ 29 w 51"/>
                        <a:gd name="T101" fmla="*/ 0 h 2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51" h="256">
                          <a:moveTo>
                            <a:pt x="24" y="5"/>
                          </a:moveTo>
                          <a:lnTo>
                            <a:pt x="29" y="6"/>
                          </a:lnTo>
                          <a:lnTo>
                            <a:pt x="34" y="8"/>
                          </a:lnTo>
                          <a:lnTo>
                            <a:pt x="38" y="12"/>
                          </a:lnTo>
                          <a:lnTo>
                            <a:pt x="41" y="22"/>
                          </a:lnTo>
                          <a:lnTo>
                            <a:pt x="44" y="34"/>
                          </a:lnTo>
                          <a:lnTo>
                            <a:pt x="41" y="44"/>
                          </a:lnTo>
                          <a:lnTo>
                            <a:pt x="38" y="54"/>
                          </a:lnTo>
                          <a:lnTo>
                            <a:pt x="34" y="58"/>
                          </a:lnTo>
                          <a:lnTo>
                            <a:pt x="30" y="60"/>
                          </a:lnTo>
                          <a:lnTo>
                            <a:pt x="25" y="61"/>
                          </a:lnTo>
                          <a:lnTo>
                            <a:pt x="19" y="61"/>
                          </a:lnTo>
                          <a:lnTo>
                            <a:pt x="15" y="60"/>
                          </a:lnTo>
                          <a:lnTo>
                            <a:pt x="10" y="59"/>
                          </a:lnTo>
                          <a:lnTo>
                            <a:pt x="7" y="56"/>
                          </a:lnTo>
                          <a:lnTo>
                            <a:pt x="6" y="55"/>
                          </a:lnTo>
                          <a:lnTo>
                            <a:pt x="5" y="53"/>
                          </a:lnTo>
                          <a:lnTo>
                            <a:pt x="6" y="50"/>
                          </a:lnTo>
                          <a:lnTo>
                            <a:pt x="7" y="48"/>
                          </a:lnTo>
                          <a:lnTo>
                            <a:pt x="10" y="46"/>
                          </a:lnTo>
                          <a:lnTo>
                            <a:pt x="14" y="44"/>
                          </a:lnTo>
                          <a:lnTo>
                            <a:pt x="19" y="43"/>
                          </a:lnTo>
                          <a:lnTo>
                            <a:pt x="25" y="43"/>
                          </a:lnTo>
                          <a:lnTo>
                            <a:pt x="29" y="44"/>
                          </a:lnTo>
                          <a:lnTo>
                            <a:pt x="34" y="46"/>
                          </a:lnTo>
                          <a:lnTo>
                            <a:pt x="38" y="50"/>
                          </a:lnTo>
                          <a:lnTo>
                            <a:pt x="43" y="59"/>
                          </a:lnTo>
                          <a:lnTo>
                            <a:pt x="44" y="70"/>
                          </a:lnTo>
                          <a:lnTo>
                            <a:pt x="43" y="82"/>
                          </a:lnTo>
                          <a:lnTo>
                            <a:pt x="38" y="92"/>
                          </a:lnTo>
                          <a:lnTo>
                            <a:pt x="34" y="95"/>
                          </a:lnTo>
                          <a:lnTo>
                            <a:pt x="30" y="98"/>
                          </a:lnTo>
                          <a:lnTo>
                            <a:pt x="25" y="99"/>
                          </a:lnTo>
                          <a:lnTo>
                            <a:pt x="20" y="99"/>
                          </a:lnTo>
                          <a:lnTo>
                            <a:pt x="15" y="98"/>
                          </a:lnTo>
                          <a:lnTo>
                            <a:pt x="11" y="97"/>
                          </a:lnTo>
                          <a:lnTo>
                            <a:pt x="9" y="94"/>
                          </a:lnTo>
                          <a:lnTo>
                            <a:pt x="6" y="92"/>
                          </a:lnTo>
                          <a:lnTo>
                            <a:pt x="6" y="90"/>
                          </a:lnTo>
                          <a:lnTo>
                            <a:pt x="6" y="88"/>
                          </a:lnTo>
                          <a:lnTo>
                            <a:pt x="9" y="85"/>
                          </a:lnTo>
                          <a:lnTo>
                            <a:pt x="11" y="84"/>
                          </a:lnTo>
                          <a:lnTo>
                            <a:pt x="15" y="82"/>
                          </a:lnTo>
                          <a:lnTo>
                            <a:pt x="20" y="80"/>
                          </a:lnTo>
                          <a:lnTo>
                            <a:pt x="25" y="80"/>
                          </a:lnTo>
                          <a:lnTo>
                            <a:pt x="30" y="82"/>
                          </a:lnTo>
                          <a:lnTo>
                            <a:pt x="34" y="84"/>
                          </a:lnTo>
                          <a:lnTo>
                            <a:pt x="38" y="88"/>
                          </a:lnTo>
                          <a:lnTo>
                            <a:pt x="43" y="97"/>
                          </a:lnTo>
                          <a:lnTo>
                            <a:pt x="44" y="108"/>
                          </a:lnTo>
                          <a:lnTo>
                            <a:pt x="43" y="119"/>
                          </a:lnTo>
                          <a:lnTo>
                            <a:pt x="39" y="128"/>
                          </a:lnTo>
                          <a:lnTo>
                            <a:pt x="35" y="133"/>
                          </a:lnTo>
                          <a:lnTo>
                            <a:pt x="30" y="136"/>
                          </a:lnTo>
                          <a:lnTo>
                            <a:pt x="25" y="137"/>
                          </a:lnTo>
                          <a:lnTo>
                            <a:pt x="20" y="137"/>
                          </a:lnTo>
                          <a:lnTo>
                            <a:pt x="15" y="136"/>
                          </a:lnTo>
                          <a:lnTo>
                            <a:pt x="11" y="133"/>
                          </a:lnTo>
                          <a:lnTo>
                            <a:pt x="9" y="132"/>
                          </a:lnTo>
                          <a:lnTo>
                            <a:pt x="7" y="130"/>
                          </a:lnTo>
                          <a:lnTo>
                            <a:pt x="6" y="127"/>
                          </a:lnTo>
                          <a:lnTo>
                            <a:pt x="7" y="126"/>
                          </a:lnTo>
                          <a:lnTo>
                            <a:pt x="9" y="123"/>
                          </a:lnTo>
                          <a:lnTo>
                            <a:pt x="11" y="121"/>
                          </a:lnTo>
                          <a:lnTo>
                            <a:pt x="15" y="119"/>
                          </a:lnTo>
                          <a:lnTo>
                            <a:pt x="20" y="118"/>
                          </a:lnTo>
                          <a:lnTo>
                            <a:pt x="25" y="118"/>
                          </a:lnTo>
                          <a:lnTo>
                            <a:pt x="30" y="118"/>
                          </a:lnTo>
                          <a:lnTo>
                            <a:pt x="35" y="121"/>
                          </a:lnTo>
                          <a:lnTo>
                            <a:pt x="39" y="126"/>
                          </a:lnTo>
                          <a:lnTo>
                            <a:pt x="43" y="135"/>
                          </a:lnTo>
                          <a:lnTo>
                            <a:pt x="45" y="146"/>
                          </a:lnTo>
                          <a:lnTo>
                            <a:pt x="43" y="157"/>
                          </a:lnTo>
                          <a:lnTo>
                            <a:pt x="39" y="166"/>
                          </a:lnTo>
                          <a:lnTo>
                            <a:pt x="35" y="171"/>
                          </a:lnTo>
                          <a:lnTo>
                            <a:pt x="31" y="174"/>
                          </a:lnTo>
                          <a:lnTo>
                            <a:pt x="26" y="175"/>
                          </a:lnTo>
                          <a:lnTo>
                            <a:pt x="20" y="174"/>
                          </a:lnTo>
                          <a:lnTo>
                            <a:pt x="16" y="172"/>
                          </a:lnTo>
                          <a:lnTo>
                            <a:pt x="11" y="171"/>
                          </a:lnTo>
                          <a:lnTo>
                            <a:pt x="9" y="170"/>
                          </a:lnTo>
                          <a:lnTo>
                            <a:pt x="7" y="167"/>
                          </a:lnTo>
                          <a:lnTo>
                            <a:pt x="6" y="165"/>
                          </a:lnTo>
                          <a:lnTo>
                            <a:pt x="7" y="162"/>
                          </a:lnTo>
                          <a:lnTo>
                            <a:pt x="9" y="161"/>
                          </a:lnTo>
                          <a:lnTo>
                            <a:pt x="11" y="159"/>
                          </a:lnTo>
                          <a:lnTo>
                            <a:pt x="16" y="157"/>
                          </a:lnTo>
                          <a:lnTo>
                            <a:pt x="20" y="156"/>
                          </a:lnTo>
                          <a:lnTo>
                            <a:pt x="26" y="155"/>
                          </a:lnTo>
                          <a:lnTo>
                            <a:pt x="30" y="156"/>
                          </a:lnTo>
                          <a:lnTo>
                            <a:pt x="35" y="159"/>
                          </a:lnTo>
                          <a:lnTo>
                            <a:pt x="39" y="164"/>
                          </a:lnTo>
                          <a:lnTo>
                            <a:pt x="44" y="172"/>
                          </a:lnTo>
                          <a:lnTo>
                            <a:pt x="45" y="184"/>
                          </a:lnTo>
                          <a:lnTo>
                            <a:pt x="44" y="195"/>
                          </a:lnTo>
                          <a:lnTo>
                            <a:pt x="39" y="204"/>
                          </a:lnTo>
                          <a:lnTo>
                            <a:pt x="36" y="208"/>
                          </a:lnTo>
                          <a:lnTo>
                            <a:pt x="31" y="212"/>
                          </a:lnTo>
                          <a:lnTo>
                            <a:pt x="26" y="212"/>
                          </a:lnTo>
                          <a:lnTo>
                            <a:pt x="21" y="212"/>
                          </a:lnTo>
                          <a:lnTo>
                            <a:pt x="16" y="210"/>
                          </a:lnTo>
                          <a:lnTo>
                            <a:pt x="12" y="209"/>
                          </a:lnTo>
                          <a:lnTo>
                            <a:pt x="10" y="206"/>
                          </a:lnTo>
                          <a:lnTo>
                            <a:pt x="7" y="205"/>
                          </a:lnTo>
                          <a:lnTo>
                            <a:pt x="7" y="203"/>
                          </a:lnTo>
                          <a:lnTo>
                            <a:pt x="7" y="200"/>
                          </a:lnTo>
                          <a:lnTo>
                            <a:pt x="10" y="198"/>
                          </a:lnTo>
                          <a:lnTo>
                            <a:pt x="12" y="196"/>
                          </a:lnTo>
                          <a:lnTo>
                            <a:pt x="16" y="195"/>
                          </a:lnTo>
                          <a:lnTo>
                            <a:pt x="21" y="194"/>
                          </a:lnTo>
                          <a:lnTo>
                            <a:pt x="26" y="193"/>
                          </a:lnTo>
                          <a:lnTo>
                            <a:pt x="31" y="194"/>
                          </a:lnTo>
                          <a:lnTo>
                            <a:pt x="35" y="196"/>
                          </a:lnTo>
                          <a:lnTo>
                            <a:pt x="39" y="200"/>
                          </a:lnTo>
                          <a:lnTo>
                            <a:pt x="44" y="210"/>
                          </a:lnTo>
                          <a:lnTo>
                            <a:pt x="45" y="222"/>
                          </a:lnTo>
                          <a:lnTo>
                            <a:pt x="44" y="232"/>
                          </a:lnTo>
                          <a:lnTo>
                            <a:pt x="40" y="242"/>
                          </a:lnTo>
                          <a:lnTo>
                            <a:pt x="36" y="246"/>
                          </a:lnTo>
                          <a:lnTo>
                            <a:pt x="31" y="248"/>
                          </a:lnTo>
                          <a:lnTo>
                            <a:pt x="26" y="249"/>
                          </a:lnTo>
                          <a:lnTo>
                            <a:pt x="24" y="249"/>
                          </a:lnTo>
                          <a:lnTo>
                            <a:pt x="24" y="256"/>
                          </a:lnTo>
                          <a:lnTo>
                            <a:pt x="26" y="256"/>
                          </a:lnTo>
                          <a:lnTo>
                            <a:pt x="33" y="254"/>
                          </a:lnTo>
                          <a:lnTo>
                            <a:pt x="36" y="253"/>
                          </a:lnTo>
                          <a:lnTo>
                            <a:pt x="41" y="249"/>
                          </a:lnTo>
                          <a:lnTo>
                            <a:pt x="45" y="244"/>
                          </a:lnTo>
                          <a:lnTo>
                            <a:pt x="50" y="234"/>
                          </a:lnTo>
                          <a:lnTo>
                            <a:pt x="51" y="220"/>
                          </a:lnTo>
                          <a:lnTo>
                            <a:pt x="49" y="208"/>
                          </a:lnTo>
                          <a:lnTo>
                            <a:pt x="44" y="198"/>
                          </a:lnTo>
                          <a:lnTo>
                            <a:pt x="40" y="193"/>
                          </a:lnTo>
                          <a:lnTo>
                            <a:pt x="36" y="190"/>
                          </a:lnTo>
                          <a:lnTo>
                            <a:pt x="31" y="188"/>
                          </a:lnTo>
                          <a:lnTo>
                            <a:pt x="26" y="188"/>
                          </a:lnTo>
                          <a:lnTo>
                            <a:pt x="20" y="188"/>
                          </a:lnTo>
                          <a:lnTo>
                            <a:pt x="14" y="189"/>
                          </a:lnTo>
                          <a:lnTo>
                            <a:pt x="9" y="191"/>
                          </a:lnTo>
                          <a:lnTo>
                            <a:pt x="5" y="194"/>
                          </a:lnTo>
                          <a:lnTo>
                            <a:pt x="2" y="199"/>
                          </a:lnTo>
                          <a:lnTo>
                            <a:pt x="1" y="203"/>
                          </a:lnTo>
                          <a:lnTo>
                            <a:pt x="2" y="206"/>
                          </a:lnTo>
                          <a:lnTo>
                            <a:pt x="5" y="212"/>
                          </a:lnTo>
                          <a:lnTo>
                            <a:pt x="10" y="214"/>
                          </a:lnTo>
                          <a:lnTo>
                            <a:pt x="14" y="217"/>
                          </a:lnTo>
                          <a:lnTo>
                            <a:pt x="20" y="218"/>
                          </a:lnTo>
                          <a:lnTo>
                            <a:pt x="26" y="218"/>
                          </a:lnTo>
                          <a:lnTo>
                            <a:pt x="31" y="217"/>
                          </a:lnTo>
                          <a:lnTo>
                            <a:pt x="36" y="215"/>
                          </a:lnTo>
                          <a:lnTo>
                            <a:pt x="40" y="212"/>
                          </a:lnTo>
                          <a:lnTo>
                            <a:pt x="44" y="208"/>
                          </a:lnTo>
                          <a:lnTo>
                            <a:pt x="49" y="196"/>
                          </a:lnTo>
                          <a:lnTo>
                            <a:pt x="51" y="184"/>
                          </a:lnTo>
                          <a:lnTo>
                            <a:pt x="49" y="170"/>
                          </a:lnTo>
                          <a:lnTo>
                            <a:pt x="44" y="160"/>
                          </a:lnTo>
                          <a:lnTo>
                            <a:pt x="40" y="155"/>
                          </a:lnTo>
                          <a:lnTo>
                            <a:pt x="35" y="152"/>
                          </a:lnTo>
                          <a:lnTo>
                            <a:pt x="31" y="150"/>
                          </a:lnTo>
                          <a:lnTo>
                            <a:pt x="25" y="150"/>
                          </a:lnTo>
                          <a:lnTo>
                            <a:pt x="19" y="150"/>
                          </a:lnTo>
                          <a:lnTo>
                            <a:pt x="14" y="151"/>
                          </a:lnTo>
                          <a:lnTo>
                            <a:pt x="9" y="154"/>
                          </a:lnTo>
                          <a:lnTo>
                            <a:pt x="5" y="157"/>
                          </a:lnTo>
                          <a:lnTo>
                            <a:pt x="2" y="161"/>
                          </a:lnTo>
                          <a:lnTo>
                            <a:pt x="1" y="165"/>
                          </a:lnTo>
                          <a:lnTo>
                            <a:pt x="2" y="170"/>
                          </a:lnTo>
                          <a:lnTo>
                            <a:pt x="5" y="174"/>
                          </a:lnTo>
                          <a:lnTo>
                            <a:pt x="9" y="176"/>
                          </a:lnTo>
                          <a:lnTo>
                            <a:pt x="14" y="179"/>
                          </a:lnTo>
                          <a:lnTo>
                            <a:pt x="20" y="180"/>
                          </a:lnTo>
                          <a:lnTo>
                            <a:pt x="26" y="180"/>
                          </a:lnTo>
                          <a:lnTo>
                            <a:pt x="31" y="180"/>
                          </a:lnTo>
                          <a:lnTo>
                            <a:pt x="36" y="177"/>
                          </a:lnTo>
                          <a:lnTo>
                            <a:pt x="40" y="174"/>
                          </a:lnTo>
                          <a:lnTo>
                            <a:pt x="44" y="170"/>
                          </a:lnTo>
                          <a:lnTo>
                            <a:pt x="49" y="159"/>
                          </a:lnTo>
                          <a:lnTo>
                            <a:pt x="50" y="146"/>
                          </a:lnTo>
                          <a:lnTo>
                            <a:pt x="49" y="133"/>
                          </a:lnTo>
                          <a:lnTo>
                            <a:pt x="44" y="122"/>
                          </a:lnTo>
                          <a:lnTo>
                            <a:pt x="40" y="118"/>
                          </a:lnTo>
                          <a:lnTo>
                            <a:pt x="35" y="114"/>
                          </a:lnTo>
                          <a:lnTo>
                            <a:pt x="30" y="112"/>
                          </a:lnTo>
                          <a:lnTo>
                            <a:pt x="25" y="112"/>
                          </a:lnTo>
                          <a:lnTo>
                            <a:pt x="19" y="112"/>
                          </a:lnTo>
                          <a:lnTo>
                            <a:pt x="14" y="114"/>
                          </a:lnTo>
                          <a:lnTo>
                            <a:pt x="9" y="116"/>
                          </a:lnTo>
                          <a:lnTo>
                            <a:pt x="4" y="119"/>
                          </a:lnTo>
                          <a:lnTo>
                            <a:pt x="1" y="123"/>
                          </a:lnTo>
                          <a:lnTo>
                            <a:pt x="0" y="127"/>
                          </a:lnTo>
                          <a:lnTo>
                            <a:pt x="1" y="132"/>
                          </a:lnTo>
                          <a:lnTo>
                            <a:pt x="4" y="136"/>
                          </a:lnTo>
                          <a:lnTo>
                            <a:pt x="9" y="138"/>
                          </a:lnTo>
                          <a:lnTo>
                            <a:pt x="14" y="141"/>
                          </a:lnTo>
                          <a:lnTo>
                            <a:pt x="19" y="142"/>
                          </a:lnTo>
                          <a:lnTo>
                            <a:pt x="25" y="142"/>
                          </a:lnTo>
                          <a:lnTo>
                            <a:pt x="31" y="142"/>
                          </a:lnTo>
                          <a:lnTo>
                            <a:pt x="35" y="140"/>
                          </a:lnTo>
                          <a:lnTo>
                            <a:pt x="40" y="137"/>
                          </a:lnTo>
                          <a:lnTo>
                            <a:pt x="44" y="132"/>
                          </a:lnTo>
                          <a:lnTo>
                            <a:pt x="49" y="121"/>
                          </a:lnTo>
                          <a:lnTo>
                            <a:pt x="50" y="108"/>
                          </a:lnTo>
                          <a:lnTo>
                            <a:pt x="48" y="95"/>
                          </a:lnTo>
                          <a:lnTo>
                            <a:pt x="43" y="84"/>
                          </a:lnTo>
                          <a:lnTo>
                            <a:pt x="39" y="80"/>
                          </a:lnTo>
                          <a:lnTo>
                            <a:pt x="35" y="77"/>
                          </a:lnTo>
                          <a:lnTo>
                            <a:pt x="30" y="75"/>
                          </a:lnTo>
                          <a:lnTo>
                            <a:pt x="25" y="74"/>
                          </a:lnTo>
                          <a:lnTo>
                            <a:pt x="19" y="75"/>
                          </a:lnTo>
                          <a:lnTo>
                            <a:pt x="12" y="77"/>
                          </a:lnTo>
                          <a:lnTo>
                            <a:pt x="7" y="78"/>
                          </a:lnTo>
                          <a:lnTo>
                            <a:pt x="4" y="82"/>
                          </a:lnTo>
                          <a:lnTo>
                            <a:pt x="1" y="85"/>
                          </a:lnTo>
                          <a:lnTo>
                            <a:pt x="0" y="90"/>
                          </a:lnTo>
                          <a:lnTo>
                            <a:pt x="1" y="94"/>
                          </a:lnTo>
                          <a:lnTo>
                            <a:pt x="4" y="98"/>
                          </a:lnTo>
                          <a:lnTo>
                            <a:pt x="9" y="102"/>
                          </a:lnTo>
                          <a:lnTo>
                            <a:pt x="12" y="103"/>
                          </a:lnTo>
                          <a:lnTo>
                            <a:pt x="19" y="104"/>
                          </a:lnTo>
                          <a:lnTo>
                            <a:pt x="25" y="106"/>
                          </a:lnTo>
                          <a:lnTo>
                            <a:pt x="30" y="104"/>
                          </a:lnTo>
                          <a:lnTo>
                            <a:pt x="35" y="102"/>
                          </a:lnTo>
                          <a:lnTo>
                            <a:pt x="39" y="99"/>
                          </a:lnTo>
                          <a:lnTo>
                            <a:pt x="43" y="94"/>
                          </a:lnTo>
                          <a:lnTo>
                            <a:pt x="48" y="84"/>
                          </a:lnTo>
                          <a:lnTo>
                            <a:pt x="50" y="70"/>
                          </a:lnTo>
                          <a:lnTo>
                            <a:pt x="48" y="58"/>
                          </a:lnTo>
                          <a:lnTo>
                            <a:pt x="43" y="46"/>
                          </a:lnTo>
                          <a:lnTo>
                            <a:pt x="39" y="43"/>
                          </a:lnTo>
                          <a:lnTo>
                            <a:pt x="34" y="39"/>
                          </a:lnTo>
                          <a:lnTo>
                            <a:pt x="30" y="37"/>
                          </a:lnTo>
                          <a:lnTo>
                            <a:pt x="24" y="36"/>
                          </a:lnTo>
                          <a:lnTo>
                            <a:pt x="17" y="37"/>
                          </a:lnTo>
                          <a:lnTo>
                            <a:pt x="12" y="39"/>
                          </a:lnTo>
                          <a:lnTo>
                            <a:pt x="7" y="41"/>
                          </a:lnTo>
                          <a:lnTo>
                            <a:pt x="4" y="44"/>
                          </a:lnTo>
                          <a:lnTo>
                            <a:pt x="0" y="48"/>
                          </a:lnTo>
                          <a:lnTo>
                            <a:pt x="0" y="53"/>
                          </a:lnTo>
                          <a:lnTo>
                            <a:pt x="1" y="56"/>
                          </a:lnTo>
                          <a:lnTo>
                            <a:pt x="4" y="60"/>
                          </a:lnTo>
                          <a:lnTo>
                            <a:pt x="7" y="64"/>
                          </a:lnTo>
                          <a:lnTo>
                            <a:pt x="12" y="65"/>
                          </a:lnTo>
                          <a:lnTo>
                            <a:pt x="19" y="68"/>
                          </a:lnTo>
                          <a:lnTo>
                            <a:pt x="25" y="68"/>
                          </a:lnTo>
                          <a:lnTo>
                            <a:pt x="30" y="66"/>
                          </a:lnTo>
                          <a:lnTo>
                            <a:pt x="35" y="65"/>
                          </a:lnTo>
                          <a:lnTo>
                            <a:pt x="39" y="61"/>
                          </a:lnTo>
                          <a:lnTo>
                            <a:pt x="43" y="56"/>
                          </a:lnTo>
                          <a:lnTo>
                            <a:pt x="48" y="46"/>
                          </a:lnTo>
                          <a:lnTo>
                            <a:pt x="49" y="32"/>
                          </a:lnTo>
                          <a:lnTo>
                            <a:pt x="48" y="20"/>
                          </a:lnTo>
                          <a:lnTo>
                            <a:pt x="41" y="10"/>
                          </a:lnTo>
                          <a:lnTo>
                            <a:pt x="38" y="5"/>
                          </a:lnTo>
                          <a:lnTo>
                            <a:pt x="34" y="2"/>
                          </a:lnTo>
                          <a:lnTo>
                            <a:pt x="29" y="0"/>
                          </a:lnTo>
                          <a:lnTo>
                            <a:pt x="24" y="0"/>
                          </a:lnTo>
                          <a:lnTo>
                            <a:pt x="21" y="0"/>
                          </a:lnTo>
                          <a:lnTo>
                            <a:pt x="21" y="5"/>
                          </a:lnTo>
                          <a:lnTo>
                            <a:pt x="24" y="5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 w="0">
                      <a:solidFill>
                        <a:schemeClr val="accent4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0" name="テキスト ボックス 129"/>
                    <p:cNvSpPr txBox="1"/>
                    <p:nvPr/>
                  </p:nvSpPr>
                  <p:spPr>
                    <a:xfrm>
                      <a:off x="2391184" y="1179852"/>
                      <a:ext cx="496004" cy="45435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ja-JP" sz="1400" b="0" i="1" smtClean="0">
                                <a:latin typeface="Cambria Math"/>
                              </a:rPr>
                              <m:t>𝑞</m:t>
                            </m:r>
                          </m:oMath>
                        </m:oMathPara>
                      </a14:m>
                      <a:endParaRPr kumimoji="1" lang="ja-JP" altLang="en-US" sz="1400" dirty="0"/>
                    </a:p>
                  </p:txBody>
                </p:sp>
              </mc:Choice>
              <mc:Fallback xmlns="">
                <p:sp>
                  <p:nvSpPr>
                    <p:cNvPr id="130" name="テキスト ボックス 12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91184" y="1179852"/>
                      <a:ext cx="496004" cy="454356"/>
                    </a:xfrm>
                    <a:prstGeom prst="rect">
                      <a:avLst/>
                    </a:prstGeom>
                    <a:blipFill rotWithShape="1">
                      <a:blip r:embed="rId11"/>
                      <a:stretch>
                        <a:fillRect b="-4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1" name="テキスト ボックス 130"/>
                    <p:cNvSpPr txBox="1"/>
                    <p:nvPr/>
                  </p:nvSpPr>
                  <p:spPr>
                    <a:xfrm>
                      <a:off x="2476960" y="2476958"/>
                      <a:ext cx="496004" cy="45435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kumimoji="1" lang="en-US" altLang="ja-JP" sz="14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1400" i="1">
                                    <a:latin typeface="Cambria Math"/>
                                  </a:rPr>
                                  <m:t>𝑞</m:t>
                                </m:r>
                              </m:e>
                            </m:acc>
                          </m:oMath>
                        </m:oMathPara>
                      </a14:m>
                      <a:endParaRPr kumimoji="1" lang="ja-JP" altLang="en-US" sz="1400" dirty="0"/>
                    </a:p>
                  </p:txBody>
                </p:sp>
              </mc:Choice>
              <mc:Fallback xmlns="">
                <p:sp>
                  <p:nvSpPr>
                    <p:cNvPr id="131" name="テキスト ボックス 13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76960" y="2476958"/>
                      <a:ext cx="496004" cy="454356"/>
                    </a:xfrm>
                    <a:prstGeom prst="rect">
                      <a:avLst/>
                    </a:prstGeom>
                    <a:blipFill rotWithShape="1">
                      <a:blip r:embed="rId12"/>
                      <a:stretch>
                        <a:fillRect b="-196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28" name="円/楕円 127"/>
              <p:cNvSpPr/>
              <p:nvPr/>
            </p:nvSpPr>
            <p:spPr>
              <a:xfrm>
                <a:off x="2148289" y="4902506"/>
                <a:ext cx="231354" cy="242371"/>
              </a:xfrm>
              <a:prstGeom prst="ellipse">
                <a:avLst/>
              </a:prstGeom>
              <a:solidFill>
                <a:schemeClr val="accent3">
                  <a:lumMod val="65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3" name="グループ化 82"/>
            <p:cNvGrpSpPr/>
            <p:nvPr/>
          </p:nvGrpSpPr>
          <p:grpSpPr>
            <a:xfrm>
              <a:off x="575452" y="4006462"/>
              <a:ext cx="3673651" cy="1646266"/>
              <a:chOff x="575452" y="4370023"/>
              <a:chExt cx="3673651" cy="1646266"/>
            </a:xfrm>
          </p:grpSpPr>
          <p:grpSp>
            <p:nvGrpSpPr>
              <p:cNvPr id="110" name="グループ化 109"/>
              <p:cNvGrpSpPr/>
              <p:nvPr/>
            </p:nvGrpSpPr>
            <p:grpSpPr>
              <a:xfrm>
                <a:off x="575452" y="4370023"/>
                <a:ext cx="3673651" cy="1646266"/>
                <a:chOff x="755394" y="857477"/>
                <a:chExt cx="5423232" cy="2430302"/>
              </a:xfrm>
            </p:grpSpPr>
            <p:grpSp>
              <p:nvGrpSpPr>
                <p:cNvPr id="112" name="グループ化 111"/>
                <p:cNvGrpSpPr/>
                <p:nvPr/>
              </p:nvGrpSpPr>
              <p:grpSpPr>
                <a:xfrm>
                  <a:off x="755394" y="857477"/>
                  <a:ext cx="5423232" cy="2430302"/>
                  <a:chOff x="755394" y="857477"/>
                  <a:chExt cx="5423232" cy="2430302"/>
                </a:xfrm>
              </p:grpSpPr>
              <p:pic>
                <p:nvPicPr>
                  <p:cNvPr id="115" name="図 114"/>
                  <p:cNvPicPr>
                    <a:picLocks noChangeAspect="1"/>
                  </p:cNvPicPr>
                  <p:nvPr/>
                </p:nvPicPr>
                <p:blipFill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52" r="38364"/>
                  <a:stretch/>
                </p:blipFill>
                <p:spPr>
                  <a:xfrm>
                    <a:off x="755394" y="859316"/>
                    <a:ext cx="2968308" cy="2428463"/>
                  </a:xfrm>
                  <a:prstGeom prst="rect">
                    <a:avLst/>
                  </a:prstGeom>
                </p:spPr>
              </p:pic>
              <p:pic>
                <p:nvPicPr>
                  <p:cNvPr id="116" name="図 115"/>
                  <p:cNvPicPr>
                    <a:picLocks noChangeAspect="1"/>
                  </p:cNvPicPr>
                  <p:nvPr/>
                </p:nvPicPr>
                <p:blipFill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52" r="38364"/>
                  <a:stretch/>
                </p:blipFill>
                <p:spPr>
                  <a:xfrm>
                    <a:off x="3210319" y="857477"/>
                    <a:ext cx="2968307" cy="2428463"/>
                  </a:xfrm>
                  <a:prstGeom prst="rect">
                    <a:avLst/>
                  </a:prstGeom>
                </p:spPr>
              </p:pic>
              <p:sp>
                <p:nvSpPr>
                  <p:cNvPr id="117" name="円/楕円 116"/>
                  <p:cNvSpPr/>
                  <p:nvPr/>
                </p:nvSpPr>
                <p:spPr>
                  <a:xfrm>
                    <a:off x="2489812" y="1388127"/>
                    <a:ext cx="1729648" cy="134405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118" name="グループ化 117"/>
                  <p:cNvGrpSpPr/>
                  <p:nvPr/>
                </p:nvGrpSpPr>
                <p:grpSpPr>
                  <a:xfrm>
                    <a:off x="2897425" y="1377151"/>
                    <a:ext cx="142378" cy="170023"/>
                    <a:chOff x="1597434" y="4561025"/>
                    <a:chExt cx="142378" cy="170023"/>
                  </a:xfrm>
                </p:grpSpPr>
                <p:sp>
                  <p:nvSpPr>
                    <p:cNvPr id="125" name="Freeform 7"/>
                    <p:cNvSpPr>
                      <a:spLocks/>
                    </p:cNvSpPr>
                    <p:nvPr/>
                  </p:nvSpPr>
                  <p:spPr bwMode="auto">
                    <a:xfrm>
                      <a:off x="1597434" y="4561025"/>
                      <a:ext cx="142378" cy="170023"/>
                    </a:xfrm>
                    <a:custGeom>
                      <a:avLst/>
                      <a:gdLst>
                        <a:gd name="T0" fmla="*/ 50 w 58"/>
                        <a:gd name="T1" fmla="*/ 50 h 58"/>
                        <a:gd name="T2" fmla="*/ 40 w 58"/>
                        <a:gd name="T3" fmla="*/ 57 h 58"/>
                        <a:gd name="T4" fmla="*/ 29 w 58"/>
                        <a:gd name="T5" fmla="*/ 58 h 58"/>
                        <a:gd name="T6" fmla="*/ 19 w 58"/>
                        <a:gd name="T7" fmla="*/ 57 h 58"/>
                        <a:gd name="T8" fmla="*/ 9 w 58"/>
                        <a:gd name="T9" fmla="*/ 50 h 58"/>
                        <a:gd name="T10" fmla="*/ 3 w 58"/>
                        <a:gd name="T11" fmla="*/ 40 h 58"/>
                        <a:gd name="T12" fmla="*/ 0 w 58"/>
                        <a:gd name="T13" fmla="*/ 29 h 58"/>
                        <a:gd name="T14" fmla="*/ 3 w 58"/>
                        <a:gd name="T15" fmla="*/ 18 h 58"/>
                        <a:gd name="T16" fmla="*/ 9 w 58"/>
                        <a:gd name="T17" fmla="*/ 9 h 58"/>
                        <a:gd name="T18" fmla="*/ 19 w 58"/>
                        <a:gd name="T19" fmla="*/ 2 h 58"/>
                        <a:gd name="T20" fmla="*/ 29 w 58"/>
                        <a:gd name="T21" fmla="*/ 0 h 58"/>
                        <a:gd name="T22" fmla="*/ 40 w 58"/>
                        <a:gd name="T23" fmla="*/ 2 h 58"/>
                        <a:gd name="T24" fmla="*/ 50 w 58"/>
                        <a:gd name="T25" fmla="*/ 9 h 58"/>
                        <a:gd name="T26" fmla="*/ 57 w 58"/>
                        <a:gd name="T27" fmla="*/ 18 h 58"/>
                        <a:gd name="T28" fmla="*/ 58 w 58"/>
                        <a:gd name="T29" fmla="*/ 29 h 58"/>
                        <a:gd name="T30" fmla="*/ 57 w 58"/>
                        <a:gd name="T31" fmla="*/ 40 h 58"/>
                        <a:gd name="T32" fmla="*/ 50 w 58"/>
                        <a:gd name="T33" fmla="*/ 50 h 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58" h="58">
                          <a:moveTo>
                            <a:pt x="50" y="50"/>
                          </a:moveTo>
                          <a:lnTo>
                            <a:pt x="40" y="57"/>
                          </a:lnTo>
                          <a:lnTo>
                            <a:pt x="29" y="58"/>
                          </a:lnTo>
                          <a:lnTo>
                            <a:pt x="19" y="57"/>
                          </a:lnTo>
                          <a:lnTo>
                            <a:pt x="9" y="50"/>
                          </a:lnTo>
                          <a:lnTo>
                            <a:pt x="3" y="40"/>
                          </a:lnTo>
                          <a:lnTo>
                            <a:pt x="0" y="29"/>
                          </a:lnTo>
                          <a:lnTo>
                            <a:pt x="3" y="18"/>
                          </a:lnTo>
                          <a:lnTo>
                            <a:pt x="9" y="9"/>
                          </a:lnTo>
                          <a:lnTo>
                            <a:pt x="19" y="2"/>
                          </a:lnTo>
                          <a:lnTo>
                            <a:pt x="29" y="0"/>
                          </a:lnTo>
                          <a:lnTo>
                            <a:pt x="40" y="2"/>
                          </a:lnTo>
                          <a:lnTo>
                            <a:pt x="50" y="9"/>
                          </a:lnTo>
                          <a:lnTo>
                            <a:pt x="57" y="18"/>
                          </a:lnTo>
                          <a:lnTo>
                            <a:pt x="58" y="29"/>
                          </a:lnTo>
                          <a:lnTo>
                            <a:pt x="57" y="40"/>
                          </a:lnTo>
                          <a:lnTo>
                            <a:pt x="50" y="5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26" name="Freeform 8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597434" y="4561025"/>
                      <a:ext cx="142378" cy="170023"/>
                    </a:xfrm>
                    <a:custGeom>
                      <a:avLst/>
                      <a:gdLst>
                        <a:gd name="T0" fmla="*/ 50 w 58"/>
                        <a:gd name="T1" fmla="*/ 50 h 58"/>
                        <a:gd name="T2" fmla="*/ 40 w 58"/>
                        <a:gd name="T3" fmla="*/ 57 h 58"/>
                        <a:gd name="T4" fmla="*/ 29 w 58"/>
                        <a:gd name="T5" fmla="*/ 58 h 58"/>
                        <a:gd name="T6" fmla="*/ 19 w 58"/>
                        <a:gd name="T7" fmla="*/ 57 h 58"/>
                        <a:gd name="T8" fmla="*/ 9 w 58"/>
                        <a:gd name="T9" fmla="*/ 50 h 58"/>
                        <a:gd name="T10" fmla="*/ 3 w 58"/>
                        <a:gd name="T11" fmla="*/ 40 h 58"/>
                        <a:gd name="T12" fmla="*/ 0 w 58"/>
                        <a:gd name="T13" fmla="*/ 29 h 58"/>
                        <a:gd name="T14" fmla="*/ 3 w 58"/>
                        <a:gd name="T15" fmla="*/ 18 h 58"/>
                        <a:gd name="T16" fmla="*/ 9 w 58"/>
                        <a:gd name="T17" fmla="*/ 9 h 58"/>
                        <a:gd name="T18" fmla="*/ 19 w 58"/>
                        <a:gd name="T19" fmla="*/ 2 h 58"/>
                        <a:gd name="T20" fmla="*/ 29 w 58"/>
                        <a:gd name="T21" fmla="*/ 0 h 58"/>
                        <a:gd name="T22" fmla="*/ 40 w 58"/>
                        <a:gd name="T23" fmla="*/ 2 h 58"/>
                        <a:gd name="T24" fmla="*/ 50 w 58"/>
                        <a:gd name="T25" fmla="*/ 9 h 58"/>
                        <a:gd name="T26" fmla="*/ 57 w 58"/>
                        <a:gd name="T27" fmla="*/ 18 h 58"/>
                        <a:gd name="T28" fmla="*/ 58 w 58"/>
                        <a:gd name="T29" fmla="*/ 29 h 58"/>
                        <a:gd name="T30" fmla="*/ 57 w 58"/>
                        <a:gd name="T31" fmla="*/ 40 h 58"/>
                        <a:gd name="T32" fmla="*/ 50 w 58"/>
                        <a:gd name="T33" fmla="*/ 50 h 58"/>
                        <a:gd name="T34" fmla="*/ 50 w 58"/>
                        <a:gd name="T35" fmla="*/ 50 h 58"/>
                        <a:gd name="T36" fmla="*/ 57 w 58"/>
                        <a:gd name="T37" fmla="*/ 40 h 58"/>
                        <a:gd name="T38" fmla="*/ 58 w 58"/>
                        <a:gd name="T39" fmla="*/ 29 h 58"/>
                        <a:gd name="T40" fmla="*/ 57 w 58"/>
                        <a:gd name="T41" fmla="*/ 18 h 58"/>
                        <a:gd name="T42" fmla="*/ 50 w 58"/>
                        <a:gd name="T43" fmla="*/ 9 h 58"/>
                        <a:gd name="T44" fmla="*/ 40 w 58"/>
                        <a:gd name="T45" fmla="*/ 2 h 58"/>
                        <a:gd name="T46" fmla="*/ 29 w 58"/>
                        <a:gd name="T47" fmla="*/ 0 h 58"/>
                        <a:gd name="T48" fmla="*/ 19 w 58"/>
                        <a:gd name="T49" fmla="*/ 2 h 58"/>
                        <a:gd name="T50" fmla="*/ 9 w 58"/>
                        <a:gd name="T51" fmla="*/ 9 h 58"/>
                        <a:gd name="T52" fmla="*/ 3 w 58"/>
                        <a:gd name="T53" fmla="*/ 18 h 58"/>
                        <a:gd name="T54" fmla="*/ 0 w 58"/>
                        <a:gd name="T55" fmla="*/ 29 h 58"/>
                        <a:gd name="T56" fmla="*/ 3 w 58"/>
                        <a:gd name="T57" fmla="*/ 40 h 58"/>
                        <a:gd name="T58" fmla="*/ 9 w 58"/>
                        <a:gd name="T59" fmla="*/ 50 h 58"/>
                        <a:gd name="T60" fmla="*/ 19 w 58"/>
                        <a:gd name="T61" fmla="*/ 57 h 58"/>
                        <a:gd name="T62" fmla="*/ 29 w 58"/>
                        <a:gd name="T63" fmla="*/ 58 h 58"/>
                        <a:gd name="T64" fmla="*/ 40 w 58"/>
                        <a:gd name="T65" fmla="*/ 57 h 58"/>
                        <a:gd name="T66" fmla="*/ 50 w 58"/>
                        <a:gd name="T67" fmla="*/ 50 h 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58" h="58">
                          <a:moveTo>
                            <a:pt x="50" y="50"/>
                          </a:moveTo>
                          <a:lnTo>
                            <a:pt x="40" y="57"/>
                          </a:lnTo>
                          <a:lnTo>
                            <a:pt x="29" y="58"/>
                          </a:lnTo>
                          <a:lnTo>
                            <a:pt x="19" y="57"/>
                          </a:lnTo>
                          <a:lnTo>
                            <a:pt x="9" y="50"/>
                          </a:lnTo>
                          <a:lnTo>
                            <a:pt x="3" y="40"/>
                          </a:lnTo>
                          <a:lnTo>
                            <a:pt x="0" y="29"/>
                          </a:lnTo>
                          <a:lnTo>
                            <a:pt x="3" y="18"/>
                          </a:lnTo>
                          <a:lnTo>
                            <a:pt x="9" y="9"/>
                          </a:lnTo>
                          <a:lnTo>
                            <a:pt x="19" y="2"/>
                          </a:lnTo>
                          <a:lnTo>
                            <a:pt x="29" y="0"/>
                          </a:lnTo>
                          <a:lnTo>
                            <a:pt x="40" y="2"/>
                          </a:lnTo>
                          <a:lnTo>
                            <a:pt x="50" y="9"/>
                          </a:lnTo>
                          <a:lnTo>
                            <a:pt x="57" y="18"/>
                          </a:lnTo>
                          <a:lnTo>
                            <a:pt x="58" y="29"/>
                          </a:lnTo>
                          <a:lnTo>
                            <a:pt x="57" y="40"/>
                          </a:lnTo>
                          <a:lnTo>
                            <a:pt x="50" y="50"/>
                          </a:lnTo>
                          <a:close/>
                          <a:moveTo>
                            <a:pt x="50" y="50"/>
                          </a:moveTo>
                          <a:lnTo>
                            <a:pt x="57" y="40"/>
                          </a:lnTo>
                          <a:lnTo>
                            <a:pt x="58" y="29"/>
                          </a:lnTo>
                          <a:lnTo>
                            <a:pt x="57" y="18"/>
                          </a:lnTo>
                          <a:lnTo>
                            <a:pt x="50" y="9"/>
                          </a:lnTo>
                          <a:lnTo>
                            <a:pt x="40" y="2"/>
                          </a:lnTo>
                          <a:lnTo>
                            <a:pt x="29" y="0"/>
                          </a:lnTo>
                          <a:lnTo>
                            <a:pt x="19" y="2"/>
                          </a:lnTo>
                          <a:lnTo>
                            <a:pt x="9" y="9"/>
                          </a:lnTo>
                          <a:lnTo>
                            <a:pt x="3" y="18"/>
                          </a:lnTo>
                          <a:lnTo>
                            <a:pt x="0" y="29"/>
                          </a:lnTo>
                          <a:lnTo>
                            <a:pt x="3" y="40"/>
                          </a:lnTo>
                          <a:lnTo>
                            <a:pt x="9" y="50"/>
                          </a:lnTo>
                          <a:lnTo>
                            <a:pt x="19" y="57"/>
                          </a:lnTo>
                          <a:lnTo>
                            <a:pt x="29" y="58"/>
                          </a:lnTo>
                          <a:lnTo>
                            <a:pt x="40" y="57"/>
                          </a:lnTo>
                          <a:lnTo>
                            <a:pt x="50" y="5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119" name="グループ化 118"/>
                  <p:cNvGrpSpPr/>
                  <p:nvPr/>
                </p:nvGrpSpPr>
                <p:grpSpPr>
                  <a:xfrm>
                    <a:off x="3800807" y="2517537"/>
                    <a:ext cx="142378" cy="172955"/>
                    <a:chOff x="1597434" y="5337855"/>
                    <a:chExt cx="142378" cy="172955"/>
                  </a:xfrm>
                </p:grpSpPr>
                <p:sp>
                  <p:nvSpPr>
                    <p:cNvPr id="123" name="Freeform 9"/>
                    <p:cNvSpPr>
                      <a:spLocks/>
                    </p:cNvSpPr>
                    <p:nvPr/>
                  </p:nvSpPr>
                  <p:spPr bwMode="auto">
                    <a:xfrm>
                      <a:off x="1597434" y="5337855"/>
                      <a:ext cx="142378" cy="172955"/>
                    </a:xfrm>
                    <a:custGeom>
                      <a:avLst/>
                      <a:gdLst>
                        <a:gd name="T0" fmla="*/ 50 w 58"/>
                        <a:gd name="T1" fmla="*/ 50 h 59"/>
                        <a:gd name="T2" fmla="*/ 40 w 58"/>
                        <a:gd name="T3" fmla="*/ 56 h 59"/>
                        <a:gd name="T4" fmla="*/ 29 w 58"/>
                        <a:gd name="T5" fmla="*/ 59 h 59"/>
                        <a:gd name="T6" fmla="*/ 19 w 58"/>
                        <a:gd name="T7" fmla="*/ 56 h 59"/>
                        <a:gd name="T8" fmla="*/ 9 w 58"/>
                        <a:gd name="T9" fmla="*/ 50 h 59"/>
                        <a:gd name="T10" fmla="*/ 3 w 58"/>
                        <a:gd name="T11" fmla="*/ 40 h 59"/>
                        <a:gd name="T12" fmla="*/ 0 w 58"/>
                        <a:gd name="T13" fmla="*/ 30 h 59"/>
                        <a:gd name="T14" fmla="*/ 3 w 58"/>
                        <a:gd name="T15" fmla="*/ 19 h 59"/>
                        <a:gd name="T16" fmla="*/ 9 w 58"/>
                        <a:gd name="T17" fmla="*/ 9 h 59"/>
                        <a:gd name="T18" fmla="*/ 19 w 58"/>
                        <a:gd name="T19" fmla="*/ 2 h 59"/>
                        <a:gd name="T20" fmla="*/ 29 w 58"/>
                        <a:gd name="T21" fmla="*/ 0 h 59"/>
                        <a:gd name="T22" fmla="*/ 40 w 58"/>
                        <a:gd name="T23" fmla="*/ 2 h 59"/>
                        <a:gd name="T24" fmla="*/ 50 w 58"/>
                        <a:gd name="T25" fmla="*/ 9 h 59"/>
                        <a:gd name="T26" fmla="*/ 57 w 58"/>
                        <a:gd name="T27" fmla="*/ 19 h 59"/>
                        <a:gd name="T28" fmla="*/ 58 w 58"/>
                        <a:gd name="T29" fmla="*/ 30 h 59"/>
                        <a:gd name="T30" fmla="*/ 57 w 58"/>
                        <a:gd name="T31" fmla="*/ 40 h 59"/>
                        <a:gd name="T32" fmla="*/ 50 w 58"/>
                        <a:gd name="T33" fmla="*/ 50 h 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58" h="59">
                          <a:moveTo>
                            <a:pt x="50" y="50"/>
                          </a:moveTo>
                          <a:lnTo>
                            <a:pt x="40" y="56"/>
                          </a:lnTo>
                          <a:lnTo>
                            <a:pt x="29" y="59"/>
                          </a:lnTo>
                          <a:lnTo>
                            <a:pt x="19" y="56"/>
                          </a:lnTo>
                          <a:lnTo>
                            <a:pt x="9" y="50"/>
                          </a:lnTo>
                          <a:lnTo>
                            <a:pt x="3" y="40"/>
                          </a:lnTo>
                          <a:lnTo>
                            <a:pt x="0" y="30"/>
                          </a:lnTo>
                          <a:lnTo>
                            <a:pt x="3" y="19"/>
                          </a:lnTo>
                          <a:lnTo>
                            <a:pt x="9" y="9"/>
                          </a:lnTo>
                          <a:lnTo>
                            <a:pt x="19" y="2"/>
                          </a:lnTo>
                          <a:lnTo>
                            <a:pt x="29" y="0"/>
                          </a:lnTo>
                          <a:lnTo>
                            <a:pt x="40" y="2"/>
                          </a:lnTo>
                          <a:lnTo>
                            <a:pt x="50" y="9"/>
                          </a:lnTo>
                          <a:lnTo>
                            <a:pt x="57" y="19"/>
                          </a:lnTo>
                          <a:lnTo>
                            <a:pt x="58" y="30"/>
                          </a:lnTo>
                          <a:lnTo>
                            <a:pt x="57" y="40"/>
                          </a:lnTo>
                          <a:lnTo>
                            <a:pt x="50" y="5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24" name="Freeform 1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597434" y="5337855"/>
                      <a:ext cx="142378" cy="172955"/>
                    </a:xfrm>
                    <a:custGeom>
                      <a:avLst/>
                      <a:gdLst>
                        <a:gd name="T0" fmla="*/ 50 w 58"/>
                        <a:gd name="T1" fmla="*/ 50 h 59"/>
                        <a:gd name="T2" fmla="*/ 40 w 58"/>
                        <a:gd name="T3" fmla="*/ 56 h 59"/>
                        <a:gd name="T4" fmla="*/ 29 w 58"/>
                        <a:gd name="T5" fmla="*/ 59 h 59"/>
                        <a:gd name="T6" fmla="*/ 19 w 58"/>
                        <a:gd name="T7" fmla="*/ 56 h 59"/>
                        <a:gd name="T8" fmla="*/ 9 w 58"/>
                        <a:gd name="T9" fmla="*/ 50 h 59"/>
                        <a:gd name="T10" fmla="*/ 3 w 58"/>
                        <a:gd name="T11" fmla="*/ 40 h 59"/>
                        <a:gd name="T12" fmla="*/ 0 w 58"/>
                        <a:gd name="T13" fmla="*/ 30 h 59"/>
                        <a:gd name="T14" fmla="*/ 3 w 58"/>
                        <a:gd name="T15" fmla="*/ 19 h 59"/>
                        <a:gd name="T16" fmla="*/ 9 w 58"/>
                        <a:gd name="T17" fmla="*/ 9 h 59"/>
                        <a:gd name="T18" fmla="*/ 19 w 58"/>
                        <a:gd name="T19" fmla="*/ 2 h 59"/>
                        <a:gd name="T20" fmla="*/ 29 w 58"/>
                        <a:gd name="T21" fmla="*/ 0 h 59"/>
                        <a:gd name="T22" fmla="*/ 40 w 58"/>
                        <a:gd name="T23" fmla="*/ 2 h 59"/>
                        <a:gd name="T24" fmla="*/ 50 w 58"/>
                        <a:gd name="T25" fmla="*/ 9 h 59"/>
                        <a:gd name="T26" fmla="*/ 57 w 58"/>
                        <a:gd name="T27" fmla="*/ 19 h 59"/>
                        <a:gd name="T28" fmla="*/ 58 w 58"/>
                        <a:gd name="T29" fmla="*/ 30 h 59"/>
                        <a:gd name="T30" fmla="*/ 57 w 58"/>
                        <a:gd name="T31" fmla="*/ 40 h 59"/>
                        <a:gd name="T32" fmla="*/ 50 w 58"/>
                        <a:gd name="T33" fmla="*/ 50 h 59"/>
                        <a:gd name="T34" fmla="*/ 50 w 58"/>
                        <a:gd name="T35" fmla="*/ 50 h 59"/>
                        <a:gd name="T36" fmla="*/ 57 w 58"/>
                        <a:gd name="T37" fmla="*/ 40 h 59"/>
                        <a:gd name="T38" fmla="*/ 58 w 58"/>
                        <a:gd name="T39" fmla="*/ 30 h 59"/>
                        <a:gd name="T40" fmla="*/ 57 w 58"/>
                        <a:gd name="T41" fmla="*/ 19 h 59"/>
                        <a:gd name="T42" fmla="*/ 50 w 58"/>
                        <a:gd name="T43" fmla="*/ 9 h 59"/>
                        <a:gd name="T44" fmla="*/ 40 w 58"/>
                        <a:gd name="T45" fmla="*/ 2 h 59"/>
                        <a:gd name="T46" fmla="*/ 29 w 58"/>
                        <a:gd name="T47" fmla="*/ 0 h 59"/>
                        <a:gd name="T48" fmla="*/ 19 w 58"/>
                        <a:gd name="T49" fmla="*/ 2 h 59"/>
                        <a:gd name="T50" fmla="*/ 9 w 58"/>
                        <a:gd name="T51" fmla="*/ 9 h 59"/>
                        <a:gd name="T52" fmla="*/ 3 w 58"/>
                        <a:gd name="T53" fmla="*/ 19 h 59"/>
                        <a:gd name="T54" fmla="*/ 0 w 58"/>
                        <a:gd name="T55" fmla="*/ 30 h 59"/>
                        <a:gd name="T56" fmla="*/ 3 w 58"/>
                        <a:gd name="T57" fmla="*/ 40 h 59"/>
                        <a:gd name="T58" fmla="*/ 9 w 58"/>
                        <a:gd name="T59" fmla="*/ 50 h 59"/>
                        <a:gd name="T60" fmla="*/ 19 w 58"/>
                        <a:gd name="T61" fmla="*/ 56 h 59"/>
                        <a:gd name="T62" fmla="*/ 29 w 58"/>
                        <a:gd name="T63" fmla="*/ 59 h 59"/>
                        <a:gd name="T64" fmla="*/ 40 w 58"/>
                        <a:gd name="T65" fmla="*/ 56 h 59"/>
                        <a:gd name="T66" fmla="*/ 50 w 58"/>
                        <a:gd name="T67" fmla="*/ 50 h 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58" h="59">
                          <a:moveTo>
                            <a:pt x="50" y="50"/>
                          </a:moveTo>
                          <a:lnTo>
                            <a:pt x="40" y="56"/>
                          </a:lnTo>
                          <a:lnTo>
                            <a:pt x="29" y="59"/>
                          </a:lnTo>
                          <a:lnTo>
                            <a:pt x="19" y="56"/>
                          </a:lnTo>
                          <a:lnTo>
                            <a:pt x="9" y="50"/>
                          </a:lnTo>
                          <a:lnTo>
                            <a:pt x="3" y="40"/>
                          </a:lnTo>
                          <a:lnTo>
                            <a:pt x="0" y="30"/>
                          </a:lnTo>
                          <a:lnTo>
                            <a:pt x="3" y="19"/>
                          </a:lnTo>
                          <a:lnTo>
                            <a:pt x="9" y="9"/>
                          </a:lnTo>
                          <a:lnTo>
                            <a:pt x="19" y="2"/>
                          </a:lnTo>
                          <a:lnTo>
                            <a:pt x="29" y="0"/>
                          </a:lnTo>
                          <a:lnTo>
                            <a:pt x="40" y="2"/>
                          </a:lnTo>
                          <a:lnTo>
                            <a:pt x="50" y="9"/>
                          </a:lnTo>
                          <a:lnTo>
                            <a:pt x="57" y="19"/>
                          </a:lnTo>
                          <a:lnTo>
                            <a:pt x="58" y="30"/>
                          </a:lnTo>
                          <a:lnTo>
                            <a:pt x="57" y="40"/>
                          </a:lnTo>
                          <a:lnTo>
                            <a:pt x="50" y="50"/>
                          </a:lnTo>
                          <a:close/>
                          <a:moveTo>
                            <a:pt x="50" y="50"/>
                          </a:moveTo>
                          <a:lnTo>
                            <a:pt x="57" y="40"/>
                          </a:lnTo>
                          <a:lnTo>
                            <a:pt x="58" y="30"/>
                          </a:lnTo>
                          <a:lnTo>
                            <a:pt x="57" y="19"/>
                          </a:lnTo>
                          <a:lnTo>
                            <a:pt x="50" y="9"/>
                          </a:lnTo>
                          <a:lnTo>
                            <a:pt x="40" y="2"/>
                          </a:lnTo>
                          <a:lnTo>
                            <a:pt x="29" y="0"/>
                          </a:lnTo>
                          <a:lnTo>
                            <a:pt x="19" y="2"/>
                          </a:lnTo>
                          <a:lnTo>
                            <a:pt x="9" y="9"/>
                          </a:lnTo>
                          <a:lnTo>
                            <a:pt x="3" y="19"/>
                          </a:lnTo>
                          <a:lnTo>
                            <a:pt x="0" y="30"/>
                          </a:lnTo>
                          <a:lnTo>
                            <a:pt x="3" y="40"/>
                          </a:lnTo>
                          <a:lnTo>
                            <a:pt x="9" y="50"/>
                          </a:lnTo>
                          <a:lnTo>
                            <a:pt x="19" y="56"/>
                          </a:lnTo>
                          <a:lnTo>
                            <a:pt x="29" y="59"/>
                          </a:lnTo>
                          <a:lnTo>
                            <a:pt x="40" y="56"/>
                          </a:lnTo>
                          <a:lnTo>
                            <a:pt x="50" y="5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120" name="グループ化 119"/>
                  <p:cNvGrpSpPr>
                    <a:grpSpLocks noChangeAspect="1"/>
                  </p:cNvGrpSpPr>
                  <p:nvPr/>
                </p:nvGrpSpPr>
                <p:grpSpPr>
                  <a:xfrm>
                    <a:off x="3160236" y="1397781"/>
                    <a:ext cx="540160" cy="1307800"/>
                    <a:chOff x="1970415" y="3028278"/>
                    <a:chExt cx="900266" cy="2179666"/>
                  </a:xfrm>
                </p:grpSpPr>
                <p:sp>
                  <p:nvSpPr>
                    <p:cNvPr id="121" name="Freeform 11"/>
                    <p:cNvSpPr>
                      <a:spLocks/>
                    </p:cNvSpPr>
                    <p:nvPr/>
                  </p:nvSpPr>
                  <p:spPr bwMode="auto">
                    <a:xfrm rot="-2400000">
                      <a:off x="1970415" y="3028278"/>
                      <a:ext cx="241091" cy="1399306"/>
                    </a:xfrm>
                    <a:custGeom>
                      <a:avLst/>
                      <a:gdLst>
                        <a:gd name="T0" fmla="*/ 41 w 51"/>
                        <a:gd name="T1" fmla="*/ 22 h 256"/>
                        <a:gd name="T2" fmla="*/ 30 w 51"/>
                        <a:gd name="T3" fmla="*/ 60 h 256"/>
                        <a:gd name="T4" fmla="*/ 7 w 51"/>
                        <a:gd name="T5" fmla="*/ 56 h 256"/>
                        <a:gd name="T6" fmla="*/ 10 w 51"/>
                        <a:gd name="T7" fmla="*/ 46 h 256"/>
                        <a:gd name="T8" fmla="*/ 34 w 51"/>
                        <a:gd name="T9" fmla="*/ 46 h 256"/>
                        <a:gd name="T10" fmla="*/ 38 w 51"/>
                        <a:gd name="T11" fmla="*/ 92 h 256"/>
                        <a:gd name="T12" fmla="*/ 15 w 51"/>
                        <a:gd name="T13" fmla="*/ 98 h 256"/>
                        <a:gd name="T14" fmla="*/ 6 w 51"/>
                        <a:gd name="T15" fmla="*/ 88 h 256"/>
                        <a:gd name="T16" fmla="*/ 25 w 51"/>
                        <a:gd name="T17" fmla="*/ 80 h 256"/>
                        <a:gd name="T18" fmla="*/ 44 w 51"/>
                        <a:gd name="T19" fmla="*/ 108 h 256"/>
                        <a:gd name="T20" fmla="*/ 25 w 51"/>
                        <a:gd name="T21" fmla="*/ 137 h 256"/>
                        <a:gd name="T22" fmla="*/ 7 w 51"/>
                        <a:gd name="T23" fmla="*/ 130 h 256"/>
                        <a:gd name="T24" fmla="*/ 15 w 51"/>
                        <a:gd name="T25" fmla="*/ 119 h 256"/>
                        <a:gd name="T26" fmla="*/ 39 w 51"/>
                        <a:gd name="T27" fmla="*/ 126 h 256"/>
                        <a:gd name="T28" fmla="*/ 35 w 51"/>
                        <a:gd name="T29" fmla="*/ 171 h 256"/>
                        <a:gd name="T30" fmla="*/ 11 w 51"/>
                        <a:gd name="T31" fmla="*/ 171 h 256"/>
                        <a:gd name="T32" fmla="*/ 9 w 51"/>
                        <a:gd name="T33" fmla="*/ 161 h 256"/>
                        <a:gd name="T34" fmla="*/ 30 w 51"/>
                        <a:gd name="T35" fmla="*/ 156 h 256"/>
                        <a:gd name="T36" fmla="*/ 44 w 51"/>
                        <a:gd name="T37" fmla="*/ 195 h 256"/>
                        <a:gd name="T38" fmla="*/ 21 w 51"/>
                        <a:gd name="T39" fmla="*/ 212 h 256"/>
                        <a:gd name="T40" fmla="*/ 7 w 51"/>
                        <a:gd name="T41" fmla="*/ 203 h 256"/>
                        <a:gd name="T42" fmla="*/ 21 w 51"/>
                        <a:gd name="T43" fmla="*/ 194 h 256"/>
                        <a:gd name="T44" fmla="*/ 44 w 51"/>
                        <a:gd name="T45" fmla="*/ 210 h 256"/>
                        <a:gd name="T46" fmla="*/ 31 w 51"/>
                        <a:gd name="T47" fmla="*/ 248 h 256"/>
                        <a:gd name="T48" fmla="*/ 33 w 51"/>
                        <a:gd name="T49" fmla="*/ 254 h 256"/>
                        <a:gd name="T50" fmla="*/ 51 w 51"/>
                        <a:gd name="T51" fmla="*/ 220 h 256"/>
                        <a:gd name="T52" fmla="*/ 31 w 51"/>
                        <a:gd name="T53" fmla="*/ 188 h 256"/>
                        <a:gd name="T54" fmla="*/ 5 w 51"/>
                        <a:gd name="T55" fmla="*/ 194 h 256"/>
                        <a:gd name="T56" fmla="*/ 10 w 51"/>
                        <a:gd name="T57" fmla="*/ 214 h 256"/>
                        <a:gd name="T58" fmla="*/ 36 w 51"/>
                        <a:gd name="T59" fmla="*/ 215 h 256"/>
                        <a:gd name="T60" fmla="*/ 49 w 51"/>
                        <a:gd name="T61" fmla="*/ 170 h 256"/>
                        <a:gd name="T62" fmla="*/ 25 w 51"/>
                        <a:gd name="T63" fmla="*/ 150 h 256"/>
                        <a:gd name="T64" fmla="*/ 2 w 51"/>
                        <a:gd name="T65" fmla="*/ 161 h 256"/>
                        <a:gd name="T66" fmla="*/ 14 w 51"/>
                        <a:gd name="T67" fmla="*/ 179 h 256"/>
                        <a:gd name="T68" fmla="*/ 40 w 51"/>
                        <a:gd name="T69" fmla="*/ 174 h 256"/>
                        <a:gd name="T70" fmla="*/ 44 w 51"/>
                        <a:gd name="T71" fmla="*/ 122 h 256"/>
                        <a:gd name="T72" fmla="*/ 19 w 51"/>
                        <a:gd name="T73" fmla="*/ 112 h 256"/>
                        <a:gd name="T74" fmla="*/ 0 w 51"/>
                        <a:gd name="T75" fmla="*/ 127 h 256"/>
                        <a:gd name="T76" fmla="*/ 19 w 51"/>
                        <a:gd name="T77" fmla="*/ 142 h 256"/>
                        <a:gd name="T78" fmla="*/ 44 w 51"/>
                        <a:gd name="T79" fmla="*/ 132 h 256"/>
                        <a:gd name="T80" fmla="*/ 39 w 51"/>
                        <a:gd name="T81" fmla="*/ 80 h 256"/>
                        <a:gd name="T82" fmla="*/ 12 w 51"/>
                        <a:gd name="T83" fmla="*/ 77 h 256"/>
                        <a:gd name="T84" fmla="*/ 1 w 51"/>
                        <a:gd name="T85" fmla="*/ 94 h 256"/>
                        <a:gd name="T86" fmla="*/ 25 w 51"/>
                        <a:gd name="T87" fmla="*/ 106 h 256"/>
                        <a:gd name="T88" fmla="*/ 48 w 51"/>
                        <a:gd name="T89" fmla="*/ 84 h 256"/>
                        <a:gd name="T90" fmla="*/ 34 w 51"/>
                        <a:gd name="T91" fmla="*/ 39 h 256"/>
                        <a:gd name="T92" fmla="*/ 7 w 51"/>
                        <a:gd name="T93" fmla="*/ 41 h 256"/>
                        <a:gd name="T94" fmla="*/ 4 w 51"/>
                        <a:gd name="T95" fmla="*/ 60 h 256"/>
                        <a:gd name="T96" fmla="*/ 30 w 51"/>
                        <a:gd name="T97" fmla="*/ 66 h 256"/>
                        <a:gd name="T98" fmla="*/ 49 w 51"/>
                        <a:gd name="T99" fmla="*/ 32 h 256"/>
                        <a:gd name="T100" fmla="*/ 29 w 51"/>
                        <a:gd name="T101" fmla="*/ 0 h 2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51" h="256">
                          <a:moveTo>
                            <a:pt x="24" y="5"/>
                          </a:moveTo>
                          <a:lnTo>
                            <a:pt x="29" y="6"/>
                          </a:lnTo>
                          <a:lnTo>
                            <a:pt x="34" y="8"/>
                          </a:lnTo>
                          <a:lnTo>
                            <a:pt x="38" y="12"/>
                          </a:lnTo>
                          <a:lnTo>
                            <a:pt x="41" y="22"/>
                          </a:lnTo>
                          <a:lnTo>
                            <a:pt x="44" y="34"/>
                          </a:lnTo>
                          <a:lnTo>
                            <a:pt x="41" y="44"/>
                          </a:lnTo>
                          <a:lnTo>
                            <a:pt x="38" y="54"/>
                          </a:lnTo>
                          <a:lnTo>
                            <a:pt x="34" y="58"/>
                          </a:lnTo>
                          <a:lnTo>
                            <a:pt x="30" y="60"/>
                          </a:lnTo>
                          <a:lnTo>
                            <a:pt x="25" y="61"/>
                          </a:lnTo>
                          <a:lnTo>
                            <a:pt x="19" y="61"/>
                          </a:lnTo>
                          <a:lnTo>
                            <a:pt x="15" y="60"/>
                          </a:lnTo>
                          <a:lnTo>
                            <a:pt x="10" y="59"/>
                          </a:lnTo>
                          <a:lnTo>
                            <a:pt x="7" y="56"/>
                          </a:lnTo>
                          <a:lnTo>
                            <a:pt x="6" y="55"/>
                          </a:lnTo>
                          <a:lnTo>
                            <a:pt x="5" y="53"/>
                          </a:lnTo>
                          <a:lnTo>
                            <a:pt x="6" y="50"/>
                          </a:lnTo>
                          <a:lnTo>
                            <a:pt x="7" y="48"/>
                          </a:lnTo>
                          <a:lnTo>
                            <a:pt x="10" y="46"/>
                          </a:lnTo>
                          <a:lnTo>
                            <a:pt x="14" y="44"/>
                          </a:lnTo>
                          <a:lnTo>
                            <a:pt x="19" y="43"/>
                          </a:lnTo>
                          <a:lnTo>
                            <a:pt x="25" y="43"/>
                          </a:lnTo>
                          <a:lnTo>
                            <a:pt x="29" y="44"/>
                          </a:lnTo>
                          <a:lnTo>
                            <a:pt x="34" y="46"/>
                          </a:lnTo>
                          <a:lnTo>
                            <a:pt x="38" y="50"/>
                          </a:lnTo>
                          <a:lnTo>
                            <a:pt x="43" y="59"/>
                          </a:lnTo>
                          <a:lnTo>
                            <a:pt x="44" y="70"/>
                          </a:lnTo>
                          <a:lnTo>
                            <a:pt x="43" y="82"/>
                          </a:lnTo>
                          <a:lnTo>
                            <a:pt x="38" y="92"/>
                          </a:lnTo>
                          <a:lnTo>
                            <a:pt x="34" y="95"/>
                          </a:lnTo>
                          <a:lnTo>
                            <a:pt x="30" y="98"/>
                          </a:lnTo>
                          <a:lnTo>
                            <a:pt x="25" y="99"/>
                          </a:lnTo>
                          <a:lnTo>
                            <a:pt x="20" y="99"/>
                          </a:lnTo>
                          <a:lnTo>
                            <a:pt x="15" y="98"/>
                          </a:lnTo>
                          <a:lnTo>
                            <a:pt x="11" y="97"/>
                          </a:lnTo>
                          <a:lnTo>
                            <a:pt x="9" y="94"/>
                          </a:lnTo>
                          <a:lnTo>
                            <a:pt x="6" y="92"/>
                          </a:lnTo>
                          <a:lnTo>
                            <a:pt x="6" y="90"/>
                          </a:lnTo>
                          <a:lnTo>
                            <a:pt x="6" y="88"/>
                          </a:lnTo>
                          <a:lnTo>
                            <a:pt x="9" y="85"/>
                          </a:lnTo>
                          <a:lnTo>
                            <a:pt x="11" y="84"/>
                          </a:lnTo>
                          <a:lnTo>
                            <a:pt x="15" y="82"/>
                          </a:lnTo>
                          <a:lnTo>
                            <a:pt x="20" y="80"/>
                          </a:lnTo>
                          <a:lnTo>
                            <a:pt x="25" y="80"/>
                          </a:lnTo>
                          <a:lnTo>
                            <a:pt x="30" y="82"/>
                          </a:lnTo>
                          <a:lnTo>
                            <a:pt x="34" y="84"/>
                          </a:lnTo>
                          <a:lnTo>
                            <a:pt x="38" y="88"/>
                          </a:lnTo>
                          <a:lnTo>
                            <a:pt x="43" y="97"/>
                          </a:lnTo>
                          <a:lnTo>
                            <a:pt x="44" y="108"/>
                          </a:lnTo>
                          <a:lnTo>
                            <a:pt x="43" y="119"/>
                          </a:lnTo>
                          <a:lnTo>
                            <a:pt x="39" y="128"/>
                          </a:lnTo>
                          <a:lnTo>
                            <a:pt x="35" y="133"/>
                          </a:lnTo>
                          <a:lnTo>
                            <a:pt x="30" y="136"/>
                          </a:lnTo>
                          <a:lnTo>
                            <a:pt x="25" y="137"/>
                          </a:lnTo>
                          <a:lnTo>
                            <a:pt x="20" y="137"/>
                          </a:lnTo>
                          <a:lnTo>
                            <a:pt x="15" y="136"/>
                          </a:lnTo>
                          <a:lnTo>
                            <a:pt x="11" y="133"/>
                          </a:lnTo>
                          <a:lnTo>
                            <a:pt x="9" y="132"/>
                          </a:lnTo>
                          <a:lnTo>
                            <a:pt x="7" y="130"/>
                          </a:lnTo>
                          <a:lnTo>
                            <a:pt x="6" y="127"/>
                          </a:lnTo>
                          <a:lnTo>
                            <a:pt x="7" y="126"/>
                          </a:lnTo>
                          <a:lnTo>
                            <a:pt x="9" y="123"/>
                          </a:lnTo>
                          <a:lnTo>
                            <a:pt x="11" y="121"/>
                          </a:lnTo>
                          <a:lnTo>
                            <a:pt x="15" y="119"/>
                          </a:lnTo>
                          <a:lnTo>
                            <a:pt x="20" y="118"/>
                          </a:lnTo>
                          <a:lnTo>
                            <a:pt x="25" y="118"/>
                          </a:lnTo>
                          <a:lnTo>
                            <a:pt x="30" y="118"/>
                          </a:lnTo>
                          <a:lnTo>
                            <a:pt x="35" y="121"/>
                          </a:lnTo>
                          <a:lnTo>
                            <a:pt x="39" y="126"/>
                          </a:lnTo>
                          <a:lnTo>
                            <a:pt x="43" y="135"/>
                          </a:lnTo>
                          <a:lnTo>
                            <a:pt x="45" y="146"/>
                          </a:lnTo>
                          <a:lnTo>
                            <a:pt x="43" y="157"/>
                          </a:lnTo>
                          <a:lnTo>
                            <a:pt x="39" y="166"/>
                          </a:lnTo>
                          <a:lnTo>
                            <a:pt x="35" y="171"/>
                          </a:lnTo>
                          <a:lnTo>
                            <a:pt x="31" y="174"/>
                          </a:lnTo>
                          <a:lnTo>
                            <a:pt x="26" y="175"/>
                          </a:lnTo>
                          <a:lnTo>
                            <a:pt x="20" y="174"/>
                          </a:lnTo>
                          <a:lnTo>
                            <a:pt x="16" y="172"/>
                          </a:lnTo>
                          <a:lnTo>
                            <a:pt x="11" y="171"/>
                          </a:lnTo>
                          <a:lnTo>
                            <a:pt x="9" y="170"/>
                          </a:lnTo>
                          <a:lnTo>
                            <a:pt x="7" y="167"/>
                          </a:lnTo>
                          <a:lnTo>
                            <a:pt x="6" y="165"/>
                          </a:lnTo>
                          <a:lnTo>
                            <a:pt x="7" y="162"/>
                          </a:lnTo>
                          <a:lnTo>
                            <a:pt x="9" y="161"/>
                          </a:lnTo>
                          <a:lnTo>
                            <a:pt x="11" y="159"/>
                          </a:lnTo>
                          <a:lnTo>
                            <a:pt x="16" y="157"/>
                          </a:lnTo>
                          <a:lnTo>
                            <a:pt x="20" y="156"/>
                          </a:lnTo>
                          <a:lnTo>
                            <a:pt x="26" y="155"/>
                          </a:lnTo>
                          <a:lnTo>
                            <a:pt x="30" y="156"/>
                          </a:lnTo>
                          <a:lnTo>
                            <a:pt x="35" y="159"/>
                          </a:lnTo>
                          <a:lnTo>
                            <a:pt x="39" y="164"/>
                          </a:lnTo>
                          <a:lnTo>
                            <a:pt x="44" y="172"/>
                          </a:lnTo>
                          <a:lnTo>
                            <a:pt x="45" y="184"/>
                          </a:lnTo>
                          <a:lnTo>
                            <a:pt x="44" y="195"/>
                          </a:lnTo>
                          <a:lnTo>
                            <a:pt x="39" y="204"/>
                          </a:lnTo>
                          <a:lnTo>
                            <a:pt x="36" y="208"/>
                          </a:lnTo>
                          <a:lnTo>
                            <a:pt x="31" y="212"/>
                          </a:lnTo>
                          <a:lnTo>
                            <a:pt x="26" y="212"/>
                          </a:lnTo>
                          <a:lnTo>
                            <a:pt x="21" y="212"/>
                          </a:lnTo>
                          <a:lnTo>
                            <a:pt x="16" y="210"/>
                          </a:lnTo>
                          <a:lnTo>
                            <a:pt x="12" y="209"/>
                          </a:lnTo>
                          <a:lnTo>
                            <a:pt x="10" y="206"/>
                          </a:lnTo>
                          <a:lnTo>
                            <a:pt x="7" y="205"/>
                          </a:lnTo>
                          <a:lnTo>
                            <a:pt x="7" y="203"/>
                          </a:lnTo>
                          <a:lnTo>
                            <a:pt x="7" y="200"/>
                          </a:lnTo>
                          <a:lnTo>
                            <a:pt x="10" y="198"/>
                          </a:lnTo>
                          <a:lnTo>
                            <a:pt x="12" y="196"/>
                          </a:lnTo>
                          <a:lnTo>
                            <a:pt x="16" y="195"/>
                          </a:lnTo>
                          <a:lnTo>
                            <a:pt x="21" y="194"/>
                          </a:lnTo>
                          <a:lnTo>
                            <a:pt x="26" y="193"/>
                          </a:lnTo>
                          <a:lnTo>
                            <a:pt x="31" y="194"/>
                          </a:lnTo>
                          <a:lnTo>
                            <a:pt x="35" y="196"/>
                          </a:lnTo>
                          <a:lnTo>
                            <a:pt x="39" y="200"/>
                          </a:lnTo>
                          <a:lnTo>
                            <a:pt x="44" y="210"/>
                          </a:lnTo>
                          <a:lnTo>
                            <a:pt x="45" y="222"/>
                          </a:lnTo>
                          <a:lnTo>
                            <a:pt x="44" y="232"/>
                          </a:lnTo>
                          <a:lnTo>
                            <a:pt x="40" y="242"/>
                          </a:lnTo>
                          <a:lnTo>
                            <a:pt x="36" y="246"/>
                          </a:lnTo>
                          <a:lnTo>
                            <a:pt x="31" y="248"/>
                          </a:lnTo>
                          <a:lnTo>
                            <a:pt x="26" y="249"/>
                          </a:lnTo>
                          <a:lnTo>
                            <a:pt x="24" y="249"/>
                          </a:lnTo>
                          <a:lnTo>
                            <a:pt x="24" y="256"/>
                          </a:lnTo>
                          <a:lnTo>
                            <a:pt x="26" y="256"/>
                          </a:lnTo>
                          <a:lnTo>
                            <a:pt x="33" y="254"/>
                          </a:lnTo>
                          <a:lnTo>
                            <a:pt x="36" y="253"/>
                          </a:lnTo>
                          <a:lnTo>
                            <a:pt x="41" y="249"/>
                          </a:lnTo>
                          <a:lnTo>
                            <a:pt x="45" y="244"/>
                          </a:lnTo>
                          <a:lnTo>
                            <a:pt x="50" y="234"/>
                          </a:lnTo>
                          <a:lnTo>
                            <a:pt x="51" y="220"/>
                          </a:lnTo>
                          <a:lnTo>
                            <a:pt x="49" y="208"/>
                          </a:lnTo>
                          <a:lnTo>
                            <a:pt x="44" y="198"/>
                          </a:lnTo>
                          <a:lnTo>
                            <a:pt x="40" y="193"/>
                          </a:lnTo>
                          <a:lnTo>
                            <a:pt x="36" y="190"/>
                          </a:lnTo>
                          <a:lnTo>
                            <a:pt x="31" y="188"/>
                          </a:lnTo>
                          <a:lnTo>
                            <a:pt x="26" y="188"/>
                          </a:lnTo>
                          <a:lnTo>
                            <a:pt x="20" y="188"/>
                          </a:lnTo>
                          <a:lnTo>
                            <a:pt x="14" y="189"/>
                          </a:lnTo>
                          <a:lnTo>
                            <a:pt x="9" y="191"/>
                          </a:lnTo>
                          <a:lnTo>
                            <a:pt x="5" y="194"/>
                          </a:lnTo>
                          <a:lnTo>
                            <a:pt x="2" y="199"/>
                          </a:lnTo>
                          <a:lnTo>
                            <a:pt x="1" y="203"/>
                          </a:lnTo>
                          <a:lnTo>
                            <a:pt x="2" y="206"/>
                          </a:lnTo>
                          <a:lnTo>
                            <a:pt x="5" y="212"/>
                          </a:lnTo>
                          <a:lnTo>
                            <a:pt x="10" y="214"/>
                          </a:lnTo>
                          <a:lnTo>
                            <a:pt x="14" y="217"/>
                          </a:lnTo>
                          <a:lnTo>
                            <a:pt x="20" y="218"/>
                          </a:lnTo>
                          <a:lnTo>
                            <a:pt x="26" y="218"/>
                          </a:lnTo>
                          <a:lnTo>
                            <a:pt x="31" y="217"/>
                          </a:lnTo>
                          <a:lnTo>
                            <a:pt x="36" y="215"/>
                          </a:lnTo>
                          <a:lnTo>
                            <a:pt x="40" y="212"/>
                          </a:lnTo>
                          <a:lnTo>
                            <a:pt x="44" y="208"/>
                          </a:lnTo>
                          <a:lnTo>
                            <a:pt x="49" y="196"/>
                          </a:lnTo>
                          <a:lnTo>
                            <a:pt x="51" y="184"/>
                          </a:lnTo>
                          <a:lnTo>
                            <a:pt x="49" y="170"/>
                          </a:lnTo>
                          <a:lnTo>
                            <a:pt x="44" y="160"/>
                          </a:lnTo>
                          <a:lnTo>
                            <a:pt x="40" y="155"/>
                          </a:lnTo>
                          <a:lnTo>
                            <a:pt x="35" y="152"/>
                          </a:lnTo>
                          <a:lnTo>
                            <a:pt x="31" y="150"/>
                          </a:lnTo>
                          <a:lnTo>
                            <a:pt x="25" y="150"/>
                          </a:lnTo>
                          <a:lnTo>
                            <a:pt x="19" y="150"/>
                          </a:lnTo>
                          <a:lnTo>
                            <a:pt x="14" y="151"/>
                          </a:lnTo>
                          <a:lnTo>
                            <a:pt x="9" y="154"/>
                          </a:lnTo>
                          <a:lnTo>
                            <a:pt x="5" y="157"/>
                          </a:lnTo>
                          <a:lnTo>
                            <a:pt x="2" y="161"/>
                          </a:lnTo>
                          <a:lnTo>
                            <a:pt x="1" y="165"/>
                          </a:lnTo>
                          <a:lnTo>
                            <a:pt x="2" y="170"/>
                          </a:lnTo>
                          <a:lnTo>
                            <a:pt x="5" y="174"/>
                          </a:lnTo>
                          <a:lnTo>
                            <a:pt x="9" y="176"/>
                          </a:lnTo>
                          <a:lnTo>
                            <a:pt x="14" y="179"/>
                          </a:lnTo>
                          <a:lnTo>
                            <a:pt x="20" y="180"/>
                          </a:lnTo>
                          <a:lnTo>
                            <a:pt x="26" y="180"/>
                          </a:lnTo>
                          <a:lnTo>
                            <a:pt x="31" y="180"/>
                          </a:lnTo>
                          <a:lnTo>
                            <a:pt x="36" y="177"/>
                          </a:lnTo>
                          <a:lnTo>
                            <a:pt x="40" y="174"/>
                          </a:lnTo>
                          <a:lnTo>
                            <a:pt x="44" y="170"/>
                          </a:lnTo>
                          <a:lnTo>
                            <a:pt x="49" y="159"/>
                          </a:lnTo>
                          <a:lnTo>
                            <a:pt x="50" y="146"/>
                          </a:lnTo>
                          <a:lnTo>
                            <a:pt x="49" y="133"/>
                          </a:lnTo>
                          <a:lnTo>
                            <a:pt x="44" y="122"/>
                          </a:lnTo>
                          <a:lnTo>
                            <a:pt x="40" y="118"/>
                          </a:lnTo>
                          <a:lnTo>
                            <a:pt x="35" y="114"/>
                          </a:lnTo>
                          <a:lnTo>
                            <a:pt x="30" y="112"/>
                          </a:lnTo>
                          <a:lnTo>
                            <a:pt x="25" y="112"/>
                          </a:lnTo>
                          <a:lnTo>
                            <a:pt x="19" y="112"/>
                          </a:lnTo>
                          <a:lnTo>
                            <a:pt x="14" y="114"/>
                          </a:lnTo>
                          <a:lnTo>
                            <a:pt x="9" y="116"/>
                          </a:lnTo>
                          <a:lnTo>
                            <a:pt x="4" y="119"/>
                          </a:lnTo>
                          <a:lnTo>
                            <a:pt x="1" y="123"/>
                          </a:lnTo>
                          <a:lnTo>
                            <a:pt x="0" y="127"/>
                          </a:lnTo>
                          <a:lnTo>
                            <a:pt x="1" y="132"/>
                          </a:lnTo>
                          <a:lnTo>
                            <a:pt x="4" y="136"/>
                          </a:lnTo>
                          <a:lnTo>
                            <a:pt x="9" y="138"/>
                          </a:lnTo>
                          <a:lnTo>
                            <a:pt x="14" y="141"/>
                          </a:lnTo>
                          <a:lnTo>
                            <a:pt x="19" y="142"/>
                          </a:lnTo>
                          <a:lnTo>
                            <a:pt x="25" y="142"/>
                          </a:lnTo>
                          <a:lnTo>
                            <a:pt x="31" y="142"/>
                          </a:lnTo>
                          <a:lnTo>
                            <a:pt x="35" y="140"/>
                          </a:lnTo>
                          <a:lnTo>
                            <a:pt x="40" y="137"/>
                          </a:lnTo>
                          <a:lnTo>
                            <a:pt x="44" y="132"/>
                          </a:lnTo>
                          <a:lnTo>
                            <a:pt x="49" y="121"/>
                          </a:lnTo>
                          <a:lnTo>
                            <a:pt x="50" y="108"/>
                          </a:lnTo>
                          <a:lnTo>
                            <a:pt x="48" y="95"/>
                          </a:lnTo>
                          <a:lnTo>
                            <a:pt x="43" y="84"/>
                          </a:lnTo>
                          <a:lnTo>
                            <a:pt x="39" y="80"/>
                          </a:lnTo>
                          <a:lnTo>
                            <a:pt x="35" y="77"/>
                          </a:lnTo>
                          <a:lnTo>
                            <a:pt x="30" y="75"/>
                          </a:lnTo>
                          <a:lnTo>
                            <a:pt x="25" y="74"/>
                          </a:lnTo>
                          <a:lnTo>
                            <a:pt x="19" y="75"/>
                          </a:lnTo>
                          <a:lnTo>
                            <a:pt x="12" y="77"/>
                          </a:lnTo>
                          <a:lnTo>
                            <a:pt x="7" y="78"/>
                          </a:lnTo>
                          <a:lnTo>
                            <a:pt x="4" y="82"/>
                          </a:lnTo>
                          <a:lnTo>
                            <a:pt x="1" y="85"/>
                          </a:lnTo>
                          <a:lnTo>
                            <a:pt x="0" y="90"/>
                          </a:lnTo>
                          <a:lnTo>
                            <a:pt x="1" y="94"/>
                          </a:lnTo>
                          <a:lnTo>
                            <a:pt x="4" y="98"/>
                          </a:lnTo>
                          <a:lnTo>
                            <a:pt x="9" y="102"/>
                          </a:lnTo>
                          <a:lnTo>
                            <a:pt x="12" y="103"/>
                          </a:lnTo>
                          <a:lnTo>
                            <a:pt x="19" y="104"/>
                          </a:lnTo>
                          <a:lnTo>
                            <a:pt x="25" y="106"/>
                          </a:lnTo>
                          <a:lnTo>
                            <a:pt x="30" y="104"/>
                          </a:lnTo>
                          <a:lnTo>
                            <a:pt x="35" y="102"/>
                          </a:lnTo>
                          <a:lnTo>
                            <a:pt x="39" y="99"/>
                          </a:lnTo>
                          <a:lnTo>
                            <a:pt x="43" y="94"/>
                          </a:lnTo>
                          <a:lnTo>
                            <a:pt x="48" y="84"/>
                          </a:lnTo>
                          <a:lnTo>
                            <a:pt x="50" y="70"/>
                          </a:lnTo>
                          <a:lnTo>
                            <a:pt x="48" y="58"/>
                          </a:lnTo>
                          <a:lnTo>
                            <a:pt x="43" y="46"/>
                          </a:lnTo>
                          <a:lnTo>
                            <a:pt x="39" y="43"/>
                          </a:lnTo>
                          <a:lnTo>
                            <a:pt x="34" y="39"/>
                          </a:lnTo>
                          <a:lnTo>
                            <a:pt x="30" y="37"/>
                          </a:lnTo>
                          <a:lnTo>
                            <a:pt x="24" y="36"/>
                          </a:lnTo>
                          <a:lnTo>
                            <a:pt x="17" y="37"/>
                          </a:lnTo>
                          <a:lnTo>
                            <a:pt x="12" y="39"/>
                          </a:lnTo>
                          <a:lnTo>
                            <a:pt x="7" y="41"/>
                          </a:lnTo>
                          <a:lnTo>
                            <a:pt x="4" y="44"/>
                          </a:lnTo>
                          <a:lnTo>
                            <a:pt x="0" y="48"/>
                          </a:lnTo>
                          <a:lnTo>
                            <a:pt x="0" y="53"/>
                          </a:lnTo>
                          <a:lnTo>
                            <a:pt x="1" y="56"/>
                          </a:lnTo>
                          <a:lnTo>
                            <a:pt x="4" y="60"/>
                          </a:lnTo>
                          <a:lnTo>
                            <a:pt x="7" y="64"/>
                          </a:lnTo>
                          <a:lnTo>
                            <a:pt x="12" y="65"/>
                          </a:lnTo>
                          <a:lnTo>
                            <a:pt x="19" y="68"/>
                          </a:lnTo>
                          <a:lnTo>
                            <a:pt x="25" y="68"/>
                          </a:lnTo>
                          <a:lnTo>
                            <a:pt x="30" y="66"/>
                          </a:lnTo>
                          <a:lnTo>
                            <a:pt x="35" y="65"/>
                          </a:lnTo>
                          <a:lnTo>
                            <a:pt x="39" y="61"/>
                          </a:lnTo>
                          <a:lnTo>
                            <a:pt x="43" y="56"/>
                          </a:lnTo>
                          <a:lnTo>
                            <a:pt x="48" y="46"/>
                          </a:lnTo>
                          <a:lnTo>
                            <a:pt x="49" y="32"/>
                          </a:lnTo>
                          <a:lnTo>
                            <a:pt x="48" y="20"/>
                          </a:lnTo>
                          <a:lnTo>
                            <a:pt x="41" y="10"/>
                          </a:lnTo>
                          <a:lnTo>
                            <a:pt x="38" y="5"/>
                          </a:lnTo>
                          <a:lnTo>
                            <a:pt x="34" y="2"/>
                          </a:lnTo>
                          <a:lnTo>
                            <a:pt x="29" y="0"/>
                          </a:lnTo>
                          <a:lnTo>
                            <a:pt x="24" y="0"/>
                          </a:lnTo>
                          <a:lnTo>
                            <a:pt x="21" y="0"/>
                          </a:lnTo>
                          <a:lnTo>
                            <a:pt x="21" y="5"/>
                          </a:lnTo>
                          <a:lnTo>
                            <a:pt x="24" y="5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 w="0">
                      <a:solidFill>
                        <a:schemeClr val="accent4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22" name="Freeform 11"/>
                    <p:cNvSpPr>
                      <a:spLocks/>
                    </p:cNvSpPr>
                    <p:nvPr/>
                  </p:nvSpPr>
                  <p:spPr bwMode="auto">
                    <a:xfrm rot="-2400000">
                      <a:off x="2629590" y="3808638"/>
                      <a:ext cx="241091" cy="1399306"/>
                    </a:xfrm>
                    <a:custGeom>
                      <a:avLst/>
                      <a:gdLst>
                        <a:gd name="T0" fmla="*/ 41 w 51"/>
                        <a:gd name="T1" fmla="*/ 22 h 256"/>
                        <a:gd name="T2" fmla="*/ 30 w 51"/>
                        <a:gd name="T3" fmla="*/ 60 h 256"/>
                        <a:gd name="T4" fmla="*/ 7 w 51"/>
                        <a:gd name="T5" fmla="*/ 56 h 256"/>
                        <a:gd name="T6" fmla="*/ 10 w 51"/>
                        <a:gd name="T7" fmla="*/ 46 h 256"/>
                        <a:gd name="T8" fmla="*/ 34 w 51"/>
                        <a:gd name="T9" fmla="*/ 46 h 256"/>
                        <a:gd name="T10" fmla="*/ 38 w 51"/>
                        <a:gd name="T11" fmla="*/ 92 h 256"/>
                        <a:gd name="T12" fmla="*/ 15 w 51"/>
                        <a:gd name="T13" fmla="*/ 98 h 256"/>
                        <a:gd name="T14" fmla="*/ 6 w 51"/>
                        <a:gd name="T15" fmla="*/ 88 h 256"/>
                        <a:gd name="T16" fmla="*/ 25 w 51"/>
                        <a:gd name="T17" fmla="*/ 80 h 256"/>
                        <a:gd name="T18" fmla="*/ 44 w 51"/>
                        <a:gd name="T19" fmla="*/ 108 h 256"/>
                        <a:gd name="T20" fmla="*/ 25 w 51"/>
                        <a:gd name="T21" fmla="*/ 137 h 256"/>
                        <a:gd name="T22" fmla="*/ 7 w 51"/>
                        <a:gd name="T23" fmla="*/ 130 h 256"/>
                        <a:gd name="T24" fmla="*/ 15 w 51"/>
                        <a:gd name="T25" fmla="*/ 119 h 256"/>
                        <a:gd name="T26" fmla="*/ 39 w 51"/>
                        <a:gd name="T27" fmla="*/ 126 h 256"/>
                        <a:gd name="T28" fmla="*/ 35 w 51"/>
                        <a:gd name="T29" fmla="*/ 171 h 256"/>
                        <a:gd name="T30" fmla="*/ 11 w 51"/>
                        <a:gd name="T31" fmla="*/ 171 h 256"/>
                        <a:gd name="T32" fmla="*/ 9 w 51"/>
                        <a:gd name="T33" fmla="*/ 161 h 256"/>
                        <a:gd name="T34" fmla="*/ 30 w 51"/>
                        <a:gd name="T35" fmla="*/ 156 h 256"/>
                        <a:gd name="T36" fmla="*/ 44 w 51"/>
                        <a:gd name="T37" fmla="*/ 195 h 256"/>
                        <a:gd name="T38" fmla="*/ 21 w 51"/>
                        <a:gd name="T39" fmla="*/ 212 h 256"/>
                        <a:gd name="T40" fmla="*/ 7 w 51"/>
                        <a:gd name="T41" fmla="*/ 203 h 256"/>
                        <a:gd name="T42" fmla="*/ 21 w 51"/>
                        <a:gd name="T43" fmla="*/ 194 h 256"/>
                        <a:gd name="T44" fmla="*/ 44 w 51"/>
                        <a:gd name="T45" fmla="*/ 210 h 256"/>
                        <a:gd name="T46" fmla="*/ 31 w 51"/>
                        <a:gd name="T47" fmla="*/ 248 h 256"/>
                        <a:gd name="T48" fmla="*/ 33 w 51"/>
                        <a:gd name="T49" fmla="*/ 254 h 256"/>
                        <a:gd name="T50" fmla="*/ 51 w 51"/>
                        <a:gd name="T51" fmla="*/ 220 h 256"/>
                        <a:gd name="T52" fmla="*/ 31 w 51"/>
                        <a:gd name="T53" fmla="*/ 188 h 256"/>
                        <a:gd name="T54" fmla="*/ 5 w 51"/>
                        <a:gd name="T55" fmla="*/ 194 h 256"/>
                        <a:gd name="T56" fmla="*/ 10 w 51"/>
                        <a:gd name="T57" fmla="*/ 214 h 256"/>
                        <a:gd name="T58" fmla="*/ 36 w 51"/>
                        <a:gd name="T59" fmla="*/ 215 h 256"/>
                        <a:gd name="T60" fmla="*/ 49 w 51"/>
                        <a:gd name="T61" fmla="*/ 170 h 256"/>
                        <a:gd name="T62" fmla="*/ 25 w 51"/>
                        <a:gd name="T63" fmla="*/ 150 h 256"/>
                        <a:gd name="T64" fmla="*/ 2 w 51"/>
                        <a:gd name="T65" fmla="*/ 161 h 256"/>
                        <a:gd name="T66" fmla="*/ 14 w 51"/>
                        <a:gd name="T67" fmla="*/ 179 h 256"/>
                        <a:gd name="T68" fmla="*/ 40 w 51"/>
                        <a:gd name="T69" fmla="*/ 174 h 256"/>
                        <a:gd name="T70" fmla="*/ 44 w 51"/>
                        <a:gd name="T71" fmla="*/ 122 h 256"/>
                        <a:gd name="T72" fmla="*/ 19 w 51"/>
                        <a:gd name="T73" fmla="*/ 112 h 256"/>
                        <a:gd name="T74" fmla="*/ 0 w 51"/>
                        <a:gd name="T75" fmla="*/ 127 h 256"/>
                        <a:gd name="T76" fmla="*/ 19 w 51"/>
                        <a:gd name="T77" fmla="*/ 142 h 256"/>
                        <a:gd name="T78" fmla="*/ 44 w 51"/>
                        <a:gd name="T79" fmla="*/ 132 h 256"/>
                        <a:gd name="T80" fmla="*/ 39 w 51"/>
                        <a:gd name="T81" fmla="*/ 80 h 256"/>
                        <a:gd name="T82" fmla="*/ 12 w 51"/>
                        <a:gd name="T83" fmla="*/ 77 h 256"/>
                        <a:gd name="T84" fmla="*/ 1 w 51"/>
                        <a:gd name="T85" fmla="*/ 94 h 256"/>
                        <a:gd name="T86" fmla="*/ 25 w 51"/>
                        <a:gd name="T87" fmla="*/ 106 h 256"/>
                        <a:gd name="T88" fmla="*/ 48 w 51"/>
                        <a:gd name="T89" fmla="*/ 84 h 256"/>
                        <a:gd name="T90" fmla="*/ 34 w 51"/>
                        <a:gd name="T91" fmla="*/ 39 h 256"/>
                        <a:gd name="T92" fmla="*/ 7 w 51"/>
                        <a:gd name="T93" fmla="*/ 41 h 256"/>
                        <a:gd name="T94" fmla="*/ 4 w 51"/>
                        <a:gd name="T95" fmla="*/ 60 h 256"/>
                        <a:gd name="T96" fmla="*/ 30 w 51"/>
                        <a:gd name="T97" fmla="*/ 66 h 256"/>
                        <a:gd name="T98" fmla="*/ 49 w 51"/>
                        <a:gd name="T99" fmla="*/ 32 h 256"/>
                        <a:gd name="T100" fmla="*/ 29 w 51"/>
                        <a:gd name="T101" fmla="*/ 0 h 2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51" h="256">
                          <a:moveTo>
                            <a:pt x="24" y="5"/>
                          </a:moveTo>
                          <a:lnTo>
                            <a:pt x="29" y="6"/>
                          </a:lnTo>
                          <a:lnTo>
                            <a:pt x="34" y="8"/>
                          </a:lnTo>
                          <a:lnTo>
                            <a:pt x="38" y="12"/>
                          </a:lnTo>
                          <a:lnTo>
                            <a:pt x="41" y="22"/>
                          </a:lnTo>
                          <a:lnTo>
                            <a:pt x="44" y="34"/>
                          </a:lnTo>
                          <a:lnTo>
                            <a:pt x="41" y="44"/>
                          </a:lnTo>
                          <a:lnTo>
                            <a:pt x="38" y="54"/>
                          </a:lnTo>
                          <a:lnTo>
                            <a:pt x="34" y="58"/>
                          </a:lnTo>
                          <a:lnTo>
                            <a:pt x="30" y="60"/>
                          </a:lnTo>
                          <a:lnTo>
                            <a:pt x="25" y="61"/>
                          </a:lnTo>
                          <a:lnTo>
                            <a:pt x="19" y="61"/>
                          </a:lnTo>
                          <a:lnTo>
                            <a:pt x="15" y="60"/>
                          </a:lnTo>
                          <a:lnTo>
                            <a:pt x="10" y="59"/>
                          </a:lnTo>
                          <a:lnTo>
                            <a:pt x="7" y="56"/>
                          </a:lnTo>
                          <a:lnTo>
                            <a:pt x="6" y="55"/>
                          </a:lnTo>
                          <a:lnTo>
                            <a:pt x="5" y="53"/>
                          </a:lnTo>
                          <a:lnTo>
                            <a:pt x="6" y="50"/>
                          </a:lnTo>
                          <a:lnTo>
                            <a:pt x="7" y="48"/>
                          </a:lnTo>
                          <a:lnTo>
                            <a:pt x="10" y="46"/>
                          </a:lnTo>
                          <a:lnTo>
                            <a:pt x="14" y="44"/>
                          </a:lnTo>
                          <a:lnTo>
                            <a:pt x="19" y="43"/>
                          </a:lnTo>
                          <a:lnTo>
                            <a:pt x="25" y="43"/>
                          </a:lnTo>
                          <a:lnTo>
                            <a:pt x="29" y="44"/>
                          </a:lnTo>
                          <a:lnTo>
                            <a:pt x="34" y="46"/>
                          </a:lnTo>
                          <a:lnTo>
                            <a:pt x="38" y="50"/>
                          </a:lnTo>
                          <a:lnTo>
                            <a:pt x="43" y="59"/>
                          </a:lnTo>
                          <a:lnTo>
                            <a:pt x="44" y="70"/>
                          </a:lnTo>
                          <a:lnTo>
                            <a:pt x="43" y="82"/>
                          </a:lnTo>
                          <a:lnTo>
                            <a:pt x="38" y="92"/>
                          </a:lnTo>
                          <a:lnTo>
                            <a:pt x="34" y="95"/>
                          </a:lnTo>
                          <a:lnTo>
                            <a:pt x="30" y="98"/>
                          </a:lnTo>
                          <a:lnTo>
                            <a:pt x="25" y="99"/>
                          </a:lnTo>
                          <a:lnTo>
                            <a:pt x="20" y="99"/>
                          </a:lnTo>
                          <a:lnTo>
                            <a:pt x="15" y="98"/>
                          </a:lnTo>
                          <a:lnTo>
                            <a:pt x="11" y="97"/>
                          </a:lnTo>
                          <a:lnTo>
                            <a:pt x="9" y="94"/>
                          </a:lnTo>
                          <a:lnTo>
                            <a:pt x="6" y="92"/>
                          </a:lnTo>
                          <a:lnTo>
                            <a:pt x="6" y="90"/>
                          </a:lnTo>
                          <a:lnTo>
                            <a:pt x="6" y="88"/>
                          </a:lnTo>
                          <a:lnTo>
                            <a:pt x="9" y="85"/>
                          </a:lnTo>
                          <a:lnTo>
                            <a:pt x="11" y="84"/>
                          </a:lnTo>
                          <a:lnTo>
                            <a:pt x="15" y="82"/>
                          </a:lnTo>
                          <a:lnTo>
                            <a:pt x="20" y="80"/>
                          </a:lnTo>
                          <a:lnTo>
                            <a:pt x="25" y="80"/>
                          </a:lnTo>
                          <a:lnTo>
                            <a:pt x="30" y="82"/>
                          </a:lnTo>
                          <a:lnTo>
                            <a:pt x="34" y="84"/>
                          </a:lnTo>
                          <a:lnTo>
                            <a:pt x="38" y="88"/>
                          </a:lnTo>
                          <a:lnTo>
                            <a:pt x="43" y="97"/>
                          </a:lnTo>
                          <a:lnTo>
                            <a:pt x="44" y="108"/>
                          </a:lnTo>
                          <a:lnTo>
                            <a:pt x="43" y="119"/>
                          </a:lnTo>
                          <a:lnTo>
                            <a:pt x="39" y="128"/>
                          </a:lnTo>
                          <a:lnTo>
                            <a:pt x="35" y="133"/>
                          </a:lnTo>
                          <a:lnTo>
                            <a:pt x="30" y="136"/>
                          </a:lnTo>
                          <a:lnTo>
                            <a:pt x="25" y="137"/>
                          </a:lnTo>
                          <a:lnTo>
                            <a:pt x="20" y="137"/>
                          </a:lnTo>
                          <a:lnTo>
                            <a:pt x="15" y="136"/>
                          </a:lnTo>
                          <a:lnTo>
                            <a:pt x="11" y="133"/>
                          </a:lnTo>
                          <a:lnTo>
                            <a:pt x="9" y="132"/>
                          </a:lnTo>
                          <a:lnTo>
                            <a:pt x="7" y="130"/>
                          </a:lnTo>
                          <a:lnTo>
                            <a:pt x="6" y="127"/>
                          </a:lnTo>
                          <a:lnTo>
                            <a:pt x="7" y="126"/>
                          </a:lnTo>
                          <a:lnTo>
                            <a:pt x="9" y="123"/>
                          </a:lnTo>
                          <a:lnTo>
                            <a:pt x="11" y="121"/>
                          </a:lnTo>
                          <a:lnTo>
                            <a:pt x="15" y="119"/>
                          </a:lnTo>
                          <a:lnTo>
                            <a:pt x="20" y="118"/>
                          </a:lnTo>
                          <a:lnTo>
                            <a:pt x="25" y="118"/>
                          </a:lnTo>
                          <a:lnTo>
                            <a:pt x="30" y="118"/>
                          </a:lnTo>
                          <a:lnTo>
                            <a:pt x="35" y="121"/>
                          </a:lnTo>
                          <a:lnTo>
                            <a:pt x="39" y="126"/>
                          </a:lnTo>
                          <a:lnTo>
                            <a:pt x="43" y="135"/>
                          </a:lnTo>
                          <a:lnTo>
                            <a:pt x="45" y="146"/>
                          </a:lnTo>
                          <a:lnTo>
                            <a:pt x="43" y="157"/>
                          </a:lnTo>
                          <a:lnTo>
                            <a:pt x="39" y="166"/>
                          </a:lnTo>
                          <a:lnTo>
                            <a:pt x="35" y="171"/>
                          </a:lnTo>
                          <a:lnTo>
                            <a:pt x="31" y="174"/>
                          </a:lnTo>
                          <a:lnTo>
                            <a:pt x="26" y="175"/>
                          </a:lnTo>
                          <a:lnTo>
                            <a:pt x="20" y="174"/>
                          </a:lnTo>
                          <a:lnTo>
                            <a:pt x="16" y="172"/>
                          </a:lnTo>
                          <a:lnTo>
                            <a:pt x="11" y="171"/>
                          </a:lnTo>
                          <a:lnTo>
                            <a:pt x="9" y="170"/>
                          </a:lnTo>
                          <a:lnTo>
                            <a:pt x="7" y="167"/>
                          </a:lnTo>
                          <a:lnTo>
                            <a:pt x="6" y="165"/>
                          </a:lnTo>
                          <a:lnTo>
                            <a:pt x="7" y="162"/>
                          </a:lnTo>
                          <a:lnTo>
                            <a:pt x="9" y="161"/>
                          </a:lnTo>
                          <a:lnTo>
                            <a:pt x="11" y="159"/>
                          </a:lnTo>
                          <a:lnTo>
                            <a:pt x="16" y="157"/>
                          </a:lnTo>
                          <a:lnTo>
                            <a:pt x="20" y="156"/>
                          </a:lnTo>
                          <a:lnTo>
                            <a:pt x="26" y="155"/>
                          </a:lnTo>
                          <a:lnTo>
                            <a:pt x="30" y="156"/>
                          </a:lnTo>
                          <a:lnTo>
                            <a:pt x="35" y="159"/>
                          </a:lnTo>
                          <a:lnTo>
                            <a:pt x="39" y="164"/>
                          </a:lnTo>
                          <a:lnTo>
                            <a:pt x="44" y="172"/>
                          </a:lnTo>
                          <a:lnTo>
                            <a:pt x="45" y="184"/>
                          </a:lnTo>
                          <a:lnTo>
                            <a:pt x="44" y="195"/>
                          </a:lnTo>
                          <a:lnTo>
                            <a:pt x="39" y="204"/>
                          </a:lnTo>
                          <a:lnTo>
                            <a:pt x="36" y="208"/>
                          </a:lnTo>
                          <a:lnTo>
                            <a:pt x="31" y="212"/>
                          </a:lnTo>
                          <a:lnTo>
                            <a:pt x="26" y="212"/>
                          </a:lnTo>
                          <a:lnTo>
                            <a:pt x="21" y="212"/>
                          </a:lnTo>
                          <a:lnTo>
                            <a:pt x="16" y="210"/>
                          </a:lnTo>
                          <a:lnTo>
                            <a:pt x="12" y="209"/>
                          </a:lnTo>
                          <a:lnTo>
                            <a:pt x="10" y="206"/>
                          </a:lnTo>
                          <a:lnTo>
                            <a:pt x="7" y="205"/>
                          </a:lnTo>
                          <a:lnTo>
                            <a:pt x="7" y="203"/>
                          </a:lnTo>
                          <a:lnTo>
                            <a:pt x="7" y="200"/>
                          </a:lnTo>
                          <a:lnTo>
                            <a:pt x="10" y="198"/>
                          </a:lnTo>
                          <a:lnTo>
                            <a:pt x="12" y="196"/>
                          </a:lnTo>
                          <a:lnTo>
                            <a:pt x="16" y="195"/>
                          </a:lnTo>
                          <a:lnTo>
                            <a:pt x="21" y="194"/>
                          </a:lnTo>
                          <a:lnTo>
                            <a:pt x="26" y="193"/>
                          </a:lnTo>
                          <a:lnTo>
                            <a:pt x="31" y="194"/>
                          </a:lnTo>
                          <a:lnTo>
                            <a:pt x="35" y="196"/>
                          </a:lnTo>
                          <a:lnTo>
                            <a:pt x="39" y="200"/>
                          </a:lnTo>
                          <a:lnTo>
                            <a:pt x="44" y="210"/>
                          </a:lnTo>
                          <a:lnTo>
                            <a:pt x="45" y="222"/>
                          </a:lnTo>
                          <a:lnTo>
                            <a:pt x="44" y="232"/>
                          </a:lnTo>
                          <a:lnTo>
                            <a:pt x="40" y="242"/>
                          </a:lnTo>
                          <a:lnTo>
                            <a:pt x="36" y="246"/>
                          </a:lnTo>
                          <a:lnTo>
                            <a:pt x="31" y="248"/>
                          </a:lnTo>
                          <a:lnTo>
                            <a:pt x="26" y="249"/>
                          </a:lnTo>
                          <a:lnTo>
                            <a:pt x="24" y="249"/>
                          </a:lnTo>
                          <a:lnTo>
                            <a:pt x="24" y="256"/>
                          </a:lnTo>
                          <a:lnTo>
                            <a:pt x="26" y="256"/>
                          </a:lnTo>
                          <a:lnTo>
                            <a:pt x="33" y="254"/>
                          </a:lnTo>
                          <a:lnTo>
                            <a:pt x="36" y="253"/>
                          </a:lnTo>
                          <a:lnTo>
                            <a:pt x="41" y="249"/>
                          </a:lnTo>
                          <a:lnTo>
                            <a:pt x="45" y="244"/>
                          </a:lnTo>
                          <a:lnTo>
                            <a:pt x="50" y="234"/>
                          </a:lnTo>
                          <a:lnTo>
                            <a:pt x="51" y="220"/>
                          </a:lnTo>
                          <a:lnTo>
                            <a:pt x="49" y="208"/>
                          </a:lnTo>
                          <a:lnTo>
                            <a:pt x="44" y="198"/>
                          </a:lnTo>
                          <a:lnTo>
                            <a:pt x="40" y="193"/>
                          </a:lnTo>
                          <a:lnTo>
                            <a:pt x="36" y="190"/>
                          </a:lnTo>
                          <a:lnTo>
                            <a:pt x="31" y="188"/>
                          </a:lnTo>
                          <a:lnTo>
                            <a:pt x="26" y="188"/>
                          </a:lnTo>
                          <a:lnTo>
                            <a:pt x="20" y="188"/>
                          </a:lnTo>
                          <a:lnTo>
                            <a:pt x="14" y="189"/>
                          </a:lnTo>
                          <a:lnTo>
                            <a:pt x="9" y="191"/>
                          </a:lnTo>
                          <a:lnTo>
                            <a:pt x="5" y="194"/>
                          </a:lnTo>
                          <a:lnTo>
                            <a:pt x="2" y="199"/>
                          </a:lnTo>
                          <a:lnTo>
                            <a:pt x="1" y="203"/>
                          </a:lnTo>
                          <a:lnTo>
                            <a:pt x="2" y="206"/>
                          </a:lnTo>
                          <a:lnTo>
                            <a:pt x="5" y="212"/>
                          </a:lnTo>
                          <a:lnTo>
                            <a:pt x="10" y="214"/>
                          </a:lnTo>
                          <a:lnTo>
                            <a:pt x="14" y="217"/>
                          </a:lnTo>
                          <a:lnTo>
                            <a:pt x="20" y="218"/>
                          </a:lnTo>
                          <a:lnTo>
                            <a:pt x="26" y="218"/>
                          </a:lnTo>
                          <a:lnTo>
                            <a:pt x="31" y="217"/>
                          </a:lnTo>
                          <a:lnTo>
                            <a:pt x="36" y="215"/>
                          </a:lnTo>
                          <a:lnTo>
                            <a:pt x="40" y="212"/>
                          </a:lnTo>
                          <a:lnTo>
                            <a:pt x="44" y="208"/>
                          </a:lnTo>
                          <a:lnTo>
                            <a:pt x="49" y="196"/>
                          </a:lnTo>
                          <a:lnTo>
                            <a:pt x="51" y="184"/>
                          </a:lnTo>
                          <a:lnTo>
                            <a:pt x="49" y="170"/>
                          </a:lnTo>
                          <a:lnTo>
                            <a:pt x="44" y="160"/>
                          </a:lnTo>
                          <a:lnTo>
                            <a:pt x="40" y="155"/>
                          </a:lnTo>
                          <a:lnTo>
                            <a:pt x="35" y="152"/>
                          </a:lnTo>
                          <a:lnTo>
                            <a:pt x="31" y="150"/>
                          </a:lnTo>
                          <a:lnTo>
                            <a:pt x="25" y="150"/>
                          </a:lnTo>
                          <a:lnTo>
                            <a:pt x="19" y="150"/>
                          </a:lnTo>
                          <a:lnTo>
                            <a:pt x="14" y="151"/>
                          </a:lnTo>
                          <a:lnTo>
                            <a:pt x="9" y="154"/>
                          </a:lnTo>
                          <a:lnTo>
                            <a:pt x="5" y="157"/>
                          </a:lnTo>
                          <a:lnTo>
                            <a:pt x="2" y="161"/>
                          </a:lnTo>
                          <a:lnTo>
                            <a:pt x="1" y="165"/>
                          </a:lnTo>
                          <a:lnTo>
                            <a:pt x="2" y="170"/>
                          </a:lnTo>
                          <a:lnTo>
                            <a:pt x="5" y="174"/>
                          </a:lnTo>
                          <a:lnTo>
                            <a:pt x="9" y="176"/>
                          </a:lnTo>
                          <a:lnTo>
                            <a:pt x="14" y="179"/>
                          </a:lnTo>
                          <a:lnTo>
                            <a:pt x="20" y="180"/>
                          </a:lnTo>
                          <a:lnTo>
                            <a:pt x="26" y="180"/>
                          </a:lnTo>
                          <a:lnTo>
                            <a:pt x="31" y="180"/>
                          </a:lnTo>
                          <a:lnTo>
                            <a:pt x="36" y="177"/>
                          </a:lnTo>
                          <a:lnTo>
                            <a:pt x="40" y="174"/>
                          </a:lnTo>
                          <a:lnTo>
                            <a:pt x="44" y="170"/>
                          </a:lnTo>
                          <a:lnTo>
                            <a:pt x="49" y="159"/>
                          </a:lnTo>
                          <a:lnTo>
                            <a:pt x="50" y="146"/>
                          </a:lnTo>
                          <a:lnTo>
                            <a:pt x="49" y="133"/>
                          </a:lnTo>
                          <a:lnTo>
                            <a:pt x="44" y="122"/>
                          </a:lnTo>
                          <a:lnTo>
                            <a:pt x="40" y="118"/>
                          </a:lnTo>
                          <a:lnTo>
                            <a:pt x="35" y="114"/>
                          </a:lnTo>
                          <a:lnTo>
                            <a:pt x="30" y="112"/>
                          </a:lnTo>
                          <a:lnTo>
                            <a:pt x="25" y="112"/>
                          </a:lnTo>
                          <a:lnTo>
                            <a:pt x="19" y="112"/>
                          </a:lnTo>
                          <a:lnTo>
                            <a:pt x="14" y="114"/>
                          </a:lnTo>
                          <a:lnTo>
                            <a:pt x="9" y="116"/>
                          </a:lnTo>
                          <a:lnTo>
                            <a:pt x="4" y="119"/>
                          </a:lnTo>
                          <a:lnTo>
                            <a:pt x="1" y="123"/>
                          </a:lnTo>
                          <a:lnTo>
                            <a:pt x="0" y="127"/>
                          </a:lnTo>
                          <a:lnTo>
                            <a:pt x="1" y="132"/>
                          </a:lnTo>
                          <a:lnTo>
                            <a:pt x="4" y="136"/>
                          </a:lnTo>
                          <a:lnTo>
                            <a:pt x="9" y="138"/>
                          </a:lnTo>
                          <a:lnTo>
                            <a:pt x="14" y="141"/>
                          </a:lnTo>
                          <a:lnTo>
                            <a:pt x="19" y="142"/>
                          </a:lnTo>
                          <a:lnTo>
                            <a:pt x="25" y="142"/>
                          </a:lnTo>
                          <a:lnTo>
                            <a:pt x="31" y="142"/>
                          </a:lnTo>
                          <a:lnTo>
                            <a:pt x="35" y="140"/>
                          </a:lnTo>
                          <a:lnTo>
                            <a:pt x="40" y="137"/>
                          </a:lnTo>
                          <a:lnTo>
                            <a:pt x="44" y="132"/>
                          </a:lnTo>
                          <a:lnTo>
                            <a:pt x="49" y="121"/>
                          </a:lnTo>
                          <a:lnTo>
                            <a:pt x="50" y="108"/>
                          </a:lnTo>
                          <a:lnTo>
                            <a:pt x="48" y="95"/>
                          </a:lnTo>
                          <a:lnTo>
                            <a:pt x="43" y="84"/>
                          </a:lnTo>
                          <a:lnTo>
                            <a:pt x="39" y="80"/>
                          </a:lnTo>
                          <a:lnTo>
                            <a:pt x="35" y="77"/>
                          </a:lnTo>
                          <a:lnTo>
                            <a:pt x="30" y="75"/>
                          </a:lnTo>
                          <a:lnTo>
                            <a:pt x="25" y="74"/>
                          </a:lnTo>
                          <a:lnTo>
                            <a:pt x="19" y="75"/>
                          </a:lnTo>
                          <a:lnTo>
                            <a:pt x="12" y="77"/>
                          </a:lnTo>
                          <a:lnTo>
                            <a:pt x="7" y="78"/>
                          </a:lnTo>
                          <a:lnTo>
                            <a:pt x="4" y="82"/>
                          </a:lnTo>
                          <a:lnTo>
                            <a:pt x="1" y="85"/>
                          </a:lnTo>
                          <a:lnTo>
                            <a:pt x="0" y="90"/>
                          </a:lnTo>
                          <a:lnTo>
                            <a:pt x="1" y="94"/>
                          </a:lnTo>
                          <a:lnTo>
                            <a:pt x="4" y="98"/>
                          </a:lnTo>
                          <a:lnTo>
                            <a:pt x="9" y="102"/>
                          </a:lnTo>
                          <a:lnTo>
                            <a:pt x="12" y="103"/>
                          </a:lnTo>
                          <a:lnTo>
                            <a:pt x="19" y="104"/>
                          </a:lnTo>
                          <a:lnTo>
                            <a:pt x="25" y="106"/>
                          </a:lnTo>
                          <a:lnTo>
                            <a:pt x="30" y="104"/>
                          </a:lnTo>
                          <a:lnTo>
                            <a:pt x="35" y="102"/>
                          </a:lnTo>
                          <a:lnTo>
                            <a:pt x="39" y="99"/>
                          </a:lnTo>
                          <a:lnTo>
                            <a:pt x="43" y="94"/>
                          </a:lnTo>
                          <a:lnTo>
                            <a:pt x="48" y="84"/>
                          </a:lnTo>
                          <a:lnTo>
                            <a:pt x="50" y="70"/>
                          </a:lnTo>
                          <a:lnTo>
                            <a:pt x="48" y="58"/>
                          </a:lnTo>
                          <a:lnTo>
                            <a:pt x="43" y="46"/>
                          </a:lnTo>
                          <a:lnTo>
                            <a:pt x="39" y="43"/>
                          </a:lnTo>
                          <a:lnTo>
                            <a:pt x="34" y="39"/>
                          </a:lnTo>
                          <a:lnTo>
                            <a:pt x="30" y="37"/>
                          </a:lnTo>
                          <a:lnTo>
                            <a:pt x="24" y="36"/>
                          </a:lnTo>
                          <a:lnTo>
                            <a:pt x="17" y="37"/>
                          </a:lnTo>
                          <a:lnTo>
                            <a:pt x="12" y="39"/>
                          </a:lnTo>
                          <a:lnTo>
                            <a:pt x="7" y="41"/>
                          </a:lnTo>
                          <a:lnTo>
                            <a:pt x="4" y="44"/>
                          </a:lnTo>
                          <a:lnTo>
                            <a:pt x="0" y="48"/>
                          </a:lnTo>
                          <a:lnTo>
                            <a:pt x="0" y="53"/>
                          </a:lnTo>
                          <a:lnTo>
                            <a:pt x="1" y="56"/>
                          </a:lnTo>
                          <a:lnTo>
                            <a:pt x="4" y="60"/>
                          </a:lnTo>
                          <a:lnTo>
                            <a:pt x="7" y="64"/>
                          </a:lnTo>
                          <a:lnTo>
                            <a:pt x="12" y="65"/>
                          </a:lnTo>
                          <a:lnTo>
                            <a:pt x="19" y="68"/>
                          </a:lnTo>
                          <a:lnTo>
                            <a:pt x="25" y="68"/>
                          </a:lnTo>
                          <a:lnTo>
                            <a:pt x="30" y="66"/>
                          </a:lnTo>
                          <a:lnTo>
                            <a:pt x="35" y="65"/>
                          </a:lnTo>
                          <a:lnTo>
                            <a:pt x="39" y="61"/>
                          </a:lnTo>
                          <a:lnTo>
                            <a:pt x="43" y="56"/>
                          </a:lnTo>
                          <a:lnTo>
                            <a:pt x="48" y="46"/>
                          </a:lnTo>
                          <a:lnTo>
                            <a:pt x="49" y="32"/>
                          </a:lnTo>
                          <a:lnTo>
                            <a:pt x="48" y="20"/>
                          </a:lnTo>
                          <a:lnTo>
                            <a:pt x="41" y="10"/>
                          </a:lnTo>
                          <a:lnTo>
                            <a:pt x="38" y="5"/>
                          </a:lnTo>
                          <a:lnTo>
                            <a:pt x="34" y="2"/>
                          </a:lnTo>
                          <a:lnTo>
                            <a:pt x="29" y="0"/>
                          </a:lnTo>
                          <a:lnTo>
                            <a:pt x="24" y="0"/>
                          </a:lnTo>
                          <a:lnTo>
                            <a:pt x="21" y="0"/>
                          </a:lnTo>
                          <a:lnTo>
                            <a:pt x="21" y="5"/>
                          </a:lnTo>
                          <a:lnTo>
                            <a:pt x="24" y="5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 w="0">
                      <a:solidFill>
                        <a:schemeClr val="accent4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3" name="テキスト ボックス 112"/>
                    <p:cNvSpPr txBox="1"/>
                    <p:nvPr/>
                  </p:nvSpPr>
                  <p:spPr>
                    <a:xfrm>
                      <a:off x="2391184" y="1179852"/>
                      <a:ext cx="496004" cy="45435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ja-JP" sz="1400" b="0" i="1" smtClean="0">
                                <a:latin typeface="Cambria Math"/>
                              </a:rPr>
                              <m:t>𝑞</m:t>
                            </m:r>
                          </m:oMath>
                        </m:oMathPara>
                      </a14:m>
                      <a:endParaRPr kumimoji="1" lang="ja-JP" altLang="en-US" sz="1400" dirty="0"/>
                    </a:p>
                  </p:txBody>
                </p:sp>
              </mc:Choice>
              <mc:Fallback xmlns="">
                <p:sp>
                  <p:nvSpPr>
                    <p:cNvPr id="113" name="テキスト ボックス 1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91184" y="1179852"/>
                      <a:ext cx="496004" cy="454356"/>
                    </a:xfrm>
                    <a:prstGeom prst="rect">
                      <a:avLst/>
                    </a:prstGeom>
                    <a:blipFill rotWithShape="1">
                      <a:blip r:embed="rId13"/>
                      <a:stretch>
                        <a:fillRect b="-196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4" name="テキスト ボックス 113"/>
                    <p:cNvSpPr txBox="1"/>
                    <p:nvPr/>
                  </p:nvSpPr>
                  <p:spPr>
                    <a:xfrm>
                      <a:off x="2476960" y="2476958"/>
                      <a:ext cx="496004" cy="45435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kumimoji="1" lang="en-US" altLang="ja-JP" sz="14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1400" i="1">
                                    <a:latin typeface="Cambria Math"/>
                                  </a:rPr>
                                  <m:t>𝑞</m:t>
                                </m:r>
                              </m:e>
                            </m:acc>
                          </m:oMath>
                        </m:oMathPara>
                      </a14:m>
                      <a:endParaRPr kumimoji="1" lang="ja-JP" altLang="en-US" sz="1400" dirty="0"/>
                    </a:p>
                  </p:txBody>
                </p:sp>
              </mc:Choice>
              <mc:Fallback xmlns="">
                <p:sp>
                  <p:nvSpPr>
                    <p:cNvPr id="114" name="テキスト ボックス 1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76960" y="2476958"/>
                      <a:ext cx="496004" cy="454356"/>
                    </a:xfrm>
                    <a:prstGeom prst="rect">
                      <a:avLst/>
                    </a:prstGeom>
                    <a:blipFill rotWithShape="1">
                      <a:blip r:embed="rId12"/>
                      <a:stretch>
                        <a:fillRect b="-196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11" name="円/楕円 110"/>
              <p:cNvSpPr/>
              <p:nvPr/>
            </p:nvSpPr>
            <p:spPr>
              <a:xfrm>
                <a:off x="2247442" y="5045727"/>
                <a:ext cx="231354" cy="242371"/>
              </a:xfrm>
              <a:prstGeom prst="ellipse">
                <a:avLst/>
              </a:prstGeom>
              <a:solidFill>
                <a:schemeClr val="accent3">
                  <a:lumMod val="65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4" name="グループ化 83"/>
            <p:cNvGrpSpPr/>
            <p:nvPr/>
          </p:nvGrpSpPr>
          <p:grpSpPr>
            <a:xfrm>
              <a:off x="575452" y="2697293"/>
              <a:ext cx="3673651" cy="1646266"/>
              <a:chOff x="755394" y="857477"/>
              <a:chExt cx="5423232" cy="2430302"/>
            </a:xfrm>
          </p:grpSpPr>
          <p:grpSp>
            <p:nvGrpSpPr>
              <p:cNvPr id="95" name="グループ化 94"/>
              <p:cNvGrpSpPr/>
              <p:nvPr/>
            </p:nvGrpSpPr>
            <p:grpSpPr>
              <a:xfrm>
                <a:off x="755394" y="857477"/>
                <a:ext cx="5423232" cy="2430302"/>
                <a:chOff x="755394" y="857477"/>
                <a:chExt cx="5423232" cy="2430302"/>
              </a:xfrm>
            </p:grpSpPr>
            <p:pic>
              <p:nvPicPr>
                <p:cNvPr id="98" name="図 97"/>
                <p:cNvPicPr>
                  <a:picLocks noChangeAspect="1"/>
                </p:cNvPicPr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52" r="38364"/>
                <a:stretch/>
              </p:blipFill>
              <p:spPr>
                <a:xfrm>
                  <a:off x="755394" y="859316"/>
                  <a:ext cx="2968307" cy="2428463"/>
                </a:xfrm>
                <a:prstGeom prst="rect">
                  <a:avLst/>
                </a:prstGeom>
              </p:spPr>
            </p:pic>
            <p:pic>
              <p:nvPicPr>
                <p:cNvPr id="99" name="図 98"/>
                <p:cNvPicPr>
                  <a:picLocks noChangeAspect="1"/>
                </p:cNvPicPr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52" r="38364"/>
                <a:stretch/>
              </p:blipFill>
              <p:spPr>
                <a:xfrm>
                  <a:off x="3210319" y="857477"/>
                  <a:ext cx="2968307" cy="2428463"/>
                </a:xfrm>
                <a:prstGeom prst="rect">
                  <a:avLst/>
                </a:prstGeom>
              </p:spPr>
            </p:pic>
            <p:sp>
              <p:nvSpPr>
                <p:cNvPr id="100" name="円/楕円 99"/>
                <p:cNvSpPr/>
                <p:nvPr/>
              </p:nvSpPr>
              <p:spPr>
                <a:xfrm>
                  <a:off x="2489812" y="1388127"/>
                  <a:ext cx="1729648" cy="134405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01" name="グループ化 100"/>
                <p:cNvGrpSpPr/>
                <p:nvPr/>
              </p:nvGrpSpPr>
              <p:grpSpPr>
                <a:xfrm>
                  <a:off x="2897425" y="1377151"/>
                  <a:ext cx="142378" cy="170023"/>
                  <a:chOff x="1597434" y="4561025"/>
                  <a:chExt cx="142378" cy="170023"/>
                </a:xfrm>
              </p:grpSpPr>
              <p:sp>
                <p:nvSpPr>
                  <p:cNvPr id="108" name="Freeform 7"/>
                  <p:cNvSpPr>
                    <a:spLocks/>
                  </p:cNvSpPr>
                  <p:nvPr/>
                </p:nvSpPr>
                <p:spPr bwMode="auto">
                  <a:xfrm>
                    <a:off x="1597434" y="4561025"/>
                    <a:ext cx="142378" cy="170023"/>
                  </a:xfrm>
                  <a:custGeom>
                    <a:avLst/>
                    <a:gdLst>
                      <a:gd name="T0" fmla="*/ 50 w 58"/>
                      <a:gd name="T1" fmla="*/ 50 h 58"/>
                      <a:gd name="T2" fmla="*/ 40 w 58"/>
                      <a:gd name="T3" fmla="*/ 57 h 58"/>
                      <a:gd name="T4" fmla="*/ 29 w 58"/>
                      <a:gd name="T5" fmla="*/ 58 h 58"/>
                      <a:gd name="T6" fmla="*/ 19 w 58"/>
                      <a:gd name="T7" fmla="*/ 57 h 58"/>
                      <a:gd name="T8" fmla="*/ 9 w 58"/>
                      <a:gd name="T9" fmla="*/ 50 h 58"/>
                      <a:gd name="T10" fmla="*/ 3 w 58"/>
                      <a:gd name="T11" fmla="*/ 40 h 58"/>
                      <a:gd name="T12" fmla="*/ 0 w 58"/>
                      <a:gd name="T13" fmla="*/ 29 h 58"/>
                      <a:gd name="T14" fmla="*/ 3 w 58"/>
                      <a:gd name="T15" fmla="*/ 18 h 58"/>
                      <a:gd name="T16" fmla="*/ 9 w 58"/>
                      <a:gd name="T17" fmla="*/ 9 h 58"/>
                      <a:gd name="T18" fmla="*/ 19 w 58"/>
                      <a:gd name="T19" fmla="*/ 2 h 58"/>
                      <a:gd name="T20" fmla="*/ 29 w 58"/>
                      <a:gd name="T21" fmla="*/ 0 h 58"/>
                      <a:gd name="T22" fmla="*/ 40 w 58"/>
                      <a:gd name="T23" fmla="*/ 2 h 58"/>
                      <a:gd name="T24" fmla="*/ 50 w 58"/>
                      <a:gd name="T25" fmla="*/ 9 h 58"/>
                      <a:gd name="T26" fmla="*/ 57 w 58"/>
                      <a:gd name="T27" fmla="*/ 18 h 58"/>
                      <a:gd name="T28" fmla="*/ 58 w 58"/>
                      <a:gd name="T29" fmla="*/ 29 h 58"/>
                      <a:gd name="T30" fmla="*/ 57 w 58"/>
                      <a:gd name="T31" fmla="*/ 40 h 58"/>
                      <a:gd name="T32" fmla="*/ 50 w 58"/>
                      <a:gd name="T33" fmla="*/ 5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8" h="58">
                        <a:moveTo>
                          <a:pt x="50" y="50"/>
                        </a:moveTo>
                        <a:lnTo>
                          <a:pt x="40" y="57"/>
                        </a:lnTo>
                        <a:lnTo>
                          <a:pt x="29" y="58"/>
                        </a:lnTo>
                        <a:lnTo>
                          <a:pt x="19" y="57"/>
                        </a:lnTo>
                        <a:lnTo>
                          <a:pt x="9" y="50"/>
                        </a:lnTo>
                        <a:lnTo>
                          <a:pt x="3" y="40"/>
                        </a:lnTo>
                        <a:lnTo>
                          <a:pt x="0" y="29"/>
                        </a:lnTo>
                        <a:lnTo>
                          <a:pt x="3" y="18"/>
                        </a:lnTo>
                        <a:lnTo>
                          <a:pt x="9" y="9"/>
                        </a:lnTo>
                        <a:lnTo>
                          <a:pt x="19" y="2"/>
                        </a:lnTo>
                        <a:lnTo>
                          <a:pt x="29" y="0"/>
                        </a:lnTo>
                        <a:lnTo>
                          <a:pt x="40" y="2"/>
                        </a:lnTo>
                        <a:lnTo>
                          <a:pt x="50" y="9"/>
                        </a:lnTo>
                        <a:lnTo>
                          <a:pt x="57" y="18"/>
                        </a:lnTo>
                        <a:lnTo>
                          <a:pt x="58" y="29"/>
                        </a:lnTo>
                        <a:lnTo>
                          <a:pt x="57" y="40"/>
                        </a:lnTo>
                        <a:lnTo>
                          <a:pt x="50" y="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09" name="Freeform 8"/>
                  <p:cNvSpPr>
                    <a:spLocks noEditPoints="1"/>
                  </p:cNvSpPr>
                  <p:nvPr/>
                </p:nvSpPr>
                <p:spPr bwMode="auto">
                  <a:xfrm>
                    <a:off x="1597434" y="4561025"/>
                    <a:ext cx="142378" cy="170023"/>
                  </a:xfrm>
                  <a:custGeom>
                    <a:avLst/>
                    <a:gdLst>
                      <a:gd name="T0" fmla="*/ 50 w 58"/>
                      <a:gd name="T1" fmla="*/ 50 h 58"/>
                      <a:gd name="T2" fmla="*/ 40 w 58"/>
                      <a:gd name="T3" fmla="*/ 57 h 58"/>
                      <a:gd name="T4" fmla="*/ 29 w 58"/>
                      <a:gd name="T5" fmla="*/ 58 h 58"/>
                      <a:gd name="T6" fmla="*/ 19 w 58"/>
                      <a:gd name="T7" fmla="*/ 57 h 58"/>
                      <a:gd name="T8" fmla="*/ 9 w 58"/>
                      <a:gd name="T9" fmla="*/ 50 h 58"/>
                      <a:gd name="T10" fmla="*/ 3 w 58"/>
                      <a:gd name="T11" fmla="*/ 40 h 58"/>
                      <a:gd name="T12" fmla="*/ 0 w 58"/>
                      <a:gd name="T13" fmla="*/ 29 h 58"/>
                      <a:gd name="T14" fmla="*/ 3 w 58"/>
                      <a:gd name="T15" fmla="*/ 18 h 58"/>
                      <a:gd name="T16" fmla="*/ 9 w 58"/>
                      <a:gd name="T17" fmla="*/ 9 h 58"/>
                      <a:gd name="T18" fmla="*/ 19 w 58"/>
                      <a:gd name="T19" fmla="*/ 2 h 58"/>
                      <a:gd name="T20" fmla="*/ 29 w 58"/>
                      <a:gd name="T21" fmla="*/ 0 h 58"/>
                      <a:gd name="T22" fmla="*/ 40 w 58"/>
                      <a:gd name="T23" fmla="*/ 2 h 58"/>
                      <a:gd name="T24" fmla="*/ 50 w 58"/>
                      <a:gd name="T25" fmla="*/ 9 h 58"/>
                      <a:gd name="T26" fmla="*/ 57 w 58"/>
                      <a:gd name="T27" fmla="*/ 18 h 58"/>
                      <a:gd name="T28" fmla="*/ 58 w 58"/>
                      <a:gd name="T29" fmla="*/ 29 h 58"/>
                      <a:gd name="T30" fmla="*/ 57 w 58"/>
                      <a:gd name="T31" fmla="*/ 40 h 58"/>
                      <a:gd name="T32" fmla="*/ 50 w 58"/>
                      <a:gd name="T33" fmla="*/ 50 h 58"/>
                      <a:gd name="T34" fmla="*/ 50 w 58"/>
                      <a:gd name="T35" fmla="*/ 50 h 58"/>
                      <a:gd name="T36" fmla="*/ 57 w 58"/>
                      <a:gd name="T37" fmla="*/ 40 h 58"/>
                      <a:gd name="T38" fmla="*/ 58 w 58"/>
                      <a:gd name="T39" fmla="*/ 29 h 58"/>
                      <a:gd name="T40" fmla="*/ 57 w 58"/>
                      <a:gd name="T41" fmla="*/ 18 h 58"/>
                      <a:gd name="T42" fmla="*/ 50 w 58"/>
                      <a:gd name="T43" fmla="*/ 9 h 58"/>
                      <a:gd name="T44" fmla="*/ 40 w 58"/>
                      <a:gd name="T45" fmla="*/ 2 h 58"/>
                      <a:gd name="T46" fmla="*/ 29 w 58"/>
                      <a:gd name="T47" fmla="*/ 0 h 58"/>
                      <a:gd name="T48" fmla="*/ 19 w 58"/>
                      <a:gd name="T49" fmla="*/ 2 h 58"/>
                      <a:gd name="T50" fmla="*/ 9 w 58"/>
                      <a:gd name="T51" fmla="*/ 9 h 58"/>
                      <a:gd name="T52" fmla="*/ 3 w 58"/>
                      <a:gd name="T53" fmla="*/ 18 h 58"/>
                      <a:gd name="T54" fmla="*/ 0 w 58"/>
                      <a:gd name="T55" fmla="*/ 29 h 58"/>
                      <a:gd name="T56" fmla="*/ 3 w 58"/>
                      <a:gd name="T57" fmla="*/ 40 h 58"/>
                      <a:gd name="T58" fmla="*/ 9 w 58"/>
                      <a:gd name="T59" fmla="*/ 50 h 58"/>
                      <a:gd name="T60" fmla="*/ 19 w 58"/>
                      <a:gd name="T61" fmla="*/ 57 h 58"/>
                      <a:gd name="T62" fmla="*/ 29 w 58"/>
                      <a:gd name="T63" fmla="*/ 58 h 58"/>
                      <a:gd name="T64" fmla="*/ 40 w 58"/>
                      <a:gd name="T65" fmla="*/ 57 h 58"/>
                      <a:gd name="T66" fmla="*/ 50 w 58"/>
                      <a:gd name="T67" fmla="*/ 5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58" h="58">
                        <a:moveTo>
                          <a:pt x="50" y="50"/>
                        </a:moveTo>
                        <a:lnTo>
                          <a:pt x="40" y="57"/>
                        </a:lnTo>
                        <a:lnTo>
                          <a:pt x="29" y="58"/>
                        </a:lnTo>
                        <a:lnTo>
                          <a:pt x="19" y="57"/>
                        </a:lnTo>
                        <a:lnTo>
                          <a:pt x="9" y="50"/>
                        </a:lnTo>
                        <a:lnTo>
                          <a:pt x="3" y="40"/>
                        </a:lnTo>
                        <a:lnTo>
                          <a:pt x="0" y="29"/>
                        </a:lnTo>
                        <a:lnTo>
                          <a:pt x="3" y="18"/>
                        </a:lnTo>
                        <a:lnTo>
                          <a:pt x="9" y="9"/>
                        </a:lnTo>
                        <a:lnTo>
                          <a:pt x="19" y="2"/>
                        </a:lnTo>
                        <a:lnTo>
                          <a:pt x="29" y="0"/>
                        </a:lnTo>
                        <a:lnTo>
                          <a:pt x="40" y="2"/>
                        </a:lnTo>
                        <a:lnTo>
                          <a:pt x="50" y="9"/>
                        </a:lnTo>
                        <a:lnTo>
                          <a:pt x="57" y="18"/>
                        </a:lnTo>
                        <a:lnTo>
                          <a:pt x="58" y="29"/>
                        </a:lnTo>
                        <a:lnTo>
                          <a:pt x="57" y="40"/>
                        </a:lnTo>
                        <a:lnTo>
                          <a:pt x="50" y="50"/>
                        </a:lnTo>
                        <a:close/>
                        <a:moveTo>
                          <a:pt x="50" y="50"/>
                        </a:moveTo>
                        <a:lnTo>
                          <a:pt x="57" y="40"/>
                        </a:lnTo>
                        <a:lnTo>
                          <a:pt x="58" y="29"/>
                        </a:lnTo>
                        <a:lnTo>
                          <a:pt x="57" y="18"/>
                        </a:lnTo>
                        <a:lnTo>
                          <a:pt x="50" y="9"/>
                        </a:lnTo>
                        <a:lnTo>
                          <a:pt x="40" y="2"/>
                        </a:lnTo>
                        <a:lnTo>
                          <a:pt x="29" y="0"/>
                        </a:lnTo>
                        <a:lnTo>
                          <a:pt x="19" y="2"/>
                        </a:lnTo>
                        <a:lnTo>
                          <a:pt x="9" y="9"/>
                        </a:lnTo>
                        <a:lnTo>
                          <a:pt x="3" y="18"/>
                        </a:lnTo>
                        <a:lnTo>
                          <a:pt x="0" y="29"/>
                        </a:lnTo>
                        <a:lnTo>
                          <a:pt x="3" y="40"/>
                        </a:lnTo>
                        <a:lnTo>
                          <a:pt x="9" y="50"/>
                        </a:lnTo>
                        <a:lnTo>
                          <a:pt x="19" y="57"/>
                        </a:lnTo>
                        <a:lnTo>
                          <a:pt x="29" y="58"/>
                        </a:lnTo>
                        <a:lnTo>
                          <a:pt x="40" y="57"/>
                        </a:lnTo>
                        <a:lnTo>
                          <a:pt x="50" y="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02" name="グループ化 101"/>
                <p:cNvGrpSpPr/>
                <p:nvPr/>
              </p:nvGrpSpPr>
              <p:grpSpPr>
                <a:xfrm>
                  <a:off x="3800807" y="2517537"/>
                  <a:ext cx="142378" cy="172955"/>
                  <a:chOff x="1597434" y="5337855"/>
                  <a:chExt cx="142378" cy="172955"/>
                </a:xfrm>
              </p:grpSpPr>
              <p:sp>
                <p:nvSpPr>
                  <p:cNvPr id="106" name="Freeform 9"/>
                  <p:cNvSpPr>
                    <a:spLocks/>
                  </p:cNvSpPr>
                  <p:nvPr/>
                </p:nvSpPr>
                <p:spPr bwMode="auto">
                  <a:xfrm>
                    <a:off x="1597434" y="5337855"/>
                    <a:ext cx="142378" cy="172955"/>
                  </a:xfrm>
                  <a:custGeom>
                    <a:avLst/>
                    <a:gdLst>
                      <a:gd name="T0" fmla="*/ 50 w 58"/>
                      <a:gd name="T1" fmla="*/ 50 h 59"/>
                      <a:gd name="T2" fmla="*/ 40 w 58"/>
                      <a:gd name="T3" fmla="*/ 56 h 59"/>
                      <a:gd name="T4" fmla="*/ 29 w 58"/>
                      <a:gd name="T5" fmla="*/ 59 h 59"/>
                      <a:gd name="T6" fmla="*/ 19 w 58"/>
                      <a:gd name="T7" fmla="*/ 56 h 59"/>
                      <a:gd name="T8" fmla="*/ 9 w 58"/>
                      <a:gd name="T9" fmla="*/ 50 h 59"/>
                      <a:gd name="T10" fmla="*/ 3 w 58"/>
                      <a:gd name="T11" fmla="*/ 40 h 59"/>
                      <a:gd name="T12" fmla="*/ 0 w 58"/>
                      <a:gd name="T13" fmla="*/ 30 h 59"/>
                      <a:gd name="T14" fmla="*/ 3 w 58"/>
                      <a:gd name="T15" fmla="*/ 19 h 59"/>
                      <a:gd name="T16" fmla="*/ 9 w 58"/>
                      <a:gd name="T17" fmla="*/ 9 h 59"/>
                      <a:gd name="T18" fmla="*/ 19 w 58"/>
                      <a:gd name="T19" fmla="*/ 2 h 59"/>
                      <a:gd name="T20" fmla="*/ 29 w 58"/>
                      <a:gd name="T21" fmla="*/ 0 h 59"/>
                      <a:gd name="T22" fmla="*/ 40 w 58"/>
                      <a:gd name="T23" fmla="*/ 2 h 59"/>
                      <a:gd name="T24" fmla="*/ 50 w 58"/>
                      <a:gd name="T25" fmla="*/ 9 h 59"/>
                      <a:gd name="T26" fmla="*/ 57 w 58"/>
                      <a:gd name="T27" fmla="*/ 19 h 59"/>
                      <a:gd name="T28" fmla="*/ 58 w 58"/>
                      <a:gd name="T29" fmla="*/ 30 h 59"/>
                      <a:gd name="T30" fmla="*/ 57 w 58"/>
                      <a:gd name="T31" fmla="*/ 40 h 59"/>
                      <a:gd name="T32" fmla="*/ 50 w 58"/>
                      <a:gd name="T33" fmla="*/ 5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8" h="59">
                        <a:moveTo>
                          <a:pt x="50" y="50"/>
                        </a:moveTo>
                        <a:lnTo>
                          <a:pt x="40" y="56"/>
                        </a:lnTo>
                        <a:lnTo>
                          <a:pt x="29" y="59"/>
                        </a:lnTo>
                        <a:lnTo>
                          <a:pt x="19" y="56"/>
                        </a:lnTo>
                        <a:lnTo>
                          <a:pt x="9" y="50"/>
                        </a:lnTo>
                        <a:lnTo>
                          <a:pt x="3" y="40"/>
                        </a:lnTo>
                        <a:lnTo>
                          <a:pt x="0" y="30"/>
                        </a:lnTo>
                        <a:lnTo>
                          <a:pt x="3" y="19"/>
                        </a:lnTo>
                        <a:lnTo>
                          <a:pt x="9" y="9"/>
                        </a:lnTo>
                        <a:lnTo>
                          <a:pt x="19" y="2"/>
                        </a:lnTo>
                        <a:lnTo>
                          <a:pt x="29" y="0"/>
                        </a:lnTo>
                        <a:lnTo>
                          <a:pt x="40" y="2"/>
                        </a:lnTo>
                        <a:lnTo>
                          <a:pt x="50" y="9"/>
                        </a:lnTo>
                        <a:lnTo>
                          <a:pt x="57" y="19"/>
                        </a:lnTo>
                        <a:lnTo>
                          <a:pt x="58" y="30"/>
                        </a:lnTo>
                        <a:lnTo>
                          <a:pt x="57" y="40"/>
                        </a:lnTo>
                        <a:lnTo>
                          <a:pt x="50" y="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07" name="Freeform 10"/>
                  <p:cNvSpPr>
                    <a:spLocks noEditPoints="1"/>
                  </p:cNvSpPr>
                  <p:nvPr/>
                </p:nvSpPr>
                <p:spPr bwMode="auto">
                  <a:xfrm>
                    <a:off x="1597434" y="5337855"/>
                    <a:ext cx="142378" cy="172955"/>
                  </a:xfrm>
                  <a:custGeom>
                    <a:avLst/>
                    <a:gdLst>
                      <a:gd name="T0" fmla="*/ 50 w 58"/>
                      <a:gd name="T1" fmla="*/ 50 h 59"/>
                      <a:gd name="T2" fmla="*/ 40 w 58"/>
                      <a:gd name="T3" fmla="*/ 56 h 59"/>
                      <a:gd name="T4" fmla="*/ 29 w 58"/>
                      <a:gd name="T5" fmla="*/ 59 h 59"/>
                      <a:gd name="T6" fmla="*/ 19 w 58"/>
                      <a:gd name="T7" fmla="*/ 56 h 59"/>
                      <a:gd name="T8" fmla="*/ 9 w 58"/>
                      <a:gd name="T9" fmla="*/ 50 h 59"/>
                      <a:gd name="T10" fmla="*/ 3 w 58"/>
                      <a:gd name="T11" fmla="*/ 40 h 59"/>
                      <a:gd name="T12" fmla="*/ 0 w 58"/>
                      <a:gd name="T13" fmla="*/ 30 h 59"/>
                      <a:gd name="T14" fmla="*/ 3 w 58"/>
                      <a:gd name="T15" fmla="*/ 19 h 59"/>
                      <a:gd name="T16" fmla="*/ 9 w 58"/>
                      <a:gd name="T17" fmla="*/ 9 h 59"/>
                      <a:gd name="T18" fmla="*/ 19 w 58"/>
                      <a:gd name="T19" fmla="*/ 2 h 59"/>
                      <a:gd name="T20" fmla="*/ 29 w 58"/>
                      <a:gd name="T21" fmla="*/ 0 h 59"/>
                      <a:gd name="T22" fmla="*/ 40 w 58"/>
                      <a:gd name="T23" fmla="*/ 2 h 59"/>
                      <a:gd name="T24" fmla="*/ 50 w 58"/>
                      <a:gd name="T25" fmla="*/ 9 h 59"/>
                      <a:gd name="T26" fmla="*/ 57 w 58"/>
                      <a:gd name="T27" fmla="*/ 19 h 59"/>
                      <a:gd name="T28" fmla="*/ 58 w 58"/>
                      <a:gd name="T29" fmla="*/ 30 h 59"/>
                      <a:gd name="T30" fmla="*/ 57 w 58"/>
                      <a:gd name="T31" fmla="*/ 40 h 59"/>
                      <a:gd name="T32" fmla="*/ 50 w 58"/>
                      <a:gd name="T33" fmla="*/ 50 h 59"/>
                      <a:gd name="T34" fmla="*/ 50 w 58"/>
                      <a:gd name="T35" fmla="*/ 50 h 59"/>
                      <a:gd name="T36" fmla="*/ 57 w 58"/>
                      <a:gd name="T37" fmla="*/ 40 h 59"/>
                      <a:gd name="T38" fmla="*/ 58 w 58"/>
                      <a:gd name="T39" fmla="*/ 30 h 59"/>
                      <a:gd name="T40" fmla="*/ 57 w 58"/>
                      <a:gd name="T41" fmla="*/ 19 h 59"/>
                      <a:gd name="T42" fmla="*/ 50 w 58"/>
                      <a:gd name="T43" fmla="*/ 9 h 59"/>
                      <a:gd name="T44" fmla="*/ 40 w 58"/>
                      <a:gd name="T45" fmla="*/ 2 h 59"/>
                      <a:gd name="T46" fmla="*/ 29 w 58"/>
                      <a:gd name="T47" fmla="*/ 0 h 59"/>
                      <a:gd name="T48" fmla="*/ 19 w 58"/>
                      <a:gd name="T49" fmla="*/ 2 h 59"/>
                      <a:gd name="T50" fmla="*/ 9 w 58"/>
                      <a:gd name="T51" fmla="*/ 9 h 59"/>
                      <a:gd name="T52" fmla="*/ 3 w 58"/>
                      <a:gd name="T53" fmla="*/ 19 h 59"/>
                      <a:gd name="T54" fmla="*/ 0 w 58"/>
                      <a:gd name="T55" fmla="*/ 30 h 59"/>
                      <a:gd name="T56" fmla="*/ 3 w 58"/>
                      <a:gd name="T57" fmla="*/ 40 h 59"/>
                      <a:gd name="T58" fmla="*/ 9 w 58"/>
                      <a:gd name="T59" fmla="*/ 50 h 59"/>
                      <a:gd name="T60" fmla="*/ 19 w 58"/>
                      <a:gd name="T61" fmla="*/ 56 h 59"/>
                      <a:gd name="T62" fmla="*/ 29 w 58"/>
                      <a:gd name="T63" fmla="*/ 59 h 59"/>
                      <a:gd name="T64" fmla="*/ 40 w 58"/>
                      <a:gd name="T65" fmla="*/ 56 h 59"/>
                      <a:gd name="T66" fmla="*/ 50 w 58"/>
                      <a:gd name="T67" fmla="*/ 5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58" h="59">
                        <a:moveTo>
                          <a:pt x="50" y="50"/>
                        </a:moveTo>
                        <a:lnTo>
                          <a:pt x="40" y="56"/>
                        </a:lnTo>
                        <a:lnTo>
                          <a:pt x="29" y="59"/>
                        </a:lnTo>
                        <a:lnTo>
                          <a:pt x="19" y="56"/>
                        </a:lnTo>
                        <a:lnTo>
                          <a:pt x="9" y="50"/>
                        </a:lnTo>
                        <a:lnTo>
                          <a:pt x="3" y="40"/>
                        </a:lnTo>
                        <a:lnTo>
                          <a:pt x="0" y="30"/>
                        </a:lnTo>
                        <a:lnTo>
                          <a:pt x="3" y="19"/>
                        </a:lnTo>
                        <a:lnTo>
                          <a:pt x="9" y="9"/>
                        </a:lnTo>
                        <a:lnTo>
                          <a:pt x="19" y="2"/>
                        </a:lnTo>
                        <a:lnTo>
                          <a:pt x="29" y="0"/>
                        </a:lnTo>
                        <a:lnTo>
                          <a:pt x="40" y="2"/>
                        </a:lnTo>
                        <a:lnTo>
                          <a:pt x="50" y="9"/>
                        </a:lnTo>
                        <a:lnTo>
                          <a:pt x="57" y="19"/>
                        </a:lnTo>
                        <a:lnTo>
                          <a:pt x="58" y="30"/>
                        </a:lnTo>
                        <a:lnTo>
                          <a:pt x="57" y="40"/>
                        </a:lnTo>
                        <a:lnTo>
                          <a:pt x="50" y="50"/>
                        </a:lnTo>
                        <a:close/>
                        <a:moveTo>
                          <a:pt x="50" y="50"/>
                        </a:moveTo>
                        <a:lnTo>
                          <a:pt x="57" y="40"/>
                        </a:lnTo>
                        <a:lnTo>
                          <a:pt x="58" y="30"/>
                        </a:lnTo>
                        <a:lnTo>
                          <a:pt x="57" y="19"/>
                        </a:lnTo>
                        <a:lnTo>
                          <a:pt x="50" y="9"/>
                        </a:lnTo>
                        <a:lnTo>
                          <a:pt x="40" y="2"/>
                        </a:lnTo>
                        <a:lnTo>
                          <a:pt x="29" y="0"/>
                        </a:lnTo>
                        <a:lnTo>
                          <a:pt x="19" y="2"/>
                        </a:lnTo>
                        <a:lnTo>
                          <a:pt x="9" y="9"/>
                        </a:lnTo>
                        <a:lnTo>
                          <a:pt x="3" y="19"/>
                        </a:lnTo>
                        <a:lnTo>
                          <a:pt x="0" y="30"/>
                        </a:lnTo>
                        <a:lnTo>
                          <a:pt x="3" y="40"/>
                        </a:lnTo>
                        <a:lnTo>
                          <a:pt x="9" y="50"/>
                        </a:lnTo>
                        <a:lnTo>
                          <a:pt x="19" y="56"/>
                        </a:lnTo>
                        <a:lnTo>
                          <a:pt x="29" y="59"/>
                        </a:lnTo>
                        <a:lnTo>
                          <a:pt x="40" y="56"/>
                        </a:lnTo>
                        <a:lnTo>
                          <a:pt x="50" y="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03" name="グループ化 102"/>
                <p:cNvGrpSpPr>
                  <a:grpSpLocks noChangeAspect="1"/>
                </p:cNvGrpSpPr>
                <p:nvPr/>
              </p:nvGrpSpPr>
              <p:grpSpPr>
                <a:xfrm>
                  <a:off x="3160236" y="1397781"/>
                  <a:ext cx="540160" cy="1307800"/>
                  <a:chOff x="1970415" y="3028278"/>
                  <a:chExt cx="900266" cy="2179666"/>
                </a:xfrm>
              </p:grpSpPr>
              <p:sp>
                <p:nvSpPr>
                  <p:cNvPr id="104" name="Freeform 11"/>
                  <p:cNvSpPr>
                    <a:spLocks/>
                  </p:cNvSpPr>
                  <p:nvPr/>
                </p:nvSpPr>
                <p:spPr bwMode="auto">
                  <a:xfrm rot="-2400000">
                    <a:off x="1970415" y="3028278"/>
                    <a:ext cx="241091" cy="1399306"/>
                  </a:xfrm>
                  <a:custGeom>
                    <a:avLst/>
                    <a:gdLst>
                      <a:gd name="T0" fmla="*/ 41 w 51"/>
                      <a:gd name="T1" fmla="*/ 22 h 256"/>
                      <a:gd name="T2" fmla="*/ 30 w 51"/>
                      <a:gd name="T3" fmla="*/ 60 h 256"/>
                      <a:gd name="T4" fmla="*/ 7 w 51"/>
                      <a:gd name="T5" fmla="*/ 56 h 256"/>
                      <a:gd name="T6" fmla="*/ 10 w 51"/>
                      <a:gd name="T7" fmla="*/ 46 h 256"/>
                      <a:gd name="T8" fmla="*/ 34 w 51"/>
                      <a:gd name="T9" fmla="*/ 46 h 256"/>
                      <a:gd name="T10" fmla="*/ 38 w 51"/>
                      <a:gd name="T11" fmla="*/ 92 h 256"/>
                      <a:gd name="T12" fmla="*/ 15 w 51"/>
                      <a:gd name="T13" fmla="*/ 98 h 256"/>
                      <a:gd name="T14" fmla="*/ 6 w 51"/>
                      <a:gd name="T15" fmla="*/ 88 h 256"/>
                      <a:gd name="T16" fmla="*/ 25 w 51"/>
                      <a:gd name="T17" fmla="*/ 80 h 256"/>
                      <a:gd name="T18" fmla="*/ 44 w 51"/>
                      <a:gd name="T19" fmla="*/ 108 h 256"/>
                      <a:gd name="T20" fmla="*/ 25 w 51"/>
                      <a:gd name="T21" fmla="*/ 137 h 256"/>
                      <a:gd name="T22" fmla="*/ 7 w 51"/>
                      <a:gd name="T23" fmla="*/ 130 h 256"/>
                      <a:gd name="T24" fmla="*/ 15 w 51"/>
                      <a:gd name="T25" fmla="*/ 119 h 256"/>
                      <a:gd name="T26" fmla="*/ 39 w 51"/>
                      <a:gd name="T27" fmla="*/ 126 h 256"/>
                      <a:gd name="T28" fmla="*/ 35 w 51"/>
                      <a:gd name="T29" fmla="*/ 171 h 256"/>
                      <a:gd name="T30" fmla="*/ 11 w 51"/>
                      <a:gd name="T31" fmla="*/ 171 h 256"/>
                      <a:gd name="T32" fmla="*/ 9 w 51"/>
                      <a:gd name="T33" fmla="*/ 161 h 256"/>
                      <a:gd name="T34" fmla="*/ 30 w 51"/>
                      <a:gd name="T35" fmla="*/ 156 h 256"/>
                      <a:gd name="T36" fmla="*/ 44 w 51"/>
                      <a:gd name="T37" fmla="*/ 195 h 256"/>
                      <a:gd name="T38" fmla="*/ 21 w 51"/>
                      <a:gd name="T39" fmla="*/ 212 h 256"/>
                      <a:gd name="T40" fmla="*/ 7 w 51"/>
                      <a:gd name="T41" fmla="*/ 203 h 256"/>
                      <a:gd name="T42" fmla="*/ 21 w 51"/>
                      <a:gd name="T43" fmla="*/ 194 h 256"/>
                      <a:gd name="T44" fmla="*/ 44 w 51"/>
                      <a:gd name="T45" fmla="*/ 210 h 256"/>
                      <a:gd name="T46" fmla="*/ 31 w 51"/>
                      <a:gd name="T47" fmla="*/ 248 h 256"/>
                      <a:gd name="T48" fmla="*/ 33 w 51"/>
                      <a:gd name="T49" fmla="*/ 254 h 256"/>
                      <a:gd name="T50" fmla="*/ 51 w 51"/>
                      <a:gd name="T51" fmla="*/ 220 h 256"/>
                      <a:gd name="T52" fmla="*/ 31 w 51"/>
                      <a:gd name="T53" fmla="*/ 188 h 256"/>
                      <a:gd name="T54" fmla="*/ 5 w 51"/>
                      <a:gd name="T55" fmla="*/ 194 h 256"/>
                      <a:gd name="T56" fmla="*/ 10 w 51"/>
                      <a:gd name="T57" fmla="*/ 214 h 256"/>
                      <a:gd name="T58" fmla="*/ 36 w 51"/>
                      <a:gd name="T59" fmla="*/ 215 h 256"/>
                      <a:gd name="T60" fmla="*/ 49 w 51"/>
                      <a:gd name="T61" fmla="*/ 170 h 256"/>
                      <a:gd name="T62" fmla="*/ 25 w 51"/>
                      <a:gd name="T63" fmla="*/ 150 h 256"/>
                      <a:gd name="T64" fmla="*/ 2 w 51"/>
                      <a:gd name="T65" fmla="*/ 161 h 256"/>
                      <a:gd name="T66" fmla="*/ 14 w 51"/>
                      <a:gd name="T67" fmla="*/ 179 h 256"/>
                      <a:gd name="T68" fmla="*/ 40 w 51"/>
                      <a:gd name="T69" fmla="*/ 174 h 256"/>
                      <a:gd name="T70" fmla="*/ 44 w 51"/>
                      <a:gd name="T71" fmla="*/ 122 h 256"/>
                      <a:gd name="T72" fmla="*/ 19 w 51"/>
                      <a:gd name="T73" fmla="*/ 112 h 256"/>
                      <a:gd name="T74" fmla="*/ 0 w 51"/>
                      <a:gd name="T75" fmla="*/ 127 h 256"/>
                      <a:gd name="T76" fmla="*/ 19 w 51"/>
                      <a:gd name="T77" fmla="*/ 142 h 256"/>
                      <a:gd name="T78" fmla="*/ 44 w 51"/>
                      <a:gd name="T79" fmla="*/ 132 h 256"/>
                      <a:gd name="T80" fmla="*/ 39 w 51"/>
                      <a:gd name="T81" fmla="*/ 80 h 256"/>
                      <a:gd name="T82" fmla="*/ 12 w 51"/>
                      <a:gd name="T83" fmla="*/ 77 h 256"/>
                      <a:gd name="T84" fmla="*/ 1 w 51"/>
                      <a:gd name="T85" fmla="*/ 94 h 256"/>
                      <a:gd name="T86" fmla="*/ 25 w 51"/>
                      <a:gd name="T87" fmla="*/ 106 h 256"/>
                      <a:gd name="T88" fmla="*/ 48 w 51"/>
                      <a:gd name="T89" fmla="*/ 84 h 256"/>
                      <a:gd name="T90" fmla="*/ 34 w 51"/>
                      <a:gd name="T91" fmla="*/ 39 h 256"/>
                      <a:gd name="T92" fmla="*/ 7 w 51"/>
                      <a:gd name="T93" fmla="*/ 41 h 256"/>
                      <a:gd name="T94" fmla="*/ 4 w 51"/>
                      <a:gd name="T95" fmla="*/ 60 h 256"/>
                      <a:gd name="T96" fmla="*/ 30 w 51"/>
                      <a:gd name="T97" fmla="*/ 66 h 256"/>
                      <a:gd name="T98" fmla="*/ 49 w 51"/>
                      <a:gd name="T99" fmla="*/ 32 h 256"/>
                      <a:gd name="T100" fmla="*/ 29 w 51"/>
                      <a:gd name="T101" fmla="*/ 0 h 2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51" h="256">
                        <a:moveTo>
                          <a:pt x="24" y="5"/>
                        </a:moveTo>
                        <a:lnTo>
                          <a:pt x="29" y="6"/>
                        </a:lnTo>
                        <a:lnTo>
                          <a:pt x="34" y="8"/>
                        </a:lnTo>
                        <a:lnTo>
                          <a:pt x="38" y="12"/>
                        </a:lnTo>
                        <a:lnTo>
                          <a:pt x="41" y="22"/>
                        </a:lnTo>
                        <a:lnTo>
                          <a:pt x="44" y="34"/>
                        </a:lnTo>
                        <a:lnTo>
                          <a:pt x="41" y="44"/>
                        </a:lnTo>
                        <a:lnTo>
                          <a:pt x="38" y="54"/>
                        </a:lnTo>
                        <a:lnTo>
                          <a:pt x="34" y="58"/>
                        </a:lnTo>
                        <a:lnTo>
                          <a:pt x="30" y="60"/>
                        </a:lnTo>
                        <a:lnTo>
                          <a:pt x="25" y="61"/>
                        </a:lnTo>
                        <a:lnTo>
                          <a:pt x="19" y="61"/>
                        </a:lnTo>
                        <a:lnTo>
                          <a:pt x="15" y="60"/>
                        </a:lnTo>
                        <a:lnTo>
                          <a:pt x="10" y="59"/>
                        </a:lnTo>
                        <a:lnTo>
                          <a:pt x="7" y="56"/>
                        </a:lnTo>
                        <a:lnTo>
                          <a:pt x="6" y="55"/>
                        </a:lnTo>
                        <a:lnTo>
                          <a:pt x="5" y="53"/>
                        </a:lnTo>
                        <a:lnTo>
                          <a:pt x="6" y="50"/>
                        </a:lnTo>
                        <a:lnTo>
                          <a:pt x="7" y="48"/>
                        </a:lnTo>
                        <a:lnTo>
                          <a:pt x="10" y="46"/>
                        </a:lnTo>
                        <a:lnTo>
                          <a:pt x="14" y="44"/>
                        </a:lnTo>
                        <a:lnTo>
                          <a:pt x="19" y="43"/>
                        </a:lnTo>
                        <a:lnTo>
                          <a:pt x="25" y="43"/>
                        </a:lnTo>
                        <a:lnTo>
                          <a:pt x="29" y="44"/>
                        </a:lnTo>
                        <a:lnTo>
                          <a:pt x="34" y="46"/>
                        </a:lnTo>
                        <a:lnTo>
                          <a:pt x="38" y="50"/>
                        </a:lnTo>
                        <a:lnTo>
                          <a:pt x="43" y="59"/>
                        </a:lnTo>
                        <a:lnTo>
                          <a:pt x="44" y="70"/>
                        </a:lnTo>
                        <a:lnTo>
                          <a:pt x="43" y="82"/>
                        </a:lnTo>
                        <a:lnTo>
                          <a:pt x="38" y="92"/>
                        </a:lnTo>
                        <a:lnTo>
                          <a:pt x="34" y="95"/>
                        </a:lnTo>
                        <a:lnTo>
                          <a:pt x="30" y="98"/>
                        </a:lnTo>
                        <a:lnTo>
                          <a:pt x="25" y="99"/>
                        </a:lnTo>
                        <a:lnTo>
                          <a:pt x="20" y="99"/>
                        </a:lnTo>
                        <a:lnTo>
                          <a:pt x="15" y="98"/>
                        </a:lnTo>
                        <a:lnTo>
                          <a:pt x="11" y="97"/>
                        </a:lnTo>
                        <a:lnTo>
                          <a:pt x="9" y="94"/>
                        </a:lnTo>
                        <a:lnTo>
                          <a:pt x="6" y="92"/>
                        </a:lnTo>
                        <a:lnTo>
                          <a:pt x="6" y="90"/>
                        </a:lnTo>
                        <a:lnTo>
                          <a:pt x="6" y="88"/>
                        </a:lnTo>
                        <a:lnTo>
                          <a:pt x="9" y="85"/>
                        </a:lnTo>
                        <a:lnTo>
                          <a:pt x="11" y="84"/>
                        </a:lnTo>
                        <a:lnTo>
                          <a:pt x="15" y="82"/>
                        </a:lnTo>
                        <a:lnTo>
                          <a:pt x="20" y="80"/>
                        </a:lnTo>
                        <a:lnTo>
                          <a:pt x="25" y="80"/>
                        </a:lnTo>
                        <a:lnTo>
                          <a:pt x="30" y="82"/>
                        </a:lnTo>
                        <a:lnTo>
                          <a:pt x="34" y="84"/>
                        </a:lnTo>
                        <a:lnTo>
                          <a:pt x="38" y="88"/>
                        </a:lnTo>
                        <a:lnTo>
                          <a:pt x="43" y="97"/>
                        </a:lnTo>
                        <a:lnTo>
                          <a:pt x="44" y="108"/>
                        </a:lnTo>
                        <a:lnTo>
                          <a:pt x="43" y="119"/>
                        </a:lnTo>
                        <a:lnTo>
                          <a:pt x="39" y="128"/>
                        </a:lnTo>
                        <a:lnTo>
                          <a:pt x="35" y="133"/>
                        </a:lnTo>
                        <a:lnTo>
                          <a:pt x="30" y="136"/>
                        </a:lnTo>
                        <a:lnTo>
                          <a:pt x="25" y="137"/>
                        </a:lnTo>
                        <a:lnTo>
                          <a:pt x="20" y="137"/>
                        </a:lnTo>
                        <a:lnTo>
                          <a:pt x="15" y="136"/>
                        </a:lnTo>
                        <a:lnTo>
                          <a:pt x="11" y="133"/>
                        </a:lnTo>
                        <a:lnTo>
                          <a:pt x="9" y="132"/>
                        </a:lnTo>
                        <a:lnTo>
                          <a:pt x="7" y="130"/>
                        </a:lnTo>
                        <a:lnTo>
                          <a:pt x="6" y="127"/>
                        </a:lnTo>
                        <a:lnTo>
                          <a:pt x="7" y="126"/>
                        </a:lnTo>
                        <a:lnTo>
                          <a:pt x="9" y="123"/>
                        </a:lnTo>
                        <a:lnTo>
                          <a:pt x="11" y="121"/>
                        </a:lnTo>
                        <a:lnTo>
                          <a:pt x="15" y="119"/>
                        </a:lnTo>
                        <a:lnTo>
                          <a:pt x="20" y="118"/>
                        </a:lnTo>
                        <a:lnTo>
                          <a:pt x="25" y="118"/>
                        </a:lnTo>
                        <a:lnTo>
                          <a:pt x="30" y="118"/>
                        </a:lnTo>
                        <a:lnTo>
                          <a:pt x="35" y="121"/>
                        </a:lnTo>
                        <a:lnTo>
                          <a:pt x="39" y="126"/>
                        </a:lnTo>
                        <a:lnTo>
                          <a:pt x="43" y="135"/>
                        </a:lnTo>
                        <a:lnTo>
                          <a:pt x="45" y="146"/>
                        </a:lnTo>
                        <a:lnTo>
                          <a:pt x="43" y="157"/>
                        </a:lnTo>
                        <a:lnTo>
                          <a:pt x="39" y="166"/>
                        </a:lnTo>
                        <a:lnTo>
                          <a:pt x="35" y="171"/>
                        </a:lnTo>
                        <a:lnTo>
                          <a:pt x="31" y="174"/>
                        </a:lnTo>
                        <a:lnTo>
                          <a:pt x="26" y="175"/>
                        </a:lnTo>
                        <a:lnTo>
                          <a:pt x="20" y="174"/>
                        </a:lnTo>
                        <a:lnTo>
                          <a:pt x="16" y="172"/>
                        </a:lnTo>
                        <a:lnTo>
                          <a:pt x="11" y="171"/>
                        </a:lnTo>
                        <a:lnTo>
                          <a:pt x="9" y="170"/>
                        </a:lnTo>
                        <a:lnTo>
                          <a:pt x="7" y="167"/>
                        </a:lnTo>
                        <a:lnTo>
                          <a:pt x="6" y="165"/>
                        </a:lnTo>
                        <a:lnTo>
                          <a:pt x="7" y="162"/>
                        </a:lnTo>
                        <a:lnTo>
                          <a:pt x="9" y="161"/>
                        </a:lnTo>
                        <a:lnTo>
                          <a:pt x="11" y="159"/>
                        </a:lnTo>
                        <a:lnTo>
                          <a:pt x="16" y="157"/>
                        </a:lnTo>
                        <a:lnTo>
                          <a:pt x="20" y="156"/>
                        </a:lnTo>
                        <a:lnTo>
                          <a:pt x="26" y="155"/>
                        </a:lnTo>
                        <a:lnTo>
                          <a:pt x="30" y="156"/>
                        </a:lnTo>
                        <a:lnTo>
                          <a:pt x="35" y="159"/>
                        </a:lnTo>
                        <a:lnTo>
                          <a:pt x="39" y="164"/>
                        </a:lnTo>
                        <a:lnTo>
                          <a:pt x="44" y="172"/>
                        </a:lnTo>
                        <a:lnTo>
                          <a:pt x="45" y="184"/>
                        </a:lnTo>
                        <a:lnTo>
                          <a:pt x="44" y="195"/>
                        </a:lnTo>
                        <a:lnTo>
                          <a:pt x="39" y="204"/>
                        </a:lnTo>
                        <a:lnTo>
                          <a:pt x="36" y="208"/>
                        </a:lnTo>
                        <a:lnTo>
                          <a:pt x="31" y="212"/>
                        </a:lnTo>
                        <a:lnTo>
                          <a:pt x="26" y="212"/>
                        </a:lnTo>
                        <a:lnTo>
                          <a:pt x="21" y="212"/>
                        </a:lnTo>
                        <a:lnTo>
                          <a:pt x="16" y="210"/>
                        </a:lnTo>
                        <a:lnTo>
                          <a:pt x="12" y="209"/>
                        </a:lnTo>
                        <a:lnTo>
                          <a:pt x="10" y="206"/>
                        </a:lnTo>
                        <a:lnTo>
                          <a:pt x="7" y="205"/>
                        </a:lnTo>
                        <a:lnTo>
                          <a:pt x="7" y="203"/>
                        </a:lnTo>
                        <a:lnTo>
                          <a:pt x="7" y="200"/>
                        </a:lnTo>
                        <a:lnTo>
                          <a:pt x="10" y="198"/>
                        </a:lnTo>
                        <a:lnTo>
                          <a:pt x="12" y="196"/>
                        </a:lnTo>
                        <a:lnTo>
                          <a:pt x="16" y="195"/>
                        </a:lnTo>
                        <a:lnTo>
                          <a:pt x="21" y="194"/>
                        </a:lnTo>
                        <a:lnTo>
                          <a:pt x="26" y="193"/>
                        </a:lnTo>
                        <a:lnTo>
                          <a:pt x="31" y="194"/>
                        </a:lnTo>
                        <a:lnTo>
                          <a:pt x="35" y="196"/>
                        </a:lnTo>
                        <a:lnTo>
                          <a:pt x="39" y="200"/>
                        </a:lnTo>
                        <a:lnTo>
                          <a:pt x="44" y="210"/>
                        </a:lnTo>
                        <a:lnTo>
                          <a:pt x="45" y="222"/>
                        </a:lnTo>
                        <a:lnTo>
                          <a:pt x="44" y="232"/>
                        </a:lnTo>
                        <a:lnTo>
                          <a:pt x="40" y="242"/>
                        </a:lnTo>
                        <a:lnTo>
                          <a:pt x="36" y="246"/>
                        </a:lnTo>
                        <a:lnTo>
                          <a:pt x="31" y="248"/>
                        </a:lnTo>
                        <a:lnTo>
                          <a:pt x="26" y="249"/>
                        </a:lnTo>
                        <a:lnTo>
                          <a:pt x="24" y="249"/>
                        </a:lnTo>
                        <a:lnTo>
                          <a:pt x="24" y="256"/>
                        </a:lnTo>
                        <a:lnTo>
                          <a:pt x="26" y="256"/>
                        </a:lnTo>
                        <a:lnTo>
                          <a:pt x="33" y="254"/>
                        </a:lnTo>
                        <a:lnTo>
                          <a:pt x="36" y="253"/>
                        </a:lnTo>
                        <a:lnTo>
                          <a:pt x="41" y="249"/>
                        </a:lnTo>
                        <a:lnTo>
                          <a:pt x="45" y="244"/>
                        </a:lnTo>
                        <a:lnTo>
                          <a:pt x="50" y="234"/>
                        </a:lnTo>
                        <a:lnTo>
                          <a:pt x="51" y="220"/>
                        </a:lnTo>
                        <a:lnTo>
                          <a:pt x="49" y="208"/>
                        </a:lnTo>
                        <a:lnTo>
                          <a:pt x="44" y="198"/>
                        </a:lnTo>
                        <a:lnTo>
                          <a:pt x="40" y="193"/>
                        </a:lnTo>
                        <a:lnTo>
                          <a:pt x="36" y="190"/>
                        </a:lnTo>
                        <a:lnTo>
                          <a:pt x="31" y="188"/>
                        </a:lnTo>
                        <a:lnTo>
                          <a:pt x="26" y="188"/>
                        </a:lnTo>
                        <a:lnTo>
                          <a:pt x="20" y="188"/>
                        </a:lnTo>
                        <a:lnTo>
                          <a:pt x="14" y="189"/>
                        </a:lnTo>
                        <a:lnTo>
                          <a:pt x="9" y="191"/>
                        </a:lnTo>
                        <a:lnTo>
                          <a:pt x="5" y="194"/>
                        </a:lnTo>
                        <a:lnTo>
                          <a:pt x="2" y="199"/>
                        </a:lnTo>
                        <a:lnTo>
                          <a:pt x="1" y="203"/>
                        </a:lnTo>
                        <a:lnTo>
                          <a:pt x="2" y="206"/>
                        </a:lnTo>
                        <a:lnTo>
                          <a:pt x="5" y="212"/>
                        </a:lnTo>
                        <a:lnTo>
                          <a:pt x="10" y="214"/>
                        </a:lnTo>
                        <a:lnTo>
                          <a:pt x="14" y="217"/>
                        </a:lnTo>
                        <a:lnTo>
                          <a:pt x="20" y="218"/>
                        </a:lnTo>
                        <a:lnTo>
                          <a:pt x="26" y="218"/>
                        </a:lnTo>
                        <a:lnTo>
                          <a:pt x="31" y="217"/>
                        </a:lnTo>
                        <a:lnTo>
                          <a:pt x="36" y="215"/>
                        </a:lnTo>
                        <a:lnTo>
                          <a:pt x="40" y="212"/>
                        </a:lnTo>
                        <a:lnTo>
                          <a:pt x="44" y="208"/>
                        </a:lnTo>
                        <a:lnTo>
                          <a:pt x="49" y="196"/>
                        </a:lnTo>
                        <a:lnTo>
                          <a:pt x="51" y="184"/>
                        </a:lnTo>
                        <a:lnTo>
                          <a:pt x="49" y="170"/>
                        </a:lnTo>
                        <a:lnTo>
                          <a:pt x="44" y="160"/>
                        </a:lnTo>
                        <a:lnTo>
                          <a:pt x="40" y="155"/>
                        </a:lnTo>
                        <a:lnTo>
                          <a:pt x="35" y="152"/>
                        </a:lnTo>
                        <a:lnTo>
                          <a:pt x="31" y="150"/>
                        </a:lnTo>
                        <a:lnTo>
                          <a:pt x="25" y="150"/>
                        </a:lnTo>
                        <a:lnTo>
                          <a:pt x="19" y="150"/>
                        </a:lnTo>
                        <a:lnTo>
                          <a:pt x="14" y="151"/>
                        </a:lnTo>
                        <a:lnTo>
                          <a:pt x="9" y="154"/>
                        </a:lnTo>
                        <a:lnTo>
                          <a:pt x="5" y="157"/>
                        </a:lnTo>
                        <a:lnTo>
                          <a:pt x="2" y="161"/>
                        </a:lnTo>
                        <a:lnTo>
                          <a:pt x="1" y="165"/>
                        </a:lnTo>
                        <a:lnTo>
                          <a:pt x="2" y="170"/>
                        </a:lnTo>
                        <a:lnTo>
                          <a:pt x="5" y="174"/>
                        </a:lnTo>
                        <a:lnTo>
                          <a:pt x="9" y="176"/>
                        </a:lnTo>
                        <a:lnTo>
                          <a:pt x="14" y="179"/>
                        </a:lnTo>
                        <a:lnTo>
                          <a:pt x="20" y="180"/>
                        </a:lnTo>
                        <a:lnTo>
                          <a:pt x="26" y="180"/>
                        </a:lnTo>
                        <a:lnTo>
                          <a:pt x="31" y="180"/>
                        </a:lnTo>
                        <a:lnTo>
                          <a:pt x="36" y="177"/>
                        </a:lnTo>
                        <a:lnTo>
                          <a:pt x="40" y="174"/>
                        </a:lnTo>
                        <a:lnTo>
                          <a:pt x="44" y="170"/>
                        </a:lnTo>
                        <a:lnTo>
                          <a:pt x="49" y="159"/>
                        </a:lnTo>
                        <a:lnTo>
                          <a:pt x="50" y="146"/>
                        </a:lnTo>
                        <a:lnTo>
                          <a:pt x="49" y="133"/>
                        </a:lnTo>
                        <a:lnTo>
                          <a:pt x="44" y="122"/>
                        </a:lnTo>
                        <a:lnTo>
                          <a:pt x="40" y="118"/>
                        </a:lnTo>
                        <a:lnTo>
                          <a:pt x="35" y="114"/>
                        </a:lnTo>
                        <a:lnTo>
                          <a:pt x="30" y="112"/>
                        </a:lnTo>
                        <a:lnTo>
                          <a:pt x="25" y="112"/>
                        </a:lnTo>
                        <a:lnTo>
                          <a:pt x="19" y="112"/>
                        </a:lnTo>
                        <a:lnTo>
                          <a:pt x="14" y="114"/>
                        </a:lnTo>
                        <a:lnTo>
                          <a:pt x="9" y="116"/>
                        </a:lnTo>
                        <a:lnTo>
                          <a:pt x="4" y="119"/>
                        </a:lnTo>
                        <a:lnTo>
                          <a:pt x="1" y="123"/>
                        </a:lnTo>
                        <a:lnTo>
                          <a:pt x="0" y="127"/>
                        </a:lnTo>
                        <a:lnTo>
                          <a:pt x="1" y="132"/>
                        </a:lnTo>
                        <a:lnTo>
                          <a:pt x="4" y="136"/>
                        </a:lnTo>
                        <a:lnTo>
                          <a:pt x="9" y="138"/>
                        </a:lnTo>
                        <a:lnTo>
                          <a:pt x="14" y="141"/>
                        </a:lnTo>
                        <a:lnTo>
                          <a:pt x="19" y="142"/>
                        </a:lnTo>
                        <a:lnTo>
                          <a:pt x="25" y="142"/>
                        </a:lnTo>
                        <a:lnTo>
                          <a:pt x="31" y="142"/>
                        </a:lnTo>
                        <a:lnTo>
                          <a:pt x="35" y="140"/>
                        </a:lnTo>
                        <a:lnTo>
                          <a:pt x="40" y="137"/>
                        </a:lnTo>
                        <a:lnTo>
                          <a:pt x="44" y="132"/>
                        </a:lnTo>
                        <a:lnTo>
                          <a:pt x="49" y="121"/>
                        </a:lnTo>
                        <a:lnTo>
                          <a:pt x="50" y="108"/>
                        </a:lnTo>
                        <a:lnTo>
                          <a:pt x="48" y="95"/>
                        </a:lnTo>
                        <a:lnTo>
                          <a:pt x="43" y="84"/>
                        </a:lnTo>
                        <a:lnTo>
                          <a:pt x="39" y="80"/>
                        </a:lnTo>
                        <a:lnTo>
                          <a:pt x="35" y="77"/>
                        </a:lnTo>
                        <a:lnTo>
                          <a:pt x="30" y="75"/>
                        </a:lnTo>
                        <a:lnTo>
                          <a:pt x="25" y="74"/>
                        </a:lnTo>
                        <a:lnTo>
                          <a:pt x="19" y="75"/>
                        </a:lnTo>
                        <a:lnTo>
                          <a:pt x="12" y="77"/>
                        </a:lnTo>
                        <a:lnTo>
                          <a:pt x="7" y="78"/>
                        </a:lnTo>
                        <a:lnTo>
                          <a:pt x="4" y="82"/>
                        </a:lnTo>
                        <a:lnTo>
                          <a:pt x="1" y="85"/>
                        </a:lnTo>
                        <a:lnTo>
                          <a:pt x="0" y="90"/>
                        </a:lnTo>
                        <a:lnTo>
                          <a:pt x="1" y="94"/>
                        </a:lnTo>
                        <a:lnTo>
                          <a:pt x="4" y="98"/>
                        </a:lnTo>
                        <a:lnTo>
                          <a:pt x="9" y="102"/>
                        </a:lnTo>
                        <a:lnTo>
                          <a:pt x="12" y="103"/>
                        </a:lnTo>
                        <a:lnTo>
                          <a:pt x="19" y="104"/>
                        </a:lnTo>
                        <a:lnTo>
                          <a:pt x="25" y="106"/>
                        </a:lnTo>
                        <a:lnTo>
                          <a:pt x="30" y="104"/>
                        </a:lnTo>
                        <a:lnTo>
                          <a:pt x="35" y="102"/>
                        </a:lnTo>
                        <a:lnTo>
                          <a:pt x="39" y="99"/>
                        </a:lnTo>
                        <a:lnTo>
                          <a:pt x="43" y="94"/>
                        </a:lnTo>
                        <a:lnTo>
                          <a:pt x="48" y="84"/>
                        </a:lnTo>
                        <a:lnTo>
                          <a:pt x="50" y="70"/>
                        </a:lnTo>
                        <a:lnTo>
                          <a:pt x="48" y="58"/>
                        </a:lnTo>
                        <a:lnTo>
                          <a:pt x="43" y="46"/>
                        </a:lnTo>
                        <a:lnTo>
                          <a:pt x="39" y="43"/>
                        </a:lnTo>
                        <a:lnTo>
                          <a:pt x="34" y="39"/>
                        </a:lnTo>
                        <a:lnTo>
                          <a:pt x="30" y="37"/>
                        </a:lnTo>
                        <a:lnTo>
                          <a:pt x="24" y="36"/>
                        </a:lnTo>
                        <a:lnTo>
                          <a:pt x="17" y="37"/>
                        </a:lnTo>
                        <a:lnTo>
                          <a:pt x="12" y="39"/>
                        </a:lnTo>
                        <a:lnTo>
                          <a:pt x="7" y="41"/>
                        </a:lnTo>
                        <a:lnTo>
                          <a:pt x="4" y="44"/>
                        </a:lnTo>
                        <a:lnTo>
                          <a:pt x="0" y="48"/>
                        </a:lnTo>
                        <a:lnTo>
                          <a:pt x="0" y="53"/>
                        </a:lnTo>
                        <a:lnTo>
                          <a:pt x="1" y="56"/>
                        </a:lnTo>
                        <a:lnTo>
                          <a:pt x="4" y="60"/>
                        </a:lnTo>
                        <a:lnTo>
                          <a:pt x="7" y="64"/>
                        </a:lnTo>
                        <a:lnTo>
                          <a:pt x="12" y="65"/>
                        </a:lnTo>
                        <a:lnTo>
                          <a:pt x="19" y="68"/>
                        </a:lnTo>
                        <a:lnTo>
                          <a:pt x="25" y="68"/>
                        </a:lnTo>
                        <a:lnTo>
                          <a:pt x="30" y="66"/>
                        </a:lnTo>
                        <a:lnTo>
                          <a:pt x="35" y="65"/>
                        </a:lnTo>
                        <a:lnTo>
                          <a:pt x="39" y="61"/>
                        </a:lnTo>
                        <a:lnTo>
                          <a:pt x="43" y="56"/>
                        </a:lnTo>
                        <a:lnTo>
                          <a:pt x="48" y="46"/>
                        </a:lnTo>
                        <a:lnTo>
                          <a:pt x="49" y="32"/>
                        </a:lnTo>
                        <a:lnTo>
                          <a:pt x="48" y="20"/>
                        </a:lnTo>
                        <a:lnTo>
                          <a:pt x="41" y="10"/>
                        </a:lnTo>
                        <a:lnTo>
                          <a:pt x="38" y="5"/>
                        </a:lnTo>
                        <a:lnTo>
                          <a:pt x="34" y="2"/>
                        </a:lnTo>
                        <a:lnTo>
                          <a:pt x="29" y="0"/>
                        </a:lnTo>
                        <a:lnTo>
                          <a:pt x="24" y="0"/>
                        </a:lnTo>
                        <a:lnTo>
                          <a:pt x="21" y="0"/>
                        </a:lnTo>
                        <a:lnTo>
                          <a:pt x="21" y="5"/>
                        </a:lnTo>
                        <a:lnTo>
                          <a:pt x="24" y="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0">
                    <a:solidFill>
                      <a:schemeClr val="accent4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05" name="Freeform 11"/>
                  <p:cNvSpPr>
                    <a:spLocks/>
                  </p:cNvSpPr>
                  <p:nvPr/>
                </p:nvSpPr>
                <p:spPr bwMode="auto">
                  <a:xfrm rot="-2400000">
                    <a:off x="2629590" y="3808638"/>
                    <a:ext cx="241091" cy="1399306"/>
                  </a:xfrm>
                  <a:custGeom>
                    <a:avLst/>
                    <a:gdLst>
                      <a:gd name="T0" fmla="*/ 41 w 51"/>
                      <a:gd name="T1" fmla="*/ 22 h 256"/>
                      <a:gd name="T2" fmla="*/ 30 w 51"/>
                      <a:gd name="T3" fmla="*/ 60 h 256"/>
                      <a:gd name="T4" fmla="*/ 7 w 51"/>
                      <a:gd name="T5" fmla="*/ 56 h 256"/>
                      <a:gd name="T6" fmla="*/ 10 w 51"/>
                      <a:gd name="T7" fmla="*/ 46 h 256"/>
                      <a:gd name="T8" fmla="*/ 34 w 51"/>
                      <a:gd name="T9" fmla="*/ 46 h 256"/>
                      <a:gd name="T10" fmla="*/ 38 w 51"/>
                      <a:gd name="T11" fmla="*/ 92 h 256"/>
                      <a:gd name="T12" fmla="*/ 15 w 51"/>
                      <a:gd name="T13" fmla="*/ 98 h 256"/>
                      <a:gd name="T14" fmla="*/ 6 w 51"/>
                      <a:gd name="T15" fmla="*/ 88 h 256"/>
                      <a:gd name="T16" fmla="*/ 25 w 51"/>
                      <a:gd name="T17" fmla="*/ 80 h 256"/>
                      <a:gd name="T18" fmla="*/ 44 w 51"/>
                      <a:gd name="T19" fmla="*/ 108 h 256"/>
                      <a:gd name="T20" fmla="*/ 25 w 51"/>
                      <a:gd name="T21" fmla="*/ 137 h 256"/>
                      <a:gd name="T22" fmla="*/ 7 w 51"/>
                      <a:gd name="T23" fmla="*/ 130 h 256"/>
                      <a:gd name="T24" fmla="*/ 15 w 51"/>
                      <a:gd name="T25" fmla="*/ 119 h 256"/>
                      <a:gd name="T26" fmla="*/ 39 w 51"/>
                      <a:gd name="T27" fmla="*/ 126 h 256"/>
                      <a:gd name="T28" fmla="*/ 35 w 51"/>
                      <a:gd name="T29" fmla="*/ 171 h 256"/>
                      <a:gd name="T30" fmla="*/ 11 w 51"/>
                      <a:gd name="T31" fmla="*/ 171 h 256"/>
                      <a:gd name="T32" fmla="*/ 9 w 51"/>
                      <a:gd name="T33" fmla="*/ 161 h 256"/>
                      <a:gd name="T34" fmla="*/ 30 w 51"/>
                      <a:gd name="T35" fmla="*/ 156 h 256"/>
                      <a:gd name="T36" fmla="*/ 44 w 51"/>
                      <a:gd name="T37" fmla="*/ 195 h 256"/>
                      <a:gd name="T38" fmla="*/ 21 w 51"/>
                      <a:gd name="T39" fmla="*/ 212 h 256"/>
                      <a:gd name="T40" fmla="*/ 7 w 51"/>
                      <a:gd name="T41" fmla="*/ 203 h 256"/>
                      <a:gd name="T42" fmla="*/ 21 w 51"/>
                      <a:gd name="T43" fmla="*/ 194 h 256"/>
                      <a:gd name="T44" fmla="*/ 44 w 51"/>
                      <a:gd name="T45" fmla="*/ 210 h 256"/>
                      <a:gd name="T46" fmla="*/ 31 w 51"/>
                      <a:gd name="T47" fmla="*/ 248 h 256"/>
                      <a:gd name="T48" fmla="*/ 33 w 51"/>
                      <a:gd name="T49" fmla="*/ 254 h 256"/>
                      <a:gd name="T50" fmla="*/ 51 w 51"/>
                      <a:gd name="T51" fmla="*/ 220 h 256"/>
                      <a:gd name="T52" fmla="*/ 31 w 51"/>
                      <a:gd name="T53" fmla="*/ 188 h 256"/>
                      <a:gd name="T54" fmla="*/ 5 w 51"/>
                      <a:gd name="T55" fmla="*/ 194 h 256"/>
                      <a:gd name="T56" fmla="*/ 10 w 51"/>
                      <a:gd name="T57" fmla="*/ 214 h 256"/>
                      <a:gd name="T58" fmla="*/ 36 w 51"/>
                      <a:gd name="T59" fmla="*/ 215 h 256"/>
                      <a:gd name="T60" fmla="*/ 49 w 51"/>
                      <a:gd name="T61" fmla="*/ 170 h 256"/>
                      <a:gd name="T62" fmla="*/ 25 w 51"/>
                      <a:gd name="T63" fmla="*/ 150 h 256"/>
                      <a:gd name="T64" fmla="*/ 2 w 51"/>
                      <a:gd name="T65" fmla="*/ 161 h 256"/>
                      <a:gd name="T66" fmla="*/ 14 w 51"/>
                      <a:gd name="T67" fmla="*/ 179 h 256"/>
                      <a:gd name="T68" fmla="*/ 40 w 51"/>
                      <a:gd name="T69" fmla="*/ 174 h 256"/>
                      <a:gd name="T70" fmla="*/ 44 w 51"/>
                      <a:gd name="T71" fmla="*/ 122 h 256"/>
                      <a:gd name="T72" fmla="*/ 19 w 51"/>
                      <a:gd name="T73" fmla="*/ 112 h 256"/>
                      <a:gd name="T74" fmla="*/ 0 w 51"/>
                      <a:gd name="T75" fmla="*/ 127 h 256"/>
                      <a:gd name="T76" fmla="*/ 19 w 51"/>
                      <a:gd name="T77" fmla="*/ 142 h 256"/>
                      <a:gd name="T78" fmla="*/ 44 w 51"/>
                      <a:gd name="T79" fmla="*/ 132 h 256"/>
                      <a:gd name="T80" fmla="*/ 39 w 51"/>
                      <a:gd name="T81" fmla="*/ 80 h 256"/>
                      <a:gd name="T82" fmla="*/ 12 w 51"/>
                      <a:gd name="T83" fmla="*/ 77 h 256"/>
                      <a:gd name="T84" fmla="*/ 1 w 51"/>
                      <a:gd name="T85" fmla="*/ 94 h 256"/>
                      <a:gd name="T86" fmla="*/ 25 w 51"/>
                      <a:gd name="T87" fmla="*/ 106 h 256"/>
                      <a:gd name="T88" fmla="*/ 48 w 51"/>
                      <a:gd name="T89" fmla="*/ 84 h 256"/>
                      <a:gd name="T90" fmla="*/ 34 w 51"/>
                      <a:gd name="T91" fmla="*/ 39 h 256"/>
                      <a:gd name="T92" fmla="*/ 7 w 51"/>
                      <a:gd name="T93" fmla="*/ 41 h 256"/>
                      <a:gd name="T94" fmla="*/ 4 w 51"/>
                      <a:gd name="T95" fmla="*/ 60 h 256"/>
                      <a:gd name="T96" fmla="*/ 30 w 51"/>
                      <a:gd name="T97" fmla="*/ 66 h 256"/>
                      <a:gd name="T98" fmla="*/ 49 w 51"/>
                      <a:gd name="T99" fmla="*/ 32 h 256"/>
                      <a:gd name="T100" fmla="*/ 29 w 51"/>
                      <a:gd name="T101" fmla="*/ 0 h 2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51" h="256">
                        <a:moveTo>
                          <a:pt x="24" y="5"/>
                        </a:moveTo>
                        <a:lnTo>
                          <a:pt x="29" y="6"/>
                        </a:lnTo>
                        <a:lnTo>
                          <a:pt x="34" y="8"/>
                        </a:lnTo>
                        <a:lnTo>
                          <a:pt x="38" y="12"/>
                        </a:lnTo>
                        <a:lnTo>
                          <a:pt x="41" y="22"/>
                        </a:lnTo>
                        <a:lnTo>
                          <a:pt x="44" y="34"/>
                        </a:lnTo>
                        <a:lnTo>
                          <a:pt x="41" y="44"/>
                        </a:lnTo>
                        <a:lnTo>
                          <a:pt x="38" y="54"/>
                        </a:lnTo>
                        <a:lnTo>
                          <a:pt x="34" y="58"/>
                        </a:lnTo>
                        <a:lnTo>
                          <a:pt x="30" y="60"/>
                        </a:lnTo>
                        <a:lnTo>
                          <a:pt x="25" y="61"/>
                        </a:lnTo>
                        <a:lnTo>
                          <a:pt x="19" y="61"/>
                        </a:lnTo>
                        <a:lnTo>
                          <a:pt x="15" y="60"/>
                        </a:lnTo>
                        <a:lnTo>
                          <a:pt x="10" y="59"/>
                        </a:lnTo>
                        <a:lnTo>
                          <a:pt x="7" y="56"/>
                        </a:lnTo>
                        <a:lnTo>
                          <a:pt x="6" y="55"/>
                        </a:lnTo>
                        <a:lnTo>
                          <a:pt x="5" y="53"/>
                        </a:lnTo>
                        <a:lnTo>
                          <a:pt x="6" y="50"/>
                        </a:lnTo>
                        <a:lnTo>
                          <a:pt x="7" y="48"/>
                        </a:lnTo>
                        <a:lnTo>
                          <a:pt x="10" y="46"/>
                        </a:lnTo>
                        <a:lnTo>
                          <a:pt x="14" y="44"/>
                        </a:lnTo>
                        <a:lnTo>
                          <a:pt x="19" y="43"/>
                        </a:lnTo>
                        <a:lnTo>
                          <a:pt x="25" y="43"/>
                        </a:lnTo>
                        <a:lnTo>
                          <a:pt x="29" y="44"/>
                        </a:lnTo>
                        <a:lnTo>
                          <a:pt x="34" y="46"/>
                        </a:lnTo>
                        <a:lnTo>
                          <a:pt x="38" y="50"/>
                        </a:lnTo>
                        <a:lnTo>
                          <a:pt x="43" y="59"/>
                        </a:lnTo>
                        <a:lnTo>
                          <a:pt x="44" y="70"/>
                        </a:lnTo>
                        <a:lnTo>
                          <a:pt x="43" y="82"/>
                        </a:lnTo>
                        <a:lnTo>
                          <a:pt x="38" y="92"/>
                        </a:lnTo>
                        <a:lnTo>
                          <a:pt x="34" y="95"/>
                        </a:lnTo>
                        <a:lnTo>
                          <a:pt x="30" y="98"/>
                        </a:lnTo>
                        <a:lnTo>
                          <a:pt x="25" y="99"/>
                        </a:lnTo>
                        <a:lnTo>
                          <a:pt x="20" y="99"/>
                        </a:lnTo>
                        <a:lnTo>
                          <a:pt x="15" y="98"/>
                        </a:lnTo>
                        <a:lnTo>
                          <a:pt x="11" y="97"/>
                        </a:lnTo>
                        <a:lnTo>
                          <a:pt x="9" y="94"/>
                        </a:lnTo>
                        <a:lnTo>
                          <a:pt x="6" y="92"/>
                        </a:lnTo>
                        <a:lnTo>
                          <a:pt x="6" y="90"/>
                        </a:lnTo>
                        <a:lnTo>
                          <a:pt x="6" y="88"/>
                        </a:lnTo>
                        <a:lnTo>
                          <a:pt x="9" y="85"/>
                        </a:lnTo>
                        <a:lnTo>
                          <a:pt x="11" y="84"/>
                        </a:lnTo>
                        <a:lnTo>
                          <a:pt x="15" y="82"/>
                        </a:lnTo>
                        <a:lnTo>
                          <a:pt x="20" y="80"/>
                        </a:lnTo>
                        <a:lnTo>
                          <a:pt x="25" y="80"/>
                        </a:lnTo>
                        <a:lnTo>
                          <a:pt x="30" y="82"/>
                        </a:lnTo>
                        <a:lnTo>
                          <a:pt x="34" y="84"/>
                        </a:lnTo>
                        <a:lnTo>
                          <a:pt x="38" y="88"/>
                        </a:lnTo>
                        <a:lnTo>
                          <a:pt x="43" y="97"/>
                        </a:lnTo>
                        <a:lnTo>
                          <a:pt x="44" y="108"/>
                        </a:lnTo>
                        <a:lnTo>
                          <a:pt x="43" y="119"/>
                        </a:lnTo>
                        <a:lnTo>
                          <a:pt x="39" y="128"/>
                        </a:lnTo>
                        <a:lnTo>
                          <a:pt x="35" y="133"/>
                        </a:lnTo>
                        <a:lnTo>
                          <a:pt x="30" y="136"/>
                        </a:lnTo>
                        <a:lnTo>
                          <a:pt x="25" y="137"/>
                        </a:lnTo>
                        <a:lnTo>
                          <a:pt x="20" y="137"/>
                        </a:lnTo>
                        <a:lnTo>
                          <a:pt x="15" y="136"/>
                        </a:lnTo>
                        <a:lnTo>
                          <a:pt x="11" y="133"/>
                        </a:lnTo>
                        <a:lnTo>
                          <a:pt x="9" y="132"/>
                        </a:lnTo>
                        <a:lnTo>
                          <a:pt x="7" y="130"/>
                        </a:lnTo>
                        <a:lnTo>
                          <a:pt x="6" y="127"/>
                        </a:lnTo>
                        <a:lnTo>
                          <a:pt x="7" y="126"/>
                        </a:lnTo>
                        <a:lnTo>
                          <a:pt x="9" y="123"/>
                        </a:lnTo>
                        <a:lnTo>
                          <a:pt x="11" y="121"/>
                        </a:lnTo>
                        <a:lnTo>
                          <a:pt x="15" y="119"/>
                        </a:lnTo>
                        <a:lnTo>
                          <a:pt x="20" y="118"/>
                        </a:lnTo>
                        <a:lnTo>
                          <a:pt x="25" y="118"/>
                        </a:lnTo>
                        <a:lnTo>
                          <a:pt x="30" y="118"/>
                        </a:lnTo>
                        <a:lnTo>
                          <a:pt x="35" y="121"/>
                        </a:lnTo>
                        <a:lnTo>
                          <a:pt x="39" y="126"/>
                        </a:lnTo>
                        <a:lnTo>
                          <a:pt x="43" y="135"/>
                        </a:lnTo>
                        <a:lnTo>
                          <a:pt x="45" y="146"/>
                        </a:lnTo>
                        <a:lnTo>
                          <a:pt x="43" y="157"/>
                        </a:lnTo>
                        <a:lnTo>
                          <a:pt x="39" y="166"/>
                        </a:lnTo>
                        <a:lnTo>
                          <a:pt x="35" y="171"/>
                        </a:lnTo>
                        <a:lnTo>
                          <a:pt x="31" y="174"/>
                        </a:lnTo>
                        <a:lnTo>
                          <a:pt x="26" y="175"/>
                        </a:lnTo>
                        <a:lnTo>
                          <a:pt x="20" y="174"/>
                        </a:lnTo>
                        <a:lnTo>
                          <a:pt x="16" y="172"/>
                        </a:lnTo>
                        <a:lnTo>
                          <a:pt x="11" y="171"/>
                        </a:lnTo>
                        <a:lnTo>
                          <a:pt x="9" y="170"/>
                        </a:lnTo>
                        <a:lnTo>
                          <a:pt x="7" y="167"/>
                        </a:lnTo>
                        <a:lnTo>
                          <a:pt x="6" y="165"/>
                        </a:lnTo>
                        <a:lnTo>
                          <a:pt x="7" y="162"/>
                        </a:lnTo>
                        <a:lnTo>
                          <a:pt x="9" y="161"/>
                        </a:lnTo>
                        <a:lnTo>
                          <a:pt x="11" y="159"/>
                        </a:lnTo>
                        <a:lnTo>
                          <a:pt x="16" y="157"/>
                        </a:lnTo>
                        <a:lnTo>
                          <a:pt x="20" y="156"/>
                        </a:lnTo>
                        <a:lnTo>
                          <a:pt x="26" y="155"/>
                        </a:lnTo>
                        <a:lnTo>
                          <a:pt x="30" y="156"/>
                        </a:lnTo>
                        <a:lnTo>
                          <a:pt x="35" y="159"/>
                        </a:lnTo>
                        <a:lnTo>
                          <a:pt x="39" y="164"/>
                        </a:lnTo>
                        <a:lnTo>
                          <a:pt x="44" y="172"/>
                        </a:lnTo>
                        <a:lnTo>
                          <a:pt x="45" y="184"/>
                        </a:lnTo>
                        <a:lnTo>
                          <a:pt x="44" y="195"/>
                        </a:lnTo>
                        <a:lnTo>
                          <a:pt x="39" y="204"/>
                        </a:lnTo>
                        <a:lnTo>
                          <a:pt x="36" y="208"/>
                        </a:lnTo>
                        <a:lnTo>
                          <a:pt x="31" y="212"/>
                        </a:lnTo>
                        <a:lnTo>
                          <a:pt x="26" y="212"/>
                        </a:lnTo>
                        <a:lnTo>
                          <a:pt x="21" y="212"/>
                        </a:lnTo>
                        <a:lnTo>
                          <a:pt x="16" y="210"/>
                        </a:lnTo>
                        <a:lnTo>
                          <a:pt x="12" y="209"/>
                        </a:lnTo>
                        <a:lnTo>
                          <a:pt x="10" y="206"/>
                        </a:lnTo>
                        <a:lnTo>
                          <a:pt x="7" y="205"/>
                        </a:lnTo>
                        <a:lnTo>
                          <a:pt x="7" y="203"/>
                        </a:lnTo>
                        <a:lnTo>
                          <a:pt x="7" y="200"/>
                        </a:lnTo>
                        <a:lnTo>
                          <a:pt x="10" y="198"/>
                        </a:lnTo>
                        <a:lnTo>
                          <a:pt x="12" y="196"/>
                        </a:lnTo>
                        <a:lnTo>
                          <a:pt x="16" y="195"/>
                        </a:lnTo>
                        <a:lnTo>
                          <a:pt x="21" y="194"/>
                        </a:lnTo>
                        <a:lnTo>
                          <a:pt x="26" y="193"/>
                        </a:lnTo>
                        <a:lnTo>
                          <a:pt x="31" y="194"/>
                        </a:lnTo>
                        <a:lnTo>
                          <a:pt x="35" y="196"/>
                        </a:lnTo>
                        <a:lnTo>
                          <a:pt x="39" y="200"/>
                        </a:lnTo>
                        <a:lnTo>
                          <a:pt x="44" y="210"/>
                        </a:lnTo>
                        <a:lnTo>
                          <a:pt x="45" y="222"/>
                        </a:lnTo>
                        <a:lnTo>
                          <a:pt x="44" y="232"/>
                        </a:lnTo>
                        <a:lnTo>
                          <a:pt x="40" y="242"/>
                        </a:lnTo>
                        <a:lnTo>
                          <a:pt x="36" y="246"/>
                        </a:lnTo>
                        <a:lnTo>
                          <a:pt x="31" y="248"/>
                        </a:lnTo>
                        <a:lnTo>
                          <a:pt x="26" y="249"/>
                        </a:lnTo>
                        <a:lnTo>
                          <a:pt x="24" y="249"/>
                        </a:lnTo>
                        <a:lnTo>
                          <a:pt x="24" y="256"/>
                        </a:lnTo>
                        <a:lnTo>
                          <a:pt x="26" y="256"/>
                        </a:lnTo>
                        <a:lnTo>
                          <a:pt x="33" y="254"/>
                        </a:lnTo>
                        <a:lnTo>
                          <a:pt x="36" y="253"/>
                        </a:lnTo>
                        <a:lnTo>
                          <a:pt x="41" y="249"/>
                        </a:lnTo>
                        <a:lnTo>
                          <a:pt x="45" y="244"/>
                        </a:lnTo>
                        <a:lnTo>
                          <a:pt x="50" y="234"/>
                        </a:lnTo>
                        <a:lnTo>
                          <a:pt x="51" y="220"/>
                        </a:lnTo>
                        <a:lnTo>
                          <a:pt x="49" y="208"/>
                        </a:lnTo>
                        <a:lnTo>
                          <a:pt x="44" y="198"/>
                        </a:lnTo>
                        <a:lnTo>
                          <a:pt x="40" y="193"/>
                        </a:lnTo>
                        <a:lnTo>
                          <a:pt x="36" y="190"/>
                        </a:lnTo>
                        <a:lnTo>
                          <a:pt x="31" y="188"/>
                        </a:lnTo>
                        <a:lnTo>
                          <a:pt x="26" y="188"/>
                        </a:lnTo>
                        <a:lnTo>
                          <a:pt x="20" y="188"/>
                        </a:lnTo>
                        <a:lnTo>
                          <a:pt x="14" y="189"/>
                        </a:lnTo>
                        <a:lnTo>
                          <a:pt x="9" y="191"/>
                        </a:lnTo>
                        <a:lnTo>
                          <a:pt x="5" y="194"/>
                        </a:lnTo>
                        <a:lnTo>
                          <a:pt x="2" y="199"/>
                        </a:lnTo>
                        <a:lnTo>
                          <a:pt x="1" y="203"/>
                        </a:lnTo>
                        <a:lnTo>
                          <a:pt x="2" y="206"/>
                        </a:lnTo>
                        <a:lnTo>
                          <a:pt x="5" y="212"/>
                        </a:lnTo>
                        <a:lnTo>
                          <a:pt x="10" y="214"/>
                        </a:lnTo>
                        <a:lnTo>
                          <a:pt x="14" y="217"/>
                        </a:lnTo>
                        <a:lnTo>
                          <a:pt x="20" y="218"/>
                        </a:lnTo>
                        <a:lnTo>
                          <a:pt x="26" y="218"/>
                        </a:lnTo>
                        <a:lnTo>
                          <a:pt x="31" y="217"/>
                        </a:lnTo>
                        <a:lnTo>
                          <a:pt x="36" y="215"/>
                        </a:lnTo>
                        <a:lnTo>
                          <a:pt x="40" y="212"/>
                        </a:lnTo>
                        <a:lnTo>
                          <a:pt x="44" y="208"/>
                        </a:lnTo>
                        <a:lnTo>
                          <a:pt x="49" y="196"/>
                        </a:lnTo>
                        <a:lnTo>
                          <a:pt x="51" y="184"/>
                        </a:lnTo>
                        <a:lnTo>
                          <a:pt x="49" y="170"/>
                        </a:lnTo>
                        <a:lnTo>
                          <a:pt x="44" y="160"/>
                        </a:lnTo>
                        <a:lnTo>
                          <a:pt x="40" y="155"/>
                        </a:lnTo>
                        <a:lnTo>
                          <a:pt x="35" y="152"/>
                        </a:lnTo>
                        <a:lnTo>
                          <a:pt x="31" y="150"/>
                        </a:lnTo>
                        <a:lnTo>
                          <a:pt x="25" y="150"/>
                        </a:lnTo>
                        <a:lnTo>
                          <a:pt x="19" y="150"/>
                        </a:lnTo>
                        <a:lnTo>
                          <a:pt x="14" y="151"/>
                        </a:lnTo>
                        <a:lnTo>
                          <a:pt x="9" y="154"/>
                        </a:lnTo>
                        <a:lnTo>
                          <a:pt x="5" y="157"/>
                        </a:lnTo>
                        <a:lnTo>
                          <a:pt x="2" y="161"/>
                        </a:lnTo>
                        <a:lnTo>
                          <a:pt x="1" y="165"/>
                        </a:lnTo>
                        <a:lnTo>
                          <a:pt x="2" y="170"/>
                        </a:lnTo>
                        <a:lnTo>
                          <a:pt x="5" y="174"/>
                        </a:lnTo>
                        <a:lnTo>
                          <a:pt x="9" y="176"/>
                        </a:lnTo>
                        <a:lnTo>
                          <a:pt x="14" y="179"/>
                        </a:lnTo>
                        <a:lnTo>
                          <a:pt x="20" y="180"/>
                        </a:lnTo>
                        <a:lnTo>
                          <a:pt x="26" y="180"/>
                        </a:lnTo>
                        <a:lnTo>
                          <a:pt x="31" y="180"/>
                        </a:lnTo>
                        <a:lnTo>
                          <a:pt x="36" y="177"/>
                        </a:lnTo>
                        <a:lnTo>
                          <a:pt x="40" y="174"/>
                        </a:lnTo>
                        <a:lnTo>
                          <a:pt x="44" y="170"/>
                        </a:lnTo>
                        <a:lnTo>
                          <a:pt x="49" y="159"/>
                        </a:lnTo>
                        <a:lnTo>
                          <a:pt x="50" y="146"/>
                        </a:lnTo>
                        <a:lnTo>
                          <a:pt x="49" y="133"/>
                        </a:lnTo>
                        <a:lnTo>
                          <a:pt x="44" y="122"/>
                        </a:lnTo>
                        <a:lnTo>
                          <a:pt x="40" y="118"/>
                        </a:lnTo>
                        <a:lnTo>
                          <a:pt x="35" y="114"/>
                        </a:lnTo>
                        <a:lnTo>
                          <a:pt x="30" y="112"/>
                        </a:lnTo>
                        <a:lnTo>
                          <a:pt x="25" y="112"/>
                        </a:lnTo>
                        <a:lnTo>
                          <a:pt x="19" y="112"/>
                        </a:lnTo>
                        <a:lnTo>
                          <a:pt x="14" y="114"/>
                        </a:lnTo>
                        <a:lnTo>
                          <a:pt x="9" y="116"/>
                        </a:lnTo>
                        <a:lnTo>
                          <a:pt x="4" y="119"/>
                        </a:lnTo>
                        <a:lnTo>
                          <a:pt x="1" y="123"/>
                        </a:lnTo>
                        <a:lnTo>
                          <a:pt x="0" y="127"/>
                        </a:lnTo>
                        <a:lnTo>
                          <a:pt x="1" y="132"/>
                        </a:lnTo>
                        <a:lnTo>
                          <a:pt x="4" y="136"/>
                        </a:lnTo>
                        <a:lnTo>
                          <a:pt x="9" y="138"/>
                        </a:lnTo>
                        <a:lnTo>
                          <a:pt x="14" y="141"/>
                        </a:lnTo>
                        <a:lnTo>
                          <a:pt x="19" y="142"/>
                        </a:lnTo>
                        <a:lnTo>
                          <a:pt x="25" y="142"/>
                        </a:lnTo>
                        <a:lnTo>
                          <a:pt x="31" y="142"/>
                        </a:lnTo>
                        <a:lnTo>
                          <a:pt x="35" y="140"/>
                        </a:lnTo>
                        <a:lnTo>
                          <a:pt x="40" y="137"/>
                        </a:lnTo>
                        <a:lnTo>
                          <a:pt x="44" y="132"/>
                        </a:lnTo>
                        <a:lnTo>
                          <a:pt x="49" y="121"/>
                        </a:lnTo>
                        <a:lnTo>
                          <a:pt x="50" y="108"/>
                        </a:lnTo>
                        <a:lnTo>
                          <a:pt x="48" y="95"/>
                        </a:lnTo>
                        <a:lnTo>
                          <a:pt x="43" y="84"/>
                        </a:lnTo>
                        <a:lnTo>
                          <a:pt x="39" y="80"/>
                        </a:lnTo>
                        <a:lnTo>
                          <a:pt x="35" y="77"/>
                        </a:lnTo>
                        <a:lnTo>
                          <a:pt x="30" y="75"/>
                        </a:lnTo>
                        <a:lnTo>
                          <a:pt x="25" y="74"/>
                        </a:lnTo>
                        <a:lnTo>
                          <a:pt x="19" y="75"/>
                        </a:lnTo>
                        <a:lnTo>
                          <a:pt x="12" y="77"/>
                        </a:lnTo>
                        <a:lnTo>
                          <a:pt x="7" y="78"/>
                        </a:lnTo>
                        <a:lnTo>
                          <a:pt x="4" y="82"/>
                        </a:lnTo>
                        <a:lnTo>
                          <a:pt x="1" y="85"/>
                        </a:lnTo>
                        <a:lnTo>
                          <a:pt x="0" y="90"/>
                        </a:lnTo>
                        <a:lnTo>
                          <a:pt x="1" y="94"/>
                        </a:lnTo>
                        <a:lnTo>
                          <a:pt x="4" y="98"/>
                        </a:lnTo>
                        <a:lnTo>
                          <a:pt x="9" y="102"/>
                        </a:lnTo>
                        <a:lnTo>
                          <a:pt x="12" y="103"/>
                        </a:lnTo>
                        <a:lnTo>
                          <a:pt x="19" y="104"/>
                        </a:lnTo>
                        <a:lnTo>
                          <a:pt x="25" y="106"/>
                        </a:lnTo>
                        <a:lnTo>
                          <a:pt x="30" y="104"/>
                        </a:lnTo>
                        <a:lnTo>
                          <a:pt x="35" y="102"/>
                        </a:lnTo>
                        <a:lnTo>
                          <a:pt x="39" y="99"/>
                        </a:lnTo>
                        <a:lnTo>
                          <a:pt x="43" y="94"/>
                        </a:lnTo>
                        <a:lnTo>
                          <a:pt x="48" y="84"/>
                        </a:lnTo>
                        <a:lnTo>
                          <a:pt x="50" y="70"/>
                        </a:lnTo>
                        <a:lnTo>
                          <a:pt x="48" y="58"/>
                        </a:lnTo>
                        <a:lnTo>
                          <a:pt x="43" y="46"/>
                        </a:lnTo>
                        <a:lnTo>
                          <a:pt x="39" y="43"/>
                        </a:lnTo>
                        <a:lnTo>
                          <a:pt x="34" y="39"/>
                        </a:lnTo>
                        <a:lnTo>
                          <a:pt x="30" y="37"/>
                        </a:lnTo>
                        <a:lnTo>
                          <a:pt x="24" y="36"/>
                        </a:lnTo>
                        <a:lnTo>
                          <a:pt x="17" y="37"/>
                        </a:lnTo>
                        <a:lnTo>
                          <a:pt x="12" y="39"/>
                        </a:lnTo>
                        <a:lnTo>
                          <a:pt x="7" y="41"/>
                        </a:lnTo>
                        <a:lnTo>
                          <a:pt x="4" y="44"/>
                        </a:lnTo>
                        <a:lnTo>
                          <a:pt x="0" y="48"/>
                        </a:lnTo>
                        <a:lnTo>
                          <a:pt x="0" y="53"/>
                        </a:lnTo>
                        <a:lnTo>
                          <a:pt x="1" y="56"/>
                        </a:lnTo>
                        <a:lnTo>
                          <a:pt x="4" y="60"/>
                        </a:lnTo>
                        <a:lnTo>
                          <a:pt x="7" y="64"/>
                        </a:lnTo>
                        <a:lnTo>
                          <a:pt x="12" y="65"/>
                        </a:lnTo>
                        <a:lnTo>
                          <a:pt x="19" y="68"/>
                        </a:lnTo>
                        <a:lnTo>
                          <a:pt x="25" y="68"/>
                        </a:lnTo>
                        <a:lnTo>
                          <a:pt x="30" y="66"/>
                        </a:lnTo>
                        <a:lnTo>
                          <a:pt x="35" y="65"/>
                        </a:lnTo>
                        <a:lnTo>
                          <a:pt x="39" y="61"/>
                        </a:lnTo>
                        <a:lnTo>
                          <a:pt x="43" y="56"/>
                        </a:lnTo>
                        <a:lnTo>
                          <a:pt x="48" y="46"/>
                        </a:lnTo>
                        <a:lnTo>
                          <a:pt x="49" y="32"/>
                        </a:lnTo>
                        <a:lnTo>
                          <a:pt x="48" y="20"/>
                        </a:lnTo>
                        <a:lnTo>
                          <a:pt x="41" y="10"/>
                        </a:lnTo>
                        <a:lnTo>
                          <a:pt x="38" y="5"/>
                        </a:lnTo>
                        <a:lnTo>
                          <a:pt x="34" y="2"/>
                        </a:lnTo>
                        <a:lnTo>
                          <a:pt x="29" y="0"/>
                        </a:lnTo>
                        <a:lnTo>
                          <a:pt x="24" y="0"/>
                        </a:lnTo>
                        <a:lnTo>
                          <a:pt x="21" y="0"/>
                        </a:lnTo>
                        <a:lnTo>
                          <a:pt x="21" y="5"/>
                        </a:lnTo>
                        <a:lnTo>
                          <a:pt x="24" y="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0">
                    <a:solidFill>
                      <a:schemeClr val="accent4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テキスト ボックス 95"/>
                  <p:cNvSpPr txBox="1"/>
                  <p:nvPr/>
                </p:nvSpPr>
                <p:spPr>
                  <a:xfrm>
                    <a:off x="2391184" y="1179852"/>
                    <a:ext cx="496004" cy="45435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𝑞</m:t>
                          </m:r>
                        </m:oMath>
                      </m:oMathPara>
                    </a14:m>
                    <a:endParaRPr kumimoji="1" lang="ja-JP" altLang="en-US" sz="1400" dirty="0"/>
                  </a:p>
                </p:txBody>
              </p:sp>
            </mc:Choice>
            <mc:Fallback xmlns="">
              <p:sp>
                <p:nvSpPr>
                  <p:cNvPr id="96" name="テキスト ボックス 9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1184" y="1179852"/>
                    <a:ext cx="496004" cy="454356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b="-1961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テキスト ボックス 96"/>
                  <p:cNvSpPr txBox="1"/>
                  <p:nvPr/>
                </p:nvSpPr>
                <p:spPr>
                  <a:xfrm>
                    <a:off x="2476960" y="2476958"/>
                    <a:ext cx="496004" cy="45435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kumimoji="1" lang="en-US" altLang="ja-JP" sz="1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ja-JP" sz="1400" i="1">
                                  <a:latin typeface="Cambria Math"/>
                                </a:rPr>
                                <m:t>𝑞</m:t>
                              </m:r>
                            </m:e>
                          </m:acc>
                        </m:oMath>
                      </m:oMathPara>
                    </a14:m>
                    <a:endParaRPr kumimoji="1" lang="ja-JP" altLang="en-US" sz="1400" dirty="0"/>
                  </a:p>
                </p:txBody>
              </p:sp>
            </mc:Choice>
            <mc:Fallback xmlns="">
              <p:sp>
                <p:nvSpPr>
                  <p:cNvPr id="97" name="テキスト ボックス 9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76960" y="2476958"/>
                    <a:ext cx="496004" cy="454356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 b="-400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5" name="円/楕円 84"/>
            <p:cNvSpPr/>
            <p:nvPr/>
          </p:nvSpPr>
          <p:spPr>
            <a:xfrm>
              <a:off x="2386989" y="6132721"/>
              <a:ext cx="231354" cy="242371"/>
            </a:xfrm>
            <a:prstGeom prst="ellipse">
              <a:avLst/>
            </a:prstGeom>
            <a:solidFill>
              <a:schemeClr val="accent3">
                <a:lumMod val="6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正方形/長方形 85"/>
                <p:cNvSpPr/>
                <p:nvPr/>
              </p:nvSpPr>
              <p:spPr>
                <a:xfrm>
                  <a:off x="4697057" y="3200268"/>
                  <a:ext cx="73718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sz="160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ja-JP" altLang="en-US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sup>
                        </m:sSubSup>
                        <m:r>
                          <a:rPr lang="en-US" altLang="ja-JP" sz="16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ja-JP" altLang="en-US" sz="16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altLang="ja-JP" sz="16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ja-JP" altLang="en-US" sz="1600" dirty="0"/>
                </a:p>
              </p:txBody>
            </p:sp>
          </mc:Choice>
          <mc:Fallback xmlns="">
            <p:sp>
              <p:nvSpPr>
                <p:cNvPr id="86" name="正方形/長方形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7057" y="3200268"/>
                  <a:ext cx="737189" cy="338554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1071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正方形/長方形 86"/>
                <p:cNvSpPr/>
                <p:nvPr/>
              </p:nvSpPr>
              <p:spPr>
                <a:xfrm>
                  <a:off x="4607087" y="4575538"/>
                  <a:ext cx="2312556" cy="5123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sz="160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ja-JP" altLang="en-US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sup>
                        </m:sSubSup>
                        <m:d>
                          <m:dPr>
                            <m:ctrlP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ja-JP" altLang="en-US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</m:d>
                        <m:sSub>
                          <m:sSubPr>
                            <m:ctrlP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160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en-US" altLang="ja-JP" sz="1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ja-JP" altLang="en-US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sup>
                        </m:sSubSup>
                        <m:d>
                          <m:dPr>
                            <m:ctrlP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ja-JP" altLang="en-US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</m:d>
                        <m:func>
                          <m:funcPr>
                            <m:ctrlP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160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altLang="ja-JP" sz="1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1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num>
                              <m:den>
                                <m:r>
                                  <a:rPr lang="en-US" altLang="ja-JP" sz="1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den>
                            </m:f>
                            <m: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ja-JP" altLang="en-US" sz="1600" dirty="0"/>
                </a:p>
              </p:txBody>
            </p:sp>
          </mc:Choice>
          <mc:Fallback xmlns="">
            <p:sp>
              <p:nvSpPr>
                <p:cNvPr id="87" name="正方形/長方形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7087" y="4575538"/>
                  <a:ext cx="2312556" cy="512384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正方形/長方形 87"/>
                <p:cNvSpPr/>
                <p:nvPr/>
              </p:nvSpPr>
              <p:spPr>
                <a:xfrm>
                  <a:off x="4627285" y="5895726"/>
                  <a:ext cx="2444194" cy="5123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sz="160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ja-JP" altLang="en-US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sup>
                        </m:sSubSup>
                        <m:r>
                          <a:rPr lang="en-US" altLang="ja-JP" sz="16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ja-JP" altLang="en-US" sz="16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altLang="ja-JP" sz="16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)×</m:t>
                        </m:r>
                        <m:sSubSup>
                          <m:sSubSupPr>
                            <m:ctrlP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1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ja-JP" altLang="en-US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2 </m:t>
                            </m:r>
                          </m:sup>
                        </m:sSubSup>
                        <m:d>
                          <m:dPr>
                            <m:ctrlP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ja-JP" altLang="en-US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</m:d>
                        <m:func>
                          <m:funcPr>
                            <m:ctrlP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ja-JP" sz="1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 sz="160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altLang="ja-JP" sz="1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altLang="ja-JP" sz="1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1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num>
                              <m:den>
                                <m:r>
                                  <a:rPr lang="en-US" altLang="ja-JP" sz="1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den>
                            </m:f>
                            <m: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ja-JP" altLang="en-US" sz="1600" dirty="0"/>
                </a:p>
              </p:txBody>
            </p:sp>
          </mc:Choice>
          <mc:Fallback xmlns="">
            <p:sp>
              <p:nvSpPr>
                <p:cNvPr id="88" name="正方形/長方形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7285" y="5895726"/>
                  <a:ext cx="2444194" cy="512384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" name="直線矢印コネクタ 88"/>
            <p:cNvCxnSpPr/>
            <p:nvPr/>
          </p:nvCxnSpPr>
          <p:spPr>
            <a:xfrm>
              <a:off x="2368626" y="3294044"/>
              <a:ext cx="242371" cy="297455"/>
            </a:xfrm>
            <a:prstGeom prst="straightConnector1">
              <a:avLst/>
            </a:prstGeom>
            <a:ln>
              <a:solidFill>
                <a:srgbClr val="66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テキスト ボックス 89"/>
                <p:cNvSpPr txBox="1"/>
                <p:nvPr/>
              </p:nvSpPr>
              <p:spPr>
                <a:xfrm>
                  <a:off x="2394390" y="3195443"/>
                  <a:ext cx="33900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400" b="0" i="1" smtClean="0">
                            <a:solidFill>
                              <a:srgbClr val="663300"/>
                            </a:solidFill>
                            <a:latin typeface="Cambria Math"/>
                          </a:rPr>
                          <m:t>𝑘</m:t>
                        </m:r>
                      </m:oMath>
                    </m:oMathPara>
                  </a14:m>
                  <a:endParaRPr kumimoji="1" lang="ja-JP" altLang="en-US" sz="1400" dirty="0">
                    <a:solidFill>
                      <a:srgbClr val="663300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テキスト ボックス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4390" y="3195443"/>
                  <a:ext cx="339004" cy="307777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1" name="直線矢印コネクタ 90"/>
            <p:cNvCxnSpPr/>
            <p:nvPr/>
          </p:nvCxnSpPr>
          <p:spPr>
            <a:xfrm>
              <a:off x="2412693" y="4594034"/>
              <a:ext cx="242371" cy="297455"/>
            </a:xfrm>
            <a:prstGeom prst="straightConnector1">
              <a:avLst/>
            </a:prstGeom>
            <a:ln>
              <a:solidFill>
                <a:srgbClr val="66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テキスト ボックス 91"/>
                <p:cNvSpPr txBox="1"/>
                <p:nvPr/>
              </p:nvSpPr>
              <p:spPr>
                <a:xfrm>
                  <a:off x="2438457" y="4495433"/>
                  <a:ext cx="33900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400" b="0" i="1" smtClean="0">
                            <a:solidFill>
                              <a:srgbClr val="663300"/>
                            </a:solidFill>
                            <a:latin typeface="Cambria Math"/>
                          </a:rPr>
                          <m:t>𝑘</m:t>
                        </m:r>
                      </m:oMath>
                    </m:oMathPara>
                  </a14:m>
                  <a:endParaRPr kumimoji="1" lang="ja-JP" altLang="en-US" sz="1400" dirty="0">
                    <a:solidFill>
                      <a:srgbClr val="663300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テキスト ボックス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8457" y="4495433"/>
                  <a:ext cx="339004" cy="307777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直線矢印コネクタ 92"/>
            <p:cNvCxnSpPr/>
            <p:nvPr/>
          </p:nvCxnSpPr>
          <p:spPr>
            <a:xfrm>
              <a:off x="2445745" y="5938092"/>
              <a:ext cx="242371" cy="297455"/>
            </a:xfrm>
            <a:prstGeom prst="straightConnector1">
              <a:avLst/>
            </a:prstGeom>
            <a:ln>
              <a:solidFill>
                <a:srgbClr val="66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テキスト ボックス 93"/>
                <p:cNvSpPr txBox="1"/>
                <p:nvPr/>
              </p:nvSpPr>
              <p:spPr>
                <a:xfrm>
                  <a:off x="2471509" y="5839491"/>
                  <a:ext cx="33900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400" b="0" i="1" smtClean="0">
                            <a:solidFill>
                              <a:srgbClr val="663300"/>
                            </a:solidFill>
                            <a:latin typeface="Cambria Math"/>
                          </a:rPr>
                          <m:t>𝑘</m:t>
                        </m:r>
                      </m:oMath>
                    </m:oMathPara>
                  </a14:m>
                  <a:endParaRPr kumimoji="1" lang="ja-JP" altLang="en-US" sz="1400" dirty="0">
                    <a:solidFill>
                      <a:srgbClr val="663300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テキスト ボックス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1509" y="5839491"/>
                  <a:ext cx="339004" cy="307777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4" name="テキスト ボックス 143"/>
          <p:cNvSpPr txBox="1"/>
          <p:nvPr/>
        </p:nvSpPr>
        <p:spPr>
          <a:xfrm>
            <a:off x="6158429" y="4428780"/>
            <a:ext cx="1234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Infinite sum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4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グループ化 90"/>
          <p:cNvGrpSpPr/>
          <p:nvPr/>
        </p:nvGrpSpPr>
        <p:grpSpPr>
          <a:xfrm>
            <a:off x="562599" y="460870"/>
            <a:ext cx="3686504" cy="4264607"/>
            <a:chOff x="562599" y="2697293"/>
            <a:chExt cx="3686504" cy="4264607"/>
          </a:xfrm>
        </p:grpSpPr>
        <p:grpSp>
          <p:nvGrpSpPr>
            <p:cNvPr id="92" name="グループ化 91"/>
            <p:cNvGrpSpPr/>
            <p:nvPr/>
          </p:nvGrpSpPr>
          <p:grpSpPr>
            <a:xfrm>
              <a:off x="562599" y="5315634"/>
              <a:ext cx="3673651" cy="1646266"/>
              <a:chOff x="575452" y="4370023"/>
              <a:chExt cx="3673651" cy="1646266"/>
            </a:xfrm>
          </p:grpSpPr>
          <p:grpSp>
            <p:nvGrpSpPr>
              <p:cNvPr id="137" name="グループ化 136"/>
              <p:cNvGrpSpPr/>
              <p:nvPr/>
            </p:nvGrpSpPr>
            <p:grpSpPr>
              <a:xfrm>
                <a:off x="575452" y="4370023"/>
                <a:ext cx="3673651" cy="1646266"/>
                <a:chOff x="755394" y="857477"/>
                <a:chExt cx="5423232" cy="2430302"/>
              </a:xfrm>
            </p:grpSpPr>
            <p:grpSp>
              <p:nvGrpSpPr>
                <p:cNvPr id="139" name="グループ化 138"/>
                <p:cNvGrpSpPr/>
                <p:nvPr/>
              </p:nvGrpSpPr>
              <p:grpSpPr>
                <a:xfrm>
                  <a:off x="755394" y="857477"/>
                  <a:ext cx="5423232" cy="2430302"/>
                  <a:chOff x="755394" y="857477"/>
                  <a:chExt cx="5423232" cy="2430302"/>
                </a:xfrm>
              </p:grpSpPr>
              <p:pic>
                <p:nvPicPr>
                  <p:cNvPr id="142" name="図 141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52" r="38364"/>
                  <a:stretch/>
                </p:blipFill>
                <p:spPr>
                  <a:xfrm>
                    <a:off x="755394" y="859316"/>
                    <a:ext cx="2968308" cy="2428463"/>
                  </a:xfrm>
                  <a:prstGeom prst="rect">
                    <a:avLst/>
                  </a:prstGeom>
                </p:spPr>
              </p:pic>
              <p:pic>
                <p:nvPicPr>
                  <p:cNvPr id="143" name="図 142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52" r="38364"/>
                  <a:stretch/>
                </p:blipFill>
                <p:spPr>
                  <a:xfrm>
                    <a:off x="3210319" y="857477"/>
                    <a:ext cx="2968307" cy="2428463"/>
                  </a:xfrm>
                  <a:prstGeom prst="rect">
                    <a:avLst/>
                  </a:prstGeom>
                </p:spPr>
              </p:pic>
              <p:sp>
                <p:nvSpPr>
                  <p:cNvPr id="144" name="円/楕円 143"/>
                  <p:cNvSpPr/>
                  <p:nvPr/>
                </p:nvSpPr>
                <p:spPr>
                  <a:xfrm>
                    <a:off x="2489812" y="1388127"/>
                    <a:ext cx="1729648" cy="134405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145" name="グループ化 144"/>
                  <p:cNvGrpSpPr/>
                  <p:nvPr/>
                </p:nvGrpSpPr>
                <p:grpSpPr>
                  <a:xfrm>
                    <a:off x="2897425" y="1377151"/>
                    <a:ext cx="142378" cy="170023"/>
                    <a:chOff x="1597434" y="4561025"/>
                    <a:chExt cx="142378" cy="170023"/>
                  </a:xfrm>
                </p:grpSpPr>
                <p:sp>
                  <p:nvSpPr>
                    <p:cNvPr id="152" name="Freeform 7"/>
                    <p:cNvSpPr>
                      <a:spLocks/>
                    </p:cNvSpPr>
                    <p:nvPr/>
                  </p:nvSpPr>
                  <p:spPr bwMode="auto">
                    <a:xfrm>
                      <a:off x="1597434" y="4561025"/>
                      <a:ext cx="142378" cy="170023"/>
                    </a:xfrm>
                    <a:custGeom>
                      <a:avLst/>
                      <a:gdLst>
                        <a:gd name="T0" fmla="*/ 50 w 58"/>
                        <a:gd name="T1" fmla="*/ 50 h 58"/>
                        <a:gd name="T2" fmla="*/ 40 w 58"/>
                        <a:gd name="T3" fmla="*/ 57 h 58"/>
                        <a:gd name="T4" fmla="*/ 29 w 58"/>
                        <a:gd name="T5" fmla="*/ 58 h 58"/>
                        <a:gd name="T6" fmla="*/ 19 w 58"/>
                        <a:gd name="T7" fmla="*/ 57 h 58"/>
                        <a:gd name="T8" fmla="*/ 9 w 58"/>
                        <a:gd name="T9" fmla="*/ 50 h 58"/>
                        <a:gd name="T10" fmla="*/ 3 w 58"/>
                        <a:gd name="T11" fmla="*/ 40 h 58"/>
                        <a:gd name="T12" fmla="*/ 0 w 58"/>
                        <a:gd name="T13" fmla="*/ 29 h 58"/>
                        <a:gd name="T14" fmla="*/ 3 w 58"/>
                        <a:gd name="T15" fmla="*/ 18 h 58"/>
                        <a:gd name="T16" fmla="*/ 9 w 58"/>
                        <a:gd name="T17" fmla="*/ 9 h 58"/>
                        <a:gd name="T18" fmla="*/ 19 w 58"/>
                        <a:gd name="T19" fmla="*/ 2 h 58"/>
                        <a:gd name="T20" fmla="*/ 29 w 58"/>
                        <a:gd name="T21" fmla="*/ 0 h 58"/>
                        <a:gd name="T22" fmla="*/ 40 w 58"/>
                        <a:gd name="T23" fmla="*/ 2 h 58"/>
                        <a:gd name="T24" fmla="*/ 50 w 58"/>
                        <a:gd name="T25" fmla="*/ 9 h 58"/>
                        <a:gd name="T26" fmla="*/ 57 w 58"/>
                        <a:gd name="T27" fmla="*/ 18 h 58"/>
                        <a:gd name="T28" fmla="*/ 58 w 58"/>
                        <a:gd name="T29" fmla="*/ 29 h 58"/>
                        <a:gd name="T30" fmla="*/ 57 w 58"/>
                        <a:gd name="T31" fmla="*/ 40 h 58"/>
                        <a:gd name="T32" fmla="*/ 50 w 58"/>
                        <a:gd name="T33" fmla="*/ 50 h 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58" h="58">
                          <a:moveTo>
                            <a:pt x="50" y="50"/>
                          </a:moveTo>
                          <a:lnTo>
                            <a:pt x="40" y="57"/>
                          </a:lnTo>
                          <a:lnTo>
                            <a:pt x="29" y="58"/>
                          </a:lnTo>
                          <a:lnTo>
                            <a:pt x="19" y="57"/>
                          </a:lnTo>
                          <a:lnTo>
                            <a:pt x="9" y="50"/>
                          </a:lnTo>
                          <a:lnTo>
                            <a:pt x="3" y="40"/>
                          </a:lnTo>
                          <a:lnTo>
                            <a:pt x="0" y="29"/>
                          </a:lnTo>
                          <a:lnTo>
                            <a:pt x="3" y="18"/>
                          </a:lnTo>
                          <a:lnTo>
                            <a:pt x="9" y="9"/>
                          </a:lnTo>
                          <a:lnTo>
                            <a:pt x="19" y="2"/>
                          </a:lnTo>
                          <a:lnTo>
                            <a:pt x="29" y="0"/>
                          </a:lnTo>
                          <a:lnTo>
                            <a:pt x="40" y="2"/>
                          </a:lnTo>
                          <a:lnTo>
                            <a:pt x="50" y="9"/>
                          </a:lnTo>
                          <a:lnTo>
                            <a:pt x="57" y="18"/>
                          </a:lnTo>
                          <a:lnTo>
                            <a:pt x="58" y="29"/>
                          </a:lnTo>
                          <a:lnTo>
                            <a:pt x="57" y="40"/>
                          </a:lnTo>
                          <a:lnTo>
                            <a:pt x="50" y="5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53" name="Freeform 8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597434" y="4561025"/>
                      <a:ext cx="142378" cy="170023"/>
                    </a:xfrm>
                    <a:custGeom>
                      <a:avLst/>
                      <a:gdLst>
                        <a:gd name="T0" fmla="*/ 50 w 58"/>
                        <a:gd name="T1" fmla="*/ 50 h 58"/>
                        <a:gd name="T2" fmla="*/ 40 w 58"/>
                        <a:gd name="T3" fmla="*/ 57 h 58"/>
                        <a:gd name="T4" fmla="*/ 29 w 58"/>
                        <a:gd name="T5" fmla="*/ 58 h 58"/>
                        <a:gd name="T6" fmla="*/ 19 w 58"/>
                        <a:gd name="T7" fmla="*/ 57 h 58"/>
                        <a:gd name="T8" fmla="*/ 9 w 58"/>
                        <a:gd name="T9" fmla="*/ 50 h 58"/>
                        <a:gd name="T10" fmla="*/ 3 w 58"/>
                        <a:gd name="T11" fmla="*/ 40 h 58"/>
                        <a:gd name="T12" fmla="*/ 0 w 58"/>
                        <a:gd name="T13" fmla="*/ 29 h 58"/>
                        <a:gd name="T14" fmla="*/ 3 w 58"/>
                        <a:gd name="T15" fmla="*/ 18 h 58"/>
                        <a:gd name="T16" fmla="*/ 9 w 58"/>
                        <a:gd name="T17" fmla="*/ 9 h 58"/>
                        <a:gd name="T18" fmla="*/ 19 w 58"/>
                        <a:gd name="T19" fmla="*/ 2 h 58"/>
                        <a:gd name="T20" fmla="*/ 29 w 58"/>
                        <a:gd name="T21" fmla="*/ 0 h 58"/>
                        <a:gd name="T22" fmla="*/ 40 w 58"/>
                        <a:gd name="T23" fmla="*/ 2 h 58"/>
                        <a:gd name="T24" fmla="*/ 50 w 58"/>
                        <a:gd name="T25" fmla="*/ 9 h 58"/>
                        <a:gd name="T26" fmla="*/ 57 w 58"/>
                        <a:gd name="T27" fmla="*/ 18 h 58"/>
                        <a:gd name="T28" fmla="*/ 58 w 58"/>
                        <a:gd name="T29" fmla="*/ 29 h 58"/>
                        <a:gd name="T30" fmla="*/ 57 w 58"/>
                        <a:gd name="T31" fmla="*/ 40 h 58"/>
                        <a:gd name="T32" fmla="*/ 50 w 58"/>
                        <a:gd name="T33" fmla="*/ 50 h 58"/>
                        <a:gd name="T34" fmla="*/ 50 w 58"/>
                        <a:gd name="T35" fmla="*/ 50 h 58"/>
                        <a:gd name="T36" fmla="*/ 57 w 58"/>
                        <a:gd name="T37" fmla="*/ 40 h 58"/>
                        <a:gd name="T38" fmla="*/ 58 w 58"/>
                        <a:gd name="T39" fmla="*/ 29 h 58"/>
                        <a:gd name="T40" fmla="*/ 57 w 58"/>
                        <a:gd name="T41" fmla="*/ 18 h 58"/>
                        <a:gd name="T42" fmla="*/ 50 w 58"/>
                        <a:gd name="T43" fmla="*/ 9 h 58"/>
                        <a:gd name="T44" fmla="*/ 40 w 58"/>
                        <a:gd name="T45" fmla="*/ 2 h 58"/>
                        <a:gd name="T46" fmla="*/ 29 w 58"/>
                        <a:gd name="T47" fmla="*/ 0 h 58"/>
                        <a:gd name="T48" fmla="*/ 19 w 58"/>
                        <a:gd name="T49" fmla="*/ 2 h 58"/>
                        <a:gd name="T50" fmla="*/ 9 w 58"/>
                        <a:gd name="T51" fmla="*/ 9 h 58"/>
                        <a:gd name="T52" fmla="*/ 3 w 58"/>
                        <a:gd name="T53" fmla="*/ 18 h 58"/>
                        <a:gd name="T54" fmla="*/ 0 w 58"/>
                        <a:gd name="T55" fmla="*/ 29 h 58"/>
                        <a:gd name="T56" fmla="*/ 3 w 58"/>
                        <a:gd name="T57" fmla="*/ 40 h 58"/>
                        <a:gd name="T58" fmla="*/ 9 w 58"/>
                        <a:gd name="T59" fmla="*/ 50 h 58"/>
                        <a:gd name="T60" fmla="*/ 19 w 58"/>
                        <a:gd name="T61" fmla="*/ 57 h 58"/>
                        <a:gd name="T62" fmla="*/ 29 w 58"/>
                        <a:gd name="T63" fmla="*/ 58 h 58"/>
                        <a:gd name="T64" fmla="*/ 40 w 58"/>
                        <a:gd name="T65" fmla="*/ 57 h 58"/>
                        <a:gd name="T66" fmla="*/ 50 w 58"/>
                        <a:gd name="T67" fmla="*/ 50 h 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58" h="58">
                          <a:moveTo>
                            <a:pt x="50" y="50"/>
                          </a:moveTo>
                          <a:lnTo>
                            <a:pt x="40" y="57"/>
                          </a:lnTo>
                          <a:lnTo>
                            <a:pt x="29" y="58"/>
                          </a:lnTo>
                          <a:lnTo>
                            <a:pt x="19" y="57"/>
                          </a:lnTo>
                          <a:lnTo>
                            <a:pt x="9" y="50"/>
                          </a:lnTo>
                          <a:lnTo>
                            <a:pt x="3" y="40"/>
                          </a:lnTo>
                          <a:lnTo>
                            <a:pt x="0" y="29"/>
                          </a:lnTo>
                          <a:lnTo>
                            <a:pt x="3" y="18"/>
                          </a:lnTo>
                          <a:lnTo>
                            <a:pt x="9" y="9"/>
                          </a:lnTo>
                          <a:lnTo>
                            <a:pt x="19" y="2"/>
                          </a:lnTo>
                          <a:lnTo>
                            <a:pt x="29" y="0"/>
                          </a:lnTo>
                          <a:lnTo>
                            <a:pt x="40" y="2"/>
                          </a:lnTo>
                          <a:lnTo>
                            <a:pt x="50" y="9"/>
                          </a:lnTo>
                          <a:lnTo>
                            <a:pt x="57" y="18"/>
                          </a:lnTo>
                          <a:lnTo>
                            <a:pt x="58" y="29"/>
                          </a:lnTo>
                          <a:lnTo>
                            <a:pt x="57" y="40"/>
                          </a:lnTo>
                          <a:lnTo>
                            <a:pt x="50" y="50"/>
                          </a:lnTo>
                          <a:close/>
                          <a:moveTo>
                            <a:pt x="50" y="50"/>
                          </a:moveTo>
                          <a:lnTo>
                            <a:pt x="57" y="40"/>
                          </a:lnTo>
                          <a:lnTo>
                            <a:pt x="58" y="29"/>
                          </a:lnTo>
                          <a:lnTo>
                            <a:pt x="57" y="18"/>
                          </a:lnTo>
                          <a:lnTo>
                            <a:pt x="50" y="9"/>
                          </a:lnTo>
                          <a:lnTo>
                            <a:pt x="40" y="2"/>
                          </a:lnTo>
                          <a:lnTo>
                            <a:pt x="29" y="0"/>
                          </a:lnTo>
                          <a:lnTo>
                            <a:pt x="19" y="2"/>
                          </a:lnTo>
                          <a:lnTo>
                            <a:pt x="9" y="9"/>
                          </a:lnTo>
                          <a:lnTo>
                            <a:pt x="3" y="18"/>
                          </a:lnTo>
                          <a:lnTo>
                            <a:pt x="0" y="29"/>
                          </a:lnTo>
                          <a:lnTo>
                            <a:pt x="3" y="40"/>
                          </a:lnTo>
                          <a:lnTo>
                            <a:pt x="9" y="50"/>
                          </a:lnTo>
                          <a:lnTo>
                            <a:pt x="19" y="57"/>
                          </a:lnTo>
                          <a:lnTo>
                            <a:pt x="29" y="58"/>
                          </a:lnTo>
                          <a:lnTo>
                            <a:pt x="40" y="57"/>
                          </a:lnTo>
                          <a:lnTo>
                            <a:pt x="50" y="5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146" name="グループ化 145"/>
                  <p:cNvGrpSpPr/>
                  <p:nvPr/>
                </p:nvGrpSpPr>
                <p:grpSpPr>
                  <a:xfrm>
                    <a:off x="3800807" y="2517537"/>
                    <a:ext cx="142378" cy="172955"/>
                    <a:chOff x="1597434" y="5337855"/>
                    <a:chExt cx="142378" cy="172955"/>
                  </a:xfrm>
                </p:grpSpPr>
                <p:sp>
                  <p:nvSpPr>
                    <p:cNvPr id="150" name="Freeform 9"/>
                    <p:cNvSpPr>
                      <a:spLocks/>
                    </p:cNvSpPr>
                    <p:nvPr/>
                  </p:nvSpPr>
                  <p:spPr bwMode="auto">
                    <a:xfrm>
                      <a:off x="1597434" y="5337855"/>
                      <a:ext cx="142378" cy="172955"/>
                    </a:xfrm>
                    <a:custGeom>
                      <a:avLst/>
                      <a:gdLst>
                        <a:gd name="T0" fmla="*/ 50 w 58"/>
                        <a:gd name="T1" fmla="*/ 50 h 59"/>
                        <a:gd name="T2" fmla="*/ 40 w 58"/>
                        <a:gd name="T3" fmla="*/ 56 h 59"/>
                        <a:gd name="T4" fmla="*/ 29 w 58"/>
                        <a:gd name="T5" fmla="*/ 59 h 59"/>
                        <a:gd name="T6" fmla="*/ 19 w 58"/>
                        <a:gd name="T7" fmla="*/ 56 h 59"/>
                        <a:gd name="T8" fmla="*/ 9 w 58"/>
                        <a:gd name="T9" fmla="*/ 50 h 59"/>
                        <a:gd name="T10" fmla="*/ 3 w 58"/>
                        <a:gd name="T11" fmla="*/ 40 h 59"/>
                        <a:gd name="T12" fmla="*/ 0 w 58"/>
                        <a:gd name="T13" fmla="*/ 30 h 59"/>
                        <a:gd name="T14" fmla="*/ 3 w 58"/>
                        <a:gd name="T15" fmla="*/ 19 h 59"/>
                        <a:gd name="T16" fmla="*/ 9 w 58"/>
                        <a:gd name="T17" fmla="*/ 9 h 59"/>
                        <a:gd name="T18" fmla="*/ 19 w 58"/>
                        <a:gd name="T19" fmla="*/ 2 h 59"/>
                        <a:gd name="T20" fmla="*/ 29 w 58"/>
                        <a:gd name="T21" fmla="*/ 0 h 59"/>
                        <a:gd name="T22" fmla="*/ 40 w 58"/>
                        <a:gd name="T23" fmla="*/ 2 h 59"/>
                        <a:gd name="T24" fmla="*/ 50 w 58"/>
                        <a:gd name="T25" fmla="*/ 9 h 59"/>
                        <a:gd name="T26" fmla="*/ 57 w 58"/>
                        <a:gd name="T27" fmla="*/ 19 h 59"/>
                        <a:gd name="T28" fmla="*/ 58 w 58"/>
                        <a:gd name="T29" fmla="*/ 30 h 59"/>
                        <a:gd name="T30" fmla="*/ 57 w 58"/>
                        <a:gd name="T31" fmla="*/ 40 h 59"/>
                        <a:gd name="T32" fmla="*/ 50 w 58"/>
                        <a:gd name="T33" fmla="*/ 50 h 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58" h="59">
                          <a:moveTo>
                            <a:pt x="50" y="50"/>
                          </a:moveTo>
                          <a:lnTo>
                            <a:pt x="40" y="56"/>
                          </a:lnTo>
                          <a:lnTo>
                            <a:pt x="29" y="59"/>
                          </a:lnTo>
                          <a:lnTo>
                            <a:pt x="19" y="56"/>
                          </a:lnTo>
                          <a:lnTo>
                            <a:pt x="9" y="50"/>
                          </a:lnTo>
                          <a:lnTo>
                            <a:pt x="3" y="40"/>
                          </a:lnTo>
                          <a:lnTo>
                            <a:pt x="0" y="30"/>
                          </a:lnTo>
                          <a:lnTo>
                            <a:pt x="3" y="19"/>
                          </a:lnTo>
                          <a:lnTo>
                            <a:pt x="9" y="9"/>
                          </a:lnTo>
                          <a:lnTo>
                            <a:pt x="19" y="2"/>
                          </a:lnTo>
                          <a:lnTo>
                            <a:pt x="29" y="0"/>
                          </a:lnTo>
                          <a:lnTo>
                            <a:pt x="40" y="2"/>
                          </a:lnTo>
                          <a:lnTo>
                            <a:pt x="50" y="9"/>
                          </a:lnTo>
                          <a:lnTo>
                            <a:pt x="57" y="19"/>
                          </a:lnTo>
                          <a:lnTo>
                            <a:pt x="58" y="30"/>
                          </a:lnTo>
                          <a:lnTo>
                            <a:pt x="57" y="40"/>
                          </a:lnTo>
                          <a:lnTo>
                            <a:pt x="50" y="5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51" name="Freeform 1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597434" y="5337855"/>
                      <a:ext cx="142378" cy="172955"/>
                    </a:xfrm>
                    <a:custGeom>
                      <a:avLst/>
                      <a:gdLst>
                        <a:gd name="T0" fmla="*/ 50 w 58"/>
                        <a:gd name="T1" fmla="*/ 50 h 59"/>
                        <a:gd name="T2" fmla="*/ 40 w 58"/>
                        <a:gd name="T3" fmla="*/ 56 h 59"/>
                        <a:gd name="T4" fmla="*/ 29 w 58"/>
                        <a:gd name="T5" fmla="*/ 59 h 59"/>
                        <a:gd name="T6" fmla="*/ 19 w 58"/>
                        <a:gd name="T7" fmla="*/ 56 h 59"/>
                        <a:gd name="T8" fmla="*/ 9 w 58"/>
                        <a:gd name="T9" fmla="*/ 50 h 59"/>
                        <a:gd name="T10" fmla="*/ 3 w 58"/>
                        <a:gd name="T11" fmla="*/ 40 h 59"/>
                        <a:gd name="T12" fmla="*/ 0 w 58"/>
                        <a:gd name="T13" fmla="*/ 30 h 59"/>
                        <a:gd name="T14" fmla="*/ 3 w 58"/>
                        <a:gd name="T15" fmla="*/ 19 h 59"/>
                        <a:gd name="T16" fmla="*/ 9 w 58"/>
                        <a:gd name="T17" fmla="*/ 9 h 59"/>
                        <a:gd name="T18" fmla="*/ 19 w 58"/>
                        <a:gd name="T19" fmla="*/ 2 h 59"/>
                        <a:gd name="T20" fmla="*/ 29 w 58"/>
                        <a:gd name="T21" fmla="*/ 0 h 59"/>
                        <a:gd name="T22" fmla="*/ 40 w 58"/>
                        <a:gd name="T23" fmla="*/ 2 h 59"/>
                        <a:gd name="T24" fmla="*/ 50 w 58"/>
                        <a:gd name="T25" fmla="*/ 9 h 59"/>
                        <a:gd name="T26" fmla="*/ 57 w 58"/>
                        <a:gd name="T27" fmla="*/ 19 h 59"/>
                        <a:gd name="T28" fmla="*/ 58 w 58"/>
                        <a:gd name="T29" fmla="*/ 30 h 59"/>
                        <a:gd name="T30" fmla="*/ 57 w 58"/>
                        <a:gd name="T31" fmla="*/ 40 h 59"/>
                        <a:gd name="T32" fmla="*/ 50 w 58"/>
                        <a:gd name="T33" fmla="*/ 50 h 59"/>
                        <a:gd name="T34" fmla="*/ 50 w 58"/>
                        <a:gd name="T35" fmla="*/ 50 h 59"/>
                        <a:gd name="T36" fmla="*/ 57 w 58"/>
                        <a:gd name="T37" fmla="*/ 40 h 59"/>
                        <a:gd name="T38" fmla="*/ 58 w 58"/>
                        <a:gd name="T39" fmla="*/ 30 h 59"/>
                        <a:gd name="T40" fmla="*/ 57 w 58"/>
                        <a:gd name="T41" fmla="*/ 19 h 59"/>
                        <a:gd name="T42" fmla="*/ 50 w 58"/>
                        <a:gd name="T43" fmla="*/ 9 h 59"/>
                        <a:gd name="T44" fmla="*/ 40 w 58"/>
                        <a:gd name="T45" fmla="*/ 2 h 59"/>
                        <a:gd name="T46" fmla="*/ 29 w 58"/>
                        <a:gd name="T47" fmla="*/ 0 h 59"/>
                        <a:gd name="T48" fmla="*/ 19 w 58"/>
                        <a:gd name="T49" fmla="*/ 2 h 59"/>
                        <a:gd name="T50" fmla="*/ 9 w 58"/>
                        <a:gd name="T51" fmla="*/ 9 h 59"/>
                        <a:gd name="T52" fmla="*/ 3 w 58"/>
                        <a:gd name="T53" fmla="*/ 19 h 59"/>
                        <a:gd name="T54" fmla="*/ 0 w 58"/>
                        <a:gd name="T55" fmla="*/ 30 h 59"/>
                        <a:gd name="T56" fmla="*/ 3 w 58"/>
                        <a:gd name="T57" fmla="*/ 40 h 59"/>
                        <a:gd name="T58" fmla="*/ 9 w 58"/>
                        <a:gd name="T59" fmla="*/ 50 h 59"/>
                        <a:gd name="T60" fmla="*/ 19 w 58"/>
                        <a:gd name="T61" fmla="*/ 56 h 59"/>
                        <a:gd name="T62" fmla="*/ 29 w 58"/>
                        <a:gd name="T63" fmla="*/ 59 h 59"/>
                        <a:gd name="T64" fmla="*/ 40 w 58"/>
                        <a:gd name="T65" fmla="*/ 56 h 59"/>
                        <a:gd name="T66" fmla="*/ 50 w 58"/>
                        <a:gd name="T67" fmla="*/ 50 h 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58" h="59">
                          <a:moveTo>
                            <a:pt x="50" y="50"/>
                          </a:moveTo>
                          <a:lnTo>
                            <a:pt x="40" y="56"/>
                          </a:lnTo>
                          <a:lnTo>
                            <a:pt x="29" y="59"/>
                          </a:lnTo>
                          <a:lnTo>
                            <a:pt x="19" y="56"/>
                          </a:lnTo>
                          <a:lnTo>
                            <a:pt x="9" y="50"/>
                          </a:lnTo>
                          <a:lnTo>
                            <a:pt x="3" y="40"/>
                          </a:lnTo>
                          <a:lnTo>
                            <a:pt x="0" y="30"/>
                          </a:lnTo>
                          <a:lnTo>
                            <a:pt x="3" y="19"/>
                          </a:lnTo>
                          <a:lnTo>
                            <a:pt x="9" y="9"/>
                          </a:lnTo>
                          <a:lnTo>
                            <a:pt x="19" y="2"/>
                          </a:lnTo>
                          <a:lnTo>
                            <a:pt x="29" y="0"/>
                          </a:lnTo>
                          <a:lnTo>
                            <a:pt x="40" y="2"/>
                          </a:lnTo>
                          <a:lnTo>
                            <a:pt x="50" y="9"/>
                          </a:lnTo>
                          <a:lnTo>
                            <a:pt x="57" y="19"/>
                          </a:lnTo>
                          <a:lnTo>
                            <a:pt x="58" y="30"/>
                          </a:lnTo>
                          <a:lnTo>
                            <a:pt x="57" y="40"/>
                          </a:lnTo>
                          <a:lnTo>
                            <a:pt x="50" y="50"/>
                          </a:lnTo>
                          <a:close/>
                          <a:moveTo>
                            <a:pt x="50" y="50"/>
                          </a:moveTo>
                          <a:lnTo>
                            <a:pt x="57" y="40"/>
                          </a:lnTo>
                          <a:lnTo>
                            <a:pt x="58" y="30"/>
                          </a:lnTo>
                          <a:lnTo>
                            <a:pt x="57" y="19"/>
                          </a:lnTo>
                          <a:lnTo>
                            <a:pt x="50" y="9"/>
                          </a:lnTo>
                          <a:lnTo>
                            <a:pt x="40" y="2"/>
                          </a:lnTo>
                          <a:lnTo>
                            <a:pt x="29" y="0"/>
                          </a:lnTo>
                          <a:lnTo>
                            <a:pt x="19" y="2"/>
                          </a:lnTo>
                          <a:lnTo>
                            <a:pt x="9" y="9"/>
                          </a:lnTo>
                          <a:lnTo>
                            <a:pt x="3" y="19"/>
                          </a:lnTo>
                          <a:lnTo>
                            <a:pt x="0" y="30"/>
                          </a:lnTo>
                          <a:lnTo>
                            <a:pt x="3" y="40"/>
                          </a:lnTo>
                          <a:lnTo>
                            <a:pt x="9" y="50"/>
                          </a:lnTo>
                          <a:lnTo>
                            <a:pt x="19" y="56"/>
                          </a:lnTo>
                          <a:lnTo>
                            <a:pt x="29" y="59"/>
                          </a:lnTo>
                          <a:lnTo>
                            <a:pt x="40" y="56"/>
                          </a:lnTo>
                          <a:lnTo>
                            <a:pt x="50" y="5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147" name="グループ化 146"/>
                  <p:cNvGrpSpPr>
                    <a:grpSpLocks noChangeAspect="1"/>
                  </p:cNvGrpSpPr>
                  <p:nvPr/>
                </p:nvGrpSpPr>
                <p:grpSpPr>
                  <a:xfrm>
                    <a:off x="3160236" y="1397781"/>
                    <a:ext cx="540160" cy="1307800"/>
                    <a:chOff x="1970415" y="3028278"/>
                    <a:chExt cx="900266" cy="2179666"/>
                  </a:xfrm>
                </p:grpSpPr>
                <p:sp>
                  <p:nvSpPr>
                    <p:cNvPr id="148" name="Freeform 11"/>
                    <p:cNvSpPr>
                      <a:spLocks/>
                    </p:cNvSpPr>
                    <p:nvPr/>
                  </p:nvSpPr>
                  <p:spPr bwMode="auto">
                    <a:xfrm rot="-2400000">
                      <a:off x="1970415" y="3028278"/>
                      <a:ext cx="241091" cy="1399306"/>
                    </a:xfrm>
                    <a:custGeom>
                      <a:avLst/>
                      <a:gdLst>
                        <a:gd name="T0" fmla="*/ 41 w 51"/>
                        <a:gd name="T1" fmla="*/ 22 h 256"/>
                        <a:gd name="T2" fmla="*/ 30 w 51"/>
                        <a:gd name="T3" fmla="*/ 60 h 256"/>
                        <a:gd name="T4" fmla="*/ 7 w 51"/>
                        <a:gd name="T5" fmla="*/ 56 h 256"/>
                        <a:gd name="T6" fmla="*/ 10 w 51"/>
                        <a:gd name="T7" fmla="*/ 46 h 256"/>
                        <a:gd name="T8" fmla="*/ 34 w 51"/>
                        <a:gd name="T9" fmla="*/ 46 h 256"/>
                        <a:gd name="T10" fmla="*/ 38 w 51"/>
                        <a:gd name="T11" fmla="*/ 92 h 256"/>
                        <a:gd name="T12" fmla="*/ 15 w 51"/>
                        <a:gd name="T13" fmla="*/ 98 h 256"/>
                        <a:gd name="T14" fmla="*/ 6 w 51"/>
                        <a:gd name="T15" fmla="*/ 88 h 256"/>
                        <a:gd name="T16" fmla="*/ 25 w 51"/>
                        <a:gd name="T17" fmla="*/ 80 h 256"/>
                        <a:gd name="T18" fmla="*/ 44 w 51"/>
                        <a:gd name="T19" fmla="*/ 108 h 256"/>
                        <a:gd name="T20" fmla="*/ 25 w 51"/>
                        <a:gd name="T21" fmla="*/ 137 h 256"/>
                        <a:gd name="T22" fmla="*/ 7 w 51"/>
                        <a:gd name="T23" fmla="*/ 130 h 256"/>
                        <a:gd name="T24" fmla="*/ 15 w 51"/>
                        <a:gd name="T25" fmla="*/ 119 h 256"/>
                        <a:gd name="T26" fmla="*/ 39 w 51"/>
                        <a:gd name="T27" fmla="*/ 126 h 256"/>
                        <a:gd name="T28" fmla="*/ 35 w 51"/>
                        <a:gd name="T29" fmla="*/ 171 h 256"/>
                        <a:gd name="T30" fmla="*/ 11 w 51"/>
                        <a:gd name="T31" fmla="*/ 171 h 256"/>
                        <a:gd name="T32" fmla="*/ 9 w 51"/>
                        <a:gd name="T33" fmla="*/ 161 h 256"/>
                        <a:gd name="T34" fmla="*/ 30 w 51"/>
                        <a:gd name="T35" fmla="*/ 156 h 256"/>
                        <a:gd name="T36" fmla="*/ 44 w 51"/>
                        <a:gd name="T37" fmla="*/ 195 h 256"/>
                        <a:gd name="T38" fmla="*/ 21 w 51"/>
                        <a:gd name="T39" fmla="*/ 212 h 256"/>
                        <a:gd name="T40" fmla="*/ 7 w 51"/>
                        <a:gd name="T41" fmla="*/ 203 h 256"/>
                        <a:gd name="T42" fmla="*/ 21 w 51"/>
                        <a:gd name="T43" fmla="*/ 194 h 256"/>
                        <a:gd name="T44" fmla="*/ 44 w 51"/>
                        <a:gd name="T45" fmla="*/ 210 h 256"/>
                        <a:gd name="T46" fmla="*/ 31 w 51"/>
                        <a:gd name="T47" fmla="*/ 248 h 256"/>
                        <a:gd name="T48" fmla="*/ 33 w 51"/>
                        <a:gd name="T49" fmla="*/ 254 h 256"/>
                        <a:gd name="T50" fmla="*/ 51 w 51"/>
                        <a:gd name="T51" fmla="*/ 220 h 256"/>
                        <a:gd name="T52" fmla="*/ 31 w 51"/>
                        <a:gd name="T53" fmla="*/ 188 h 256"/>
                        <a:gd name="T54" fmla="*/ 5 w 51"/>
                        <a:gd name="T55" fmla="*/ 194 h 256"/>
                        <a:gd name="T56" fmla="*/ 10 w 51"/>
                        <a:gd name="T57" fmla="*/ 214 h 256"/>
                        <a:gd name="T58" fmla="*/ 36 w 51"/>
                        <a:gd name="T59" fmla="*/ 215 h 256"/>
                        <a:gd name="T60" fmla="*/ 49 w 51"/>
                        <a:gd name="T61" fmla="*/ 170 h 256"/>
                        <a:gd name="T62" fmla="*/ 25 w 51"/>
                        <a:gd name="T63" fmla="*/ 150 h 256"/>
                        <a:gd name="T64" fmla="*/ 2 w 51"/>
                        <a:gd name="T65" fmla="*/ 161 h 256"/>
                        <a:gd name="T66" fmla="*/ 14 w 51"/>
                        <a:gd name="T67" fmla="*/ 179 h 256"/>
                        <a:gd name="T68" fmla="*/ 40 w 51"/>
                        <a:gd name="T69" fmla="*/ 174 h 256"/>
                        <a:gd name="T70" fmla="*/ 44 w 51"/>
                        <a:gd name="T71" fmla="*/ 122 h 256"/>
                        <a:gd name="T72" fmla="*/ 19 w 51"/>
                        <a:gd name="T73" fmla="*/ 112 h 256"/>
                        <a:gd name="T74" fmla="*/ 0 w 51"/>
                        <a:gd name="T75" fmla="*/ 127 h 256"/>
                        <a:gd name="T76" fmla="*/ 19 w 51"/>
                        <a:gd name="T77" fmla="*/ 142 h 256"/>
                        <a:gd name="T78" fmla="*/ 44 w 51"/>
                        <a:gd name="T79" fmla="*/ 132 h 256"/>
                        <a:gd name="T80" fmla="*/ 39 w 51"/>
                        <a:gd name="T81" fmla="*/ 80 h 256"/>
                        <a:gd name="T82" fmla="*/ 12 w 51"/>
                        <a:gd name="T83" fmla="*/ 77 h 256"/>
                        <a:gd name="T84" fmla="*/ 1 w 51"/>
                        <a:gd name="T85" fmla="*/ 94 h 256"/>
                        <a:gd name="T86" fmla="*/ 25 w 51"/>
                        <a:gd name="T87" fmla="*/ 106 h 256"/>
                        <a:gd name="T88" fmla="*/ 48 w 51"/>
                        <a:gd name="T89" fmla="*/ 84 h 256"/>
                        <a:gd name="T90" fmla="*/ 34 w 51"/>
                        <a:gd name="T91" fmla="*/ 39 h 256"/>
                        <a:gd name="T92" fmla="*/ 7 w 51"/>
                        <a:gd name="T93" fmla="*/ 41 h 256"/>
                        <a:gd name="T94" fmla="*/ 4 w 51"/>
                        <a:gd name="T95" fmla="*/ 60 h 256"/>
                        <a:gd name="T96" fmla="*/ 30 w 51"/>
                        <a:gd name="T97" fmla="*/ 66 h 256"/>
                        <a:gd name="T98" fmla="*/ 49 w 51"/>
                        <a:gd name="T99" fmla="*/ 32 h 256"/>
                        <a:gd name="T100" fmla="*/ 29 w 51"/>
                        <a:gd name="T101" fmla="*/ 0 h 2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51" h="256">
                          <a:moveTo>
                            <a:pt x="24" y="5"/>
                          </a:moveTo>
                          <a:lnTo>
                            <a:pt x="29" y="6"/>
                          </a:lnTo>
                          <a:lnTo>
                            <a:pt x="34" y="8"/>
                          </a:lnTo>
                          <a:lnTo>
                            <a:pt x="38" y="12"/>
                          </a:lnTo>
                          <a:lnTo>
                            <a:pt x="41" y="22"/>
                          </a:lnTo>
                          <a:lnTo>
                            <a:pt x="44" y="34"/>
                          </a:lnTo>
                          <a:lnTo>
                            <a:pt x="41" y="44"/>
                          </a:lnTo>
                          <a:lnTo>
                            <a:pt x="38" y="54"/>
                          </a:lnTo>
                          <a:lnTo>
                            <a:pt x="34" y="58"/>
                          </a:lnTo>
                          <a:lnTo>
                            <a:pt x="30" y="60"/>
                          </a:lnTo>
                          <a:lnTo>
                            <a:pt x="25" y="61"/>
                          </a:lnTo>
                          <a:lnTo>
                            <a:pt x="19" y="61"/>
                          </a:lnTo>
                          <a:lnTo>
                            <a:pt x="15" y="60"/>
                          </a:lnTo>
                          <a:lnTo>
                            <a:pt x="10" y="59"/>
                          </a:lnTo>
                          <a:lnTo>
                            <a:pt x="7" y="56"/>
                          </a:lnTo>
                          <a:lnTo>
                            <a:pt x="6" y="55"/>
                          </a:lnTo>
                          <a:lnTo>
                            <a:pt x="5" y="53"/>
                          </a:lnTo>
                          <a:lnTo>
                            <a:pt x="6" y="50"/>
                          </a:lnTo>
                          <a:lnTo>
                            <a:pt x="7" y="48"/>
                          </a:lnTo>
                          <a:lnTo>
                            <a:pt x="10" y="46"/>
                          </a:lnTo>
                          <a:lnTo>
                            <a:pt x="14" y="44"/>
                          </a:lnTo>
                          <a:lnTo>
                            <a:pt x="19" y="43"/>
                          </a:lnTo>
                          <a:lnTo>
                            <a:pt x="25" y="43"/>
                          </a:lnTo>
                          <a:lnTo>
                            <a:pt x="29" y="44"/>
                          </a:lnTo>
                          <a:lnTo>
                            <a:pt x="34" y="46"/>
                          </a:lnTo>
                          <a:lnTo>
                            <a:pt x="38" y="50"/>
                          </a:lnTo>
                          <a:lnTo>
                            <a:pt x="43" y="59"/>
                          </a:lnTo>
                          <a:lnTo>
                            <a:pt x="44" y="70"/>
                          </a:lnTo>
                          <a:lnTo>
                            <a:pt x="43" y="82"/>
                          </a:lnTo>
                          <a:lnTo>
                            <a:pt x="38" y="92"/>
                          </a:lnTo>
                          <a:lnTo>
                            <a:pt x="34" y="95"/>
                          </a:lnTo>
                          <a:lnTo>
                            <a:pt x="30" y="98"/>
                          </a:lnTo>
                          <a:lnTo>
                            <a:pt x="25" y="99"/>
                          </a:lnTo>
                          <a:lnTo>
                            <a:pt x="20" y="99"/>
                          </a:lnTo>
                          <a:lnTo>
                            <a:pt x="15" y="98"/>
                          </a:lnTo>
                          <a:lnTo>
                            <a:pt x="11" y="97"/>
                          </a:lnTo>
                          <a:lnTo>
                            <a:pt x="9" y="94"/>
                          </a:lnTo>
                          <a:lnTo>
                            <a:pt x="6" y="92"/>
                          </a:lnTo>
                          <a:lnTo>
                            <a:pt x="6" y="90"/>
                          </a:lnTo>
                          <a:lnTo>
                            <a:pt x="6" y="88"/>
                          </a:lnTo>
                          <a:lnTo>
                            <a:pt x="9" y="85"/>
                          </a:lnTo>
                          <a:lnTo>
                            <a:pt x="11" y="84"/>
                          </a:lnTo>
                          <a:lnTo>
                            <a:pt x="15" y="82"/>
                          </a:lnTo>
                          <a:lnTo>
                            <a:pt x="20" y="80"/>
                          </a:lnTo>
                          <a:lnTo>
                            <a:pt x="25" y="80"/>
                          </a:lnTo>
                          <a:lnTo>
                            <a:pt x="30" y="82"/>
                          </a:lnTo>
                          <a:lnTo>
                            <a:pt x="34" y="84"/>
                          </a:lnTo>
                          <a:lnTo>
                            <a:pt x="38" y="88"/>
                          </a:lnTo>
                          <a:lnTo>
                            <a:pt x="43" y="97"/>
                          </a:lnTo>
                          <a:lnTo>
                            <a:pt x="44" y="108"/>
                          </a:lnTo>
                          <a:lnTo>
                            <a:pt x="43" y="119"/>
                          </a:lnTo>
                          <a:lnTo>
                            <a:pt x="39" y="128"/>
                          </a:lnTo>
                          <a:lnTo>
                            <a:pt x="35" y="133"/>
                          </a:lnTo>
                          <a:lnTo>
                            <a:pt x="30" y="136"/>
                          </a:lnTo>
                          <a:lnTo>
                            <a:pt x="25" y="137"/>
                          </a:lnTo>
                          <a:lnTo>
                            <a:pt x="20" y="137"/>
                          </a:lnTo>
                          <a:lnTo>
                            <a:pt x="15" y="136"/>
                          </a:lnTo>
                          <a:lnTo>
                            <a:pt x="11" y="133"/>
                          </a:lnTo>
                          <a:lnTo>
                            <a:pt x="9" y="132"/>
                          </a:lnTo>
                          <a:lnTo>
                            <a:pt x="7" y="130"/>
                          </a:lnTo>
                          <a:lnTo>
                            <a:pt x="6" y="127"/>
                          </a:lnTo>
                          <a:lnTo>
                            <a:pt x="7" y="126"/>
                          </a:lnTo>
                          <a:lnTo>
                            <a:pt x="9" y="123"/>
                          </a:lnTo>
                          <a:lnTo>
                            <a:pt x="11" y="121"/>
                          </a:lnTo>
                          <a:lnTo>
                            <a:pt x="15" y="119"/>
                          </a:lnTo>
                          <a:lnTo>
                            <a:pt x="20" y="118"/>
                          </a:lnTo>
                          <a:lnTo>
                            <a:pt x="25" y="118"/>
                          </a:lnTo>
                          <a:lnTo>
                            <a:pt x="30" y="118"/>
                          </a:lnTo>
                          <a:lnTo>
                            <a:pt x="35" y="121"/>
                          </a:lnTo>
                          <a:lnTo>
                            <a:pt x="39" y="126"/>
                          </a:lnTo>
                          <a:lnTo>
                            <a:pt x="43" y="135"/>
                          </a:lnTo>
                          <a:lnTo>
                            <a:pt x="45" y="146"/>
                          </a:lnTo>
                          <a:lnTo>
                            <a:pt x="43" y="157"/>
                          </a:lnTo>
                          <a:lnTo>
                            <a:pt x="39" y="166"/>
                          </a:lnTo>
                          <a:lnTo>
                            <a:pt x="35" y="171"/>
                          </a:lnTo>
                          <a:lnTo>
                            <a:pt x="31" y="174"/>
                          </a:lnTo>
                          <a:lnTo>
                            <a:pt x="26" y="175"/>
                          </a:lnTo>
                          <a:lnTo>
                            <a:pt x="20" y="174"/>
                          </a:lnTo>
                          <a:lnTo>
                            <a:pt x="16" y="172"/>
                          </a:lnTo>
                          <a:lnTo>
                            <a:pt x="11" y="171"/>
                          </a:lnTo>
                          <a:lnTo>
                            <a:pt x="9" y="170"/>
                          </a:lnTo>
                          <a:lnTo>
                            <a:pt x="7" y="167"/>
                          </a:lnTo>
                          <a:lnTo>
                            <a:pt x="6" y="165"/>
                          </a:lnTo>
                          <a:lnTo>
                            <a:pt x="7" y="162"/>
                          </a:lnTo>
                          <a:lnTo>
                            <a:pt x="9" y="161"/>
                          </a:lnTo>
                          <a:lnTo>
                            <a:pt x="11" y="159"/>
                          </a:lnTo>
                          <a:lnTo>
                            <a:pt x="16" y="157"/>
                          </a:lnTo>
                          <a:lnTo>
                            <a:pt x="20" y="156"/>
                          </a:lnTo>
                          <a:lnTo>
                            <a:pt x="26" y="155"/>
                          </a:lnTo>
                          <a:lnTo>
                            <a:pt x="30" y="156"/>
                          </a:lnTo>
                          <a:lnTo>
                            <a:pt x="35" y="159"/>
                          </a:lnTo>
                          <a:lnTo>
                            <a:pt x="39" y="164"/>
                          </a:lnTo>
                          <a:lnTo>
                            <a:pt x="44" y="172"/>
                          </a:lnTo>
                          <a:lnTo>
                            <a:pt x="45" y="184"/>
                          </a:lnTo>
                          <a:lnTo>
                            <a:pt x="44" y="195"/>
                          </a:lnTo>
                          <a:lnTo>
                            <a:pt x="39" y="204"/>
                          </a:lnTo>
                          <a:lnTo>
                            <a:pt x="36" y="208"/>
                          </a:lnTo>
                          <a:lnTo>
                            <a:pt x="31" y="212"/>
                          </a:lnTo>
                          <a:lnTo>
                            <a:pt x="26" y="212"/>
                          </a:lnTo>
                          <a:lnTo>
                            <a:pt x="21" y="212"/>
                          </a:lnTo>
                          <a:lnTo>
                            <a:pt x="16" y="210"/>
                          </a:lnTo>
                          <a:lnTo>
                            <a:pt x="12" y="209"/>
                          </a:lnTo>
                          <a:lnTo>
                            <a:pt x="10" y="206"/>
                          </a:lnTo>
                          <a:lnTo>
                            <a:pt x="7" y="205"/>
                          </a:lnTo>
                          <a:lnTo>
                            <a:pt x="7" y="203"/>
                          </a:lnTo>
                          <a:lnTo>
                            <a:pt x="7" y="200"/>
                          </a:lnTo>
                          <a:lnTo>
                            <a:pt x="10" y="198"/>
                          </a:lnTo>
                          <a:lnTo>
                            <a:pt x="12" y="196"/>
                          </a:lnTo>
                          <a:lnTo>
                            <a:pt x="16" y="195"/>
                          </a:lnTo>
                          <a:lnTo>
                            <a:pt x="21" y="194"/>
                          </a:lnTo>
                          <a:lnTo>
                            <a:pt x="26" y="193"/>
                          </a:lnTo>
                          <a:lnTo>
                            <a:pt x="31" y="194"/>
                          </a:lnTo>
                          <a:lnTo>
                            <a:pt x="35" y="196"/>
                          </a:lnTo>
                          <a:lnTo>
                            <a:pt x="39" y="200"/>
                          </a:lnTo>
                          <a:lnTo>
                            <a:pt x="44" y="210"/>
                          </a:lnTo>
                          <a:lnTo>
                            <a:pt x="45" y="222"/>
                          </a:lnTo>
                          <a:lnTo>
                            <a:pt x="44" y="232"/>
                          </a:lnTo>
                          <a:lnTo>
                            <a:pt x="40" y="242"/>
                          </a:lnTo>
                          <a:lnTo>
                            <a:pt x="36" y="246"/>
                          </a:lnTo>
                          <a:lnTo>
                            <a:pt x="31" y="248"/>
                          </a:lnTo>
                          <a:lnTo>
                            <a:pt x="26" y="249"/>
                          </a:lnTo>
                          <a:lnTo>
                            <a:pt x="24" y="249"/>
                          </a:lnTo>
                          <a:lnTo>
                            <a:pt x="24" y="256"/>
                          </a:lnTo>
                          <a:lnTo>
                            <a:pt x="26" y="256"/>
                          </a:lnTo>
                          <a:lnTo>
                            <a:pt x="33" y="254"/>
                          </a:lnTo>
                          <a:lnTo>
                            <a:pt x="36" y="253"/>
                          </a:lnTo>
                          <a:lnTo>
                            <a:pt x="41" y="249"/>
                          </a:lnTo>
                          <a:lnTo>
                            <a:pt x="45" y="244"/>
                          </a:lnTo>
                          <a:lnTo>
                            <a:pt x="50" y="234"/>
                          </a:lnTo>
                          <a:lnTo>
                            <a:pt x="51" y="220"/>
                          </a:lnTo>
                          <a:lnTo>
                            <a:pt x="49" y="208"/>
                          </a:lnTo>
                          <a:lnTo>
                            <a:pt x="44" y="198"/>
                          </a:lnTo>
                          <a:lnTo>
                            <a:pt x="40" y="193"/>
                          </a:lnTo>
                          <a:lnTo>
                            <a:pt x="36" y="190"/>
                          </a:lnTo>
                          <a:lnTo>
                            <a:pt x="31" y="188"/>
                          </a:lnTo>
                          <a:lnTo>
                            <a:pt x="26" y="188"/>
                          </a:lnTo>
                          <a:lnTo>
                            <a:pt x="20" y="188"/>
                          </a:lnTo>
                          <a:lnTo>
                            <a:pt x="14" y="189"/>
                          </a:lnTo>
                          <a:lnTo>
                            <a:pt x="9" y="191"/>
                          </a:lnTo>
                          <a:lnTo>
                            <a:pt x="5" y="194"/>
                          </a:lnTo>
                          <a:lnTo>
                            <a:pt x="2" y="199"/>
                          </a:lnTo>
                          <a:lnTo>
                            <a:pt x="1" y="203"/>
                          </a:lnTo>
                          <a:lnTo>
                            <a:pt x="2" y="206"/>
                          </a:lnTo>
                          <a:lnTo>
                            <a:pt x="5" y="212"/>
                          </a:lnTo>
                          <a:lnTo>
                            <a:pt x="10" y="214"/>
                          </a:lnTo>
                          <a:lnTo>
                            <a:pt x="14" y="217"/>
                          </a:lnTo>
                          <a:lnTo>
                            <a:pt x="20" y="218"/>
                          </a:lnTo>
                          <a:lnTo>
                            <a:pt x="26" y="218"/>
                          </a:lnTo>
                          <a:lnTo>
                            <a:pt x="31" y="217"/>
                          </a:lnTo>
                          <a:lnTo>
                            <a:pt x="36" y="215"/>
                          </a:lnTo>
                          <a:lnTo>
                            <a:pt x="40" y="212"/>
                          </a:lnTo>
                          <a:lnTo>
                            <a:pt x="44" y="208"/>
                          </a:lnTo>
                          <a:lnTo>
                            <a:pt x="49" y="196"/>
                          </a:lnTo>
                          <a:lnTo>
                            <a:pt x="51" y="184"/>
                          </a:lnTo>
                          <a:lnTo>
                            <a:pt x="49" y="170"/>
                          </a:lnTo>
                          <a:lnTo>
                            <a:pt x="44" y="160"/>
                          </a:lnTo>
                          <a:lnTo>
                            <a:pt x="40" y="155"/>
                          </a:lnTo>
                          <a:lnTo>
                            <a:pt x="35" y="152"/>
                          </a:lnTo>
                          <a:lnTo>
                            <a:pt x="31" y="150"/>
                          </a:lnTo>
                          <a:lnTo>
                            <a:pt x="25" y="150"/>
                          </a:lnTo>
                          <a:lnTo>
                            <a:pt x="19" y="150"/>
                          </a:lnTo>
                          <a:lnTo>
                            <a:pt x="14" y="151"/>
                          </a:lnTo>
                          <a:lnTo>
                            <a:pt x="9" y="154"/>
                          </a:lnTo>
                          <a:lnTo>
                            <a:pt x="5" y="157"/>
                          </a:lnTo>
                          <a:lnTo>
                            <a:pt x="2" y="161"/>
                          </a:lnTo>
                          <a:lnTo>
                            <a:pt x="1" y="165"/>
                          </a:lnTo>
                          <a:lnTo>
                            <a:pt x="2" y="170"/>
                          </a:lnTo>
                          <a:lnTo>
                            <a:pt x="5" y="174"/>
                          </a:lnTo>
                          <a:lnTo>
                            <a:pt x="9" y="176"/>
                          </a:lnTo>
                          <a:lnTo>
                            <a:pt x="14" y="179"/>
                          </a:lnTo>
                          <a:lnTo>
                            <a:pt x="20" y="180"/>
                          </a:lnTo>
                          <a:lnTo>
                            <a:pt x="26" y="180"/>
                          </a:lnTo>
                          <a:lnTo>
                            <a:pt x="31" y="180"/>
                          </a:lnTo>
                          <a:lnTo>
                            <a:pt x="36" y="177"/>
                          </a:lnTo>
                          <a:lnTo>
                            <a:pt x="40" y="174"/>
                          </a:lnTo>
                          <a:lnTo>
                            <a:pt x="44" y="170"/>
                          </a:lnTo>
                          <a:lnTo>
                            <a:pt x="49" y="159"/>
                          </a:lnTo>
                          <a:lnTo>
                            <a:pt x="50" y="146"/>
                          </a:lnTo>
                          <a:lnTo>
                            <a:pt x="49" y="133"/>
                          </a:lnTo>
                          <a:lnTo>
                            <a:pt x="44" y="122"/>
                          </a:lnTo>
                          <a:lnTo>
                            <a:pt x="40" y="118"/>
                          </a:lnTo>
                          <a:lnTo>
                            <a:pt x="35" y="114"/>
                          </a:lnTo>
                          <a:lnTo>
                            <a:pt x="30" y="112"/>
                          </a:lnTo>
                          <a:lnTo>
                            <a:pt x="25" y="112"/>
                          </a:lnTo>
                          <a:lnTo>
                            <a:pt x="19" y="112"/>
                          </a:lnTo>
                          <a:lnTo>
                            <a:pt x="14" y="114"/>
                          </a:lnTo>
                          <a:lnTo>
                            <a:pt x="9" y="116"/>
                          </a:lnTo>
                          <a:lnTo>
                            <a:pt x="4" y="119"/>
                          </a:lnTo>
                          <a:lnTo>
                            <a:pt x="1" y="123"/>
                          </a:lnTo>
                          <a:lnTo>
                            <a:pt x="0" y="127"/>
                          </a:lnTo>
                          <a:lnTo>
                            <a:pt x="1" y="132"/>
                          </a:lnTo>
                          <a:lnTo>
                            <a:pt x="4" y="136"/>
                          </a:lnTo>
                          <a:lnTo>
                            <a:pt x="9" y="138"/>
                          </a:lnTo>
                          <a:lnTo>
                            <a:pt x="14" y="141"/>
                          </a:lnTo>
                          <a:lnTo>
                            <a:pt x="19" y="142"/>
                          </a:lnTo>
                          <a:lnTo>
                            <a:pt x="25" y="142"/>
                          </a:lnTo>
                          <a:lnTo>
                            <a:pt x="31" y="142"/>
                          </a:lnTo>
                          <a:lnTo>
                            <a:pt x="35" y="140"/>
                          </a:lnTo>
                          <a:lnTo>
                            <a:pt x="40" y="137"/>
                          </a:lnTo>
                          <a:lnTo>
                            <a:pt x="44" y="132"/>
                          </a:lnTo>
                          <a:lnTo>
                            <a:pt x="49" y="121"/>
                          </a:lnTo>
                          <a:lnTo>
                            <a:pt x="50" y="108"/>
                          </a:lnTo>
                          <a:lnTo>
                            <a:pt x="48" y="95"/>
                          </a:lnTo>
                          <a:lnTo>
                            <a:pt x="43" y="84"/>
                          </a:lnTo>
                          <a:lnTo>
                            <a:pt x="39" y="80"/>
                          </a:lnTo>
                          <a:lnTo>
                            <a:pt x="35" y="77"/>
                          </a:lnTo>
                          <a:lnTo>
                            <a:pt x="30" y="75"/>
                          </a:lnTo>
                          <a:lnTo>
                            <a:pt x="25" y="74"/>
                          </a:lnTo>
                          <a:lnTo>
                            <a:pt x="19" y="75"/>
                          </a:lnTo>
                          <a:lnTo>
                            <a:pt x="12" y="77"/>
                          </a:lnTo>
                          <a:lnTo>
                            <a:pt x="7" y="78"/>
                          </a:lnTo>
                          <a:lnTo>
                            <a:pt x="4" y="82"/>
                          </a:lnTo>
                          <a:lnTo>
                            <a:pt x="1" y="85"/>
                          </a:lnTo>
                          <a:lnTo>
                            <a:pt x="0" y="90"/>
                          </a:lnTo>
                          <a:lnTo>
                            <a:pt x="1" y="94"/>
                          </a:lnTo>
                          <a:lnTo>
                            <a:pt x="4" y="98"/>
                          </a:lnTo>
                          <a:lnTo>
                            <a:pt x="9" y="102"/>
                          </a:lnTo>
                          <a:lnTo>
                            <a:pt x="12" y="103"/>
                          </a:lnTo>
                          <a:lnTo>
                            <a:pt x="19" y="104"/>
                          </a:lnTo>
                          <a:lnTo>
                            <a:pt x="25" y="106"/>
                          </a:lnTo>
                          <a:lnTo>
                            <a:pt x="30" y="104"/>
                          </a:lnTo>
                          <a:lnTo>
                            <a:pt x="35" y="102"/>
                          </a:lnTo>
                          <a:lnTo>
                            <a:pt x="39" y="99"/>
                          </a:lnTo>
                          <a:lnTo>
                            <a:pt x="43" y="94"/>
                          </a:lnTo>
                          <a:lnTo>
                            <a:pt x="48" y="84"/>
                          </a:lnTo>
                          <a:lnTo>
                            <a:pt x="50" y="70"/>
                          </a:lnTo>
                          <a:lnTo>
                            <a:pt x="48" y="58"/>
                          </a:lnTo>
                          <a:lnTo>
                            <a:pt x="43" y="46"/>
                          </a:lnTo>
                          <a:lnTo>
                            <a:pt x="39" y="43"/>
                          </a:lnTo>
                          <a:lnTo>
                            <a:pt x="34" y="39"/>
                          </a:lnTo>
                          <a:lnTo>
                            <a:pt x="30" y="37"/>
                          </a:lnTo>
                          <a:lnTo>
                            <a:pt x="24" y="36"/>
                          </a:lnTo>
                          <a:lnTo>
                            <a:pt x="17" y="37"/>
                          </a:lnTo>
                          <a:lnTo>
                            <a:pt x="12" y="39"/>
                          </a:lnTo>
                          <a:lnTo>
                            <a:pt x="7" y="41"/>
                          </a:lnTo>
                          <a:lnTo>
                            <a:pt x="4" y="44"/>
                          </a:lnTo>
                          <a:lnTo>
                            <a:pt x="0" y="48"/>
                          </a:lnTo>
                          <a:lnTo>
                            <a:pt x="0" y="53"/>
                          </a:lnTo>
                          <a:lnTo>
                            <a:pt x="1" y="56"/>
                          </a:lnTo>
                          <a:lnTo>
                            <a:pt x="4" y="60"/>
                          </a:lnTo>
                          <a:lnTo>
                            <a:pt x="7" y="64"/>
                          </a:lnTo>
                          <a:lnTo>
                            <a:pt x="12" y="65"/>
                          </a:lnTo>
                          <a:lnTo>
                            <a:pt x="19" y="68"/>
                          </a:lnTo>
                          <a:lnTo>
                            <a:pt x="25" y="68"/>
                          </a:lnTo>
                          <a:lnTo>
                            <a:pt x="30" y="66"/>
                          </a:lnTo>
                          <a:lnTo>
                            <a:pt x="35" y="65"/>
                          </a:lnTo>
                          <a:lnTo>
                            <a:pt x="39" y="61"/>
                          </a:lnTo>
                          <a:lnTo>
                            <a:pt x="43" y="56"/>
                          </a:lnTo>
                          <a:lnTo>
                            <a:pt x="48" y="46"/>
                          </a:lnTo>
                          <a:lnTo>
                            <a:pt x="49" y="32"/>
                          </a:lnTo>
                          <a:lnTo>
                            <a:pt x="48" y="20"/>
                          </a:lnTo>
                          <a:lnTo>
                            <a:pt x="41" y="10"/>
                          </a:lnTo>
                          <a:lnTo>
                            <a:pt x="38" y="5"/>
                          </a:lnTo>
                          <a:lnTo>
                            <a:pt x="34" y="2"/>
                          </a:lnTo>
                          <a:lnTo>
                            <a:pt x="29" y="0"/>
                          </a:lnTo>
                          <a:lnTo>
                            <a:pt x="24" y="0"/>
                          </a:lnTo>
                          <a:lnTo>
                            <a:pt x="21" y="0"/>
                          </a:lnTo>
                          <a:lnTo>
                            <a:pt x="21" y="5"/>
                          </a:lnTo>
                          <a:lnTo>
                            <a:pt x="24" y="5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 w="0">
                      <a:solidFill>
                        <a:schemeClr val="accent4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9" name="Freeform 11"/>
                    <p:cNvSpPr>
                      <a:spLocks/>
                    </p:cNvSpPr>
                    <p:nvPr/>
                  </p:nvSpPr>
                  <p:spPr bwMode="auto">
                    <a:xfrm rot="-2400000">
                      <a:off x="2629590" y="3808638"/>
                      <a:ext cx="241091" cy="1399306"/>
                    </a:xfrm>
                    <a:custGeom>
                      <a:avLst/>
                      <a:gdLst>
                        <a:gd name="T0" fmla="*/ 41 w 51"/>
                        <a:gd name="T1" fmla="*/ 22 h 256"/>
                        <a:gd name="T2" fmla="*/ 30 w 51"/>
                        <a:gd name="T3" fmla="*/ 60 h 256"/>
                        <a:gd name="T4" fmla="*/ 7 w 51"/>
                        <a:gd name="T5" fmla="*/ 56 h 256"/>
                        <a:gd name="T6" fmla="*/ 10 w 51"/>
                        <a:gd name="T7" fmla="*/ 46 h 256"/>
                        <a:gd name="T8" fmla="*/ 34 w 51"/>
                        <a:gd name="T9" fmla="*/ 46 h 256"/>
                        <a:gd name="T10" fmla="*/ 38 w 51"/>
                        <a:gd name="T11" fmla="*/ 92 h 256"/>
                        <a:gd name="T12" fmla="*/ 15 w 51"/>
                        <a:gd name="T13" fmla="*/ 98 h 256"/>
                        <a:gd name="T14" fmla="*/ 6 w 51"/>
                        <a:gd name="T15" fmla="*/ 88 h 256"/>
                        <a:gd name="T16" fmla="*/ 25 w 51"/>
                        <a:gd name="T17" fmla="*/ 80 h 256"/>
                        <a:gd name="T18" fmla="*/ 44 w 51"/>
                        <a:gd name="T19" fmla="*/ 108 h 256"/>
                        <a:gd name="T20" fmla="*/ 25 w 51"/>
                        <a:gd name="T21" fmla="*/ 137 h 256"/>
                        <a:gd name="T22" fmla="*/ 7 w 51"/>
                        <a:gd name="T23" fmla="*/ 130 h 256"/>
                        <a:gd name="T24" fmla="*/ 15 w 51"/>
                        <a:gd name="T25" fmla="*/ 119 h 256"/>
                        <a:gd name="T26" fmla="*/ 39 w 51"/>
                        <a:gd name="T27" fmla="*/ 126 h 256"/>
                        <a:gd name="T28" fmla="*/ 35 w 51"/>
                        <a:gd name="T29" fmla="*/ 171 h 256"/>
                        <a:gd name="T30" fmla="*/ 11 w 51"/>
                        <a:gd name="T31" fmla="*/ 171 h 256"/>
                        <a:gd name="T32" fmla="*/ 9 w 51"/>
                        <a:gd name="T33" fmla="*/ 161 h 256"/>
                        <a:gd name="T34" fmla="*/ 30 w 51"/>
                        <a:gd name="T35" fmla="*/ 156 h 256"/>
                        <a:gd name="T36" fmla="*/ 44 w 51"/>
                        <a:gd name="T37" fmla="*/ 195 h 256"/>
                        <a:gd name="T38" fmla="*/ 21 w 51"/>
                        <a:gd name="T39" fmla="*/ 212 h 256"/>
                        <a:gd name="T40" fmla="*/ 7 w 51"/>
                        <a:gd name="T41" fmla="*/ 203 h 256"/>
                        <a:gd name="T42" fmla="*/ 21 w 51"/>
                        <a:gd name="T43" fmla="*/ 194 h 256"/>
                        <a:gd name="T44" fmla="*/ 44 w 51"/>
                        <a:gd name="T45" fmla="*/ 210 h 256"/>
                        <a:gd name="T46" fmla="*/ 31 w 51"/>
                        <a:gd name="T47" fmla="*/ 248 h 256"/>
                        <a:gd name="T48" fmla="*/ 33 w 51"/>
                        <a:gd name="T49" fmla="*/ 254 h 256"/>
                        <a:gd name="T50" fmla="*/ 51 w 51"/>
                        <a:gd name="T51" fmla="*/ 220 h 256"/>
                        <a:gd name="T52" fmla="*/ 31 w 51"/>
                        <a:gd name="T53" fmla="*/ 188 h 256"/>
                        <a:gd name="T54" fmla="*/ 5 w 51"/>
                        <a:gd name="T55" fmla="*/ 194 h 256"/>
                        <a:gd name="T56" fmla="*/ 10 w 51"/>
                        <a:gd name="T57" fmla="*/ 214 h 256"/>
                        <a:gd name="T58" fmla="*/ 36 w 51"/>
                        <a:gd name="T59" fmla="*/ 215 h 256"/>
                        <a:gd name="T60" fmla="*/ 49 w 51"/>
                        <a:gd name="T61" fmla="*/ 170 h 256"/>
                        <a:gd name="T62" fmla="*/ 25 w 51"/>
                        <a:gd name="T63" fmla="*/ 150 h 256"/>
                        <a:gd name="T64" fmla="*/ 2 w 51"/>
                        <a:gd name="T65" fmla="*/ 161 h 256"/>
                        <a:gd name="T66" fmla="*/ 14 w 51"/>
                        <a:gd name="T67" fmla="*/ 179 h 256"/>
                        <a:gd name="T68" fmla="*/ 40 w 51"/>
                        <a:gd name="T69" fmla="*/ 174 h 256"/>
                        <a:gd name="T70" fmla="*/ 44 w 51"/>
                        <a:gd name="T71" fmla="*/ 122 h 256"/>
                        <a:gd name="T72" fmla="*/ 19 w 51"/>
                        <a:gd name="T73" fmla="*/ 112 h 256"/>
                        <a:gd name="T74" fmla="*/ 0 w 51"/>
                        <a:gd name="T75" fmla="*/ 127 h 256"/>
                        <a:gd name="T76" fmla="*/ 19 w 51"/>
                        <a:gd name="T77" fmla="*/ 142 h 256"/>
                        <a:gd name="T78" fmla="*/ 44 w 51"/>
                        <a:gd name="T79" fmla="*/ 132 h 256"/>
                        <a:gd name="T80" fmla="*/ 39 w 51"/>
                        <a:gd name="T81" fmla="*/ 80 h 256"/>
                        <a:gd name="T82" fmla="*/ 12 w 51"/>
                        <a:gd name="T83" fmla="*/ 77 h 256"/>
                        <a:gd name="T84" fmla="*/ 1 w 51"/>
                        <a:gd name="T85" fmla="*/ 94 h 256"/>
                        <a:gd name="T86" fmla="*/ 25 w 51"/>
                        <a:gd name="T87" fmla="*/ 106 h 256"/>
                        <a:gd name="T88" fmla="*/ 48 w 51"/>
                        <a:gd name="T89" fmla="*/ 84 h 256"/>
                        <a:gd name="T90" fmla="*/ 34 w 51"/>
                        <a:gd name="T91" fmla="*/ 39 h 256"/>
                        <a:gd name="T92" fmla="*/ 7 w 51"/>
                        <a:gd name="T93" fmla="*/ 41 h 256"/>
                        <a:gd name="T94" fmla="*/ 4 w 51"/>
                        <a:gd name="T95" fmla="*/ 60 h 256"/>
                        <a:gd name="T96" fmla="*/ 30 w 51"/>
                        <a:gd name="T97" fmla="*/ 66 h 256"/>
                        <a:gd name="T98" fmla="*/ 49 w 51"/>
                        <a:gd name="T99" fmla="*/ 32 h 256"/>
                        <a:gd name="T100" fmla="*/ 29 w 51"/>
                        <a:gd name="T101" fmla="*/ 0 h 2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51" h="256">
                          <a:moveTo>
                            <a:pt x="24" y="5"/>
                          </a:moveTo>
                          <a:lnTo>
                            <a:pt x="29" y="6"/>
                          </a:lnTo>
                          <a:lnTo>
                            <a:pt x="34" y="8"/>
                          </a:lnTo>
                          <a:lnTo>
                            <a:pt x="38" y="12"/>
                          </a:lnTo>
                          <a:lnTo>
                            <a:pt x="41" y="22"/>
                          </a:lnTo>
                          <a:lnTo>
                            <a:pt x="44" y="34"/>
                          </a:lnTo>
                          <a:lnTo>
                            <a:pt x="41" y="44"/>
                          </a:lnTo>
                          <a:lnTo>
                            <a:pt x="38" y="54"/>
                          </a:lnTo>
                          <a:lnTo>
                            <a:pt x="34" y="58"/>
                          </a:lnTo>
                          <a:lnTo>
                            <a:pt x="30" y="60"/>
                          </a:lnTo>
                          <a:lnTo>
                            <a:pt x="25" y="61"/>
                          </a:lnTo>
                          <a:lnTo>
                            <a:pt x="19" y="61"/>
                          </a:lnTo>
                          <a:lnTo>
                            <a:pt x="15" y="60"/>
                          </a:lnTo>
                          <a:lnTo>
                            <a:pt x="10" y="59"/>
                          </a:lnTo>
                          <a:lnTo>
                            <a:pt x="7" y="56"/>
                          </a:lnTo>
                          <a:lnTo>
                            <a:pt x="6" y="55"/>
                          </a:lnTo>
                          <a:lnTo>
                            <a:pt x="5" y="53"/>
                          </a:lnTo>
                          <a:lnTo>
                            <a:pt x="6" y="50"/>
                          </a:lnTo>
                          <a:lnTo>
                            <a:pt x="7" y="48"/>
                          </a:lnTo>
                          <a:lnTo>
                            <a:pt x="10" y="46"/>
                          </a:lnTo>
                          <a:lnTo>
                            <a:pt x="14" y="44"/>
                          </a:lnTo>
                          <a:lnTo>
                            <a:pt x="19" y="43"/>
                          </a:lnTo>
                          <a:lnTo>
                            <a:pt x="25" y="43"/>
                          </a:lnTo>
                          <a:lnTo>
                            <a:pt x="29" y="44"/>
                          </a:lnTo>
                          <a:lnTo>
                            <a:pt x="34" y="46"/>
                          </a:lnTo>
                          <a:lnTo>
                            <a:pt x="38" y="50"/>
                          </a:lnTo>
                          <a:lnTo>
                            <a:pt x="43" y="59"/>
                          </a:lnTo>
                          <a:lnTo>
                            <a:pt x="44" y="70"/>
                          </a:lnTo>
                          <a:lnTo>
                            <a:pt x="43" y="82"/>
                          </a:lnTo>
                          <a:lnTo>
                            <a:pt x="38" y="92"/>
                          </a:lnTo>
                          <a:lnTo>
                            <a:pt x="34" y="95"/>
                          </a:lnTo>
                          <a:lnTo>
                            <a:pt x="30" y="98"/>
                          </a:lnTo>
                          <a:lnTo>
                            <a:pt x="25" y="99"/>
                          </a:lnTo>
                          <a:lnTo>
                            <a:pt x="20" y="99"/>
                          </a:lnTo>
                          <a:lnTo>
                            <a:pt x="15" y="98"/>
                          </a:lnTo>
                          <a:lnTo>
                            <a:pt x="11" y="97"/>
                          </a:lnTo>
                          <a:lnTo>
                            <a:pt x="9" y="94"/>
                          </a:lnTo>
                          <a:lnTo>
                            <a:pt x="6" y="92"/>
                          </a:lnTo>
                          <a:lnTo>
                            <a:pt x="6" y="90"/>
                          </a:lnTo>
                          <a:lnTo>
                            <a:pt x="6" y="88"/>
                          </a:lnTo>
                          <a:lnTo>
                            <a:pt x="9" y="85"/>
                          </a:lnTo>
                          <a:lnTo>
                            <a:pt x="11" y="84"/>
                          </a:lnTo>
                          <a:lnTo>
                            <a:pt x="15" y="82"/>
                          </a:lnTo>
                          <a:lnTo>
                            <a:pt x="20" y="80"/>
                          </a:lnTo>
                          <a:lnTo>
                            <a:pt x="25" y="80"/>
                          </a:lnTo>
                          <a:lnTo>
                            <a:pt x="30" y="82"/>
                          </a:lnTo>
                          <a:lnTo>
                            <a:pt x="34" y="84"/>
                          </a:lnTo>
                          <a:lnTo>
                            <a:pt x="38" y="88"/>
                          </a:lnTo>
                          <a:lnTo>
                            <a:pt x="43" y="97"/>
                          </a:lnTo>
                          <a:lnTo>
                            <a:pt x="44" y="108"/>
                          </a:lnTo>
                          <a:lnTo>
                            <a:pt x="43" y="119"/>
                          </a:lnTo>
                          <a:lnTo>
                            <a:pt x="39" y="128"/>
                          </a:lnTo>
                          <a:lnTo>
                            <a:pt x="35" y="133"/>
                          </a:lnTo>
                          <a:lnTo>
                            <a:pt x="30" y="136"/>
                          </a:lnTo>
                          <a:lnTo>
                            <a:pt x="25" y="137"/>
                          </a:lnTo>
                          <a:lnTo>
                            <a:pt x="20" y="137"/>
                          </a:lnTo>
                          <a:lnTo>
                            <a:pt x="15" y="136"/>
                          </a:lnTo>
                          <a:lnTo>
                            <a:pt x="11" y="133"/>
                          </a:lnTo>
                          <a:lnTo>
                            <a:pt x="9" y="132"/>
                          </a:lnTo>
                          <a:lnTo>
                            <a:pt x="7" y="130"/>
                          </a:lnTo>
                          <a:lnTo>
                            <a:pt x="6" y="127"/>
                          </a:lnTo>
                          <a:lnTo>
                            <a:pt x="7" y="126"/>
                          </a:lnTo>
                          <a:lnTo>
                            <a:pt x="9" y="123"/>
                          </a:lnTo>
                          <a:lnTo>
                            <a:pt x="11" y="121"/>
                          </a:lnTo>
                          <a:lnTo>
                            <a:pt x="15" y="119"/>
                          </a:lnTo>
                          <a:lnTo>
                            <a:pt x="20" y="118"/>
                          </a:lnTo>
                          <a:lnTo>
                            <a:pt x="25" y="118"/>
                          </a:lnTo>
                          <a:lnTo>
                            <a:pt x="30" y="118"/>
                          </a:lnTo>
                          <a:lnTo>
                            <a:pt x="35" y="121"/>
                          </a:lnTo>
                          <a:lnTo>
                            <a:pt x="39" y="126"/>
                          </a:lnTo>
                          <a:lnTo>
                            <a:pt x="43" y="135"/>
                          </a:lnTo>
                          <a:lnTo>
                            <a:pt x="45" y="146"/>
                          </a:lnTo>
                          <a:lnTo>
                            <a:pt x="43" y="157"/>
                          </a:lnTo>
                          <a:lnTo>
                            <a:pt x="39" y="166"/>
                          </a:lnTo>
                          <a:lnTo>
                            <a:pt x="35" y="171"/>
                          </a:lnTo>
                          <a:lnTo>
                            <a:pt x="31" y="174"/>
                          </a:lnTo>
                          <a:lnTo>
                            <a:pt x="26" y="175"/>
                          </a:lnTo>
                          <a:lnTo>
                            <a:pt x="20" y="174"/>
                          </a:lnTo>
                          <a:lnTo>
                            <a:pt x="16" y="172"/>
                          </a:lnTo>
                          <a:lnTo>
                            <a:pt x="11" y="171"/>
                          </a:lnTo>
                          <a:lnTo>
                            <a:pt x="9" y="170"/>
                          </a:lnTo>
                          <a:lnTo>
                            <a:pt x="7" y="167"/>
                          </a:lnTo>
                          <a:lnTo>
                            <a:pt x="6" y="165"/>
                          </a:lnTo>
                          <a:lnTo>
                            <a:pt x="7" y="162"/>
                          </a:lnTo>
                          <a:lnTo>
                            <a:pt x="9" y="161"/>
                          </a:lnTo>
                          <a:lnTo>
                            <a:pt x="11" y="159"/>
                          </a:lnTo>
                          <a:lnTo>
                            <a:pt x="16" y="157"/>
                          </a:lnTo>
                          <a:lnTo>
                            <a:pt x="20" y="156"/>
                          </a:lnTo>
                          <a:lnTo>
                            <a:pt x="26" y="155"/>
                          </a:lnTo>
                          <a:lnTo>
                            <a:pt x="30" y="156"/>
                          </a:lnTo>
                          <a:lnTo>
                            <a:pt x="35" y="159"/>
                          </a:lnTo>
                          <a:lnTo>
                            <a:pt x="39" y="164"/>
                          </a:lnTo>
                          <a:lnTo>
                            <a:pt x="44" y="172"/>
                          </a:lnTo>
                          <a:lnTo>
                            <a:pt x="45" y="184"/>
                          </a:lnTo>
                          <a:lnTo>
                            <a:pt x="44" y="195"/>
                          </a:lnTo>
                          <a:lnTo>
                            <a:pt x="39" y="204"/>
                          </a:lnTo>
                          <a:lnTo>
                            <a:pt x="36" y="208"/>
                          </a:lnTo>
                          <a:lnTo>
                            <a:pt x="31" y="212"/>
                          </a:lnTo>
                          <a:lnTo>
                            <a:pt x="26" y="212"/>
                          </a:lnTo>
                          <a:lnTo>
                            <a:pt x="21" y="212"/>
                          </a:lnTo>
                          <a:lnTo>
                            <a:pt x="16" y="210"/>
                          </a:lnTo>
                          <a:lnTo>
                            <a:pt x="12" y="209"/>
                          </a:lnTo>
                          <a:lnTo>
                            <a:pt x="10" y="206"/>
                          </a:lnTo>
                          <a:lnTo>
                            <a:pt x="7" y="205"/>
                          </a:lnTo>
                          <a:lnTo>
                            <a:pt x="7" y="203"/>
                          </a:lnTo>
                          <a:lnTo>
                            <a:pt x="7" y="200"/>
                          </a:lnTo>
                          <a:lnTo>
                            <a:pt x="10" y="198"/>
                          </a:lnTo>
                          <a:lnTo>
                            <a:pt x="12" y="196"/>
                          </a:lnTo>
                          <a:lnTo>
                            <a:pt x="16" y="195"/>
                          </a:lnTo>
                          <a:lnTo>
                            <a:pt x="21" y="194"/>
                          </a:lnTo>
                          <a:lnTo>
                            <a:pt x="26" y="193"/>
                          </a:lnTo>
                          <a:lnTo>
                            <a:pt x="31" y="194"/>
                          </a:lnTo>
                          <a:lnTo>
                            <a:pt x="35" y="196"/>
                          </a:lnTo>
                          <a:lnTo>
                            <a:pt x="39" y="200"/>
                          </a:lnTo>
                          <a:lnTo>
                            <a:pt x="44" y="210"/>
                          </a:lnTo>
                          <a:lnTo>
                            <a:pt x="45" y="222"/>
                          </a:lnTo>
                          <a:lnTo>
                            <a:pt x="44" y="232"/>
                          </a:lnTo>
                          <a:lnTo>
                            <a:pt x="40" y="242"/>
                          </a:lnTo>
                          <a:lnTo>
                            <a:pt x="36" y="246"/>
                          </a:lnTo>
                          <a:lnTo>
                            <a:pt x="31" y="248"/>
                          </a:lnTo>
                          <a:lnTo>
                            <a:pt x="26" y="249"/>
                          </a:lnTo>
                          <a:lnTo>
                            <a:pt x="24" y="249"/>
                          </a:lnTo>
                          <a:lnTo>
                            <a:pt x="24" y="256"/>
                          </a:lnTo>
                          <a:lnTo>
                            <a:pt x="26" y="256"/>
                          </a:lnTo>
                          <a:lnTo>
                            <a:pt x="33" y="254"/>
                          </a:lnTo>
                          <a:lnTo>
                            <a:pt x="36" y="253"/>
                          </a:lnTo>
                          <a:lnTo>
                            <a:pt x="41" y="249"/>
                          </a:lnTo>
                          <a:lnTo>
                            <a:pt x="45" y="244"/>
                          </a:lnTo>
                          <a:lnTo>
                            <a:pt x="50" y="234"/>
                          </a:lnTo>
                          <a:lnTo>
                            <a:pt x="51" y="220"/>
                          </a:lnTo>
                          <a:lnTo>
                            <a:pt x="49" y="208"/>
                          </a:lnTo>
                          <a:lnTo>
                            <a:pt x="44" y="198"/>
                          </a:lnTo>
                          <a:lnTo>
                            <a:pt x="40" y="193"/>
                          </a:lnTo>
                          <a:lnTo>
                            <a:pt x="36" y="190"/>
                          </a:lnTo>
                          <a:lnTo>
                            <a:pt x="31" y="188"/>
                          </a:lnTo>
                          <a:lnTo>
                            <a:pt x="26" y="188"/>
                          </a:lnTo>
                          <a:lnTo>
                            <a:pt x="20" y="188"/>
                          </a:lnTo>
                          <a:lnTo>
                            <a:pt x="14" y="189"/>
                          </a:lnTo>
                          <a:lnTo>
                            <a:pt x="9" y="191"/>
                          </a:lnTo>
                          <a:lnTo>
                            <a:pt x="5" y="194"/>
                          </a:lnTo>
                          <a:lnTo>
                            <a:pt x="2" y="199"/>
                          </a:lnTo>
                          <a:lnTo>
                            <a:pt x="1" y="203"/>
                          </a:lnTo>
                          <a:lnTo>
                            <a:pt x="2" y="206"/>
                          </a:lnTo>
                          <a:lnTo>
                            <a:pt x="5" y="212"/>
                          </a:lnTo>
                          <a:lnTo>
                            <a:pt x="10" y="214"/>
                          </a:lnTo>
                          <a:lnTo>
                            <a:pt x="14" y="217"/>
                          </a:lnTo>
                          <a:lnTo>
                            <a:pt x="20" y="218"/>
                          </a:lnTo>
                          <a:lnTo>
                            <a:pt x="26" y="218"/>
                          </a:lnTo>
                          <a:lnTo>
                            <a:pt x="31" y="217"/>
                          </a:lnTo>
                          <a:lnTo>
                            <a:pt x="36" y="215"/>
                          </a:lnTo>
                          <a:lnTo>
                            <a:pt x="40" y="212"/>
                          </a:lnTo>
                          <a:lnTo>
                            <a:pt x="44" y="208"/>
                          </a:lnTo>
                          <a:lnTo>
                            <a:pt x="49" y="196"/>
                          </a:lnTo>
                          <a:lnTo>
                            <a:pt x="51" y="184"/>
                          </a:lnTo>
                          <a:lnTo>
                            <a:pt x="49" y="170"/>
                          </a:lnTo>
                          <a:lnTo>
                            <a:pt x="44" y="160"/>
                          </a:lnTo>
                          <a:lnTo>
                            <a:pt x="40" y="155"/>
                          </a:lnTo>
                          <a:lnTo>
                            <a:pt x="35" y="152"/>
                          </a:lnTo>
                          <a:lnTo>
                            <a:pt x="31" y="150"/>
                          </a:lnTo>
                          <a:lnTo>
                            <a:pt x="25" y="150"/>
                          </a:lnTo>
                          <a:lnTo>
                            <a:pt x="19" y="150"/>
                          </a:lnTo>
                          <a:lnTo>
                            <a:pt x="14" y="151"/>
                          </a:lnTo>
                          <a:lnTo>
                            <a:pt x="9" y="154"/>
                          </a:lnTo>
                          <a:lnTo>
                            <a:pt x="5" y="157"/>
                          </a:lnTo>
                          <a:lnTo>
                            <a:pt x="2" y="161"/>
                          </a:lnTo>
                          <a:lnTo>
                            <a:pt x="1" y="165"/>
                          </a:lnTo>
                          <a:lnTo>
                            <a:pt x="2" y="170"/>
                          </a:lnTo>
                          <a:lnTo>
                            <a:pt x="5" y="174"/>
                          </a:lnTo>
                          <a:lnTo>
                            <a:pt x="9" y="176"/>
                          </a:lnTo>
                          <a:lnTo>
                            <a:pt x="14" y="179"/>
                          </a:lnTo>
                          <a:lnTo>
                            <a:pt x="20" y="180"/>
                          </a:lnTo>
                          <a:lnTo>
                            <a:pt x="26" y="180"/>
                          </a:lnTo>
                          <a:lnTo>
                            <a:pt x="31" y="180"/>
                          </a:lnTo>
                          <a:lnTo>
                            <a:pt x="36" y="177"/>
                          </a:lnTo>
                          <a:lnTo>
                            <a:pt x="40" y="174"/>
                          </a:lnTo>
                          <a:lnTo>
                            <a:pt x="44" y="170"/>
                          </a:lnTo>
                          <a:lnTo>
                            <a:pt x="49" y="159"/>
                          </a:lnTo>
                          <a:lnTo>
                            <a:pt x="50" y="146"/>
                          </a:lnTo>
                          <a:lnTo>
                            <a:pt x="49" y="133"/>
                          </a:lnTo>
                          <a:lnTo>
                            <a:pt x="44" y="122"/>
                          </a:lnTo>
                          <a:lnTo>
                            <a:pt x="40" y="118"/>
                          </a:lnTo>
                          <a:lnTo>
                            <a:pt x="35" y="114"/>
                          </a:lnTo>
                          <a:lnTo>
                            <a:pt x="30" y="112"/>
                          </a:lnTo>
                          <a:lnTo>
                            <a:pt x="25" y="112"/>
                          </a:lnTo>
                          <a:lnTo>
                            <a:pt x="19" y="112"/>
                          </a:lnTo>
                          <a:lnTo>
                            <a:pt x="14" y="114"/>
                          </a:lnTo>
                          <a:lnTo>
                            <a:pt x="9" y="116"/>
                          </a:lnTo>
                          <a:lnTo>
                            <a:pt x="4" y="119"/>
                          </a:lnTo>
                          <a:lnTo>
                            <a:pt x="1" y="123"/>
                          </a:lnTo>
                          <a:lnTo>
                            <a:pt x="0" y="127"/>
                          </a:lnTo>
                          <a:lnTo>
                            <a:pt x="1" y="132"/>
                          </a:lnTo>
                          <a:lnTo>
                            <a:pt x="4" y="136"/>
                          </a:lnTo>
                          <a:lnTo>
                            <a:pt x="9" y="138"/>
                          </a:lnTo>
                          <a:lnTo>
                            <a:pt x="14" y="141"/>
                          </a:lnTo>
                          <a:lnTo>
                            <a:pt x="19" y="142"/>
                          </a:lnTo>
                          <a:lnTo>
                            <a:pt x="25" y="142"/>
                          </a:lnTo>
                          <a:lnTo>
                            <a:pt x="31" y="142"/>
                          </a:lnTo>
                          <a:lnTo>
                            <a:pt x="35" y="140"/>
                          </a:lnTo>
                          <a:lnTo>
                            <a:pt x="40" y="137"/>
                          </a:lnTo>
                          <a:lnTo>
                            <a:pt x="44" y="132"/>
                          </a:lnTo>
                          <a:lnTo>
                            <a:pt x="49" y="121"/>
                          </a:lnTo>
                          <a:lnTo>
                            <a:pt x="50" y="108"/>
                          </a:lnTo>
                          <a:lnTo>
                            <a:pt x="48" y="95"/>
                          </a:lnTo>
                          <a:lnTo>
                            <a:pt x="43" y="84"/>
                          </a:lnTo>
                          <a:lnTo>
                            <a:pt x="39" y="80"/>
                          </a:lnTo>
                          <a:lnTo>
                            <a:pt x="35" y="77"/>
                          </a:lnTo>
                          <a:lnTo>
                            <a:pt x="30" y="75"/>
                          </a:lnTo>
                          <a:lnTo>
                            <a:pt x="25" y="74"/>
                          </a:lnTo>
                          <a:lnTo>
                            <a:pt x="19" y="75"/>
                          </a:lnTo>
                          <a:lnTo>
                            <a:pt x="12" y="77"/>
                          </a:lnTo>
                          <a:lnTo>
                            <a:pt x="7" y="78"/>
                          </a:lnTo>
                          <a:lnTo>
                            <a:pt x="4" y="82"/>
                          </a:lnTo>
                          <a:lnTo>
                            <a:pt x="1" y="85"/>
                          </a:lnTo>
                          <a:lnTo>
                            <a:pt x="0" y="90"/>
                          </a:lnTo>
                          <a:lnTo>
                            <a:pt x="1" y="94"/>
                          </a:lnTo>
                          <a:lnTo>
                            <a:pt x="4" y="98"/>
                          </a:lnTo>
                          <a:lnTo>
                            <a:pt x="9" y="102"/>
                          </a:lnTo>
                          <a:lnTo>
                            <a:pt x="12" y="103"/>
                          </a:lnTo>
                          <a:lnTo>
                            <a:pt x="19" y="104"/>
                          </a:lnTo>
                          <a:lnTo>
                            <a:pt x="25" y="106"/>
                          </a:lnTo>
                          <a:lnTo>
                            <a:pt x="30" y="104"/>
                          </a:lnTo>
                          <a:lnTo>
                            <a:pt x="35" y="102"/>
                          </a:lnTo>
                          <a:lnTo>
                            <a:pt x="39" y="99"/>
                          </a:lnTo>
                          <a:lnTo>
                            <a:pt x="43" y="94"/>
                          </a:lnTo>
                          <a:lnTo>
                            <a:pt x="48" y="84"/>
                          </a:lnTo>
                          <a:lnTo>
                            <a:pt x="50" y="70"/>
                          </a:lnTo>
                          <a:lnTo>
                            <a:pt x="48" y="58"/>
                          </a:lnTo>
                          <a:lnTo>
                            <a:pt x="43" y="46"/>
                          </a:lnTo>
                          <a:lnTo>
                            <a:pt x="39" y="43"/>
                          </a:lnTo>
                          <a:lnTo>
                            <a:pt x="34" y="39"/>
                          </a:lnTo>
                          <a:lnTo>
                            <a:pt x="30" y="37"/>
                          </a:lnTo>
                          <a:lnTo>
                            <a:pt x="24" y="36"/>
                          </a:lnTo>
                          <a:lnTo>
                            <a:pt x="17" y="37"/>
                          </a:lnTo>
                          <a:lnTo>
                            <a:pt x="12" y="39"/>
                          </a:lnTo>
                          <a:lnTo>
                            <a:pt x="7" y="41"/>
                          </a:lnTo>
                          <a:lnTo>
                            <a:pt x="4" y="44"/>
                          </a:lnTo>
                          <a:lnTo>
                            <a:pt x="0" y="48"/>
                          </a:lnTo>
                          <a:lnTo>
                            <a:pt x="0" y="53"/>
                          </a:lnTo>
                          <a:lnTo>
                            <a:pt x="1" y="56"/>
                          </a:lnTo>
                          <a:lnTo>
                            <a:pt x="4" y="60"/>
                          </a:lnTo>
                          <a:lnTo>
                            <a:pt x="7" y="64"/>
                          </a:lnTo>
                          <a:lnTo>
                            <a:pt x="12" y="65"/>
                          </a:lnTo>
                          <a:lnTo>
                            <a:pt x="19" y="68"/>
                          </a:lnTo>
                          <a:lnTo>
                            <a:pt x="25" y="68"/>
                          </a:lnTo>
                          <a:lnTo>
                            <a:pt x="30" y="66"/>
                          </a:lnTo>
                          <a:lnTo>
                            <a:pt x="35" y="65"/>
                          </a:lnTo>
                          <a:lnTo>
                            <a:pt x="39" y="61"/>
                          </a:lnTo>
                          <a:lnTo>
                            <a:pt x="43" y="56"/>
                          </a:lnTo>
                          <a:lnTo>
                            <a:pt x="48" y="46"/>
                          </a:lnTo>
                          <a:lnTo>
                            <a:pt x="49" y="32"/>
                          </a:lnTo>
                          <a:lnTo>
                            <a:pt x="48" y="20"/>
                          </a:lnTo>
                          <a:lnTo>
                            <a:pt x="41" y="10"/>
                          </a:lnTo>
                          <a:lnTo>
                            <a:pt x="38" y="5"/>
                          </a:lnTo>
                          <a:lnTo>
                            <a:pt x="34" y="2"/>
                          </a:lnTo>
                          <a:lnTo>
                            <a:pt x="29" y="0"/>
                          </a:lnTo>
                          <a:lnTo>
                            <a:pt x="24" y="0"/>
                          </a:lnTo>
                          <a:lnTo>
                            <a:pt x="21" y="0"/>
                          </a:lnTo>
                          <a:lnTo>
                            <a:pt x="21" y="5"/>
                          </a:lnTo>
                          <a:lnTo>
                            <a:pt x="24" y="5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 w="0">
                      <a:solidFill>
                        <a:schemeClr val="accent4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0" name="テキスト ボックス 139"/>
                    <p:cNvSpPr txBox="1"/>
                    <p:nvPr/>
                  </p:nvSpPr>
                  <p:spPr>
                    <a:xfrm>
                      <a:off x="2391184" y="1179852"/>
                      <a:ext cx="496004" cy="45435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ja-JP" sz="1400" b="0" i="1" smtClean="0">
                                <a:latin typeface="Cambria Math"/>
                              </a:rPr>
                              <m:t>𝑞</m:t>
                            </m:r>
                          </m:oMath>
                        </m:oMathPara>
                      </a14:m>
                      <a:endParaRPr kumimoji="1" lang="ja-JP" altLang="en-US" sz="1400" dirty="0"/>
                    </a:p>
                  </p:txBody>
                </p:sp>
              </mc:Choice>
              <mc:Fallback xmlns="">
                <p:sp>
                  <p:nvSpPr>
                    <p:cNvPr id="140" name="テキスト ボックス 13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91184" y="1179852"/>
                      <a:ext cx="496004" cy="454356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b="-4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1" name="テキスト ボックス 140"/>
                    <p:cNvSpPr txBox="1"/>
                    <p:nvPr/>
                  </p:nvSpPr>
                  <p:spPr>
                    <a:xfrm>
                      <a:off x="2476960" y="2476958"/>
                      <a:ext cx="496004" cy="45435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kumimoji="1" lang="en-US" altLang="ja-JP" sz="14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1400" i="1">
                                    <a:latin typeface="Cambria Math"/>
                                  </a:rPr>
                                  <m:t>𝑞</m:t>
                                </m:r>
                              </m:e>
                            </m:acc>
                          </m:oMath>
                        </m:oMathPara>
                      </a14:m>
                      <a:endParaRPr kumimoji="1" lang="ja-JP" altLang="en-US" sz="1400" dirty="0"/>
                    </a:p>
                  </p:txBody>
                </p:sp>
              </mc:Choice>
              <mc:Fallback xmlns="">
                <p:sp>
                  <p:nvSpPr>
                    <p:cNvPr id="141" name="テキスト ボックス 14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76960" y="2476958"/>
                      <a:ext cx="496004" cy="454356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 b="-196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38" name="円/楕円 137"/>
              <p:cNvSpPr/>
              <p:nvPr/>
            </p:nvSpPr>
            <p:spPr>
              <a:xfrm>
                <a:off x="2148289" y="4902506"/>
                <a:ext cx="231354" cy="242371"/>
              </a:xfrm>
              <a:prstGeom prst="ellipse">
                <a:avLst/>
              </a:prstGeom>
              <a:solidFill>
                <a:schemeClr val="accent3">
                  <a:lumMod val="65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3" name="グループ化 92"/>
            <p:cNvGrpSpPr/>
            <p:nvPr/>
          </p:nvGrpSpPr>
          <p:grpSpPr>
            <a:xfrm>
              <a:off x="575452" y="4006462"/>
              <a:ext cx="3673651" cy="1646266"/>
              <a:chOff x="575452" y="4370023"/>
              <a:chExt cx="3673651" cy="1646266"/>
            </a:xfrm>
          </p:grpSpPr>
          <p:grpSp>
            <p:nvGrpSpPr>
              <p:cNvPr id="120" name="グループ化 119"/>
              <p:cNvGrpSpPr/>
              <p:nvPr/>
            </p:nvGrpSpPr>
            <p:grpSpPr>
              <a:xfrm>
                <a:off x="575452" y="4370023"/>
                <a:ext cx="3673651" cy="1646266"/>
                <a:chOff x="755394" y="857477"/>
                <a:chExt cx="5423232" cy="2430302"/>
              </a:xfrm>
            </p:grpSpPr>
            <p:grpSp>
              <p:nvGrpSpPr>
                <p:cNvPr id="122" name="グループ化 121"/>
                <p:cNvGrpSpPr/>
                <p:nvPr/>
              </p:nvGrpSpPr>
              <p:grpSpPr>
                <a:xfrm>
                  <a:off x="755394" y="857477"/>
                  <a:ext cx="5423232" cy="2430302"/>
                  <a:chOff x="755394" y="857477"/>
                  <a:chExt cx="5423232" cy="2430302"/>
                </a:xfrm>
              </p:grpSpPr>
              <p:pic>
                <p:nvPicPr>
                  <p:cNvPr id="125" name="図 124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52" r="38364"/>
                  <a:stretch/>
                </p:blipFill>
                <p:spPr>
                  <a:xfrm>
                    <a:off x="755394" y="859316"/>
                    <a:ext cx="2968308" cy="2428463"/>
                  </a:xfrm>
                  <a:prstGeom prst="rect">
                    <a:avLst/>
                  </a:prstGeom>
                </p:spPr>
              </p:pic>
              <p:pic>
                <p:nvPicPr>
                  <p:cNvPr id="126" name="図 125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52" r="38364"/>
                  <a:stretch/>
                </p:blipFill>
                <p:spPr>
                  <a:xfrm>
                    <a:off x="3210319" y="857477"/>
                    <a:ext cx="2968307" cy="2428463"/>
                  </a:xfrm>
                  <a:prstGeom prst="rect">
                    <a:avLst/>
                  </a:prstGeom>
                </p:spPr>
              </p:pic>
              <p:sp>
                <p:nvSpPr>
                  <p:cNvPr id="127" name="円/楕円 126"/>
                  <p:cNvSpPr/>
                  <p:nvPr/>
                </p:nvSpPr>
                <p:spPr>
                  <a:xfrm>
                    <a:off x="2489812" y="1388127"/>
                    <a:ext cx="1729648" cy="134405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128" name="グループ化 127"/>
                  <p:cNvGrpSpPr/>
                  <p:nvPr/>
                </p:nvGrpSpPr>
                <p:grpSpPr>
                  <a:xfrm>
                    <a:off x="2897425" y="1377151"/>
                    <a:ext cx="142378" cy="170023"/>
                    <a:chOff x="1597434" y="4561025"/>
                    <a:chExt cx="142378" cy="170023"/>
                  </a:xfrm>
                </p:grpSpPr>
                <p:sp>
                  <p:nvSpPr>
                    <p:cNvPr id="135" name="Freeform 7"/>
                    <p:cNvSpPr>
                      <a:spLocks/>
                    </p:cNvSpPr>
                    <p:nvPr/>
                  </p:nvSpPr>
                  <p:spPr bwMode="auto">
                    <a:xfrm>
                      <a:off x="1597434" y="4561025"/>
                      <a:ext cx="142378" cy="170023"/>
                    </a:xfrm>
                    <a:custGeom>
                      <a:avLst/>
                      <a:gdLst>
                        <a:gd name="T0" fmla="*/ 50 w 58"/>
                        <a:gd name="T1" fmla="*/ 50 h 58"/>
                        <a:gd name="T2" fmla="*/ 40 w 58"/>
                        <a:gd name="T3" fmla="*/ 57 h 58"/>
                        <a:gd name="T4" fmla="*/ 29 w 58"/>
                        <a:gd name="T5" fmla="*/ 58 h 58"/>
                        <a:gd name="T6" fmla="*/ 19 w 58"/>
                        <a:gd name="T7" fmla="*/ 57 h 58"/>
                        <a:gd name="T8" fmla="*/ 9 w 58"/>
                        <a:gd name="T9" fmla="*/ 50 h 58"/>
                        <a:gd name="T10" fmla="*/ 3 w 58"/>
                        <a:gd name="T11" fmla="*/ 40 h 58"/>
                        <a:gd name="T12" fmla="*/ 0 w 58"/>
                        <a:gd name="T13" fmla="*/ 29 h 58"/>
                        <a:gd name="T14" fmla="*/ 3 w 58"/>
                        <a:gd name="T15" fmla="*/ 18 h 58"/>
                        <a:gd name="T16" fmla="*/ 9 w 58"/>
                        <a:gd name="T17" fmla="*/ 9 h 58"/>
                        <a:gd name="T18" fmla="*/ 19 w 58"/>
                        <a:gd name="T19" fmla="*/ 2 h 58"/>
                        <a:gd name="T20" fmla="*/ 29 w 58"/>
                        <a:gd name="T21" fmla="*/ 0 h 58"/>
                        <a:gd name="T22" fmla="*/ 40 w 58"/>
                        <a:gd name="T23" fmla="*/ 2 h 58"/>
                        <a:gd name="T24" fmla="*/ 50 w 58"/>
                        <a:gd name="T25" fmla="*/ 9 h 58"/>
                        <a:gd name="T26" fmla="*/ 57 w 58"/>
                        <a:gd name="T27" fmla="*/ 18 h 58"/>
                        <a:gd name="T28" fmla="*/ 58 w 58"/>
                        <a:gd name="T29" fmla="*/ 29 h 58"/>
                        <a:gd name="T30" fmla="*/ 57 w 58"/>
                        <a:gd name="T31" fmla="*/ 40 h 58"/>
                        <a:gd name="T32" fmla="*/ 50 w 58"/>
                        <a:gd name="T33" fmla="*/ 50 h 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58" h="58">
                          <a:moveTo>
                            <a:pt x="50" y="50"/>
                          </a:moveTo>
                          <a:lnTo>
                            <a:pt x="40" y="57"/>
                          </a:lnTo>
                          <a:lnTo>
                            <a:pt x="29" y="58"/>
                          </a:lnTo>
                          <a:lnTo>
                            <a:pt x="19" y="57"/>
                          </a:lnTo>
                          <a:lnTo>
                            <a:pt x="9" y="50"/>
                          </a:lnTo>
                          <a:lnTo>
                            <a:pt x="3" y="40"/>
                          </a:lnTo>
                          <a:lnTo>
                            <a:pt x="0" y="29"/>
                          </a:lnTo>
                          <a:lnTo>
                            <a:pt x="3" y="18"/>
                          </a:lnTo>
                          <a:lnTo>
                            <a:pt x="9" y="9"/>
                          </a:lnTo>
                          <a:lnTo>
                            <a:pt x="19" y="2"/>
                          </a:lnTo>
                          <a:lnTo>
                            <a:pt x="29" y="0"/>
                          </a:lnTo>
                          <a:lnTo>
                            <a:pt x="40" y="2"/>
                          </a:lnTo>
                          <a:lnTo>
                            <a:pt x="50" y="9"/>
                          </a:lnTo>
                          <a:lnTo>
                            <a:pt x="57" y="18"/>
                          </a:lnTo>
                          <a:lnTo>
                            <a:pt x="58" y="29"/>
                          </a:lnTo>
                          <a:lnTo>
                            <a:pt x="57" y="40"/>
                          </a:lnTo>
                          <a:lnTo>
                            <a:pt x="50" y="5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36" name="Freeform 8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597434" y="4561025"/>
                      <a:ext cx="142378" cy="170023"/>
                    </a:xfrm>
                    <a:custGeom>
                      <a:avLst/>
                      <a:gdLst>
                        <a:gd name="T0" fmla="*/ 50 w 58"/>
                        <a:gd name="T1" fmla="*/ 50 h 58"/>
                        <a:gd name="T2" fmla="*/ 40 w 58"/>
                        <a:gd name="T3" fmla="*/ 57 h 58"/>
                        <a:gd name="T4" fmla="*/ 29 w 58"/>
                        <a:gd name="T5" fmla="*/ 58 h 58"/>
                        <a:gd name="T6" fmla="*/ 19 w 58"/>
                        <a:gd name="T7" fmla="*/ 57 h 58"/>
                        <a:gd name="T8" fmla="*/ 9 w 58"/>
                        <a:gd name="T9" fmla="*/ 50 h 58"/>
                        <a:gd name="T10" fmla="*/ 3 w 58"/>
                        <a:gd name="T11" fmla="*/ 40 h 58"/>
                        <a:gd name="T12" fmla="*/ 0 w 58"/>
                        <a:gd name="T13" fmla="*/ 29 h 58"/>
                        <a:gd name="T14" fmla="*/ 3 w 58"/>
                        <a:gd name="T15" fmla="*/ 18 h 58"/>
                        <a:gd name="T16" fmla="*/ 9 w 58"/>
                        <a:gd name="T17" fmla="*/ 9 h 58"/>
                        <a:gd name="T18" fmla="*/ 19 w 58"/>
                        <a:gd name="T19" fmla="*/ 2 h 58"/>
                        <a:gd name="T20" fmla="*/ 29 w 58"/>
                        <a:gd name="T21" fmla="*/ 0 h 58"/>
                        <a:gd name="T22" fmla="*/ 40 w 58"/>
                        <a:gd name="T23" fmla="*/ 2 h 58"/>
                        <a:gd name="T24" fmla="*/ 50 w 58"/>
                        <a:gd name="T25" fmla="*/ 9 h 58"/>
                        <a:gd name="T26" fmla="*/ 57 w 58"/>
                        <a:gd name="T27" fmla="*/ 18 h 58"/>
                        <a:gd name="T28" fmla="*/ 58 w 58"/>
                        <a:gd name="T29" fmla="*/ 29 h 58"/>
                        <a:gd name="T30" fmla="*/ 57 w 58"/>
                        <a:gd name="T31" fmla="*/ 40 h 58"/>
                        <a:gd name="T32" fmla="*/ 50 w 58"/>
                        <a:gd name="T33" fmla="*/ 50 h 58"/>
                        <a:gd name="T34" fmla="*/ 50 w 58"/>
                        <a:gd name="T35" fmla="*/ 50 h 58"/>
                        <a:gd name="T36" fmla="*/ 57 w 58"/>
                        <a:gd name="T37" fmla="*/ 40 h 58"/>
                        <a:gd name="T38" fmla="*/ 58 w 58"/>
                        <a:gd name="T39" fmla="*/ 29 h 58"/>
                        <a:gd name="T40" fmla="*/ 57 w 58"/>
                        <a:gd name="T41" fmla="*/ 18 h 58"/>
                        <a:gd name="T42" fmla="*/ 50 w 58"/>
                        <a:gd name="T43" fmla="*/ 9 h 58"/>
                        <a:gd name="T44" fmla="*/ 40 w 58"/>
                        <a:gd name="T45" fmla="*/ 2 h 58"/>
                        <a:gd name="T46" fmla="*/ 29 w 58"/>
                        <a:gd name="T47" fmla="*/ 0 h 58"/>
                        <a:gd name="T48" fmla="*/ 19 w 58"/>
                        <a:gd name="T49" fmla="*/ 2 h 58"/>
                        <a:gd name="T50" fmla="*/ 9 w 58"/>
                        <a:gd name="T51" fmla="*/ 9 h 58"/>
                        <a:gd name="T52" fmla="*/ 3 w 58"/>
                        <a:gd name="T53" fmla="*/ 18 h 58"/>
                        <a:gd name="T54" fmla="*/ 0 w 58"/>
                        <a:gd name="T55" fmla="*/ 29 h 58"/>
                        <a:gd name="T56" fmla="*/ 3 w 58"/>
                        <a:gd name="T57" fmla="*/ 40 h 58"/>
                        <a:gd name="T58" fmla="*/ 9 w 58"/>
                        <a:gd name="T59" fmla="*/ 50 h 58"/>
                        <a:gd name="T60" fmla="*/ 19 w 58"/>
                        <a:gd name="T61" fmla="*/ 57 h 58"/>
                        <a:gd name="T62" fmla="*/ 29 w 58"/>
                        <a:gd name="T63" fmla="*/ 58 h 58"/>
                        <a:gd name="T64" fmla="*/ 40 w 58"/>
                        <a:gd name="T65" fmla="*/ 57 h 58"/>
                        <a:gd name="T66" fmla="*/ 50 w 58"/>
                        <a:gd name="T67" fmla="*/ 50 h 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58" h="58">
                          <a:moveTo>
                            <a:pt x="50" y="50"/>
                          </a:moveTo>
                          <a:lnTo>
                            <a:pt x="40" y="57"/>
                          </a:lnTo>
                          <a:lnTo>
                            <a:pt x="29" y="58"/>
                          </a:lnTo>
                          <a:lnTo>
                            <a:pt x="19" y="57"/>
                          </a:lnTo>
                          <a:lnTo>
                            <a:pt x="9" y="50"/>
                          </a:lnTo>
                          <a:lnTo>
                            <a:pt x="3" y="40"/>
                          </a:lnTo>
                          <a:lnTo>
                            <a:pt x="0" y="29"/>
                          </a:lnTo>
                          <a:lnTo>
                            <a:pt x="3" y="18"/>
                          </a:lnTo>
                          <a:lnTo>
                            <a:pt x="9" y="9"/>
                          </a:lnTo>
                          <a:lnTo>
                            <a:pt x="19" y="2"/>
                          </a:lnTo>
                          <a:lnTo>
                            <a:pt x="29" y="0"/>
                          </a:lnTo>
                          <a:lnTo>
                            <a:pt x="40" y="2"/>
                          </a:lnTo>
                          <a:lnTo>
                            <a:pt x="50" y="9"/>
                          </a:lnTo>
                          <a:lnTo>
                            <a:pt x="57" y="18"/>
                          </a:lnTo>
                          <a:lnTo>
                            <a:pt x="58" y="29"/>
                          </a:lnTo>
                          <a:lnTo>
                            <a:pt x="57" y="40"/>
                          </a:lnTo>
                          <a:lnTo>
                            <a:pt x="50" y="50"/>
                          </a:lnTo>
                          <a:close/>
                          <a:moveTo>
                            <a:pt x="50" y="50"/>
                          </a:moveTo>
                          <a:lnTo>
                            <a:pt x="57" y="40"/>
                          </a:lnTo>
                          <a:lnTo>
                            <a:pt x="58" y="29"/>
                          </a:lnTo>
                          <a:lnTo>
                            <a:pt x="57" y="18"/>
                          </a:lnTo>
                          <a:lnTo>
                            <a:pt x="50" y="9"/>
                          </a:lnTo>
                          <a:lnTo>
                            <a:pt x="40" y="2"/>
                          </a:lnTo>
                          <a:lnTo>
                            <a:pt x="29" y="0"/>
                          </a:lnTo>
                          <a:lnTo>
                            <a:pt x="19" y="2"/>
                          </a:lnTo>
                          <a:lnTo>
                            <a:pt x="9" y="9"/>
                          </a:lnTo>
                          <a:lnTo>
                            <a:pt x="3" y="18"/>
                          </a:lnTo>
                          <a:lnTo>
                            <a:pt x="0" y="29"/>
                          </a:lnTo>
                          <a:lnTo>
                            <a:pt x="3" y="40"/>
                          </a:lnTo>
                          <a:lnTo>
                            <a:pt x="9" y="50"/>
                          </a:lnTo>
                          <a:lnTo>
                            <a:pt x="19" y="57"/>
                          </a:lnTo>
                          <a:lnTo>
                            <a:pt x="29" y="58"/>
                          </a:lnTo>
                          <a:lnTo>
                            <a:pt x="40" y="57"/>
                          </a:lnTo>
                          <a:lnTo>
                            <a:pt x="50" y="5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129" name="グループ化 128"/>
                  <p:cNvGrpSpPr/>
                  <p:nvPr/>
                </p:nvGrpSpPr>
                <p:grpSpPr>
                  <a:xfrm>
                    <a:off x="3800807" y="2517537"/>
                    <a:ext cx="142378" cy="172955"/>
                    <a:chOff x="1597434" y="5337855"/>
                    <a:chExt cx="142378" cy="172955"/>
                  </a:xfrm>
                </p:grpSpPr>
                <p:sp>
                  <p:nvSpPr>
                    <p:cNvPr id="133" name="Freeform 9"/>
                    <p:cNvSpPr>
                      <a:spLocks/>
                    </p:cNvSpPr>
                    <p:nvPr/>
                  </p:nvSpPr>
                  <p:spPr bwMode="auto">
                    <a:xfrm>
                      <a:off x="1597434" y="5337855"/>
                      <a:ext cx="142378" cy="172955"/>
                    </a:xfrm>
                    <a:custGeom>
                      <a:avLst/>
                      <a:gdLst>
                        <a:gd name="T0" fmla="*/ 50 w 58"/>
                        <a:gd name="T1" fmla="*/ 50 h 59"/>
                        <a:gd name="T2" fmla="*/ 40 w 58"/>
                        <a:gd name="T3" fmla="*/ 56 h 59"/>
                        <a:gd name="T4" fmla="*/ 29 w 58"/>
                        <a:gd name="T5" fmla="*/ 59 h 59"/>
                        <a:gd name="T6" fmla="*/ 19 w 58"/>
                        <a:gd name="T7" fmla="*/ 56 h 59"/>
                        <a:gd name="T8" fmla="*/ 9 w 58"/>
                        <a:gd name="T9" fmla="*/ 50 h 59"/>
                        <a:gd name="T10" fmla="*/ 3 w 58"/>
                        <a:gd name="T11" fmla="*/ 40 h 59"/>
                        <a:gd name="T12" fmla="*/ 0 w 58"/>
                        <a:gd name="T13" fmla="*/ 30 h 59"/>
                        <a:gd name="T14" fmla="*/ 3 w 58"/>
                        <a:gd name="T15" fmla="*/ 19 h 59"/>
                        <a:gd name="T16" fmla="*/ 9 w 58"/>
                        <a:gd name="T17" fmla="*/ 9 h 59"/>
                        <a:gd name="T18" fmla="*/ 19 w 58"/>
                        <a:gd name="T19" fmla="*/ 2 h 59"/>
                        <a:gd name="T20" fmla="*/ 29 w 58"/>
                        <a:gd name="T21" fmla="*/ 0 h 59"/>
                        <a:gd name="T22" fmla="*/ 40 w 58"/>
                        <a:gd name="T23" fmla="*/ 2 h 59"/>
                        <a:gd name="T24" fmla="*/ 50 w 58"/>
                        <a:gd name="T25" fmla="*/ 9 h 59"/>
                        <a:gd name="T26" fmla="*/ 57 w 58"/>
                        <a:gd name="T27" fmla="*/ 19 h 59"/>
                        <a:gd name="T28" fmla="*/ 58 w 58"/>
                        <a:gd name="T29" fmla="*/ 30 h 59"/>
                        <a:gd name="T30" fmla="*/ 57 w 58"/>
                        <a:gd name="T31" fmla="*/ 40 h 59"/>
                        <a:gd name="T32" fmla="*/ 50 w 58"/>
                        <a:gd name="T33" fmla="*/ 50 h 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58" h="59">
                          <a:moveTo>
                            <a:pt x="50" y="50"/>
                          </a:moveTo>
                          <a:lnTo>
                            <a:pt x="40" y="56"/>
                          </a:lnTo>
                          <a:lnTo>
                            <a:pt x="29" y="59"/>
                          </a:lnTo>
                          <a:lnTo>
                            <a:pt x="19" y="56"/>
                          </a:lnTo>
                          <a:lnTo>
                            <a:pt x="9" y="50"/>
                          </a:lnTo>
                          <a:lnTo>
                            <a:pt x="3" y="40"/>
                          </a:lnTo>
                          <a:lnTo>
                            <a:pt x="0" y="30"/>
                          </a:lnTo>
                          <a:lnTo>
                            <a:pt x="3" y="19"/>
                          </a:lnTo>
                          <a:lnTo>
                            <a:pt x="9" y="9"/>
                          </a:lnTo>
                          <a:lnTo>
                            <a:pt x="19" y="2"/>
                          </a:lnTo>
                          <a:lnTo>
                            <a:pt x="29" y="0"/>
                          </a:lnTo>
                          <a:lnTo>
                            <a:pt x="40" y="2"/>
                          </a:lnTo>
                          <a:lnTo>
                            <a:pt x="50" y="9"/>
                          </a:lnTo>
                          <a:lnTo>
                            <a:pt x="57" y="19"/>
                          </a:lnTo>
                          <a:lnTo>
                            <a:pt x="58" y="30"/>
                          </a:lnTo>
                          <a:lnTo>
                            <a:pt x="57" y="40"/>
                          </a:lnTo>
                          <a:lnTo>
                            <a:pt x="50" y="5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34" name="Freeform 1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597434" y="5337855"/>
                      <a:ext cx="142378" cy="172955"/>
                    </a:xfrm>
                    <a:custGeom>
                      <a:avLst/>
                      <a:gdLst>
                        <a:gd name="T0" fmla="*/ 50 w 58"/>
                        <a:gd name="T1" fmla="*/ 50 h 59"/>
                        <a:gd name="T2" fmla="*/ 40 w 58"/>
                        <a:gd name="T3" fmla="*/ 56 h 59"/>
                        <a:gd name="T4" fmla="*/ 29 w 58"/>
                        <a:gd name="T5" fmla="*/ 59 h 59"/>
                        <a:gd name="T6" fmla="*/ 19 w 58"/>
                        <a:gd name="T7" fmla="*/ 56 h 59"/>
                        <a:gd name="T8" fmla="*/ 9 w 58"/>
                        <a:gd name="T9" fmla="*/ 50 h 59"/>
                        <a:gd name="T10" fmla="*/ 3 w 58"/>
                        <a:gd name="T11" fmla="*/ 40 h 59"/>
                        <a:gd name="T12" fmla="*/ 0 w 58"/>
                        <a:gd name="T13" fmla="*/ 30 h 59"/>
                        <a:gd name="T14" fmla="*/ 3 w 58"/>
                        <a:gd name="T15" fmla="*/ 19 h 59"/>
                        <a:gd name="T16" fmla="*/ 9 w 58"/>
                        <a:gd name="T17" fmla="*/ 9 h 59"/>
                        <a:gd name="T18" fmla="*/ 19 w 58"/>
                        <a:gd name="T19" fmla="*/ 2 h 59"/>
                        <a:gd name="T20" fmla="*/ 29 w 58"/>
                        <a:gd name="T21" fmla="*/ 0 h 59"/>
                        <a:gd name="T22" fmla="*/ 40 w 58"/>
                        <a:gd name="T23" fmla="*/ 2 h 59"/>
                        <a:gd name="T24" fmla="*/ 50 w 58"/>
                        <a:gd name="T25" fmla="*/ 9 h 59"/>
                        <a:gd name="T26" fmla="*/ 57 w 58"/>
                        <a:gd name="T27" fmla="*/ 19 h 59"/>
                        <a:gd name="T28" fmla="*/ 58 w 58"/>
                        <a:gd name="T29" fmla="*/ 30 h 59"/>
                        <a:gd name="T30" fmla="*/ 57 w 58"/>
                        <a:gd name="T31" fmla="*/ 40 h 59"/>
                        <a:gd name="T32" fmla="*/ 50 w 58"/>
                        <a:gd name="T33" fmla="*/ 50 h 59"/>
                        <a:gd name="T34" fmla="*/ 50 w 58"/>
                        <a:gd name="T35" fmla="*/ 50 h 59"/>
                        <a:gd name="T36" fmla="*/ 57 w 58"/>
                        <a:gd name="T37" fmla="*/ 40 h 59"/>
                        <a:gd name="T38" fmla="*/ 58 w 58"/>
                        <a:gd name="T39" fmla="*/ 30 h 59"/>
                        <a:gd name="T40" fmla="*/ 57 w 58"/>
                        <a:gd name="T41" fmla="*/ 19 h 59"/>
                        <a:gd name="T42" fmla="*/ 50 w 58"/>
                        <a:gd name="T43" fmla="*/ 9 h 59"/>
                        <a:gd name="T44" fmla="*/ 40 w 58"/>
                        <a:gd name="T45" fmla="*/ 2 h 59"/>
                        <a:gd name="T46" fmla="*/ 29 w 58"/>
                        <a:gd name="T47" fmla="*/ 0 h 59"/>
                        <a:gd name="T48" fmla="*/ 19 w 58"/>
                        <a:gd name="T49" fmla="*/ 2 h 59"/>
                        <a:gd name="T50" fmla="*/ 9 w 58"/>
                        <a:gd name="T51" fmla="*/ 9 h 59"/>
                        <a:gd name="T52" fmla="*/ 3 w 58"/>
                        <a:gd name="T53" fmla="*/ 19 h 59"/>
                        <a:gd name="T54" fmla="*/ 0 w 58"/>
                        <a:gd name="T55" fmla="*/ 30 h 59"/>
                        <a:gd name="T56" fmla="*/ 3 w 58"/>
                        <a:gd name="T57" fmla="*/ 40 h 59"/>
                        <a:gd name="T58" fmla="*/ 9 w 58"/>
                        <a:gd name="T59" fmla="*/ 50 h 59"/>
                        <a:gd name="T60" fmla="*/ 19 w 58"/>
                        <a:gd name="T61" fmla="*/ 56 h 59"/>
                        <a:gd name="T62" fmla="*/ 29 w 58"/>
                        <a:gd name="T63" fmla="*/ 59 h 59"/>
                        <a:gd name="T64" fmla="*/ 40 w 58"/>
                        <a:gd name="T65" fmla="*/ 56 h 59"/>
                        <a:gd name="T66" fmla="*/ 50 w 58"/>
                        <a:gd name="T67" fmla="*/ 50 h 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58" h="59">
                          <a:moveTo>
                            <a:pt x="50" y="50"/>
                          </a:moveTo>
                          <a:lnTo>
                            <a:pt x="40" y="56"/>
                          </a:lnTo>
                          <a:lnTo>
                            <a:pt x="29" y="59"/>
                          </a:lnTo>
                          <a:lnTo>
                            <a:pt x="19" y="56"/>
                          </a:lnTo>
                          <a:lnTo>
                            <a:pt x="9" y="50"/>
                          </a:lnTo>
                          <a:lnTo>
                            <a:pt x="3" y="40"/>
                          </a:lnTo>
                          <a:lnTo>
                            <a:pt x="0" y="30"/>
                          </a:lnTo>
                          <a:lnTo>
                            <a:pt x="3" y="19"/>
                          </a:lnTo>
                          <a:lnTo>
                            <a:pt x="9" y="9"/>
                          </a:lnTo>
                          <a:lnTo>
                            <a:pt x="19" y="2"/>
                          </a:lnTo>
                          <a:lnTo>
                            <a:pt x="29" y="0"/>
                          </a:lnTo>
                          <a:lnTo>
                            <a:pt x="40" y="2"/>
                          </a:lnTo>
                          <a:lnTo>
                            <a:pt x="50" y="9"/>
                          </a:lnTo>
                          <a:lnTo>
                            <a:pt x="57" y="19"/>
                          </a:lnTo>
                          <a:lnTo>
                            <a:pt x="58" y="30"/>
                          </a:lnTo>
                          <a:lnTo>
                            <a:pt x="57" y="40"/>
                          </a:lnTo>
                          <a:lnTo>
                            <a:pt x="50" y="50"/>
                          </a:lnTo>
                          <a:close/>
                          <a:moveTo>
                            <a:pt x="50" y="50"/>
                          </a:moveTo>
                          <a:lnTo>
                            <a:pt x="57" y="40"/>
                          </a:lnTo>
                          <a:lnTo>
                            <a:pt x="58" y="30"/>
                          </a:lnTo>
                          <a:lnTo>
                            <a:pt x="57" y="19"/>
                          </a:lnTo>
                          <a:lnTo>
                            <a:pt x="50" y="9"/>
                          </a:lnTo>
                          <a:lnTo>
                            <a:pt x="40" y="2"/>
                          </a:lnTo>
                          <a:lnTo>
                            <a:pt x="29" y="0"/>
                          </a:lnTo>
                          <a:lnTo>
                            <a:pt x="19" y="2"/>
                          </a:lnTo>
                          <a:lnTo>
                            <a:pt x="9" y="9"/>
                          </a:lnTo>
                          <a:lnTo>
                            <a:pt x="3" y="19"/>
                          </a:lnTo>
                          <a:lnTo>
                            <a:pt x="0" y="30"/>
                          </a:lnTo>
                          <a:lnTo>
                            <a:pt x="3" y="40"/>
                          </a:lnTo>
                          <a:lnTo>
                            <a:pt x="9" y="50"/>
                          </a:lnTo>
                          <a:lnTo>
                            <a:pt x="19" y="56"/>
                          </a:lnTo>
                          <a:lnTo>
                            <a:pt x="29" y="59"/>
                          </a:lnTo>
                          <a:lnTo>
                            <a:pt x="40" y="56"/>
                          </a:lnTo>
                          <a:lnTo>
                            <a:pt x="50" y="5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130" name="グループ化 129"/>
                  <p:cNvGrpSpPr>
                    <a:grpSpLocks noChangeAspect="1"/>
                  </p:cNvGrpSpPr>
                  <p:nvPr/>
                </p:nvGrpSpPr>
                <p:grpSpPr>
                  <a:xfrm>
                    <a:off x="3160236" y="1397781"/>
                    <a:ext cx="540160" cy="1307800"/>
                    <a:chOff x="1970415" y="3028278"/>
                    <a:chExt cx="900266" cy="2179666"/>
                  </a:xfrm>
                </p:grpSpPr>
                <p:sp>
                  <p:nvSpPr>
                    <p:cNvPr id="131" name="Freeform 11"/>
                    <p:cNvSpPr>
                      <a:spLocks/>
                    </p:cNvSpPr>
                    <p:nvPr/>
                  </p:nvSpPr>
                  <p:spPr bwMode="auto">
                    <a:xfrm rot="-2400000">
                      <a:off x="1970415" y="3028278"/>
                      <a:ext cx="241091" cy="1399306"/>
                    </a:xfrm>
                    <a:custGeom>
                      <a:avLst/>
                      <a:gdLst>
                        <a:gd name="T0" fmla="*/ 41 w 51"/>
                        <a:gd name="T1" fmla="*/ 22 h 256"/>
                        <a:gd name="T2" fmla="*/ 30 w 51"/>
                        <a:gd name="T3" fmla="*/ 60 h 256"/>
                        <a:gd name="T4" fmla="*/ 7 w 51"/>
                        <a:gd name="T5" fmla="*/ 56 h 256"/>
                        <a:gd name="T6" fmla="*/ 10 w 51"/>
                        <a:gd name="T7" fmla="*/ 46 h 256"/>
                        <a:gd name="T8" fmla="*/ 34 w 51"/>
                        <a:gd name="T9" fmla="*/ 46 h 256"/>
                        <a:gd name="T10" fmla="*/ 38 w 51"/>
                        <a:gd name="T11" fmla="*/ 92 h 256"/>
                        <a:gd name="T12" fmla="*/ 15 w 51"/>
                        <a:gd name="T13" fmla="*/ 98 h 256"/>
                        <a:gd name="T14" fmla="*/ 6 w 51"/>
                        <a:gd name="T15" fmla="*/ 88 h 256"/>
                        <a:gd name="T16" fmla="*/ 25 w 51"/>
                        <a:gd name="T17" fmla="*/ 80 h 256"/>
                        <a:gd name="T18" fmla="*/ 44 w 51"/>
                        <a:gd name="T19" fmla="*/ 108 h 256"/>
                        <a:gd name="T20" fmla="*/ 25 w 51"/>
                        <a:gd name="T21" fmla="*/ 137 h 256"/>
                        <a:gd name="T22" fmla="*/ 7 w 51"/>
                        <a:gd name="T23" fmla="*/ 130 h 256"/>
                        <a:gd name="T24" fmla="*/ 15 w 51"/>
                        <a:gd name="T25" fmla="*/ 119 h 256"/>
                        <a:gd name="T26" fmla="*/ 39 w 51"/>
                        <a:gd name="T27" fmla="*/ 126 h 256"/>
                        <a:gd name="T28" fmla="*/ 35 w 51"/>
                        <a:gd name="T29" fmla="*/ 171 h 256"/>
                        <a:gd name="T30" fmla="*/ 11 w 51"/>
                        <a:gd name="T31" fmla="*/ 171 h 256"/>
                        <a:gd name="T32" fmla="*/ 9 w 51"/>
                        <a:gd name="T33" fmla="*/ 161 h 256"/>
                        <a:gd name="T34" fmla="*/ 30 w 51"/>
                        <a:gd name="T35" fmla="*/ 156 h 256"/>
                        <a:gd name="T36" fmla="*/ 44 w 51"/>
                        <a:gd name="T37" fmla="*/ 195 h 256"/>
                        <a:gd name="T38" fmla="*/ 21 w 51"/>
                        <a:gd name="T39" fmla="*/ 212 h 256"/>
                        <a:gd name="T40" fmla="*/ 7 w 51"/>
                        <a:gd name="T41" fmla="*/ 203 h 256"/>
                        <a:gd name="T42" fmla="*/ 21 w 51"/>
                        <a:gd name="T43" fmla="*/ 194 h 256"/>
                        <a:gd name="T44" fmla="*/ 44 w 51"/>
                        <a:gd name="T45" fmla="*/ 210 h 256"/>
                        <a:gd name="T46" fmla="*/ 31 w 51"/>
                        <a:gd name="T47" fmla="*/ 248 h 256"/>
                        <a:gd name="T48" fmla="*/ 33 w 51"/>
                        <a:gd name="T49" fmla="*/ 254 h 256"/>
                        <a:gd name="T50" fmla="*/ 51 w 51"/>
                        <a:gd name="T51" fmla="*/ 220 h 256"/>
                        <a:gd name="T52" fmla="*/ 31 w 51"/>
                        <a:gd name="T53" fmla="*/ 188 h 256"/>
                        <a:gd name="T54" fmla="*/ 5 w 51"/>
                        <a:gd name="T55" fmla="*/ 194 h 256"/>
                        <a:gd name="T56" fmla="*/ 10 w 51"/>
                        <a:gd name="T57" fmla="*/ 214 h 256"/>
                        <a:gd name="T58" fmla="*/ 36 w 51"/>
                        <a:gd name="T59" fmla="*/ 215 h 256"/>
                        <a:gd name="T60" fmla="*/ 49 w 51"/>
                        <a:gd name="T61" fmla="*/ 170 h 256"/>
                        <a:gd name="T62" fmla="*/ 25 w 51"/>
                        <a:gd name="T63" fmla="*/ 150 h 256"/>
                        <a:gd name="T64" fmla="*/ 2 w 51"/>
                        <a:gd name="T65" fmla="*/ 161 h 256"/>
                        <a:gd name="T66" fmla="*/ 14 w 51"/>
                        <a:gd name="T67" fmla="*/ 179 h 256"/>
                        <a:gd name="T68" fmla="*/ 40 w 51"/>
                        <a:gd name="T69" fmla="*/ 174 h 256"/>
                        <a:gd name="T70" fmla="*/ 44 w 51"/>
                        <a:gd name="T71" fmla="*/ 122 h 256"/>
                        <a:gd name="T72" fmla="*/ 19 w 51"/>
                        <a:gd name="T73" fmla="*/ 112 h 256"/>
                        <a:gd name="T74" fmla="*/ 0 w 51"/>
                        <a:gd name="T75" fmla="*/ 127 h 256"/>
                        <a:gd name="T76" fmla="*/ 19 w 51"/>
                        <a:gd name="T77" fmla="*/ 142 h 256"/>
                        <a:gd name="T78" fmla="*/ 44 w 51"/>
                        <a:gd name="T79" fmla="*/ 132 h 256"/>
                        <a:gd name="T80" fmla="*/ 39 w 51"/>
                        <a:gd name="T81" fmla="*/ 80 h 256"/>
                        <a:gd name="T82" fmla="*/ 12 w 51"/>
                        <a:gd name="T83" fmla="*/ 77 h 256"/>
                        <a:gd name="T84" fmla="*/ 1 w 51"/>
                        <a:gd name="T85" fmla="*/ 94 h 256"/>
                        <a:gd name="T86" fmla="*/ 25 w 51"/>
                        <a:gd name="T87" fmla="*/ 106 h 256"/>
                        <a:gd name="T88" fmla="*/ 48 w 51"/>
                        <a:gd name="T89" fmla="*/ 84 h 256"/>
                        <a:gd name="T90" fmla="*/ 34 w 51"/>
                        <a:gd name="T91" fmla="*/ 39 h 256"/>
                        <a:gd name="T92" fmla="*/ 7 w 51"/>
                        <a:gd name="T93" fmla="*/ 41 h 256"/>
                        <a:gd name="T94" fmla="*/ 4 w 51"/>
                        <a:gd name="T95" fmla="*/ 60 h 256"/>
                        <a:gd name="T96" fmla="*/ 30 w 51"/>
                        <a:gd name="T97" fmla="*/ 66 h 256"/>
                        <a:gd name="T98" fmla="*/ 49 w 51"/>
                        <a:gd name="T99" fmla="*/ 32 h 256"/>
                        <a:gd name="T100" fmla="*/ 29 w 51"/>
                        <a:gd name="T101" fmla="*/ 0 h 2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51" h="256">
                          <a:moveTo>
                            <a:pt x="24" y="5"/>
                          </a:moveTo>
                          <a:lnTo>
                            <a:pt x="29" y="6"/>
                          </a:lnTo>
                          <a:lnTo>
                            <a:pt x="34" y="8"/>
                          </a:lnTo>
                          <a:lnTo>
                            <a:pt x="38" y="12"/>
                          </a:lnTo>
                          <a:lnTo>
                            <a:pt x="41" y="22"/>
                          </a:lnTo>
                          <a:lnTo>
                            <a:pt x="44" y="34"/>
                          </a:lnTo>
                          <a:lnTo>
                            <a:pt x="41" y="44"/>
                          </a:lnTo>
                          <a:lnTo>
                            <a:pt x="38" y="54"/>
                          </a:lnTo>
                          <a:lnTo>
                            <a:pt x="34" y="58"/>
                          </a:lnTo>
                          <a:lnTo>
                            <a:pt x="30" y="60"/>
                          </a:lnTo>
                          <a:lnTo>
                            <a:pt x="25" y="61"/>
                          </a:lnTo>
                          <a:lnTo>
                            <a:pt x="19" y="61"/>
                          </a:lnTo>
                          <a:lnTo>
                            <a:pt x="15" y="60"/>
                          </a:lnTo>
                          <a:lnTo>
                            <a:pt x="10" y="59"/>
                          </a:lnTo>
                          <a:lnTo>
                            <a:pt x="7" y="56"/>
                          </a:lnTo>
                          <a:lnTo>
                            <a:pt x="6" y="55"/>
                          </a:lnTo>
                          <a:lnTo>
                            <a:pt x="5" y="53"/>
                          </a:lnTo>
                          <a:lnTo>
                            <a:pt x="6" y="50"/>
                          </a:lnTo>
                          <a:lnTo>
                            <a:pt x="7" y="48"/>
                          </a:lnTo>
                          <a:lnTo>
                            <a:pt x="10" y="46"/>
                          </a:lnTo>
                          <a:lnTo>
                            <a:pt x="14" y="44"/>
                          </a:lnTo>
                          <a:lnTo>
                            <a:pt x="19" y="43"/>
                          </a:lnTo>
                          <a:lnTo>
                            <a:pt x="25" y="43"/>
                          </a:lnTo>
                          <a:lnTo>
                            <a:pt x="29" y="44"/>
                          </a:lnTo>
                          <a:lnTo>
                            <a:pt x="34" y="46"/>
                          </a:lnTo>
                          <a:lnTo>
                            <a:pt x="38" y="50"/>
                          </a:lnTo>
                          <a:lnTo>
                            <a:pt x="43" y="59"/>
                          </a:lnTo>
                          <a:lnTo>
                            <a:pt x="44" y="70"/>
                          </a:lnTo>
                          <a:lnTo>
                            <a:pt x="43" y="82"/>
                          </a:lnTo>
                          <a:lnTo>
                            <a:pt x="38" y="92"/>
                          </a:lnTo>
                          <a:lnTo>
                            <a:pt x="34" y="95"/>
                          </a:lnTo>
                          <a:lnTo>
                            <a:pt x="30" y="98"/>
                          </a:lnTo>
                          <a:lnTo>
                            <a:pt x="25" y="99"/>
                          </a:lnTo>
                          <a:lnTo>
                            <a:pt x="20" y="99"/>
                          </a:lnTo>
                          <a:lnTo>
                            <a:pt x="15" y="98"/>
                          </a:lnTo>
                          <a:lnTo>
                            <a:pt x="11" y="97"/>
                          </a:lnTo>
                          <a:lnTo>
                            <a:pt x="9" y="94"/>
                          </a:lnTo>
                          <a:lnTo>
                            <a:pt x="6" y="92"/>
                          </a:lnTo>
                          <a:lnTo>
                            <a:pt x="6" y="90"/>
                          </a:lnTo>
                          <a:lnTo>
                            <a:pt x="6" y="88"/>
                          </a:lnTo>
                          <a:lnTo>
                            <a:pt x="9" y="85"/>
                          </a:lnTo>
                          <a:lnTo>
                            <a:pt x="11" y="84"/>
                          </a:lnTo>
                          <a:lnTo>
                            <a:pt x="15" y="82"/>
                          </a:lnTo>
                          <a:lnTo>
                            <a:pt x="20" y="80"/>
                          </a:lnTo>
                          <a:lnTo>
                            <a:pt x="25" y="80"/>
                          </a:lnTo>
                          <a:lnTo>
                            <a:pt x="30" y="82"/>
                          </a:lnTo>
                          <a:lnTo>
                            <a:pt x="34" y="84"/>
                          </a:lnTo>
                          <a:lnTo>
                            <a:pt x="38" y="88"/>
                          </a:lnTo>
                          <a:lnTo>
                            <a:pt x="43" y="97"/>
                          </a:lnTo>
                          <a:lnTo>
                            <a:pt x="44" y="108"/>
                          </a:lnTo>
                          <a:lnTo>
                            <a:pt x="43" y="119"/>
                          </a:lnTo>
                          <a:lnTo>
                            <a:pt x="39" y="128"/>
                          </a:lnTo>
                          <a:lnTo>
                            <a:pt x="35" y="133"/>
                          </a:lnTo>
                          <a:lnTo>
                            <a:pt x="30" y="136"/>
                          </a:lnTo>
                          <a:lnTo>
                            <a:pt x="25" y="137"/>
                          </a:lnTo>
                          <a:lnTo>
                            <a:pt x="20" y="137"/>
                          </a:lnTo>
                          <a:lnTo>
                            <a:pt x="15" y="136"/>
                          </a:lnTo>
                          <a:lnTo>
                            <a:pt x="11" y="133"/>
                          </a:lnTo>
                          <a:lnTo>
                            <a:pt x="9" y="132"/>
                          </a:lnTo>
                          <a:lnTo>
                            <a:pt x="7" y="130"/>
                          </a:lnTo>
                          <a:lnTo>
                            <a:pt x="6" y="127"/>
                          </a:lnTo>
                          <a:lnTo>
                            <a:pt x="7" y="126"/>
                          </a:lnTo>
                          <a:lnTo>
                            <a:pt x="9" y="123"/>
                          </a:lnTo>
                          <a:lnTo>
                            <a:pt x="11" y="121"/>
                          </a:lnTo>
                          <a:lnTo>
                            <a:pt x="15" y="119"/>
                          </a:lnTo>
                          <a:lnTo>
                            <a:pt x="20" y="118"/>
                          </a:lnTo>
                          <a:lnTo>
                            <a:pt x="25" y="118"/>
                          </a:lnTo>
                          <a:lnTo>
                            <a:pt x="30" y="118"/>
                          </a:lnTo>
                          <a:lnTo>
                            <a:pt x="35" y="121"/>
                          </a:lnTo>
                          <a:lnTo>
                            <a:pt x="39" y="126"/>
                          </a:lnTo>
                          <a:lnTo>
                            <a:pt x="43" y="135"/>
                          </a:lnTo>
                          <a:lnTo>
                            <a:pt x="45" y="146"/>
                          </a:lnTo>
                          <a:lnTo>
                            <a:pt x="43" y="157"/>
                          </a:lnTo>
                          <a:lnTo>
                            <a:pt x="39" y="166"/>
                          </a:lnTo>
                          <a:lnTo>
                            <a:pt x="35" y="171"/>
                          </a:lnTo>
                          <a:lnTo>
                            <a:pt x="31" y="174"/>
                          </a:lnTo>
                          <a:lnTo>
                            <a:pt x="26" y="175"/>
                          </a:lnTo>
                          <a:lnTo>
                            <a:pt x="20" y="174"/>
                          </a:lnTo>
                          <a:lnTo>
                            <a:pt x="16" y="172"/>
                          </a:lnTo>
                          <a:lnTo>
                            <a:pt x="11" y="171"/>
                          </a:lnTo>
                          <a:lnTo>
                            <a:pt x="9" y="170"/>
                          </a:lnTo>
                          <a:lnTo>
                            <a:pt x="7" y="167"/>
                          </a:lnTo>
                          <a:lnTo>
                            <a:pt x="6" y="165"/>
                          </a:lnTo>
                          <a:lnTo>
                            <a:pt x="7" y="162"/>
                          </a:lnTo>
                          <a:lnTo>
                            <a:pt x="9" y="161"/>
                          </a:lnTo>
                          <a:lnTo>
                            <a:pt x="11" y="159"/>
                          </a:lnTo>
                          <a:lnTo>
                            <a:pt x="16" y="157"/>
                          </a:lnTo>
                          <a:lnTo>
                            <a:pt x="20" y="156"/>
                          </a:lnTo>
                          <a:lnTo>
                            <a:pt x="26" y="155"/>
                          </a:lnTo>
                          <a:lnTo>
                            <a:pt x="30" y="156"/>
                          </a:lnTo>
                          <a:lnTo>
                            <a:pt x="35" y="159"/>
                          </a:lnTo>
                          <a:lnTo>
                            <a:pt x="39" y="164"/>
                          </a:lnTo>
                          <a:lnTo>
                            <a:pt x="44" y="172"/>
                          </a:lnTo>
                          <a:lnTo>
                            <a:pt x="45" y="184"/>
                          </a:lnTo>
                          <a:lnTo>
                            <a:pt x="44" y="195"/>
                          </a:lnTo>
                          <a:lnTo>
                            <a:pt x="39" y="204"/>
                          </a:lnTo>
                          <a:lnTo>
                            <a:pt x="36" y="208"/>
                          </a:lnTo>
                          <a:lnTo>
                            <a:pt x="31" y="212"/>
                          </a:lnTo>
                          <a:lnTo>
                            <a:pt x="26" y="212"/>
                          </a:lnTo>
                          <a:lnTo>
                            <a:pt x="21" y="212"/>
                          </a:lnTo>
                          <a:lnTo>
                            <a:pt x="16" y="210"/>
                          </a:lnTo>
                          <a:lnTo>
                            <a:pt x="12" y="209"/>
                          </a:lnTo>
                          <a:lnTo>
                            <a:pt x="10" y="206"/>
                          </a:lnTo>
                          <a:lnTo>
                            <a:pt x="7" y="205"/>
                          </a:lnTo>
                          <a:lnTo>
                            <a:pt x="7" y="203"/>
                          </a:lnTo>
                          <a:lnTo>
                            <a:pt x="7" y="200"/>
                          </a:lnTo>
                          <a:lnTo>
                            <a:pt x="10" y="198"/>
                          </a:lnTo>
                          <a:lnTo>
                            <a:pt x="12" y="196"/>
                          </a:lnTo>
                          <a:lnTo>
                            <a:pt x="16" y="195"/>
                          </a:lnTo>
                          <a:lnTo>
                            <a:pt x="21" y="194"/>
                          </a:lnTo>
                          <a:lnTo>
                            <a:pt x="26" y="193"/>
                          </a:lnTo>
                          <a:lnTo>
                            <a:pt x="31" y="194"/>
                          </a:lnTo>
                          <a:lnTo>
                            <a:pt x="35" y="196"/>
                          </a:lnTo>
                          <a:lnTo>
                            <a:pt x="39" y="200"/>
                          </a:lnTo>
                          <a:lnTo>
                            <a:pt x="44" y="210"/>
                          </a:lnTo>
                          <a:lnTo>
                            <a:pt x="45" y="222"/>
                          </a:lnTo>
                          <a:lnTo>
                            <a:pt x="44" y="232"/>
                          </a:lnTo>
                          <a:lnTo>
                            <a:pt x="40" y="242"/>
                          </a:lnTo>
                          <a:lnTo>
                            <a:pt x="36" y="246"/>
                          </a:lnTo>
                          <a:lnTo>
                            <a:pt x="31" y="248"/>
                          </a:lnTo>
                          <a:lnTo>
                            <a:pt x="26" y="249"/>
                          </a:lnTo>
                          <a:lnTo>
                            <a:pt x="24" y="249"/>
                          </a:lnTo>
                          <a:lnTo>
                            <a:pt x="24" y="256"/>
                          </a:lnTo>
                          <a:lnTo>
                            <a:pt x="26" y="256"/>
                          </a:lnTo>
                          <a:lnTo>
                            <a:pt x="33" y="254"/>
                          </a:lnTo>
                          <a:lnTo>
                            <a:pt x="36" y="253"/>
                          </a:lnTo>
                          <a:lnTo>
                            <a:pt x="41" y="249"/>
                          </a:lnTo>
                          <a:lnTo>
                            <a:pt x="45" y="244"/>
                          </a:lnTo>
                          <a:lnTo>
                            <a:pt x="50" y="234"/>
                          </a:lnTo>
                          <a:lnTo>
                            <a:pt x="51" y="220"/>
                          </a:lnTo>
                          <a:lnTo>
                            <a:pt x="49" y="208"/>
                          </a:lnTo>
                          <a:lnTo>
                            <a:pt x="44" y="198"/>
                          </a:lnTo>
                          <a:lnTo>
                            <a:pt x="40" y="193"/>
                          </a:lnTo>
                          <a:lnTo>
                            <a:pt x="36" y="190"/>
                          </a:lnTo>
                          <a:lnTo>
                            <a:pt x="31" y="188"/>
                          </a:lnTo>
                          <a:lnTo>
                            <a:pt x="26" y="188"/>
                          </a:lnTo>
                          <a:lnTo>
                            <a:pt x="20" y="188"/>
                          </a:lnTo>
                          <a:lnTo>
                            <a:pt x="14" y="189"/>
                          </a:lnTo>
                          <a:lnTo>
                            <a:pt x="9" y="191"/>
                          </a:lnTo>
                          <a:lnTo>
                            <a:pt x="5" y="194"/>
                          </a:lnTo>
                          <a:lnTo>
                            <a:pt x="2" y="199"/>
                          </a:lnTo>
                          <a:lnTo>
                            <a:pt x="1" y="203"/>
                          </a:lnTo>
                          <a:lnTo>
                            <a:pt x="2" y="206"/>
                          </a:lnTo>
                          <a:lnTo>
                            <a:pt x="5" y="212"/>
                          </a:lnTo>
                          <a:lnTo>
                            <a:pt x="10" y="214"/>
                          </a:lnTo>
                          <a:lnTo>
                            <a:pt x="14" y="217"/>
                          </a:lnTo>
                          <a:lnTo>
                            <a:pt x="20" y="218"/>
                          </a:lnTo>
                          <a:lnTo>
                            <a:pt x="26" y="218"/>
                          </a:lnTo>
                          <a:lnTo>
                            <a:pt x="31" y="217"/>
                          </a:lnTo>
                          <a:lnTo>
                            <a:pt x="36" y="215"/>
                          </a:lnTo>
                          <a:lnTo>
                            <a:pt x="40" y="212"/>
                          </a:lnTo>
                          <a:lnTo>
                            <a:pt x="44" y="208"/>
                          </a:lnTo>
                          <a:lnTo>
                            <a:pt x="49" y="196"/>
                          </a:lnTo>
                          <a:lnTo>
                            <a:pt x="51" y="184"/>
                          </a:lnTo>
                          <a:lnTo>
                            <a:pt x="49" y="170"/>
                          </a:lnTo>
                          <a:lnTo>
                            <a:pt x="44" y="160"/>
                          </a:lnTo>
                          <a:lnTo>
                            <a:pt x="40" y="155"/>
                          </a:lnTo>
                          <a:lnTo>
                            <a:pt x="35" y="152"/>
                          </a:lnTo>
                          <a:lnTo>
                            <a:pt x="31" y="150"/>
                          </a:lnTo>
                          <a:lnTo>
                            <a:pt x="25" y="150"/>
                          </a:lnTo>
                          <a:lnTo>
                            <a:pt x="19" y="150"/>
                          </a:lnTo>
                          <a:lnTo>
                            <a:pt x="14" y="151"/>
                          </a:lnTo>
                          <a:lnTo>
                            <a:pt x="9" y="154"/>
                          </a:lnTo>
                          <a:lnTo>
                            <a:pt x="5" y="157"/>
                          </a:lnTo>
                          <a:lnTo>
                            <a:pt x="2" y="161"/>
                          </a:lnTo>
                          <a:lnTo>
                            <a:pt x="1" y="165"/>
                          </a:lnTo>
                          <a:lnTo>
                            <a:pt x="2" y="170"/>
                          </a:lnTo>
                          <a:lnTo>
                            <a:pt x="5" y="174"/>
                          </a:lnTo>
                          <a:lnTo>
                            <a:pt x="9" y="176"/>
                          </a:lnTo>
                          <a:lnTo>
                            <a:pt x="14" y="179"/>
                          </a:lnTo>
                          <a:lnTo>
                            <a:pt x="20" y="180"/>
                          </a:lnTo>
                          <a:lnTo>
                            <a:pt x="26" y="180"/>
                          </a:lnTo>
                          <a:lnTo>
                            <a:pt x="31" y="180"/>
                          </a:lnTo>
                          <a:lnTo>
                            <a:pt x="36" y="177"/>
                          </a:lnTo>
                          <a:lnTo>
                            <a:pt x="40" y="174"/>
                          </a:lnTo>
                          <a:lnTo>
                            <a:pt x="44" y="170"/>
                          </a:lnTo>
                          <a:lnTo>
                            <a:pt x="49" y="159"/>
                          </a:lnTo>
                          <a:lnTo>
                            <a:pt x="50" y="146"/>
                          </a:lnTo>
                          <a:lnTo>
                            <a:pt x="49" y="133"/>
                          </a:lnTo>
                          <a:lnTo>
                            <a:pt x="44" y="122"/>
                          </a:lnTo>
                          <a:lnTo>
                            <a:pt x="40" y="118"/>
                          </a:lnTo>
                          <a:lnTo>
                            <a:pt x="35" y="114"/>
                          </a:lnTo>
                          <a:lnTo>
                            <a:pt x="30" y="112"/>
                          </a:lnTo>
                          <a:lnTo>
                            <a:pt x="25" y="112"/>
                          </a:lnTo>
                          <a:lnTo>
                            <a:pt x="19" y="112"/>
                          </a:lnTo>
                          <a:lnTo>
                            <a:pt x="14" y="114"/>
                          </a:lnTo>
                          <a:lnTo>
                            <a:pt x="9" y="116"/>
                          </a:lnTo>
                          <a:lnTo>
                            <a:pt x="4" y="119"/>
                          </a:lnTo>
                          <a:lnTo>
                            <a:pt x="1" y="123"/>
                          </a:lnTo>
                          <a:lnTo>
                            <a:pt x="0" y="127"/>
                          </a:lnTo>
                          <a:lnTo>
                            <a:pt x="1" y="132"/>
                          </a:lnTo>
                          <a:lnTo>
                            <a:pt x="4" y="136"/>
                          </a:lnTo>
                          <a:lnTo>
                            <a:pt x="9" y="138"/>
                          </a:lnTo>
                          <a:lnTo>
                            <a:pt x="14" y="141"/>
                          </a:lnTo>
                          <a:lnTo>
                            <a:pt x="19" y="142"/>
                          </a:lnTo>
                          <a:lnTo>
                            <a:pt x="25" y="142"/>
                          </a:lnTo>
                          <a:lnTo>
                            <a:pt x="31" y="142"/>
                          </a:lnTo>
                          <a:lnTo>
                            <a:pt x="35" y="140"/>
                          </a:lnTo>
                          <a:lnTo>
                            <a:pt x="40" y="137"/>
                          </a:lnTo>
                          <a:lnTo>
                            <a:pt x="44" y="132"/>
                          </a:lnTo>
                          <a:lnTo>
                            <a:pt x="49" y="121"/>
                          </a:lnTo>
                          <a:lnTo>
                            <a:pt x="50" y="108"/>
                          </a:lnTo>
                          <a:lnTo>
                            <a:pt x="48" y="95"/>
                          </a:lnTo>
                          <a:lnTo>
                            <a:pt x="43" y="84"/>
                          </a:lnTo>
                          <a:lnTo>
                            <a:pt x="39" y="80"/>
                          </a:lnTo>
                          <a:lnTo>
                            <a:pt x="35" y="77"/>
                          </a:lnTo>
                          <a:lnTo>
                            <a:pt x="30" y="75"/>
                          </a:lnTo>
                          <a:lnTo>
                            <a:pt x="25" y="74"/>
                          </a:lnTo>
                          <a:lnTo>
                            <a:pt x="19" y="75"/>
                          </a:lnTo>
                          <a:lnTo>
                            <a:pt x="12" y="77"/>
                          </a:lnTo>
                          <a:lnTo>
                            <a:pt x="7" y="78"/>
                          </a:lnTo>
                          <a:lnTo>
                            <a:pt x="4" y="82"/>
                          </a:lnTo>
                          <a:lnTo>
                            <a:pt x="1" y="85"/>
                          </a:lnTo>
                          <a:lnTo>
                            <a:pt x="0" y="90"/>
                          </a:lnTo>
                          <a:lnTo>
                            <a:pt x="1" y="94"/>
                          </a:lnTo>
                          <a:lnTo>
                            <a:pt x="4" y="98"/>
                          </a:lnTo>
                          <a:lnTo>
                            <a:pt x="9" y="102"/>
                          </a:lnTo>
                          <a:lnTo>
                            <a:pt x="12" y="103"/>
                          </a:lnTo>
                          <a:lnTo>
                            <a:pt x="19" y="104"/>
                          </a:lnTo>
                          <a:lnTo>
                            <a:pt x="25" y="106"/>
                          </a:lnTo>
                          <a:lnTo>
                            <a:pt x="30" y="104"/>
                          </a:lnTo>
                          <a:lnTo>
                            <a:pt x="35" y="102"/>
                          </a:lnTo>
                          <a:lnTo>
                            <a:pt x="39" y="99"/>
                          </a:lnTo>
                          <a:lnTo>
                            <a:pt x="43" y="94"/>
                          </a:lnTo>
                          <a:lnTo>
                            <a:pt x="48" y="84"/>
                          </a:lnTo>
                          <a:lnTo>
                            <a:pt x="50" y="70"/>
                          </a:lnTo>
                          <a:lnTo>
                            <a:pt x="48" y="58"/>
                          </a:lnTo>
                          <a:lnTo>
                            <a:pt x="43" y="46"/>
                          </a:lnTo>
                          <a:lnTo>
                            <a:pt x="39" y="43"/>
                          </a:lnTo>
                          <a:lnTo>
                            <a:pt x="34" y="39"/>
                          </a:lnTo>
                          <a:lnTo>
                            <a:pt x="30" y="37"/>
                          </a:lnTo>
                          <a:lnTo>
                            <a:pt x="24" y="36"/>
                          </a:lnTo>
                          <a:lnTo>
                            <a:pt x="17" y="37"/>
                          </a:lnTo>
                          <a:lnTo>
                            <a:pt x="12" y="39"/>
                          </a:lnTo>
                          <a:lnTo>
                            <a:pt x="7" y="41"/>
                          </a:lnTo>
                          <a:lnTo>
                            <a:pt x="4" y="44"/>
                          </a:lnTo>
                          <a:lnTo>
                            <a:pt x="0" y="48"/>
                          </a:lnTo>
                          <a:lnTo>
                            <a:pt x="0" y="53"/>
                          </a:lnTo>
                          <a:lnTo>
                            <a:pt x="1" y="56"/>
                          </a:lnTo>
                          <a:lnTo>
                            <a:pt x="4" y="60"/>
                          </a:lnTo>
                          <a:lnTo>
                            <a:pt x="7" y="64"/>
                          </a:lnTo>
                          <a:lnTo>
                            <a:pt x="12" y="65"/>
                          </a:lnTo>
                          <a:lnTo>
                            <a:pt x="19" y="68"/>
                          </a:lnTo>
                          <a:lnTo>
                            <a:pt x="25" y="68"/>
                          </a:lnTo>
                          <a:lnTo>
                            <a:pt x="30" y="66"/>
                          </a:lnTo>
                          <a:lnTo>
                            <a:pt x="35" y="65"/>
                          </a:lnTo>
                          <a:lnTo>
                            <a:pt x="39" y="61"/>
                          </a:lnTo>
                          <a:lnTo>
                            <a:pt x="43" y="56"/>
                          </a:lnTo>
                          <a:lnTo>
                            <a:pt x="48" y="46"/>
                          </a:lnTo>
                          <a:lnTo>
                            <a:pt x="49" y="32"/>
                          </a:lnTo>
                          <a:lnTo>
                            <a:pt x="48" y="20"/>
                          </a:lnTo>
                          <a:lnTo>
                            <a:pt x="41" y="10"/>
                          </a:lnTo>
                          <a:lnTo>
                            <a:pt x="38" y="5"/>
                          </a:lnTo>
                          <a:lnTo>
                            <a:pt x="34" y="2"/>
                          </a:lnTo>
                          <a:lnTo>
                            <a:pt x="29" y="0"/>
                          </a:lnTo>
                          <a:lnTo>
                            <a:pt x="24" y="0"/>
                          </a:lnTo>
                          <a:lnTo>
                            <a:pt x="21" y="0"/>
                          </a:lnTo>
                          <a:lnTo>
                            <a:pt x="21" y="5"/>
                          </a:lnTo>
                          <a:lnTo>
                            <a:pt x="24" y="5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 w="0">
                      <a:solidFill>
                        <a:schemeClr val="accent4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32" name="Freeform 11"/>
                    <p:cNvSpPr>
                      <a:spLocks/>
                    </p:cNvSpPr>
                    <p:nvPr/>
                  </p:nvSpPr>
                  <p:spPr bwMode="auto">
                    <a:xfrm rot="-2400000">
                      <a:off x="2629590" y="3808638"/>
                      <a:ext cx="241091" cy="1399306"/>
                    </a:xfrm>
                    <a:custGeom>
                      <a:avLst/>
                      <a:gdLst>
                        <a:gd name="T0" fmla="*/ 41 w 51"/>
                        <a:gd name="T1" fmla="*/ 22 h 256"/>
                        <a:gd name="T2" fmla="*/ 30 w 51"/>
                        <a:gd name="T3" fmla="*/ 60 h 256"/>
                        <a:gd name="T4" fmla="*/ 7 w 51"/>
                        <a:gd name="T5" fmla="*/ 56 h 256"/>
                        <a:gd name="T6" fmla="*/ 10 w 51"/>
                        <a:gd name="T7" fmla="*/ 46 h 256"/>
                        <a:gd name="T8" fmla="*/ 34 w 51"/>
                        <a:gd name="T9" fmla="*/ 46 h 256"/>
                        <a:gd name="T10" fmla="*/ 38 w 51"/>
                        <a:gd name="T11" fmla="*/ 92 h 256"/>
                        <a:gd name="T12" fmla="*/ 15 w 51"/>
                        <a:gd name="T13" fmla="*/ 98 h 256"/>
                        <a:gd name="T14" fmla="*/ 6 w 51"/>
                        <a:gd name="T15" fmla="*/ 88 h 256"/>
                        <a:gd name="T16" fmla="*/ 25 w 51"/>
                        <a:gd name="T17" fmla="*/ 80 h 256"/>
                        <a:gd name="T18" fmla="*/ 44 w 51"/>
                        <a:gd name="T19" fmla="*/ 108 h 256"/>
                        <a:gd name="T20" fmla="*/ 25 w 51"/>
                        <a:gd name="T21" fmla="*/ 137 h 256"/>
                        <a:gd name="T22" fmla="*/ 7 w 51"/>
                        <a:gd name="T23" fmla="*/ 130 h 256"/>
                        <a:gd name="T24" fmla="*/ 15 w 51"/>
                        <a:gd name="T25" fmla="*/ 119 h 256"/>
                        <a:gd name="T26" fmla="*/ 39 w 51"/>
                        <a:gd name="T27" fmla="*/ 126 h 256"/>
                        <a:gd name="T28" fmla="*/ 35 w 51"/>
                        <a:gd name="T29" fmla="*/ 171 h 256"/>
                        <a:gd name="T30" fmla="*/ 11 w 51"/>
                        <a:gd name="T31" fmla="*/ 171 h 256"/>
                        <a:gd name="T32" fmla="*/ 9 w 51"/>
                        <a:gd name="T33" fmla="*/ 161 h 256"/>
                        <a:gd name="T34" fmla="*/ 30 w 51"/>
                        <a:gd name="T35" fmla="*/ 156 h 256"/>
                        <a:gd name="T36" fmla="*/ 44 w 51"/>
                        <a:gd name="T37" fmla="*/ 195 h 256"/>
                        <a:gd name="T38" fmla="*/ 21 w 51"/>
                        <a:gd name="T39" fmla="*/ 212 h 256"/>
                        <a:gd name="T40" fmla="*/ 7 w 51"/>
                        <a:gd name="T41" fmla="*/ 203 h 256"/>
                        <a:gd name="T42" fmla="*/ 21 w 51"/>
                        <a:gd name="T43" fmla="*/ 194 h 256"/>
                        <a:gd name="T44" fmla="*/ 44 w 51"/>
                        <a:gd name="T45" fmla="*/ 210 h 256"/>
                        <a:gd name="T46" fmla="*/ 31 w 51"/>
                        <a:gd name="T47" fmla="*/ 248 h 256"/>
                        <a:gd name="T48" fmla="*/ 33 w 51"/>
                        <a:gd name="T49" fmla="*/ 254 h 256"/>
                        <a:gd name="T50" fmla="*/ 51 w 51"/>
                        <a:gd name="T51" fmla="*/ 220 h 256"/>
                        <a:gd name="T52" fmla="*/ 31 w 51"/>
                        <a:gd name="T53" fmla="*/ 188 h 256"/>
                        <a:gd name="T54" fmla="*/ 5 w 51"/>
                        <a:gd name="T55" fmla="*/ 194 h 256"/>
                        <a:gd name="T56" fmla="*/ 10 w 51"/>
                        <a:gd name="T57" fmla="*/ 214 h 256"/>
                        <a:gd name="T58" fmla="*/ 36 w 51"/>
                        <a:gd name="T59" fmla="*/ 215 h 256"/>
                        <a:gd name="T60" fmla="*/ 49 w 51"/>
                        <a:gd name="T61" fmla="*/ 170 h 256"/>
                        <a:gd name="T62" fmla="*/ 25 w 51"/>
                        <a:gd name="T63" fmla="*/ 150 h 256"/>
                        <a:gd name="T64" fmla="*/ 2 w 51"/>
                        <a:gd name="T65" fmla="*/ 161 h 256"/>
                        <a:gd name="T66" fmla="*/ 14 w 51"/>
                        <a:gd name="T67" fmla="*/ 179 h 256"/>
                        <a:gd name="T68" fmla="*/ 40 w 51"/>
                        <a:gd name="T69" fmla="*/ 174 h 256"/>
                        <a:gd name="T70" fmla="*/ 44 w 51"/>
                        <a:gd name="T71" fmla="*/ 122 h 256"/>
                        <a:gd name="T72" fmla="*/ 19 w 51"/>
                        <a:gd name="T73" fmla="*/ 112 h 256"/>
                        <a:gd name="T74" fmla="*/ 0 w 51"/>
                        <a:gd name="T75" fmla="*/ 127 h 256"/>
                        <a:gd name="T76" fmla="*/ 19 w 51"/>
                        <a:gd name="T77" fmla="*/ 142 h 256"/>
                        <a:gd name="T78" fmla="*/ 44 w 51"/>
                        <a:gd name="T79" fmla="*/ 132 h 256"/>
                        <a:gd name="T80" fmla="*/ 39 w 51"/>
                        <a:gd name="T81" fmla="*/ 80 h 256"/>
                        <a:gd name="T82" fmla="*/ 12 w 51"/>
                        <a:gd name="T83" fmla="*/ 77 h 256"/>
                        <a:gd name="T84" fmla="*/ 1 w 51"/>
                        <a:gd name="T85" fmla="*/ 94 h 256"/>
                        <a:gd name="T86" fmla="*/ 25 w 51"/>
                        <a:gd name="T87" fmla="*/ 106 h 256"/>
                        <a:gd name="T88" fmla="*/ 48 w 51"/>
                        <a:gd name="T89" fmla="*/ 84 h 256"/>
                        <a:gd name="T90" fmla="*/ 34 w 51"/>
                        <a:gd name="T91" fmla="*/ 39 h 256"/>
                        <a:gd name="T92" fmla="*/ 7 w 51"/>
                        <a:gd name="T93" fmla="*/ 41 h 256"/>
                        <a:gd name="T94" fmla="*/ 4 w 51"/>
                        <a:gd name="T95" fmla="*/ 60 h 256"/>
                        <a:gd name="T96" fmla="*/ 30 w 51"/>
                        <a:gd name="T97" fmla="*/ 66 h 256"/>
                        <a:gd name="T98" fmla="*/ 49 w 51"/>
                        <a:gd name="T99" fmla="*/ 32 h 256"/>
                        <a:gd name="T100" fmla="*/ 29 w 51"/>
                        <a:gd name="T101" fmla="*/ 0 h 2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51" h="256">
                          <a:moveTo>
                            <a:pt x="24" y="5"/>
                          </a:moveTo>
                          <a:lnTo>
                            <a:pt x="29" y="6"/>
                          </a:lnTo>
                          <a:lnTo>
                            <a:pt x="34" y="8"/>
                          </a:lnTo>
                          <a:lnTo>
                            <a:pt x="38" y="12"/>
                          </a:lnTo>
                          <a:lnTo>
                            <a:pt x="41" y="22"/>
                          </a:lnTo>
                          <a:lnTo>
                            <a:pt x="44" y="34"/>
                          </a:lnTo>
                          <a:lnTo>
                            <a:pt x="41" y="44"/>
                          </a:lnTo>
                          <a:lnTo>
                            <a:pt x="38" y="54"/>
                          </a:lnTo>
                          <a:lnTo>
                            <a:pt x="34" y="58"/>
                          </a:lnTo>
                          <a:lnTo>
                            <a:pt x="30" y="60"/>
                          </a:lnTo>
                          <a:lnTo>
                            <a:pt x="25" y="61"/>
                          </a:lnTo>
                          <a:lnTo>
                            <a:pt x="19" y="61"/>
                          </a:lnTo>
                          <a:lnTo>
                            <a:pt x="15" y="60"/>
                          </a:lnTo>
                          <a:lnTo>
                            <a:pt x="10" y="59"/>
                          </a:lnTo>
                          <a:lnTo>
                            <a:pt x="7" y="56"/>
                          </a:lnTo>
                          <a:lnTo>
                            <a:pt x="6" y="55"/>
                          </a:lnTo>
                          <a:lnTo>
                            <a:pt x="5" y="53"/>
                          </a:lnTo>
                          <a:lnTo>
                            <a:pt x="6" y="50"/>
                          </a:lnTo>
                          <a:lnTo>
                            <a:pt x="7" y="48"/>
                          </a:lnTo>
                          <a:lnTo>
                            <a:pt x="10" y="46"/>
                          </a:lnTo>
                          <a:lnTo>
                            <a:pt x="14" y="44"/>
                          </a:lnTo>
                          <a:lnTo>
                            <a:pt x="19" y="43"/>
                          </a:lnTo>
                          <a:lnTo>
                            <a:pt x="25" y="43"/>
                          </a:lnTo>
                          <a:lnTo>
                            <a:pt x="29" y="44"/>
                          </a:lnTo>
                          <a:lnTo>
                            <a:pt x="34" y="46"/>
                          </a:lnTo>
                          <a:lnTo>
                            <a:pt x="38" y="50"/>
                          </a:lnTo>
                          <a:lnTo>
                            <a:pt x="43" y="59"/>
                          </a:lnTo>
                          <a:lnTo>
                            <a:pt x="44" y="70"/>
                          </a:lnTo>
                          <a:lnTo>
                            <a:pt x="43" y="82"/>
                          </a:lnTo>
                          <a:lnTo>
                            <a:pt x="38" y="92"/>
                          </a:lnTo>
                          <a:lnTo>
                            <a:pt x="34" y="95"/>
                          </a:lnTo>
                          <a:lnTo>
                            <a:pt x="30" y="98"/>
                          </a:lnTo>
                          <a:lnTo>
                            <a:pt x="25" y="99"/>
                          </a:lnTo>
                          <a:lnTo>
                            <a:pt x="20" y="99"/>
                          </a:lnTo>
                          <a:lnTo>
                            <a:pt x="15" y="98"/>
                          </a:lnTo>
                          <a:lnTo>
                            <a:pt x="11" y="97"/>
                          </a:lnTo>
                          <a:lnTo>
                            <a:pt x="9" y="94"/>
                          </a:lnTo>
                          <a:lnTo>
                            <a:pt x="6" y="92"/>
                          </a:lnTo>
                          <a:lnTo>
                            <a:pt x="6" y="90"/>
                          </a:lnTo>
                          <a:lnTo>
                            <a:pt x="6" y="88"/>
                          </a:lnTo>
                          <a:lnTo>
                            <a:pt x="9" y="85"/>
                          </a:lnTo>
                          <a:lnTo>
                            <a:pt x="11" y="84"/>
                          </a:lnTo>
                          <a:lnTo>
                            <a:pt x="15" y="82"/>
                          </a:lnTo>
                          <a:lnTo>
                            <a:pt x="20" y="80"/>
                          </a:lnTo>
                          <a:lnTo>
                            <a:pt x="25" y="80"/>
                          </a:lnTo>
                          <a:lnTo>
                            <a:pt x="30" y="82"/>
                          </a:lnTo>
                          <a:lnTo>
                            <a:pt x="34" y="84"/>
                          </a:lnTo>
                          <a:lnTo>
                            <a:pt x="38" y="88"/>
                          </a:lnTo>
                          <a:lnTo>
                            <a:pt x="43" y="97"/>
                          </a:lnTo>
                          <a:lnTo>
                            <a:pt x="44" y="108"/>
                          </a:lnTo>
                          <a:lnTo>
                            <a:pt x="43" y="119"/>
                          </a:lnTo>
                          <a:lnTo>
                            <a:pt x="39" y="128"/>
                          </a:lnTo>
                          <a:lnTo>
                            <a:pt x="35" y="133"/>
                          </a:lnTo>
                          <a:lnTo>
                            <a:pt x="30" y="136"/>
                          </a:lnTo>
                          <a:lnTo>
                            <a:pt x="25" y="137"/>
                          </a:lnTo>
                          <a:lnTo>
                            <a:pt x="20" y="137"/>
                          </a:lnTo>
                          <a:lnTo>
                            <a:pt x="15" y="136"/>
                          </a:lnTo>
                          <a:lnTo>
                            <a:pt x="11" y="133"/>
                          </a:lnTo>
                          <a:lnTo>
                            <a:pt x="9" y="132"/>
                          </a:lnTo>
                          <a:lnTo>
                            <a:pt x="7" y="130"/>
                          </a:lnTo>
                          <a:lnTo>
                            <a:pt x="6" y="127"/>
                          </a:lnTo>
                          <a:lnTo>
                            <a:pt x="7" y="126"/>
                          </a:lnTo>
                          <a:lnTo>
                            <a:pt x="9" y="123"/>
                          </a:lnTo>
                          <a:lnTo>
                            <a:pt x="11" y="121"/>
                          </a:lnTo>
                          <a:lnTo>
                            <a:pt x="15" y="119"/>
                          </a:lnTo>
                          <a:lnTo>
                            <a:pt x="20" y="118"/>
                          </a:lnTo>
                          <a:lnTo>
                            <a:pt x="25" y="118"/>
                          </a:lnTo>
                          <a:lnTo>
                            <a:pt x="30" y="118"/>
                          </a:lnTo>
                          <a:lnTo>
                            <a:pt x="35" y="121"/>
                          </a:lnTo>
                          <a:lnTo>
                            <a:pt x="39" y="126"/>
                          </a:lnTo>
                          <a:lnTo>
                            <a:pt x="43" y="135"/>
                          </a:lnTo>
                          <a:lnTo>
                            <a:pt x="45" y="146"/>
                          </a:lnTo>
                          <a:lnTo>
                            <a:pt x="43" y="157"/>
                          </a:lnTo>
                          <a:lnTo>
                            <a:pt x="39" y="166"/>
                          </a:lnTo>
                          <a:lnTo>
                            <a:pt x="35" y="171"/>
                          </a:lnTo>
                          <a:lnTo>
                            <a:pt x="31" y="174"/>
                          </a:lnTo>
                          <a:lnTo>
                            <a:pt x="26" y="175"/>
                          </a:lnTo>
                          <a:lnTo>
                            <a:pt x="20" y="174"/>
                          </a:lnTo>
                          <a:lnTo>
                            <a:pt x="16" y="172"/>
                          </a:lnTo>
                          <a:lnTo>
                            <a:pt x="11" y="171"/>
                          </a:lnTo>
                          <a:lnTo>
                            <a:pt x="9" y="170"/>
                          </a:lnTo>
                          <a:lnTo>
                            <a:pt x="7" y="167"/>
                          </a:lnTo>
                          <a:lnTo>
                            <a:pt x="6" y="165"/>
                          </a:lnTo>
                          <a:lnTo>
                            <a:pt x="7" y="162"/>
                          </a:lnTo>
                          <a:lnTo>
                            <a:pt x="9" y="161"/>
                          </a:lnTo>
                          <a:lnTo>
                            <a:pt x="11" y="159"/>
                          </a:lnTo>
                          <a:lnTo>
                            <a:pt x="16" y="157"/>
                          </a:lnTo>
                          <a:lnTo>
                            <a:pt x="20" y="156"/>
                          </a:lnTo>
                          <a:lnTo>
                            <a:pt x="26" y="155"/>
                          </a:lnTo>
                          <a:lnTo>
                            <a:pt x="30" y="156"/>
                          </a:lnTo>
                          <a:lnTo>
                            <a:pt x="35" y="159"/>
                          </a:lnTo>
                          <a:lnTo>
                            <a:pt x="39" y="164"/>
                          </a:lnTo>
                          <a:lnTo>
                            <a:pt x="44" y="172"/>
                          </a:lnTo>
                          <a:lnTo>
                            <a:pt x="45" y="184"/>
                          </a:lnTo>
                          <a:lnTo>
                            <a:pt x="44" y="195"/>
                          </a:lnTo>
                          <a:lnTo>
                            <a:pt x="39" y="204"/>
                          </a:lnTo>
                          <a:lnTo>
                            <a:pt x="36" y="208"/>
                          </a:lnTo>
                          <a:lnTo>
                            <a:pt x="31" y="212"/>
                          </a:lnTo>
                          <a:lnTo>
                            <a:pt x="26" y="212"/>
                          </a:lnTo>
                          <a:lnTo>
                            <a:pt x="21" y="212"/>
                          </a:lnTo>
                          <a:lnTo>
                            <a:pt x="16" y="210"/>
                          </a:lnTo>
                          <a:lnTo>
                            <a:pt x="12" y="209"/>
                          </a:lnTo>
                          <a:lnTo>
                            <a:pt x="10" y="206"/>
                          </a:lnTo>
                          <a:lnTo>
                            <a:pt x="7" y="205"/>
                          </a:lnTo>
                          <a:lnTo>
                            <a:pt x="7" y="203"/>
                          </a:lnTo>
                          <a:lnTo>
                            <a:pt x="7" y="200"/>
                          </a:lnTo>
                          <a:lnTo>
                            <a:pt x="10" y="198"/>
                          </a:lnTo>
                          <a:lnTo>
                            <a:pt x="12" y="196"/>
                          </a:lnTo>
                          <a:lnTo>
                            <a:pt x="16" y="195"/>
                          </a:lnTo>
                          <a:lnTo>
                            <a:pt x="21" y="194"/>
                          </a:lnTo>
                          <a:lnTo>
                            <a:pt x="26" y="193"/>
                          </a:lnTo>
                          <a:lnTo>
                            <a:pt x="31" y="194"/>
                          </a:lnTo>
                          <a:lnTo>
                            <a:pt x="35" y="196"/>
                          </a:lnTo>
                          <a:lnTo>
                            <a:pt x="39" y="200"/>
                          </a:lnTo>
                          <a:lnTo>
                            <a:pt x="44" y="210"/>
                          </a:lnTo>
                          <a:lnTo>
                            <a:pt x="45" y="222"/>
                          </a:lnTo>
                          <a:lnTo>
                            <a:pt x="44" y="232"/>
                          </a:lnTo>
                          <a:lnTo>
                            <a:pt x="40" y="242"/>
                          </a:lnTo>
                          <a:lnTo>
                            <a:pt x="36" y="246"/>
                          </a:lnTo>
                          <a:lnTo>
                            <a:pt x="31" y="248"/>
                          </a:lnTo>
                          <a:lnTo>
                            <a:pt x="26" y="249"/>
                          </a:lnTo>
                          <a:lnTo>
                            <a:pt x="24" y="249"/>
                          </a:lnTo>
                          <a:lnTo>
                            <a:pt x="24" y="256"/>
                          </a:lnTo>
                          <a:lnTo>
                            <a:pt x="26" y="256"/>
                          </a:lnTo>
                          <a:lnTo>
                            <a:pt x="33" y="254"/>
                          </a:lnTo>
                          <a:lnTo>
                            <a:pt x="36" y="253"/>
                          </a:lnTo>
                          <a:lnTo>
                            <a:pt x="41" y="249"/>
                          </a:lnTo>
                          <a:lnTo>
                            <a:pt x="45" y="244"/>
                          </a:lnTo>
                          <a:lnTo>
                            <a:pt x="50" y="234"/>
                          </a:lnTo>
                          <a:lnTo>
                            <a:pt x="51" y="220"/>
                          </a:lnTo>
                          <a:lnTo>
                            <a:pt x="49" y="208"/>
                          </a:lnTo>
                          <a:lnTo>
                            <a:pt x="44" y="198"/>
                          </a:lnTo>
                          <a:lnTo>
                            <a:pt x="40" y="193"/>
                          </a:lnTo>
                          <a:lnTo>
                            <a:pt x="36" y="190"/>
                          </a:lnTo>
                          <a:lnTo>
                            <a:pt x="31" y="188"/>
                          </a:lnTo>
                          <a:lnTo>
                            <a:pt x="26" y="188"/>
                          </a:lnTo>
                          <a:lnTo>
                            <a:pt x="20" y="188"/>
                          </a:lnTo>
                          <a:lnTo>
                            <a:pt x="14" y="189"/>
                          </a:lnTo>
                          <a:lnTo>
                            <a:pt x="9" y="191"/>
                          </a:lnTo>
                          <a:lnTo>
                            <a:pt x="5" y="194"/>
                          </a:lnTo>
                          <a:lnTo>
                            <a:pt x="2" y="199"/>
                          </a:lnTo>
                          <a:lnTo>
                            <a:pt x="1" y="203"/>
                          </a:lnTo>
                          <a:lnTo>
                            <a:pt x="2" y="206"/>
                          </a:lnTo>
                          <a:lnTo>
                            <a:pt x="5" y="212"/>
                          </a:lnTo>
                          <a:lnTo>
                            <a:pt x="10" y="214"/>
                          </a:lnTo>
                          <a:lnTo>
                            <a:pt x="14" y="217"/>
                          </a:lnTo>
                          <a:lnTo>
                            <a:pt x="20" y="218"/>
                          </a:lnTo>
                          <a:lnTo>
                            <a:pt x="26" y="218"/>
                          </a:lnTo>
                          <a:lnTo>
                            <a:pt x="31" y="217"/>
                          </a:lnTo>
                          <a:lnTo>
                            <a:pt x="36" y="215"/>
                          </a:lnTo>
                          <a:lnTo>
                            <a:pt x="40" y="212"/>
                          </a:lnTo>
                          <a:lnTo>
                            <a:pt x="44" y="208"/>
                          </a:lnTo>
                          <a:lnTo>
                            <a:pt x="49" y="196"/>
                          </a:lnTo>
                          <a:lnTo>
                            <a:pt x="51" y="184"/>
                          </a:lnTo>
                          <a:lnTo>
                            <a:pt x="49" y="170"/>
                          </a:lnTo>
                          <a:lnTo>
                            <a:pt x="44" y="160"/>
                          </a:lnTo>
                          <a:lnTo>
                            <a:pt x="40" y="155"/>
                          </a:lnTo>
                          <a:lnTo>
                            <a:pt x="35" y="152"/>
                          </a:lnTo>
                          <a:lnTo>
                            <a:pt x="31" y="150"/>
                          </a:lnTo>
                          <a:lnTo>
                            <a:pt x="25" y="150"/>
                          </a:lnTo>
                          <a:lnTo>
                            <a:pt x="19" y="150"/>
                          </a:lnTo>
                          <a:lnTo>
                            <a:pt x="14" y="151"/>
                          </a:lnTo>
                          <a:lnTo>
                            <a:pt x="9" y="154"/>
                          </a:lnTo>
                          <a:lnTo>
                            <a:pt x="5" y="157"/>
                          </a:lnTo>
                          <a:lnTo>
                            <a:pt x="2" y="161"/>
                          </a:lnTo>
                          <a:lnTo>
                            <a:pt x="1" y="165"/>
                          </a:lnTo>
                          <a:lnTo>
                            <a:pt x="2" y="170"/>
                          </a:lnTo>
                          <a:lnTo>
                            <a:pt x="5" y="174"/>
                          </a:lnTo>
                          <a:lnTo>
                            <a:pt x="9" y="176"/>
                          </a:lnTo>
                          <a:lnTo>
                            <a:pt x="14" y="179"/>
                          </a:lnTo>
                          <a:lnTo>
                            <a:pt x="20" y="180"/>
                          </a:lnTo>
                          <a:lnTo>
                            <a:pt x="26" y="180"/>
                          </a:lnTo>
                          <a:lnTo>
                            <a:pt x="31" y="180"/>
                          </a:lnTo>
                          <a:lnTo>
                            <a:pt x="36" y="177"/>
                          </a:lnTo>
                          <a:lnTo>
                            <a:pt x="40" y="174"/>
                          </a:lnTo>
                          <a:lnTo>
                            <a:pt x="44" y="170"/>
                          </a:lnTo>
                          <a:lnTo>
                            <a:pt x="49" y="159"/>
                          </a:lnTo>
                          <a:lnTo>
                            <a:pt x="50" y="146"/>
                          </a:lnTo>
                          <a:lnTo>
                            <a:pt x="49" y="133"/>
                          </a:lnTo>
                          <a:lnTo>
                            <a:pt x="44" y="122"/>
                          </a:lnTo>
                          <a:lnTo>
                            <a:pt x="40" y="118"/>
                          </a:lnTo>
                          <a:lnTo>
                            <a:pt x="35" y="114"/>
                          </a:lnTo>
                          <a:lnTo>
                            <a:pt x="30" y="112"/>
                          </a:lnTo>
                          <a:lnTo>
                            <a:pt x="25" y="112"/>
                          </a:lnTo>
                          <a:lnTo>
                            <a:pt x="19" y="112"/>
                          </a:lnTo>
                          <a:lnTo>
                            <a:pt x="14" y="114"/>
                          </a:lnTo>
                          <a:lnTo>
                            <a:pt x="9" y="116"/>
                          </a:lnTo>
                          <a:lnTo>
                            <a:pt x="4" y="119"/>
                          </a:lnTo>
                          <a:lnTo>
                            <a:pt x="1" y="123"/>
                          </a:lnTo>
                          <a:lnTo>
                            <a:pt x="0" y="127"/>
                          </a:lnTo>
                          <a:lnTo>
                            <a:pt x="1" y="132"/>
                          </a:lnTo>
                          <a:lnTo>
                            <a:pt x="4" y="136"/>
                          </a:lnTo>
                          <a:lnTo>
                            <a:pt x="9" y="138"/>
                          </a:lnTo>
                          <a:lnTo>
                            <a:pt x="14" y="141"/>
                          </a:lnTo>
                          <a:lnTo>
                            <a:pt x="19" y="142"/>
                          </a:lnTo>
                          <a:lnTo>
                            <a:pt x="25" y="142"/>
                          </a:lnTo>
                          <a:lnTo>
                            <a:pt x="31" y="142"/>
                          </a:lnTo>
                          <a:lnTo>
                            <a:pt x="35" y="140"/>
                          </a:lnTo>
                          <a:lnTo>
                            <a:pt x="40" y="137"/>
                          </a:lnTo>
                          <a:lnTo>
                            <a:pt x="44" y="132"/>
                          </a:lnTo>
                          <a:lnTo>
                            <a:pt x="49" y="121"/>
                          </a:lnTo>
                          <a:lnTo>
                            <a:pt x="50" y="108"/>
                          </a:lnTo>
                          <a:lnTo>
                            <a:pt x="48" y="95"/>
                          </a:lnTo>
                          <a:lnTo>
                            <a:pt x="43" y="84"/>
                          </a:lnTo>
                          <a:lnTo>
                            <a:pt x="39" y="80"/>
                          </a:lnTo>
                          <a:lnTo>
                            <a:pt x="35" y="77"/>
                          </a:lnTo>
                          <a:lnTo>
                            <a:pt x="30" y="75"/>
                          </a:lnTo>
                          <a:lnTo>
                            <a:pt x="25" y="74"/>
                          </a:lnTo>
                          <a:lnTo>
                            <a:pt x="19" y="75"/>
                          </a:lnTo>
                          <a:lnTo>
                            <a:pt x="12" y="77"/>
                          </a:lnTo>
                          <a:lnTo>
                            <a:pt x="7" y="78"/>
                          </a:lnTo>
                          <a:lnTo>
                            <a:pt x="4" y="82"/>
                          </a:lnTo>
                          <a:lnTo>
                            <a:pt x="1" y="85"/>
                          </a:lnTo>
                          <a:lnTo>
                            <a:pt x="0" y="90"/>
                          </a:lnTo>
                          <a:lnTo>
                            <a:pt x="1" y="94"/>
                          </a:lnTo>
                          <a:lnTo>
                            <a:pt x="4" y="98"/>
                          </a:lnTo>
                          <a:lnTo>
                            <a:pt x="9" y="102"/>
                          </a:lnTo>
                          <a:lnTo>
                            <a:pt x="12" y="103"/>
                          </a:lnTo>
                          <a:lnTo>
                            <a:pt x="19" y="104"/>
                          </a:lnTo>
                          <a:lnTo>
                            <a:pt x="25" y="106"/>
                          </a:lnTo>
                          <a:lnTo>
                            <a:pt x="30" y="104"/>
                          </a:lnTo>
                          <a:lnTo>
                            <a:pt x="35" y="102"/>
                          </a:lnTo>
                          <a:lnTo>
                            <a:pt x="39" y="99"/>
                          </a:lnTo>
                          <a:lnTo>
                            <a:pt x="43" y="94"/>
                          </a:lnTo>
                          <a:lnTo>
                            <a:pt x="48" y="84"/>
                          </a:lnTo>
                          <a:lnTo>
                            <a:pt x="50" y="70"/>
                          </a:lnTo>
                          <a:lnTo>
                            <a:pt x="48" y="58"/>
                          </a:lnTo>
                          <a:lnTo>
                            <a:pt x="43" y="46"/>
                          </a:lnTo>
                          <a:lnTo>
                            <a:pt x="39" y="43"/>
                          </a:lnTo>
                          <a:lnTo>
                            <a:pt x="34" y="39"/>
                          </a:lnTo>
                          <a:lnTo>
                            <a:pt x="30" y="37"/>
                          </a:lnTo>
                          <a:lnTo>
                            <a:pt x="24" y="36"/>
                          </a:lnTo>
                          <a:lnTo>
                            <a:pt x="17" y="37"/>
                          </a:lnTo>
                          <a:lnTo>
                            <a:pt x="12" y="39"/>
                          </a:lnTo>
                          <a:lnTo>
                            <a:pt x="7" y="41"/>
                          </a:lnTo>
                          <a:lnTo>
                            <a:pt x="4" y="44"/>
                          </a:lnTo>
                          <a:lnTo>
                            <a:pt x="0" y="48"/>
                          </a:lnTo>
                          <a:lnTo>
                            <a:pt x="0" y="53"/>
                          </a:lnTo>
                          <a:lnTo>
                            <a:pt x="1" y="56"/>
                          </a:lnTo>
                          <a:lnTo>
                            <a:pt x="4" y="60"/>
                          </a:lnTo>
                          <a:lnTo>
                            <a:pt x="7" y="64"/>
                          </a:lnTo>
                          <a:lnTo>
                            <a:pt x="12" y="65"/>
                          </a:lnTo>
                          <a:lnTo>
                            <a:pt x="19" y="68"/>
                          </a:lnTo>
                          <a:lnTo>
                            <a:pt x="25" y="68"/>
                          </a:lnTo>
                          <a:lnTo>
                            <a:pt x="30" y="66"/>
                          </a:lnTo>
                          <a:lnTo>
                            <a:pt x="35" y="65"/>
                          </a:lnTo>
                          <a:lnTo>
                            <a:pt x="39" y="61"/>
                          </a:lnTo>
                          <a:lnTo>
                            <a:pt x="43" y="56"/>
                          </a:lnTo>
                          <a:lnTo>
                            <a:pt x="48" y="46"/>
                          </a:lnTo>
                          <a:lnTo>
                            <a:pt x="49" y="32"/>
                          </a:lnTo>
                          <a:lnTo>
                            <a:pt x="48" y="20"/>
                          </a:lnTo>
                          <a:lnTo>
                            <a:pt x="41" y="10"/>
                          </a:lnTo>
                          <a:lnTo>
                            <a:pt x="38" y="5"/>
                          </a:lnTo>
                          <a:lnTo>
                            <a:pt x="34" y="2"/>
                          </a:lnTo>
                          <a:lnTo>
                            <a:pt x="29" y="0"/>
                          </a:lnTo>
                          <a:lnTo>
                            <a:pt x="24" y="0"/>
                          </a:lnTo>
                          <a:lnTo>
                            <a:pt x="21" y="0"/>
                          </a:lnTo>
                          <a:lnTo>
                            <a:pt x="21" y="5"/>
                          </a:lnTo>
                          <a:lnTo>
                            <a:pt x="24" y="5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 w="0">
                      <a:solidFill>
                        <a:schemeClr val="accent4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3" name="テキスト ボックス 122"/>
                    <p:cNvSpPr txBox="1"/>
                    <p:nvPr/>
                  </p:nvSpPr>
                  <p:spPr>
                    <a:xfrm>
                      <a:off x="2391184" y="1179852"/>
                      <a:ext cx="496004" cy="45435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ja-JP" sz="1400" b="0" i="1" smtClean="0">
                                <a:latin typeface="Cambria Math"/>
                              </a:rPr>
                              <m:t>𝑞</m:t>
                            </m:r>
                          </m:oMath>
                        </m:oMathPara>
                      </a14:m>
                      <a:endParaRPr kumimoji="1" lang="ja-JP" altLang="en-US" sz="1400" dirty="0"/>
                    </a:p>
                  </p:txBody>
                </p:sp>
              </mc:Choice>
              <mc:Fallback xmlns="">
                <p:sp>
                  <p:nvSpPr>
                    <p:cNvPr id="123" name="テキスト ボックス 12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91184" y="1179852"/>
                      <a:ext cx="496004" cy="454356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 b="-196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4" name="テキスト ボックス 123"/>
                    <p:cNvSpPr txBox="1"/>
                    <p:nvPr/>
                  </p:nvSpPr>
                  <p:spPr>
                    <a:xfrm>
                      <a:off x="2476960" y="2476958"/>
                      <a:ext cx="496004" cy="45435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kumimoji="1" lang="en-US" altLang="ja-JP" sz="14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1400" i="1">
                                    <a:latin typeface="Cambria Math"/>
                                  </a:rPr>
                                  <m:t>𝑞</m:t>
                                </m:r>
                              </m:e>
                            </m:acc>
                          </m:oMath>
                        </m:oMathPara>
                      </a14:m>
                      <a:endParaRPr kumimoji="1" lang="ja-JP" altLang="en-US" sz="1400" dirty="0"/>
                    </a:p>
                  </p:txBody>
                </p:sp>
              </mc:Choice>
              <mc:Fallback xmlns="">
                <p:sp>
                  <p:nvSpPr>
                    <p:cNvPr id="124" name="テキスト ボックス 12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76960" y="2476958"/>
                      <a:ext cx="496004" cy="454356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 b="-196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21" name="円/楕円 120"/>
              <p:cNvSpPr/>
              <p:nvPr/>
            </p:nvSpPr>
            <p:spPr>
              <a:xfrm>
                <a:off x="2247442" y="5045727"/>
                <a:ext cx="231354" cy="242371"/>
              </a:xfrm>
              <a:prstGeom prst="ellipse">
                <a:avLst/>
              </a:prstGeom>
              <a:solidFill>
                <a:schemeClr val="accent3">
                  <a:lumMod val="65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4" name="グループ化 93"/>
            <p:cNvGrpSpPr/>
            <p:nvPr/>
          </p:nvGrpSpPr>
          <p:grpSpPr>
            <a:xfrm>
              <a:off x="575452" y="2697293"/>
              <a:ext cx="3673651" cy="1646266"/>
              <a:chOff x="755394" y="857477"/>
              <a:chExt cx="5423232" cy="2430302"/>
            </a:xfrm>
          </p:grpSpPr>
          <p:grpSp>
            <p:nvGrpSpPr>
              <p:cNvPr id="105" name="グループ化 104"/>
              <p:cNvGrpSpPr/>
              <p:nvPr/>
            </p:nvGrpSpPr>
            <p:grpSpPr>
              <a:xfrm>
                <a:off x="755394" y="857477"/>
                <a:ext cx="5423232" cy="2430302"/>
                <a:chOff x="755394" y="857477"/>
                <a:chExt cx="5423232" cy="2430302"/>
              </a:xfrm>
            </p:grpSpPr>
            <p:pic>
              <p:nvPicPr>
                <p:cNvPr id="108" name="図 107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52" r="38364"/>
                <a:stretch/>
              </p:blipFill>
              <p:spPr>
                <a:xfrm>
                  <a:off x="755394" y="859316"/>
                  <a:ext cx="2968307" cy="2428463"/>
                </a:xfrm>
                <a:prstGeom prst="rect">
                  <a:avLst/>
                </a:prstGeom>
              </p:spPr>
            </p:pic>
            <p:pic>
              <p:nvPicPr>
                <p:cNvPr id="109" name="図 108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52" r="38364"/>
                <a:stretch/>
              </p:blipFill>
              <p:spPr>
                <a:xfrm>
                  <a:off x="3210319" y="857477"/>
                  <a:ext cx="2968307" cy="2428463"/>
                </a:xfrm>
                <a:prstGeom prst="rect">
                  <a:avLst/>
                </a:prstGeom>
              </p:spPr>
            </p:pic>
            <p:sp>
              <p:nvSpPr>
                <p:cNvPr id="110" name="円/楕円 109"/>
                <p:cNvSpPr/>
                <p:nvPr/>
              </p:nvSpPr>
              <p:spPr>
                <a:xfrm>
                  <a:off x="2489812" y="1388127"/>
                  <a:ext cx="1729648" cy="134405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11" name="グループ化 110"/>
                <p:cNvGrpSpPr/>
                <p:nvPr/>
              </p:nvGrpSpPr>
              <p:grpSpPr>
                <a:xfrm>
                  <a:off x="2897425" y="1377151"/>
                  <a:ext cx="142378" cy="170023"/>
                  <a:chOff x="1597434" y="4561025"/>
                  <a:chExt cx="142378" cy="170023"/>
                </a:xfrm>
              </p:grpSpPr>
              <p:sp>
                <p:nvSpPr>
                  <p:cNvPr id="118" name="Freeform 7"/>
                  <p:cNvSpPr>
                    <a:spLocks/>
                  </p:cNvSpPr>
                  <p:nvPr/>
                </p:nvSpPr>
                <p:spPr bwMode="auto">
                  <a:xfrm>
                    <a:off x="1597434" y="4561025"/>
                    <a:ext cx="142378" cy="170023"/>
                  </a:xfrm>
                  <a:custGeom>
                    <a:avLst/>
                    <a:gdLst>
                      <a:gd name="T0" fmla="*/ 50 w 58"/>
                      <a:gd name="T1" fmla="*/ 50 h 58"/>
                      <a:gd name="T2" fmla="*/ 40 w 58"/>
                      <a:gd name="T3" fmla="*/ 57 h 58"/>
                      <a:gd name="T4" fmla="*/ 29 w 58"/>
                      <a:gd name="T5" fmla="*/ 58 h 58"/>
                      <a:gd name="T6" fmla="*/ 19 w 58"/>
                      <a:gd name="T7" fmla="*/ 57 h 58"/>
                      <a:gd name="T8" fmla="*/ 9 w 58"/>
                      <a:gd name="T9" fmla="*/ 50 h 58"/>
                      <a:gd name="T10" fmla="*/ 3 w 58"/>
                      <a:gd name="T11" fmla="*/ 40 h 58"/>
                      <a:gd name="T12" fmla="*/ 0 w 58"/>
                      <a:gd name="T13" fmla="*/ 29 h 58"/>
                      <a:gd name="T14" fmla="*/ 3 w 58"/>
                      <a:gd name="T15" fmla="*/ 18 h 58"/>
                      <a:gd name="T16" fmla="*/ 9 w 58"/>
                      <a:gd name="T17" fmla="*/ 9 h 58"/>
                      <a:gd name="T18" fmla="*/ 19 w 58"/>
                      <a:gd name="T19" fmla="*/ 2 h 58"/>
                      <a:gd name="T20" fmla="*/ 29 w 58"/>
                      <a:gd name="T21" fmla="*/ 0 h 58"/>
                      <a:gd name="T22" fmla="*/ 40 w 58"/>
                      <a:gd name="T23" fmla="*/ 2 h 58"/>
                      <a:gd name="T24" fmla="*/ 50 w 58"/>
                      <a:gd name="T25" fmla="*/ 9 h 58"/>
                      <a:gd name="T26" fmla="*/ 57 w 58"/>
                      <a:gd name="T27" fmla="*/ 18 h 58"/>
                      <a:gd name="T28" fmla="*/ 58 w 58"/>
                      <a:gd name="T29" fmla="*/ 29 h 58"/>
                      <a:gd name="T30" fmla="*/ 57 w 58"/>
                      <a:gd name="T31" fmla="*/ 40 h 58"/>
                      <a:gd name="T32" fmla="*/ 50 w 58"/>
                      <a:gd name="T33" fmla="*/ 5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8" h="58">
                        <a:moveTo>
                          <a:pt x="50" y="50"/>
                        </a:moveTo>
                        <a:lnTo>
                          <a:pt x="40" y="57"/>
                        </a:lnTo>
                        <a:lnTo>
                          <a:pt x="29" y="58"/>
                        </a:lnTo>
                        <a:lnTo>
                          <a:pt x="19" y="57"/>
                        </a:lnTo>
                        <a:lnTo>
                          <a:pt x="9" y="50"/>
                        </a:lnTo>
                        <a:lnTo>
                          <a:pt x="3" y="40"/>
                        </a:lnTo>
                        <a:lnTo>
                          <a:pt x="0" y="29"/>
                        </a:lnTo>
                        <a:lnTo>
                          <a:pt x="3" y="18"/>
                        </a:lnTo>
                        <a:lnTo>
                          <a:pt x="9" y="9"/>
                        </a:lnTo>
                        <a:lnTo>
                          <a:pt x="19" y="2"/>
                        </a:lnTo>
                        <a:lnTo>
                          <a:pt x="29" y="0"/>
                        </a:lnTo>
                        <a:lnTo>
                          <a:pt x="40" y="2"/>
                        </a:lnTo>
                        <a:lnTo>
                          <a:pt x="50" y="9"/>
                        </a:lnTo>
                        <a:lnTo>
                          <a:pt x="57" y="18"/>
                        </a:lnTo>
                        <a:lnTo>
                          <a:pt x="58" y="29"/>
                        </a:lnTo>
                        <a:lnTo>
                          <a:pt x="57" y="40"/>
                        </a:lnTo>
                        <a:lnTo>
                          <a:pt x="50" y="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19" name="Freeform 8"/>
                  <p:cNvSpPr>
                    <a:spLocks noEditPoints="1"/>
                  </p:cNvSpPr>
                  <p:nvPr/>
                </p:nvSpPr>
                <p:spPr bwMode="auto">
                  <a:xfrm>
                    <a:off x="1597434" y="4561025"/>
                    <a:ext cx="142378" cy="170023"/>
                  </a:xfrm>
                  <a:custGeom>
                    <a:avLst/>
                    <a:gdLst>
                      <a:gd name="T0" fmla="*/ 50 w 58"/>
                      <a:gd name="T1" fmla="*/ 50 h 58"/>
                      <a:gd name="T2" fmla="*/ 40 w 58"/>
                      <a:gd name="T3" fmla="*/ 57 h 58"/>
                      <a:gd name="T4" fmla="*/ 29 w 58"/>
                      <a:gd name="T5" fmla="*/ 58 h 58"/>
                      <a:gd name="T6" fmla="*/ 19 w 58"/>
                      <a:gd name="T7" fmla="*/ 57 h 58"/>
                      <a:gd name="T8" fmla="*/ 9 w 58"/>
                      <a:gd name="T9" fmla="*/ 50 h 58"/>
                      <a:gd name="T10" fmla="*/ 3 w 58"/>
                      <a:gd name="T11" fmla="*/ 40 h 58"/>
                      <a:gd name="T12" fmla="*/ 0 w 58"/>
                      <a:gd name="T13" fmla="*/ 29 h 58"/>
                      <a:gd name="T14" fmla="*/ 3 w 58"/>
                      <a:gd name="T15" fmla="*/ 18 h 58"/>
                      <a:gd name="T16" fmla="*/ 9 w 58"/>
                      <a:gd name="T17" fmla="*/ 9 h 58"/>
                      <a:gd name="T18" fmla="*/ 19 w 58"/>
                      <a:gd name="T19" fmla="*/ 2 h 58"/>
                      <a:gd name="T20" fmla="*/ 29 w 58"/>
                      <a:gd name="T21" fmla="*/ 0 h 58"/>
                      <a:gd name="T22" fmla="*/ 40 w 58"/>
                      <a:gd name="T23" fmla="*/ 2 h 58"/>
                      <a:gd name="T24" fmla="*/ 50 w 58"/>
                      <a:gd name="T25" fmla="*/ 9 h 58"/>
                      <a:gd name="T26" fmla="*/ 57 w 58"/>
                      <a:gd name="T27" fmla="*/ 18 h 58"/>
                      <a:gd name="T28" fmla="*/ 58 w 58"/>
                      <a:gd name="T29" fmla="*/ 29 h 58"/>
                      <a:gd name="T30" fmla="*/ 57 w 58"/>
                      <a:gd name="T31" fmla="*/ 40 h 58"/>
                      <a:gd name="T32" fmla="*/ 50 w 58"/>
                      <a:gd name="T33" fmla="*/ 50 h 58"/>
                      <a:gd name="T34" fmla="*/ 50 w 58"/>
                      <a:gd name="T35" fmla="*/ 50 h 58"/>
                      <a:gd name="T36" fmla="*/ 57 w 58"/>
                      <a:gd name="T37" fmla="*/ 40 h 58"/>
                      <a:gd name="T38" fmla="*/ 58 w 58"/>
                      <a:gd name="T39" fmla="*/ 29 h 58"/>
                      <a:gd name="T40" fmla="*/ 57 w 58"/>
                      <a:gd name="T41" fmla="*/ 18 h 58"/>
                      <a:gd name="T42" fmla="*/ 50 w 58"/>
                      <a:gd name="T43" fmla="*/ 9 h 58"/>
                      <a:gd name="T44" fmla="*/ 40 w 58"/>
                      <a:gd name="T45" fmla="*/ 2 h 58"/>
                      <a:gd name="T46" fmla="*/ 29 w 58"/>
                      <a:gd name="T47" fmla="*/ 0 h 58"/>
                      <a:gd name="T48" fmla="*/ 19 w 58"/>
                      <a:gd name="T49" fmla="*/ 2 h 58"/>
                      <a:gd name="T50" fmla="*/ 9 w 58"/>
                      <a:gd name="T51" fmla="*/ 9 h 58"/>
                      <a:gd name="T52" fmla="*/ 3 w 58"/>
                      <a:gd name="T53" fmla="*/ 18 h 58"/>
                      <a:gd name="T54" fmla="*/ 0 w 58"/>
                      <a:gd name="T55" fmla="*/ 29 h 58"/>
                      <a:gd name="T56" fmla="*/ 3 w 58"/>
                      <a:gd name="T57" fmla="*/ 40 h 58"/>
                      <a:gd name="T58" fmla="*/ 9 w 58"/>
                      <a:gd name="T59" fmla="*/ 50 h 58"/>
                      <a:gd name="T60" fmla="*/ 19 w 58"/>
                      <a:gd name="T61" fmla="*/ 57 h 58"/>
                      <a:gd name="T62" fmla="*/ 29 w 58"/>
                      <a:gd name="T63" fmla="*/ 58 h 58"/>
                      <a:gd name="T64" fmla="*/ 40 w 58"/>
                      <a:gd name="T65" fmla="*/ 57 h 58"/>
                      <a:gd name="T66" fmla="*/ 50 w 58"/>
                      <a:gd name="T67" fmla="*/ 5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58" h="58">
                        <a:moveTo>
                          <a:pt x="50" y="50"/>
                        </a:moveTo>
                        <a:lnTo>
                          <a:pt x="40" y="57"/>
                        </a:lnTo>
                        <a:lnTo>
                          <a:pt x="29" y="58"/>
                        </a:lnTo>
                        <a:lnTo>
                          <a:pt x="19" y="57"/>
                        </a:lnTo>
                        <a:lnTo>
                          <a:pt x="9" y="50"/>
                        </a:lnTo>
                        <a:lnTo>
                          <a:pt x="3" y="40"/>
                        </a:lnTo>
                        <a:lnTo>
                          <a:pt x="0" y="29"/>
                        </a:lnTo>
                        <a:lnTo>
                          <a:pt x="3" y="18"/>
                        </a:lnTo>
                        <a:lnTo>
                          <a:pt x="9" y="9"/>
                        </a:lnTo>
                        <a:lnTo>
                          <a:pt x="19" y="2"/>
                        </a:lnTo>
                        <a:lnTo>
                          <a:pt x="29" y="0"/>
                        </a:lnTo>
                        <a:lnTo>
                          <a:pt x="40" y="2"/>
                        </a:lnTo>
                        <a:lnTo>
                          <a:pt x="50" y="9"/>
                        </a:lnTo>
                        <a:lnTo>
                          <a:pt x="57" y="18"/>
                        </a:lnTo>
                        <a:lnTo>
                          <a:pt x="58" y="29"/>
                        </a:lnTo>
                        <a:lnTo>
                          <a:pt x="57" y="40"/>
                        </a:lnTo>
                        <a:lnTo>
                          <a:pt x="50" y="50"/>
                        </a:lnTo>
                        <a:close/>
                        <a:moveTo>
                          <a:pt x="50" y="50"/>
                        </a:moveTo>
                        <a:lnTo>
                          <a:pt x="57" y="40"/>
                        </a:lnTo>
                        <a:lnTo>
                          <a:pt x="58" y="29"/>
                        </a:lnTo>
                        <a:lnTo>
                          <a:pt x="57" y="18"/>
                        </a:lnTo>
                        <a:lnTo>
                          <a:pt x="50" y="9"/>
                        </a:lnTo>
                        <a:lnTo>
                          <a:pt x="40" y="2"/>
                        </a:lnTo>
                        <a:lnTo>
                          <a:pt x="29" y="0"/>
                        </a:lnTo>
                        <a:lnTo>
                          <a:pt x="19" y="2"/>
                        </a:lnTo>
                        <a:lnTo>
                          <a:pt x="9" y="9"/>
                        </a:lnTo>
                        <a:lnTo>
                          <a:pt x="3" y="18"/>
                        </a:lnTo>
                        <a:lnTo>
                          <a:pt x="0" y="29"/>
                        </a:lnTo>
                        <a:lnTo>
                          <a:pt x="3" y="40"/>
                        </a:lnTo>
                        <a:lnTo>
                          <a:pt x="9" y="50"/>
                        </a:lnTo>
                        <a:lnTo>
                          <a:pt x="19" y="57"/>
                        </a:lnTo>
                        <a:lnTo>
                          <a:pt x="29" y="58"/>
                        </a:lnTo>
                        <a:lnTo>
                          <a:pt x="40" y="57"/>
                        </a:lnTo>
                        <a:lnTo>
                          <a:pt x="50" y="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12" name="グループ化 111"/>
                <p:cNvGrpSpPr/>
                <p:nvPr/>
              </p:nvGrpSpPr>
              <p:grpSpPr>
                <a:xfrm>
                  <a:off x="3800807" y="2517537"/>
                  <a:ext cx="142378" cy="172955"/>
                  <a:chOff x="1597434" y="5337855"/>
                  <a:chExt cx="142378" cy="172955"/>
                </a:xfrm>
              </p:grpSpPr>
              <p:sp>
                <p:nvSpPr>
                  <p:cNvPr id="116" name="Freeform 9"/>
                  <p:cNvSpPr>
                    <a:spLocks/>
                  </p:cNvSpPr>
                  <p:nvPr/>
                </p:nvSpPr>
                <p:spPr bwMode="auto">
                  <a:xfrm>
                    <a:off x="1597434" y="5337855"/>
                    <a:ext cx="142378" cy="172955"/>
                  </a:xfrm>
                  <a:custGeom>
                    <a:avLst/>
                    <a:gdLst>
                      <a:gd name="T0" fmla="*/ 50 w 58"/>
                      <a:gd name="T1" fmla="*/ 50 h 59"/>
                      <a:gd name="T2" fmla="*/ 40 w 58"/>
                      <a:gd name="T3" fmla="*/ 56 h 59"/>
                      <a:gd name="T4" fmla="*/ 29 w 58"/>
                      <a:gd name="T5" fmla="*/ 59 h 59"/>
                      <a:gd name="T6" fmla="*/ 19 w 58"/>
                      <a:gd name="T7" fmla="*/ 56 h 59"/>
                      <a:gd name="T8" fmla="*/ 9 w 58"/>
                      <a:gd name="T9" fmla="*/ 50 h 59"/>
                      <a:gd name="T10" fmla="*/ 3 w 58"/>
                      <a:gd name="T11" fmla="*/ 40 h 59"/>
                      <a:gd name="T12" fmla="*/ 0 w 58"/>
                      <a:gd name="T13" fmla="*/ 30 h 59"/>
                      <a:gd name="T14" fmla="*/ 3 w 58"/>
                      <a:gd name="T15" fmla="*/ 19 h 59"/>
                      <a:gd name="T16" fmla="*/ 9 w 58"/>
                      <a:gd name="T17" fmla="*/ 9 h 59"/>
                      <a:gd name="T18" fmla="*/ 19 w 58"/>
                      <a:gd name="T19" fmla="*/ 2 h 59"/>
                      <a:gd name="T20" fmla="*/ 29 w 58"/>
                      <a:gd name="T21" fmla="*/ 0 h 59"/>
                      <a:gd name="T22" fmla="*/ 40 w 58"/>
                      <a:gd name="T23" fmla="*/ 2 h 59"/>
                      <a:gd name="T24" fmla="*/ 50 w 58"/>
                      <a:gd name="T25" fmla="*/ 9 h 59"/>
                      <a:gd name="T26" fmla="*/ 57 w 58"/>
                      <a:gd name="T27" fmla="*/ 19 h 59"/>
                      <a:gd name="T28" fmla="*/ 58 w 58"/>
                      <a:gd name="T29" fmla="*/ 30 h 59"/>
                      <a:gd name="T30" fmla="*/ 57 w 58"/>
                      <a:gd name="T31" fmla="*/ 40 h 59"/>
                      <a:gd name="T32" fmla="*/ 50 w 58"/>
                      <a:gd name="T33" fmla="*/ 5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8" h="59">
                        <a:moveTo>
                          <a:pt x="50" y="50"/>
                        </a:moveTo>
                        <a:lnTo>
                          <a:pt x="40" y="56"/>
                        </a:lnTo>
                        <a:lnTo>
                          <a:pt x="29" y="59"/>
                        </a:lnTo>
                        <a:lnTo>
                          <a:pt x="19" y="56"/>
                        </a:lnTo>
                        <a:lnTo>
                          <a:pt x="9" y="50"/>
                        </a:lnTo>
                        <a:lnTo>
                          <a:pt x="3" y="40"/>
                        </a:lnTo>
                        <a:lnTo>
                          <a:pt x="0" y="30"/>
                        </a:lnTo>
                        <a:lnTo>
                          <a:pt x="3" y="19"/>
                        </a:lnTo>
                        <a:lnTo>
                          <a:pt x="9" y="9"/>
                        </a:lnTo>
                        <a:lnTo>
                          <a:pt x="19" y="2"/>
                        </a:lnTo>
                        <a:lnTo>
                          <a:pt x="29" y="0"/>
                        </a:lnTo>
                        <a:lnTo>
                          <a:pt x="40" y="2"/>
                        </a:lnTo>
                        <a:lnTo>
                          <a:pt x="50" y="9"/>
                        </a:lnTo>
                        <a:lnTo>
                          <a:pt x="57" y="19"/>
                        </a:lnTo>
                        <a:lnTo>
                          <a:pt x="58" y="30"/>
                        </a:lnTo>
                        <a:lnTo>
                          <a:pt x="57" y="40"/>
                        </a:lnTo>
                        <a:lnTo>
                          <a:pt x="50" y="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17" name="Freeform 10"/>
                  <p:cNvSpPr>
                    <a:spLocks noEditPoints="1"/>
                  </p:cNvSpPr>
                  <p:nvPr/>
                </p:nvSpPr>
                <p:spPr bwMode="auto">
                  <a:xfrm>
                    <a:off x="1597434" y="5337855"/>
                    <a:ext cx="142378" cy="172955"/>
                  </a:xfrm>
                  <a:custGeom>
                    <a:avLst/>
                    <a:gdLst>
                      <a:gd name="T0" fmla="*/ 50 w 58"/>
                      <a:gd name="T1" fmla="*/ 50 h 59"/>
                      <a:gd name="T2" fmla="*/ 40 w 58"/>
                      <a:gd name="T3" fmla="*/ 56 h 59"/>
                      <a:gd name="T4" fmla="*/ 29 w 58"/>
                      <a:gd name="T5" fmla="*/ 59 h 59"/>
                      <a:gd name="T6" fmla="*/ 19 w 58"/>
                      <a:gd name="T7" fmla="*/ 56 h 59"/>
                      <a:gd name="T8" fmla="*/ 9 w 58"/>
                      <a:gd name="T9" fmla="*/ 50 h 59"/>
                      <a:gd name="T10" fmla="*/ 3 w 58"/>
                      <a:gd name="T11" fmla="*/ 40 h 59"/>
                      <a:gd name="T12" fmla="*/ 0 w 58"/>
                      <a:gd name="T13" fmla="*/ 30 h 59"/>
                      <a:gd name="T14" fmla="*/ 3 w 58"/>
                      <a:gd name="T15" fmla="*/ 19 h 59"/>
                      <a:gd name="T16" fmla="*/ 9 w 58"/>
                      <a:gd name="T17" fmla="*/ 9 h 59"/>
                      <a:gd name="T18" fmla="*/ 19 w 58"/>
                      <a:gd name="T19" fmla="*/ 2 h 59"/>
                      <a:gd name="T20" fmla="*/ 29 w 58"/>
                      <a:gd name="T21" fmla="*/ 0 h 59"/>
                      <a:gd name="T22" fmla="*/ 40 w 58"/>
                      <a:gd name="T23" fmla="*/ 2 h 59"/>
                      <a:gd name="T24" fmla="*/ 50 w 58"/>
                      <a:gd name="T25" fmla="*/ 9 h 59"/>
                      <a:gd name="T26" fmla="*/ 57 w 58"/>
                      <a:gd name="T27" fmla="*/ 19 h 59"/>
                      <a:gd name="T28" fmla="*/ 58 w 58"/>
                      <a:gd name="T29" fmla="*/ 30 h 59"/>
                      <a:gd name="T30" fmla="*/ 57 w 58"/>
                      <a:gd name="T31" fmla="*/ 40 h 59"/>
                      <a:gd name="T32" fmla="*/ 50 w 58"/>
                      <a:gd name="T33" fmla="*/ 50 h 59"/>
                      <a:gd name="T34" fmla="*/ 50 w 58"/>
                      <a:gd name="T35" fmla="*/ 50 h 59"/>
                      <a:gd name="T36" fmla="*/ 57 w 58"/>
                      <a:gd name="T37" fmla="*/ 40 h 59"/>
                      <a:gd name="T38" fmla="*/ 58 w 58"/>
                      <a:gd name="T39" fmla="*/ 30 h 59"/>
                      <a:gd name="T40" fmla="*/ 57 w 58"/>
                      <a:gd name="T41" fmla="*/ 19 h 59"/>
                      <a:gd name="T42" fmla="*/ 50 w 58"/>
                      <a:gd name="T43" fmla="*/ 9 h 59"/>
                      <a:gd name="T44" fmla="*/ 40 w 58"/>
                      <a:gd name="T45" fmla="*/ 2 h 59"/>
                      <a:gd name="T46" fmla="*/ 29 w 58"/>
                      <a:gd name="T47" fmla="*/ 0 h 59"/>
                      <a:gd name="T48" fmla="*/ 19 w 58"/>
                      <a:gd name="T49" fmla="*/ 2 h 59"/>
                      <a:gd name="T50" fmla="*/ 9 w 58"/>
                      <a:gd name="T51" fmla="*/ 9 h 59"/>
                      <a:gd name="T52" fmla="*/ 3 w 58"/>
                      <a:gd name="T53" fmla="*/ 19 h 59"/>
                      <a:gd name="T54" fmla="*/ 0 w 58"/>
                      <a:gd name="T55" fmla="*/ 30 h 59"/>
                      <a:gd name="T56" fmla="*/ 3 w 58"/>
                      <a:gd name="T57" fmla="*/ 40 h 59"/>
                      <a:gd name="T58" fmla="*/ 9 w 58"/>
                      <a:gd name="T59" fmla="*/ 50 h 59"/>
                      <a:gd name="T60" fmla="*/ 19 w 58"/>
                      <a:gd name="T61" fmla="*/ 56 h 59"/>
                      <a:gd name="T62" fmla="*/ 29 w 58"/>
                      <a:gd name="T63" fmla="*/ 59 h 59"/>
                      <a:gd name="T64" fmla="*/ 40 w 58"/>
                      <a:gd name="T65" fmla="*/ 56 h 59"/>
                      <a:gd name="T66" fmla="*/ 50 w 58"/>
                      <a:gd name="T67" fmla="*/ 5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58" h="59">
                        <a:moveTo>
                          <a:pt x="50" y="50"/>
                        </a:moveTo>
                        <a:lnTo>
                          <a:pt x="40" y="56"/>
                        </a:lnTo>
                        <a:lnTo>
                          <a:pt x="29" y="59"/>
                        </a:lnTo>
                        <a:lnTo>
                          <a:pt x="19" y="56"/>
                        </a:lnTo>
                        <a:lnTo>
                          <a:pt x="9" y="50"/>
                        </a:lnTo>
                        <a:lnTo>
                          <a:pt x="3" y="40"/>
                        </a:lnTo>
                        <a:lnTo>
                          <a:pt x="0" y="30"/>
                        </a:lnTo>
                        <a:lnTo>
                          <a:pt x="3" y="19"/>
                        </a:lnTo>
                        <a:lnTo>
                          <a:pt x="9" y="9"/>
                        </a:lnTo>
                        <a:lnTo>
                          <a:pt x="19" y="2"/>
                        </a:lnTo>
                        <a:lnTo>
                          <a:pt x="29" y="0"/>
                        </a:lnTo>
                        <a:lnTo>
                          <a:pt x="40" y="2"/>
                        </a:lnTo>
                        <a:lnTo>
                          <a:pt x="50" y="9"/>
                        </a:lnTo>
                        <a:lnTo>
                          <a:pt x="57" y="19"/>
                        </a:lnTo>
                        <a:lnTo>
                          <a:pt x="58" y="30"/>
                        </a:lnTo>
                        <a:lnTo>
                          <a:pt x="57" y="40"/>
                        </a:lnTo>
                        <a:lnTo>
                          <a:pt x="50" y="50"/>
                        </a:lnTo>
                        <a:close/>
                        <a:moveTo>
                          <a:pt x="50" y="50"/>
                        </a:moveTo>
                        <a:lnTo>
                          <a:pt x="57" y="40"/>
                        </a:lnTo>
                        <a:lnTo>
                          <a:pt x="58" y="30"/>
                        </a:lnTo>
                        <a:lnTo>
                          <a:pt x="57" y="19"/>
                        </a:lnTo>
                        <a:lnTo>
                          <a:pt x="50" y="9"/>
                        </a:lnTo>
                        <a:lnTo>
                          <a:pt x="40" y="2"/>
                        </a:lnTo>
                        <a:lnTo>
                          <a:pt x="29" y="0"/>
                        </a:lnTo>
                        <a:lnTo>
                          <a:pt x="19" y="2"/>
                        </a:lnTo>
                        <a:lnTo>
                          <a:pt x="9" y="9"/>
                        </a:lnTo>
                        <a:lnTo>
                          <a:pt x="3" y="19"/>
                        </a:lnTo>
                        <a:lnTo>
                          <a:pt x="0" y="30"/>
                        </a:lnTo>
                        <a:lnTo>
                          <a:pt x="3" y="40"/>
                        </a:lnTo>
                        <a:lnTo>
                          <a:pt x="9" y="50"/>
                        </a:lnTo>
                        <a:lnTo>
                          <a:pt x="19" y="56"/>
                        </a:lnTo>
                        <a:lnTo>
                          <a:pt x="29" y="59"/>
                        </a:lnTo>
                        <a:lnTo>
                          <a:pt x="40" y="56"/>
                        </a:lnTo>
                        <a:lnTo>
                          <a:pt x="50" y="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13" name="グループ化 112"/>
                <p:cNvGrpSpPr>
                  <a:grpSpLocks noChangeAspect="1"/>
                </p:cNvGrpSpPr>
                <p:nvPr/>
              </p:nvGrpSpPr>
              <p:grpSpPr>
                <a:xfrm>
                  <a:off x="3160236" y="1397781"/>
                  <a:ext cx="540160" cy="1307800"/>
                  <a:chOff x="1970415" y="3028278"/>
                  <a:chExt cx="900266" cy="2179666"/>
                </a:xfrm>
              </p:grpSpPr>
              <p:sp>
                <p:nvSpPr>
                  <p:cNvPr id="114" name="Freeform 11"/>
                  <p:cNvSpPr>
                    <a:spLocks/>
                  </p:cNvSpPr>
                  <p:nvPr/>
                </p:nvSpPr>
                <p:spPr bwMode="auto">
                  <a:xfrm rot="-2400000">
                    <a:off x="1970415" y="3028278"/>
                    <a:ext cx="241091" cy="1399306"/>
                  </a:xfrm>
                  <a:custGeom>
                    <a:avLst/>
                    <a:gdLst>
                      <a:gd name="T0" fmla="*/ 41 w 51"/>
                      <a:gd name="T1" fmla="*/ 22 h 256"/>
                      <a:gd name="T2" fmla="*/ 30 w 51"/>
                      <a:gd name="T3" fmla="*/ 60 h 256"/>
                      <a:gd name="T4" fmla="*/ 7 w 51"/>
                      <a:gd name="T5" fmla="*/ 56 h 256"/>
                      <a:gd name="T6" fmla="*/ 10 w 51"/>
                      <a:gd name="T7" fmla="*/ 46 h 256"/>
                      <a:gd name="T8" fmla="*/ 34 w 51"/>
                      <a:gd name="T9" fmla="*/ 46 h 256"/>
                      <a:gd name="T10" fmla="*/ 38 w 51"/>
                      <a:gd name="T11" fmla="*/ 92 h 256"/>
                      <a:gd name="T12" fmla="*/ 15 w 51"/>
                      <a:gd name="T13" fmla="*/ 98 h 256"/>
                      <a:gd name="T14" fmla="*/ 6 w 51"/>
                      <a:gd name="T15" fmla="*/ 88 h 256"/>
                      <a:gd name="T16" fmla="*/ 25 w 51"/>
                      <a:gd name="T17" fmla="*/ 80 h 256"/>
                      <a:gd name="T18" fmla="*/ 44 w 51"/>
                      <a:gd name="T19" fmla="*/ 108 h 256"/>
                      <a:gd name="T20" fmla="*/ 25 w 51"/>
                      <a:gd name="T21" fmla="*/ 137 h 256"/>
                      <a:gd name="T22" fmla="*/ 7 w 51"/>
                      <a:gd name="T23" fmla="*/ 130 h 256"/>
                      <a:gd name="T24" fmla="*/ 15 w 51"/>
                      <a:gd name="T25" fmla="*/ 119 h 256"/>
                      <a:gd name="T26" fmla="*/ 39 w 51"/>
                      <a:gd name="T27" fmla="*/ 126 h 256"/>
                      <a:gd name="T28" fmla="*/ 35 w 51"/>
                      <a:gd name="T29" fmla="*/ 171 h 256"/>
                      <a:gd name="T30" fmla="*/ 11 w 51"/>
                      <a:gd name="T31" fmla="*/ 171 h 256"/>
                      <a:gd name="T32" fmla="*/ 9 w 51"/>
                      <a:gd name="T33" fmla="*/ 161 h 256"/>
                      <a:gd name="T34" fmla="*/ 30 w 51"/>
                      <a:gd name="T35" fmla="*/ 156 h 256"/>
                      <a:gd name="T36" fmla="*/ 44 w 51"/>
                      <a:gd name="T37" fmla="*/ 195 h 256"/>
                      <a:gd name="T38" fmla="*/ 21 w 51"/>
                      <a:gd name="T39" fmla="*/ 212 h 256"/>
                      <a:gd name="T40" fmla="*/ 7 w 51"/>
                      <a:gd name="T41" fmla="*/ 203 h 256"/>
                      <a:gd name="T42" fmla="*/ 21 w 51"/>
                      <a:gd name="T43" fmla="*/ 194 h 256"/>
                      <a:gd name="T44" fmla="*/ 44 w 51"/>
                      <a:gd name="T45" fmla="*/ 210 h 256"/>
                      <a:gd name="T46" fmla="*/ 31 w 51"/>
                      <a:gd name="T47" fmla="*/ 248 h 256"/>
                      <a:gd name="T48" fmla="*/ 33 w 51"/>
                      <a:gd name="T49" fmla="*/ 254 h 256"/>
                      <a:gd name="T50" fmla="*/ 51 w 51"/>
                      <a:gd name="T51" fmla="*/ 220 h 256"/>
                      <a:gd name="T52" fmla="*/ 31 w 51"/>
                      <a:gd name="T53" fmla="*/ 188 h 256"/>
                      <a:gd name="T54" fmla="*/ 5 w 51"/>
                      <a:gd name="T55" fmla="*/ 194 h 256"/>
                      <a:gd name="T56" fmla="*/ 10 w 51"/>
                      <a:gd name="T57" fmla="*/ 214 h 256"/>
                      <a:gd name="T58" fmla="*/ 36 w 51"/>
                      <a:gd name="T59" fmla="*/ 215 h 256"/>
                      <a:gd name="T60" fmla="*/ 49 w 51"/>
                      <a:gd name="T61" fmla="*/ 170 h 256"/>
                      <a:gd name="T62" fmla="*/ 25 w 51"/>
                      <a:gd name="T63" fmla="*/ 150 h 256"/>
                      <a:gd name="T64" fmla="*/ 2 w 51"/>
                      <a:gd name="T65" fmla="*/ 161 h 256"/>
                      <a:gd name="T66" fmla="*/ 14 w 51"/>
                      <a:gd name="T67" fmla="*/ 179 h 256"/>
                      <a:gd name="T68" fmla="*/ 40 w 51"/>
                      <a:gd name="T69" fmla="*/ 174 h 256"/>
                      <a:gd name="T70" fmla="*/ 44 w 51"/>
                      <a:gd name="T71" fmla="*/ 122 h 256"/>
                      <a:gd name="T72" fmla="*/ 19 w 51"/>
                      <a:gd name="T73" fmla="*/ 112 h 256"/>
                      <a:gd name="T74" fmla="*/ 0 w 51"/>
                      <a:gd name="T75" fmla="*/ 127 h 256"/>
                      <a:gd name="T76" fmla="*/ 19 w 51"/>
                      <a:gd name="T77" fmla="*/ 142 h 256"/>
                      <a:gd name="T78" fmla="*/ 44 w 51"/>
                      <a:gd name="T79" fmla="*/ 132 h 256"/>
                      <a:gd name="T80" fmla="*/ 39 w 51"/>
                      <a:gd name="T81" fmla="*/ 80 h 256"/>
                      <a:gd name="T82" fmla="*/ 12 w 51"/>
                      <a:gd name="T83" fmla="*/ 77 h 256"/>
                      <a:gd name="T84" fmla="*/ 1 w 51"/>
                      <a:gd name="T85" fmla="*/ 94 h 256"/>
                      <a:gd name="T86" fmla="*/ 25 w 51"/>
                      <a:gd name="T87" fmla="*/ 106 h 256"/>
                      <a:gd name="T88" fmla="*/ 48 w 51"/>
                      <a:gd name="T89" fmla="*/ 84 h 256"/>
                      <a:gd name="T90" fmla="*/ 34 w 51"/>
                      <a:gd name="T91" fmla="*/ 39 h 256"/>
                      <a:gd name="T92" fmla="*/ 7 w 51"/>
                      <a:gd name="T93" fmla="*/ 41 h 256"/>
                      <a:gd name="T94" fmla="*/ 4 w 51"/>
                      <a:gd name="T95" fmla="*/ 60 h 256"/>
                      <a:gd name="T96" fmla="*/ 30 w 51"/>
                      <a:gd name="T97" fmla="*/ 66 h 256"/>
                      <a:gd name="T98" fmla="*/ 49 w 51"/>
                      <a:gd name="T99" fmla="*/ 32 h 256"/>
                      <a:gd name="T100" fmla="*/ 29 w 51"/>
                      <a:gd name="T101" fmla="*/ 0 h 2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51" h="256">
                        <a:moveTo>
                          <a:pt x="24" y="5"/>
                        </a:moveTo>
                        <a:lnTo>
                          <a:pt x="29" y="6"/>
                        </a:lnTo>
                        <a:lnTo>
                          <a:pt x="34" y="8"/>
                        </a:lnTo>
                        <a:lnTo>
                          <a:pt x="38" y="12"/>
                        </a:lnTo>
                        <a:lnTo>
                          <a:pt x="41" y="22"/>
                        </a:lnTo>
                        <a:lnTo>
                          <a:pt x="44" y="34"/>
                        </a:lnTo>
                        <a:lnTo>
                          <a:pt x="41" y="44"/>
                        </a:lnTo>
                        <a:lnTo>
                          <a:pt x="38" y="54"/>
                        </a:lnTo>
                        <a:lnTo>
                          <a:pt x="34" y="58"/>
                        </a:lnTo>
                        <a:lnTo>
                          <a:pt x="30" y="60"/>
                        </a:lnTo>
                        <a:lnTo>
                          <a:pt x="25" y="61"/>
                        </a:lnTo>
                        <a:lnTo>
                          <a:pt x="19" y="61"/>
                        </a:lnTo>
                        <a:lnTo>
                          <a:pt x="15" y="60"/>
                        </a:lnTo>
                        <a:lnTo>
                          <a:pt x="10" y="59"/>
                        </a:lnTo>
                        <a:lnTo>
                          <a:pt x="7" y="56"/>
                        </a:lnTo>
                        <a:lnTo>
                          <a:pt x="6" y="55"/>
                        </a:lnTo>
                        <a:lnTo>
                          <a:pt x="5" y="53"/>
                        </a:lnTo>
                        <a:lnTo>
                          <a:pt x="6" y="50"/>
                        </a:lnTo>
                        <a:lnTo>
                          <a:pt x="7" y="48"/>
                        </a:lnTo>
                        <a:lnTo>
                          <a:pt x="10" y="46"/>
                        </a:lnTo>
                        <a:lnTo>
                          <a:pt x="14" y="44"/>
                        </a:lnTo>
                        <a:lnTo>
                          <a:pt x="19" y="43"/>
                        </a:lnTo>
                        <a:lnTo>
                          <a:pt x="25" y="43"/>
                        </a:lnTo>
                        <a:lnTo>
                          <a:pt x="29" y="44"/>
                        </a:lnTo>
                        <a:lnTo>
                          <a:pt x="34" y="46"/>
                        </a:lnTo>
                        <a:lnTo>
                          <a:pt x="38" y="50"/>
                        </a:lnTo>
                        <a:lnTo>
                          <a:pt x="43" y="59"/>
                        </a:lnTo>
                        <a:lnTo>
                          <a:pt x="44" y="70"/>
                        </a:lnTo>
                        <a:lnTo>
                          <a:pt x="43" y="82"/>
                        </a:lnTo>
                        <a:lnTo>
                          <a:pt x="38" y="92"/>
                        </a:lnTo>
                        <a:lnTo>
                          <a:pt x="34" y="95"/>
                        </a:lnTo>
                        <a:lnTo>
                          <a:pt x="30" y="98"/>
                        </a:lnTo>
                        <a:lnTo>
                          <a:pt x="25" y="99"/>
                        </a:lnTo>
                        <a:lnTo>
                          <a:pt x="20" y="99"/>
                        </a:lnTo>
                        <a:lnTo>
                          <a:pt x="15" y="98"/>
                        </a:lnTo>
                        <a:lnTo>
                          <a:pt x="11" y="97"/>
                        </a:lnTo>
                        <a:lnTo>
                          <a:pt x="9" y="94"/>
                        </a:lnTo>
                        <a:lnTo>
                          <a:pt x="6" y="92"/>
                        </a:lnTo>
                        <a:lnTo>
                          <a:pt x="6" y="90"/>
                        </a:lnTo>
                        <a:lnTo>
                          <a:pt x="6" y="88"/>
                        </a:lnTo>
                        <a:lnTo>
                          <a:pt x="9" y="85"/>
                        </a:lnTo>
                        <a:lnTo>
                          <a:pt x="11" y="84"/>
                        </a:lnTo>
                        <a:lnTo>
                          <a:pt x="15" y="82"/>
                        </a:lnTo>
                        <a:lnTo>
                          <a:pt x="20" y="80"/>
                        </a:lnTo>
                        <a:lnTo>
                          <a:pt x="25" y="80"/>
                        </a:lnTo>
                        <a:lnTo>
                          <a:pt x="30" y="82"/>
                        </a:lnTo>
                        <a:lnTo>
                          <a:pt x="34" y="84"/>
                        </a:lnTo>
                        <a:lnTo>
                          <a:pt x="38" y="88"/>
                        </a:lnTo>
                        <a:lnTo>
                          <a:pt x="43" y="97"/>
                        </a:lnTo>
                        <a:lnTo>
                          <a:pt x="44" y="108"/>
                        </a:lnTo>
                        <a:lnTo>
                          <a:pt x="43" y="119"/>
                        </a:lnTo>
                        <a:lnTo>
                          <a:pt x="39" y="128"/>
                        </a:lnTo>
                        <a:lnTo>
                          <a:pt x="35" y="133"/>
                        </a:lnTo>
                        <a:lnTo>
                          <a:pt x="30" y="136"/>
                        </a:lnTo>
                        <a:lnTo>
                          <a:pt x="25" y="137"/>
                        </a:lnTo>
                        <a:lnTo>
                          <a:pt x="20" y="137"/>
                        </a:lnTo>
                        <a:lnTo>
                          <a:pt x="15" y="136"/>
                        </a:lnTo>
                        <a:lnTo>
                          <a:pt x="11" y="133"/>
                        </a:lnTo>
                        <a:lnTo>
                          <a:pt x="9" y="132"/>
                        </a:lnTo>
                        <a:lnTo>
                          <a:pt x="7" y="130"/>
                        </a:lnTo>
                        <a:lnTo>
                          <a:pt x="6" y="127"/>
                        </a:lnTo>
                        <a:lnTo>
                          <a:pt x="7" y="126"/>
                        </a:lnTo>
                        <a:lnTo>
                          <a:pt x="9" y="123"/>
                        </a:lnTo>
                        <a:lnTo>
                          <a:pt x="11" y="121"/>
                        </a:lnTo>
                        <a:lnTo>
                          <a:pt x="15" y="119"/>
                        </a:lnTo>
                        <a:lnTo>
                          <a:pt x="20" y="118"/>
                        </a:lnTo>
                        <a:lnTo>
                          <a:pt x="25" y="118"/>
                        </a:lnTo>
                        <a:lnTo>
                          <a:pt x="30" y="118"/>
                        </a:lnTo>
                        <a:lnTo>
                          <a:pt x="35" y="121"/>
                        </a:lnTo>
                        <a:lnTo>
                          <a:pt x="39" y="126"/>
                        </a:lnTo>
                        <a:lnTo>
                          <a:pt x="43" y="135"/>
                        </a:lnTo>
                        <a:lnTo>
                          <a:pt x="45" y="146"/>
                        </a:lnTo>
                        <a:lnTo>
                          <a:pt x="43" y="157"/>
                        </a:lnTo>
                        <a:lnTo>
                          <a:pt x="39" y="166"/>
                        </a:lnTo>
                        <a:lnTo>
                          <a:pt x="35" y="171"/>
                        </a:lnTo>
                        <a:lnTo>
                          <a:pt x="31" y="174"/>
                        </a:lnTo>
                        <a:lnTo>
                          <a:pt x="26" y="175"/>
                        </a:lnTo>
                        <a:lnTo>
                          <a:pt x="20" y="174"/>
                        </a:lnTo>
                        <a:lnTo>
                          <a:pt x="16" y="172"/>
                        </a:lnTo>
                        <a:lnTo>
                          <a:pt x="11" y="171"/>
                        </a:lnTo>
                        <a:lnTo>
                          <a:pt x="9" y="170"/>
                        </a:lnTo>
                        <a:lnTo>
                          <a:pt x="7" y="167"/>
                        </a:lnTo>
                        <a:lnTo>
                          <a:pt x="6" y="165"/>
                        </a:lnTo>
                        <a:lnTo>
                          <a:pt x="7" y="162"/>
                        </a:lnTo>
                        <a:lnTo>
                          <a:pt x="9" y="161"/>
                        </a:lnTo>
                        <a:lnTo>
                          <a:pt x="11" y="159"/>
                        </a:lnTo>
                        <a:lnTo>
                          <a:pt x="16" y="157"/>
                        </a:lnTo>
                        <a:lnTo>
                          <a:pt x="20" y="156"/>
                        </a:lnTo>
                        <a:lnTo>
                          <a:pt x="26" y="155"/>
                        </a:lnTo>
                        <a:lnTo>
                          <a:pt x="30" y="156"/>
                        </a:lnTo>
                        <a:lnTo>
                          <a:pt x="35" y="159"/>
                        </a:lnTo>
                        <a:lnTo>
                          <a:pt x="39" y="164"/>
                        </a:lnTo>
                        <a:lnTo>
                          <a:pt x="44" y="172"/>
                        </a:lnTo>
                        <a:lnTo>
                          <a:pt x="45" y="184"/>
                        </a:lnTo>
                        <a:lnTo>
                          <a:pt x="44" y="195"/>
                        </a:lnTo>
                        <a:lnTo>
                          <a:pt x="39" y="204"/>
                        </a:lnTo>
                        <a:lnTo>
                          <a:pt x="36" y="208"/>
                        </a:lnTo>
                        <a:lnTo>
                          <a:pt x="31" y="212"/>
                        </a:lnTo>
                        <a:lnTo>
                          <a:pt x="26" y="212"/>
                        </a:lnTo>
                        <a:lnTo>
                          <a:pt x="21" y="212"/>
                        </a:lnTo>
                        <a:lnTo>
                          <a:pt x="16" y="210"/>
                        </a:lnTo>
                        <a:lnTo>
                          <a:pt x="12" y="209"/>
                        </a:lnTo>
                        <a:lnTo>
                          <a:pt x="10" y="206"/>
                        </a:lnTo>
                        <a:lnTo>
                          <a:pt x="7" y="205"/>
                        </a:lnTo>
                        <a:lnTo>
                          <a:pt x="7" y="203"/>
                        </a:lnTo>
                        <a:lnTo>
                          <a:pt x="7" y="200"/>
                        </a:lnTo>
                        <a:lnTo>
                          <a:pt x="10" y="198"/>
                        </a:lnTo>
                        <a:lnTo>
                          <a:pt x="12" y="196"/>
                        </a:lnTo>
                        <a:lnTo>
                          <a:pt x="16" y="195"/>
                        </a:lnTo>
                        <a:lnTo>
                          <a:pt x="21" y="194"/>
                        </a:lnTo>
                        <a:lnTo>
                          <a:pt x="26" y="193"/>
                        </a:lnTo>
                        <a:lnTo>
                          <a:pt x="31" y="194"/>
                        </a:lnTo>
                        <a:lnTo>
                          <a:pt x="35" y="196"/>
                        </a:lnTo>
                        <a:lnTo>
                          <a:pt x="39" y="200"/>
                        </a:lnTo>
                        <a:lnTo>
                          <a:pt x="44" y="210"/>
                        </a:lnTo>
                        <a:lnTo>
                          <a:pt x="45" y="222"/>
                        </a:lnTo>
                        <a:lnTo>
                          <a:pt x="44" y="232"/>
                        </a:lnTo>
                        <a:lnTo>
                          <a:pt x="40" y="242"/>
                        </a:lnTo>
                        <a:lnTo>
                          <a:pt x="36" y="246"/>
                        </a:lnTo>
                        <a:lnTo>
                          <a:pt x="31" y="248"/>
                        </a:lnTo>
                        <a:lnTo>
                          <a:pt x="26" y="249"/>
                        </a:lnTo>
                        <a:lnTo>
                          <a:pt x="24" y="249"/>
                        </a:lnTo>
                        <a:lnTo>
                          <a:pt x="24" y="256"/>
                        </a:lnTo>
                        <a:lnTo>
                          <a:pt x="26" y="256"/>
                        </a:lnTo>
                        <a:lnTo>
                          <a:pt x="33" y="254"/>
                        </a:lnTo>
                        <a:lnTo>
                          <a:pt x="36" y="253"/>
                        </a:lnTo>
                        <a:lnTo>
                          <a:pt x="41" y="249"/>
                        </a:lnTo>
                        <a:lnTo>
                          <a:pt x="45" y="244"/>
                        </a:lnTo>
                        <a:lnTo>
                          <a:pt x="50" y="234"/>
                        </a:lnTo>
                        <a:lnTo>
                          <a:pt x="51" y="220"/>
                        </a:lnTo>
                        <a:lnTo>
                          <a:pt x="49" y="208"/>
                        </a:lnTo>
                        <a:lnTo>
                          <a:pt x="44" y="198"/>
                        </a:lnTo>
                        <a:lnTo>
                          <a:pt x="40" y="193"/>
                        </a:lnTo>
                        <a:lnTo>
                          <a:pt x="36" y="190"/>
                        </a:lnTo>
                        <a:lnTo>
                          <a:pt x="31" y="188"/>
                        </a:lnTo>
                        <a:lnTo>
                          <a:pt x="26" y="188"/>
                        </a:lnTo>
                        <a:lnTo>
                          <a:pt x="20" y="188"/>
                        </a:lnTo>
                        <a:lnTo>
                          <a:pt x="14" y="189"/>
                        </a:lnTo>
                        <a:lnTo>
                          <a:pt x="9" y="191"/>
                        </a:lnTo>
                        <a:lnTo>
                          <a:pt x="5" y="194"/>
                        </a:lnTo>
                        <a:lnTo>
                          <a:pt x="2" y="199"/>
                        </a:lnTo>
                        <a:lnTo>
                          <a:pt x="1" y="203"/>
                        </a:lnTo>
                        <a:lnTo>
                          <a:pt x="2" y="206"/>
                        </a:lnTo>
                        <a:lnTo>
                          <a:pt x="5" y="212"/>
                        </a:lnTo>
                        <a:lnTo>
                          <a:pt x="10" y="214"/>
                        </a:lnTo>
                        <a:lnTo>
                          <a:pt x="14" y="217"/>
                        </a:lnTo>
                        <a:lnTo>
                          <a:pt x="20" y="218"/>
                        </a:lnTo>
                        <a:lnTo>
                          <a:pt x="26" y="218"/>
                        </a:lnTo>
                        <a:lnTo>
                          <a:pt x="31" y="217"/>
                        </a:lnTo>
                        <a:lnTo>
                          <a:pt x="36" y="215"/>
                        </a:lnTo>
                        <a:lnTo>
                          <a:pt x="40" y="212"/>
                        </a:lnTo>
                        <a:lnTo>
                          <a:pt x="44" y="208"/>
                        </a:lnTo>
                        <a:lnTo>
                          <a:pt x="49" y="196"/>
                        </a:lnTo>
                        <a:lnTo>
                          <a:pt x="51" y="184"/>
                        </a:lnTo>
                        <a:lnTo>
                          <a:pt x="49" y="170"/>
                        </a:lnTo>
                        <a:lnTo>
                          <a:pt x="44" y="160"/>
                        </a:lnTo>
                        <a:lnTo>
                          <a:pt x="40" y="155"/>
                        </a:lnTo>
                        <a:lnTo>
                          <a:pt x="35" y="152"/>
                        </a:lnTo>
                        <a:lnTo>
                          <a:pt x="31" y="150"/>
                        </a:lnTo>
                        <a:lnTo>
                          <a:pt x="25" y="150"/>
                        </a:lnTo>
                        <a:lnTo>
                          <a:pt x="19" y="150"/>
                        </a:lnTo>
                        <a:lnTo>
                          <a:pt x="14" y="151"/>
                        </a:lnTo>
                        <a:lnTo>
                          <a:pt x="9" y="154"/>
                        </a:lnTo>
                        <a:lnTo>
                          <a:pt x="5" y="157"/>
                        </a:lnTo>
                        <a:lnTo>
                          <a:pt x="2" y="161"/>
                        </a:lnTo>
                        <a:lnTo>
                          <a:pt x="1" y="165"/>
                        </a:lnTo>
                        <a:lnTo>
                          <a:pt x="2" y="170"/>
                        </a:lnTo>
                        <a:lnTo>
                          <a:pt x="5" y="174"/>
                        </a:lnTo>
                        <a:lnTo>
                          <a:pt x="9" y="176"/>
                        </a:lnTo>
                        <a:lnTo>
                          <a:pt x="14" y="179"/>
                        </a:lnTo>
                        <a:lnTo>
                          <a:pt x="20" y="180"/>
                        </a:lnTo>
                        <a:lnTo>
                          <a:pt x="26" y="180"/>
                        </a:lnTo>
                        <a:lnTo>
                          <a:pt x="31" y="180"/>
                        </a:lnTo>
                        <a:lnTo>
                          <a:pt x="36" y="177"/>
                        </a:lnTo>
                        <a:lnTo>
                          <a:pt x="40" y="174"/>
                        </a:lnTo>
                        <a:lnTo>
                          <a:pt x="44" y="170"/>
                        </a:lnTo>
                        <a:lnTo>
                          <a:pt x="49" y="159"/>
                        </a:lnTo>
                        <a:lnTo>
                          <a:pt x="50" y="146"/>
                        </a:lnTo>
                        <a:lnTo>
                          <a:pt x="49" y="133"/>
                        </a:lnTo>
                        <a:lnTo>
                          <a:pt x="44" y="122"/>
                        </a:lnTo>
                        <a:lnTo>
                          <a:pt x="40" y="118"/>
                        </a:lnTo>
                        <a:lnTo>
                          <a:pt x="35" y="114"/>
                        </a:lnTo>
                        <a:lnTo>
                          <a:pt x="30" y="112"/>
                        </a:lnTo>
                        <a:lnTo>
                          <a:pt x="25" y="112"/>
                        </a:lnTo>
                        <a:lnTo>
                          <a:pt x="19" y="112"/>
                        </a:lnTo>
                        <a:lnTo>
                          <a:pt x="14" y="114"/>
                        </a:lnTo>
                        <a:lnTo>
                          <a:pt x="9" y="116"/>
                        </a:lnTo>
                        <a:lnTo>
                          <a:pt x="4" y="119"/>
                        </a:lnTo>
                        <a:lnTo>
                          <a:pt x="1" y="123"/>
                        </a:lnTo>
                        <a:lnTo>
                          <a:pt x="0" y="127"/>
                        </a:lnTo>
                        <a:lnTo>
                          <a:pt x="1" y="132"/>
                        </a:lnTo>
                        <a:lnTo>
                          <a:pt x="4" y="136"/>
                        </a:lnTo>
                        <a:lnTo>
                          <a:pt x="9" y="138"/>
                        </a:lnTo>
                        <a:lnTo>
                          <a:pt x="14" y="141"/>
                        </a:lnTo>
                        <a:lnTo>
                          <a:pt x="19" y="142"/>
                        </a:lnTo>
                        <a:lnTo>
                          <a:pt x="25" y="142"/>
                        </a:lnTo>
                        <a:lnTo>
                          <a:pt x="31" y="142"/>
                        </a:lnTo>
                        <a:lnTo>
                          <a:pt x="35" y="140"/>
                        </a:lnTo>
                        <a:lnTo>
                          <a:pt x="40" y="137"/>
                        </a:lnTo>
                        <a:lnTo>
                          <a:pt x="44" y="132"/>
                        </a:lnTo>
                        <a:lnTo>
                          <a:pt x="49" y="121"/>
                        </a:lnTo>
                        <a:lnTo>
                          <a:pt x="50" y="108"/>
                        </a:lnTo>
                        <a:lnTo>
                          <a:pt x="48" y="95"/>
                        </a:lnTo>
                        <a:lnTo>
                          <a:pt x="43" y="84"/>
                        </a:lnTo>
                        <a:lnTo>
                          <a:pt x="39" y="80"/>
                        </a:lnTo>
                        <a:lnTo>
                          <a:pt x="35" y="77"/>
                        </a:lnTo>
                        <a:lnTo>
                          <a:pt x="30" y="75"/>
                        </a:lnTo>
                        <a:lnTo>
                          <a:pt x="25" y="74"/>
                        </a:lnTo>
                        <a:lnTo>
                          <a:pt x="19" y="75"/>
                        </a:lnTo>
                        <a:lnTo>
                          <a:pt x="12" y="77"/>
                        </a:lnTo>
                        <a:lnTo>
                          <a:pt x="7" y="78"/>
                        </a:lnTo>
                        <a:lnTo>
                          <a:pt x="4" y="82"/>
                        </a:lnTo>
                        <a:lnTo>
                          <a:pt x="1" y="85"/>
                        </a:lnTo>
                        <a:lnTo>
                          <a:pt x="0" y="90"/>
                        </a:lnTo>
                        <a:lnTo>
                          <a:pt x="1" y="94"/>
                        </a:lnTo>
                        <a:lnTo>
                          <a:pt x="4" y="98"/>
                        </a:lnTo>
                        <a:lnTo>
                          <a:pt x="9" y="102"/>
                        </a:lnTo>
                        <a:lnTo>
                          <a:pt x="12" y="103"/>
                        </a:lnTo>
                        <a:lnTo>
                          <a:pt x="19" y="104"/>
                        </a:lnTo>
                        <a:lnTo>
                          <a:pt x="25" y="106"/>
                        </a:lnTo>
                        <a:lnTo>
                          <a:pt x="30" y="104"/>
                        </a:lnTo>
                        <a:lnTo>
                          <a:pt x="35" y="102"/>
                        </a:lnTo>
                        <a:lnTo>
                          <a:pt x="39" y="99"/>
                        </a:lnTo>
                        <a:lnTo>
                          <a:pt x="43" y="94"/>
                        </a:lnTo>
                        <a:lnTo>
                          <a:pt x="48" y="84"/>
                        </a:lnTo>
                        <a:lnTo>
                          <a:pt x="50" y="70"/>
                        </a:lnTo>
                        <a:lnTo>
                          <a:pt x="48" y="58"/>
                        </a:lnTo>
                        <a:lnTo>
                          <a:pt x="43" y="46"/>
                        </a:lnTo>
                        <a:lnTo>
                          <a:pt x="39" y="43"/>
                        </a:lnTo>
                        <a:lnTo>
                          <a:pt x="34" y="39"/>
                        </a:lnTo>
                        <a:lnTo>
                          <a:pt x="30" y="37"/>
                        </a:lnTo>
                        <a:lnTo>
                          <a:pt x="24" y="36"/>
                        </a:lnTo>
                        <a:lnTo>
                          <a:pt x="17" y="37"/>
                        </a:lnTo>
                        <a:lnTo>
                          <a:pt x="12" y="39"/>
                        </a:lnTo>
                        <a:lnTo>
                          <a:pt x="7" y="41"/>
                        </a:lnTo>
                        <a:lnTo>
                          <a:pt x="4" y="44"/>
                        </a:lnTo>
                        <a:lnTo>
                          <a:pt x="0" y="48"/>
                        </a:lnTo>
                        <a:lnTo>
                          <a:pt x="0" y="53"/>
                        </a:lnTo>
                        <a:lnTo>
                          <a:pt x="1" y="56"/>
                        </a:lnTo>
                        <a:lnTo>
                          <a:pt x="4" y="60"/>
                        </a:lnTo>
                        <a:lnTo>
                          <a:pt x="7" y="64"/>
                        </a:lnTo>
                        <a:lnTo>
                          <a:pt x="12" y="65"/>
                        </a:lnTo>
                        <a:lnTo>
                          <a:pt x="19" y="68"/>
                        </a:lnTo>
                        <a:lnTo>
                          <a:pt x="25" y="68"/>
                        </a:lnTo>
                        <a:lnTo>
                          <a:pt x="30" y="66"/>
                        </a:lnTo>
                        <a:lnTo>
                          <a:pt x="35" y="65"/>
                        </a:lnTo>
                        <a:lnTo>
                          <a:pt x="39" y="61"/>
                        </a:lnTo>
                        <a:lnTo>
                          <a:pt x="43" y="56"/>
                        </a:lnTo>
                        <a:lnTo>
                          <a:pt x="48" y="46"/>
                        </a:lnTo>
                        <a:lnTo>
                          <a:pt x="49" y="32"/>
                        </a:lnTo>
                        <a:lnTo>
                          <a:pt x="48" y="20"/>
                        </a:lnTo>
                        <a:lnTo>
                          <a:pt x="41" y="10"/>
                        </a:lnTo>
                        <a:lnTo>
                          <a:pt x="38" y="5"/>
                        </a:lnTo>
                        <a:lnTo>
                          <a:pt x="34" y="2"/>
                        </a:lnTo>
                        <a:lnTo>
                          <a:pt x="29" y="0"/>
                        </a:lnTo>
                        <a:lnTo>
                          <a:pt x="24" y="0"/>
                        </a:lnTo>
                        <a:lnTo>
                          <a:pt x="21" y="0"/>
                        </a:lnTo>
                        <a:lnTo>
                          <a:pt x="21" y="5"/>
                        </a:lnTo>
                        <a:lnTo>
                          <a:pt x="24" y="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0">
                    <a:solidFill>
                      <a:schemeClr val="accent4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15" name="Freeform 11"/>
                  <p:cNvSpPr>
                    <a:spLocks/>
                  </p:cNvSpPr>
                  <p:nvPr/>
                </p:nvSpPr>
                <p:spPr bwMode="auto">
                  <a:xfrm rot="-2400000">
                    <a:off x="2629590" y="3808638"/>
                    <a:ext cx="241091" cy="1399306"/>
                  </a:xfrm>
                  <a:custGeom>
                    <a:avLst/>
                    <a:gdLst>
                      <a:gd name="T0" fmla="*/ 41 w 51"/>
                      <a:gd name="T1" fmla="*/ 22 h 256"/>
                      <a:gd name="T2" fmla="*/ 30 w 51"/>
                      <a:gd name="T3" fmla="*/ 60 h 256"/>
                      <a:gd name="T4" fmla="*/ 7 w 51"/>
                      <a:gd name="T5" fmla="*/ 56 h 256"/>
                      <a:gd name="T6" fmla="*/ 10 w 51"/>
                      <a:gd name="T7" fmla="*/ 46 h 256"/>
                      <a:gd name="T8" fmla="*/ 34 w 51"/>
                      <a:gd name="T9" fmla="*/ 46 h 256"/>
                      <a:gd name="T10" fmla="*/ 38 w 51"/>
                      <a:gd name="T11" fmla="*/ 92 h 256"/>
                      <a:gd name="T12" fmla="*/ 15 w 51"/>
                      <a:gd name="T13" fmla="*/ 98 h 256"/>
                      <a:gd name="T14" fmla="*/ 6 w 51"/>
                      <a:gd name="T15" fmla="*/ 88 h 256"/>
                      <a:gd name="T16" fmla="*/ 25 w 51"/>
                      <a:gd name="T17" fmla="*/ 80 h 256"/>
                      <a:gd name="T18" fmla="*/ 44 w 51"/>
                      <a:gd name="T19" fmla="*/ 108 h 256"/>
                      <a:gd name="T20" fmla="*/ 25 w 51"/>
                      <a:gd name="T21" fmla="*/ 137 h 256"/>
                      <a:gd name="T22" fmla="*/ 7 w 51"/>
                      <a:gd name="T23" fmla="*/ 130 h 256"/>
                      <a:gd name="T24" fmla="*/ 15 w 51"/>
                      <a:gd name="T25" fmla="*/ 119 h 256"/>
                      <a:gd name="T26" fmla="*/ 39 w 51"/>
                      <a:gd name="T27" fmla="*/ 126 h 256"/>
                      <a:gd name="T28" fmla="*/ 35 w 51"/>
                      <a:gd name="T29" fmla="*/ 171 h 256"/>
                      <a:gd name="T30" fmla="*/ 11 w 51"/>
                      <a:gd name="T31" fmla="*/ 171 h 256"/>
                      <a:gd name="T32" fmla="*/ 9 w 51"/>
                      <a:gd name="T33" fmla="*/ 161 h 256"/>
                      <a:gd name="T34" fmla="*/ 30 w 51"/>
                      <a:gd name="T35" fmla="*/ 156 h 256"/>
                      <a:gd name="T36" fmla="*/ 44 w 51"/>
                      <a:gd name="T37" fmla="*/ 195 h 256"/>
                      <a:gd name="T38" fmla="*/ 21 w 51"/>
                      <a:gd name="T39" fmla="*/ 212 h 256"/>
                      <a:gd name="T40" fmla="*/ 7 w 51"/>
                      <a:gd name="T41" fmla="*/ 203 h 256"/>
                      <a:gd name="T42" fmla="*/ 21 w 51"/>
                      <a:gd name="T43" fmla="*/ 194 h 256"/>
                      <a:gd name="T44" fmla="*/ 44 w 51"/>
                      <a:gd name="T45" fmla="*/ 210 h 256"/>
                      <a:gd name="T46" fmla="*/ 31 w 51"/>
                      <a:gd name="T47" fmla="*/ 248 h 256"/>
                      <a:gd name="T48" fmla="*/ 33 w 51"/>
                      <a:gd name="T49" fmla="*/ 254 h 256"/>
                      <a:gd name="T50" fmla="*/ 51 w 51"/>
                      <a:gd name="T51" fmla="*/ 220 h 256"/>
                      <a:gd name="T52" fmla="*/ 31 w 51"/>
                      <a:gd name="T53" fmla="*/ 188 h 256"/>
                      <a:gd name="T54" fmla="*/ 5 w 51"/>
                      <a:gd name="T55" fmla="*/ 194 h 256"/>
                      <a:gd name="T56" fmla="*/ 10 w 51"/>
                      <a:gd name="T57" fmla="*/ 214 h 256"/>
                      <a:gd name="T58" fmla="*/ 36 w 51"/>
                      <a:gd name="T59" fmla="*/ 215 h 256"/>
                      <a:gd name="T60" fmla="*/ 49 w 51"/>
                      <a:gd name="T61" fmla="*/ 170 h 256"/>
                      <a:gd name="T62" fmla="*/ 25 w 51"/>
                      <a:gd name="T63" fmla="*/ 150 h 256"/>
                      <a:gd name="T64" fmla="*/ 2 w 51"/>
                      <a:gd name="T65" fmla="*/ 161 h 256"/>
                      <a:gd name="T66" fmla="*/ 14 w 51"/>
                      <a:gd name="T67" fmla="*/ 179 h 256"/>
                      <a:gd name="T68" fmla="*/ 40 w 51"/>
                      <a:gd name="T69" fmla="*/ 174 h 256"/>
                      <a:gd name="T70" fmla="*/ 44 w 51"/>
                      <a:gd name="T71" fmla="*/ 122 h 256"/>
                      <a:gd name="T72" fmla="*/ 19 w 51"/>
                      <a:gd name="T73" fmla="*/ 112 h 256"/>
                      <a:gd name="T74" fmla="*/ 0 w 51"/>
                      <a:gd name="T75" fmla="*/ 127 h 256"/>
                      <a:gd name="T76" fmla="*/ 19 w 51"/>
                      <a:gd name="T77" fmla="*/ 142 h 256"/>
                      <a:gd name="T78" fmla="*/ 44 w 51"/>
                      <a:gd name="T79" fmla="*/ 132 h 256"/>
                      <a:gd name="T80" fmla="*/ 39 w 51"/>
                      <a:gd name="T81" fmla="*/ 80 h 256"/>
                      <a:gd name="T82" fmla="*/ 12 w 51"/>
                      <a:gd name="T83" fmla="*/ 77 h 256"/>
                      <a:gd name="T84" fmla="*/ 1 w 51"/>
                      <a:gd name="T85" fmla="*/ 94 h 256"/>
                      <a:gd name="T86" fmla="*/ 25 w 51"/>
                      <a:gd name="T87" fmla="*/ 106 h 256"/>
                      <a:gd name="T88" fmla="*/ 48 w 51"/>
                      <a:gd name="T89" fmla="*/ 84 h 256"/>
                      <a:gd name="T90" fmla="*/ 34 w 51"/>
                      <a:gd name="T91" fmla="*/ 39 h 256"/>
                      <a:gd name="T92" fmla="*/ 7 w 51"/>
                      <a:gd name="T93" fmla="*/ 41 h 256"/>
                      <a:gd name="T94" fmla="*/ 4 w 51"/>
                      <a:gd name="T95" fmla="*/ 60 h 256"/>
                      <a:gd name="T96" fmla="*/ 30 w 51"/>
                      <a:gd name="T97" fmla="*/ 66 h 256"/>
                      <a:gd name="T98" fmla="*/ 49 w 51"/>
                      <a:gd name="T99" fmla="*/ 32 h 256"/>
                      <a:gd name="T100" fmla="*/ 29 w 51"/>
                      <a:gd name="T101" fmla="*/ 0 h 2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51" h="256">
                        <a:moveTo>
                          <a:pt x="24" y="5"/>
                        </a:moveTo>
                        <a:lnTo>
                          <a:pt x="29" y="6"/>
                        </a:lnTo>
                        <a:lnTo>
                          <a:pt x="34" y="8"/>
                        </a:lnTo>
                        <a:lnTo>
                          <a:pt x="38" y="12"/>
                        </a:lnTo>
                        <a:lnTo>
                          <a:pt x="41" y="22"/>
                        </a:lnTo>
                        <a:lnTo>
                          <a:pt x="44" y="34"/>
                        </a:lnTo>
                        <a:lnTo>
                          <a:pt x="41" y="44"/>
                        </a:lnTo>
                        <a:lnTo>
                          <a:pt x="38" y="54"/>
                        </a:lnTo>
                        <a:lnTo>
                          <a:pt x="34" y="58"/>
                        </a:lnTo>
                        <a:lnTo>
                          <a:pt x="30" y="60"/>
                        </a:lnTo>
                        <a:lnTo>
                          <a:pt x="25" y="61"/>
                        </a:lnTo>
                        <a:lnTo>
                          <a:pt x="19" y="61"/>
                        </a:lnTo>
                        <a:lnTo>
                          <a:pt x="15" y="60"/>
                        </a:lnTo>
                        <a:lnTo>
                          <a:pt x="10" y="59"/>
                        </a:lnTo>
                        <a:lnTo>
                          <a:pt x="7" y="56"/>
                        </a:lnTo>
                        <a:lnTo>
                          <a:pt x="6" y="55"/>
                        </a:lnTo>
                        <a:lnTo>
                          <a:pt x="5" y="53"/>
                        </a:lnTo>
                        <a:lnTo>
                          <a:pt x="6" y="50"/>
                        </a:lnTo>
                        <a:lnTo>
                          <a:pt x="7" y="48"/>
                        </a:lnTo>
                        <a:lnTo>
                          <a:pt x="10" y="46"/>
                        </a:lnTo>
                        <a:lnTo>
                          <a:pt x="14" y="44"/>
                        </a:lnTo>
                        <a:lnTo>
                          <a:pt x="19" y="43"/>
                        </a:lnTo>
                        <a:lnTo>
                          <a:pt x="25" y="43"/>
                        </a:lnTo>
                        <a:lnTo>
                          <a:pt x="29" y="44"/>
                        </a:lnTo>
                        <a:lnTo>
                          <a:pt x="34" y="46"/>
                        </a:lnTo>
                        <a:lnTo>
                          <a:pt x="38" y="50"/>
                        </a:lnTo>
                        <a:lnTo>
                          <a:pt x="43" y="59"/>
                        </a:lnTo>
                        <a:lnTo>
                          <a:pt x="44" y="70"/>
                        </a:lnTo>
                        <a:lnTo>
                          <a:pt x="43" y="82"/>
                        </a:lnTo>
                        <a:lnTo>
                          <a:pt x="38" y="92"/>
                        </a:lnTo>
                        <a:lnTo>
                          <a:pt x="34" y="95"/>
                        </a:lnTo>
                        <a:lnTo>
                          <a:pt x="30" y="98"/>
                        </a:lnTo>
                        <a:lnTo>
                          <a:pt x="25" y="99"/>
                        </a:lnTo>
                        <a:lnTo>
                          <a:pt x="20" y="99"/>
                        </a:lnTo>
                        <a:lnTo>
                          <a:pt x="15" y="98"/>
                        </a:lnTo>
                        <a:lnTo>
                          <a:pt x="11" y="97"/>
                        </a:lnTo>
                        <a:lnTo>
                          <a:pt x="9" y="94"/>
                        </a:lnTo>
                        <a:lnTo>
                          <a:pt x="6" y="92"/>
                        </a:lnTo>
                        <a:lnTo>
                          <a:pt x="6" y="90"/>
                        </a:lnTo>
                        <a:lnTo>
                          <a:pt x="6" y="88"/>
                        </a:lnTo>
                        <a:lnTo>
                          <a:pt x="9" y="85"/>
                        </a:lnTo>
                        <a:lnTo>
                          <a:pt x="11" y="84"/>
                        </a:lnTo>
                        <a:lnTo>
                          <a:pt x="15" y="82"/>
                        </a:lnTo>
                        <a:lnTo>
                          <a:pt x="20" y="80"/>
                        </a:lnTo>
                        <a:lnTo>
                          <a:pt x="25" y="80"/>
                        </a:lnTo>
                        <a:lnTo>
                          <a:pt x="30" y="82"/>
                        </a:lnTo>
                        <a:lnTo>
                          <a:pt x="34" y="84"/>
                        </a:lnTo>
                        <a:lnTo>
                          <a:pt x="38" y="88"/>
                        </a:lnTo>
                        <a:lnTo>
                          <a:pt x="43" y="97"/>
                        </a:lnTo>
                        <a:lnTo>
                          <a:pt x="44" y="108"/>
                        </a:lnTo>
                        <a:lnTo>
                          <a:pt x="43" y="119"/>
                        </a:lnTo>
                        <a:lnTo>
                          <a:pt x="39" y="128"/>
                        </a:lnTo>
                        <a:lnTo>
                          <a:pt x="35" y="133"/>
                        </a:lnTo>
                        <a:lnTo>
                          <a:pt x="30" y="136"/>
                        </a:lnTo>
                        <a:lnTo>
                          <a:pt x="25" y="137"/>
                        </a:lnTo>
                        <a:lnTo>
                          <a:pt x="20" y="137"/>
                        </a:lnTo>
                        <a:lnTo>
                          <a:pt x="15" y="136"/>
                        </a:lnTo>
                        <a:lnTo>
                          <a:pt x="11" y="133"/>
                        </a:lnTo>
                        <a:lnTo>
                          <a:pt x="9" y="132"/>
                        </a:lnTo>
                        <a:lnTo>
                          <a:pt x="7" y="130"/>
                        </a:lnTo>
                        <a:lnTo>
                          <a:pt x="6" y="127"/>
                        </a:lnTo>
                        <a:lnTo>
                          <a:pt x="7" y="126"/>
                        </a:lnTo>
                        <a:lnTo>
                          <a:pt x="9" y="123"/>
                        </a:lnTo>
                        <a:lnTo>
                          <a:pt x="11" y="121"/>
                        </a:lnTo>
                        <a:lnTo>
                          <a:pt x="15" y="119"/>
                        </a:lnTo>
                        <a:lnTo>
                          <a:pt x="20" y="118"/>
                        </a:lnTo>
                        <a:lnTo>
                          <a:pt x="25" y="118"/>
                        </a:lnTo>
                        <a:lnTo>
                          <a:pt x="30" y="118"/>
                        </a:lnTo>
                        <a:lnTo>
                          <a:pt x="35" y="121"/>
                        </a:lnTo>
                        <a:lnTo>
                          <a:pt x="39" y="126"/>
                        </a:lnTo>
                        <a:lnTo>
                          <a:pt x="43" y="135"/>
                        </a:lnTo>
                        <a:lnTo>
                          <a:pt x="45" y="146"/>
                        </a:lnTo>
                        <a:lnTo>
                          <a:pt x="43" y="157"/>
                        </a:lnTo>
                        <a:lnTo>
                          <a:pt x="39" y="166"/>
                        </a:lnTo>
                        <a:lnTo>
                          <a:pt x="35" y="171"/>
                        </a:lnTo>
                        <a:lnTo>
                          <a:pt x="31" y="174"/>
                        </a:lnTo>
                        <a:lnTo>
                          <a:pt x="26" y="175"/>
                        </a:lnTo>
                        <a:lnTo>
                          <a:pt x="20" y="174"/>
                        </a:lnTo>
                        <a:lnTo>
                          <a:pt x="16" y="172"/>
                        </a:lnTo>
                        <a:lnTo>
                          <a:pt x="11" y="171"/>
                        </a:lnTo>
                        <a:lnTo>
                          <a:pt x="9" y="170"/>
                        </a:lnTo>
                        <a:lnTo>
                          <a:pt x="7" y="167"/>
                        </a:lnTo>
                        <a:lnTo>
                          <a:pt x="6" y="165"/>
                        </a:lnTo>
                        <a:lnTo>
                          <a:pt x="7" y="162"/>
                        </a:lnTo>
                        <a:lnTo>
                          <a:pt x="9" y="161"/>
                        </a:lnTo>
                        <a:lnTo>
                          <a:pt x="11" y="159"/>
                        </a:lnTo>
                        <a:lnTo>
                          <a:pt x="16" y="157"/>
                        </a:lnTo>
                        <a:lnTo>
                          <a:pt x="20" y="156"/>
                        </a:lnTo>
                        <a:lnTo>
                          <a:pt x="26" y="155"/>
                        </a:lnTo>
                        <a:lnTo>
                          <a:pt x="30" y="156"/>
                        </a:lnTo>
                        <a:lnTo>
                          <a:pt x="35" y="159"/>
                        </a:lnTo>
                        <a:lnTo>
                          <a:pt x="39" y="164"/>
                        </a:lnTo>
                        <a:lnTo>
                          <a:pt x="44" y="172"/>
                        </a:lnTo>
                        <a:lnTo>
                          <a:pt x="45" y="184"/>
                        </a:lnTo>
                        <a:lnTo>
                          <a:pt x="44" y="195"/>
                        </a:lnTo>
                        <a:lnTo>
                          <a:pt x="39" y="204"/>
                        </a:lnTo>
                        <a:lnTo>
                          <a:pt x="36" y="208"/>
                        </a:lnTo>
                        <a:lnTo>
                          <a:pt x="31" y="212"/>
                        </a:lnTo>
                        <a:lnTo>
                          <a:pt x="26" y="212"/>
                        </a:lnTo>
                        <a:lnTo>
                          <a:pt x="21" y="212"/>
                        </a:lnTo>
                        <a:lnTo>
                          <a:pt x="16" y="210"/>
                        </a:lnTo>
                        <a:lnTo>
                          <a:pt x="12" y="209"/>
                        </a:lnTo>
                        <a:lnTo>
                          <a:pt x="10" y="206"/>
                        </a:lnTo>
                        <a:lnTo>
                          <a:pt x="7" y="205"/>
                        </a:lnTo>
                        <a:lnTo>
                          <a:pt x="7" y="203"/>
                        </a:lnTo>
                        <a:lnTo>
                          <a:pt x="7" y="200"/>
                        </a:lnTo>
                        <a:lnTo>
                          <a:pt x="10" y="198"/>
                        </a:lnTo>
                        <a:lnTo>
                          <a:pt x="12" y="196"/>
                        </a:lnTo>
                        <a:lnTo>
                          <a:pt x="16" y="195"/>
                        </a:lnTo>
                        <a:lnTo>
                          <a:pt x="21" y="194"/>
                        </a:lnTo>
                        <a:lnTo>
                          <a:pt x="26" y="193"/>
                        </a:lnTo>
                        <a:lnTo>
                          <a:pt x="31" y="194"/>
                        </a:lnTo>
                        <a:lnTo>
                          <a:pt x="35" y="196"/>
                        </a:lnTo>
                        <a:lnTo>
                          <a:pt x="39" y="200"/>
                        </a:lnTo>
                        <a:lnTo>
                          <a:pt x="44" y="210"/>
                        </a:lnTo>
                        <a:lnTo>
                          <a:pt x="45" y="222"/>
                        </a:lnTo>
                        <a:lnTo>
                          <a:pt x="44" y="232"/>
                        </a:lnTo>
                        <a:lnTo>
                          <a:pt x="40" y="242"/>
                        </a:lnTo>
                        <a:lnTo>
                          <a:pt x="36" y="246"/>
                        </a:lnTo>
                        <a:lnTo>
                          <a:pt x="31" y="248"/>
                        </a:lnTo>
                        <a:lnTo>
                          <a:pt x="26" y="249"/>
                        </a:lnTo>
                        <a:lnTo>
                          <a:pt x="24" y="249"/>
                        </a:lnTo>
                        <a:lnTo>
                          <a:pt x="24" y="256"/>
                        </a:lnTo>
                        <a:lnTo>
                          <a:pt x="26" y="256"/>
                        </a:lnTo>
                        <a:lnTo>
                          <a:pt x="33" y="254"/>
                        </a:lnTo>
                        <a:lnTo>
                          <a:pt x="36" y="253"/>
                        </a:lnTo>
                        <a:lnTo>
                          <a:pt x="41" y="249"/>
                        </a:lnTo>
                        <a:lnTo>
                          <a:pt x="45" y="244"/>
                        </a:lnTo>
                        <a:lnTo>
                          <a:pt x="50" y="234"/>
                        </a:lnTo>
                        <a:lnTo>
                          <a:pt x="51" y="220"/>
                        </a:lnTo>
                        <a:lnTo>
                          <a:pt x="49" y="208"/>
                        </a:lnTo>
                        <a:lnTo>
                          <a:pt x="44" y="198"/>
                        </a:lnTo>
                        <a:lnTo>
                          <a:pt x="40" y="193"/>
                        </a:lnTo>
                        <a:lnTo>
                          <a:pt x="36" y="190"/>
                        </a:lnTo>
                        <a:lnTo>
                          <a:pt x="31" y="188"/>
                        </a:lnTo>
                        <a:lnTo>
                          <a:pt x="26" y="188"/>
                        </a:lnTo>
                        <a:lnTo>
                          <a:pt x="20" y="188"/>
                        </a:lnTo>
                        <a:lnTo>
                          <a:pt x="14" y="189"/>
                        </a:lnTo>
                        <a:lnTo>
                          <a:pt x="9" y="191"/>
                        </a:lnTo>
                        <a:lnTo>
                          <a:pt x="5" y="194"/>
                        </a:lnTo>
                        <a:lnTo>
                          <a:pt x="2" y="199"/>
                        </a:lnTo>
                        <a:lnTo>
                          <a:pt x="1" y="203"/>
                        </a:lnTo>
                        <a:lnTo>
                          <a:pt x="2" y="206"/>
                        </a:lnTo>
                        <a:lnTo>
                          <a:pt x="5" y="212"/>
                        </a:lnTo>
                        <a:lnTo>
                          <a:pt x="10" y="214"/>
                        </a:lnTo>
                        <a:lnTo>
                          <a:pt x="14" y="217"/>
                        </a:lnTo>
                        <a:lnTo>
                          <a:pt x="20" y="218"/>
                        </a:lnTo>
                        <a:lnTo>
                          <a:pt x="26" y="218"/>
                        </a:lnTo>
                        <a:lnTo>
                          <a:pt x="31" y="217"/>
                        </a:lnTo>
                        <a:lnTo>
                          <a:pt x="36" y="215"/>
                        </a:lnTo>
                        <a:lnTo>
                          <a:pt x="40" y="212"/>
                        </a:lnTo>
                        <a:lnTo>
                          <a:pt x="44" y="208"/>
                        </a:lnTo>
                        <a:lnTo>
                          <a:pt x="49" y="196"/>
                        </a:lnTo>
                        <a:lnTo>
                          <a:pt x="51" y="184"/>
                        </a:lnTo>
                        <a:lnTo>
                          <a:pt x="49" y="170"/>
                        </a:lnTo>
                        <a:lnTo>
                          <a:pt x="44" y="160"/>
                        </a:lnTo>
                        <a:lnTo>
                          <a:pt x="40" y="155"/>
                        </a:lnTo>
                        <a:lnTo>
                          <a:pt x="35" y="152"/>
                        </a:lnTo>
                        <a:lnTo>
                          <a:pt x="31" y="150"/>
                        </a:lnTo>
                        <a:lnTo>
                          <a:pt x="25" y="150"/>
                        </a:lnTo>
                        <a:lnTo>
                          <a:pt x="19" y="150"/>
                        </a:lnTo>
                        <a:lnTo>
                          <a:pt x="14" y="151"/>
                        </a:lnTo>
                        <a:lnTo>
                          <a:pt x="9" y="154"/>
                        </a:lnTo>
                        <a:lnTo>
                          <a:pt x="5" y="157"/>
                        </a:lnTo>
                        <a:lnTo>
                          <a:pt x="2" y="161"/>
                        </a:lnTo>
                        <a:lnTo>
                          <a:pt x="1" y="165"/>
                        </a:lnTo>
                        <a:lnTo>
                          <a:pt x="2" y="170"/>
                        </a:lnTo>
                        <a:lnTo>
                          <a:pt x="5" y="174"/>
                        </a:lnTo>
                        <a:lnTo>
                          <a:pt x="9" y="176"/>
                        </a:lnTo>
                        <a:lnTo>
                          <a:pt x="14" y="179"/>
                        </a:lnTo>
                        <a:lnTo>
                          <a:pt x="20" y="180"/>
                        </a:lnTo>
                        <a:lnTo>
                          <a:pt x="26" y="180"/>
                        </a:lnTo>
                        <a:lnTo>
                          <a:pt x="31" y="180"/>
                        </a:lnTo>
                        <a:lnTo>
                          <a:pt x="36" y="177"/>
                        </a:lnTo>
                        <a:lnTo>
                          <a:pt x="40" y="174"/>
                        </a:lnTo>
                        <a:lnTo>
                          <a:pt x="44" y="170"/>
                        </a:lnTo>
                        <a:lnTo>
                          <a:pt x="49" y="159"/>
                        </a:lnTo>
                        <a:lnTo>
                          <a:pt x="50" y="146"/>
                        </a:lnTo>
                        <a:lnTo>
                          <a:pt x="49" y="133"/>
                        </a:lnTo>
                        <a:lnTo>
                          <a:pt x="44" y="122"/>
                        </a:lnTo>
                        <a:lnTo>
                          <a:pt x="40" y="118"/>
                        </a:lnTo>
                        <a:lnTo>
                          <a:pt x="35" y="114"/>
                        </a:lnTo>
                        <a:lnTo>
                          <a:pt x="30" y="112"/>
                        </a:lnTo>
                        <a:lnTo>
                          <a:pt x="25" y="112"/>
                        </a:lnTo>
                        <a:lnTo>
                          <a:pt x="19" y="112"/>
                        </a:lnTo>
                        <a:lnTo>
                          <a:pt x="14" y="114"/>
                        </a:lnTo>
                        <a:lnTo>
                          <a:pt x="9" y="116"/>
                        </a:lnTo>
                        <a:lnTo>
                          <a:pt x="4" y="119"/>
                        </a:lnTo>
                        <a:lnTo>
                          <a:pt x="1" y="123"/>
                        </a:lnTo>
                        <a:lnTo>
                          <a:pt x="0" y="127"/>
                        </a:lnTo>
                        <a:lnTo>
                          <a:pt x="1" y="132"/>
                        </a:lnTo>
                        <a:lnTo>
                          <a:pt x="4" y="136"/>
                        </a:lnTo>
                        <a:lnTo>
                          <a:pt x="9" y="138"/>
                        </a:lnTo>
                        <a:lnTo>
                          <a:pt x="14" y="141"/>
                        </a:lnTo>
                        <a:lnTo>
                          <a:pt x="19" y="142"/>
                        </a:lnTo>
                        <a:lnTo>
                          <a:pt x="25" y="142"/>
                        </a:lnTo>
                        <a:lnTo>
                          <a:pt x="31" y="142"/>
                        </a:lnTo>
                        <a:lnTo>
                          <a:pt x="35" y="140"/>
                        </a:lnTo>
                        <a:lnTo>
                          <a:pt x="40" y="137"/>
                        </a:lnTo>
                        <a:lnTo>
                          <a:pt x="44" y="132"/>
                        </a:lnTo>
                        <a:lnTo>
                          <a:pt x="49" y="121"/>
                        </a:lnTo>
                        <a:lnTo>
                          <a:pt x="50" y="108"/>
                        </a:lnTo>
                        <a:lnTo>
                          <a:pt x="48" y="95"/>
                        </a:lnTo>
                        <a:lnTo>
                          <a:pt x="43" y="84"/>
                        </a:lnTo>
                        <a:lnTo>
                          <a:pt x="39" y="80"/>
                        </a:lnTo>
                        <a:lnTo>
                          <a:pt x="35" y="77"/>
                        </a:lnTo>
                        <a:lnTo>
                          <a:pt x="30" y="75"/>
                        </a:lnTo>
                        <a:lnTo>
                          <a:pt x="25" y="74"/>
                        </a:lnTo>
                        <a:lnTo>
                          <a:pt x="19" y="75"/>
                        </a:lnTo>
                        <a:lnTo>
                          <a:pt x="12" y="77"/>
                        </a:lnTo>
                        <a:lnTo>
                          <a:pt x="7" y="78"/>
                        </a:lnTo>
                        <a:lnTo>
                          <a:pt x="4" y="82"/>
                        </a:lnTo>
                        <a:lnTo>
                          <a:pt x="1" y="85"/>
                        </a:lnTo>
                        <a:lnTo>
                          <a:pt x="0" y="90"/>
                        </a:lnTo>
                        <a:lnTo>
                          <a:pt x="1" y="94"/>
                        </a:lnTo>
                        <a:lnTo>
                          <a:pt x="4" y="98"/>
                        </a:lnTo>
                        <a:lnTo>
                          <a:pt x="9" y="102"/>
                        </a:lnTo>
                        <a:lnTo>
                          <a:pt x="12" y="103"/>
                        </a:lnTo>
                        <a:lnTo>
                          <a:pt x="19" y="104"/>
                        </a:lnTo>
                        <a:lnTo>
                          <a:pt x="25" y="106"/>
                        </a:lnTo>
                        <a:lnTo>
                          <a:pt x="30" y="104"/>
                        </a:lnTo>
                        <a:lnTo>
                          <a:pt x="35" y="102"/>
                        </a:lnTo>
                        <a:lnTo>
                          <a:pt x="39" y="99"/>
                        </a:lnTo>
                        <a:lnTo>
                          <a:pt x="43" y="94"/>
                        </a:lnTo>
                        <a:lnTo>
                          <a:pt x="48" y="84"/>
                        </a:lnTo>
                        <a:lnTo>
                          <a:pt x="50" y="70"/>
                        </a:lnTo>
                        <a:lnTo>
                          <a:pt x="48" y="58"/>
                        </a:lnTo>
                        <a:lnTo>
                          <a:pt x="43" y="46"/>
                        </a:lnTo>
                        <a:lnTo>
                          <a:pt x="39" y="43"/>
                        </a:lnTo>
                        <a:lnTo>
                          <a:pt x="34" y="39"/>
                        </a:lnTo>
                        <a:lnTo>
                          <a:pt x="30" y="37"/>
                        </a:lnTo>
                        <a:lnTo>
                          <a:pt x="24" y="36"/>
                        </a:lnTo>
                        <a:lnTo>
                          <a:pt x="17" y="37"/>
                        </a:lnTo>
                        <a:lnTo>
                          <a:pt x="12" y="39"/>
                        </a:lnTo>
                        <a:lnTo>
                          <a:pt x="7" y="41"/>
                        </a:lnTo>
                        <a:lnTo>
                          <a:pt x="4" y="44"/>
                        </a:lnTo>
                        <a:lnTo>
                          <a:pt x="0" y="48"/>
                        </a:lnTo>
                        <a:lnTo>
                          <a:pt x="0" y="53"/>
                        </a:lnTo>
                        <a:lnTo>
                          <a:pt x="1" y="56"/>
                        </a:lnTo>
                        <a:lnTo>
                          <a:pt x="4" y="60"/>
                        </a:lnTo>
                        <a:lnTo>
                          <a:pt x="7" y="64"/>
                        </a:lnTo>
                        <a:lnTo>
                          <a:pt x="12" y="65"/>
                        </a:lnTo>
                        <a:lnTo>
                          <a:pt x="19" y="68"/>
                        </a:lnTo>
                        <a:lnTo>
                          <a:pt x="25" y="68"/>
                        </a:lnTo>
                        <a:lnTo>
                          <a:pt x="30" y="66"/>
                        </a:lnTo>
                        <a:lnTo>
                          <a:pt x="35" y="65"/>
                        </a:lnTo>
                        <a:lnTo>
                          <a:pt x="39" y="61"/>
                        </a:lnTo>
                        <a:lnTo>
                          <a:pt x="43" y="56"/>
                        </a:lnTo>
                        <a:lnTo>
                          <a:pt x="48" y="46"/>
                        </a:lnTo>
                        <a:lnTo>
                          <a:pt x="49" y="32"/>
                        </a:lnTo>
                        <a:lnTo>
                          <a:pt x="48" y="20"/>
                        </a:lnTo>
                        <a:lnTo>
                          <a:pt x="41" y="10"/>
                        </a:lnTo>
                        <a:lnTo>
                          <a:pt x="38" y="5"/>
                        </a:lnTo>
                        <a:lnTo>
                          <a:pt x="34" y="2"/>
                        </a:lnTo>
                        <a:lnTo>
                          <a:pt x="29" y="0"/>
                        </a:lnTo>
                        <a:lnTo>
                          <a:pt x="24" y="0"/>
                        </a:lnTo>
                        <a:lnTo>
                          <a:pt x="21" y="0"/>
                        </a:lnTo>
                        <a:lnTo>
                          <a:pt x="21" y="5"/>
                        </a:lnTo>
                        <a:lnTo>
                          <a:pt x="24" y="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0">
                    <a:solidFill>
                      <a:schemeClr val="accent4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テキスト ボックス 105"/>
                  <p:cNvSpPr txBox="1"/>
                  <p:nvPr/>
                </p:nvSpPr>
                <p:spPr>
                  <a:xfrm>
                    <a:off x="2391184" y="1179852"/>
                    <a:ext cx="496004" cy="45435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𝑞</m:t>
                          </m:r>
                        </m:oMath>
                      </m:oMathPara>
                    </a14:m>
                    <a:endParaRPr kumimoji="1" lang="ja-JP" altLang="en-US" sz="1400" dirty="0"/>
                  </a:p>
                </p:txBody>
              </p:sp>
            </mc:Choice>
            <mc:Fallback xmlns="">
              <p:sp>
                <p:nvSpPr>
                  <p:cNvPr id="106" name="テキスト ボックス 10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1184" y="1179852"/>
                    <a:ext cx="496004" cy="454356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1961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テキスト ボックス 106"/>
                  <p:cNvSpPr txBox="1"/>
                  <p:nvPr/>
                </p:nvSpPr>
                <p:spPr>
                  <a:xfrm>
                    <a:off x="2476960" y="2476958"/>
                    <a:ext cx="496004" cy="45435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kumimoji="1" lang="en-US" altLang="ja-JP" sz="1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ja-JP" sz="1400" i="1">
                                  <a:latin typeface="Cambria Math"/>
                                </a:rPr>
                                <m:t>𝑞</m:t>
                              </m:r>
                            </m:e>
                          </m:acc>
                        </m:oMath>
                      </m:oMathPara>
                    </a14:m>
                    <a:endParaRPr kumimoji="1" lang="ja-JP" altLang="en-US" sz="1400" dirty="0"/>
                  </a:p>
                </p:txBody>
              </p:sp>
            </mc:Choice>
            <mc:Fallback xmlns="">
              <p:sp>
                <p:nvSpPr>
                  <p:cNvPr id="107" name="テキスト ボックス 10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76960" y="2476958"/>
                    <a:ext cx="496004" cy="454356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b="-400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5" name="円/楕円 94"/>
            <p:cNvSpPr/>
            <p:nvPr/>
          </p:nvSpPr>
          <p:spPr>
            <a:xfrm>
              <a:off x="2386989" y="6132721"/>
              <a:ext cx="231354" cy="242371"/>
            </a:xfrm>
            <a:prstGeom prst="ellipse">
              <a:avLst/>
            </a:prstGeom>
            <a:solidFill>
              <a:schemeClr val="accent3">
                <a:lumMod val="6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9" name="直線矢印コネクタ 98"/>
            <p:cNvCxnSpPr/>
            <p:nvPr/>
          </p:nvCxnSpPr>
          <p:spPr>
            <a:xfrm>
              <a:off x="2368626" y="3294044"/>
              <a:ext cx="242371" cy="297455"/>
            </a:xfrm>
            <a:prstGeom prst="straightConnector1">
              <a:avLst/>
            </a:prstGeom>
            <a:ln>
              <a:solidFill>
                <a:srgbClr val="66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テキスト ボックス 99"/>
                <p:cNvSpPr txBox="1"/>
                <p:nvPr/>
              </p:nvSpPr>
              <p:spPr>
                <a:xfrm>
                  <a:off x="2394390" y="3195443"/>
                  <a:ext cx="33900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400" b="0" i="1" smtClean="0">
                            <a:solidFill>
                              <a:srgbClr val="663300"/>
                            </a:solidFill>
                            <a:latin typeface="Cambria Math"/>
                          </a:rPr>
                          <m:t>𝑘</m:t>
                        </m:r>
                      </m:oMath>
                    </m:oMathPara>
                  </a14:m>
                  <a:endParaRPr kumimoji="1" lang="ja-JP" altLang="en-US" sz="1400" dirty="0">
                    <a:solidFill>
                      <a:srgbClr val="663300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テキスト ボックス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4390" y="3195443"/>
                  <a:ext cx="339004" cy="30777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1" name="直線矢印コネクタ 100"/>
            <p:cNvCxnSpPr/>
            <p:nvPr/>
          </p:nvCxnSpPr>
          <p:spPr>
            <a:xfrm>
              <a:off x="2412693" y="4594034"/>
              <a:ext cx="242371" cy="297455"/>
            </a:xfrm>
            <a:prstGeom prst="straightConnector1">
              <a:avLst/>
            </a:prstGeom>
            <a:ln>
              <a:solidFill>
                <a:srgbClr val="66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テキスト ボックス 101"/>
                <p:cNvSpPr txBox="1"/>
                <p:nvPr/>
              </p:nvSpPr>
              <p:spPr>
                <a:xfrm>
                  <a:off x="2438457" y="4495433"/>
                  <a:ext cx="33900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400" b="0" i="1" smtClean="0">
                            <a:solidFill>
                              <a:srgbClr val="663300"/>
                            </a:solidFill>
                            <a:latin typeface="Cambria Math"/>
                          </a:rPr>
                          <m:t>𝑘</m:t>
                        </m:r>
                      </m:oMath>
                    </m:oMathPara>
                  </a14:m>
                  <a:endParaRPr kumimoji="1" lang="ja-JP" altLang="en-US" sz="1400" dirty="0">
                    <a:solidFill>
                      <a:srgbClr val="6633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テキスト ボックス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8457" y="4495433"/>
                  <a:ext cx="339004" cy="30777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3" name="直線矢印コネクタ 102"/>
            <p:cNvCxnSpPr/>
            <p:nvPr/>
          </p:nvCxnSpPr>
          <p:spPr>
            <a:xfrm>
              <a:off x="2445745" y="5938092"/>
              <a:ext cx="242371" cy="297455"/>
            </a:xfrm>
            <a:prstGeom prst="straightConnector1">
              <a:avLst/>
            </a:prstGeom>
            <a:ln>
              <a:solidFill>
                <a:srgbClr val="66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テキスト ボックス 103"/>
                <p:cNvSpPr txBox="1"/>
                <p:nvPr/>
              </p:nvSpPr>
              <p:spPr>
                <a:xfrm>
                  <a:off x="2471509" y="5839491"/>
                  <a:ext cx="33900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400" b="0" i="1" smtClean="0">
                            <a:solidFill>
                              <a:srgbClr val="663300"/>
                            </a:solidFill>
                            <a:latin typeface="Cambria Math"/>
                          </a:rPr>
                          <m:t>𝑘</m:t>
                        </m:r>
                      </m:oMath>
                    </m:oMathPara>
                  </a14:m>
                  <a:endParaRPr kumimoji="1" lang="ja-JP" altLang="en-US" sz="1400" dirty="0">
                    <a:solidFill>
                      <a:srgbClr val="663300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テキスト ボックス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1509" y="5839491"/>
                  <a:ext cx="339004" cy="30777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テキスト ボックス 56"/>
          <p:cNvSpPr txBox="1"/>
          <p:nvPr/>
        </p:nvSpPr>
        <p:spPr>
          <a:xfrm>
            <a:off x="5122843" y="1498296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Renormalon</a:t>
            </a:r>
            <a:r>
              <a:rPr lang="en-US" altLang="ja-JP" dirty="0" smtClean="0"/>
              <a:t> uncertainty</a:t>
            </a:r>
            <a:endParaRPr kumimoji="1" lang="ja-JP" altLang="en-US" dirty="0"/>
          </a:p>
        </p:txBody>
      </p:sp>
      <p:pic>
        <p:nvPicPr>
          <p:cNvPr id="67" name="図 6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31" y="4734912"/>
            <a:ext cx="2778086" cy="1875208"/>
          </a:xfrm>
          <a:prstGeom prst="rect">
            <a:avLst/>
          </a:prstGeom>
        </p:spPr>
      </p:pic>
      <p:pic>
        <p:nvPicPr>
          <p:cNvPr id="68" name="図 6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31" y="4734912"/>
            <a:ext cx="2778086" cy="1875208"/>
          </a:xfrm>
          <a:prstGeom prst="rect">
            <a:avLst/>
          </a:prstGeom>
        </p:spPr>
      </p:pic>
      <p:pic>
        <p:nvPicPr>
          <p:cNvPr id="69" name="図 6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31" y="4734912"/>
            <a:ext cx="2778086" cy="1875208"/>
          </a:xfrm>
          <a:prstGeom prst="rect">
            <a:avLst/>
          </a:prstGeom>
        </p:spPr>
      </p:pic>
      <p:pic>
        <p:nvPicPr>
          <p:cNvPr id="70" name="図 6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31" y="4734912"/>
            <a:ext cx="2778086" cy="1875208"/>
          </a:xfrm>
          <a:prstGeom prst="rect">
            <a:avLst/>
          </a:prstGeom>
        </p:spPr>
      </p:pic>
      <p:pic>
        <p:nvPicPr>
          <p:cNvPr id="71" name="図 7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31" y="4734912"/>
            <a:ext cx="2778086" cy="1875208"/>
          </a:xfrm>
          <a:prstGeom prst="rect">
            <a:avLst/>
          </a:prstGeom>
        </p:spPr>
      </p:pic>
      <p:cxnSp>
        <p:nvCxnSpPr>
          <p:cNvPr id="75" name="直線矢印コネクタ 74"/>
          <p:cNvCxnSpPr/>
          <p:nvPr/>
        </p:nvCxnSpPr>
        <p:spPr>
          <a:xfrm>
            <a:off x="2390660" y="1189822"/>
            <a:ext cx="242371" cy="297455"/>
          </a:xfrm>
          <a:prstGeom prst="straightConnector1">
            <a:avLst/>
          </a:prstGeom>
          <a:ln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テキスト ボックス 76"/>
              <p:cNvSpPr txBox="1"/>
              <p:nvPr/>
            </p:nvSpPr>
            <p:spPr>
              <a:xfrm>
                <a:off x="3956949" y="6340902"/>
                <a:ext cx="3622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rgbClr val="663300"/>
                          </a:solidFill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kumimoji="1" lang="ja-JP" altLang="en-US" sz="1600" dirty="0">
                  <a:solidFill>
                    <a:srgbClr val="663300"/>
                  </a:solidFill>
                </a:endParaRPr>
              </a:p>
            </p:txBody>
          </p:sp>
        </mc:Choice>
        <mc:Fallback xmlns="">
          <p:sp>
            <p:nvSpPr>
              <p:cNvPr id="77" name="テキスト ボックス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949" y="6340902"/>
                <a:ext cx="362215" cy="33855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直線コネクタ 78"/>
          <p:cNvCxnSpPr/>
          <p:nvPr/>
        </p:nvCxnSpPr>
        <p:spPr>
          <a:xfrm>
            <a:off x="1608463" y="4649118"/>
            <a:ext cx="0" cy="1850834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正方形/長方形 79"/>
              <p:cNvSpPr/>
              <p:nvPr/>
            </p:nvSpPr>
            <p:spPr>
              <a:xfrm>
                <a:off x="1403322" y="6472276"/>
                <a:ext cx="36740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ja-JP" sz="1600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Λ</m:t>
                      </m:r>
                    </m:oMath>
                  </m:oMathPara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80" name="正方形/長方形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322" y="6472276"/>
                <a:ext cx="367408" cy="33855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/>
          <p:cNvSpPr txBox="1"/>
          <p:nvPr/>
        </p:nvSpPr>
        <p:spPr>
          <a:xfrm>
            <a:off x="4627085" y="1112704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Consequence</a:t>
            </a:r>
            <a:endParaRPr kumimoji="1" lang="ja-JP" altLang="en-US" dirty="0"/>
          </a:p>
        </p:txBody>
      </p:sp>
      <p:grpSp>
        <p:nvGrpSpPr>
          <p:cNvPr id="89" name="グループ化 88"/>
          <p:cNvGrpSpPr/>
          <p:nvPr/>
        </p:nvGrpSpPr>
        <p:grpSpPr>
          <a:xfrm>
            <a:off x="4578733" y="2175697"/>
            <a:ext cx="3606800" cy="2859007"/>
            <a:chOff x="4578733" y="2572309"/>
            <a:chExt cx="3606800" cy="2859007"/>
          </a:xfrm>
        </p:grpSpPr>
        <p:grpSp>
          <p:nvGrpSpPr>
            <p:cNvPr id="74" name="グループ化 73"/>
            <p:cNvGrpSpPr/>
            <p:nvPr/>
          </p:nvGrpSpPr>
          <p:grpSpPr>
            <a:xfrm>
              <a:off x="4578733" y="2572309"/>
              <a:ext cx="3606800" cy="2859007"/>
              <a:chOff x="4578733" y="2572309"/>
              <a:chExt cx="3606800" cy="2859007"/>
            </a:xfrm>
          </p:grpSpPr>
          <p:grpSp>
            <p:nvGrpSpPr>
              <p:cNvPr id="66" name="グループ化 65"/>
              <p:cNvGrpSpPr/>
              <p:nvPr/>
            </p:nvGrpSpPr>
            <p:grpSpPr>
              <a:xfrm>
                <a:off x="4578733" y="2572309"/>
                <a:ext cx="3606800" cy="2859007"/>
                <a:chOff x="4578733" y="2572309"/>
                <a:chExt cx="3606800" cy="285900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4" name="正方形/長方形 63"/>
                    <p:cNvSpPr/>
                    <p:nvPr/>
                  </p:nvSpPr>
                  <p:spPr>
                    <a:xfrm>
                      <a:off x="4712108" y="2572309"/>
                      <a:ext cx="1575239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ja-JP" sz="160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sz="16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sz="16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  <m:r>
                                  <a:rPr lang="en-US" altLang="ja-JP" sz="16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/</m:t>
                                </m:r>
                                <m:r>
                                  <a:rPr lang="ja-JP" altLang="en-US" sz="16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</m:d>
                            <m:sSubSup>
                              <m:sSubSupPr>
                                <m:ctrlPr>
                                  <a:rPr lang="en-US" altLang="ja-JP" sz="1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16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ja-JP" altLang="en-US" sz="1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altLang="ja-JP" sz="1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altLang="ja-JP" sz="1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altLang="ja-JP" sz="1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ja-JP" altLang="en-US" sz="1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</m:d>
                          </m:oMath>
                        </m:oMathPara>
                      </a14:m>
                      <a:endParaRPr lang="ja-JP" altLang="en-US" sz="1600" dirty="0"/>
                    </a:p>
                  </p:txBody>
                </p:sp>
              </mc:Choice>
              <mc:Fallback xmlns="">
                <p:sp>
                  <p:nvSpPr>
                    <p:cNvPr id="64" name="正方形/長方形 6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12108" y="2572309"/>
                      <a:ext cx="1575239" cy="338554"/>
                    </a:xfrm>
                    <a:prstGeom prst="rect">
                      <a:avLst/>
                    </a:prstGeom>
                    <a:blipFill rotWithShape="1">
                      <a:blip r:embed="rId17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78" name="Picture 4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 l="-176" b="3408"/>
                <a:stretch>
                  <a:fillRect/>
                </a:stretch>
              </p:blipFill>
              <p:spPr bwMode="auto">
                <a:xfrm>
                  <a:off x="4578733" y="2931922"/>
                  <a:ext cx="3606800" cy="24749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5" name="正方形/長方形 64"/>
                <p:cNvSpPr/>
                <p:nvPr/>
              </p:nvSpPr>
              <p:spPr>
                <a:xfrm>
                  <a:off x="4814371" y="3624549"/>
                  <a:ext cx="308472" cy="6720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" name="正方形/長方形 80"/>
                <p:cNvSpPr/>
                <p:nvPr/>
              </p:nvSpPr>
              <p:spPr>
                <a:xfrm>
                  <a:off x="6420997" y="5010839"/>
                  <a:ext cx="640814" cy="4204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82" name="直線矢印コネクタ 81"/>
                <p:cNvCxnSpPr/>
                <p:nvPr/>
              </p:nvCxnSpPr>
              <p:spPr>
                <a:xfrm>
                  <a:off x="6356178" y="4660135"/>
                  <a:ext cx="0" cy="274132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4" name="正方形/長方形 83"/>
              <p:cNvSpPr/>
              <p:nvPr/>
            </p:nvSpPr>
            <p:spPr>
              <a:xfrm>
                <a:off x="5781675" y="4019550"/>
                <a:ext cx="1157288" cy="4524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正方形/長方形 84"/>
              <p:cNvSpPr/>
              <p:nvPr/>
            </p:nvSpPr>
            <p:spPr>
              <a:xfrm>
                <a:off x="5805487" y="4938711"/>
                <a:ext cx="1157288" cy="4524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正方形/長方形 85"/>
              <p:cNvSpPr/>
              <p:nvPr/>
            </p:nvSpPr>
            <p:spPr>
              <a:xfrm>
                <a:off x="6934205" y="4533900"/>
                <a:ext cx="76198" cy="3857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正方形/長方形 86"/>
              <p:cNvSpPr/>
              <p:nvPr/>
            </p:nvSpPr>
            <p:spPr>
              <a:xfrm>
                <a:off x="5742691" y="4581525"/>
                <a:ext cx="76198" cy="3357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テキスト ボックス 87"/>
                <p:cNvSpPr txBox="1"/>
                <p:nvPr/>
              </p:nvSpPr>
              <p:spPr>
                <a:xfrm>
                  <a:off x="6393301" y="4639020"/>
                  <a:ext cx="95532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600" dirty="0" smtClean="0">
                      <a:solidFill>
                        <a:srgbClr val="FF0000"/>
                      </a:solidFill>
                      <a:latin typeface="Symbol" pitchFamily="18" charset="2"/>
                    </a:rPr>
                    <a:t>~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16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16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1" lang="el-GR" altLang="ja-JP" sz="16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Λ</m:t>
                              </m:r>
                              <m:r>
                                <a:rPr kumimoji="1" lang="en-US" altLang="ja-JP" sz="16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/</m:t>
                              </m:r>
                              <m:r>
                                <a:rPr kumimoji="1" lang="en-US" altLang="ja-JP" sz="16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16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sup>
                      </m:sSup>
                    </m:oMath>
                  </a14:m>
                  <a:endParaRPr kumimoji="1" lang="ja-JP" altLang="en-US" sz="1600" dirty="0">
                    <a:solidFill>
                      <a:srgbClr val="FF0000"/>
                    </a:solidFill>
                    <a:latin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88" name="テキスト ボックス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3301" y="4639020"/>
                  <a:ext cx="955326" cy="338554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l="-3846" t="-5455" b="-2363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0" name="テキスト ボックス 89"/>
          <p:cNvSpPr txBox="1"/>
          <p:nvPr/>
        </p:nvSpPr>
        <p:spPr>
          <a:xfrm>
            <a:off x="4704198" y="4979619"/>
            <a:ext cx="4198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Asymptotic series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(Empirically good estimate of true corr.)</a:t>
            </a:r>
          </a:p>
          <a:p>
            <a:r>
              <a:rPr lang="en-US" altLang="ja-JP" dirty="0"/>
              <a:t>Limited </a:t>
            </a:r>
            <a:r>
              <a:rPr lang="en-US" altLang="ja-JP" dirty="0" smtClean="0"/>
              <a:t>accuracy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3544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3" grpId="0"/>
      <p:bldP spid="9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95652" y="624832"/>
            <a:ext cx="86885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2000" u="sng" dirty="0" smtClean="0">
                <a:solidFill>
                  <a:srgbClr val="FF0000"/>
                </a:solidFill>
              </a:rPr>
              <a:t>Remarkable progress of computational technologies in the last 10-20 years</a:t>
            </a:r>
            <a:endParaRPr lang="en-US" altLang="ja-JP" sz="2000" u="sng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5930" y="1299982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i</a:t>
            </a:r>
            <a:r>
              <a:rPr kumimoji="1" lang="en-US" altLang="ja-JP" dirty="0" smtClean="0"/>
              <a:t>) Higher-loop corrections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81351" y="1674555"/>
            <a:ext cx="53399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Resolution of singularities in </a:t>
            </a:r>
            <a:r>
              <a:rPr lang="en-US" altLang="ja-JP" dirty="0" smtClean="0">
                <a:solidFill>
                  <a:srgbClr val="002060"/>
                </a:solidFill>
              </a:rPr>
              <a:t>multi</a:t>
            </a:r>
            <a:r>
              <a:rPr kumimoji="1" lang="en-US" altLang="ja-JP" dirty="0" smtClean="0">
                <a:solidFill>
                  <a:srgbClr val="002060"/>
                </a:solidFill>
              </a:rPr>
              <a:t>-loop integrals </a:t>
            </a:r>
          </a:p>
          <a:p>
            <a:r>
              <a:rPr kumimoji="1" lang="en-US" altLang="ja-JP" dirty="0" smtClean="0">
                <a:solidFill>
                  <a:srgbClr val="0000FF"/>
                </a:solidFill>
              </a:rPr>
              <a:t>               </a:t>
            </a:r>
            <a:r>
              <a:rPr lang="en-US" altLang="ja-JP" dirty="0" smtClean="0">
                <a:solidFill>
                  <a:srgbClr val="00B050"/>
                </a:solidFill>
              </a:rPr>
              <a:t>Numerical </a:t>
            </a:r>
            <a:r>
              <a:rPr lang="en-US" altLang="ja-JP" dirty="0">
                <a:solidFill>
                  <a:srgbClr val="00B050"/>
                </a:solidFill>
              </a:rPr>
              <a:t>and analytical methods</a:t>
            </a:r>
            <a:endParaRPr kumimoji="1" lang="en-US" altLang="ja-JP" dirty="0" smtClean="0">
              <a:solidFill>
                <a:srgbClr val="0000FF"/>
              </a:solidFill>
            </a:endParaRPr>
          </a:p>
          <a:p>
            <a:r>
              <a:rPr lang="en-US" altLang="ja-JP" dirty="0">
                <a:solidFill>
                  <a:srgbClr val="0000FF"/>
                </a:solidFill>
              </a:rPr>
              <a:t> </a:t>
            </a:r>
            <a:r>
              <a:rPr lang="en-US" altLang="ja-JP" dirty="0" smtClean="0">
                <a:solidFill>
                  <a:srgbClr val="0000FF"/>
                </a:solidFill>
              </a:rPr>
              <a:t>              </a:t>
            </a:r>
            <a:r>
              <a:rPr kumimoji="1" lang="en-US" altLang="ja-JP" dirty="0" smtClean="0">
                <a:solidFill>
                  <a:srgbClr val="0000FF"/>
                </a:solidFill>
              </a:rPr>
              <a:t>Intersection with frontiers of mathematics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5930" y="2686272"/>
            <a:ext cx="6789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(ii) Lower-order (NLO/NLL) corrections to complicated processes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78666" y="3093896"/>
            <a:ext cx="7032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2060"/>
                </a:solidFill>
              </a:rPr>
              <a:t>Cope with proliferation of diagrams and many kinematical variables</a:t>
            </a:r>
          </a:p>
          <a:p>
            <a:r>
              <a:rPr lang="en-US" altLang="ja-JP" dirty="0" smtClean="0">
                <a:solidFill>
                  <a:srgbClr val="002060"/>
                </a:solidFill>
              </a:rPr>
              <a:t>Motivated by</a:t>
            </a:r>
            <a:r>
              <a:rPr kumimoji="1" lang="en-US" altLang="ja-JP" dirty="0" smtClean="0">
                <a:solidFill>
                  <a:srgbClr val="002060"/>
                </a:solidFill>
              </a:rPr>
              <a:t> LHC physics 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4913" y="3951373"/>
            <a:ext cx="478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(iii) Factorization of scales in loop corrections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76830" y="4358997"/>
            <a:ext cx="7455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2060"/>
                </a:solidFill>
              </a:rPr>
              <a:t>Provide powerful </a:t>
            </a:r>
            <a:r>
              <a:rPr lang="en-US" altLang="ja-JP" dirty="0">
                <a:solidFill>
                  <a:srgbClr val="002060"/>
                </a:solidFill>
              </a:rPr>
              <a:t>and precise </a:t>
            </a:r>
            <a:r>
              <a:rPr lang="en-US" altLang="ja-JP" dirty="0" smtClean="0">
                <a:solidFill>
                  <a:srgbClr val="002060"/>
                </a:solidFill>
              </a:rPr>
              <a:t>foundation </a:t>
            </a:r>
            <a:r>
              <a:rPr kumimoji="1" lang="en-US" altLang="ja-JP" dirty="0" smtClean="0">
                <a:solidFill>
                  <a:srgbClr val="002060"/>
                </a:solidFill>
              </a:rPr>
              <a:t>for constructing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Wilsonian</a:t>
            </a:r>
            <a:r>
              <a:rPr kumimoji="1" lang="en-US" altLang="ja-JP" dirty="0" smtClean="0">
                <a:solidFill>
                  <a:srgbClr val="002060"/>
                </a:solidFill>
              </a:rPr>
              <a:t> EFT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63557" y="5045721"/>
            <a:ext cx="4341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 smtClean="0">
                <a:solidFill>
                  <a:srgbClr val="CC0099"/>
                </a:solidFill>
              </a:rPr>
              <a:t>Dim. reg.</a:t>
            </a:r>
            <a:r>
              <a:rPr kumimoji="1" lang="en-US" altLang="ja-JP" sz="2000" dirty="0" smtClean="0">
                <a:solidFill>
                  <a:srgbClr val="CC0099"/>
                </a:solidFill>
              </a:rPr>
              <a:t>: common theoretical basis</a:t>
            </a:r>
            <a:endParaRPr kumimoji="1" lang="ja-JP" altLang="en-US" sz="2000" dirty="0">
              <a:solidFill>
                <a:srgbClr val="CC0099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32621" y="5425795"/>
            <a:ext cx="5134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Essentially a</a:t>
            </a:r>
            <a:r>
              <a:rPr kumimoji="1" lang="en-US" altLang="ja-JP" dirty="0" smtClean="0">
                <a:solidFill>
                  <a:srgbClr val="FF0000"/>
                </a:solidFill>
              </a:rPr>
              <a:t>nalytic continuation of loop integrals</a:t>
            </a:r>
          </a:p>
          <a:p>
            <a:r>
              <a:rPr lang="en-US" altLang="ja-JP" dirty="0" smtClean="0">
                <a:solidFill>
                  <a:schemeClr val="tx2"/>
                </a:solidFill>
              </a:rPr>
              <a:t>Contrasting/complementary to cut-off reg.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0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468" y="1469058"/>
            <a:ext cx="329359" cy="385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373" y="1453123"/>
            <a:ext cx="365278" cy="41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847" y="1496600"/>
            <a:ext cx="330506" cy="33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328" y="1426434"/>
            <a:ext cx="520375" cy="40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3" y="1745962"/>
            <a:ext cx="4815863" cy="47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コネクタ 5"/>
          <p:cNvCxnSpPr/>
          <p:nvPr/>
        </p:nvCxnSpPr>
        <p:spPr>
          <a:xfrm>
            <a:off x="1476248" y="2114322"/>
            <a:ext cx="539839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グループ化 10"/>
          <p:cNvGrpSpPr/>
          <p:nvPr/>
        </p:nvGrpSpPr>
        <p:grpSpPr>
          <a:xfrm>
            <a:off x="143217" y="561872"/>
            <a:ext cx="4571998" cy="658028"/>
            <a:chOff x="143217" y="561872"/>
            <a:chExt cx="4571998" cy="658028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143217" y="561872"/>
              <a:ext cx="4571998" cy="646331"/>
            </a:xfrm>
            <a:prstGeom prst="rect">
              <a:avLst/>
            </a:prstGeom>
            <a:noFill/>
            <a:ln w="19050">
              <a:solidFill>
                <a:srgbClr val="CC009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A ‘</a:t>
              </a:r>
              <a:r>
                <a:rPr kumimoji="1" lang="en-US" altLang="ja-JP" dirty="0" err="1" smtClean="0"/>
                <a:t>Coulomb+Linear</a:t>
              </a:r>
              <a:r>
                <a:rPr kumimoji="1" lang="en-US" altLang="ja-JP" dirty="0" smtClean="0"/>
                <a:t> potential’ is obtained by </a:t>
              </a:r>
              <a:r>
                <a:rPr kumimoji="1" lang="en-US" altLang="ja-JP" dirty="0" err="1" smtClean="0"/>
                <a:t>resummation</a:t>
              </a:r>
              <a:r>
                <a:rPr kumimoji="1" lang="en-US" altLang="ja-JP" dirty="0" smtClean="0"/>
                <a:t> of logs in pert. QCD:</a:t>
              </a:r>
              <a:endParaRPr kumimoji="1" lang="ja-JP" altLang="en-US" dirty="0"/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4175395" y="881346"/>
              <a:ext cx="4571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00B050"/>
                  </a:solidFill>
                </a:rPr>
                <a:t>YS</a:t>
              </a:r>
              <a:endParaRPr kumimoji="1" lang="ja-JP" altLang="en-US" sz="1600" dirty="0">
                <a:solidFill>
                  <a:srgbClr val="00B050"/>
                </a:solidFill>
              </a:endParaRPr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1718635" y="2247431"/>
            <a:ext cx="1688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7030A0"/>
                </a:solidFill>
              </a:rPr>
              <a:t>UV contributions</a:t>
            </a:r>
            <a:endParaRPr kumimoji="1" lang="ja-JP" altLang="en-US" sz="1600" dirty="0">
              <a:solidFill>
                <a:srgbClr val="7030A0"/>
              </a:solidFill>
            </a:endParaRPr>
          </a:p>
        </p:txBody>
      </p:sp>
      <p:cxnSp>
        <p:nvCxnSpPr>
          <p:cNvPr id="49" name="直線コネクタ 48"/>
          <p:cNvCxnSpPr/>
          <p:nvPr/>
        </p:nvCxnSpPr>
        <p:spPr>
          <a:xfrm>
            <a:off x="3281179" y="2114322"/>
            <a:ext cx="36540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/>
          <p:cNvCxnSpPr/>
          <p:nvPr/>
        </p:nvCxnSpPr>
        <p:spPr>
          <a:xfrm flipH="1" flipV="1">
            <a:off x="1729650" y="2148291"/>
            <a:ext cx="88133" cy="143217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flipV="1">
            <a:off x="3283043" y="2126254"/>
            <a:ext cx="143219" cy="198305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H="1">
            <a:off x="2820320" y="1299990"/>
            <a:ext cx="2423709" cy="2644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5341348" y="1033738"/>
            <a:ext cx="3599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</a:rPr>
              <a:t>IR contributions</a:t>
            </a:r>
          </a:p>
          <a:p>
            <a:r>
              <a:rPr lang="en-US" altLang="ja-JP" sz="1600" dirty="0" smtClean="0">
                <a:solidFill>
                  <a:srgbClr val="FF0000"/>
                </a:solidFill>
              </a:rPr>
              <a:t>(</a:t>
            </a:r>
            <a:r>
              <a:rPr kumimoji="1" lang="en-US" altLang="ja-JP" sz="1600" dirty="0" smtClean="0">
                <a:solidFill>
                  <a:srgbClr val="FF0000"/>
                </a:solidFill>
              </a:rPr>
              <a:t>absorbed into non-pert. matrix elem.)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cxnSp>
        <p:nvCxnSpPr>
          <p:cNvPr id="37" name="直線矢印コネクタ 36"/>
          <p:cNvCxnSpPr/>
          <p:nvPr/>
        </p:nvCxnSpPr>
        <p:spPr>
          <a:xfrm flipH="1">
            <a:off x="4450814" y="1388125"/>
            <a:ext cx="793215" cy="1872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351" y="1763238"/>
            <a:ext cx="1129459" cy="35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テキスト ボックス 31"/>
          <p:cNvSpPr txBox="1"/>
          <p:nvPr/>
        </p:nvSpPr>
        <p:spPr>
          <a:xfrm>
            <a:off x="5100813" y="1773708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at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05746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189" y="4211032"/>
            <a:ext cx="4456552" cy="1803032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567368" y="1634265"/>
            <a:ext cx="80147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ja-JP" dirty="0" smtClean="0"/>
              <a:t>Develop methods </a:t>
            </a:r>
            <a:r>
              <a:rPr lang="en-US" altLang="ja-JP" dirty="0"/>
              <a:t>on how to decompose and systematically </a:t>
            </a:r>
            <a:r>
              <a:rPr lang="en-US" altLang="ja-JP" dirty="0" smtClean="0"/>
              <a:t>organize </a:t>
            </a:r>
            <a:r>
              <a:rPr lang="en-US" altLang="ja-JP" dirty="0"/>
              <a:t>radiative </a:t>
            </a:r>
            <a:r>
              <a:rPr lang="en-US" altLang="ja-JP" dirty="0" smtClean="0"/>
              <a:t>corrections.</a:t>
            </a:r>
          </a:p>
          <a:p>
            <a:pPr marL="342900" indent="-342900">
              <a:buFont typeface="+mj-lt"/>
              <a:buAutoNum type="arabicPeriod"/>
            </a:pPr>
            <a:endParaRPr lang="en-US" altLang="ja-JP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ja-JP" dirty="0"/>
              <a:t>Elucidate nature of radiative corrections in individual parts of </a:t>
            </a:r>
          </a:p>
          <a:p>
            <a:r>
              <a:rPr lang="en-US" altLang="ja-JP" dirty="0"/>
              <a:t>      the decomposition (which are simplified by the decomposition).</a:t>
            </a:r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       </a:t>
            </a:r>
            <a:endParaRPr lang="en-US" altLang="ja-JP" i="1" dirty="0">
              <a:solidFill>
                <a:srgbClr val="00B05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72010" y="2082194"/>
            <a:ext cx="2659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Factorization, EFT, OPE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789870" y="520020"/>
            <a:ext cx="2762295" cy="507831"/>
          </a:xfrm>
          <a:prstGeom prst="rect">
            <a:avLst/>
          </a:prstGeom>
          <a:ln w="19050">
            <a:solidFill>
              <a:srgbClr val="FF0066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 smtClean="0"/>
              <a:t>Formulation of </a:t>
            </a:r>
            <a:r>
              <a:rPr lang="en-US" altLang="ja-JP" dirty="0"/>
              <a:t>pert. QCD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378" y="3649740"/>
            <a:ext cx="49244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03" y="3559541"/>
            <a:ext cx="30765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角丸四角形 10"/>
          <p:cNvSpPr/>
          <p:nvPr/>
        </p:nvSpPr>
        <p:spPr>
          <a:xfrm>
            <a:off x="3305061" y="2115239"/>
            <a:ext cx="1421175" cy="33050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199961" y="4307593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rgbClr val="00B050"/>
                </a:solidFill>
              </a:rPr>
              <a:t>Separation of scales</a:t>
            </a:r>
            <a:endParaRPr kumimoji="1" lang="ja-JP" altLang="en-US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26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468" y="1469058"/>
            <a:ext cx="329359" cy="385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373" y="1453123"/>
            <a:ext cx="365278" cy="41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847" y="1496600"/>
            <a:ext cx="330506" cy="33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328" y="1426434"/>
            <a:ext cx="520375" cy="40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グループ化 15"/>
          <p:cNvGrpSpPr>
            <a:grpSpLocks noChangeAspect="1"/>
          </p:cNvGrpSpPr>
          <p:nvPr/>
        </p:nvGrpSpPr>
        <p:grpSpPr>
          <a:xfrm>
            <a:off x="322819" y="2776253"/>
            <a:ext cx="4323841" cy="3305059"/>
            <a:chOff x="558800" y="622300"/>
            <a:chExt cx="7966075" cy="6089110"/>
          </a:xfrm>
        </p:grpSpPr>
        <p:pic>
          <p:nvPicPr>
            <p:cNvPr id="17" name="Picture 2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9125" y="823912"/>
              <a:ext cx="7905750" cy="5887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正方形/長方形 17"/>
            <p:cNvSpPr/>
            <p:nvPr/>
          </p:nvSpPr>
          <p:spPr>
            <a:xfrm>
              <a:off x="558800" y="1752600"/>
              <a:ext cx="647700" cy="876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5963" y="2270125"/>
              <a:ext cx="523875" cy="18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81275" y="4367213"/>
              <a:ext cx="2152650" cy="101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203825" y="4478338"/>
              <a:ext cx="1038416" cy="398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2" name="直線矢印コネクタ 21"/>
            <p:cNvCxnSpPr/>
            <p:nvPr/>
          </p:nvCxnSpPr>
          <p:spPr>
            <a:xfrm rot="16200000" flipV="1">
              <a:off x="5708650" y="3028950"/>
              <a:ext cx="1206500" cy="304800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/>
            <p:nvPr/>
          </p:nvCxnSpPr>
          <p:spPr>
            <a:xfrm rot="16200000" flipV="1">
              <a:off x="5886450" y="2736850"/>
              <a:ext cx="1206500" cy="304800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/>
            <p:nvPr/>
          </p:nvCxnSpPr>
          <p:spPr>
            <a:xfrm rot="16200000" flipV="1">
              <a:off x="6076950" y="2432050"/>
              <a:ext cx="1206500" cy="304800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/>
            <p:nvPr/>
          </p:nvCxnSpPr>
          <p:spPr>
            <a:xfrm>
              <a:off x="5511800" y="863600"/>
              <a:ext cx="1244600" cy="927100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403975" y="3905250"/>
              <a:ext cx="40005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653213" y="3527425"/>
              <a:ext cx="56197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883400" y="3176588"/>
              <a:ext cx="7620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432300" y="622300"/>
              <a:ext cx="990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3" y="1745962"/>
            <a:ext cx="4815863" cy="47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コネクタ 5"/>
          <p:cNvCxnSpPr/>
          <p:nvPr/>
        </p:nvCxnSpPr>
        <p:spPr>
          <a:xfrm>
            <a:off x="1476248" y="2114322"/>
            <a:ext cx="539839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718635" y="2247431"/>
            <a:ext cx="1688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7030A0"/>
                </a:solidFill>
              </a:rPr>
              <a:t>UV contributions</a:t>
            </a:r>
            <a:endParaRPr kumimoji="1" lang="ja-JP" altLang="en-US" sz="1600" dirty="0">
              <a:solidFill>
                <a:srgbClr val="7030A0"/>
              </a:solidFill>
            </a:endParaRPr>
          </a:p>
        </p:txBody>
      </p:sp>
      <p:cxnSp>
        <p:nvCxnSpPr>
          <p:cNvPr id="49" name="直線コネクタ 48"/>
          <p:cNvCxnSpPr/>
          <p:nvPr/>
        </p:nvCxnSpPr>
        <p:spPr>
          <a:xfrm>
            <a:off x="3281179" y="2114322"/>
            <a:ext cx="36540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1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" t="5580" r="56598"/>
          <a:stretch/>
        </p:blipFill>
        <p:spPr bwMode="auto">
          <a:xfrm>
            <a:off x="5047561" y="3652180"/>
            <a:ext cx="2324556" cy="51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2" t="4067" r="4116" b="1"/>
          <a:stretch/>
        </p:blipFill>
        <p:spPr bwMode="auto">
          <a:xfrm>
            <a:off x="5851790" y="4153361"/>
            <a:ext cx="3093904" cy="53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/>
              <p:cNvSpPr txBox="1"/>
              <p:nvPr/>
            </p:nvSpPr>
            <p:spPr>
              <a:xfrm>
                <a:off x="5598410" y="4274544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200" i="1" smtClean="0"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kumimoji="1" lang="ja-JP" altLang="en-US" sz="1200" dirty="0"/>
              </a:p>
            </p:txBody>
          </p:sp>
        </mc:Choice>
        <mc:Fallback xmlns="">
          <p:sp>
            <p:nvSpPr>
              <p:cNvPr id="35" name="テキスト ボックス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410" y="4274544"/>
                <a:ext cx="338554" cy="27699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矢印コネクタ 4"/>
          <p:cNvCxnSpPr/>
          <p:nvPr/>
        </p:nvCxnSpPr>
        <p:spPr>
          <a:xfrm flipH="1" flipV="1">
            <a:off x="1729650" y="2148291"/>
            <a:ext cx="88133" cy="143217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flipV="1">
            <a:off x="3283043" y="2126254"/>
            <a:ext cx="143219" cy="198305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868" y="4944443"/>
            <a:ext cx="1005863" cy="31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テキスト ボックス 36"/>
          <p:cNvSpPr txBox="1"/>
          <p:nvPr/>
        </p:nvSpPr>
        <p:spPr>
          <a:xfrm>
            <a:off x="143217" y="561872"/>
            <a:ext cx="4571998" cy="646331"/>
          </a:xfrm>
          <a:prstGeom prst="rect">
            <a:avLst/>
          </a:prstGeom>
          <a:noFill/>
          <a:ln w="1905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 ‘</a:t>
            </a:r>
            <a:r>
              <a:rPr kumimoji="1" lang="en-US" altLang="ja-JP" dirty="0" err="1" smtClean="0"/>
              <a:t>Coulomb+Linear</a:t>
            </a:r>
            <a:r>
              <a:rPr kumimoji="1" lang="en-US" altLang="ja-JP" dirty="0" smtClean="0"/>
              <a:t> potential’ is obtained by </a:t>
            </a:r>
            <a:r>
              <a:rPr kumimoji="1" lang="en-US" altLang="ja-JP" dirty="0" err="1" smtClean="0"/>
              <a:t>resummation</a:t>
            </a:r>
            <a:r>
              <a:rPr kumimoji="1" lang="en-US" altLang="ja-JP" dirty="0" smtClean="0"/>
              <a:t> of logs in pert. QCD: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175395" y="881346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B050"/>
                </a:solidFill>
              </a:rPr>
              <a:t>YS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133860" y="5475383"/>
            <a:ext cx="3558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Expressed by </a:t>
            </a:r>
            <a:r>
              <a:rPr kumimoji="1" lang="en-US" altLang="ja-JP" sz="1400" dirty="0" err="1" smtClean="0">
                <a:solidFill>
                  <a:srgbClr val="FF0000"/>
                </a:solidFill>
              </a:rPr>
              <a:t>param</a:t>
            </a:r>
            <a:r>
              <a:rPr lang="en-US" altLang="ja-JP" sz="1400" dirty="0" smtClean="0">
                <a:solidFill>
                  <a:srgbClr val="FF0000"/>
                </a:solidFill>
              </a:rPr>
              <a:t>. of 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pert. QCD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5" y="600075"/>
            <a:ext cx="3857411" cy="279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50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6" b="55301"/>
          <a:stretch/>
        </p:blipFill>
        <p:spPr bwMode="auto">
          <a:xfrm>
            <a:off x="1222867" y="2304199"/>
            <a:ext cx="6136401" cy="57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15" y="1621780"/>
            <a:ext cx="5308695" cy="63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409" y="798195"/>
            <a:ext cx="3536414" cy="67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9" t="-271"/>
          <a:stretch/>
        </p:blipFill>
        <p:spPr bwMode="auto">
          <a:xfrm>
            <a:off x="7059891" y="1564400"/>
            <a:ext cx="2084109" cy="1487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8" r="59425" b="-1"/>
          <a:stretch/>
        </p:blipFill>
        <p:spPr bwMode="auto">
          <a:xfrm>
            <a:off x="870319" y="4186412"/>
            <a:ext cx="2798298" cy="110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4" t="5311" r="45162" b="1969"/>
          <a:stretch/>
        </p:blipFill>
        <p:spPr bwMode="auto">
          <a:xfrm>
            <a:off x="1685581" y="407625"/>
            <a:ext cx="1377108" cy="46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1" t="11186" b="43359"/>
          <a:stretch/>
        </p:blipFill>
        <p:spPr bwMode="auto">
          <a:xfrm>
            <a:off x="4109291" y="4306128"/>
            <a:ext cx="914400" cy="45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2" t="47130" r="1703" b="15152"/>
          <a:stretch/>
        </p:blipFill>
        <p:spPr bwMode="auto">
          <a:xfrm>
            <a:off x="3998275" y="4759286"/>
            <a:ext cx="904229" cy="36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グループ化 13"/>
          <p:cNvGrpSpPr/>
          <p:nvPr/>
        </p:nvGrpSpPr>
        <p:grpSpPr>
          <a:xfrm>
            <a:off x="230434" y="5374386"/>
            <a:ext cx="4215746" cy="338554"/>
            <a:chOff x="241451" y="4592185"/>
            <a:chExt cx="4215746" cy="338554"/>
          </a:xfrm>
        </p:grpSpPr>
        <p:sp>
          <p:nvSpPr>
            <p:cNvPr id="34" name="円/楕円 33"/>
            <p:cNvSpPr/>
            <p:nvPr/>
          </p:nvSpPr>
          <p:spPr>
            <a:xfrm>
              <a:off x="241451" y="4735426"/>
              <a:ext cx="66101" cy="6610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361717" y="4592185"/>
              <a:ext cx="4095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Coefficient of linear potential (at short-dist.)</a:t>
              </a:r>
              <a:endParaRPr kumimoji="1" lang="ja-JP" altLang="en-US" sz="1600" dirty="0"/>
            </a:p>
          </p:txBody>
        </p:sp>
      </p:grp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t="-1090" r="51671" b="1398"/>
          <a:stretch/>
        </p:blipFill>
        <p:spPr bwMode="auto">
          <a:xfrm>
            <a:off x="7339410" y="165258"/>
            <a:ext cx="1738489" cy="144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149485" y="5839492"/>
                <a:ext cx="1964960" cy="596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ja-JP" altLang="en-US" sz="16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𝐿𝐿</m:t>
                          </m:r>
                        </m:sub>
                      </m:sSub>
                      <m:r>
                        <a:rPr kumimoji="1" lang="en-US" altLang="ja-JP" sz="16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6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1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kumimoji="1" lang="ja-JP" altLang="en-US" sz="1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1" lang="en-US" altLang="ja-JP" sz="1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sz="1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160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1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kumimoji="1" lang="en-US" altLang="ja-JP" sz="1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1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l-GR" altLang="ja-JP" sz="1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Λ</m:t>
                                  </m:r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kumimoji="1" lang="en-US" altLang="ja-JP" sz="1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sz="1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𝑀𝑆</m:t>
                                      </m:r>
                                    </m:e>
                                  </m:acc>
                                </m:sub>
                                <m:sup/>
                              </m:sSubSup>
                            </m:e>
                          </m:d>
                        </m:e>
                        <m:sup>
                          <m:r>
                            <a:rPr kumimoji="1" lang="en-US" altLang="ja-JP" sz="1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485" y="5839492"/>
                <a:ext cx="1964960" cy="59676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651" y="4105795"/>
            <a:ext cx="3539434" cy="246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グループ化 10"/>
          <p:cNvGrpSpPr/>
          <p:nvPr/>
        </p:nvGrpSpPr>
        <p:grpSpPr>
          <a:xfrm>
            <a:off x="154236" y="3133114"/>
            <a:ext cx="3650985" cy="758285"/>
            <a:chOff x="77118" y="1921256"/>
            <a:chExt cx="3650985" cy="7582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77118" y="2038123"/>
                  <a:ext cx="25773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 smtClean="0"/>
                    <a:t>In the LL case </a:t>
                  </a:r>
                  <a:r>
                    <a:rPr kumimoji="1" lang="en-US" altLang="ja-JP" dirty="0" smtClean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ja-JP" altLang="en-US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</m:oMath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7" name="テキスト ボックス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18" y="2038123"/>
                  <a:ext cx="2577372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1891" t="-8197" b="-2459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正方形/長方形 9"/>
                <p:cNvSpPr/>
                <p:nvPr/>
              </p:nvSpPr>
              <p:spPr>
                <a:xfrm>
                  <a:off x="2485262" y="1921256"/>
                  <a:ext cx="1242841" cy="75828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ja-JP" sz="160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ja-JP" altLang="en-US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altLang="ja-JP" sz="160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log</m:t>
                            </m:r>
                            <m: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⁡(</m:t>
                            </m:r>
                            <m:f>
                              <m:fPr>
                                <m:ctrlPr>
                                  <a:rPr lang="en-US" altLang="ja-JP" sz="1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1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𝑞</m:t>
                                </m:r>
                                <m:r>
                                  <a:rPr lang="en-US" altLang="ja-JP" sz="16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  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ja-JP" sz="1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ja-JP" sz="16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Λ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altLang="ja-JP" sz="16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ja-JP" sz="16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𝑀𝑆</m:t>
                                        </m:r>
                                      </m:e>
                                    </m:acc>
                                  </m:sub>
                                </m:sSub>
                              </m:den>
                            </m:f>
                            <m: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ja-JP" altLang="en-US" sz="1600" dirty="0"/>
                </a:p>
              </p:txBody>
            </p:sp>
          </mc:Choice>
          <mc:Fallback xmlns="">
            <p:sp>
              <p:nvSpPr>
                <p:cNvPr id="10" name="正方形/長方形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5262" y="1921256"/>
                  <a:ext cx="1242841" cy="75828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グループ化 11"/>
          <p:cNvGrpSpPr/>
          <p:nvPr/>
        </p:nvGrpSpPr>
        <p:grpSpPr>
          <a:xfrm>
            <a:off x="252468" y="3833859"/>
            <a:ext cx="4095727" cy="338554"/>
            <a:chOff x="263485" y="3018607"/>
            <a:chExt cx="4095727" cy="338554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407617" y="3018607"/>
              <a:ext cx="39515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err="1" smtClean="0"/>
                <a:t>Coulombic</a:t>
              </a:r>
              <a:r>
                <a:rPr kumimoji="1" lang="en-US" altLang="ja-JP" sz="1600" dirty="0" smtClean="0"/>
                <a:t> pot. with log corr. at </a:t>
              </a:r>
              <a:r>
                <a:rPr lang="en-US" altLang="ja-JP" sz="1600" dirty="0" smtClean="0"/>
                <a:t>short-dist.</a:t>
              </a:r>
              <a:endParaRPr kumimoji="1" lang="ja-JP" altLang="en-US" sz="1600" dirty="0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263485" y="3150816"/>
              <a:ext cx="66101" cy="6610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4" r="87333"/>
          <a:stretch/>
        </p:blipFill>
        <p:spPr bwMode="auto">
          <a:xfrm>
            <a:off x="396205" y="4505902"/>
            <a:ext cx="672431" cy="527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4" t="15938" r="6723" b="43359"/>
          <a:stretch/>
        </p:blipFill>
        <p:spPr bwMode="auto">
          <a:xfrm>
            <a:off x="1090669" y="4516919"/>
            <a:ext cx="275423" cy="40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187284" y="451692"/>
            <a:ext cx="14798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Formulas for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30506" y="1002535"/>
            <a:ext cx="1787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Define  </a:t>
            </a:r>
            <a:r>
              <a:rPr kumimoji="1" lang="en-US" altLang="ja-JP" sz="1600" dirty="0" smtClean="0"/>
              <a:t>           via</a:t>
            </a:r>
            <a:endParaRPr kumimoji="1" lang="ja-JP" altLang="en-US" sz="160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275422" y="793205"/>
            <a:ext cx="26770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330506" y="1432191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then</a:t>
            </a:r>
            <a:endParaRPr kumimoji="1" lang="ja-JP" altLang="en-US" sz="1600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06" t="32770" r="172" b="22286"/>
          <a:stretch/>
        </p:blipFill>
        <p:spPr bwMode="auto">
          <a:xfrm>
            <a:off x="1079653" y="1046602"/>
            <a:ext cx="605928" cy="31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60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1189822" y="925404"/>
                <a:ext cx="7032694" cy="1642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altLang="ja-JP" dirty="0" smtClean="0"/>
              </a:p>
              <a:p>
                <a:r>
                  <a:rPr lang="en-US" altLang="ja-JP" dirty="0" smtClean="0"/>
                  <a:t>(1)  One should carefully examine, from which power of </a:t>
                </a:r>
              </a:p>
              <a:p>
                <a:r>
                  <a:rPr lang="en-US" altLang="ja-JP" dirty="0" smtClean="0">
                    <a:solidFill>
                      <a:srgbClr val="0000FF"/>
                    </a:solidFill>
                    <a:ea typeface="Cambria Math"/>
                  </a:rPr>
                  <a:t>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Λ</m:t>
                    </m:r>
                    <m:r>
                      <a:rPr lang="en-US" altLang="ja-JP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ja-JP" alt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altLang="ja-JP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exp</m:t>
                    </m:r>
                    <m:r>
                      <a:rPr lang="en-US" altLang="ja-JP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⁡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ja-JP" alt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ja-JP" alt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ja-JP" alt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ja-JP" alt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en-US" altLang="ja-JP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ja-JP" dirty="0" smtClean="0"/>
                  <a:t> non-pert. contributions start,</a:t>
                </a:r>
              </a:p>
              <a:p>
                <a:r>
                  <a:rPr lang="en-US" altLang="ja-JP" dirty="0" smtClean="0"/>
                  <a:t>       and to which extent pert. QCD is predictable.  </a:t>
                </a:r>
              </a:p>
              <a:p>
                <a:r>
                  <a:rPr lang="en-US" altLang="ja-JP" dirty="0"/>
                  <a:t> </a:t>
                </a:r>
                <a:r>
                  <a:rPr lang="en-US" altLang="ja-JP" dirty="0" smtClean="0"/>
                  <a:t>                                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 (as you approach from short-distance region)</a:t>
                </a:r>
                <a:endParaRPr lang="en-US" altLang="ja-JP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822" y="925404"/>
                <a:ext cx="7032694" cy="1642694"/>
              </a:xfrm>
              <a:prstGeom prst="rect">
                <a:avLst/>
              </a:prstGeom>
              <a:blipFill rotWithShape="1">
                <a:blip r:embed="rId2"/>
                <a:stretch>
                  <a:fillRect l="-693" b="-52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/>
          <p:cNvSpPr txBox="1"/>
          <p:nvPr/>
        </p:nvSpPr>
        <p:spPr>
          <a:xfrm>
            <a:off x="2853369" y="64998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Messages: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1311218" y="2755901"/>
                <a:ext cx="6189451" cy="15535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16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ja-JP" sz="16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ja-JP" altLang="en-US" sz="16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ja-JP" sz="16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ja-JP" sz="16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ja-JP" sz="16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ja-JP" altLang="en-US" sz="16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d>
                        </m:num>
                        <m:den>
                          <m:r>
                            <a:rPr lang="en-US" altLang="ja-JP" sz="16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ja-JP" sz="16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ja-JP" sz="16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1+</m:t>
                          </m:r>
                          <m:sSubSup>
                            <m:sSubSupPr>
                              <m:ctrlPr>
                                <a:rPr lang="en-US" altLang="ja-JP" sz="16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sz="1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{</m:t>
                              </m:r>
                              <m:r>
                                <a:rPr lang="en-US" altLang="ja-JP" sz="1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ja-JP" sz="16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/>
                          </m:sSubSup>
                          <m:sSubSup>
                            <m:sSubSupPr>
                              <m:ctrlPr>
                                <a:rPr lang="en-US" altLang="ja-JP" sz="16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ja-JP" altLang="en-US" sz="16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ja-JP" sz="16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ja-JP" sz="16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ja-JP" sz="16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ja-JP" altLang="en-US" sz="16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ja-JP" sz="16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160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ja-JP" sz="16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ja-JP" altLang="en-US" sz="16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  <m:r>
                                    <a:rPr lang="en-US" altLang="ja-JP" sz="1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altLang="ja-JP" sz="1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+#}</m:t>
                              </m:r>
                            </m:e>
                          </m:func>
                          <m:r>
                            <a:rPr lang="en-US" altLang="ja-JP" sz="16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1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ja-JP" sz="16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6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ja-JP" sz="16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ja-JP" sz="16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ja-JP" altLang="en-US" sz="16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altLang="ja-JP" sz="16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2 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ja-JP" sz="16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ja-JP" altLang="en-US" sz="16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altLang="ja-JP" sz="16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altLang="ja-JP" sz="160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160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log</m:t>
                                      </m:r>
                                    </m:e>
                                    <m:sup>
                                      <m:r>
                                        <a:rPr lang="en-US" altLang="ja-JP" sz="160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ja-JP" sz="160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  <m:r>
                                        <a:rPr lang="en-US" altLang="ja-JP" sz="160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altLang="ja-JP" sz="1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altLang="ja-JP" sz="16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⋯</m:t>
                              </m:r>
                            </m:e>
                          </m:d>
                          <m:r>
                            <a:rPr lang="en-US" altLang="ja-JP" sz="16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+⋯</m:t>
                          </m:r>
                        </m:e>
                      </m:d>
                    </m:oMath>
                  </m:oMathPara>
                </a14:m>
                <a:endParaRPr lang="en-US" altLang="ja-JP" sz="1600" b="0" i="1" dirty="0" smtClean="0">
                  <a:solidFill>
                    <a:srgbClr val="0000FF"/>
                  </a:solidFill>
                  <a:latin typeface="Cambria Math"/>
                  <a:ea typeface="Cambria Math"/>
                </a:endParaRPr>
              </a:p>
              <a:p>
                <a:r>
                  <a:rPr lang="en-US" altLang="ja-JP" sz="1600" dirty="0">
                    <a:solidFill>
                      <a:srgbClr val="0000FF"/>
                    </a:solidFill>
                    <a:ea typeface="Cambria Math"/>
                  </a:rPr>
                  <a:t> </a:t>
                </a:r>
                <a:endParaRPr lang="en-US" altLang="ja-JP" sz="1600" dirty="0" smtClean="0">
                  <a:solidFill>
                    <a:srgbClr val="0000FF"/>
                  </a:solidFill>
                  <a:ea typeface="Cambria Math"/>
                </a:endParaRPr>
              </a:p>
              <a:p>
                <a:r>
                  <a:rPr lang="en-US" altLang="ja-JP" sz="1600" dirty="0">
                    <a:solidFill>
                      <a:srgbClr val="0000FF"/>
                    </a:solidFill>
                    <a:ea typeface="Cambria Math"/>
                  </a:rPr>
                  <a:t> </a:t>
                </a:r>
                <a:r>
                  <a:rPr lang="en-US" altLang="ja-JP" sz="1600" dirty="0" smtClean="0">
                    <a:solidFill>
                      <a:srgbClr val="0000FF"/>
                    </a:solidFill>
                    <a:ea typeface="Cambria Math"/>
                  </a:rPr>
                  <a:t>                                       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→</m:t>
                    </m:r>
                  </m:oMath>
                </a14:m>
                <a:endParaRPr lang="ja-JP" altLang="en-US" sz="1600" dirty="0"/>
              </a:p>
              <a:p>
                <a:endParaRPr lang="ja-JP" altLang="en-US" sz="1600" dirty="0"/>
              </a:p>
              <a:p>
                <a:endParaRPr lang="ja-JP" altLang="en-US" sz="16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218" y="2755901"/>
                <a:ext cx="6189451" cy="15535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4" t="5311" r="45162" b="1969"/>
          <a:stretch/>
        </p:blipFill>
        <p:spPr bwMode="auto">
          <a:xfrm>
            <a:off x="4065247" y="3433978"/>
            <a:ext cx="1222873" cy="41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0" t="-8019"/>
          <a:stretch/>
        </p:blipFill>
        <p:spPr bwMode="auto">
          <a:xfrm>
            <a:off x="5277085" y="3448262"/>
            <a:ext cx="1061986" cy="44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1200837" y="4098266"/>
            <a:ext cx="4155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(2)</a:t>
            </a:r>
            <a:r>
              <a:rPr kumimoji="1" lang="en-US" altLang="ja-JP" dirty="0" smtClean="0">
                <a:solidFill>
                  <a:srgbClr val="FF0000"/>
                </a:solidFill>
              </a:rPr>
              <a:t> IR renormalization</a:t>
            </a:r>
            <a:r>
              <a:rPr kumimoji="1" lang="en-US" altLang="ja-JP" dirty="0" smtClean="0"/>
              <a:t> of Wilson </a:t>
            </a:r>
            <a:r>
              <a:rPr kumimoji="1" lang="en-US" altLang="ja-JP" dirty="0" err="1" smtClean="0"/>
              <a:t>coeffs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2"/>
          <a:stretch/>
        </p:blipFill>
        <p:spPr bwMode="auto">
          <a:xfrm>
            <a:off x="1852552" y="4635230"/>
            <a:ext cx="4581300" cy="609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グループ化 19"/>
          <p:cNvGrpSpPr/>
          <p:nvPr/>
        </p:nvGrpSpPr>
        <p:grpSpPr>
          <a:xfrm>
            <a:off x="2767131" y="5564735"/>
            <a:ext cx="4526044" cy="734401"/>
            <a:chOff x="1621367" y="1686802"/>
            <a:chExt cx="4526044" cy="734401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5656" r="-916" b="-1"/>
            <a:stretch/>
          </p:blipFill>
          <p:spPr bwMode="auto">
            <a:xfrm>
              <a:off x="1621367" y="1686802"/>
              <a:ext cx="4161500" cy="734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5"/>
            <p:cNvPicPr>
              <a:picLocks noChangeAspect="1" noChangeArrowheads="1"/>
            </p:cNvPicPr>
            <p:nvPr/>
          </p:nvPicPr>
          <p:blipFill rotWithShape="1">
            <a:blip r:embed="rId8" cstate="print"/>
            <a:srcRect l="56078" t="4540" r="33320" b="26363"/>
            <a:stretch/>
          </p:blipFill>
          <p:spPr bwMode="auto">
            <a:xfrm>
              <a:off x="5662669" y="1740664"/>
              <a:ext cx="484742" cy="506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グループ化 22"/>
          <p:cNvGrpSpPr/>
          <p:nvPr/>
        </p:nvGrpSpPr>
        <p:grpSpPr>
          <a:xfrm>
            <a:off x="7489850" y="4105757"/>
            <a:ext cx="1464362" cy="2317079"/>
            <a:chOff x="7454891" y="18499"/>
            <a:chExt cx="1464362" cy="2317079"/>
          </a:xfrm>
        </p:grpSpPr>
        <p:cxnSp>
          <p:nvCxnSpPr>
            <p:cNvPr id="24" name="直線矢印コネクタ 23"/>
            <p:cNvCxnSpPr/>
            <p:nvPr/>
          </p:nvCxnSpPr>
          <p:spPr>
            <a:xfrm flipV="1">
              <a:off x="8063436" y="495763"/>
              <a:ext cx="0" cy="183981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7898183" y="903386"/>
              <a:ext cx="330506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7898183" y="1584593"/>
              <a:ext cx="330506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23" t="2140" b="1"/>
            <a:stretch/>
          </p:blipFill>
          <p:spPr bwMode="auto">
            <a:xfrm>
              <a:off x="8273674" y="1961005"/>
              <a:ext cx="645579" cy="344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正方形/長方形 27"/>
                <p:cNvSpPr/>
                <p:nvPr/>
              </p:nvSpPr>
              <p:spPr>
                <a:xfrm>
                  <a:off x="7454891" y="1371467"/>
                  <a:ext cx="524118" cy="4247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b="0" i="1" smtClean="0">
                                <a:solidFill>
                                  <a:srgbClr val="008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ja-JP" altLang="en-US" sz="2000" i="1" smtClean="0">
                                <a:solidFill>
                                  <a:srgbClr val="008000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rgbClr val="008000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ja-JP" altLang="en-US" sz="2000" dirty="0">
                    <a:solidFill>
                      <a:srgbClr val="008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正方形/長方形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4891" y="1371467"/>
                  <a:ext cx="524118" cy="4247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014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正方形/長方形 28"/>
                <p:cNvSpPr/>
                <p:nvPr/>
              </p:nvSpPr>
              <p:spPr>
                <a:xfrm>
                  <a:off x="7880173" y="18499"/>
                  <a:ext cx="44403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</m:oMath>
                    </m:oMathPara>
                  </a14:m>
                  <a:endParaRPr lang="ja-JP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正方形/長方形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0173" y="18499"/>
                  <a:ext cx="444032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正方形/長方形 29"/>
              <p:cNvSpPr/>
              <p:nvPr/>
            </p:nvSpPr>
            <p:spPr>
              <a:xfrm>
                <a:off x="7469679" y="4709578"/>
                <a:ext cx="652166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000" b="1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ja-JP" sz="2000" b="1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altLang="ja-JP" sz="2000" b="1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ja-JP" sz="2000" b="1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ja-JP" altLang="en-US" sz="2000" b="1" dirty="0"/>
              </a:p>
            </p:txBody>
          </p:sp>
        </mc:Choice>
        <mc:Fallback xmlns="">
          <p:sp>
            <p:nvSpPr>
              <p:cNvPr id="30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679" y="4709578"/>
                <a:ext cx="652166" cy="40709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図 30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484" y="4098275"/>
            <a:ext cx="457416" cy="174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0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57" name="テキスト ボックス 2056"/>
              <p:cNvSpPr txBox="1"/>
              <p:nvPr/>
            </p:nvSpPr>
            <p:spPr>
              <a:xfrm>
                <a:off x="6074024" y="2787817"/>
                <a:ext cx="1195968" cy="4042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ja-JP" alt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≪</m:t>
                      </m:r>
                      <m:sSubSup>
                        <m:sSubSupPr>
                          <m:ctrlP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ja-JP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Λ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𝑄𝐶𝐷</m:t>
                          </m:r>
                        </m:sub>
                        <m:sup>
                          <m: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057" name="テキスト ボックス 20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024" y="2787817"/>
                <a:ext cx="1195968" cy="404278"/>
              </a:xfrm>
              <a:prstGeom prst="rect">
                <a:avLst/>
              </a:prstGeom>
              <a:blipFill rotWithShape="1">
                <a:blip r:embed="rId4"/>
                <a:stretch>
                  <a:fillRect b="-44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36"/>
          <p:cNvGrpSpPr>
            <a:grpSpLocks noChangeAspect="1"/>
          </p:cNvGrpSpPr>
          <p:nvPr/>
        </p:nvGrpSpPr>
        <p:grpSpPr bwMode="auto">
          <a:xfrm>
            <a:off x="5673139" y="2493142"/>
            <a:ext cx="315595" cy="315595"/>
            <a:chOff x="3503" y="3407"/>
            <a:chExt cx="284" cy="284"/>
          </a:xfrm>
          <a:solidFill>
            <a:srgbClr val="FF7A52"/>
          </a:solidFill>
        </p:grpSpPr>
        <p:sp>
          <p:nvSpPr>
            <p:cNvPr id="78" name="Oval 37"/>
            <p:cNvSpPr>
              <a:spLocks noChangeArrowheads="1"/>
            </p:cNvSpPr>
            <p:nvPr/>
          </p:nvSpPr>
          <p:spPr bwMode="auto">
            <a:xfrm>
              <a:off x="3503" y="3407"/>
              <a:ext cx="284" cy="28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79" name="Picture 38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81" y="3473"/>
              <a:ext cx="128" cy="1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0" name="Group 39"/>
          <p:cNvGrpSpPr>
            <a:grpSpLocks noChangeAspect="1"/>
          </p:cNvGrpSpPr>
          <p:nvPr/>
        </p:nvGrpSpPr>
        <p:grpSpPr bwMode="auto">
          <a:xfrm>
            <a:off x="5673139" y="3226564"/>
            <a:ext cx="315595" cy="315595"/>
            <a:chOff x="4751" y="1735"/>
            <a:chExt cx="284" cy="284"/>
          </a:xfrm>
          <a:solidFill>
            <a:srgbClr val="FF7A52"/>
          </a:solidFill>
        </p:grpSpPr>
        <p:sp>
          <p:nvSpPr>
            <p:cNvPr id="81" name="Oval 40"/>
            <p:cNvSpPr>
              <a:spLocks noChangeArrowheads="1"/>
            </p:cNvSpPr>
            <p:nvPr/>
          </p:nvSpPr>
          <p:spPr bwMode="auto">
            <a:xfrm>
              <a:off x="4751" y="1735"/>
              <a:ext cx="284" cy="28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82" name="Picture 41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29" y="1793"/>
              <a:ext cx="128" cy="1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83" name="直線矢印コネクタ 82"/>
          <p:cNvCxnSpPr/>
          <p:nvPr/>
        </p:nvCxnSpPr>
        <p:spPr>
          <a:xfrm>
            <a:off x="6114359" y="2633031"/>
            <a:ext cx="0" cy="782197"/>
          </a:xfrm>
          <a:prstGeom prst="straightConnector1">
            <a:avLst/>
          </a:prstGeom>
          <a:ln w="127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フリーフォーム 88"/>
          <p:cNvSpPr>
            <a:spLocks noChangeAspect="1"/>
          </p:cNvSpPr>
          <p:nvPr/>
        </p:nvSpPr>
        <p:spPr>
          <a:xfrm rot="1213326">
            <a:off x="3435289" y="2634470"/>
            <a:ext cx="3421624" cy="1190170"/>
          </a:xfrm>
          <a:custGeom>
            <a:avLst/>
            <a:gdLst>
              <a:gd name="connsiteX0" fmla="*/ 0 w 7513504"/>
              <a:gd name="connsiteY0" fmla="*/ 3084723 h 3084723"/>
              <a:gd name="connsiteX1" fmla="*/ 374574 w 7513504"/>
              <a:gd name="connsiteY1" fmla="*/ 2489812 h 3084723"/>
              <a:gd name="connsiteX2" fmla="*/ 848299 w 7513504"/>
              <a:gd name="connsiteY2" fmla="*/ 2148289 h 3084723"/>
              <a:gd name="connsiteX3" fmla="*/ 1377108 w 7513504"/>
              <a:gd name="connsiteY3" fmla="*/ 2027103 h 3084723"/>
              <a:gd name="connsiteX4" fmla="*/ 2038121 w 7513504"/>
              <a:gd name="connsiteY4" fmla="*/ 2016087 h 3084723"/>
              <a:gd name="connsiteX5" fmla="*/ 2941504 w 7513504"/>
              <a:gd name="connsiteY5" fmla="*/ 2225407 h 3084723"/>
              <a:gd name="connsiteX6" fmla="*/ 3646583 w 7513504"/>
              <a:gd name="connsiteY6" fmla="*/ 2434728 h 3084723"/>
              <a:gd name="connsiteX7" fmla="*/ 4858439 w 7513504"/>
              <a:gd name="connsiteY7" fmla="*/ 2633031 h 3084723"/>
              <a:gd name="connsiteX8" fmla="*/ 5651653 w 7513504"/>
              <a:gd name="connsiteY8" fmla="*/ 2544896 h 3084723"/>
              <a:gd name="connsiteX9" fmla="*/ 6323682 w 7513504"/>
              <a:gd name="connsiteY9" fmla="*/ 2159306 h 3084723"/>
              <a:gd name="connsiteX10" fmla="*/ 6775374 w 7513504"/>
              <a:gd name="connsiteY10" fmla="*/ 1498294 h 3084723"/>
              <a:gd name="connsiteX11" fmla="*/ 7238082 w 7513504"/>
              <a:gd name="connsiteY11" fmla="*/ 451691 h 3084723"/>
              <a:gd name="connsiteX12" fmla="*/ 7513504 w 7513504"/>
              <a:gd name="connsiteY12" fmla="*/ 0 h 3084723"/>
              <a:gd name="connsiteX13" fmla="*/ 7513504 w 7513504"/>
              <a:gd name="connsiteY13" fmla="*/ 0 h 308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513504" h="3084723">
                <a:moveTo>
                  <a:pt x="0" y="3084723"/>
                </a:moveTo>
                <a:cubicBezTo>
                  <a:pt x="116595" y="2865303"/>
                  <a:pt x="233191" y="2645884"/>
                  <a:pt x="374574" y="2489812"/>
                </a:cubicBezTo>
                <a:cubicBezTo>
                  <a:pt x="515957" y="2333740"/>
                  <a:pt x="681210" y="2225407"/>
                  <a:pt x="848299" y="2148289"/>
                </a:cubicBezTo>
                <a:cubicBezTo>
                  <a:pt x="1015388" y="2071171"/>
                  <a:pt x="1178804" y="2049137"/>
                  <a:pt x="1377108" y="2027103"/>
                </a:cubicBezTo>
                <a:cubicBezTo>
                  <a:pt x="1575412" y="2005069"/>
                  <a:pt x="1777388" y="1983036"/>
                  <a:pt x="2038121" y="2016087"/>
                </a:cubicBezTo>
                <a:cubicBezTo>
                  <a:pt x="2298854" y="2049138"/>
                  <a:pt x="2673427" y="2155633"/>
                  <a:pt x="2941504" y="2225407"/>
                </a:cubicBezTo>
                <a:cubicBezTo>
                  <a:pt x="3209581" y="2295181"/>
                  <a:pt x="3327094" y="2366791"/>
                  <a:pt x="3646583" y="2434728"/>
                </a:cubicBezTo>
                <a:cubicBezTo>
                  <a:pt x="3966072" y="2502665"/>
                  <a:pt x="4524261" y="2614670"/>
                  <a:pt x="4858439" y="2633031"/>
                </a:cubicBezTo>
                <a:cubicBezTo>
                  <a:pt x="5192617" y="2651392"/>
                  <a:pt x="5407446" y="2623850"/>
                  <a:pt x="5651653" y="2544896"/>
                </a:cubicBezTo>
                <a:cubicBezTo>
                  <a:pt x="5895860" y="2465942"/>
                  <a:pt x="6136395" y="2333740"/>
                  <a:pt x="6323682" y="2159306"/>
                </a:cubicBezTo>
                <a:cubicBezTo>
                  <a:pt x="6510969" y="1984872"/>
                  <a:pt x="6622974" y="1782896"/>
                  <a:pt x="6775374" y="1498294"/>
                </a:cubicBezTo>
                <a:cubicBezTo>
                  <a:pt x="6927774" y="1213692"/>
                  <a:pt x="7115060" y="701407"/>
                  <a:pt x="7238082" y="451691"/>
                </a:cubicBezTo>
                <a:cubicBezTo>
                  <a:pt x="7361104" y="201975"/>
                  <a:pt x="7513504" y="0"/>
                  <a:pt x="7513504" y="0"/>
                </a:cubicBezTo>
                <a:lnTo>
                  <a:pt x="7513504" y="0"/>
                </a:lnTo>
              </a:path>
            </a:pathLst>
          </a:cu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853369" y="2577946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C00000"/>
                </a:solidFill>
              </a:rPr>
              <a:t>IR g</a:t>
            </a:r>
            <a:r>
              <a:rPr kumimoji="1" lang="en-US" altLang="ja-JP" dirty="0" smtClean="0">
                <a:solidFill>
                  <a:srgbClr val="C00000"/>
                </a:solidFill>
              </a:rPr>
              <a:t>luons and quarks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100" name="Freeform 11"/>
          <p:cNvSpPr>
            <a:spLocks noChangeAspect="1"/>
          </p:cNvSpPr>
          <p:nvPr/>
        </p:nvSpPr>
        <p:spPr bwMode="auto">
          <a:xfrm flipH="1">
            <a:off x="4412281" y="1177642"/>
            <a:ext cx="92987" cy="557385"/>
          </a:xfrm>
          <a:custGeom>
            <a:avLst/>
            <a:gdLst>
              <a:gd name="T0" fmla="*/ 41 w 51"/>
              <a:gd name="T1" fmla="*/ 22 h 256"/>
              <a:gd name="T2" fmla="*/ 30 w 51"/>
              <a:gd name="T3" fmla="*/ 60 h 256"/>
              <a:gd name="T4" fmla="*/ 7 w 51"/>
              <a:gd name="T5" fmla="*/ 56 h 256"/>
              <a:gd name="T6" fmla="*/ 10 w 51"/>
              <a:gd name="T7" fmla="*/ 46 h 256"/>
              <a:gd name="T8" fmla="*/ 34 w 51"/>
              <a:gd name="T9" fmla="*/ 46 h 256"/>
              <a:gd name="T10" fmla="*/ 38 w 51"/>
              <a:gd name="T11" fmla="*/ 92 h 256"/>
              <a:gd name="T12" fmla="*/ 15 w 51"/>
              <a:gd name="T13" fmla="*/ 98 h 256"/>
              <a:gd name="T14" fmla="*/ 6 w 51"/>
              <a:gd name="T15" fmla="*/ 88 h 256"/>
              <a:gd name="T16" fmla="*/ 25 w 51"/>
              <a:gd name="T17" fmla="*/ 80 h 256"/>
              <a:gd name="T18" fmla="*/ 44 w 51"/>
              <a:gd name="T19" fmla="*/ 108 h 256"/>
              <a:gd name="T20" fmla="*/ 25 w 51"/>
              <a:gd name="T21" fmla="*/ 137 h 256"/>
              <a:gd name="T22" fmla="*/ 7 w 51"/>
              <a:gd name="T23" fmla="*/ 130 h 256"/>
              <a:gd name="T24" fmla="*/ 15 w 51"/>
              <a:gd name="T25" fmla="*/ 119 h 256"/>
              <a:gd name="T26" fmla="*/ 39 w 51"/>
              <a:gd name="T27" fmla="*/ 126 h 256"/>
              <a:gd name="T28" fmla="*/ 35 w 51"/>
              <a:gd name="T29" fmla="*/ 171 h 256"/>
              <a:gd name="T30" fmla="*/ 11 w 51"/>
              <a:gd name="T31" fmla="*/ 171 h 256"/>
              <a:gd name="T32" fmla="*/ 9 w 51"/>
              <a:gd name="T33" fmla="*/ 161 h 256"/>
              <a:gd name="T34" fmla="*/ 30 w 51"/>
              <a:gd name="T35" fmla="*/ 156 h 256"/>
              <a:gd name="T36" fmla="*/ 44 w 51"/>
              <a:gd name="T37" fmla="*/ 195 h 256"/>
              <a:gd name="T38" fmla="*/ 21 w 51"/>
              <a:gd name="T39" fmla="*/ 212 h 256"/>
              <a:gd name="T40" fmla="*/ 7 w 51"/>
              <a:gd name="T41" fmla="*/ 203 h 256"/>
              <a:gd name="T42" fmla="*/ 21 w 51"/>
              <a:gd name="T43" fmla="*/ 194 h 256"/>
              <a:gd name="T44" fmla="*/ 44 w 51"/>
              <a:gd name="T45" fmla="*/ 210 h 256"/>
              <a:gd name="T46" fmla="*/ 31 w 51"/>
              <a:gd name="T47" fmla="*/ 248 h 256"/>
              <a:gd name="T48" fmla="*/ 33 w 51"/>
              <a:gd name="T49" fmla="*/ 254 h 256"/>
              <a:gd name="T50" fmla="*/ 51 w 51"/>
              <a:gd name="T51" fmla="*/ 220 h 256"/>
              <a:gd name="T52" fmla="*/ 31 w 51"/>
              <a:gd name="T53" fmla="*/ 188 h 256"/>
              <a:gd name="T54" fmla="*/ 5 w 51"/>
              <a:gd name="T55" fmla="*/ 194 h 256"/>
              <a:gd name="T56" fmla="*/ 10 w 51"/>
              <a:gd name="T57" fmla="*/ 214 h 256"/>
              <a:gd name="T58" fmla="*/ 36 w 51"/>
              <a:gd name="T59" fmla="*/ 215 h 256"/>
              <a:gd name="T60" fmla="*/ 49 w 51"/>
              <a:gd name="T61" fmla="*/ 170 h 256"/>
              <a:gd name="T62" fmla="*/ 25 w 51"/>
              <a:gd name="T63" fmla="*/ 150 h 256"/>
              <a:gd name="T64" fmla="*/ 2 w 51"/>
              <a:gd name="T65" fmla="*/ 161 h 256"/>
              <a:gd name="T66" fmla="*/ 14 w 51"/>
              <a:gd name="T67" fmla="*/ 179 h 256"/>
              <a:gd name="T68" fmla="*/ 40 w 51"/>
              <a:gd name="T69" fmla="*/ 174 h 256"/>
              <a:gd name="T70" fmla="*/ 44 w 51"/>
              <a:gd name="T71" fmla="*/ 122 h 256"/>
              <a:gd name="T72" fmla="*/ 19 w 51"/>
              <a:gd name="T73" fmla="*/ 112 h 256"/>
              <a:gd name="T74" fmla="*/ 0 w 51"/>
              <a:gd name="T75" fmla="*/ 127 h 256"/>
              <a:gd name="T76" fmla="*/ 19 w 51"/>
              <a:gd name="T77" fmla="*/ 142 h 256"/>
              <a:gd name="T78" fmla="*/ 44 w 51"/>
              <a:gd name="T79" fmla="*/ 132 h 256"/>
              <a:gd name="T80" fmla="*/ 39 w 51"/>
              <a:gd name="T81" fmla="*/ 80 h 256"/>
              <a:gd name="T82" fmla="*/ 12 w 51"/>
              <a:gd name="T83" fmla="*/ 77 h 256"/>
              <a:gd name="T84" fmla="*/ 1 w 51"/>
              <a:gd name="T85" fmla="*/ 94 h 256"/>
              <a:gd name="T86" fmla="*/ 25 w 51"/>
              <a:gd name="T87" fmla="*/ 106 h 256"/>
              <a:gd name="T88" fmla="*/ 48 w 51"/>
              <a:gd name="T89" fmla="*/ 84 h 256"/>
              <a:gd name="T90" fmla="*/ 34 w 51"/>
              <a:gd name="T91" fmla="*/ 39 h 256"/>
              <a:gd name="T92" fmla="*/ 7 w 51"/>
              <a:gd name="T93" fmla="*/ 41 h 256"/>
              <a:gd name="T94" fmla="*/ 4 w 51"/>
              <a:gd name="T95" fmla="*/ 60 h 256"/>
              <a:gd name="T96" fmla="*/ 30 w 51"/>
              <a:gd name="T97" fmla="*/ 66 h 256"/>
              <a:gd name="T98" fmla="*/ 49 w 51"/>
              <a:gd name="T99" fmla="*/ 32 h 256"/>
              <a:gd name="T100" fmla="*/ 29 w 51"/>
              <a:gd name="T101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1" h="256">
                <a:moveTo>
                  <a:pt x="24" y="5"/>
                </a:moveTo>
                <a:lnTo>
                  <a:pt x="29" y="6"/>
                </a:lnTo>
                <a:lnTo>
                  <a:pt x="34" y="8"/>
                </a:lnTo>
                <a:lnTo>
                  <a:pt x="38" y="12"/>
                </a:lnTo>
                <a:lnTo>
                  <a:pt x="41" y="22"/>
                </a:lnTo>
                <a:lnTo>
                  <a:pt x="44" y="34"/>
                </a:lnTo>
                <a:lnTo>
                  <a:pt x="41" y="44"/>
                </a:lnTo>
                <a:lnTo>
                  <a:pt x="38" y="54"/>
                </a:lnTo>
                <a:lnTo>
                  <a:pt x="34" y="58"/>
                </a:lnTo>
                <a:lnTo>
                  <a:pt x="30" y="60"/>
                </a:lnTo>
                <a:lnTo>
                  <a:pt x="25" y="61"/>
                </a:lnTo>
                <a:lnTo>
                  <a:pt x="19" y="61"/>
                </a:lnTo>
                <a:lnTo>
                  <a:pt x="15" y="60"/>
                </a:lnTo>
                <a:lnTo>
                  <a:pt x="10" y="59"/>
                </a:lnTo>
                <a:lnTo>
                  <a:pt x="7" y="56"/>
                </a:lnTo>
                <a:lnTo>
                  <a:pt x="6" y="55"/>
                </a:lnTo>
                <a:lnTo>
                  <a:pt x="5" y="53"/>
                </a:lnTo>
                <a:lnTo>
                  <a:pt x="6" y="50"/>
                </a:lnTo>
                <a:lnTo>
                  <a:pt x="7" y="48"/>
                </a:lnTo>
                <a:lnTo>
                  <a:pt x="10" y="46"/>
                </a:lnTo>
                <a:lnTo>
                  <a:pt x="14" y="44"/>
                </a:lnTo>
                <a:lnTo>
                  <a:pt x="19" y="43"/>
                </a:lnTo>
                <a:lnTo>
                  <a:pt x="25" y="43"/>
                </a:lnTo>
                <a:lnTo>
                  <a:pt x="29" y="44"/>
                </a:lnTo>
                <a:lnTo>
                  <a:pt x="34" y="46"/>
                </a:lnTo>
                <a:lnTo>
                  <a:pt x="38" y="50"/>
                </a:lnTo>
                <a:lnTo>
                  <a:pt x="43" y="59"/>
                </a:lnTo>
                <a:lnTo>
                  <a:pt x="44" y="70"/>
                </a:lnTo>
                <a:lnTo>
                  <a:pt x="43" y="82"/>
                </a:lnTo>
                <a:lnTo>
                  <a:pt x="38" y="92"/>
                </a:lnTo>
                <a:lnTo>
                  <a:pt x="34" y="95"/>
                </a:lnTo>
                <a:lnTo>
                  <a:pt x="30" y="98"/>
                </a:lnTo>
                <a:lnTo>
                  <a:pt x="25" y="99"/>
                </a:lnTo>
                <a:lnTo>
                  <a:pt x="20" y="99"/>
                </a:lnTo>
                <a:lnTo>
                  <a:pt x="15" y="98"/>
                </a:lnTo>
                <a:lnTo>
                  <a:pt x="11" y="97"/>
                </a:lnTo>
                <a:lnTo>
                  <a:pt x="9" y="94"/>
                </a:lnTo>
                <a:lnTo>
                  <a:pt x="6" y="92"/>
                </a:lnTo>
                <a:lnTo>
                  <a:pt x="6" y="90"/>
                </a:lnTo>
                <a:lnTo>
                  <a:pt x="6" y="88"/>
                </a:lnTo>
                <a:lnTo>
                  <a:pt x="9" y="85"/>
                </a:lnTo>
                <a:lnTo>
                  <a:pt x="11" y="84"/>
                </a:lnTo>
                <a:lnTo>
                  <a:pt x="15" y="82"/>
                </a:lnTo>
                <a:lnTo>
                  <a:pt x="20" y="80"/>
                </a:lnTo>
                <a:lnTo>
                  <a:pt x="25" y="80"/>
                </a:lnTo>
                <a:lnTo>
                  <a:pt x="30" y="82"/>
                </a:lnTo>
                <a:lnTo>
                  <a:pt x="34" y="84"/>
                </a:lnTo>
                <a:lnTo>
                  <a:pt x="38" y="88"/>
                </a:lnTo>
                <a:lnTo>
                  <a:pt x="43" y="97"/>
                </a:lnTo>
                <a:lnTo>
                  <a:pt x="44" y="108"/>
                </a:lnTo>
                <a:lnTo>
                  <a:pt x="43" y="119"/>
                </a:lnTo>
                <a:lnTo>
                  <a:pt x="39" y="128"/>
                </a:lnTo>
                <a:lnTo>
                  <a:pt x="35" y="133"/>
                </a:lnTo>
                <a:lnTo>
                  <a:pt x="30" y="136"/>
                </a:lnTo>
                <a:lnTo>
                  <a:pt x="25" y="137"/>
                </a:lnTo>
                <a:lnTo>
                  <a:pt x="20" y="137"/>
                </a:lnTo>
                <a:lnTo>
                  <a:pt x="15" y="136"/>
                </a:lnTo>
                <a:lnTo>
                  <a:pt x="11" y="133"/>
                </a:lnTo>
                <a:lnTo>
                  <a:pt x="9" y="132"/>
                </a:lnTo>
                <a:lnTo>
                  <a:pt x="7" y="130"/>
                </a:lnTo>
                <a:lnTo>
                  <a:pt x="6" y="127"/>
                </a:lnTo>
                <a:lnTo>
                  <a:pt x="7" y="126"/>
                </a:lnTo>
                <a:lnTo>
                  <a:pt x="9" y="123"/>
                </a:lnTo>
                <a:lnTo>
                  <a:pt x="11" y="121"/>
                </a:lnTo>
                <a:lnTo>
                  <a:pt x="15" y="119"/>
                </a:lnTo>
                <a:lnTo>
                  <a:pt x="20" y="118"/>
                </a:lnTo>
                <a:lnTo>
                  <a:pt x="25" y="118"/>
                </a:lnTo>
                <a:lnTo>
                  <a:pt x="30" y="118"/>
                </a:lnTo>
                <a:lnTo>
                  <a:pt x="35" y="121"/>
                </a:lnTo>
                <a:lnTo>
                  <a:pt x="39" y="126"/>
                </a:lnTo>
                <a:lnTo>
                  <a:pt x="43" y="135"/>
                </a:lnTo>
                <a:lnTo>
                  <a:pt x="45" y="146"/>
                </a:lnTo>
                <a:lnTo>
                  <a:pt x="43" y="157"/>
                </a:lnTo>
                <a:lnTo>
                  <a:pt x="39" y="166"/>
                </a:lnTo>
                <a:lnTo>
                  <a:pt x="35" y="171"/>
                </a:lnTo>
                <a:lnTo>
                  <a:pt x="31" y="174"/>
                </a:lnTo>
                <a:lnTo>
                  <a:pt x="26" y="175"/>
                </a:lnTo>
                <a:lnTo>
                  <a:pt x="20" y="174"/>
                </a:lnTo>
                <a:lnTo>
                  <a:pt x="16" y="172"/>
                </a:lnTo>
                <a:lnTo>
                  <a:pt x="11" y="171"/>
                </a:lnTo>
                <a:lnTo>
                  <a:pt x="9" y="170"/>
                </a:lnTo>
                <a:lnTo>
                  <a:pt x="7" y="167"/>
                </a:lnTo>
                <a:lnTo>
                  <a:pt x="6" y="165"/>
                </a:lnTo>
                <a:lnTo>
                  <a:pt x="7" y="162"/>
                </a:lnTo>
                <a:lnTo>
                  <a:pt x="9" y="161"/>
                </a:lnTo>
                <a:lnTo>
                  <a:pt x="11" y="159"/>
                </a:lnTo>
                <a:lnTo>
                  <a:pt x="16" y="157"/>
                </a:lnTo>
                <a:lnTo>
                  <a:pt x="20" y="156"/>
                </a:lnTo>
                <a:lnTo>
                  <a:pt x="26" y="155"/>
                </a:lnTo>
                <a:lnTo>
                  <a:pt x="30" y="156"/>
                </a:lnTo>
                <a:lnTo>
                  <a:pt x="35" y="159"/>
                </a:lnTo>
                <a:lnTo>
                  <a:pt x="39" y="164"/>
                </a:lnTo>
                <a:lnTo>
                  <a:pt x="44" y="172"/>
                </a:lnTo>
                <a:lnTo>
                  <a:pt x="45" y="184"/>
                </a:lnTo>
                <a:lnTo>
                  <a:pt x="44" y="195"/>
                </a:lnTo>
                <a:lnTo>
                  <a:pt x="39" y="204"/>
                </a:lnTo>
                <a:lnTo>
                  <a:pt x="36" y="208"/>
                </a:lnTo>
                <a:lnTo>
                  <a:pt x="31" y="212"/>
                </a:lnTo>
                <a:lnTo>
                  <a:pt x="26" y="212"/>
                </a:lnTo>
                <a:lnTo>
                  <a:pt x="21" y="212"/>
                </a:lnTo>
                <a:lnTo>
                  <a:pt x="16" y="210"/>
                </a:lnTo>
                <a:lnTo>
                  <a:pt x="12" y="209"/>
                </a:lnTo>
                <a:lnTo>
                  <a:pt x="10" y="206"/>
                </a:lnTo>
                <a:lnTo>
                  <a:pt x="7" y="205"/>
                </a:lnTo>
                <a:lnTo>
                  <a:pt x="7" y="203"/>
                </a:lnTo>
                <a:lnTo>
                  <a:pt x="7" y="200"/>
                </a:lnTo>
                <a:lnTo>
                  <a:pt x="10" y="198"/>
                </a:lnTo>
                <a:lnTo>
                  <a:pt x="12" y="196"/>
                </a:lnTo>
                <a:lnTo>
                  <a:pt x="16" y="195"/>
                </a:lnTo>
                <a:lnTo>
                  <a:pt x="21" y="194"/>
                </a:lnTo>
                <a:lnTo>
                  <a:pt x="26" y="193"/>
                </a:lnTo>
                <a:lnTo>
                  <a:pt x="31" y="194"/>
                </a:lnTo>
                <a:lnTo>
                  <a:pt x="35" y="196"/>
                </a:lnTo>
                <a:lnTo>
                  <a:pt x="39" y="200"/>
                </a:lnTo>
                <a:lnTo>
                  <a:pt x="44" y="210"/>
                </a:lnTo>
                <a:lnTo>
                  <a:pt x="45" y="222"/>
                </a:lnTo>
                <a:lnTo>
                  <a:pt x="44" y="232"/>
                </a:lnTo>
                <a:lnTo>
                  <a:pt x="40" y="242"/>
                </a:lnTo>
                <a:lnTo>
                  <a:pt x="36" y="246"/>
                </a:lnTo>
                <a:lnTo>
                  <a:pt x="31" y="248"/>
                </a:lnTo>
                <a:lnTo>
                  <a:pt x="26" y="249"/>
                </a:lnTo>
                <a:lnTo>
                  <a:pt x="24" y="249"/>
                </a:lnTo>
                <a:lnTo>
                  <a:pt x="24" y="256"/>
                </a:lnTo>
                <a:lnTo>
                  <a:pt x="26" y="256"/>
                </a:lnTo>
                <a:lnTo>
                  <a:pt x="33" y="254"/>
                </a:lnTo>
                <a:lnTo>
                  <a:pt x="36" y="253"/>
                </a:lnTo>
                <a:lnTo>
                  <a:pt x="41" y="249"/>
                </a:lnTo>
                <a:lnTo>
                  <a:pt x="45" y="244"/>
                </a:lnTo>
                <a:lnTo>
                  <a:pt x="50" y="234"/>
                </a:lnTo>
                <a:lnTo>
                  <a:pt x="51" y="220"/>
                </a:lnTo>
                <a:lnTo>
                  <a:pt x="49" y="208"/>
                </a:lnTo>
                <a:lnTo>
                  <a:pt x="44" y="198"/>
                </a:lnTo>
                <a:lnTo>
                  <a:pt x="40" y="193"/>
                </a:lnTo>
                <a:lnTo>
                  <a:pt x="36" y="190"/>
                </a:lnTo>
                <a:lnTo>
                  <a:pt x="31" y="188"/>
                </a:lnTo>
                <a:lnTo>
                  <a:pt x="26" y="188"/>
                </a:lnTo>
                <a:lnTo>
                  <a:pt x="20" y="188"/>
                </a:lnTo>
                <a:lnTo>
                  <a:pt x="14" y="189"/>
                </a:lnTo>
                <a:lnTo>
                  <a:pt x="9" y="191"/>
                </a:lnTo>
                <a:lnTo>
                  <a:pt x="5" y="194"/>
                </a:lnTo>
                <a:lnTo>
                  <a:pt x="2" y="199"/>
                </a:lnTo>
                <a:lnTo>
                  <a:pt x="1" y="203"/>
                </a:lnTo>
                <a:lnTo>
                  <a:pt x="2" y="206"/>
                </a:lnTo>
                <a:lnTo>
                  <a:pt x="5" y="212"/>
                </a:lnTo>
                <a:lnTo>
                  <a:pt x="10" y="214"/>
                </a:lnTo>
                <a:lnTo>
                  <a:pt x="14" y="217"/>
                </a:lnTo>
                <a:lnTo>
                  <a:pt x="20" y="218"/>
                </a:lnTo>
                <a:lnTo>
                  <a:pt x="26" y="218"/>
                </a:lnTo>
                <a:lnTo>
                  <a:pt x="31" y="217"/>
                </a:lnTo>
                <a:lnTo>
                  <a:pt x="36" y="215"/>
                </a:lnTo>
                <a:lnTo>
                  <a:pt x="40" y="212"/>
                </a:lnTo>
                <a:lnTo>
                  <a:pt x="44" y="208"/>
                </a:lnTo>
                <a:lnTo>
                  <a:pt x="49" y="196"/>
                </a:lnTo>
                <a:lnTo>
                  <a:pt x="51" y="184"/>
                </a:lnTo>
                <a:lnTo>
                  <a:pt x="49" y="170"/>
                </a:lnTo>
                <a:lnTo>
                  <a:pt x="44" y="160"/>
                </a:lnTo>
                <a:lnTo>
                  <a:pt x="40" y="155"/>
                </a:lnTo>
                <a:lnTo>
                  <a:pt x="35" y="152"/>
                </a:lnTo>
                <a:lnTo>
                  <a:pt x="31" y="150"/>
                </a:lnTo>
                <a:lnTo>
                  <a:pt x="25" y="150"/>
                </a:lnTo>
                <a:lnTo>
                  <a:pt x="19" y="150"/>
                </a:lnTo>
                <a:lnTo>
                  <a:pt x="14" y="151"/>
                </a:lnTo>
                <a:lnTo>
                  <a:pt x="9" y="154"/>
                </a:lnTo>
                <a:lnTo>
                  <a:pt x="5" y="157"/>
                </a:lnTo>
                <a:lnTo>
                  <a:pt x="2" y="161"/>
                </a:lnTo>
                <a:lnTo>
                  <a:pt x="1" y="165"/>
                </a:lnTo>
                <a:lnTo>
                  <a:pt x="2" y="170"/>
                </a:lnTo>
                <a:lnTo>
                  <a:pt x="5" y="174"/>
                </a:lnTo>
                <a:lnTo>
                  <a:pt x="9" y="176"/>
                </a:lnTo>
                <a:lnTo>
                  <a:pt x="14" y="179"/>
                </a:lnTo>
                <a:lnTo>
                  <a:pt x="20" y="180"/>
                </a:lnTo>
                <a:lnTo>
                  <a:pt x="26" y="180"/>
                </a:lnTo>
                <a:lnTo>
                  <a:pt x="31" y="180"/>
                </a:lnTo>
                <a:lnTo>
                  <a:pt x="36" y="177"/>
                </a:lnTo>
                <a:lnTo>
                  <a:pt x="40" y="174"/>
                </a:lnTo>
                <a:lnTo>
                  <a:pt x="44" y="170"/>
                </a:lnTo>
                <a:lnTo>
                  <a:pt x="49" y="159"/>
                </a:lnTo>
                <a:lnTo>
                  <a:pt x="50" y="146"/>
                </a:lnTo>
                <a:lnTo>
                  <a:pt x="49" y="133"/>
                </a:lnTo>
                <a:lnTo>
                  <a:pt x="44" y="122"/>
                </a:lnTo>
                <a:lnTo>
                  <a:pt x="40" y="118"/>
                </a:lnTo>
                <a:lnTo>
                  <a:pt x="35" y="114"/>
                </a:lnTo>
                <a:lnTo>
                  <a:pt x="30" y="112"/>
                </a:lnTo>
                <a:lnTo>
                  <a:pt x="25" y="112"/>
                </a:lnTo>
                <a:lnTo>
                  <a:pt x="19" y="112"/>
                </a:lnTo>
                <a:lnTo>
                  <a:pt x="14" y="114"/>
                </a:lnTo>
                <a:lnTo>
                  <a:pt x="9" y="116"/>
                </a:lnTo>
                <a:lnTo>
                  <a:pt x="4" y="119"/>
                </a:lnTo>
                <a:lnTo>
                  <a:pt x="1" y="123"/>
                </a:lnTo>
                <a:lnTo>
                  <a:pt x="0" y="127"/>
                </a:lnTo>
                <a:lnTo>
                  <a:pt x="1" y="132"/>
                </a:lnTo>
                <a:lnTo>
                  <a:pt x="4" y="136"/>
                </a:lnTo>
                <a:lnTo>
                  <a:pt x="9" y="138"/>
                </a:lnTo>
                <a:lnTo>
                  <a:pt x="14" y="141"/>
                </a:lnTo>
                <a:lnTo>
                  <a:pt x="19" y="142"/>
                </a:lnTo>
                <a:lnTo>
                  <a:pt x="25" y="142"/>
                </a:lnTo>
                <a:lnTo>
                  <a:pt x="31" y="142"/>
                </a:lnTo>
                <a:lnTo>
                  <a:pt x="35" y="140"/>
                </a:lnTo>
                <a:lnTo>
                  <a:pt x="40" y="137"/>
                </a:lnTo>
                <a:lnTo>
                  <a:pt x="44" y="132"/>
                </a:lnTo>
                <a:lnTo>
                  <a:pt x="49" y="121"/>
                </a:lnTo>
                <a:lnTo>
                  <a:pt x="50" y="108"/>
                </a:lnTo>
                <a:lnTo>
                  <a:pt x="48" y="95"/>
                </a:lnTo>
                <a:lnTo>
                  <a:pt x="43" y="84"/>
                </a:lnTo>
                <a:lnTo>
                  <a:pt x="39" y="80"/>
                </a:lnTo>
                <a:lnTo>
                  <a:pt x="35" y="77"/>
                </a:lnTo>
                <a:lnTo>
                  <a:pt x="30" y="75"/>
                </a:lnTo>
                <a:lnTo>
                  <a:pt x="25" y="74"/>
                </a:lnTo>
                <a:lnTo>
                  <a:pt x="19" y="75"/>
                </a:lnTo>
                <a:lnTo>
                  <a:pt x="12" y="77"/>
                </a:lnTo>
                <a:lnTo>
                  <a:pt x="7" y="78"/>
                </a:lnTo>
                <a:lnTo>
                  <a:pt x="4" y="82"/>
                </a:lnTo>
                <a:lnTo>
                  <a:pt x="1" y="85"/>
                </a:lnTo>
                <a:lnTo>
                  <a:pt x="0" y="90"/>
                </a:lnTo>
                <a:lnTo>
                  <a:pt x="1" y="94"/>
                </a:lnTo>
                <a:lnTo>
                  <a:pt x="4" y="98"/>
                </a:lnTo>
                <a:lnTo>
                  <a:pt x="9" y="102"/>
                </a:lnTo>
                <a:lnTo>
                  <a:pt x="12" y="103"/>
                </a:lnTo>
                <a:lnTo>
                  <a:pt x="19" y="104"/>
                </a:lnTo>
                <a:lnTo>
                  <a:pt x="25" y="106"/>
                </a:lnTo>
                <a:lnTo>
                  <a:pt x="30" y="104"/>
                </a:lnTo>
                <a:lnTo>
                  <a:pt x="35" y="102"/>
                </a:lnTo>
                <a:lnTo>
                  <a:pt x="39" y="99"/>
                </a:lnTo>
                <a:lnTo>
                  <a:pt x="43" y="94"/>
                </a:lnTo>
                <a:lnTo>
                  <a:pt x="48" y="84"/>
                </a:lnTo>
                <a:lnTo>
                  <a:pt x="50" y="70"/>
                </a:lnTo>
                <a:lnTo>
                  <a:pt x="48" y="58"/>
                </a:lnTo>
                <a:lnTo>
                  <a:pt x="43" y="46"/>
                </a:lnTo>
                <a:lnTo>
                  <a:pt x="39" y="43"/>
                </a:lnTo>
                <a:lnTo>
                  <a:pt x="34" y="39"/>
                </a:lnTo>
                <a:lnTo>
                  <a:pt x="30" y="37"/>
                </a:lnTo>
                <a:lnTo>
                  <a:pt x="24" y="36"/>
                </a:lnTo>
                <a:lnTo>
                  <a:pt x="17" y="37"/>
                </a:lnTo>
                <a:lnTo>
                  <a:pt x="12" y="39"/>
                </a:lnTo>
                <a:lnTo>
                  <a:pt x="7" y="41"/>
                </a:lnTo>
                <a:lnTo>
                  <a:pt x="4" y="44"/>
                </a:lnTo>
                <a:lnTo>
                  <a:pt x="0" y="48"/>
                </a:lnTo>
                <a:lnTo>
                  <a:pt x="0" y="53"/>
                </a:lnTo>
                <a:lnTo>
                  <a:pt x="1" y="56"/>
                </a:lnTo>
                <a:lnTo>
                  <a:pt x="4" y="60"/>
                </a:lnTo>
                <a:lnTo>
                  <a:pt x="7" y="64"/>
                </a:lnTo>
                <a:lnTo>
                  <a:pt x="12" y="65"/>
                </a:lnTo>
                <a:lnTo>
                  <a:pt x="19" y="68"/>
                </a:lnTo>
                <a:lnTo>
                  <a:pt x="25" y="68"/>
                </a:lnTo>
                <a:lnTo>
                  <a:pt x="30" y="66"/>
                </a:lnTo>
                <a:lnTo>
                  <a:pt x="35" y="65"/>
                </a:lnTo>
                <a:lnTo>
                  <a:pt x="39" y="61"/>
                </a:lnTo>
                <a:lnTo>
                  <a:pt x="43" y="56"/>
                </a:lnTo>
                <a:lnTo>
                  <a:pt x="48" y="46"/>
                </a:lnTo>
                <a:lnTo>
                  <a:pt x="49" y="32"/>
                </a:lnTo>
                <a:lnTo>
                  <a:pt x="48" y="20"/>
                </a:lnTo>
                <a:lnTo>
                  <a:pt x="41" y="10"/>
                </a:lnTo>
                <a:lnTo>
                  <a:pt x="38" y="5"/>
                </a:lnTo>
                <a:lnTo>
                  <a:pt x="34" y="2"/>
                </a:lnTo>
                <a:lnTo>
                  <a:pt x="29" y="0"/>
                </a:lnTo>
                <a:lnTo>
                  <a:pt x="24" y="0"/>
                </a:lnTo>
                <a:lnTo>
                  <a:pt x="21" y="0"/>
                </a:lnTo>
                <a:lnTo>
                  <a:pt x="21" y="5"/>
                </a:lnTo>
                <a:lnTo>
                  <a:pt x="24" y="5"/>
                </a:lnTo>
                <a:close/>
              </a:path>
            </a:pathLst>
          </a:custGeom>
          <a:solidFill>
            <a:srgbClr val="AF2626"/>
          </a:solidFill>
          <a:ln w="0">
            <a:solidFill>
              <a:srgbClr val="6633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1" name="Freeform 11"/>
          <p:cNvSpPr>
            <a:spLocks noChangeAspect="1"/>
          </p:cNvSpPr>
          <p:nvPr/>
        </p:nvSpPr>
        <p:spPr bwMode="auto">
          <a:xfrm flipH="1">
            <a:off x="7697149" y="1179477"/>
            <a:ext cx="92987" cy="557385"/>
          </a:xfrm>
          <a:custGeom>
            <a:avLst/>
            <a:gdLst>
              <a:gd name="T0" fmla="*/ 41 w 51"/>
              <a:gd name="T1" fmla="*/ 22 h 256"/>
              <a:gd name="T2" fmla="*/ 30 w 51"/>
              <a:gd name="T3" fmla="*/ 60 h 256"/>
              <a:gd name="T4" fmla="*/ 7 w 51"/>
              <a:gd name="T5" fmla="*/ 56 h 256"/>
              <a:gd name="T6" fmla="*/ 10 w 51"/>
              <a:gd name="T7" fmla="*/ 46 h 256"/>
              <a:gd name="T8" fmla="*/ 34 w 51"/>
              <a:gd name="T9" fmla="*/ 46 h 256"/>
              <a:gd name="T10" fmla="*/ 38 w 51"/>
              <a:gd name="T11" fmla="*/ 92 h 256"/>
              <a:gd name="T12" fmla="*/ 15 w 51"/>
              <a:gd name="T13" fmla="*/ 98 h 256"/>
              <a:gd name="T14" fmla="*/ 6 w 51"/>
              <a:gd name="T15" fmla="*/ 88 h 256"/>
              <a:gd name="T16" fmla="*/ 25 w 51"/>
              <a:gd name="T17" fmla="*/ 80 h 256"/>
              <a:gd name="T18" fmla="*/ 44 w 51"/>
              <a:gd name="T19" fmla="*/ 108 h 256"/>
              <a:gd name="T20" fmla="*/ 25 w 51"/>
              <a:gd name="T21" fmla="*/ 137 h 256"/>
              <a:gd name="T22" fmla="*/ 7 w 51"/>
              <a:gd name="T23" fmla="*/ 130 h 256"/>
              <a:gd name="T24" fmla="*/ 15 w 51"/>
              <a:gd name="T25" fmla="*/ 119 h 256"/>
              <a:gd name="T26" fmla="*/ 39 w 51"/>
              <a:gd name="T27" fmla="*/ 126 h 256"/>
              <a:gd name="T28" fmla="*/ 35 w 51"/>
              <a:gd name="T29" fmla="*/ 171 h 256"/>
              <a:gd name="T30" fmla="*/ 11 w 51"/>
              <a:gd name="T31" fmla="*/ 171 h 256"/>
              <a:gd name="T32" fmla="*/ 9 w 51"/>
              <a:gd name="T33" fmla="*/ 161 h 256"/>
              <a:gd name="T34" fmla="*/ 30 w 51"/>
              <a:gd name="T35" fmla="*/ 156 h 256"/>
              <a:gd name="T36" fmla="*/ 44 w 51"/>
              <a:gd name="T37" fmla="*/ 195 h 256"/>
              <a:gd name="T38" fmla="*/ 21 w 51"/>
              <a:gd name="T39" fmla="*/ 212 h 256"/>
              <a:gd name="T40" fmla="*/ 7 w 51"/>
              <a:gd name="T41" fmla="*/ 203 h 256"/>
              <a:gd name="T42" fmla="*/ 21 w 51"/>
              <a:gd name="T43" fmla="*/ 194 h 256"/>
              <a:gd name="T44" fmla="*/ 44 w 51"/>
              <a:gd name="T45" fmla="*/ 210 h 256"/>
              <a:gd name="T46" fmla="*/ 31 w 51"/>
              <a:gd name="T47" fmla="*/ 248 h 256"/>
              <a:gd name="T48" fmla="*/ 33 w 51"/>
              <a:gd name="T49" fmla="*/ 254 h 256"/>
              <a:gd name="T50" fmla="*/ 51 w 51"/>
              <a:gd name="T51" fmla="*/ 220 h 256"/>
              <a:gd name="T52" fmla="*/ 31 w 51"/>
              <a:gd name="T53" fmla="*/ 188 h 256"/>
              <a:gd name="T54" fmla="*/ 5 w 51"/>
              <a:gd name="T55" fmla="*/ 194 h 256"/>
              <a:gd name="T56" fmla="*/ 10 w 51"/>
              <a:gd name="T57" fmla="*/ 214 h 256"/>
              <a:gd name="T58" fmla="*/ 36 w 51"/>
              <a:gd name="T59" fmla="*/ 215 h 256"/>
              <a:gd name="T60" fmla="*/ 49 w 51"/>
              <a:gd name="T61" fmla="*/ 170 h 256"/>
              <a:gd name="T62" fmla="*/ 25 w 51"/>
              <a:gd name="T63" fmla="*/ 150 h 256"/>
              <a:gd name="T64" fmla="*/ 2 w 51"/>
              <a:gd name="T65" fmla="*/ 161 h 256"/>
              <a:gd name="T66" fmla="*/ 14 w 51"/>
              <a:gd name="T67" fmla="*/ 179 h 256"/>
              <a:gd name="T68" fmla="*/ 40 w 51"/>
              <a:gd name="T69" fmla="*/ 174 h 256"/>
              <a:gd name="T70" fmla="*/ 44 w 51"/>
              <a:gd name="T71" fmla="*/ 122 h 256"/>
              <a:gd name="T72" fmla="*/ 19 w 51"/>
              <a:gd name="T73" fmla="*/ 112 h 256"/>
              <a:gd name="T74" fmla="*/ 0 w 51"/>
              <a:gd name="T75" fmla="*/ 127 h 256"/>
              <a:gd name="T76" fmla="*/ 19 w 51"/>
              <a:gd name="T77" fmla="*/ 142 h 256"/>
              <a:gd name="T78" fmla="*/ 44 w 51"/>
              <a:gd name="T79" fmla="*/ 132 h 256"/>
              <a:gd name="T80" fmla="*/ 39 w 51"/>
              <a:gd name="T81" fmla="*/ 80 h 256"/>
              <a:gd name="T82" fmla="*/ 12 w 51"/>
              <a:gd name="T83" fmla="*/ 77 h 256"/>
              <a:gd name="T84" fmla="*/ 1 w 51"/>
              <a:gd name="T85" fmla="*/ 94 h 256"/>
              <a:gd name="T86" fmla="*/ 25 w 51"/>
              <a:gd name="T87" fmla="*/ 106 h 256"/>
              <a:gd name="T88" fmla="*/ 48 w 51"/>
              <a:gd name="T89" fmla="*/ 84 h 256"/>
              <a:gd name="T90" fmla="*/ 34 w 51"/>
              <a:gd name="T91" fmla="*/ 39 h 256"/>
              <a:gd name="T92" fmla="*/ 7 w 51"/>
              <a:gd name="T93" fmla="*/ 41 h 256"/>
              <a:gd name="T94" fmla="*/ 4 w 51"/>
              <a:gd name="T95" fmla="*/ 60 h 256"/>
              <a:gd name="T96" fmla="*/ 30 w 51"/>
              <a:gd name="T97" fmla="*/ 66 h 256"/>
              <a:gd name="T98" fmla="*/ 49 w 51"/>
              <a:gd name="T99" fmla="*/ 32 h 256"/>
              <a:gd name="T100" fmla="*/ 29 w 51"/>
              <a:gd name="T101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1" h="256">
                <a:moveTo>
                  <a:pt x="24" y="5"/>
                </a:moveTo>
                <a:lnTo>
                  <a:pt x="29" y="6"/>
                </a:lnTo>
                <a:lnTo>
                  <a:pt x="34" y="8"/>
                </a:lnTo>
                <a:lnTo>
                  <a:pt x="38" y="12"/>
                </a:lnTo>
                <a:lnTo>
                  <a:pt x="41" y="22"/>
                </a:lnTo>
                <a:lnTo>
                  <a:pt x="44" y="34"/>
                </a:lnTo>
                <a:lnTo>
                  <a:pt x="41" y="44"/>
                </a:lnTo>
                <a:lnTo>
                  <a:pt x="38" y="54"/>
                </a:lnTo>
                <a:lnTo>
                  <a:pt x="34" y="58"/>
                </a:lnTo>
                <a:lnTo>
                  <a:pt x="30" y="60"/>
                </a:lnTo>
                <a:lnTo>
                  <a:pt x="25" y="61"/>
                </a:lnTo>
                <a:lnTo>
                  <a:pt x="19" y="61"/>
                </a:lnTo>
                <a:lnTo>
                  <a:pt x="15" y="60"/>
                </a:lnTo>
                <a:lnTo>
                  <a:pt x="10" y="59"/>
                </a:lnTo>
                <a:lnTo>
                  <a:pt x="7" y="56"/>
                </a:lnTo>
                <a:lnTo>
                  <a:pt x="6" y="55"/>
                </a:lnTo>
                <a:lnTo>
                  <a:pt x="5" y="53"/>
                </a:lnTo>
                <a:lnTo>
                  <a:pt x="6" y="50"/>
                </a:lnTo>
                <a:lnTo>
                  <a:pt x="7" y="48"/>
                </a:lnTo>
                <a:lnTo>
                  <a:pt x="10" y="46"/>
                </a:lnTo>
                <a:lnTo>
                  <a:pt x="14" y="44"/>
                </a:lnTo>
                <a:lnTo>
                  <a:pt x="19" y="43"/>
                </a:lnTo>
                <a:lnTo>
                  <a:pt x="25" y="43"/>
                </a:lnTo>
                <a:lnTo>
                  <a:pt x="29" y="44"/>
                </a:lnTo>
                <a:lnTo>
                  <a:pt x="34" y="46"/>
                </a:lnTo>
                <a:lnTo>
                  <a:pt x="38" y="50"/>
                </a:lnTo>
                <a:lnTo>
                  <a:pt x="43" y="59"/>
                </a:lnTo>
                <a:lnTo>
                  <a:pt x="44" y="70"/>
                </a:lnTo>
                <a:lnTo>
                  <a:pt x="43" y="82"/>
                </a:lnTo>
                <a:lnTo>
                  <a:pt x="38" y="92"/>
                </a:lnTo>
                <a:lnTo>
                  <a:pt x="34" y="95"/>
                </a:lnTo>
                <a:lnTo>
                  <a:pt x="30" y="98"/>
                </a:lnTo>
                <a:lnTo>
                  <a:pt x="25" y="99"/>
                </a:lnTo>
                <a:lnTo>
                  <a:pt x="20" y="99"/>
                </a:lnTo>
                <a:lnTo>
                  <a:pt x="15" y="98"/>
                </a:lnTo>
                <a:lnTo>
                  <a:pt x="11" y="97"/>
                </a:lnTo>
                <a:lnTo>
                  <a:pt x="9" y="94"/>
                </a:lnTo>
                <a:lnTo>
                  <a:pt x="6" y="92"/>
                </a:lnTo>
                <a:lnTo>
                  <a:pt x="6" y="90"/>
                </a:lnTo>
                <a:lnTo>
                  <a:pt x="6" y="88"/>
                </a:lnTo>
                <a:lnTo>
                  <a:pt x="9" y="85"/>
                </a:lnTo>
                <a:lnTo>
                  <a:pt x="11" y="84"/>
                </a:lnTo>
                <a:lnTo>
                  <a:pt x="15" y="82"/>
                </a:lnTo>
                <a:lnTo>
                  <a:pt x="20" y="80"/>
                </a:lnTo>
                <a:lnTo>
                  <a:pt x="25" y="80"/>
                </a:lnTo>
                <a:lnTo>
                  <a:pt x="30" y="82"/>
                </a:lnTo>
                <a:lnTo>
                  <a:pt x="34" y="84"/>
                </a:lnTo>
                <a:lnTo>
                  <a:pt x="38" y="88"/>
                </a:lnTo>
                <a:lnTo>
                  <a:pt x="43" y="97"/>
                </a:lnTo>
                <a:lnTo>
                  <a:pt x="44" y="108"/>
                </a:lnTo>
                <a:lnTo>
                  <a:pt x="43" y="119"/>
                </a:lnTo>
                <a:lnTo>
                  <a:pt x="39" y="128"/>
                </a:lnTo>
                <a:lnTo>
                  <a:pt x="35" y="133"/>
                </a:lnTo>
                <a:lnTo>
                  <a:pt x="30" y="136"/>
                </a:lnTo>
                <a:lnTo>
                  <a:pt x="25" y="137"/>
                </a:lnTo>
                <a:lnTo>
                  <a:pt x="20" y="137"/>
                </a:lnTo>
                <a:lnTo>
                  <a:pt x="15" y="136"/>
                </a:lnTo>
                <a:lnTo>
                  <a:pt x="11" y="133"/>
                </a:lnTo>
                <a:lnTo>
                  <a:pt x="9" y="132"/>
                </a:lnTo>
                <a:lnTo>
                  <a:pt x="7" y="130"/>
                </a:lnTo>
                <a:lnTo>
                  <a:pt x="6" y="127"/>
                </a:lnTo>
                <a:lnTo>
                  <a:pt x="7" y="126"/>
                </a:lnTo>
                <a:lnTo>
                  <a:pt x="9" y="123"/>
                </a:lnTo>
                <a:lnTo>
                  <a:pt x="11" y="121"/>
                </a:lnTo>
                <a:lnTo>
                  <a:pt x="15" y="119"/>
                </a:lnTo>
                <a:lnTo>
                  <a:pt x="20" y="118"/>
                </a:lnTo>
                <a:lnTo>
                  <a:pt x="25" y="118"/>
                </a:lnTo>
                <a:lnTo>
                  <a:pt x="30" y="118"/>
                </a:lnTo>
                <a:lnTo>
                  <a:pt x="35" y="121"/>
                </a:lnTo>
                <a:lnTo>
                  <a:pt x="39" y="126"/>
                </a:lnTo>
                <a:lnTo>
                  <a:pt x="43" y="135"/>
                </a:lnTo>
                <a:lnTo>
                  <a:pt x="45" y="146"/>
                </a:lnTo>
                <a:lnTo>
                  <a:pt x="43" y="157"/>
                </a:lnTo>
                <a:lnTo>
                  <a:pt x="39" y="166"/>
                </a:lnTo>
                <a:lnTo>
                  <a:pt x="35" y="171"/>
                </a:lnTo>
                <a:lnTo>
                  <a:pt x="31" y="174"/>
                </a:lnTo>
                <a:lnTo>
                  <a:pt x="26" y="175"/>
                </a:lnTo>
                <a:lnTo>
                  <a:pt x="20" y="174"/>
                </a:lnTo>
                <a:lnTo>
                  <a:pt x="16" y="172"/>
                </a:lnTo>
                <a:lnTo>
                  <a:pt x="11" y="171"/>
                </a:lnTo>
                <a:lnTo>
                  <a:pt x="9" y="170"/>
                </a:lnTo>
                <a:lnTo>
                  <a:pt x="7" y="167"/>
                </a:lnTo>
                <a:lnTo>
                  <a:pt x="6" y="165"/>
                </a:lnTo>
                <a:lnTo>
                  <a:pt x="7" y="162"/>
                </a:lnTo>
                <a:lnTo>
                  <a:pt x="9" y="161"/>
                </a:lnTo>
                <a:lnTo>
                  <a:pt x="11" y="159"/>
                </a:lnTo>
                <a:lnTo>
                  <a:pt x="16" y="157"/>
                </a:lnTo>
                <a:lnTo>
                  <a:pt x="20" y="156"/>
                </a:lnTo>
                <a:lnTo>
                  <a:pt x="26" y="155"/>
                </a:lnTo>
                <a:lnTo>
                  <a:pt x="30" y="156"/>
                </a:lnTo>
                <a:lnTo>
                  <a:pt x="35" y="159"/>
                </a:lnTo>
                <a:lnTo>
                  <a:pt x="39" y="164"/>
                </a:lnTo>
                <a:lnTo>
                  <a:pt x="44" y="172"/>
                </a:lnTo>
                <a:lnTo>
                  <a:pt x="45" y="184"/>
                </a:lnTo>
                <a:lnTo>
                  <a:pt x="44" y="195"/>
                </a:lnTo>
                <a:lnTo>
                  <a:pt x="39" y="204"/>
                </a:lnTo>
                <a:lnTo>
                  <a:pt x="36" y="208"/>
                </a:lnTo>
                <a:lnTo>
                  <a:pt x="31" y="212"/>
                </a:lnTo>
                <a:lnTo>
                  <a:pt x="26" y="212"/>
                </a:lnTo>
                <a:lnTo>
                  <a:pt x="21" y="212"/>
                </a:lnTo>
                <a:lnTo>
                  <a:pt x="16" y="210"/>
                </a:lnTo>
                <a:lnTo>
                  <a:pt x="12" y="209"/>
                </a:lnTo>
                <a:lnTo>
                  <a:pt x="10" y="206"/>
                </a:lnTo>
                <a:lnTo>
                  <a:pt x="7" y="205"/>
                </a:lnTo>
                <a:lnTo>
                  <a:pt x="7" y="203"/>
                </a:lnTo>
                <a:lnTo>
                  <a:pt x="7" y="200"/>
                </a:lnTo>
                <a:lnTo>
                  <a:pt x="10" y="198"/>
                </a:lnTo>
                <a:lnTo>
                  <a:pt x="12" y="196"/>
                </a:lnTo>
                <a:lnTo>
                  <a:pt x="16" y="195"/>
                </a:lnTo>
                <a:lnTo>
                  <a:pt x="21" y="194"/>
                </a:lnTo>
                <a:lnTo>
                  <a:pt x="26" y="193"/>
                </a:lnTo>
                <a:lnTo>
                  <a:pt x="31" y="194"/>
                </a:lnTo>
                <a:lnTo>
                  <a:pt x="35" y="196"/>
                </a:lnTo>
                <a:lnTo>
                  <a:pt x="39" y="200"/>
                </a:lnTo>
                <a:lnTo>
                  <a:pt x="44" y="210"/>
                </a:lnTo>
                <a:lnTo>
                  <a:pt x="45" y="222"/>
                </a:lnTo>
                <a:lnTo>
                  <a:pt x="44" y="232"/>
                </a:lnTo>
                <a:lnTo>
                  <a:pt x="40" y="242"/>
                </a:lnTo>
                <a:lnTo>
                  <a:pt x="36" y="246"/>
                </a:lnTo>
                <a:lnTo>
                  <a:pt x="31" y="248"/>
                </a:lnTo>
                <a:lnTo>
                  <a:pt x="26" y="249"/>
                </a:lnTo>
                <a:lnTo>
                  <a:pt x="24" y="249"/>
                </a:lnTo>
                <a:lnTo>
                  <a:pt x="24" y="256"/>
                </a:lnTo>
                <a:lnTo>
                  <a:pt x="26" y="256"/>
                </a:lnTo>
                <a:lnTo>
                  <a:pt x="33" y="254"/>
                </a:lnTo>
                <a:lnTo>
                  <a:pt x="36" y="253"/>
                </a:lnTo>
                <a:lnTo>
                  <a:pt x="41" y="249"/>
                </a:lnTo>
                <a:lnTo>
                  <a:pt x="45" y="244"/>
                </a:lnTo>
                <a:lnTo>
                  <a:pt x="50" y="234"/>
                </a:lnTo>
                <a:lnTo>
                  <a:pt x="51" y="220"/>
                </a:lnTo>
                <a:lnTo>
                  <a:pt x="49" y="208"/>
                </a:lnTo>
                <a:lnTo>
                  <a:pt x="44" y="198"/>
                </a:lnTo>
                <a:lnTo>
                  <a:pt x="40" y="193"/>
                </a:lnTo>
                <a:lnTo>
                  <a:pt x="36" y="190"/>
                </a:lnTo>
                <a:lnTo>
                  <a:pt x="31" y="188"/>
                </a:lnTo>
                <a:lnTo>
                  <a:pt x="26" y="188"/>
                </a:lnTo>
                <a:lnTo>
                  <a:pt x="20" y="188"/>
                </a:lnTo>
                <a:lnTo>
                  <a:pt x="14" y="189"/>
                </a:lnTo>
                <a:lnTo>
                  <a:pt x="9" y="191"/>
                </a:lnTo>
                <a:lnTo>
                  <a:pt x="5" y="194"/>
                </a:lnTo>
                <a:lnTo>
                  <a:pt x="2" y="199"/>
                </a:lnTo>
                <a:lnTo>
                  <a:pt x="1" y="203"/>
                </a:lnTo>
                <a:lnTo>
                  <a:pt x="2" y="206"/>
                </a:lnTo>
                <a:lnTo>
                  <a:pt x="5" y="212"/>
                </a:lnTo>
                <a:lnTo>
                  <a:pt x="10" y="214"/>
                </a:lnTo>
                <a:lnTo>
                  <a:pt x="14" y="217"/>
                </a:lnTo>
                <a:lnTo>
                  <a:pt x="20" y="218"/>
                </a:lnTo>
                <a:lnTo>
                  <a:pt x="26" y="218"/>
                </a:lnTo>
                <a:lnTo>
                  <a:pt x="31" y="217"/>
                </a:lnTo>
                <a:lnTo>
                  <a:pt x="36" y="215"/>
                </a:lnTo>
                <a:lnTo>
                  <a:pt x="40" y="212"/>
                </a:lnTo>
                <a:lnTo>
                  <a:pt x="44" y="208"/>
                </a:lnTo>
                <a:lnTo>
                  <a:pt x="49" y="196"/>
                </a:lnTo>
                <a:lnTo>
                  <a:pt x="51" y="184"/>
                </a:lnTo>
                <a:lnTo>
                  <a:pt x="49" y="170"/>
                </a:lnTo>
                <a:lnTo>
                  <a:pt x="44" y="160"/>
                </a:lnTo>
                <a:lnTo>
                  <a:pt x="40" y="155"/>
                </a:lnTo>
                <a:lnTo>
                  <a:pt x="35" y="152"/>
                </a:lnTo>
                <a:lnTo>
                  <a:pt x="31" y="150"/>
                </a:lnTo>
                <a:lnTo>
                  <a:pt x="25" y="150"/>
                </a:lnTo>
                <a:lnTo>
                  <a:pt x="19" y="150"/>
                </a:lnTo>
                <a:lnTo>
                  <a:pt x="14" y="151"/>
                </a:lnTo>
                <a:lnTo>
                  <a:pt x="9" y="154"/>
                </a:lnTo>
                <a:lnTo>
                  <a:pt x="5" y="157"/>
                </a:lnTo>
                <a:lnTo>
                  <a:pt x="2" y="161"/>
                </a:lnTo>
                <a:lnTo>
                  <a:pt x="1" y="165"/>
                </a:lnTo>
                <a:lnTo>
                  <a:pt x="2" y="170"/>
                </a:lnTo>
                <a:lnTo>
                  <a:pt x="5" y="174"/>
                </a:lnTo>
                <a:lnTo>
                  <a:pt x="9" y="176"/>
                </a:lnTo>
                <a:lnTo>
                  <a:pt x="14" y="179"/>
                </a:lnTo>
                <a:lnTo>
                  <a:pt x="20" y="180"/>
                </a:lnTo>
                <a:lnTo>
                  <a:pt x="26" y="180"/>
                </a:lnTo>
                <a:lnTo>
                  <a:pt x="31" y="180"/>
                </a:lnTo>
                <a:lnTo>
                  <a:pt x="36" y="177"/>
                </a:lnTo>
                <a:lnTo>
                  <a:pt x="40" y="174"/>
                </a:lnTo>
                <a:lnTo>
                  <a:pt x="44" y="170"/>
                </a:lnTo>
                <a:lnTo>
                  <a:pt x="49" y="159"/>
                </a:lnTo>
                <a:lnTo>
                  <a:pt x="50" y="146"/>
                </a:lnTo>
                <a:lnTo>
                  <a:pt x="49" y="133"/>
                </a:lnTo>
                <a:lnTo>
                  <a:pt x="44" y="122"/>
                </a:lnTo>
                <a:lnTo>
                  <a:pt x="40" y="118"/>
                </a:lnTo>
                <a:lnTo>
                  <a:pt x="35" y="114"/>
                </a:lnTo>
                <a:lnTo>
                  <a:pt x="30" y="112"/>
                </a:lnTo>
                <a:lnTo>
                  <a:pt x="25" y="112"/>
                </a:lnTo>
                <a:lnTo>
                  <a:pt x="19" y="112"/>
                </a:lnTo>
                <a:lnTo>
                  <a:pt x="14" y="114"/>
                </a:lnTo>
                <a:lnTo>
                  <a:pt x="9" y="116"/>
                </a:lnTo>
                <a:lnTo>
                  <a:pt x="4" y="119"/>
                </a:lnTo>
                <a:lnTo>
                  <a:pt x="1" y="123"/>
                </a:lnTo>
                <a:lnTo>
                  <a:pt x="0" y="127"/>
                </a:lnTo>
                <a:lnTo>
                  <a:pt x="1" y="132"/>
                </a:lnTo>
                <a:lnTo>
                  <a:pt x="4" y="136"/>
                </a:lnTo>
                <a:lnTo>
                  <a:pt x="9" y="138"/>
                </a:lnTo>
                <a:lnTo>
                  <a:pt x="14" y="141"/>
                </a:lnTo>
                <a:lnTo>
                  <a:pt x="19" y="142"/>
                </a:lnTo>
                <a:lnTo>
                  <a:pt x="25" y="142"/>
                </a:lnTo>
                <a:lnTo>
                  <a:pt x="31" y="142"/>
                </a:lnTo>
                <a:lnTo>
                  <a:pt x="35" y="140"/>
                </a:lnTo>
                <a:lnTo>
                  <a:pt x="40" y="137"/>
                </a:lnTo>
                <a:lnTo>
                  <a:pt x="44" y="132"/>
                </a:lnTo>
                <a:lnTo>
                  <a:pt x="49" y="121"/>
                </a:lnTo>
                <a:lnTo>
                  <a:pt x="50" y="108"/>
                </a:lnTo>
                <a:lnTo>
                  <a:pt x="48" y="95"/>
                </a:lnTo>
                <a:lnTo>
                  <a:pt x="43" y="84"/>
                </a:lnTo>
                <a:lnTo>
                  <a:pt x="39" y="80"/>
                </a:lnTo>
                <a:lnTo>
                  <a:pt x="35" y="77"/>
                </a:lnTo>
                <a:lnTo>
                  <a:pt x="30" y="75"/>
                </a:lnTo>
                <a:lnTo>
                  <a:pt x="25" y="74"/>
                </a:lnTo>
                <a:lnTo>
                  <a:pt x="19" y="75"/>
                </a:lnTo>
                <a:lnTo>
                  <a:pt x="12" y="77"/>
                </a:lnTo>
                <a:lnTo>
                  <a:pt x="7" y="78"/>
                </a:lnTo>
                <a:lnTo>
                  <a:pt x="4" y="82"/>
                </a:lnTo>
                <a:lnTo>
                  <a:pt x="1" y="85"/>
                </a:lnTo>
                <a:lnTo>
                  <a:pt x="0" y="90"/>
                </a:lnTo>
                <a:lnTo>
                  <a:pt x="1" y="94"/>
                </a:lnTo>
                <a:lnTo>
                  <a:pt x="4" y="98"/>
                </a:lnTo>
                <a:lnTo>
                  <a:pt x="9" y="102"/>
                </a:lnTo>
                <a:lnTo>
                  <a:pt x="12" y="103"/>
                </a:lnTo>
                <a:lnTo>
                  <a:pt x="19" y="104"/>
                </a:lnTo>
                <a:lnTo>
                  <a:pt x="25" y="106"/>
                </a:lnTo>
                <a:lnTo>
                  <a:pt x="30" y="104"/>
                </a:lnTo>
                <a:lnTo>
                  <a:pt x="35" y="102"/>
                </a:lnTo>
                <a:lnTo>
                  <a:pt x="39" y="99"/>
                </a:lnTo>
                <a:lnTo>
                  <a:pt x="43" y="94"/>
                </a:lnTo>
                <a:lnTo>
                  <a:pt x="48" y="84"/>
                </a:lnTo>
                <a:lnTo>
                  <a:pt x="50" y="70"/>
                </a:lnTo>
                <a:lnTo>
                  <a:pt x="48" y="58"/>
                </a:lnTo>
                <a:lnTo>
                  <a:pt x="43" y="46"/>
                </a:lnTo>
                <a:lnTo>
                  <a:pt x="39" y="43"/>
                </a:lnTo>
                <a:lnTo>
                  <a:pt x="34" y="39"/>
                </a:lnTo>
                <a:lnTo>
                  <a:pt x="30" y="37"/>
                </a:lnTo>
                <a:lnTo>
                  <a:pt x="24" y="36"/>
                </a:lnTo>
                <a:lnTo>
                  <a:pt x="17" y="37"/>
                </a:lnTo>
                <a:lnTo>
                  <a:pt x="12" y="39"/>
                </a:lnTo>
                <a:lnTo>
                  <a:pt x="7" y="41"/>
                </a:lnTo>
                <a:lnTo>
                  <a:pt x="4" y="44"/>
                </a:lnTo>
                <a:lnTo>
                  <a:pt x="0" y="48"/>
                </a:lnTo>
                <a:lnTo>
                  <a:pt x="0" y="53"/>
                </a:lnTo>
                <a:lnTo>
                  <a:pt x="1" y="56"/>
                </a:lnTo>
                <a:lnTo>
                  <a:pt x="4" y="60"/>
                </a:lnTo>
                <a:lnTo>
                  <a:pt x="7" y="64"/>
                </a:lnTo>
                <a:lnTo>
                  <a:pt x="12" y="65"/>
                </a:lnTo>
                <a:lnTo>
                  <a:pt x="19" y="68"/>
                </a:lnTo>
                <a:lnTo>
                  <a:pt x="25" y="68"/>
                </a:lnTo>
                <a:lnTo>
                  <a:pt x="30" y="66"/>
                </a:lnTo>
                <a:lnTo>
                  <a:pt x="35" y="65"/>
                </a:lnTo>
                <a:lnTo>
                  <a:pt x="39" y="61"/>
                </a:lnTo>
                <a:lnTo>
                  <a:pt x="43" y="56"/>
                </a:lnTo>
                <a:lnTo>
                  <a:pt x="48" y="46"/>
                </a:lnTo>
                <a:lnTo>
                  <a:pt x="49" y="32"/>
                </a:lnTo>
                <a:lnTo>
                  <a:pt x="48" y="20"/>
                </a:lnTo>
                <a:lnTo>
                  <a:pt x="41" y="10"/>
                </a:lnTo>
                <a:lnTo>
                  <a:pt x="38" y="5"/>
                </a:lnTo>
                <a:lnTo>
                  <a:pt x="34" y="2"/>
                </a:lnTo>
                <a:lnTo>
                  <a:pt x="29" y="0"/>
                </a:lnTo>
                <a:lnTo>
                  <a:pt x="24" y="0"/>
                </a:lnTo>
                <a:lnTo>
                  <a:pt x="21" y="0"/>
                </a:lnTo>
                <a:lnTo>
                  <a:pt x="21" y="5"/>
                </a:lnTo>
                <a:lnTo>
                  <a:pt x="24" y="5"/>
                </a:lnTo>
                <a:close/>
              </a:path>
            </a:pathLst>
          </a:custGeom>
          <a:solidFill>
            <a:srgbClr val="AF2626"/>
          </a:solidFill>
          <a:ln w="0">
            <a:solidFill>
              <a:srgbClr val="6633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220337" y="142509"/>
            <a:ext cx="5166912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OPE of QCD potential in </a:t>
            </a:r>
            <a:r>
              <a:rPr lang="en-US" altLang="ja-JP" dirty="0" smtClean="0">
                <a:solidFill>
                  <a:srgbClr val="FF0000"/>
                </a:solidFill>
              </a:rPr>
              <a:t>P</a:t>
            </a:r>
            <a:r>
              <a:rPr kumimoji="1" lang="en-US" altLang="ja-JP" dirty="0" smtClean="0">
                <a:solidFill>
                  <a:srgbClr val="FF0000"/>
                </a:solidFill>
              </a:rPr>
              <a:t>otential-NRQCD EFT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103" name="Picture 16" descr="USgluon2"/>
          <p:cNvPicPr>
            <a:picLocks noChangeAspect="1" noChangeArrowheads="1"/>
          </p:cNvPicPr>
          <p:nvPr/>
        </p:nvPicPr>
        <p:blipFill rotWithShape="1">
          <a:blip r:embed="rId7"/>
          <a:srcRect t="31295" r="74432"/>
          <a:stretch/>
        </p:blipFill>
        <p:spPr bwMode="auto">
          <a:xfrm>
            <a:off x="1421176" y="1432188"/>
            <a:ext cx="892370" cy="389375"/>
          </a:xfrm>
          <a:prstGeom prst="rect">
            <a:avLst/>
          </a:prstGeom>
          <a:noFill/>
        </p:spPr>
      </p:pic>
      <p:pic>
        <p:nvPicPr>
          <p:cNvPr id="104" name="Picture 16" descr="USgluon2"/>
          <p:cNvPicPr>
            <a:picLocks noChangeAspect="1" noChangeArrowheads="1"/>
          </p:cNvPicPr>
          <p:nvPr/>
        </p:nvPicPr>
        <p:blipFill rotWithShape="1">
          <a:blip r:embed="rId7"/>
          <a:srcRect t="31295" r="74432"/>
          <a:stretch/>
        </p:blipFill>
        <p:spPr bwMode="auto">
          <a:xfrm>
            <a:off x="2491102" y="1419335"/>
            <a:ext cx="1098562" cy="389375"/>
          </a:xfrm>
          <a:prstGeom prst="rect">
            <a:avLst/>
          </a:prstGeom>
          <a:noFill/>
        </p:spPr>
      </p:pic>
      <p:grpSp>
        <p:nvGrpSpPr>
          <p:cNvPr id="105" name="グループ化 104"/>
          <p:cNvGrpSpPr/>
          <p:nvPr/>
        </p:nvGrpSpPr>
        <p:grpSpPr>
          <a:xfrm>
            <a:off x="2952060" y="1684680"/>
            <a:ext cx="109538" cy="117475"/>
            <a:chOff x="7810500" y="2455863"/>
            <a:chExt cx="109538" cy="117475"/>
          </a:xfrm>
        </p:grpSpPr>
        <p:sp>
          <p:nvSpPr>
            <p:cNvPr id="106" name="Freeform 14"/>
            <p:cNvSpPr>
              <a:spLocks/>
            </p:cNvSpPr>
            <p:nvPr/>
          </p:nvSpPr>
          <p:spPr bwMode="auto">
            <a:xfrm>
              <a:off x="7813675" y="2460625"/>
              <a:ext cx="101600" cy="107950"/>
            </a:xfrm>
            <a:custGeom>
              <a:avLst/>
              <a:gdLst>
                <a:gd name="T0" fmla="*/ 55 w 64"/>
                <a:gd name="T1" fmla="*/ 58 h 68"/>
                <a:gd name="T2" fmla="*/ 45 w 64"/>
                <a:gd name="T3" fmla="*/ 66 h 68"/>
                <a:gd name="T4" fmla="*/ 33 w 64"/>
                <a:gd name="T5" fmla="*/ 68 h 68"/>
                <a:gd name="T6" fmla="*/ 21 w 64"/>
                <a:gd name="T7" fmla="*/ 66 h 68"/>
                <a:gd name="T8" fmla="*/ 10 w 64"/>
                <a:gd name="T9" fmla="*/ 58 h 68"/>
                <a:gd name="T10" fmla="*/ 2 w 64"/>
                <a:gd name="T11" fmla="*/ 46 h 68"/>
                <a:gd name="T12" fmla="*/ 0 w 64"/>
                <a:gd name="T13" fmla="*/ 33 h 68"/>
                <a:gd name="T14" fmla="*/ 2 w 64"/>
                <a:gd name="T15" fmla="*/ 22 h 68"/>
                <a:gd name="T16" fmla="*/ 10 w 64"/>
                <a:gd name="T17" fmla="*/ 10 h 68"/>
                <a:gd name="T18" fmla="*/ 21 w 64"/>
                <a:gd name="T19" fmla="*/ 2 h 68"/>
                <a:gd name="T20" fmla="*/ 33 w 64"/>
                <a:gd name="T21" fmla="*/ 0 h 68"/>
                <a:gd name="T22" fmla="*/ 45 w 64"/>
                <a:gd name="T23" fmla="*/ 2 h 68"/>
                <a:gd name="T24" fmla="*/ 55 w 64"/>
                <a:gd name="T25" fmla="*/ 10 h 68"/>
                <a:gd name="T26" fmla="*/ 62 w 64"/>
                <a:gd name="T27" fmla="*/ 22 h 68"/>
                <a:gd name="T28" fmla="*/ 64 w 64"/>
                <a:gd name="T29" fmla="*/ 33 h 68"/>
                <a:gd name="T30" fmla="*/ 62 w 64"/>
                <a:gd name="T31" fmla="*/ 46 h 68"/>
                <a:gd name="T32" fmla="*/ 55 w 64"/>
                <a:gd name="T33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68">
                  <a:moveTo>
                    <a:pt x="55" y="58"/>
                  </a:moveTo>
                  <a:lnTo>
                    <a:pt x="45" y="66"/>
                  </a:lnTo>
                  <a:lnTo>
                    <a:pt x="33" y="68"/>
                  </a:lnTo>
                  <a:lnTo>
                    <a:pt x="21" y="66"/>
                  </a:lnTo>
                  <a:lnTo>
                    <a:pt x="10" y="58"/>
                  </a:lnTo>
                  <a:lnTo>
                    <a:pt x="2" y="46"/>
                  </a:lnTo>
                  <a:lnTo>
                    <a:pt x="0" y="33"/>
                  </a:lnTo>
                  <a:lnTo>
                    <a:pt x="2" y="22"/>
                  </a:lnTo>
                  <a:lnTo>
                    <a:pt x="10" y="10"/>
                  </a:lnTo>
                  <a:lnTo>
                    <a:pt x="21" y="2"/>
                  </a:lnTo>
                  <a:lnTo>
                    <a:pt x="33" y="0"/>
                  </a:lnTo>
                  <a:lnTo>
                    <a:pt x="45" y="2"/>
                  </a:lnTo>
                  <a:lnTo>
                    <a:pt x="55" y="10"/>
                  </a:lnTo>
                  <a:lnTo>
                    <a:pt x="62" y="22"/>
                  </a:lnTo>
                  <a:lnTo>
                    <a:pt x="64" y="33"/>
                  </a:lnTo>
                  <a:lnTo>
                    <a:pt x="62" y="46"/>
                  </a:lnTo>
                  <a:lnTo>
                    <a:pt x="55" y="5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" name="Freeform 15"/>
            <p:cNvSpPr>
              <a:spLocks noEditPoints="1"/>
            </p:cNvSpPr>
            <p:nvPr/>
          </p:nvSpPr>
          <p:spPr bwMode="auto">
            <a:xfrm>
              <a:off x="7813675" y="2460625"/>
              <a:ext cx="101600" cy="107950"/>
            </a:xfrm>
            <a:custGeom>
              <a:avLst/>
              <a:gdLst>
                <a:gd name="T0" fmla="*/ 55 w 64"/>
                <a:gd name="T1" fmla="*/ 58 h 68"/>
                <a:gd name="T2" fmla="*/ 45 w 64"/>
                <a:gd name="T3" fmla="*/ 66 h 68"/>
                <a:gd name="T4" fmla="*/ 33 w 64"/>
                <a:gd name="T5" fmla="*/ 68 h 68"/>
                <a:gd name="T6" fmla="*/ 21 w 64"/>
                <a:gd name="T7" fmla="*/ 66 h 68"/>
                <a:gd name="T8" fmla="*/ 10 w 64"/>
                <a:gd name="T9" fmla="*/ 58 h 68"/>
                <a:gd name="T10" fmla="*/ 2 w 64"/>
                <a:gd name="T11" fmla="*/ 46 h 68"/>
                <a:gd name="T12" fmla="*/ 0 w 64"/>
                <a:gd name="T13" fmla="*/ 33 h 68"/>
                <a:gd name="T14" fmla="*/ 2 w 64"/>
                <a:gd name="T15" fmla="*/ 22 h 68"/>
                <a:gd name="T16" fmla="*/ 10 w 64"/>
                <a:gd name="T17" fmla="*/ 10 h 68"/>
                <a:gd name="T18" fmla="*/ 21 w 64"/>
                <a:gd name="T19" fmla="*/ 2 h 68"/>
                <a:gd name="T20" fmla="*/ 33 w 64"/>
                <a:gd name="T21" fmla="*/ 0 h 68"/>
                <a:gd name="T22" fmla="*/ 45 w 64"/>
                <a:gd name="T23" fmla="*/ 2 h 68"/>
                <a:gd name="T24" fmla="*/ 55 w 64"/>
                <a:gd name="T25" fmla="*/ 10 h 68"/>
                <a:gd name="T26" fmla="*/ 62 w 64"/>
                <a:gd name="T27" fmla="*/ 22 h 68"/>
                <a:gd name="T28" fmla="*/ 64 w 64"/>
                <a:gd name="T29" fmla="*/ 33 h 68"/>
                <a:gd name="T30" fmla="*/ 62 w 64"/>
                <a:gd name="T31" fmla="*/ 46 h 68"/>
                <a:gd name="T32" fmla="*/ 55 w 64"/>
                <a:gd name="T33" fmla="*/ 58 h 68"/>
                <a:gd name="T34" fmla="*/ 55 w 64"/>
                <a:gd name="T35" fmla="*/ 58 h 68"/>
                <a:gd name="T36" fmla="*/ 62 w 64"/>
                <a:gd name="T37" fmla="*/ 46 h 68"/>
                <a:gd name="T38" fmla="*/ 64 w 64"/>
                <a:gd name="T39" fmla="*/ 33 h 68"/>
                <a:gd name="T40" fmla="*/ 62 w 64"/>
                <a:gd name="T41" fmla="*/ 22 h 68"/>
                <a:gd name="T42" fmla="*/ 55 w 64"/>
                <a:gd name="T43" fmla="*/ 10 h 68"/>
                <a:gd name="T44" fmla="*/ 45 w 64"/>
                <a:gd name="T45" fmla="*/ 2 h 68"/>
                <a:gd name="T46" fmla="*/ 33 w 64"/>
                <a:gd name="T47" fmla="*/ 0 h 68"/>
                <a:gd name="T48" fmla="*/ 21 w 64"/>
                <a:gd name="T49" fmla="*/ 2 h 68"/>
                <a:gd name="T50" fmla="*/ 10 w 64"/>
                <a:gd name="T51" fmla="*/ 10 h 68"/>
                <a:gd name="T52" fmla="*/ 2 w 64"/>
                <a:gd name="T53" fmla="*/ 22 h 68"/>
                <a:gd name="T54" fmla="*/ 0 w 64"/>
                <a:gd name="T55" fmla="*/ 33 h 68"/>
                <a:gd name="T56" fmla="*/ 2 w 64"/>
                <a:gd name="T57" fmla="*/ 46 h 68"/>
                <a:gd name="T58" fmla="*/ 10 w 64"/>
                <a:gd name="T59" fmla="*/ 58 h 68"/>
                <a:gd name="T60" fmla="*/ 21 w 64"/>
                <a:gd name="T61" fmla="*/ 66 h 68"/>
                <a:gd name="T62" fmla="*/ 33 w 64"/>
                <a:gd name="T63" fmla="*/ 68 h 68"/>
                <a:gd name="T64" fmla="*/ 45 w 64"/>
                <a:gd name="T65" fmla="*/ 66 h 68"/>
                <a:gd name="T66" fmla="*/ 55 w 64"/>
                <a:gd name="T67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8">
                  <a:moveTo>
                    <a:pt x="55" y="58"/>
                  </a:moveTo>
                  <a:lnTo>
                    <a:pt x="45" y="66"/>
                  </a:lnTo>
                  <a:lnTo>
                    <a:pt x="33" y="68"/>
                  </a:lnTo>
                  <a:lnTo>
                    <a:pt x="21" y="66"/>
                  </a:lnTo>
                  <a:lnTo>
                    <a:pt x="10" y="58"/>
                  </a:lnTo>
                  <a:lnTo>
                    <a:pt x="2" y="46"/>
                  </a:lnTo>
                  <a:lnTo>
                    <a:pt x="0" y="33"/>
                  </a:lnTo>
                  <a:lnTo>
                    <a:pt x="2" y="22"/>
                  </a:lnTo>
                  <a:lnTo>
                    <a:pt x="10" y="10"/>
                  </a:lnTo>
                  <a:lnTo>
                    <a:pt x="21" y="2"/>
                  </a:lnTo>
                  <a:lnTo>
                    <a:pt x="33" y="0"/>
                  </a:lnTo>
                  <a:lnTo>
                    <a:pt x="45" y="2"/>
                  </a:lnTo>
                  <a:lnTo>
                    <a:pt x="55" y="10"/>
                  </a:lnTo>
                  <a:lnTo>
                    <a:pt x="62" y="22"/>
                  </a:lnTo>
                  <a:lnTo>
                    <a:pt x="64" y="33"/>
                  </a:lnTo>
                  <a:lnTo>
                    <a:pt x="62" y="46"/>
                  </a:lnTo>
                  <a:lnTo>
                    <a:pt x="55" y="58"/>
                  </a:lnTo>
                  <a:close/>
                  <a:moveTo>
                    <a:pt x="55" y="58"/>
                  </a:moveTo>
                  <a:lnTo>
                    <a:pt x="62" y="46"/>
                  </a:lnTo>
                  <a:lnTo>
                    <a:pt x="64" y="33"/>
                  </a:lnTo>
                  <a:lnTo>
                    <a:pt x="62" y="22"/>
                  </a:lnTo>
                  <a:lnTo>
                    <a:pt x="55" y="10"/>
                  </a:lnTo>
                  <a:lnTo>
                    <a:pt x="45" y="2"/>
                  </a:lnTo>
                  <a:lnTo>
                    <a:pt x="33" y="0"/>
                  </a:lnTo>
                  <a:lnTo>
                    <a:pt x="21" y="2"/>
                  </a:lnTo>
                  <a:lnTo>
                    <a:pt x="10" y="10"/>
                  </a:lnTo>
                  <a:lnTo>
                    <a:pt x="2" y="22"/>
                  </a:lnTo>
                  <a:lnTo>
                    <a:pt x="0" y="33"/>
                  </a:lnTo>
                  <a:lnTo>
                    <a:pt x="2" y="46"/>
                  </a:lnTo>
                  <a:lnTo>
                    <a:pt x="10" y="58"/>
                  </a:lnTo>
                  <a:lnTo>
                    <a:pt x="21" y="66"/>
                  </a:lnTo>
                  <a:lnTo>
                    <a:pt x="33" y="68"/>
                  </a:lnTo>
                  <a:lnTo>
                    <a:pt x="45" y="66"/>
                  </a:lnTo>
                  <a:lnTo>
                    <a:pt x="55" y="5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" name="Freeform 16"/>
            <p:cNvSpPr>
              <a:spLocks noEditPoints="1"/>
            </p:cNvSpPr>
            <p:nvPr/>
          </p:nvSpPr>
          <p:spPr bwMode="auto">
            <a:xfrm>
              <a:off x="7810500" y="2455863"/>
              <a:ext cx="109538" cy="117475"/>
            </a:xfrm>
            <a:custGeom>
              <a:avLst/>
              <a:gdLst>
                <a:gd name="T0" fmla="*/ 55 w 69"/>
                <a:gd name="T1" fmla="*/ 60 h 74"/>
                <a:gd name="T2" fmla="*/ 46 w 69"/>
                <a:gd name="T3" fmla="*/ 66 h 74"/>
                <a:gd name="T4" fmla="*/ 35 w 69"/>
                <a:gd name="T5" fmla="*/ 69 h 74"/>
                <a:gd name="T6" fmla="*/ 24 w 69"/>
                <a:gd name="T7" fmla="*/ 66 h 74"/>
                <a:gd name="T8" fmla="*/ 14 w 69"/>
                <a:gd name="T9" fmla="*/ 60 h 74"/>
                <a:gd name="T10" fmla="*/ 7 w 69"/>
                <a:gd name="T11" fmla="*/ 49 h 74"/>
                <a:gd name="T12" fmla="*/ 6 w 69"/>
                <a:gd name="T13" fmla="*/ 36 h 74"/>
                <a:gd name="T14" fmla="*/ 7 w 69"/>
                <a:gd name="T15" fmla="*/ 25 h 74"/>
                <a:gd name="T16" fmla="*/ 14 w 69"/>
                <a:gd name="T17" fmla="*/ 14 h 74"/>
                <a:gd name="T18" fmla="*/ 24 w 69"/>
                <a:gd name="T19" fmla="*/ 8 h 74"/>
                <a:gd name="T20" fmla="*/ 35 w 69"/>
                <a:gd name="T21" fmla="*/ 5 h 74"/>
                <a:gd name="T22" fmla="*/ 46 w 69"/>
                <a:gd name="T23" fmla="*/ 8 h 74"/>
                <a:gd name="T24" fmla="*/ 55 w 69"/>
                <a:gd name="T25" fmla="*/ 14 h 74"/>
                <a:gd name="T26" fmla="*/ 62 w 69"/>
                <a:gd name="T27" fmla="*/ 25 h 74"/>
                <a:gd name="T28" fmla="*/ 64 w 69"/>
                <a:gd name="T29" fmla="*/ 36 h 74"/>
                <a:gd name="T30" fmla="*/ 62 w 69"/>
                <a:gd name="T31" fmla="*/ 49 h 74"/>
                <a:gd name="T32" fmla="*/ 55 w 69"/>
                <a:gd name="T33" fmla="*/ 60 h 74"/>
                <a:gd name="T34" fmla="*/ 59 w 69"/>
                <a:gd name="T35" fmla="*/ 63 h 74"/>
                <a:gd name="T36" fmla="*/ 66 w 69"/>
                <a:gd name="T37" fmla="*/ 51 h 74"/>
                <a:gd name="T38" fmla="*/ 69 w 69"/>
                <a:gd name="T39" fmla="*/ 36 h 74"/>
                <a:gd name="T40" fmla="*/ 66 w 69"/>
                <a:gd name="T41" fmla="*/ 23 h 74"/>
                <a:gd name="T42" fmla="*/ 59 w 69"/>
                <a:gd name="T43" fmla="*/ 10 h 74"/>
                <a:gd name="T44" fmla="*/ 48 w 69"/>
                <a:gd name="T45" fmla="*/ 3 h 74"/>
                <a:gd name="T46" fmla="*/ 35 w 69"/>
                <a:gd name="T47" fmla="*/ 0 h 74"/>
                <a:gd name="T48" fmla="*/ 21 w 69"/>
                <a:gd name="T49" fmla="*/ 3 h 74"/>
                <a:gd name="T50" fmla="*/ 9 w 69"/>
                <a:gd name="T51" fmla="*/ 10 h 74"/>
                <a:gd name="T52" fmla="*/ 2 w 69"/>
                <a:gd name="T53" fmla="*/ 23 h 74"/>
                <a:gd name="T54" fmla="*/ 0 w 69"/>
                <a:gd name="T55" fmla="*/ 36 h 74"/>
                <a:gd name="T56" fmla="*/ 2 w 69"/>
                <a:gd name="T57" fmla="*/ 51 h 74"/>
                <a:gd name="T58" fmla="*/ 9 w 69"/>
                <a:gd name="T59" fmla="*/ 63 h 74"/>
                <a:gd name="T60" fmla="*/ 21 w 69"/>
                <a:gd name="T61" fmla="*/ 71 h 74"/>
                <a:gd name="T62" fmla="*/ 35 w 69"/>
                <a:gd name="T63" fmla="*/ 74 h 74"/>
                <a:gd name="T64" fmla="*/ 48 w 69"/>
                <a:gd name="T65" fmla="*/ 71 h 74"/>
                <a:gd name="T66" fmla="*/ 59 w 69"/>
                <a:gd name="T67" fmla="*/ 6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74">
                  <a:moveTo>
                    <a:pt x="55" y="60"/>
                  </a:moveTo>
                  <a:lnTo>
                    <a:pt x="46" y="66"/>
                  </a:lnTo>
                  <a:lnTo>
                    <a:pt x="35" y="69"/>
                  </a:lnTo>
                  <a:lnTo>
                    <a:pt x="24" y="66"/>
                  </a:lnTo>
                  <a:lnTo>
                    <a:pt x="14" y="60"/>
                  </a:lnTo>
                  <a:lnTo>
                    <a:pt x="7" y="49"/>
                  </a:lnTo>
                  <a:lnTo>
                    <a:pt x="6" y="36"/>
                  </a:lnTo>
                  <a:lnTo>
                    <a:pt x="7" y="25"/>
                  </a:lnTo>
                  <a:lnTo>
                    <a:pt x="14" y="14"/>
                  </a:lnTo>
                  <a:lnTo>
                    <a:pt x="24" y="8"/>
                  </a:lnTo>
                  <a:lnTo>
                    <a:pt x="35" y="5"/>
                  </a:lnTo>
                  <a:lnTo>
                    <a:pt x="46" y="8"/>
                  </a:lnTo>
                  <a:lnTo>
                    <a:pt x="55" y="14"/>
                  </a:lnTo>
                  <a:lnTo>
                    <a:pt x="62" y="25"/>
                  </a:lnTo>
                  <a:lnTo>
                    <a:pt x="64" y="36"/>
                  </a:lnTo>
                  <a:lnTo>
                    <a:pt x="62" y="49"/>
                  </a:lnTo>
                  <a:lnTo>
                    <a:pt x="55" y="60"/>
                  </a:lnTo>
                  <a:close/>
                  <a:moveTo>
                    <a:pt x="59" y="63"/>
                  </a:moveTo>
                  <a:lnTo>
                    <a:pt x="66" y="51"/>
                  </a:lnTo>
                  <a:lnTo>
                    <a:pt x="69" y="36"/>
                  </a:lnTo>
                  <a:lnTo>
                    <a:pt x="66" y="23"/>
                  </a:lnTo>
                  <a:lnTo>
                    <a:pt x="59" y="10"/>
                  </a:lnTo>
                  <a:lnTo>
                    <a:pt x="48" y="3"/>
                  </a:lnTo>
                  <a:lnTo>
                    <a:pt x="35" y="0"/>
                  </a:lnTo>
                  <a:lnTo>
                    <a:pt x="21" y="3"/>
                  </a:lnTo>
                  <a:lnTo>
                    <a:pt x="9" y="10"/>
                  </a:lnTo>
                  <a:lnTo>
                    <a:pt x="2" y="23"/>
                  </a:lnTo>
                  <a:lnTo>
                    <a:pt x="0" y="36"/>
                  </a:lnTo>
                  <a:lnTo>
                    <a:pt x="2" y="51"/>
                  </a:lnTo>
                  <a:lnTo>
                    <a:pt x="9" y="63"/>
                  </a:lnTo>
                  <a:lnTo>
                    <a:pt x="21" y="71"/>
                  </a:lnTo>
                  <a:lnTo>
                    <a:pt x="35" y="74"/>
                  </a:lnTo>
                  <a:lnTo>
                    <a:pt x="48" y="71"/>
                  </a:lnTo>
                  <a:lnTo>
                    <a:pt x="59" y="63"/>
                  </a:lnTo>
                  <a:close/>
                </a:path>
              </a:pathLst>
            </a:custGeom>
            <a:solidFill>
              <a:srgbClr val="843F0F"/>
            </a:solidFill>
            <a:ln w="0">
              <a:solidFill>
                <a:srgbClr val="843F0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" name="Freeform 17"/>
            <p:cNvSpPr>
              <a:spLocks noEditPoints="1"/>
            </p:cNvSpPr>
            <p:nvPr/>
          </p:nvSpPr>
          <p:spPr bwMode="auto">
            <a:xfrm>
              <a:off x="7832725" y="2481263"/>
              <a:ext cx="63500" cy="66675"/>
            </a:xfrm>
            <a:custGeom>
              <a:avLst/>
              <a:gdLst>
                <a:gd name="T0" fmla="*/ 34 w 40"/>
                <a:gd name="T1" fmla="*/ 2 h 42"/>
                <a:gd name="T2" fmla="*/ 3 w 40"/>
                <a:gd name="T3" fmla="*/ 36 h 42"/>
                <a:gd name="T4" fmla="*/ 0 w 40"/>
                <a:gd name="T5" fmla="*/ 38 h 42"/>
                <a:gd name="T6" fmla="*/ 5 w 40"/>
                <a:gd name="T7" fmla="*/ 42 h 42"/>
                <a:gd name="T8" fmla="*/ 6 w 40"/>
                <a:gd name="T9" fmla="*/ 40 h 42"/>
                <a:gd name="T10" fmla="*/ 38 w 40"/>
                <a:gd name="T11" fmla="*/ 6 h 42"/>
                <a:gd name="T12" fmla="*/ 40 w 40"/>
                <a:gd name="T13" fmla="*/ 4 h 42"/>
                <a:gd name="T14" fmla="*/ 37 w 40"/>
                <a:gd name="T15" fmla="*/ 0 h 42"/>
                <a:gd name="T16" fmla="*/ 34 w 40"/>
                <a:gd name="T17" fmla="*/ 2 h 42"/>
                <a:gd name="T18" fmla="*/ 3 w 40"/>
                <a:gd name="T19" fmla="*/ 6 h 42"/>
                <a:gd name="T20" fmla="*/ 34 w 40"/>
                <a:gd name="T21" fmla="*/ 40 h 42"/>
                <a:gd name="T22" fmla="*/ 37 w 40"/>
                <a:gd name="T23" fmla="*/ 42 h 42"/>
                <a:gd name="T24" fmla="*/ 40 w 40"/>
                <a:gd name="T25" fmla="*/ 38 h 42"/>
                <a:gd name="T26" fmla="*/ 38 w 40"/>
                <a:gd name="T27" fmla="*/ 36 h 42"/>
                <a:gd name="T28" fmla="*/ 6 w 40"/>
                <a:gd name="T29" fmla="*/ 2 h 42"/>
                <a:gd name="T30" fmla="*/ 5 w 40"/>
                <a:gd name="T31" fmla="*/ 0 h 42"/>
                <a:gd name="T32" fmla="*/ 0 w 40"/>
                <a:gd name="T33" fmla="*/ 4 h 42"/>
                <a:gd name="T34" fmla="*/ 3 w 40"/>
                <a:gd name="T35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42">
                  <a:moveTo>
                    <a:pt x="34" y="2"/>
                  </a:moveTo>
                  <a:lnTo>
                    <a:pt x="3" y="36"/>
                  </a:lnTo>
                  <a:lnTo>
                    <a:pt x="0" y="38"/>
                  </a:lnTo>
                  <a:lnTo>
                    <a:pt x="5" y="42"/>
                  </a:lnTo>
                  <a:lnTo>
                    <a:pt x="6" y="40"/>
                  </a:lnTo>
                  <a:lnTo>
                    <a:pt x="38" y="6"/>
                  </a:lnTo>
                  <a:lnTo>
                    <a:pt x="40" y="4"/>
                  </a:lnTo>
                  <a:lnTo>
                    <a:pt x="37" y="0"/>
                  </a:lnTo>
                  <a:lnTo>
                    <a:pt x="34" y="2"/>
                  </a:lnTo>
                  <a:close/>
                  <a:moveTo>
                    <a:pt x="3" y="6"/>
                  </a:moveTo>
                  <a:lnTo>
                    <a:pt x="34" y="40"/>
                  </a:lnTo>
                  <a:lnTo>
                    <a:pt x="37" y="42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4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843F0F"/>
            </a:solidFill>
            <a:ln w="0">
              <a:solidFill>
                <a:srgbClr val="843F0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10" name="グループ化 109"/>
          <p:cNvGrpSpPr/>
          <p:nvPr/>
        </p:nvGrpSpPr>
        <p:grpSpPr>
          <a:xfrm>
            <a:off x="7052546" y="1680256"/>
            <a:ext cx="1282700" cy="119063"/>
            <a:chOff x="6237288" y="2308225"/>
            <a:chExt cx="1282700" cy="119063"/>
          </a:xfrm>
        </p:grpSpPr>
        <p:sp>
          <p:nvSpPr>
            <p:cNvPr id="111" name="Freeform 26"/>
            <p:cNvSpPr>
              <a:spLocks/>
            </p:cNvSpPr>
            <p:nvPr/>
          </p:nvSpPr>
          <p:spPr bwMode="auto">
            <a:xfrm>
              <a:off x="6237288" y="2363788"/>
              <a:ext cx="684213" cy="7938"/>
            </a:xfrm>
            <a:custGeom>
              <a:avLst/>
              <a:gdLst>
                <a:gd name="T0" fmla="*/ 2 w 431"/>
                <a:gd name="T1" fmla="*/ 5 h 5"/>
                <a:gd name="T2" fmla="*/ 429 w 431"/>
                <a:gd name="T3" fmla="*/ 5 h 5"/>
                <a:gd name="T4" fmla="*/ 431 w 431"/>
                <a:gd name="T5" fmla="*/ 5 h 5"/>
                <a:gd name="T6" fmla="*/ 431 w 431"/>
                <a:gd name="T7" fmla="*/ 0 h 5"/>
                <a:gd name="T8" fmla="*/ 429 w 431"/>
                <a:gd name="T9" fmla="*/ 0 h 5"/>
                <a:gd name="T10" fmla="*/ 2 w 431"/>
                <a:gd name="T11" fmla="*/ 0 h 5"/>
                <a:gd name="T12" fmla="*/ 0 w 431"/>
                <a:gd name="T13" fmla="*/ 0 h 5"/>
                <a:gd name="T14" fmla="*/ 0 w 431"/>
                <a:gd name="T15" fmla="*/ 5 h 5"/>
                <a:gd name="T16" fmla="*/ 2 w 431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5">
                  <a:moveTo>
                    <a:pt x="2" y="5"/>
                  </a:moveTo>
                  <a:lnTo>
                    <a:pt x="429" y="5"/>
                  </a:lnTo>
                  <a:lnTo>
                    <a:pt x="431" y="5"/>
                  </a:lnTo>
                  <a:lnTo>
                    <a:pt x="431" y="0"/>
                  </a:lnTo>
                  <a:lnTo>
                    <a:pt x="429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843F0F"/>
            </a:solidFill>
            <a:ln w="12700">
              <a:solidFill>
                <a:srgbClr val="843F0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" name="Freeform 28"/>
            <p:cNvSpPr>
              <a:spLocks noEditPoints="1"/>
            </p:cNvSpPr>
            <p:nvPr/>
          </p:nvSpPr>
          <p:spPr bwMode="auto">
            <a:xfrm>
              <a:off x="6913564" y="2346644"/>
              <a:ext cx="606424" cy="45719"/>
            </a:xfrm>
            <a:custGeom>
              <a:avLst/>
              <a:gdLst>
                <a:gd name="T0" fmla="*/ 3 w 602"/>
                <a:gd name="T1" fmla="*/ 31 h 31"/>
                <a:gd name="T2" fmla="*/ 599 w 602"/>
                <a:gd name="T3" fmla="*/ 31 h 31"/>
                <a:gd name="T4" fmla="*/ 602 w 602"/>
                <a:gd name="T5" fmla="*/ 31 h 31"/>
                <a:gd name="T6" fmla="*/ 602 w 602"/>
                <a:gd name="T7" fmla="*/ 25 h 31"/>
                <a:gd name="T8" fmla="*/ 599 w 602"/>
                <a:gd name="T9" fmla="*/ 25 h 31"/>
                <a:gd name="T10" fmla="*/ 3 w 602"/>
                <a:gd name="T11" fmla="*/ 25 h 31"/>
                <a:gd name="T12" fmla="*/ 0 w 602"/>
                <a:gd name="T13" fmla="*/ 25 h 31"/>
                <a:gd name="T14" fmla="*/ 0 w 602"/>
                <a:gd name="T15" fmla="*/ 31 h 31"/>
                <a:gd name="T16" fmla="*/ 3 w 602"/>
                <a:gd name="T17" fmla="*/ 31 h 31"/>
                <a:gd name="T18" fmla="*/ 3 w 602"/>
                <a:gd name="T19" fmla="*/ 7 h 31"/>
                <a:gd name="T20" fmla="*/ 599 w 602"/>
                <a:gd name="T21" fmla="*/ 7 h 31"/>
                <a:gd name="T22" fmla="*/ 602 w 602"/>
                <a:gd name="T23" fmla="*/ 7 h 31"/>
                <a:gd name="T24" fmla="*/ 602 w 602"/>
                <a:gd name="T25" fmla="*/ 0 h 31"/>
                <a:gd name="T26" fmla="*/ 599 w 602"/>
                <a:gd name="T27" fmla="*/ 0 h 31"/>
                <a:gd name="T28" fmla="*/ 3 w 602"/>
                <a:gd name="T29" fmla="*/ 0 h 31"/>
                <a:gd name="T30" fmla="*/ 0 w 602"/>
                <a:gd name="T31" fmla="*/ 0 h 31"/>
                <a:gd name="T32" fmla="*/ 0 w 602"/>
                <a:gd name="T33" fmla="*/ 7 h 31"/>
                <a:gd name="T34" fmla="*/ 3 w 602"/>
                <a:gd name="T35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2" h="31">
                  <a:moveTo>
                    <a:pt x="3" y="31"/>
                  </a:moveTo>
                  <a:lnTo>
                    <a:pt x="599" y="31"/>
                  </a:lnTo>
                  <a:lnTo>
                    <a:pt x="602" y="31"/>
                  </a:lnTo>
                  <a:lnTo>
                    <a:pt x="602" y="25"/>
                  </a:lnTo>
                  <a:lnTo>
                    <a:pt x="599" y="25"/>
                  </a:lnTo>
                  <a:lnTo>
                    <a:pt x="3" y="25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3" y="31"/>
                  </a:lnTo>
                  <a:close/>
                  <a:moveTo>
                    <a:pt x="3" y="7"/>
                  </a:moveTo>
                  <a:lnTo>
                    <a:pt x="599" y="7"/>
                  </a:lnTo>
                  <a:lnTo>
                    <a:pt x="602" y="7"/>
                  </a:lnTo>
                  <a:lnTo>
                    <a:pt x="602" y="0"/>
                  </a:lnTo>
                  <a:lnTo>
                    <a:pt x="599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843F0F"/>
            </a:solidFill>
            <a:ln w="0">
              <a:solidFill>
                <a:srgbClr val="843F0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>
              <a:off x="6858000" y="2314575"/>
              <a:ext cx="101600" cy="109538"/>
            </a:xfrm>
            <a:custGeom>
              <a:avLst/>
              <a:gdLst>
                <a:gd name="T0" fmla="*/ 55 w 64"/>
                <a:gd name="T1" fmla="*/ 58 h 69"/>
                <a:gd name="T2" fmla="*/ 44 w 64"/>
                <a:gd name="T3" fmla="*/ 66 h 69"/>
                <a:gd name="T4" fmla="*/ 32 w 64"/>
                <a:gd name="T5" fmla="*/ 69 h 69"/>
                <a:gd name="T6" fmla="*/ 20 w 64"/>
                <a:gd name="T7" fmla="*/ 66 h 69"/>
                <a:gd name="T8" fmla="*/ 10 w 64"/>
                <a:gd name="T9" fmla="*/ 58 h 69"/>
                <a:gd name="T10" fmla="*/ 3 w 64"/>
                <a:gd name="T11" fmla="*/ 47 h 69"/>
                <a:gd name="T12" fmla="*/ 0 w 64"/>
                <a:gd name="T13" fmla="*/ 34 h 69"/>
                <a:gd name="T14" fmla="*/ 3 w 64"/>
                <a:gd name="T15" fmla="*/ 21 h 69"/>
                <a:gd name="T16" fmla="*/ 10 w 64"/>
                <a:gd name="T17" fmla="*/ 9 h 69"/>
                <a:gd name="T18" fmla="*/ 20 w 64"/>
                <a:gd name="T19" fmla="*/ 3 h 69"/>
                <a:gd name="T20" fmla="*/ 32 w 64"/>
                <a:gd name="T21" fmla="*/ 0 h 69"/>
                <a:gd name="T22" fmla="*/ 44 w 64"/>
                <a:gd name="T23" fmla="*/ 3 h 69"/>
                <a:gd name="T24" fmla="*/ 55 w 64"/>
                <a:gd name="T25" fmla="*/ 9 h 69"/>
                <a:gd name="T26" fmla="*/ 62 w 64"/>
                <a:gd name="T27" fmla="*/ 21 h 69"/>
                <a:gd name="T28" fmla="*/ 64 w 64"/>
                <a:gd name="T29" fmla="*/ 34 h 69"/>
                <a:gd name="T30" fmla="*/ 62 w 64"/>
                <a:gd name="T31" fmla="*/ 47 h 69"/>
                <a:gd name="T32" fmla="*/ 55 w 64"/>
                <a:gd name="T3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69">
                  <a:moveTo>
                    <a:pt x="55" y="58"/>
                  </a:moveTo>
                  <a:lnTo>
                    <a:pt x="44" y="66"/>
                  </a:lnTo>
                  <a:lnTo>
                    <a:pt x="32" y="69"/>
                  </a:lnTo>
                  <a:lnTo>
                    <a:pt x="20" y="66"/>
                  </a:lnTo>
                  <a:lnTo>
                    <a:pt x="10" y="58"/>
                  </a:lnTo>
                  <a:lnTo>
                    <a:pt x="3" y="47"/>
                  </a:lnTo>
                  <a:lnTo>
                    <a:pt x="0" y="34"/>
                  </a:lnTo>
                  <a:lnTo>
                    <a:pt x="3" y="21"/>
                  </a:lnTo>
                  <a:lnTo>
                    <a:pt x="10" y="9"/>
                  </a:lnTo>
                  <a:lnTo>
                    <a:pt x="20" y="3"/>
                  </a:lnTo>
                  <a:lnTo>
                    <a:pt x="32" y="0"/>
                  </a:lnTo>
                  <a:lnTo>
                    <a:pt x="44" y="3"/>
                  </a:lnTo>
                  <a:lnTo>
                    <a:pt x="55" y="9"/>
                  </a:lnTo>
                  <a:lnTo>
                    <a:pt x="62" y="21"/>
                  </a:lnTo>
                  <a:lnTo>
                    <a:pt x="64" y="34"/>
                  </a:lnTo>
                  <a:lnTo>
                    <a:pt x="62" y="47"/>
                  </a:lnTo>
                  <a:lnTo>
                    <a:pt x="55" y="5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" name="Freeform 35"/>
            <p:cNvSpPr>
              <a:spLocks noEditPoints="1"/>
            </p:cNvSpPr>
            <p:nvPr/>
          </p:nvSpPr>
          <p:spPr bwMode="auto">
            <a:xfrm>
              <a:off x="6858000" y="2314575"/>
              <a:ext cx="101600" cy="109538"/>
            </a:xfrm>
            <a:custGeom>
              <a:avLst/>
              <a:gdLst>
                <a:gd name="T0" fmla="*/ 55 w 64"/>
                <a:gd name="T1" fmla="*/ 58 h 69"/>
                <a:gd name="T2" fmla="*/ 44 w 64"/>
                <a:gd name="T3" fmla="*/ 66 h 69"/>
                <a:gd name="T4" fmla="*/ 32 w 64"/>
                <a:gd name="T5" fmla="*/ 69 h 69"/>
                <a:gd name="T6" fmla="*/ 20 w 64"/>
                <a:gd name="T7" fmla="*/ 66 h 69"/>
                <a:gd name="T8" fmla="*/ 10 w 64"/>
                <a:gd name="T9" fmla="*/ 58 h 69"/>
                <a:gd name="T10" fmla="*/ 3 w 64"/>
                <a:gd name="T11" fmla="*/ 47 h 69"/>
                <a:gd name="T12" fmla="*/ 0 w 64"/>
                <a:gd name="T13" fmla="*/ 34 h 69"/>
                <a:gd name="T14" fmla="*/ 3 w 64"/>
                <a:gd name="T15" fmla="*/ 21 h 69"/>
                <a:gd name="T16" fmla="*/ 10 w 64"/>
                <a:gd name="T17" fmla="*/ 9 h 69"/>
                <a:gd name="T18" fmla="*/ 20 w 64"/>
                <a:gd name="T19" fmla="*/ 3 h 69"/>
                <a:gd name="T20" fmla="*/ 32 w 64"/>
                <a:gd name="T21" fmla="*/ 0 h 69"/>
                <a:gd name="T22" fmla="*/ 44 w 64"/>
                <a:gd name="T23" fmla="*/ 3 h 69"/>
                <a:gd name="T24" fmla="*/ 55 w 64"/>
                <a:gd name="T25" fmla="*/ 9 h 69"/>
                <a:gd name="T26" fmla="*/ 62 w 64"/>
                <a:gd name="T27" fmla="*/ 21 h 69"/>
                <a:gd name="T28" fmla="*/ 64 w 64"/>
                <a:gd name="T29" fmla="*/ 34 h 69"/>
                <a:gd name="T30" fmla="*/ 62 w 64"/>
                <a:gd name="T31" fmla="*/ 47 h 69"/>
                <a:gd name="T32" fmla="*/ 55 w 64"/>
                <a:gd name="T33" fmla="*/ 58 h 69"/>
                <a:gd name="T34" fmla="*/ 55 w 64"/>
                <a:gd name="T35" fmla="*/ 58 h 69"/>
                <a:gd name="T36" fmla="*/ 62 w 64"/>
                <a:gd name="T37" fmla="*/ 47 h 69"/>
                <a:gd name="T38" fmla="*/ 64 w 64"/>
                <a:gd name="T39" fmla="*/ 34 h 69"/>
                <a:gd name="T40" fmla="*/ 62 w 64"/>
                <a:gd name="T41" fmla="*/ 21 h 69"/>
                <a:gd name="T42" fmla="*/ 55 w 64"/>
                <a:gd name="T43" fmla="*/ 9 h 69"/>
                <a:gd name="T44" fmla="*/ 44 w 64"/>
                <a:gd name="T45" fmla="*/ 3 h 69"/>
                <a:gd name="T46" fmla="*/ 32 w 64"/>
                <a:gd name="T47" fmla="*/ 0 h 69"/>
                <a:gd name="T48" fmla="*/ 20 w 64"/>
                <a:gd name="T49" fmla="*/ 3 h 69"/>
                <a:gd name="T50" fmla="*/ 10 w 64"/>
                <a:gd name="T51" fmla="*/ 9 h 69"/>
                <a:gd name="T52" fmla="*/ 3 w 64"/>
                <a:gd name="T53" fmla="*/ 21 h 69"/>
                <a:gd name="T54" fmla="*/ 0 w 64"/>
                <a:gd name="T55" fmla="*/ 34 h 69"/>
                <a:gd name="T56" fmla="*/ 3 w 64"/>
                <a:gd name="T57" fmla="*/ 47 h 69"/>
                <a:gd name="T58" fmla="*/ 10 w 64"/>
                <a:gd name="T59" fmla="*/ 58 h 69"/>
                <a:gd name="T60" fmla="*/ 20 w 64"/>
                <a:gd name="T61" fmla="*/ 66 h 69"/>
                <a:gd name="T62" fmla="*/ 32 w 64"/>
                <a:gd name="T63" fmla="*/ 69 h 69"/>
                <a:gd name="T64" fmla="*/ 44 w 64"/>
                <a:gd name="T65" fmla="*/ 66 h 69"/>
                <a:gd name="T66" fmla="*/ 55 w 64"/>
                <a:gd name="T67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9">
                  <a:moveTo>
                    <a:pt x="55" y="58"/>
                  </a:moveTo>
                  <a:lnTo>
                    <a:pt x="44" y="66"/>
                  </a:lnTo>
                  <a:lnTo>
                    <a:pt x="32" y="69"/>
                  </a:lnTo>
                  <a:lnTo>
                    <a:pt x="20" y="66"/>
                  </a:lnTo>
                  <a:lnTo>
                    <a:pt x="10" y="58"/>
                  </a:lnTo>
                  <a:lnTo>
                    <a:pt x="3" y="47"/>
                  </a:lnTo>
                  <a:lnTo>
                    <a:pt x="0" y="34"/>
                  </a:lnTo>
                  <a:lnTo>
                    <a:pt x="3" y="21"/>
                  </a:lnTo>
                  <a:lnTo>
                    <a:pt x="10" y="9"/>
                  </a:lnTo>
                  <a:lnTo>
                    <a:pt x="20" y="3"/>
                  </a:lnTo>
                  <a:lnTo>
                    <a:pt x="32" y="0"/>
                  </a:lnTo>
                  <a:lnTo>
                    <a:pt x="44" y="3"/>
                  </a:lnTo>
                  <a:lnTo>
                    <a:pt x="55" y="9"/>
                  </a:lnTo>
                  <a:lnTo>
                    <a:pt x="62" y="21"/>
                  </a:lnTo>
                  <a:lnTo>
                    <a:pt x="64" y="34"/>
                  </a:lnTo>
                  <a:lnTo>
                    <a:pt x="62" y="47"/>
                  </a:lnTo>
                  <a:lnTo>
                    <a:pt x="55" y="58"/>
                  </a:lnTo>
                  <a:close/>
                  <a:moveTo>
                    <a:pt x="55" y="58"/>
                  </a:moveTo>
                  <a:lnTo>
                    <a:pt x="62" y="47"/>
                  </a:lnTo>
                  <a:lnTo>
                    <a:pt x="64" y="34"/>
                  </a:lnTo>
                  <a:lnTo>
                    <a:pt x="62" y="21"/>
                  </a:lnTo>
                  <a:lnTo>
                    <a:pt x="55" y="9"/>
                  </a:lnTo>
                  <a:lnTo>
                    <a:pt x="44" y="3"/>
                  </a:lnTo>
                  <a:lnTo>
                    <a:pt x="32" y="0"/>
                  </a:lnTo>
                  <a:lnTo>
                    <a:pt x="20" y="3"/>
                  </a:lnTo>
                  <a:lnTo>
                    <a:pt x="10" y="9"/>
                  </a:lnTo>
                  <a:lnTo>
                    <a:pt x="3" y="21"/>
                  </a:lnTo>
                  <a:lnTo>
                    <a:pt x="0" y="34"/>
                  </a:lnTo>
                  <a:lnTo>
                    <a:pt x="3" y="47"/>
                  </a:lnTo>
                  <a:lnTo>
                    <a:pt x="10" y="58"/>
                  </a:lnTo>
                  <a:lnTo>
                    <a:pt x="20" y="66"/>
                  </a:lnTo>
                  <a:lnTo>
                    <a:pt x="32" y="69"/>
                  </a:lnTo>
                  <a:lnTo>
                    <a:pt x="44" y="66"/>
                  </a:lnTo>
                  <a:lnTo>
                    <a:pt x="55" y="5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" name="Freeform 36"/>
            <p:cNvSpPr>
              <a:spLocks noEditPoints="1"/>
            </p:cNvSpPr>
            <p:nvPr/>
          </p:nvSpPr>
          <p:spPr bwMode="auto">
            <a:xfrm>
              <a:off x="6851650" y="2308225"/>
              <a:ext cx="112713" cy="119063"/>
            </a:xfrm>
            <a:custGeom>
              <a:avLst/>
              <a:gdLst>
                <a:gd name="T0" fmla="*/ 56 w 71"/>
                <a:gd name="T1" fmla="*/ 60 h 75"/>
                <a:gd name="T2" fmla="*/ 47 w 71"/>
                <a:gd name="T3" fmla="*/ 66 h 75"/>
                <a:gd name="T4" fmla="*/ 36 w 71"/>
                <a:gd name="T5" fmla="*/ 69 h 75"/>
                <a:gd name="T6" fmla="*/ 25 w 71"/>
                <a:gd name="T7" fmla="*/ 66 h 75"/>
                <a:gd name="T8" fmla="*/ 15 w 71"/>
                <a:gd name="T9" fmla="*/ 60 h 75"/>
                <a:gd name="T10" fmla="*/ 9 w 71"/>
                <a:gd name="T11" fmla="*/ 49 h 75"/>
                <a:gd name="T12" fmla="*/ 7 w 71"/>
                <a:gd name="T13" fmla="*/ 38 h 75"/>
                <a:gd name="T14" fmla="*/ 9 w 71"/>
                <a:gd name="T15" fmla="*/ 26 h 75"/>
                <a:gd name="T16" fmla="*/ 15 w 71"/>
                <a:gd name="T17" fmla="*/ 16 h 75"/>
                <a:gd name="T18" fmla="*/ 25 w 71"/>
                <a:gd name="T19" fmla="*/ 9 h 75"/>
                <a:gd name="T20" fmla="*/ 36 w 71"/>
                <a:gd name="T21" fmla="*/ 7 h 75"/>
                <a:gd name="T22" fmla="*/ 47 w 71"/>
                <a:gd name="T23" fmla="*/ 9 h 75"/>
                <a:gd name="T24" fmla="*/ 56 w 71"/>
                <a:gd name="T25" fmla="*/ 16 h 75"/>
                <a:gd name="T26" fmla="*/ 64 w 71"/>
                <a:gd name="T27" fmla="*/ 26 h 75"/>
                <a:gd name="T28" fmla="*/ 65 w 71"/>
                <a:gd name="T29" fmla="*/ 38 h 75"/>
                <a:gd name="T30" fmla="*/ 64 w 71"/>
                <a:gd name="T31" fmla="*/ 49 h 75"/>
                <a:gd name="T32" fmla="*/ 56 w 71"/>
                <a:gd name="T33" fmla="*/ 60 h 75"/>
                <a:gd name="T34" fmla="*/ 61 w 71"/>
                <a:gd name="T35" fmla="*/ 64 h 75"/>
                <a:gd name="T36" fmla="*/ 68 w 71"/>
                <a:gd name="T37" fmla="*/ 52 h 75"/>
                <a:gd name="T38" fmla="*/ 71 w 71"/>
                <a:gd name="T39" fmla="*/ 38 h 75"/>
                <a:gd name="T40" fmla="*/ 68 w 71"/>
                <a:gd name="T41" fmla="*/ 24 h 75"/>
                <a:gd name="T42" fmla="*/ 61 w 71"/>
                <a:gd name="T43" fmla="*/ 12 h 75"/>
                <a:gd name="T44" fmla="*/ 49 w 71"/>
                <a:gd name="T45" fmla="*/ 3 h 75"/>
                <a:gd name="T46" fmla="*/ 36 w 71"/>
                <a:gd name="T47" fmla="*/ 0 h 75"/>
                <a:gd name="T48" fmla="*/ 22 w 71"/>
                <a:gd name="T49" fmla="*/ 3 h 75"/>
                <a:gd name="T50" fmla="*/ 11 w 71"/>
                <a:gd name="T51" fmla="*/ 12 h 75"/>
                <a:gd name="T52" fmla="*/ 4 w 71"/>
                <a:gd name="T53" fmla="*/ 24 h 75"/>
                <a:gd name="T54" fmla="*/ 0 w 71"/>
                <a:gd name="T55" fmla="*/ 38 h 75"/>
                <a:gd name="T56" fmla="*/ 4 w 71"/>
                <a:gd name="T57" fmla="*/ 52 h 75"/>
                <a:gd name="T58" fmla="*/ 11 w 71"/>
                <a:gd name="T59" fmla="*/ 64 h 75"/>
                <a:gd name="T60" fmla="*/ 22 w 71"/>
                <a:gd name="T61" fmla="*/ 73 h 75"/>
                <a:gd name="T62" fmla="*/ 36 w 71"/>
                <a:gd name="T63" fmla="*/ 75 h 75"/>
                <a:gd name="T64" fmla="*/ 49 w 71"/>
                <a:gd name="T65" fmla="*/ 73 h 75"/>
                <a:gd name="T66" fmla="*/ 61 w 71"/>
                <a:gd name="T67" fmla="*/ 6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75">
                  <a:moveTo>
                    <a:pt x="56" y="60"/>
                  </a:moveTo>
                  <a:lnTo>
                    <a:pt x="47" y="66"/>
                  </a:lnTo>
                  <a:lnTo>
                    <a:pt x="36" y="69"/>
                  </a:lnTo>
                  <a:lnTo>
                    <a:pt x="25" y="66"/>
                  </a:lnTo>
                  <a:lnTo>
                    <a:pt x="15" y="60"/>
                  </a:lnTo>
                  <a:lnTo>
                    <a:pt x="9" y="49"/>
                  </a:lnTo>
                  <a:lnTo>
                    <a:pt x="7" y="38"/>
                  </a:lnTo>
                  <a:lnTo>
                    <a:pt x="9" y="26"/>
                  </a:lnTo>
                  <a:lnTo>
                    <a:pt x="15" y="16"/>
                  </a:lnTo>
                  <a:lnTo>
                    <a:pt x="25" y="9"/>
                  </a:lnTo>
                  <a:lnTo>
                    <a:pt x="36" y="7"/>
                  </a:lnTo>
                  <a:lnTo>
                    <a:pt x="47" y="9"/>
                  </a:lnTo>
                  <a:lnTo>
                    <a:pt x="56" y="16"/>
                  </a:lnTo>
                  <a:lnTo>
                    <a:pt x="64" y="26"/>
                  </a:lnTo>
                  <a:lnTo>
                    <a:pt x="65" y="38"/>
                  </a:lnTo>
                  <a:lnTo>
                    <a:pt x="64" y="49"/>
                  </a:lnTo>
                  <a:lnTo>
                    <a:pt x="56" y="60"/>
                  </a:lnTo>
                  <a:close/>
                  <a:moveTo>
                    <a:pt x="61" y="64"/>
                  </a:moveTo>
                  <a:lnTo>
                    <a:pt x="68" y="52"/>
                  </a:lnTo>
                  <a:lnTo>
                    <a:pt x="71" y="38"/>
                  </a:lnTo>
                  <a:lnTo>
                    <a:pt x="68" y="24"/>
                  </a:lnTo>
                  <a:lnTo>
                    <a:pt x="61" y="12"/>
                  </a:lnTo>
                  <a:lnTo>
                    <a:pt x="49" y="3"/>
                  </a:lnTo>
                  <a:lnTo>
                    <a:pt x="36" y="0"/>
                  </a:lnTo>
                  <a:lnTo>
                    <a:pt x="22" y="3"/>
                  </a:lnTo>
                  <a:lnTo>
                    <a:pt x="11" y="12"/>
                  </a:lnTo>
                  <a:lnTo>
                    <a:pt x="4" y="24"/>
                  </a:lnTo>
                  <a:lnTo>
                    <a:pt x="0" y="38"/>
                  </a:lnTo>
                  <a:lnTo>
                    <a:pt x="4" y="52"/>
                  </a:lnTo>
                  <a:lnTo>
                    <a:pt x="11" y="64"/>
                  </a:lnTo>
                  <a:lnTo>
                    <a:pt x="22" y="73"/>
                  </a:lnTo>
                  <a:lnTo>
                    <a:pt x="36" y="75"/>
                  </a:lnTo>
                  <a:lnTo>
                    <a:pt x="49" y="73"/>
                  </a:lnTo>
                  <a:lnTo>
                    <a:pt x="61" y="64"/>
                  </a:lnTo>
                  <a:close/>
                </a:path>
              </a:pathLst>
            </a:custGeom>
            <a:solidFill>
              <a:srgbClr val="843F0F"/>
            </a:solidFill>
            <a:ln w="0">
              <a:solidFill>
                <a:srgbClr val="843F0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" name="Freeform 37"/>
            <p:cNvSpPr>
              <a:spLocks noEditPoints="1"/>
            </p:cNvSpPr>
            <p:nvPr/>
          </p:nvSpPr>
          <p:spPr bwMode="auto">
            <a:xfrm>
              <a:off x="6877050" y="2335213"/>
              <a:ext cx="63500" cy="68263"/>
            </a:xfrm>
            <a:custGeom>
              <a:avLst/>
              <a:gdLst>
                <a:gd name="T0" fmla="*/ 34 w 40"/>
                <a:gd name="T1" fmla="*/ 1 h 43"/>
                <a:gd name="T2" fmla="*/ 1 w 40"/>
                <a:gd name="T3" fmla="*/ 36 h 43"/>
                <a:gd name="T4" fmla="*/ 0 w 40"/>
                <a:gd name="T5" fmla="*/ 38 h 43"/>
                <a:gd name="T6" fmla="*/ 4 w 40"/>
                <a:gd name="T7" fmla="*/ 43 h 43"/>
                <a:gd name="T8" fmla="*/ 6 w 40"/>
                <a:gd name="T9" fmla="*/ 40 h 43"/>
                <a:gd name="T10" fmla="*/ 38 w 40"/>
                <a:gd name="T11" fmla="*/ 7 h 43"/>
                <a:gd name="T12" fmla="*/ 40 w 40"/>
                <a:gd name="T13" fmla="*/ 4 h 43"/>
                <a:gd name="T14" fmla="*/ 35 w 40"/>
                <a:gd name="T15" fmla="*/ 0 h 43"/>
                <a:gd name="T16" fmla="*/ 34 w 40"/>
                <a:gd name="T17" fmla="*/ 1 h 43"/>
                <a:gd name="T18" fmla="*/ 1 w 40"/>
                <a:gd name="T19" fmla="*/ 7 h 43"/>
                <a:gd name="T20" fmla="*/ 34 w 40"/>
                <a:gd name="T21" fmla="*/ 40 h 43"/>
                <a:gd name="T22" fmla="*/ 35 w 40"/>
                <a:gd name="T23" fmla="*/ 43 h 43"/>
                <a:gd name="T24" fmla="*/ 40 w 40"/>
                <a:gd name="T25" fmla="*/ 38 h 43"/>
                <a:gd name="T26" fmla="*/ 38 w 40"/>
                <a:gd name="T27" fmla="*/ 36 h 43"/>
                <a:gd name="T28" fmla="*/ 6 w 40"/>
                <a:gd name="T29" fmla="*/ 1 h 43"/>
                <a:gd name="T30" fmla="*/ 4 w 40"/>
                <a:gd name="T31" fmla="*/ 0 h 43"/>
                <a:gd name="T32" fmla="*/ 0 w 40"/>
                <a:gd name="T33" fmla="*/ 4 h 43"/>
                <a:gd name="T34" fmla="*/ 1 w 40"/>
                <a:gd name="T3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43">
                  <a:moveTo>
                    <a:pt x="34" y="1"/>
                  </a:moveTo>
                  <a:lnTo>
                    <a:pt x="1" y="36"/>
                  </a:lnTo>
                  <a:lnTo>
                    <a:pt x="0" y="38"/>
                  </a:lnTo>
                  <a:lnTo>
                    <a:pt x="4" y="43"/>
                  </a:lnTo>
                  <a:lnTo>
                    <a:pt x="6" y="40"/>
                  </a:lnTo>
                  <a:lnTo>
                    <a:pt x="38" y="7"/>
                  </a:lnTo>
                  <a:lnTo>
                    <a:pt x="40" y="4"/>
                  </a:lnTo>
                  <a:lnTo>
                    <a:pt x="35" y="0"/>
                  </a:lnTo>
                  <a:lnTo>
                    <a:pt x="34" y="1"/>
                  </a:lnTo>
                  <a:close/>
                  <a:moveTo>
                    <a:pt x="1" y="7"/>
                  </a:moveTo>
                  <a:lnTo>
                    <a:pt x="34" y="40"/>
                  </a:lnTo>
                  <a:lnTo>
                    <a:pt x="35" y="43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6" y="1"/>
                  </a:lnTo>
                  <a:lnTo>
                    <a:pt x="4" y="0"/>
                  </a:lnTo>
                  <a:lnTo>
                    <a:pt x="0" y="4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843F0F"/>
            </a:solidFill>
            <a:ln w="0">
              <a:solidFill>
                <a:srgbClr val="843F0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17" name="グループ化 116"/>
          <p:cNvGrpSpPr/>
          <p:nvPr/>
        </p:nvGrpSpPr>
        <p:grpSpPr>
          <a:xfrm>
            <a:off x="3888411" y="1408318"/>
            <a:ext cx="1098562" cy="431607"/>
            <a:chOff x="3888411" y="1551539"/>
            <a:chExt cx="1098562" cy="431607"/>
          </a:xfrm>
        </p:grpSpPr>
        <p:pic>
          <p:nvPicPr>
            <p:cNvPr id="118" name="Picture 16" descr="USgluon2"/>
            <p:cNvPicPr>
              <a:picLocks noChangeAspect="1" noChangeArrowheads="1"/>
            </p:cNvPicPr>
            <p:nvPr/>
          </p:nvPicPr>
          <p:blipFill rotWithShape="1">
            <a:blip r:embed="rId7"/>
            <a:srcRect t="31295" r="74432"/>
            <a:stretch/>
          </p:blipFill>
          <p:spPr bwMode="auto">
            <a:xfrm>
              <a:off x="3888411" y="1551539"/>
              <a:ext cx="1098562" cy="389375"/>
            </a:xfrm>
            <a:prstGeom prst="rect">
              <a:avLst/>
            </a:prstGeom>
            <a:noFill/>
          </p:spPr>
        </p:pic>
        <p:pic>
          <p:nvPicPr>
            <p:cNvPr id="119" name="Picture 16" descr="USgluon2"/>
            <p:cNvPicPr>
              <a:picLocks noChangeAspect="1" noChangeArrowheads="1"/>
            </p:cNvPicPr>
            <p:nvPr/>
          </p:nvPicPr>
          <p:blipFill rotWithShape="1">
            <a:blip r:embed="rId7"/>
            <a:srcRect t="31295" r="74432"/>
            <a:stretch/>
          </p:blipFill>
          <p:spPr bwMode="auto">
            <a:xfrm>
              <a:off x="3888411" y="1593771"/>
              <a:ext cx="1098562" cy="389375"/>
            </a:xfrm>
            <a:prstGeom prst="rect">
              <a:avLst/>
            </a:prstGeom>
            <a:noFill/>
          </p:spPr>
        </p:pic>
      </p:grpSp>
      <p:grpSp>
        <p:nvGrpSpPr>
          <p:cNvPr id="120" name="グループ化 119"/>
          <p:cNvGrpSpPr/>
          <p:nvPr/>
        </p:nvGrpSpPr>
        <p:grpSpPr>
          <a:xfrm>
            <a:off x="5175549" y="1406481"/>
            <a:ext cx="1098562" cy="431607"/>
            <a:chOff x="3888411" y="1551539"/>
            <a:chExt cx="1098562" cy="431607"/>
          </a:xfrm>
        </p:grpSpPr>
        <p:pic>
          <p:nvPicPr>
            <p:cNvPr id="121" name="Picture 16" descr="USgluon2"/>
            <p:cNvPicPr>
              <a:picLocks noChangeAspect="1" noChangeArrowheads="1"/>
            </p:cNvPicPr>
            <p:nvPr/>
          </p:nvPicPr>
          <p:blipFill rotWithShape="1">
            <a:blip r:embed="rId7"/>
            <a:srcRect t="31295" r="74432"/>
            <a:stretch/>
          </p:blipFill>
          <p:spPr bwMode="auto">
            <a:xfrm>
              <a:off x="3888411" y="1551539"/>
              <a:ext cx="1098562" cy="389375"/>
            </a:xfrm>
            <a:prstGeom prst="rect">
              <a:avLst/>
            </a:prstGeom>
            <a:noFill/>
          </p:spPr>
        </p:pic>
        <p:pic>
          <p:nvPicPr>
            <p:cNvPr id="122" name="Picture 16" descr="USgluon2"/>
            <p:cNvPicPr>
              <a:picLocks noChangeAspect="1" noChangeArrowheads="1"/>
            </p:cNvPicPr>
            <p:nvPr/>
          </p:nvPicPr>
          <p:blipFill rotWithShape="1">
            <a:blip r:embed="rId7"/>
            <a:srcRect t="31295" r="74432"/>
            <a:stretch/>
          </p:blipFill>
          <p:spPr bwMode="auto">
            <a:xfrm>
              <a:off x="3888411" y="1593771"/>
              <a:ext cx="1098562" cy="389375"/>
            </a:xfrm>
            <a:prstGeom prst="rect">
              <a:avLst/>
            </a:prstGeom>
            <a:noFill/>
          </p:spPr>
        </p:pic>
      </p:grpSp>
      <p:grpSp>
        <p:nvGrpSpPr>
          <p:cNvPr id="123" name="グループ化 122"/>
          <p:cNvGrpSpPr/>
          <p:nvPr/>
        </p:nvGrpSpPr>
        <p:grpSpPr>
          <a:xfrm>
            <a:off x="5649358" y="1682844"/>
            <a:ext cx="109538" cy="117475"/>
            <a:chOff x="7810500" y="2455863"/>
            <a:chExt cx="109538" cy="117475"/>
          </a:xfrm>
        </p:grpSpPr>
        <p:sp>
          <p:nvSpPr>
            <p:cNvPr id="124" name="Freeform 14"/>
            <p:cNvSpPr>
              <a:spLocks/>
            </p:cNvSpPr>
            <p:nvPr/>
          </p:nvSpPr>
          <p:spPr bwMode="auto">
            <a:xfrm>
              <a:off x="7813675" y="2460625"/>
              <a:ext cx="101600" cy="107950"/>
            </a:xfrm>
            <a:custGeom>
              <a:avLst/>
              <a:gdLst>
                <a:gd name="T0" fmla="*/ 55 w 64"/>
                <a:gd name="T1" fmla="*/ 58 h 68"/>
                <a:gd name="T2" fmla="*/ 45 w 64"/>
                <a:gd name="T3" fmla="*/ 66 h 68"/>
                <a:gd name="T4" fmla="*/ 33 w 64"/>
                <a:gd name="T5" fmla="*/ 68 h 68"/>
                <a:gd name="T6" fmla="*/ 21 w 64"/>
                <a:gd name="T7" fmla="*/ 66 h 68"/>
                <a:gd name="T8" fmla="*/ 10 w 64"/>
                <a:gd name="T9" fmla="*/ 58 h 68"/>
                <a:gd name="T10" fmla="*/ 2 w 64"/>
                <a:gd name="T11" fmla="*/ 46 h 68"/>
                <a:gd name="T12" fmla="*/ 0 w 64"/>
                <a:gd name="T13" fmla="*/ 33 h 68"/>
                <a:gd name="T14" fmla="*/ 2 w 64"/>
                <a:gd name="T15" fmla="*/ 22 h 68"/>
                <a:gd name="T16" fmla="*/ 10 w 64"/>
                <a:gd name="T17" fmla="*/ 10 h 68"/>
                <a:gd name="T18" fmla="*/ 21 w 64"/>
                <a:gd name="T19" fmla="*/ 2 h 68"/>
                <a:gd name="T20" fmla="*/ 33 w 64"/>
                <a:gd name="T21" fmla="*/ 0 h 68"/>
                <a:gd name="T22" fmla="*/ 45 w 64"/>
                <a:gd name="T23" fmla="*/ 2 h 68"/>
                <a:gd name="T24" fmla="*/ 55 w 64"/>
                <a:gd name="T25" fmla="*/ 10 h 68"/>
                <a:gd name="T26" fmla="*/ 62 w 64"/>
                <a:gd name="T27" fmla="*/ 22 h 68"/>
                <a:gd name="T28" fmla="*/ 64 w 64"/>
                <a:gd name="T29" fmla="*/ 33 h 68"/>
                <a:gd name="T30" fmla="*/ 62 w 64"/>
                <a:gd name="T31" fmla="*/ 46 h 68"/>
                <a:gd name="T32" fmla="*/ 55 w 64"/>
                <a:gd name="T33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68">
                  <a:moveTo>
                    <a:pt x="55" y="58"/>
                  </a:moveTo>
                  <a:lnTo>
                    <a:pt x="45" y="66"/>
                  </a:lnTo>
                  <a:lnTo>
                    <a:pt x="33" y="68"/>
                  </a:lnTo>
                  <a:lnTo>
                    <a:pt x="21" y="66"/>
                  </a:lnTo>
                  <a:lnTo>
                    <a:pt x="10" y="58"/>
                  </a:lnTo>
                  <a:lnTo>
                    <a:pt x="2" y="46"/>
                  </a:lnTo>
                  <a:lnTo>
                    <a:pt x="0" y="33"/>
                  </a:lnTo>
                  <a:lnTo>
                    <a:pt x="2" y="22"/>
                  </a:lnTo>
                  <a:lnTo>
                    <a:pt x="10" y="10"/>
                  </a:lnTo>
                  <a:lnTo>
                    <a:pt x="21" y="2"/>
                  </a:lnTo>
                  <a:lnTo>
                    <a:pt x="33" y="0"/>
                  </a:lnTo>
                  <a:lnTo>
                    <a:pt x="45" y="2"/>
                  </a:lnTo>
                  <a:lnTo>
                    <a:pt x="55" y="10"/>
                  </a:lnTo>
                  <a:lnTo>
                    <a:pt x="62" y="22"/>
                  </a:lnTo>
                  <a:lnTo>
                    <a:pt x="64" y="33"/>
                  </a:lnTo>
                  <a:lnTo>
                    <a:pt x="62" y="46"/>
                  </a:lnTo>
                  <a:lnTo>
                    <a:pt x="55" y="5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" name="Freeform 15"/>
            <p:cNvSpPr>
              <a:spLocks noEditPoints="1"/>
            </p:cNvSpPr>
            <p:nvPr/>
          </p:nvSpPr>
          <p:spPr bwMode="auto">
            <a:xfrm>
              <a:off x="7813675" y="2460625"/>
              <a:ext cx="101600" cy="107950"/>
            </a:xfrm>
            <a:custGeom>
              <a:avLst/>
              <a:gdLst>
                <a:gd name="T0" fmla="*/ 55 w 64"/>
                <a:gd name="T1" fmla="*/ 58 h 68"/>
                <a:gd name="T2" fmla="*/ 45 w 64"/>
                <a:gd name="T3" fmla="*/ 66 h 68"/>
                <a:gd name="T4" fmla="*/ 33 w 64"/>
                <a:gd name="T5" fmla="*/ 68 h 68"/>
                <a:gd name="T6" fmla="*/ 21 w 64"/>
                <a:gd name="T7" fmla="*/ 66 h 68"/>
                <a:gd name="T8" fmla="*/ 10 w 64"/>
                <a:gd name="T9" fmla="*/ 58 h 68"/>
                <a:gd name="T10" fmla="*/ 2 w 64"/>
                <a:gd name="T11" fmla="*/ 46 h 68"/>
                <a:gd name="T12" fmla="*/ 0 w 64"/>
                <a:gd name="T13" fmla="*/ 33 h 68"/>
                <a:gd name="T14" fmla="*/ 2 w 64"/>
                <a:gd name="T15" fmla="*/ 22 h 68"/>
                <a:gd name="T16" fmla="*/ 10 w 64"/>
                <a:gd name="T17" fmla="*/ 10 h 68"/>
                <a:gd name="T18" fmla="*/ 21 w 64"/>
                <a:gd name="T19" fmla="*/ 2 h 68"/>
                <a:gd name="T20" fmla="*/ 33 w 64"/>
                <a:gd name="T21" fmla="*/ 0 h 68"/>
                <a:gd name="T22" fmla="*/ 45 w 64"/>
                <a:gd name="T23" fmla="*/ 2 h 68"/>
                <a:gd name="T24" fmla="*/ 55 w 64"/>
                <a:gd name="T25" fmla="*/ 10 h 68"/>
                <a:gd name="T26" fmla="*/ 62 w 64"/>
                <a:gd name="T27" fmla="*/ 22 h 68"/>
                <a:gd name="T28" fmla="*/ 64 w 64"/>
                <a:gd name="T29" fmla="*/ 33 h 68"/>
                <a:gd name="T30" fmla="*/ 62 w 64"/>
                <a:gd name="T31" fmla="*/ 46 h 68"/>
                <a:gd name="T32" fmla="*/ 55 w 64"/>
                <a:gd name="T33" fmla="*/ 58 h 68"/>
                <a:gd name="T34" fmla="*/ 55 w 64"/>
                <a:gd name="T35" fmla="*/ 58 h 68"/>
                <a:gd name="T36" fmla="*/ 62 w 64"/>
                <a:gd name="T37" fmla="*/ 46 h 68"/>
                <a:gd name="T38" fmla="*/ 64 w 64"/>
                <a:gd name="T39" fmla="*/ 33 h 68"/>
                <a:gd name="T40" fmla="*/ 62 w 64"/>
                <a:gd name="T41" fmla="*/ 22 h 68"/>
                <a:gd name="T42" fmla="*/ 55 w 64"/>
                <a:gd name="T43" fmla="*/ 10 h 68"/>
                <a:gd name="T44" fmla="*/ 45 w 64"/>
                <a:gd name="T45" fmla="*/ 2 h 68"/>
                <a:gd name="T46" fmla="*/ 33 w 64"/>
                <a:gd name="T47" fmla="*/ 0 h 68"/>
                <a:gd name="T48" fmla="*/ 21 w 64"/>
                <a:gd name="T49" fmla="*/ 2 h 68"/>
                <a:gd name="T50" fmla="*/ 10 w 64"/>
                <a:gd name="T51" fmla="*/ 10 h 68"/>
                <a:gd name="T52" fmla="*/ 2 w 64"/>
                <a:gd name="T53" fmla="*/ 22 h 68"/>
                <a:gd name="T54" fmla="*/ 0 w 64"/>
                <a:gd name="T55" fmla="*/ 33 h 68"/>
                <a:gd name="T56" fmla="*/ 2 w 64"/>
                <a:gd name="T57" fmla="*/ 46 h 68"/>
                <a:gd name="T58" fmla="*/ 10 w 64"/>
                <a:gd name="T59" fmla="*/ 58 h 68"/>
                <a:gd name="T60" fmla="*/ 21 w 64"/>
                <a:gd name="T61" fmla="*/ 66 h 68"/>
                <a:gd name="T62" fmla="*/ 33 w 64"/>
                <a:gd name="T63" fmla="*/ 68 h 68"/>
                <a:gd name="T64" fmla="*/ 45 w 64"/>
                <a:gd name="T65" fmla="*/ 66 h 68"/>
                <a:gd name="T66" fmla="*/ 55 w 64"/>
                <a:gd name="T67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8">
                  <a:moveTo>
                    <a:pt x="55" y="58"/>
                  </a:moveTo>
                  <a:lnTo>
                    <a:pt x="45" y="66"/>
                  </a:lnTo>
                  <a:lnTo>
                    <a:pt x="33" y="68"/>
                  </a:lnTo>
                  <a:lnTo>
                    <a:pt x="21" y="66"/>
                  </a:lnTo>
                  <a:lnTo>
                    <a:pt x="10" y="58"/>
                  </a:lnTo>
                  <a:lnTo>
                    <a:pt x="2" y="46"/>
                  </a:lnTo>
                  <a:lnTo>
                    <a:pt x="0" y="33"/>
                  </a:lnTo>
                  <a:lnTo>
                    <a:pt x="2" y="22"/>
                  </a:lnTo>
                  <a:lnTo>
                    <a:pt x="10" y="10"/>
                  </a:lnTo>
                  <a:lnTo>
                    <a:pt x="21" y="2"/>
                  </a:lnTo>
                  <a:lnTo>
                    <a:pt x="33" y="0"/>
                  </a:lnTo>
                  <a:lnTo>
                    <a:pt x="45" y="2"/>
                  </a:lnTo>
                  <a:lnTo>
                    <a:pt x="55" y="10"/>
                  </a:lnTo>
                  <a:lnTo>
                    <a:pt x="62" y="22"/>
                  </a:lnTo>
                  <a:lnTo>
                    <a:pt x="64" y="33"/>
                  </a:lnTo>
                  <a:lnTo>
                    <a:pt x="62" y="46"/>
                  </a:lnTo>
                  <a:lnTo>
                    <a:pt x="55" y="58"/>
                  </a:lnTo>
                  <a:close/>
                  <a:moveTo>
                    <a:pt x="55" y="58"/>
                  </a:moveTo>
                  <a:lnTo>
                    <a:pt x="62" y="46"/>
                  </a:lnTo>
                  <a:lnTo>
                    <a:pt x="64" y="33"/>
                  </a:lnTo>
                  <a:lnTo>
                    <a:pt x="62" y="22"/>
                  </a:lnTo>
                  <a:lnTo>
                    <a:pt x="55" y="10"/>
                  </a:lnTo>
                  <a:lnTo>
                    <a:pt x="45" y="2"/>
                  </a:lnTo>
                  <a:lnTo>
                    <a:pt x="33" y="0"/>
                  </a:lnTo>
                  <a:lnTo>
                    <a:pt x="21" y="2"/>
                  </a:lnTo>
                  <a:lnTo>
                    <a:pt x="10" y="10"/>
                  </a:lnTo>
                  <a:lnTo>
                    <a:pt x="2" y="22"/>
                  </a:lnTo>
                  <a:lnTo>
                    <a:pt x="0" y="33"/>
                  </a:lnTo>
                  <a:lnTo>
                    <a:pt x="2" y="46"/>
                  </a:lnTo>
                  <a:lnTo>
                    <a:pt x="10" y="58"/>
                  </a:lnTo>
                  <a:lnTo>
                    <a:pt x="21" y="66"/>
                  </a:lnTo>
                  <a:lnTo>
                    <a:pt x="33" y="68"/>
                  </a:lnTo>
                  <a:lnTo>
                    <a:pt x="45" y="66"/>
                  </a:lnTo>
                  <a:lnTo>
                    <a:pt x="55" y="5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" name="Freeform 16"/>
            <p:cNvSpPr>
              <a:spLocks noEditPoints="1"/>
            </p:cNvSpPr>
            <p:nvPr/>
          </p:nvSpPr>
          <p:spPr bwMode="auto">
            <a:xfrm>
              <a:off x="7810500" y="2455863"/>
              <a:ext cx="109538" cy="117475"/>
            </a:xfrm>
            <a:custGeom>
              <a:avLst/>
              <a:gdLst>
                <a:gd name="T0" fmla="*/ 55 w 69"/>
                <a:gd name="T1" fmla="*/ 60 h 74"/>
                <a:gd name="T2" fmla="*/ 46 w 69"/>
                <a:gd name="T3" fmla="*/ 66 h 74"/>
                <a:gd name="T4" fmla="*/ 35 w 69"/>
                <a:gd name="T5" fmla="*/ 69 h 74"/>
                <a:gd name="T6" fmla="*/ 24 w 69"/>
                <a:gd name="T7" fmla="*/ 66 h 74"/>
                <a:gd name="T8" fmla="*/ 14 w 69"/>
                <a:gd name="T9" fmla="*/ 60 h 74"/>
                <a:gd name="T10" fmla="*/ 7 w 69"/>
                <a:gd name="T11" fmla="*/ 49 h 74"/>
                <a:gd name="T12" fmla="*/ 6 w 69"/>
                <a:gd name="T13" fmla="*/ 36 h 74"/>
                <a:gd name="T14" fmla="*/ 7 w 69"/>
                <a:gd name="T15" fmla="*/ 25 h 74"/>
                <a:gd name="T16" fmla="*/ 14 w 69"/>
                <a:gd name="T17" fmla="*/ 14 h 74"/>
                <a:gd name="T18" fmla="*/ 24 w 69"/>
                <a:gd name="T19" fmla="*/ 8 h 74"/>
                <a:gd name="T20" fmla="*/ 35 w 69"/>
                <a:gd name="T21" fmla="*/ 5 h 74"/>
                <a:gd name="T22" fmla="*/ 46 w 69"/>
                <a:gd name="T23" fmla="*/ 8 h 74"/>
                <a:gd name="T24" fmla="*/ 55 w 69"/>
                <a:gd name="T25" fmla="*/ 14 h 74"/>
                <a:gd name="T26" fmla="*/ 62 w 69"/>
                <a:gd name="T27" fmla="*/ 25 h 74"/>
                <a:gd name="T28" fmla="*/ 64 w 69"/>
                <a:gd name="T29" fmla="*/ 36 h 74"/>
                <a:gd name="T30" fmla="*/ 62 w 69"/>
                <a:gd name="T31" fmla="*/ 49 h 74"/>
                <a:gd name="T32" fmla="*/ 55 w 69"/>
                <a:gd name="T33" fmla="*/ 60 h 74"/>
                <a:gd name="T34" fmla="*/ 59 w 69"/>
                <a:gd name="T35" fmla="*/ 63 h 74"/>
                <a:gd name="T36" fmla="*/ 66 w 69"/>
                <a:gd name="T37" fmla="*/ 51 h 74"/>
                <a:gd name="T38" fmla="*/ 69 w 69"/>
                <a:gd name="T39" fmla="*/ 36 h 74"/>
                <a:gd name="T40" fmla="*/ 66 w 69"/>
                <a:gd name="T41" fmla="*/ 23 h 74"/>
                <a:gd name="T42" fmla="*/ 59 w 69"/>
                <a:gd name="T43" fmla="*/ 10 h 74"/>
                <a:gd name="T44" fmla="*/ 48 w 69"/>
                <a:gd name="T45" fmla="*/ 3 h 74"/>
                <a:gd name="T46" fmla="*/ 35 w 69"/>
                <a:gd name="T47" fmla="*/ 0 h 74"/>
                <a:gd name="T48" fmla="*/ 21 w 69"/>
                <a:gd name="T49" fmla="*/ 3 h 74"/>
                <a:gd name="T50" fmla="*/ 9 w 69"/>
                <a:gd name="T51" fmla="*/ 10 h 74"/>
                <a:gd name="T52" fmla="*/ 2 w 69"/>
                <a:gd name="T53" fmla="*/ 23 h 74"/>
                <a:gd name="T54" fmla="*/ 0 w 69"/>
                <a:gd name="T55" fmla="*/ 36 h 74"/>
                <a:gd name="T56" fmla="*/ 2 w 69"/>
                <a:gd name="T57" fmla="*/ 51 h 74"/>
                <a:gd name="T58" fmla="*/ 9 w 69"/>
                <a:gd name="T59" fmla="*/ 63 h 74"/>
                <a:gd name="T60" fmla="*/ 21 w 69"/>
                <a:gd name="T61" fmla="*/ 71 h 74"/>
                <a:gd name="T62" fmla="*/ 35 w 69"/>
                <a:gd name="T63" fmla="*/ 74 h 74"/>
                <a:gd name="T64" fmla="*/ 48 w 69"/>
                <a:gd name="T65" fmla="*/ 71 h 74"/>
                <a:gd name="T66" fmla="*/ 59 w 69"/>
                <a:gd name="T67" fmla="*/ 6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74">
                  <a:moveTo>
                    <a:pt x="55" y="60"/>
                  </a:moveTo>
                  <a:lnTo>
                    <a:pt x="46" y="66"/>
                  </a:lnTo>
                  <a:lnTo>
                    <a:pt x="35" y="69"/>
                  </a:lnTo>
                  <a:lnTo>
                    <a:pt x="24" y="66"/>
                  </a:lnTo>
                  <a:lnTo>
                    <a:pt x="14" y="60"/>
                  </a:lnTo>
                  <a:lnTo>
                    <a:pt x="7" y="49"/>
                  </a:lnTo>
                  <a:lnTo>
                    <a:pt x="6" y="36"/>
                  </a:lnTo>
                  <a:lnTo>
                    <a:pt x="7" y="25"/>
                  </a:lnTo>
                  <a:lnTo>
                    <a:pt x="14" y="14"/>
                  </a:lnTo>
                  <a:lnTo>
                    <a:pt x="24" y="8"/>
                  </a:lnTo>
                  <a:lnTo>
                    <a:pt x="35" y="5"/>
                  </a:lnTo>
                  <a:lnTo>
                    <a:pt x="46" y="8"/>
                  </a:lnTo>
                  <a:lnTo>
                    <a:pt x="55" y="14"/>
                  </a:lnTo>
                  <a:lnTo>
                    <a:pt x="62" y="25"/>
                  </a:lnTo>
                  <a:lnTo>
                    <a:pt x="64" y="36"/>
                  </a:lnTo>
                  <a:lnTo>
                    <a:pt x="62" y="49"/>
                  </a:lnTo>
                  <a:lnTo>
                    <a:pt x="55" y="60"/>
                  </a:lnTo>
                  <a:close/>
                  <a:moveTo>
                    <a:pt x="59" y="63"/>
                  </a:moveTo>
                  <a:lnTo>
                    <a:pt x="66" y="51"/>
                  </a:lnTo>
                  <a:lnTo>
                    <a:pt x="69" y="36"/>
                  </a:lnTo>
                  <a:lnTo>
                    <a:pt x="66" y="23"/>
                  </a:lnTo>
                  <a:lnTo>
                    <a:pt x="59" y="10"/>
                  </a:lnTo>
                  <a:lnTo>
                    <a:pt x="48" y="3"/>
                  </a:lnTo>
                  <a:lnTo>
                    <a:pt x="35" y="0"/>
                  </a:lnTo>
                  <a:lnTo>
                    <a:pt x="21" y="3"/>
                  </a:lnTo>
                  <a:lnTo>
                    <a:pt x="9" y="10"/>
                  </a:lnTo>
                  <a:lnTo>
                    <a:pt x="2" y="23"/>
                  </a:lnTo>
                  <a:lnTo>
                    <a:pt x="0" y="36"/>
                  </a:lnTo>
                  <a:lnTo>
                    <a:pt x="2" y="51"/>
                  </a:lnTo>
                  <a:lnTo>
                    <a:pt x="9" y="63"/>
                  </a:lnTo>
                  <a:lnTo>
                    <a:pt x="21" y="71"/>
                  </a:lnTo>
                  <a:lnTo>
                    <a:pt x="35" y="74"/>
                  </a:lnTo>
                  <a:lnTo>
                    <a:pt x="48" y="71"/>
                  </a:lnTo>
                  <a:lnTo>
                    <a:pt x="59" y="63"/>
                  </a:lnTo>
                  <a:close/>
                </a:path>
              </a:pathLst>
            </a:custGeom>
            <a:solidFill>
              <a:srgbClr val="843F0F"/>
            </a:solidFill>
            <a:ln w="0">
              <a:solidFill>
                <a:srgbClr val="843F0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" name="Freeform 17"/>
            <p:cNvSpPr>
              <a:spLocks noEditPoints="1"/>
            </p:cNvSpPr>
            <p:nvPr/>
          </p:nvSpPr>
          <p:spPr bwMode="auto">
            <a:xfrm>
              <a:off x="7832725" y="2481263"/>
              <a:ext cx="63500" cy="66675"/>
            </a:xfrm>
            <a:custGeom>
              <a:avLst/>
              <a:gdLst>
                <a:gd name="T0" fmla="*/ 34 w 40"/>
                <a:gd name="T1" fmla="*/ 2 h 42"/>
                <a:gd name="T2" fmla="*/ 3 w 40"/>
                <a:gd name="T3" fmla="*/ 36 h 42"/>
                <a:gd name="T4" fmla="*/ 0 w 40"/>
                <a:gd name="T5" fmla="*/ 38 h 42"/>
                <a:gd name="T6" fmla="*/ 5 w 40"/>
                <a:gd name="T7" fmla="*/ 42 h 42"/>
                <a:gd name="T8" fmla="*/ 6 w 40"/>
                <a:gd name="T9" fmla="*/ 40 h 42"/>
                <a:gd name="T10" fmla="*/ 38 w 40"/>
                <a:gd name="T11" fmla="*/ 6 h 42"/>
                <a:gd name="T12" fmla="*/ 40 w 40"/>
                <a:gd name="T13" fmla="*/ 4 h 42"/>
                <a:gd name="T14" fmla="*/ 37 w 40"/>
                <a:gd name="T15" fmla="*/ 0 h 42"/>
                <a:gd name="T16" fmla="*/ 34 w 40"/>
                <a:gd name="T17" fmla="*/ 2 h 42"/>
                <a:gd name="T18" fmla="*/ 3 w 40"/>
                <a:gd name="T19" fmla="*/ 6 h 42"/>
                <a:gd name="T20" fmla="*/ 34 w 40"/>
                <a:gd name="T21" fmla="*/ 40 h 42"/>
                <a:gd name="T22" fmla="*/ 37 w 40"/>
                <a:gd name="T23" fmla="*/ 42 h 42"/>
                <a:gd name="T24" fmla="*/ 40 w 40"/>
                <a:gd name="T25" fmla="*/ 38 h 42"/>
                <a:gd name="T26" fmla="*/ 38 w 40"/>
                <a:gd name="T27" fmla="*/ 36 h 42"/>
                <a:gd name="T28" fmla="*/ 6 w 40"/>
                <a:gd name="T29" fmla="*/ 2 h 42"/>
                <a:gd name="T30" fmla="*/ 5 w 40"/>
                <a:gd name="T31" fmla="*/ 0 h 42"/>
                <a:gd name="T32" fmla="*/ 0 w 40"/>
                <a:gd name="T33" fmla="*/ 4 h 42"/>
                <a:gd name="T34" fmla="*/ 3 w 40"/>
                <a:gd name="T35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42">
                  <a:moveTo>
                    <a:pt x="34" y="2"/>
                  </a:moveTo>
                  <a:lnTo>
                    <a:pt x="3" y="36"/>
                  </a:lnTo>
                  <a:lnTo>
                    <a:pt x="0" y="38"/>
                  </a:lnTo>
                  <a:lnTo>
                    <a:pt x="5" y="42"/>
                  </a:lnTo>
                  <a:lnTo>
                    <a:pt x="6" y="40"/>
                  </a:lnTo>
                  <a:lnTo>
                    <a:pt x="38" y="6"/>
                  </a:lnTo>
                  <a:lnTo>
                    <a:pt x="40" y="4"/>
                  </a:lnTo>
                  <a:lnTo>
                    <a:pt x="37" y="0"/>
                  </a:lnTo>
                  <a:lnTo>
                    <a:pt x="34" y="2"/>
                  </a:lnTo>
                  <a:close/>
                  <a:moveTo>
                    <a:pt x="3" y="6"/>
                  </a:moveTo>
                  <a:lnTo>
                    <a:pt x="34" y="40"/>
                  </a:lnTo>
                  <a:lnTo>
                    <a:pt x="37" y="42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4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843F0F"/>
            </a:solidFill>
            <a:ln w="0">
              <a:solidFill>
                <a:srgbClr val="843F0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28" name="グループ化 127"/>
          <p:cNvGrpSpPr/>
          <p:nvPr/>
        </p:nvGrpSpPr>
        <p:grpSpPr>
          <a:xfrm>
            <a:off x="4391599" y="1681008"/>
            <a:ext cx="109538" cy="117475"/>
            <a:chOff x="7810500" y="2455863"/>
            <a:chExt cx="109538" cy="117475"/>
          </a:xfrm>
        </p:grpSpPr>
        <p:sp>
          <p:nvSpPr>
            <p:cNvPr id="129" name="Freeform 14"/>
            <p:cNvSpPr>
              <a:spLocks/>
            </p:cNvSpPr>
            <p:nvPr/>
          </p:nvSpPr>
          <p:spPr bwMode="auto">
            <a:xfrm>
              <a:off x="7813675" y="2460625"/>
              <a:ext cx="101600" cy="107950"/>
            </a:xfrm>
            <a:custGeom>
              <a:avLst/>
              <a:gdLst>
                <a:gd name="T0" fmla="*/ 55 w 64"/>
                <a:gd name="T1" fmla="*/ 58 h 68"/>
                <a:gd name="T2" fmla="*/ 45 w 64"/>
                <a:gd name="T3" fmla="*/ 66 h 68"/>
                <a:gd name="T4" fmla="*/ 33 w 64"/>
                <a:gd name="T5" fmla="*/ 68 h 68"/>
                <a:gd name="T6" fmla="*/ 21 w 64"/>
                <a:gd name="T7" fmla="*/ 66 h 68"/>
                <a:gd name="T8" fmla="*/ 10 w 64"/>
                <a:gd name="T9" fmla="*/ 58 h 68"/>
                <a:gd name="T10" fmla="*/ 2 w 64"/>
                <a:gd name="T11" fmla="*/ 46 h 68"/>
                <a:gd name="T12" fmla="*/ 0 w 64"/>
                <a:gd name="T13" fmla="*/ 33 h 68"/>
                <a:gd name="T14" fmla="*/ 2 w 64"/>
                <a:gd name="T15" fmla="*/ 22 h 68"/>
                <a:gd name="T16" fmla="*/ 10 w 64"/>
                <a:gd name="T17" fmla="*/ 10 h 68"/>
                <a:gd name="T18" fmla="*/ 21 w 64"/>
                <a:gd name="T19" fmla="*/ 2 h 68"/>
                <a:gd name="T20" fmla="*/ 33 w 64"/>
                <a:gd name="T21" fmla="*/ 0 h 68"/>
                <a:gd name="T22" fmla="*/ 45 w 64"/>
                <a:gd name="T23" fmla="*/ 2 h 68"/>
                <a:gd name="T24" fmla="*/ 55 w 64"/>
                <a:gd name="T25" fmla="*/ 10 h 68"/>
                <a:gd name="T26" fmla="*/ 62 w 64"/>
                <a:gd name="T27" fmla="*/ 22 h 68"/>
                <a:gd name="T28" fmla="*/ 64 w 64"/>
                <a:gd name="T29" fmla="*/ 33 h 68"/>
                <a:gd name="T30" fmla="*/ 62 w 64"/>
                <a:gd name="T31" fmla="*/ 46 h 68"/>
                <a:gd name="T32" fmla="*/ 55 w 64"/>
                <a:gd name="T33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68">
                  <a:moveTo>
                    <a:pt x="55" y="58"/>
                  </a:moveTo>
                  <a:lnTo>
                    <a:pt x="45" y="66"/>
                  </a:lnTo>
                  <a:lnTo>
                    <a:pt x="33" y="68"/>
                  </a:lnTo>
                  <a:lnTo>
                    <a:pt x="21" y="66"/>
                  </a:lnTo>
                  <a:lnTo>
                    <a:pt x="10" y="58"/>
                  </a:lnTo>
                  <a:lnTo>
                    <a:pt x="2" y="46"/>
                  </a:lnTo>
                  <a:lnTo>
                    <a:pt x="0" y="33"/>
                  </a:lnTo>
                  <a:lnTo>
                    <a:pt x="2" y="22"/>
                  </a:lnTo>
                  <a:lnTo>
                    <a:pt x="10" y="10"/>
                  </a:lnTo>
                  <a:lnTo>
                    <a:pt x="21" y="2"/>
                  </a:lnTo>
                  <a:lnTo>
                    <a:pt x="33" y="0"/>
                  </a:lnTo>
                  <a:lnTo>
                    <a:pt x="45" y="2"/>
                  </a:lnTo>
                  <a:lnTo>
                    <a:pt x="55" y="10"/>
                  </a:lnTo>
                  <a:lnTo>
                    <a:pt x="62" y="22"/>
                  </a:lnTo>
                  <a:lnTo>
                    <a:pt x="64" y="33"/>
                  </a:lnTo>
                  <a:lnTo>
                    <a:pt x="62" y="46"/>
                  </a:lnTo>
                  <a:lnTo>
                    <a:pt x="55" y="5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" name="Freeform 15"/>
            <p:cNvSpPr>
              <a:spLocks noEditPoints="1"/>
            </p:cNvSpPr>
            <p:nvPr/>
          </p:nvSpPr>
          <p:spPr bwMode="auto">
            <a:xfrm>
              <a:off x="7813675" y="2460625"/>
              <a:ext cx="101600" cy="107950"/>
            </a:xfrm>
            <a:custGeom>
              <a:avLst/>
              <a:gdLst>
                <a:gd name="T0" fmla="*/ 55 w 64"/>
                <a:gd name="T1" fmla="*/ 58 h 68"/>
                <a:gd name="T2" fmla="*/ 45 w 64"/>
                <a:gd name="T3" fmla="*/ 66 h 68"/>
                <a:gd name="T4" fmla="*/ 33 w 64"/>
                <a:gd name="T5" fmla="*/ 68 h 68"/>
                <a:gd name="T6" fmla="*/ 21 w 64"/>
                <a:gd name="T7" fmla="*/ 66 h 68"/>
                <a:gd name="T8" fmla="*/ 10 w 64"/>
                <a:gd name="T9" fmla="*/ 58 h 68"/>
                <a:gd name="T10" fmla="*/ 2 w 64"/>
                <a:gd name="T11" fmla="*/ 46 h 68"/>
                <a:gd name="T12" fmla="*/ 0 w 64"/>
                <a:gd name="T13" fmla="*/ 33 h 68"/>
                <a:gd name="T14" fmla="*/ 2 w 64"/>
                <a:gd name="T15" fmla="*/ 22 h 68"/>
                <a:gd name="T16" fmla="*/ 10 w 64"/>
                <a:gd name="T17" fmla="*/ 10 h 68"/>
                <a:gd name="T18" fmla="*/ 21 w 64"/>
                <a:gd name="T19" fmla="*/ 2 h 68"/>
                <a:gd name="T20" fmla="*/ 33 w 64"/>
                <a:gd name="T21" fmla="*/ 0 h 68"/>
                <a:gd name="T22" fmla="*/ 45 w 64"/>
                <a:gd name="T23" fmla="*/ 2 h 68"/>
                <a:gd name="T24" fmla="*/ 55 w 64"/>
                <a:gd name="T25" fmla="*/ 10 h 68"/>
                <a:gd name="T26" fmla="*/ 62 w 64"/>
                <a:gd name="T27" fmla="*/ 22 h 68"/>
                <a:gd name="T28" fmla="*/ 64 w 64"/>
                <a:gd name="T29" fmla="*/ 33 h 68"/>
                <a:gd name="T30" fmla="*/ 62 w 64"/>
                <a:gd name="T31" fmla="*/ 46 h 68"/>
                <a:gd name="T32" fmla="*/ 55 w 64"/>
                <a:gd name="T33" fmla="*/ 58 h 68"/>
                <a:gd name="T34" fmla="*/ 55 w 64"/>
                <a:gd name="T35" fmla="*/ 58 h 68"/>
                <a:gd name="T36" fmla="*/ 62 w 64"/>
                <a:gd name="T37" fmla="*/ 46 h 68"/>
                <a:gd name="T38" fmla="*/ 64 w 64"/>
                <a:gd name="T39" fmla="*/ 33 h 68"/>
                <a:gd name="T40" fmla="*/ 62 w 64"/>
                <a:gd name="T41" fmla="*/ 22 h 68"/>
                <a:gd name="T42" fmla="*/ 55 w 64"/>
                <a:gd name="T43" fmla="*/ 10 h 68"/>
                <a:gd name="T44" fmla="*/ 45 w 64"/>
                <a:gd name="T45" fmla="*/ 2 h 68"/>
                <a:gd name="T46" fmla="*/ 33 w 64"/>
                <a:gd name="T47" fmla="*/ 0 h 68"/>
                <a:gd name="T48" fmla="*/ 21 w 64"/>
                <a:gd name="T49" fmla="*/ 2 h 68"/>
                <a:gd name="T50" fmla="*/ 10 w 64"/>
                <a:gd name="T51" fmla="*/ 10 h 68"/>
                <a:gd name="T52" fmla="*/ 2 w 64"/>
                <a:gd name="T53" fmla="*/ 22 h 68"/>
                <a:gd name="T54" fmla="*/ 0 w 64"/>
                <a:gd name="T55" fmla="*/ 33 h 68"/>
                <a:gd name="T56" fmla="*/ 2 w 64"/>
                <a:gd name="T57" fmla="*/ 46 h 68"/>
                <a:gd name="T58" fmla="*/ 10 w 64"/>
                <a:gd name="T59" fmla="*/ 58 h 68"/>
                <a:gd name="T60" fmla="*/ 21 w 64"/>
                <a:gd name="T61" fmla="*/ 66 h 68"/>
                <a:gd name="T62" fmla="*/ 33 w 64"/>
                <a:gd name="T63" fmla="*/ 68 h 68"/>
                <a:gd name="T64" fmla="*/ 45 w 64"/>
                <a:gd name="T65" fmla="*/ 66 h 68"/>
                <a:gd name="T66" fmla="*/ 55 w 64"/>
                <a:gd name="T67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8">
                  <a:moveTo>
                    <a:pt x="55" y="58"/>
                  </a:moveTo>
                  <a:lnTo>
                    <a:pt x="45" y="66"/>
                  </a:lnTo>
                  <a:lnTo>
                    <a:pt x="33" y="68"/>
                  </a:lnTo>
                  <a:lnTo>
                    <a:pt x="21" y="66"/>
                  </a:lnTo>
                  <a:lnTo>
                    <a:pt x="10" y="58"/>
                  </a:lnTo>
                  <a:lnTo>
                    <a:pt x="2" y="46"/>
                  </a:lnTo>
                  <a:lnTo>
                    <a:pt x="0" y="33"/>
                  </a:lnTo>
                  <a:lnTo>
                    <a:pt x="2" y="22"/>
                  </a:lnTo>
                  <a:lnTo>
                    <a:pt x="10" y="10"/>
                  </a:lnTo>
                  <a:lnTo>
                    <a:pt x="21" y="2"/>
                  </a:lnTo>
                  <a:lnTo>
                    <a:pt x="33" y="0"/>
                  </a:lnTo>
                  <a:lnTo>
                    <a:pt x="45" y="2"/>
                  </a:lnTo>
                  <a:lnTo>
                    <a:pt x="55" y="10"/>
                  </a:lnTo>
                  <a:lnTo>
                    <a:pt x="62" y="22"/>
                  </a:lnTo>
                  <a:lnTo>
                    <a:pt x="64" y="33"/>
                  </a:lnTo>
                  <a:lnTo>
                    <a:pt x="62" y="46"/>
                  </a:lnTo>
                  <a:lnTo>
                    <a:pt x="55" y="58"/>
                  </a:lnTo>
                  <a:close/>
                  <a:moveTo>
                    <a:pt x="55" y="58"/>
                  </a:moveTo>
                  <a:lnTo>
                    <a:pt x="62" y="46"/>
                  </a:lnTo>
                  <a:lnTo>
                    <a:pt x="64" y="33"/>
                  </a:lnTo>
                  <a:lnTo>
                    <a:pt x="62" y="22"/>
                  </a:lnTo>
                  <a:lnTo>
                    <a:pt x="55" y="10"/>
                  </a:lnTo>
                  <a:lnTo>
                    <a:pt x="45" y="2"/>
                  </a:lnTo>
                  <a:lnTo>
                    <a:pt x="33" y="0"/>
                  </a:lnTo>
                  <a:lnTo>
                    <a:pt x="21" y="2"/>
                  </a:lnTo>
                  <a:lnTo>
                    <a:pt x="10" y="10"/>
                  </a:lnTo>
                  <a:lnTo>
                    <a:pt x="2" y="22"/>
                  </a:lnTo>
                  <a:lnTo>
                    <a:pt x="0" y="33"/>
                  </a:lnTo>
                  <a:lnTo>
                    <a:pt x="2" y="46"/>
                  </a:lnTo>
                  <a:lnTo>
                    <a:pt x="10" y="58"/>
                  </a:lnTo>
                  <a:lnTo>
                    <a:pt x="21" y="66"/>
                  </a:lnTo>
                  <a:lnTo>
                    <a:pt x="33" y="68"/>
                  </a:lnTo>
                  <a:lnTo>
                    <a:pt x="45" y="66"/>
                  </a:lnTo>
                  <a:lnTo>
                    <a:pt x="55" y="5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" name="Freeform 16"/>
            <p:cNvSpPr>
              <a:spLocks noEditPoints="1"/>
            </p:cNvSpPr>
            <p:nvPr/>
          </p:nvSpPr>
          <p:spPr bwMode="auto">
            <a:xfrm>
              <a:off x="7810500" y="2455863"/>
              <a:ext cx="109538" cy="117475"/>
            </a:xfrm>
            <a:custGeom>
              <a:avLst/>
              <a:gdLst>
                <a:gd name="T0" fmla="*/ 55 w 69"/>
                <a:gd name="T1" fmla="*/ 60 h 74"/>
                <a:gd name="T2" fmla="*/ 46 w 69"/>
                <a:gd name="T3" fmla="*/ 66 h 74"/>
                <a:gd name="T4" fmla="*/ 35 w 69"/>
                <a:gd name="T5" fmla="*/ 69 h 74"/>
                <a:gd name="T6" fmla="*/ 24 w 69"/>
                <a:gd name="T7" fmla="*/ 66 h 74"/>
                <a:gd name="T8" fmla="*/ 14 w 69"/>
                <a:gd name="T9" fmla="*/ 60 h 74"/>
                <a:gd name="T10" fmla="*/ 7 w 69"/>
                <a:gd name="T11" fmla="*/ 49 h 74"/>
                <a:gd name="T12" fmla="*/ 6 w 69"/>
                <a:gd name="T13" fmla="*/ 36 h 74"/>
                <a:gd name="T14" fmla="*/ 7 w 69"/>
                <a:gd name="T15" fmla="*/ 25 h 74"/>
                <a:gd name="T16" fmla="*/ 14 w 69"/>
                <a:gd name="T17" fmla="*/ 14 h 74"/>
                <a:gd name="T18" fmla="*/ 24 w 69"/>
                <a:gd name="T19" fmla="*/ 8 h 74"/>
                <a:gd name="T20" fmla="*/ 35 w 69"/>
                <a:gd name="T21" fmla="*/ 5 h 74"/>
                <a:gd name="T22" fmla="*/ 46 w 69"/>
                <a:gd name="T23" fmla="*/ 8 h 74"/>
                <a:gd name="T24" fmla="*/ 55 w 69"/>
                <a:gd name="T25" fmla="*/ 14 h 74"/>
                <a:gd name="T26" fmla="*/ 62 w 69"/>
                <a:gd name="T27" fmla="*/ 25 h 74"/>
                <a:gd name="T28" fmla="*/ 64 w 69"/>
                <a:gd name="T29" fmla="*/ 36 h 74"/>
                <a:gd name="T30" fmla="*/ 62 w 69"/>
                <a:gd name="T31" fmla="*/ 49 h 74"/>
                <a:gd name="T32" fmla="*/ 55 w 69"/>
                <a:gd name="T33" fmla="*/ 60 h 74"/>
                <a:gd name="T34" fmla="*/ 59 w 69"/>
                <a:gd name="T35" fmla="*/ 63 h 74"/>
                <a:gd name="T36" fmla="*/ 66 w 69"/>
                <a:gd name="T37" fmla="*/ 51 h 74"/>
                <a:gd name="T38" fmla="*/ 69 w 69"/>
                <a:gd name="T39" fmla="*/ 36 h 74"/>
                <a:gd name="T40" fmla="*/ 66 w 69"/>
                <a:gd name="T41" fmla="*/ 23 h 74"/>
                <a:gd name="T42" fmla="*/ 59 w 69"/>
                <a:gd name="T43" fmla="*/ 10 h 74"/>
                <a:gd name="T44" fmla="*/ 48 w 69"/>
                <a:gd name="T45" fmla="*/ 3 h 74"/>
                <a:gd name="T46" fmla="*/ 35 w 69"/>
                <a:gd name="T47" fmla="*/ 0 h 74"/>
                <a:gd name="T48" fmla="*/ 21 w 69"/>
                <a:gd name="T49" fmla="*/ 3 h 74"/>
                <a:gd name="T50" fmla="*/ 9 w 69"/>
                <a:gd name="T51" fmla="*/ 10 h 74"/>
                <a:gd name="T52" fmla="*/ 2 w 69"/>
                <a:gd name="T53" fmla="*/ 23 h 74"/>
                <a:gd name="T54" fmla="*/ 0 w 69"/>
                <a:gd name="T55" fmla="*/ 36 h 74"/>
                <a:gd name="T56" fmla="*/ 2 w 69"/>
                <a:gd name="T57" fmla="*/ 51 h 74"/>
                <a:gd name="T58" fmla="*/ 9 w 69"/>
                <a:gd name="T59" fmla="*/ 63 h 74"/>
                <a:gd name="T60" fmla="*/ 21 w 69"/>
                <a:gd name="T61" fmla="*/ 71 h 74"/>
                <a:gd name="T62" fmla="*/ 35 w 69"/>
                <a:gd name="T63" fmla="*/ 74 h 74"/>
                <a:gd name="T64" fmla="*/ 48 w 69"/>
                <a:gd name="T65" fmla="*/ 71 h 74"/>
                <a:gd name="T66" fmla="*/ 59 w 69"/>
                <a:gd name="T67" fmla="*/ 6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74">
                  <a:moveTo>
                    <a:pt x="55" y="60"/>
                  </a:moveTo>
                  <a:lnTo>
                    <a:pt x="46" y="66"/>
                  </a:lnTo>
                  <a:lnTo>
                    <a:pt x="35" y="69"/>
                  </a:lnTo>
                  <a:lnTo>
                    <a:pt x="24" y="66"/>
                  </a:lnTo>
                  <a:lnTo>
                    <a:pt x="14" y="60"/>
                  </a:lnTo>
                  <a:lnTo>
                    <a:pt x="7" y="49"/>
                  </a:lnTo>
                  <a:lnTo>
                    <a:pt x="6" y="36"/>
                  </a:lnTo>
                  <a:lnTo>
                    <a:pt x="7" y="25"/>
                  </a:lnTo>
                  <a:lnTo>
                    <a:pt x="14" y="14"/>
                  </a:lnTo>
                  <a:lnTo>
                    <a:pt x="24" y="8"/>
                  </a:lnTo>
                  <a:lnTo>
                    <a:pt x="35" y="5"/>
                  </a:lnTo>
                  <a:lnTo>
                    <a:pt x="46" y="8"/>
                  </a:lnTo>
                  <a:lnTo>
                    <a:pt x="55" y="14"/>
                  </a:lnTo>
                  <a:lnTo>
                    <a:pt x="62" y="25"/>
                  </a:lnTo>
                  <a:lnTo>
                    <a:pt x="64" y="36"/>
                  </a:lnTo>
                  <a:lnTo>
                    <a:pt x="62" y="49"/>
                  </a:lnTo>
                  <a:lnTo>
                    <a:pt x="55" y="60"/>
                  </a:lnTo>
                  <a:close/>
                  <a:moveTo>
                    <a:pt x="59" y="63"/>
                  </a:moveTo>
                  <a:lnTo>
                    <a:pt x="66" y="51"/>
                  </a:lnTo>
                  <a:lnTo>
                    <a:pt x="69" y="36"/>
                  </a:lnTo>
                  <a:lnTo>
                    <a:pt x="66" y="23"/>
                  </a:lnTo>
                  <a:lnTo>
                    <a:pt x="59" y="10"/>
                  </a:lnTo>
                  <a:lnTo>
                    <a:pt x="48" y="3"/>
                  </a:lnTo>
                  <a:lnTo>
                    <a:pt x="35" y="0"/>
                  </a:lnTo>
                  <a:lnTo>
                    <a:pt x="21" y="3"/>
                  </a:lnTo>
                  <a:lnTo>
                    <a:pt x="9" y="10"/>
                  </a:lnTo>
                  <a:lnTo>
                    <a:pt x="2" y="23"/>
                  </a:lnTo>
                  <a:lnTo>
                    <a:pt x="0" y="36"/>
                  </a:lnTo>
                  <a:lnTo>
                    <a:pt x="2" y="51"/>
                  </a:lnTo>
                  <a:lnTo>
                    <a:pt x="9" y="63"/>
                  </a:lnTo>
                  <a:lnTo>
                    <a:pt x="21" y="71"/>
                  </a:lnTo>
                  <a:lnTo>
                    <a:pt x="35" y="74"/>
                  </a:lnTo>
                  <a:lnTo>
                    <a:pt x="48" y="71"/>
                  </a:lnTo>
                  <a:lnTo>
                    <a:pt x="59" y="63"/>
                  </a:lnTo>
                  <a:close/>
                </a:path>
              </a:pathLst>
            </a:custGeom>
            <a:solidFill>
              <a:srgbClr val="843F0F"/>
            </a:solidFill>
            <a:ln w="0">
              <a:solidFill>
                <a:srgbClr val="843F0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" name="Freeform 17"/>
            <p:cNvSpPr>
              <a:spLocks noEditPoints="1"/>
            </p:cNvSpPr>
            <p:nvPr/>
          </p:nvSpPr>
          <p:spPr bwMode="auto">
            <a:xfrm>
              <a:off x="7832725" y="2481263"/>
              <a:ext cx="63500" cy="66675"/>
            </a:xfrm>
            <a:custGeom>
              <a:avLst/>
              <a:gdLst>
                <a:gd name="T0" fmla="*/ 34 w 40"/>
                <a:gd name="T1" fmla="*/ 2 h 42"/>
                <a:gd name="T2" fmla="*/ 3 w 40"/>
                <a:gd name="T3" fmla="*/ 36 h 42"/>
                <a:gd name="T4" fmla="*/ 0 w 40"/>
                <a:gd name="T5" fmla="*/ 38 h 42"/>
                <a:gd name="T6" fmla="*/ 5 w 40"/>
                <a:gd name="T7" fmla="*/ 42 h 42"/>
                <a:gd name="T8" fmla="*/ 6 w 40"/>
                <a:gd name="T9" fmla="*/ 40 h 42"/>
                <a:gd name="T10" fmla="*/ 38 w 40"/>
                <a:gd name="T11" fmla="*/ 6 h 42"/>
                <a:gd name="T12" fmla="*/ 40 w 40"/>
                <a:gd name="T13" fmla="*/ 4 h 42"/>
                <a:gd name="T14" fmla="*/ 37 w 40"/>
                <a:gd name="T15" fmla="*/ 0 h 42"/>
                <a:gd name="T16" fmla="*/ 34 w 40"/>
                <a:gd name="T17" fmla="*/ 2 h 42"/>
                <a:gd name="T18" fmla="*/ 3 w 40"/>
                <a:gd name="T19" fmla="*/ 6 h 42"/>
                <a:gd name="T20" fmla="*/ 34 w 40"/>
                <a:gd name="T21" fmla="*/ 40 h 42"/>
                <a:gd name="T22" fmla="*/ 37 w 40"/>
                <a:gd name="T23" fmla="*/ 42 h 42"/>
                <a:gd name="T24" fmla="*/ 40 w 40"/>
                <a:gd name="T25" fmla="*/ 38 h 42"/>
                <a:gd name="T26" fmla="*/ 38 w 40"/>
                <a:gd name="T27" fmla="*/ 36 h 42"/>
                <a:gd name="T28" fmla="*/ 6 w 40"/>
                <a:gd name="T29" fmla="*/ 2 h 42"/>
                <a:gd name="T30" fmla="*/ 5 w 40"/>
                <a:gd name="T31" fmla="*/ 0 h 42"/>
                <a:gd name="T32" fmla="*/ 0 w 40"/>
                <a:gd name="T33" fmla="*/ 4 h 42"/>
                <a:gd name="T34" fmla="*/ 3 w 40"/>
                <a:gd name="T35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42">
                  <a:moveTo>
                    <a:pt x="34" y="2"/>
                  </a:moveTo>
                  <a:lnTo>
                    <a:pt x="3" y="36"/>
                  </a:lnTo>
                  <a:lnTo>
                    <a:pt x="0" y="38"/>
                  </a:lnTo>
                  <a:lnTo>
                    <a:pt x="5" y="42"/>
                  </a:lnTo>
                  <a:lnTo>
                    <a:pt x="6" y="40"/>
                  </a:lnTo>
                  <a:lnTo>
                    <a:pt x="38" y="6"/>
                  </a:lnTo>
                  <a:lnTo>
                    <a:pt x="40" y="4"/>
                  </a:lnTo>
                  <a:lnTo>
                    <a:pt x="37" y="0"/>
                  </a:lnTo>
                  <a:lnTo>
                    <a:pt x="34" y="2"/>
                  </a:lnTo>
                  <a:close/>
                  <a:moveTo>
                    <a:pt x="3" y="6"/>
                  </a:moveTo>
                  <a:lnTo>
                    <a:pt x="34" y="40"/>
                  </a:lnTo>
                  <a:lnTo>
                    <a:pt x="37" y="42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4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843F0F"/>
            </a:solidFill>
            <a:ln w="0">
              <a:solidFill>
                <a:srgbClr val="843F0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34" name="テキスト ボックス 133"/>
          <p:cNvSpPr txBox="1"/>
          <p:nvPr/>
        </p:nvSpPr>
        <p:spPr>
          <a:xfrm>
            <a:off x="1280747" y="1451704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00B050"/>
                </a:solidFill>
              </a:rPr>
              <a:t>singlet</a:t>
            </a:r>
            <a:endParaRPr kumimoji="1" lang="ja-JP" altLang="en-US" sz="1400" dirty="0">
              <a:solidFill>
                <a:srgbClr val="00B050"/>
              </a:solidFill>
            </a:endParaRPr>
          </a:p>
        </p:txBody>
      </p:sp>
      <p:sp>
        <p:nvSpPr>
          <p:cNvPr id="135" name="テキスト ボックス 134"/>
          <p:cNvSpPr txBox="1"/>
          <p:nvPr/>
        </p:nvSpPr>
        <p:spPr>
          <a:xfrm>
            <a:off x="3757702" y="1438854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00B050"/>
                </a:solidFill>
              </a:rPr>
              <a:t> octet </a:t>
            </a:r>
            <a:endParaRPr kumimoji="1" lang="ja-JP" altLang="en-US" sz="1400" dirty="0">
              <a:solidFill>
                <a:srgbClr val="00B050"/>
              </a:solidFill>
            </a:endParaRPr>
          </a:p>
        </p:txBody>
      </p:sp>
      <p:pic>
        <p:nvPicPr>
          <p:cNvPr id="13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88" y="760960"/>
            <a:ext cx="8648241" cy="66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" name="正方形/長方形 137"/>
          <p:cNvSpPr/>
          <p:nvPr/>
        </p:nvSpPr>
        <p:spPr>
          <a:xfrm>
            <a:off x="7639928" y="1195194"/>
            <a:ext cx="7986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>
                <a:solidFill>
                  <a:srgbClr val="C00000"/>
                </a:solidFill>
              </a:rPr>
              <a:t>IR </a:t>
            </a:r>
            <a:r>
              <a:rPr lang="en-US" altLang="ja-JP" sz="1200" dirty="0" smtClean="0">
                <a:solidFill>
                  <a:srgbClr val="C00000"/>
                </a:solidFill>
              </a:rPr>
              <a:t>gluon </a:t>
            </a:r>
            <a:endParaRPr lang="ja-JP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3494743" y="3167215"/>
                <a:ext cx="7884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ja-JP" altLang="en-US" i="1">
                        <a:solidFill>
                          <a:srgbClr val="C00000"/>
                        </a:solidFill>
                        <a:latin typeface="Cambria Math"/>
                      </a:rPr>
                      <m:t>𝜆</m:t>
                    </m:r>
                    <m:r>
                      <a:rPr lang="en-US" altLang="ja-JP" i="1">
                        <a:solidFill>
                          <a:srgbClr val="C00000"/>
                        </a:solidFill>
                        <a:latin typeface="Cambria Math"/>
                      </a:rPr>
                      <m:t>&gt;</m:t>
                    </m:r>
                    <m:r>
                      <a:rPr lang="en-US" altLang="ja-JP" i="1">
                        <a:solidFill>
                          <a:srgbClr val="C00000"/>
                        </a:solidFill>
                        <a:latin typeface="Cambria Math"/>
                      </a:rPr>
                      <m:t>𝑟</m:t>
                    </m:r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743" y="3167215"/>
                <a:ext cx="788421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テキスト ボックス 140"/>
          <p:cNvSpPr txBox="1"/>
          <p:nvPr/>
        </p:nvSpPr>
        <p:spPr>
          <a:xfrm>
            <a:off x="6941579" y="1438851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00B050"/>
                </a:solidFill>
              </a:rPr>
              <a:t>singlet</a:t>
            </a:r>
            <a:endParaRPr kumimoji="1" lang="ja-JP" altLang="en-US" sz="1400" dirty="0">
              <a:solidFill>
                <a:srgbClr val="00B050"/>
              </a:solidFill>
            </a:endParaRPr>
          </a:p>
        </p:txBody>
      </p:sp>
      <p:sp>
        <p:nvSpPr>
          <p:cNvPr id="142" name="テキスト ボックス 141"/>
          <p:cNvSpPr txBox="1"/>
          <p:nvPr/>
        </p:nvSpPr>
        <p:spPr>
          <a:xfrm>
            <a:off x="7788039" y="1426001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00B050"/>
                </a:solidFill>
              </a:rPr>
              <a:t> octet </a:t>
            </a:r>
            <a:endParaRPr kumimoji="1" lang="ja-JP" altLang="en-US" sz="1400" dirty="0">
              <a:solidFill>
                <a:srgbClr val="00B050"/>
              </a:solidFill>
            </a:endParaRPr>
          </a:p>
        </p:txBody>
      </p:sp>
      <p:grpSp>
        <p:nvGrpSpPr>
          <p:cNvPr id="144" name="グループ化 143"/>
          <p:cNvGrpSpPr/>
          <p:nvPr/>
        </p:nvGrpSpPr>
        <p:grpSpPr>
          <a:xfrm>
            <a:off x="412821" y="2258458"/>
            <a:ext cx="1422589" cy="2280493"/>
            <a:chOff x="7496664" y="55085"/>
            <a:chExt cx="1422589" cy="2280493"/>
          </a:xfrm>
        </p:grpSpPr>
        <p:cxnSp>
          <p:nvCxnSpPr>
            <p:cNvPr id="145" name="直線矢印コネクタ 144"/>
            <p:cNvCxnSpPr/>
            <p:nvPr/>
          </p:nvCxnSpPr>
          <p:spPr>
            <a:xfrm flipV="1">
              <a:off x="8063436" y="495763"/>
              <a:ext cx="0" cy="183981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コネクタ 145"/>
            <p:cNvCxnSpPr/>
            <p:nvPr/>
          </p:nvCxnSpPr>
          <p:spPr>
            <a:xfrm>
              <a:off x="7898183" y="903386"/>
              <a:ext cx="330506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線コネクタ 146"/>
            <p:cNvCxnSpPr/>
            <p:nvPr/>
          </p:nvCxnSpPr>
          <p:spPr>
            <a:xfrm>
              <a:off x="7898183" y="1606627"/>
              <a:ext cx="330506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4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16" r="71494"/>
            <a:stretch/>
          </p:blipFill>
          <p:spPr bwMode="auto">
            <a:xfrm>
              <a:off x="7496664" y="760166"/>
              <a:ext cx="380404" cy="311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23" t="2140" b="1"/>
            <a:stretch/>
          </p:blipFill>
          <p:spPr bwMode="auto">
            <a:xfrm>
              <a:off x="8273674" y="1961005"/>
              <a:ext cx="645579" cy="344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正方形/長方形 160"/>
                <p:cNvSpPr/>
                <p:nvPr/>
              </p:nvSpPr>
              <p:spPr>
                <a:xfrm>
                  <a:off x="7520993" y="1393501"/>
                  <a:ext cx="40312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ja-JP" altLang="en-US" sz="2000" i="1" smtClean="0">
                            <a:solidFill>
                              <a:srgbClr val="008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oMath>
                    </m:oMathPara>
                  </a14:m>
                  <a:endParaRPr lang="ja-JP" altLang="en-US" sz="2000" dirty="0">
                    <a:solidFill>
                      <a:srgbClr val="008000"/>
                    </a:solidFill>
                  </a:endParaRPr>
                </a:p>
              </p:txBody>
            </p:sp>
          </mc:Choice>
          <mc:Fallback xmlns="">
            <p:sp>
              <p:nvSpPr>
                <p:cNvPr id="1032" name="正方形/長方形 10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0993" y="1393501"/>
                  <a:ext cx="403123" cy="4001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正方形/長方形 161"/>
                <p:cNvSpPr/>
                <p:nvPr/>
              </p:nvSpPr>
              <p:spPr>
                <a:xfrm>
                  <a:off x="7852290" y="55085"/>
                  <a:ext cx="47404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oMath>
                    </m:oMathPara>
                  </a14:m>
                  <a:endParaRPr lang="ja-JP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33" name="正方形/長方形 10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2290" y="55085"/>
                  <a:ext cx="474040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3" name="テキスト ボックス 162"/>
          <p:cNvSpPr txBox="1"/>
          <p:nvPr/>
        </p:nvSpPr>
        <p:spPr>
          <a:xfrm>
            <a:off x="1427691" y="2930486"/>
            <a:ext cx="982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 smtClean="0"/>
              <a:t>integrate</a:t>
            </a:r>
          </a:p>
          <a:p>
            <a:pPr algn="ctr"/>
            <a:r>
              <a:rPr lang="en-US" altLang="ja-JP" sz="1600" dirty="0" smtClean="0"/>
              <a:t>out</a:t>
            </a:r>
            <a:endParaRPr kumimoji="1" lang="ja-JP" alt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25" y="2972604"/>
            <a:ext cx="401198" cy="27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" name="図 163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33" y="2401678"/>
            <a:ext cx="358264" cy="1531344"/>
          </a:xfrm>
          <a:prstGeom prst="rect">
            <a:avLst/>
          </a:prstGeom>
        </p:spPr>
      </p:pic>
      <p:sp>
        <p:nvSpPr>
          <p:cNvPr id="165" name="正方形/長方形 164"/>
          <p:cNvSpPr/>
          <p:nvPr/>
        </p:nvSpPr>
        <p:spPr>
          <a:xfrm>
            <a:off x="6265419" y="291810"/>
            <a:ext cx="27887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err="1" smtClean="0">
                <a:solidFill>
                  <a:srgbClr val="00B050"/>
                </a:solidFill>
              </a:rPr>
              <a:t>Brambilla,Pineda,Soto,Vairo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25615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Freeform 11"/>
          <p:cNvSpPr>
            <a:spLocks noChangeAspect="1"/>
          </p:cNvSpPr>
          <p:nvPr/>
        </p:nvSpPr>
        <p:spPr bwMode="auto">
          <a:xfrm flipH="1">
            <a:off x="4412281" y="1177642"/>
            <a:ext cx="92987" cy="557385"/>
          </a:xfrm>
          <a:custGeom>
            <a:avLst/>
            <a:gdLst>
              <a:gd name="T0" fmla="*/ 41 w 51"/>
              <a:gd name="T1" fmla="*/ 22 h 256"/>
              <a:gd name="T2" fmla="*/ 30 w 51"/>
              <a:gd name="T3" fmla="*/ 60 h 256"/>
              <a:gd name="T4" fmla="*/ 7 w 51"/>
              <a:gd name="T5" fmla="*/ 56 h 256"/>
              <a:gd name="T6" fmla="*/ 10 w 51"/>
              <a:gd name="T7" fmla="*/ 46 h 256"/>
              <a:gd name="T8" fmla="*/ 34 w 51"/>
              <a:gd name="T9" fmla="*/ 46 h 256"/>
              <a:gd name="T10" fmla="*/ 38 w 51"/>
              <a:gd name="T11" fmla="*/ 92 h 256"/>
              <a:gd name="T12" fmla="*/ 15 w 51"/>
              <a:gd name="T13" fmla="*/ 98 h 256"/>
              <a:gd name="T14" fmla="*/ 6 w 51"/>
              <a:gd name="T15" fmla="*/ 88 h 256"/>
              <a:gd name="T16" fmla="*/ 25 w 51"/>
              <a:gd name="T17" fmla="*/ 80 h 256"/>
              <a:gd name="T18" fmla="*/ 44 w 51"/>
              <a:gd name="T19" fmla="*/ 108 h 256"/>
              <a:gd name="T20" fmla="*/ 25 w 51"/>
              <a:gd name="T21" fmla="*/ 137 h 256"/>
              <a:gd name="T22" fmla="*/ 7 w 51"/>
              <a:gd name="T23" fmla="*/ 130 h 256"/>
              <a:gd name="T24" fmla="*/ 15 w 51"/>
              <a:gd name="T25" fmla="*/ 119 h 256"/>
              <a:gd name="T26" fmla="*/ 39 w 51"/>
              <a:gd name="T27" fmla="*/ 126 h 256"/>
              <a:gd name="T28" fmla="*/ 35 w 51"/>
              <a:gd name="T29" fmla="*/ 171 h 256"/>
              <a:gd name="T30" fmla="*/ 11 w 51"/>
              <a:gd name="T31" fmla="*/ 171 h 256"/>
              <a:gd name="T32" fmla="*/ 9 w 51"/>
              <a:gd name="T33" fmla="*/ 161 h 256"/>
              <a:gd name="T34" fmla="*/ 30 w 51"/>
              <a:gd name="T35" fmla="*/ 156 h 256"/>
              <a:gd name="T36" fmla="*/ 44 w 51"/>
              <a:gd name="T37" fmla="*/ 195 h 256"/>
              <a:gd name="T38" fmla="*/ 21 w 51"/>
              <a:gd name="T39" fmla="*/ 212 h 256"/>
              <a:gd name="T40" fmla="*/ 7 w 51"/>
              <a:gd name="T41" fmla="*/ 203 h 256"/>
              <a:gd name="T42" fmla="*/ 21 w 51"/>
              <a:gd name="T43" fmla="*/ 194 h 256"/>
              <a:gd name="T44" fmla="*/ 44 w 51"/>
              <a:gd name="T45" fmla="*/ 210 h 256"/>
              <a:gd name="T46" fmla="*/ 31 w 51"/>
              <a:gd name="T47" fmla="*/ 248 h 256"/>
              <a:gd name="T48" fmla="*/ 33 w 51"/>
              <a:gd name="T49" fmla="*/ 254 h 256"/>
              <a:gd name="T50" fmla="*/ 51 w 51"/>
              <a:gd name="T51" fmla="*/ 220 h 256"/>
              <a:gd name="T52" fmla="*/ 31 w 51"/>
              <a:gd name="T53" fmla="*/ 188 h 256"/>
              <a:gd name="T54" fmla="*/ 5 w 51"/>
              <a:gd name="T55" fmla="*/ 194 h 256"/>
              <a:gd name="T56" fmla="*/ 10 w 51"/>
              <a:gd name="T57" fmla="*/ 214 h 256"/>
              <a:gd name="T58" fmla="*/ 36 w 51"/>
              <a:gd name="T59" fmla="*/ 215 h 256"/>
              <a:gd name="T60" fmla="*/ 49 w 51"/>
              <a:gd name="T61" fmla="*/ 170 h 256"/>
              <a:gd name="T62" fmla="*/ 25 w 51"/>
              <a:gd name="T63" fmla="*/ 150 h 256"/>
              <a:gd name="T64" fmla="*/ 2 w 51"/>
              <a:gd name="T65" fmla="*/ 161 h 256"/>
              <a:gd name="T66" fmla="*/ 14 w 51"/>
              <a:gd name="T67" fmla="*/ 179 h 256"/>
              <a:gd name="T68" fmla="*/ 40 w 51"/>
              <a:gd name="T69" fmla="*/ 174 h 256"/>
              <a:gd name="T70" fmla="*/ 44 w 51"/>
              <a:gd name="T71" fmla="*/ 122 h 256"/>
              <a:gd name="T72" fmla="*/ 19 w 51"/>
              <a:gd name="T73" fmla="*/ 112 h 256"/>
              <a:gd name="T74" fmla="*/ 0 w 51"/>
              <a:gd name="T75" fmla="*/ 127 h 256"/>
              <a:gd name="T76" fmla="*/ 19 w 51"/>
              <a:gd name="T77" fmla="*/ 142 h 256"/>
              <a:gd name="T78" fmla="*/ 44 w 51"/>
              <a:gd name="T79" fmla="*/ 132 h 256"/>
              <a:gd name="T80" fmla="*/ 39 w 51"/>
              <a:gd name="T81" fmla="*/ 80 h 256"/>
              <a:gd name="T82" fmla="*/ 12 w 51"/>
              <a:gd name="T83" fmla="*/ 77 h 256"/>
              <a:gd name="T84" fmla="*/ 1 w 51"/>
              <a:gd name="T85" fmla="*/ 94 h 256"/>
              <a:gd name="T86" fmla="*/ 25 w 51"/>
              <a:gd name="T87" fmla="*/ 106 h 256"/>
              <a:gd name="T88" fmla="*/ 48 w 51"/>
              <a:gd name="T89" fmla="*/ 84 h 256"/>
              <a:gd name="T90" fmla="*/ 34 w 51"/>
              <a:gd name="T91" fmla="*/ 39 h 256"/>
              <a:gd name="T92" fmla="*/ 7 w 51"/>
              <a:gd name="T93" fmla="*/ 41 h 256"/>
              <a:gd name="T94" fmla="*/ 4 w 51"/>
              <a:gd name="T95" fmla="*/ 60 h 256"/>
              <a:gd name="T96" fmla="*/ 30 w 51"/>
              <a:gd name="T97" fmla="*/ 66 h 256"/>
              <a:gd name="T98" fmla="*/ 49 w 51"/>
              <a:gd name="T99" fmla="*/ 32 h 256"/>
              <a:gd name="T100" fmla="*/ 29 w 51"/>
              <a:gd name="T101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1" h="256">
                <a:moveTo>
                  <a:pt x="24" y="5"/>
                </a:moveTo>
                <a:lnTo>
                  <a:pt x="29" y="6"/>
                </a:lnTo>
                <a:lnTo>
                  <a:pt x="34" y="8"/>
                </a:lnTo>
                <a:lnTo>
                  <a:pt x="38" y="12"/>
                </a:lnTo>
                <a:lnTo>
                  <a:pt x="41" y="22"/>
                </a:lnTo>
                <a:lnTo>
                  <a:pt x="44" y="34"/>
                </a:lnTo>
                <a:lnTo>
                  <a:pt x="41" y="44"/>
                </a:lnTo>
                <a:lnTo>
                  <a:pt x="38" y="54"/>
                </a:lnTo>
                <a:lnTo>
                  <a:pt x="34" y="58"/>
                </a:lnTo>
                <a:lnTo>
                  <a:pt x="30" y="60"/>
                </a:lnTo>
                <a:lnTo>
                  <a:pt x="25" y="61"/>
                </a:lnTo>
                <a:lnTo>
                  <a:pt x="19" y="61"/>
                </a:lnTo>
                <a:lnTo>
                  <a:pt x="15" y="60"/>
                </a:lnTo>
                <a:lnTo>
                  <a:pt x="10" y="59"/>
                </a:lnTo>
                <a:lnTo>
                  <a:pt x="7" y="56"/>
                </a:lnTo>
                <a:lnTo>
                  <a:pt x="6" y="55"/>
                </a:lnTo>
                <a:lnTo>
                  <a:pt x="5" y="53"/>
                </a:lnTo>
                <a:lnTo>
                  <a:pt x="6" y="50"/>
                </a:lnTo>
                <a:lnTo>
                  <a:pt x="7" y="48"/>
                </a:lnTo>
                <a:lnTo>
                  <a:pt x="10" y="46"/>
                </a:lnTo>
                <a:lnTo>
                  <a:pt x="14" y="44"/>
                </a:lnTo>
                <a:lnTo>
                  <a:pt x="19" y="43"/>
                </a:lnTo>
                <a:lnTo>
                  <a:pt x="25" y="43"/>
                </a:lnTo>
                <a:lnTo>
                  <a:pt x="29" y="44"/>
                </a:lnTo>
                <a:lnTo>
                  <a:pt x="34" y="46"/>
                </a:lnTo>
                <a:lnTo>
                  <a:pt x="38" y="50"/>
                </a:lnTo>
                <a:lnTo>
                  <a:pt x="43" y="59"/>
                </a:lnTo>
                <a:lnTo>
                  <a:pt x="44" y="70"/>
                </a:lnTo>
                <a:lnTo>
                  <a:pt x="43" y="82"/>
                </a:lnTo>
                <a:lnTo>
                  <a:pt x="38" y="92"/>
                </a:lnTo>
                <a:lnTo>
                  <a:pt x="34" y="95"/>
                </a:lnTo>
                <a:lnTo>
                  <a:pt x="30" y="98"/>
                </a:lnTo>
                <a:lnTo>
                  <a:pt x="25" y="99"/>
                </a:lnTo>
                <a:lnTo>
                  <a:pt x="20" y="99"/>
                </a:lnTo>
                <a:lnTo>
                  <a:pt x="15" y="98"/>
                </a:lnTo>
                <a:lnTo>
                  <a:pt x="11" y="97"/>
                </a:lnTo>
                <a:lnTo>
                  <a:pt x="9" y="94"/>
                </a:lnTo>
                <a:lnTo>
                  <a:pt x="6" y="92"/>
                </a:lnTo>
                <a:lnTo>
                  <a:pt x="6" y="90"/>
                </a:lnTo>
                <a:lnTo>
                  <a:pt x="6" y="88"/>
                </a:lnTo>
                <a:lnTo>
                  <a:pt x="9" y="85"/>
                </a:lnTo>
                <a:lnTo>
                  <a:pt x="11" y="84"/>
                </a:lnTo>
                <a:lnTo>
                  <a:pt x="15" y="82"/>
                </a:lnTo>
                <a:lnTo>
                  <a:pt x="20" y="80"/>
                </a:lnTo>
                <a:lnTo>
                  <a:pt x="25" y="80"/>
                </a:lnTo>
                <a:lnTo>
                  <a:pt x="30" y="82"/>
                </a:lnTo>
                <a:lnTo>
                  <a:pt x="34" y="84"/>
                </a:lnTo>
                <a:lnTo>
                  <a:pt x="38" y="88"/>
                </a:lnTo>
                <a:lnTo>
                  <a:pt x="43" y="97"/>
                </a:lnTo>
                <a:lnTo>
                  <a:pt x="44" y="108"/>
                </a:lnTo>
                <a:lnTo>
                  <a:pt x="43" y="119"/>
                </a:lnTo>
                <a:lnTo>
                  <a:pt x="39" y="128"/>
                </a:lnTo>
                <a:lnTo>
                  <a:pt x="35" y="133"/>
                </a:lnTo>
                <a:lnTo>
                  <a:pt x="30" y="136"/>
                </a:lnTo>
                <a:lnTo>
                  <a:pt x="25" y="137"/>
                </a:lnTo>
                <a:lnTo>
                  <a:pt x="20" y="137"/>
                </a:lnTo>
                <a:lnTo>
                  <a:pt x="15" y="136"/>
                </a:lnTo>
                <a:lnTo>
                  <a:pt x="11" y="133"/>
                </a:lnTo>
                <a:lnTo>
                  <a:pt x="9" y="132"/>
                </a:lnTo>
                <a:lnTo>
                  <a:pt x="7" y="130"/>
                </a:lnTo>
                <a:lnTo>
                  <a:pt x="6" y="127"/>
                </a:lnTo>
                <a:lnTo>
                  <a:pt x="7" y="126"/>
                </a:lnTo>
                <a:lnTo>
                  <a:pt x="9" y="123"/>
                </a:lnTo>
                <a:lnTo>
                  <a:pt x="11" y="121"/>
                </a:lnTo>
                <a:lnTo>
                  <a:pt x="15" y="119"/>
                </a:lnTo>
                <a:lnTo>
                  <a:pt x="20" y="118"/>
                </a:lnTo>
                <a:lnTo>
                  <a:pt x="25" y="118"/>
                </a:lnTo>
                <a:lnTo>
                  <a:pt x="30" y="118"/>
                </a:lnTo>
                <a:lnTo>
                  <a:pt x="35" y="121"/>
                </a:lnTo>
                <a:lnTo>
                  <a:pt x="39" y="126"/>
                </a:lnTo>
                <a:lnTo>
                  <a:pt x="43" y="135"/>
                </a:lnTo>
                <a:lnTo>
                  <a:pt x="45" y="146"/>
                </a:lnTo>
                <a:lnTo>
                  <a:pt x="43" y="157"/>
                </a:lnTo>
                <a:lnTo>
                  <a:pt x="39" y="166"/>
                </a:lnTo>
                <a:lnTo>
                  <a:pt x="35" y="171"/>
                </a:lnTo>
                <a:lnTo>
                  <a:pt x="31" y="174"/>
                </a:lnTo>
                <a:lnTo>
                  <a:pt x="26" y="175"/>
                </a:lnTo>
                <a:lnTo>
                  <a:pt x="20" y="174"/>
                </a:lnTo>
                <a:lnTo>
                  <a:pt x="16" y="172"/>
                </a:lnTo>
                <a:lnTo>
                  <a:pt x="11" y="171"/>
                </a:lnTo>
                <a:lnTo>
                  <a:pt x="9" y="170"/>
                </a:lnTo>
                <a:lnTo>
                  <a:pt x="7" y="167"/>
                </a:lnTo>
                <a:lnTo>
                  <a:pt x="6" y="165"/>
                </a:lnTo>
                <a:lnTo>
                  <a:pt x="7" y="162"/>
                </a:lnTo>
                <a:lnTo>
                  <a:pt x="9" y="161"/>
                </a:lnTo>
                <a:lnTo>
                  <a:pt x="11" y="159"/>
                </a:lnTo>
                <a:lnTo>
                  <a:pt x="16" y="157"/>
                </a:lnTo>
                <a:lnTo>
                  <a:pt x="20" y="156"/>
                </a:lnTo>
                <a:lnTo>
                  <a:pt x="26" y="155"/>
                </a:lnTo>
                <a:lnTo>
                  <a:pt x="30" y="156"/>
                </a:lnTo>
                <a:lnTo>
                  <a:pt x="35" y="159"/>
                </a:lnTo>
                <a:lnTo>
                  <a:pt x="39" y="164"/>
                </a:lnTo>
                <a:lnTo>
                  <a:pt x="44" y="172"/>
                </a:lnTo>
                <a:lnTo>
                  <a:pt x="45" y="184"/>
                </a:lnTo>
                <a:lnTo>
                  <a:pt x="44" y="195"/>
                </a:lnTo>
                <a:lnTo>
                  <a:pt x="39" y="204"/>
                </a:lnTo>
                <a:lnTo>
                  <a:pt x="36" y="208"/>
                </a:lnTo>
                <a:lnTo>
                  <a:pt x="31" y="212"/>
                </a:lnTo>
                <a:lnTo>
                  <a:pt x="26" y="212"/>
                </a:lnTo>
                <a:lnTo>
                  <a:pt x="21" y="212"/>
                </a:lnTo>
                <a:lnTo>
                  <a:pt x="16" y="210"/>
                </a:lnTo>
                <a:lnTo>
                  <a:pt x="12" y="209"/>
                </a:lnTo>
                <a:lnTo>
                  <a:pt x="10" y="206"/>
                </a:lnTo>
                <a:lnTo>
                  <a:pt x="7" y="205"/>
                </a:lnTo>
                <a:lnTo>
                  <a:pt x="7" y="203"/>
                </a:lnTo>
                <a:lnTo>
                  <a:pt x="7" y="200"/>
                </a:lnTo>
                <a:lnTo>
                  <a:pt x="10" y="198"/>
                </a:lnTo>
                <a:lnTo>
                  <a:pt x="12" y="196"/>
                </a:lnTo>
                <a:lnTo>
                  <a:pt x="16" y="195"/>
                </a:lnTo>
                <a:lnTo>
                  <a:pt x="21" y="194"/>
                </a:lnTo>
                <a:lnTo>
                  <a:pt x="26" y="193"/>
                </a:lnTo>
                <a:lnTo>
                  <a:pt x="31" y="194"/>
                </a:lnTo>
                <a:lnTo>
                  <a:pt x="35" y="196"/>
                </a:lnTo>
                <a:lnTo>
                  <a:pt x="39" y="200"/>
                </a:lnTo>
                <a:lnTo>
                  <a:pt x="44" y="210"/>
                </a:lnTo>
                <a:lnTo>
                  <a:pt x="45" y="222"/>
                </a:lnTo>
                <a:lnTo>
                  <a:pt x="44" y="232"/>
                </a:lnTo>
                <a:lnTo>
                  <a:pt x="40" y="242"/>
                </a:lnTo>
                <a:lnTo>
                  <a:pt x="36" y="246"/>
                </a:lnTo>
                <a:lnTo>
                  <a:pt x="31" y="248"/>
                </a:lnTo>
                <a:lnTo>
                  <a:pt x="26" y="249"/>
                </a:lnTo>
                <a:lnTo>
                  <a:pt x="24" y="249"/>
                </a:lnTo>
                <a:lnTo>
                  <a:pt x="24" y="256"/>
                </a:lnTo>
                <a:lnTo>
                  <a:pt x="26" y="256"/>
                </a:lnTo>
                <a:lnTo>
                  <a:pt x="33" y="254"/>
                </a:lnTo>
                <a:lnTo>
                  <a:pt x="36" y="253"/>
                </a:lnTo>
                <a:lnTo>
                  <a:pt x="41" y="249"/>
                </a:lnTo>
                <a:lnTo>
                  <a:pt x="45" y="244"/>
                </a:lnTo>
                <a:lnTo>
                  <a:pt x="50" y="234"/>
                </a:lnTo>
                <a:lnTo>
                  <a:pt x="51" y="220"/>
                </a:lnTo>
                <a:lnTo>
                  <a:pt x="49" y="208"/>
                </a:lnTo>
                <a:lnTo>
                  <a:pt x="44" y="198"/>
                </a:lnTo>
                <a:lnTo>
                  <a:pt x="40" y="193"/>
                </a:lnTo>
                <a:lnTo>
                  <a:pt x="36" y="190"/>
                </a:lnTo>
                <a:lnTo>
                  <a:pt x="31" y="188"/>
                </a:lnTo>
                <a:lnTo>
                  <a:pt x="26" y="188"/>
                </a:lnTo>
                <a:lnTo>
                  <a:pt x="20" y="188"/>
                </a:lnTo>
                <a:lnTo>
                  <a:pt x="14" y="189"/>
                </a:lnTo>
                <a:lnTo>
                  <a:pt x="9" y="191"/>
                </a:lnTo>
                <a:lnTo>
                  <a:pt x="5" y="194"/>
                </a:lnTo>
                <a:lnTo>
                  <a:pt x="2" y="199"/>
                </a:lnTo>
                <a:lnTo>
                  <a:pt x="1" y="203"/>
                </a:lnTo>
                <a:lnTo>
                  <a:pt x="2" y="206"/>
                </a:lnTo>
                <a:lnTo>
                  <a:pt x="5" y="212"/>
                </a:lnTo>
                <a:lnTo>
                  <a:pt x="10" y="214"/>
                </a:lnTo>
                <a:lnTo>
                  <a:pt x="14" y="217"/>
                </a:lnTo>
                <a:lnTo>
                  <a:pt x="20" y="218"/>
                </a:lnTo>
                <a:lnTo>
                  <a:pt x="26" y="218"/>
                </a:lnTo>
                <a:lnTo>
                  <a:pt x="31" y="217"/>
                </a:lnTo>
                <a:lnTo>
                  <a:pt x="36" y="215"/>
                </a:lnTo>
                <a:lnTo>
                  <a:pt x="40" y="212"/>
                </a:lnTo>
                <a:lnTo>
                  <a:pt x="44" y="208"/>
                </a:lnTo>
                <a:lnTo>
                  <a:pt x="49" y="196"/>
                </a:lnTo>
                <a:lnTo>
                  <a:pt x="51" y="184"/>
                </a:lnTo>
                <a:lnTo>
                  <a:pt x="49" y="170"/>
                </a:lnTo>
                <a:lnTo>
                  <a:pt x="44" y="160"/>
                </a:lnTo>
                <a:lnTo>
                  <a:pt x="40" y="155"/>
                </a:lnTo>
                <a:lnTo>
                  <a:pt x="35" y="152"/>
                </a:lnTo>
                <a:lnTo>
                  <a:pt x="31" y="150"/>
                </a:lnTo>
                <a:lnTo>
                  <a:pt x="25" y="150"/>
                </a:lnTo>
                <a:lnTo>
                  <a:pt x="19" y="150"/>
                </a:lnTo>
                <a:lnTo>
                  <a:pt x="14" y="151"/>
                </a:lnTo>
                <a:lnTo>
                  <a:pt x="9" y="154"/>
                </a:lnTo>
                <a:lnTo>
                  <a:pt x="5" y="157"/>
                </a:lnTo>
                <a:lnTo>
                  <a:pt x="2" y="161"/>
                </a:lnTo>
                <a:lnTo>
                  <a:pt x="1" y="165"/>
                </a:lnTo>
                <a:lnTo>
                  <a:pt x="2" y="170"/>
                </a:lnTo>
                <a:lnTo>
                  <a:pt x="5" y="174"/>
                </a:lnTo>
                <a:lnTo>
                  <a:pt x="9" y="176"/>
                </a:lnTo>
                <a:lnTo>
                  <a:pt x="14" y="179"/>
                </a:lnTo>
                <a:lnTo>
                  <a:pt x="20" y="180"/>
                </a:lnTo>
                <a:lnTo>
                  <a:pt x="26" y="180"/>
                </a:lnTo>
                <a:lnTo>
                  <a:pt x="31" y="180"/>
                </a:lnTo>
                <a:lnTo>
                  <a:pt x="36" y="177"/>
                </a:lnTo>
                <a:lnTo>
                  <a:pt x="40" y="174"/>
                </a:lnTo>
                <a:lnTo>
                  <a:pt x="44" y="170"/>
                </a:lnTo>
                <a:lnTo>
                  <a:pt x="49" y="159"/>
                </a:lnTo>
                <a:lnTo>
                  <a:pt x="50" y="146"/>
                </a:lnTo>
                <a:lnTo>
                  <a:pt x="49" y="133"/>
                </a:lnTo>
                <a:lnTo>
                  <a:pt x="44" y="122"/>
                </a:lnTo>
                <a:lnTo>
                  <a:pt x="40" y="118"/>
                </a:lnTo>
                <a:lnTo>
                  <a:pt x="35" y="114"/>
                </a:lnTo>
                <a:lnTo>
                  <a:pt x="30" y="112"/>
                </a:lnTo>
                <a:lnTo>
                  <a:pt x="25" y="112"/>
                </a:lnTo>
                <a:lnTo>
                  <a:pt x="19" y="112"/>
                </a:lnTo>
                <a:lnTo>
                  <a:pt x="14" y="114"/>
                </a:lnTo>
                <a:lnTo>
                  <a:pt x="9" y="116"/>
                </a:lnTo>
                <a:lnTo>
                  <a:pt x="4" y="119"/>
                </a:lnTo>
                <a:lnTo>
                  <a:pt x="1" y="123"/>
                </a:lnTo>
                <a:lnTo>
                  <a:pt x="0" y="127"/>
                </a:lnTo>
                <a:lnTo>
                  <a:pt x="1" y="132"/>
                </a:lnTo>
                <a:lnTo>
                  <a:pt x="4" y="136"/>
                </a:lnTo>
                <a:lnTo>
                  <a:pt x="9" y="138"/>
                </a:lnTo>
                <a:lnTo>
                  <a:pt x="14" y="141"/>
                </a:lnTo>
                <a:lnTo>
                  <a:pt x="19" y="142"/>
                </a:lnTo>
                <a:lnTo>
                  <a:pt x="25" y="142"/>
                </a:lnTo>
                <a:lnTo>
                  <a:pt x="31" y="142"/>
                </a:lnTo>
                <a:lnTo>
                  <a:pt x="35" y="140"/>
                </a:lnTo>
                <a:lnTo>
                  <a:pt x="40" y="137"/>
                </a:lnTo>
                <a:lnTo>
                  <a:pt x="44" y="132"/>
                </a:lnTo>
                <a:lnTo>
                  <a:pt x="49" y="121"/>
                </a:lnTo>
                <a:lnTo>
                  <a:pt x="50" y="108"/>
                </a:lnTo>
                <a:lnTo>
                  <a:pt x="48" y="95"/>
                </a:lnTo>
                <a:lnTo>
                  <a:pt x="43" y="84"/>
                </a:lnTo>
                <a:lnTo>
                  <a:pt x="39" y="80"/>
                </a:lnTo>
                <a:lnTo>
                  <a:pt x="35" y="77"/>
                </a:lnTo>
                <a:lnTo>
                  <a:pt x="30" y="75"/>
                </a:lnTo>
                <a:lnTo>
                  <a:pt x="25" y="74"/>
                </a:lnTo>
                <a:lnTo>
                  <a:pt x="19" y="75"/>
                </a:lnTo>
                <a:lnTo>
                  <a:pt x="12" y="77"/>
                </a:lnTo>
                <a:lnTo>
                  <a:pt x="7" y="78"/>
                </a:lnTo>
                <a:lnTo>
                  <a:pt x="4" y="82"/>
                </a:lnTo>
                <a:lnTo>
                  <a:pt x="1" y="85"/>
                </a:lnTo>
                <a:lnTo>
                  <a:pt x="0" y="90"/>
                </a:lnTo>
                <a:lnTo>
                  <a:pt x="1" y="94"/>
                </a:lnTo>
                <a:lnTo>
                  <a:pt x="4" y="98"/>
                </a:lnTo>
                <a:lnTo>
                  <a:pt x="9" y="102"/>
                </a:lnTo>
                <a:lnTo>
                  <a:pt x="12" y="103"/>
                </a:lnTo>
                <a:lnTo>
                  <a:pt x="19" y="104"/>
                </a:lnTo>
                <a:lnTo>
                  <a:pt x="25" y="106"/>
                </a:lnTo>
                <a:lnTo>
                  <a:pt x="30" y="104"/>
                </a:lnTo>
                <a:lnTo>
                  <a:pt x="35" y="102"/>
                </a:lnTo>
                <a:lnTo>
                  <a:pt x="39" y="99"/>
                </a:lnTo>
                <a:lnTo>
                  <a:pt x="43" y="94"/>
                </a:lnTo>
                <a:lnTo>
                  <a:pt x="48" y="84"/>
                </a:lnTo>
                <a:lnTo>
                  <a:pt x="50" y="70"/>
                </a:lnTo>
                <a:lnTo>
                  <a:pt x="48" y="58"/>
                </a:lnTo>
                <a:lnTo>
                  <a:pt x="43" y="46"/>
                </a:lnTo>
                <a:lnTo>
                  <a:pt x="39" y="43"/>
                </a:lnTo>
                <a:lnTo>
                  <a:pt x="34" y="39"/>
                </a:lnTo>
                <a:lnTo>
                  <a:pt x="30" y="37"/>
                </a:lnTo>
                <a:lnTo>
                  <a:pt x="24" y="36"/>
                </a:lnTo>
                <a:lnTo>
                  <a:pt x="17" y="37"/>
                </a:lnTo>
                <a:lnTo>
                  <a:pt x="12" y="39"/>
                </a:lnTo>
                <a:lnTo>
                  <a:pt x="7" y="41"/>
                </a:lnTo>
                <a:lnTo>
                  <a:pt x="4" y="44"/>
                </a:lnTo>
                <a:lnTo>
                  <a:pt x="0" y="48"/>
                </a:lnTo>
                <a:lnTo>
                  <a:pt x="0" y="53"/>
                </a:lnTo>
                <a:lnTo>
                  <a:pt x="1" y="56"/>
                </a:lnTo>
                <a:lnTo>
                  <a:pt x="4" y="60"/>
                </a:lnTo>
                <a:lnTo>
                  <a:pt x="7" y="64"/>
                </a:lnTo>
                <a:lnTo>
                  <a:pt x="12" y="65"/>
                </a:lnTo>
                <a:lnTo>
                  <a:pt x="19" y="68"/>
                </a:lnTo>
                <a:lnTo>
                  <a:pt x="25" y="68"/>
                </a:lnTo>
                <a:lnTo>
                  <a:pt x="30" y="66"/>
                </a:lnTo>
                <a:lnTo>
                  <a:pt x="35" y="65"/>
                </a:lnTo>
                <a:lnTo>
                  <a:pt x="39" y="61"/>
                </a:lnTo>
                <a:lnTo>
                  <a:pt x="43" y="56"/>
                </a:lnTo>
                <a:lnTo>
                  <a:pt x="48" y="46"/>
                </a:lnTo>
                <a:lnTo>
                  <a:pt x="49" y="32"/>
                </a:lnTo>
                <a:lnTo>
                  <a:pt x="48" y="20"/>
                </a:lnTo>
                <a:lnTo>
                  <a:pt x="41" y="10"/>
                </a:lnTo>
                <a:lnTo>
                  <a:pt x="38" y="5"/>
                </a:lnTo>
                <a:lnTo>
                  <a:pt x="34" y="2"/>
                </a:lnTo>
                <a:lnTo>
                  <a:pt x="29" y="0"/>
                </a:lnTo>
                <a:lnTo>
                  <a:pt x="24" y="0"/>
                </a:lnTo>
                <a:lnTo>
                  <a:pt x="21" y="0"/>
                </a:lnTo>
                <a:lnTo>
                  <a:pt x="21" y="5"/>
                </a:lnTo>
                <a:lnTo>
                  <a:pt x="24" y="5"/>
                </a:lnTo>
                <a:close/>
              </a:path>
            </a:pathLst>
          </a:custGeom>
          <a:solidFill>
            <a:srgbClr val="AF2626"/>
          </a:solidFill>
          <a:ln w="0">
            <a:solidFill>
              <a:srgbClr val="6633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6" name="Freeform 11"/>
          <p:cNvSpPr>
            <a:spLocks noChangeAspect="1"/>
          </p:cNvSpPr>
          <p:nvPr/>
        </p:nvSpPr>
        <p:spPr bwMode="auto">
          <a:xfrm flipH="1">
            <a:off x="7697149" y="1179477"/>
            <a:ext cx="92987" cy="557385"/>
          </a:xfrm>
          <a:custGeom>
            <a:avLst/>
            <a:gdLst>
              <a:gd name="T0" fmla="*/ 41 w 51"/>
              <a:gd name="T1" fmla="*/ 22 h 256"/>
              <a:gd name="T2" fmla="*/ 30 w 51"/>
              <a:gd name="T3" fmla="*/ 60 h 256"/>
              <a:gd name="T4" fmla="*/ 7 w 51"/>
              <a:gd name="T5" fmla="*/ 56 h 256"/>
              <a:gd name="T6" fmla="*/ 10 w 51"/>
              <a:gd name="T7" fmla="*/ 46 h 256"/>
              <a:gd name="T8" fmla="*/ 34 w 51"/>
              <a:gd name="T9" fmla="*/ 46 h 256"/>
              <a:gd name="T10" fmla="*/ 38 w 51"/>
              <a:gd name="T11" fmla="*/ 92 h 256"/>
              <a:gd name="T12" fmla="*/ 15 w 51"/>
              <a:gd name="T13" fmla="*/ 98 h 256"/>
              <a:gd name="T14" fmla="*/ 6 w 51"/>
              <a:gd name="T15" fmla="*/ 88 h 256"/>
              <a:gd name="T16" fmla="*/ 25 w 51"/>
              <a:gd name="T17" fmla="*/ 80 h 256"/>
              <a:gd name="T18" fmla="*/ 44 w 51"/>
              <a:gd name="T19" fmla="*/ 108 h 256"/>
              <a:gd name="T20" fmla="*/ 25 w 51"/>
              <a:gd name="T21" fmla="*/ 137 h 256"/>
              <a:gd name="T22" fmla="*/ 7 w 51"/>
              <a:gd name="T23" fmla="*/ 130 h 256"/>
              <a:gd name="T24" fmla="*/ 15 w 51"/>
              <a:gd name="T25" fmla="*/ 119 h 256"/>
              <a:gd name="T26" fmla="*/ 39 w 51"/>
              <a:gd name="T27" fmla="*/ 126 h 256"/>
              <a:gd name="T28" fmla="*/ 35 w 51"/>
              <a:gd name="T29" fmla="*/ 171 h 256"/>
              <a:gd name="T30" fmla="*/ 11 w 51"/>
              <a:gd name="T31" fmla="*/ 171 h 256"/>
              <a:gd name="T32" fmla="*/ 9 w 51"/>
              <a:gd name="T33" fmla="*/ 161 h 256"/>
              <a:gd name="T34" fmla="*/ 30 w 51"/>
              <a:gd name="T35" fmla="*/ 156 h 256"/>
              <a:gd name="T36" fmla="*/ 44 w 51"/>
              <a:gd name="T37" fmla="*/ 195 h 256"/>
              <a:gd name="T38" fmla="*/ 21 w 51"/>
              <a:gd name="T39" fmla="*/ 212 h 256"/>
              <a:gd name="T40" fmla="*/ 7 w 51"/>
              <a:gd name="T41" fmla="*/ 203 h 256"/>
              <a:gd name="T42" fmla="*/ 21 w 51"/>
              <a:gd name="T43" fmla="*/ 194 h 256"/>
              <a:gd name="T44" fmla="*/ 44 w 51"/>
              <a:gd name="T45" fmla="*/ 210 h 256"/>
              <a:gd name="T46" fmla="*/ 31 w 51"/>
              <a:gd name="T47" fmla="*/ 248 h 256"/>
              <a:gd name="T48" fmla="*/ 33 w 51"/>
              <a:gd name="T49" fmla="*/ 254 h 256"/>
              <a:gd name="T50" fmla="*/ 51 w 51"/>
              <a:gd name="T51" fmla="*/ 220 h 256"/>
              <a:gd name="T52" fmla="*/ 31 w 51"/>
              <a:gd name="T53" fmla="*/ 188 h 256"/>
              <a:gd name="T54" fmla="*/ 5 w 51"/>
              <a:gd name="T55" fmla="*/ 194 h 256"/>
              <a:gd name="T56" fmla="*/ 10 w 51"/>
              <a:gd name="T57" fmla="*/ 214 h 256"/>
              <a:gd name="T58" fmla="*/ 36 w 51"/>
              <a:gd name="T59" fmla="*/ 215 h 256"/>
              <a:gd name="T60" fmla="*/ 49 w 51"/>
              <a:gd name="T61" fmla="*/ 170 h 256"/>
              <a:gd name="T62" fmla="*/ 25 w 51"/>
              <a:gd name="T63" fmla="*/ 150 h 256"/>
              <a:gd name="T64" fmla="*/ 2 w 51"/>
              <a:gd name="T65" fmla="*/ 161 h 256"/>
              <a:gd name="T66" fmla="*/ 14 w 51"/>
              <a:gd name="T67" fmla="*/ 179 h 256"/>
              <a:gd name="T68" fmla="*/ 40 w 51"/>
              <a:gd name="T69" fmla="*/ 174 h 256"/>
              <a:gd name="T70" fmla="*/ 44 w 51"/>
              <a:gd name="T71" fmla="*/ 122 h 256"/>
              <a:gd name="T72" fmla="*/ 19 w 51"/>
              <a:gd name="T73" fmla="*/ 112 h 256"/>
              <a:gd name="T74" fmla="*/ 0 w 51"/>
              <a:gd name="T75" fmla="*/ 127 h 256"/>
              <a:gd name="T76" fmla="*/ 19 w 51"/>
              <a:gd name="T77" fmla="*/ 142 h 256"/>
              <a:gd name="T78" fmla="*/ 44 w 51"/>
              <a:gd name="T79" fmla="*/ 132 h 256"/>
              <a:gd name="T80" fmla="*/ 39 w 51"/>
              <a:gd name="T81" fmla="*/ 80 h 256"/>
              <a:gd name="T82" fmla="*/ 12 w 51"/>
              <a:gd name="T83" fmla="*/ 77 h 256"/>
              <a:gd name="T84" fmla="*/ 1 w 51"/>
              <a:gd name="T85" fmla="*/ 94 h 256"/>
              <a:gd name="T86" fmla="*/ 25 w 51"/>
              <a:gd name="T87" fmla="*/ 106 h 256"/>
              <a:gd name="T88" fmla="*/ 48 w 51"/>
              <a:gd name="T89" fmla="*/ 84 h 256"/>
              <a:gd name="T90" fmla="*/ 34 w 51"/>
              <a:gd name="T91" fmla="*/ 39 h 256"/>
              <a:gd name="T92" fmla="*/ 7 w 51"/>
              <a:gd name="T93" fmla="*/ 41 h 256"/>
              <a:gd name="T94" fmla="*/ 4 w 51"/>
              <a:gd name="T95" fmla="*/ 60 h 256"/>
              <a:gd name="T96" fmla="*/ 30 w 51"/>
              <a:gd name="T97" fmla="*/ 66 h 256"/>
              <a:gd name="T98" fmla="*/ 49 w 51"/>
              <a:gd name="T99" fmla="*/ 32 h 256"/>
              <a:gd name="T100" fmla="*/ 29 w 51"/>
              <a:gd name="T101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1" h="256">
                <a:moveTo>
                  <a:pt x="24" y="5"/>
                </a:moveTo>
                <a:lnTo>
                  <a:pt x="29" y="6"/>
                </a:lnTo>
                <a:lnTo>
                  <a:pt x="34" y="8"/>
                </a:lnTo>
                <a:lnTo>
                  <a:pt x="38" y="12"/>
                </a:lnTo>
                <a:lnTo>
                  <a:pt x="41" y="22"/>
                </a:lnTo>
                <a:lnTo>
                  <a:pt x="44" y="34"/>
                </a:lnTo>
                <a:lnTo>
                  <a:pt x="41" y="44"/>
                </a:lnTo>
                <a:lnTo>
                  <a:pt x="38" y="54"/>
                </a:lnTo>
                <a:lnTo>
                  <a:pt x="34" y="58"/>
                </a:lnTo>
                <a:lnTo>
                  <a:pt x="30" y="60"/>
                </a:lnTo>
                <a:lnTo>
                  <a:pt x="25" y="61"/>
                </a:lnTo>
                <a:lnTo>
                  <a:pt x="19" y="61"/>
                </a:lnTo>
                <a:lnTo>
                  <a:pt x="15" y="60"/>
                </a:lnTo>
                <a:lnTo>
                  <a:pt x="10" y="59"/>
                </a:lnTo>
                <a:lnTo>
                  <a:pt x="7" y="56"/>
                </a:lnTo>
                <a:lnTo>
                  <a:pt x="6" y="55"/>
                </a:lnTo>
                <a:lnTo>
                  <a:pt x="5" y="53"/>
                </a:lnTo>
                <a:lnTo>
                  <a:pt x="6" y="50"/>
                </a:lnTo>
                <a:lnTo>
                  <a:pt x="7" y="48"/>
                </a:lnTo>
                <a:lnTo>
                  <a:pt x="10" y="46"/>
                </a:lnTo>
                <a:lnTo>
                  <a:pt x="14" y="44"/>
                </a:lnTo>
                <a:lnTo>
                  <a:pt x="19" y="43"/>
                </a:lnTo>
                <a:lnTo>
                  <a:pt x="25" y="43"/>
                </a:lnTo>
                <a:lnTo>
                  <a:pt x="29" y="44"/>
                </a:lnTo>
                <a:lnTo>
                  <a:pt x="34" y="46"/>
                </a:lnTo>
                <a:lnTo>
                  <a:pt x="38" y="50"/>
                </a:lnTo>
                <a:lnTo>
                  <a:pt x="43" y="59"/>
                </a:lnTo>
                <a:lnTo>
                  <a:pt x="44" y="70"/>
                </a:lnTo>
                <a:lnTo>
                  <a:pt x="43" y="82"/>
                </a:lnTo>
                <a:lnTo>
                  <a:pt x="38" y="92"/>
                </a:lnTo>
                <a:lnTo>
                  <a:pt x="34" y="95"/>
                </a:lnTo>
                <a:lnTo>
                  <a:pt x="30" y="98"/>
                </a:lnTo>
                <a:lnTo>
                  <a:pt x="25" y="99"/>
                </a:lnTo>
                <a:lnTo>
                  <a:pt x="20" y="99"/>
                </a:lnTo>
                <a:lnTo>
                  <a:pt x="15" y="98"/>
                </a:lnTo>
                <a:lnTo>
                  <a:pt x="11" y="97"/>
                </a:lnTo>
                <a:lnTo>
                  <a:pt x="9" y="94"/>
                </a:lnTo>
                <a:lnTo>
                  <a:pt x="6" y="92"/>
                </a:lnTo>
                <a:lnTo>
                  <a:pt x="6" y="90"/>
                </a:lnTo>
                <a:lnTo>
                  <a:pt x="6" y="88"/>
                </a:lnTo>
                <a:lnTo>
                  <a:pt x="9" y="85"/>
                </a:lnTo>
                <a:lnTo>
                  <a:pt x="11" y="84"/>
                </a:lnTo>
                <a:lnTo>
                  <a:pt x="15" y="82"/>
                </a:lnTo>
                <a:lnTo>
                  <a:pt x="20" y="80"/>
                </a:lnTo>
                <a:lnTo>
                  <a:pt x="25" y="80"/>
                </a:lnTo>
                <a:lnTo>
                  <a:pt x="30" y="82"/>
                </a:lnTo>
                <a:lnTo>
                  <a:pt x="34" y="84"/>
                </a:lnTo>
                <a:lnTo>
                  <a:pt x="38" y="88"/>
                </a:lnTo>
                <a:lnTo>
                  <a:pt x="43" y="97"/>
                </a:lnTo>
                <a:lnTo>
                  <a:pt x="44" y="108"/>
                </a:lnTo>
                <a:lnTo>
                  <a:pt x="43" y="119"/>
                </a:lnTo>
                <a:lnTo>
                  <a:pt x="39" y="128"/>
                </a:lnTo>
                <a:lnTo>
                  <a:pt x="35" y="133"/>
                </a:lnTo>
                <a:lnTo>
                  <a:pt x="30" y="136"/>
                </a:lnTo>
                <a:lnTo>
                  <a:pt x="25" y="137"/>
                </a:lnTo>
                <a:lnTo>
                  <a:pt x="20" y="137"/>
                </a:lnTo>
                <a:lnTo>
                  <a:pt x="15" y="136"/>
                </a:lnTo>
                <a:lnTo>
                  <a:pt x="11" y="133"/>
                </a:lnTo>
                <a:lnTo>
                  <a:pt x="9" y="132"/>
                </a:lnTo>
                <a:lnTo>
                  <a:pt x="7" y="130"/>
                </a:lnTo>
                <a:lnTo>
                  <a:pt x="6" y="127"/>
                </a:lnTo>
                <a:lnTo>
                  <a:pt x="7" y="126"/>
                </a:lnTo>
                <a:lnTo>
                  <a:pt x="9" y="123"/>
                </a:lnTo>
                <a:lnTo>
                  <a:pt x="11" y="121"/>
                </a:lnTo>
                <a:lnTo>
                  <a:pt x="15" y="119"/>
                </a:lnTo>
                <a:lnTo>
                  <a:pt x="20" y="118"/>
                </a:lnTo>
                <a:lnTo>
                  <a:pt x="25" y="118"/>
                </a:lnTo>
                <a:lnTo>
                  <a:pt x="30" y="118"/>
                </a:lnTo>
                <a:lnTo>
                  <a:pt x="35" y="121"/>
                </a:lnTo>
                <a:lnTo>
                  <a:pt x="39" y="126"/>
                </a:lnTo>
                <a:lnTo>
                  <a:pt x="43" y="135"/>
                </a:lnTo>
                <a:lnTo>
                  <a:pt x="45" y="146"/>
                </a:lnTo>
                <a:lnTo>
                  <a:pt x="43" y="157"/>
                </a:lnTo>
                <a:lnTo>
                  <a:pt x="39" y="166"/>
                </a:lnTo>
                <a:lnTo>
                  <a:pt x="35" y="171"/>
                </a:lnTo>
                <a:lnTo>
                  <a:pt x="31" y="174"/>
                </a:lnTo>
                <a:lnTo>
                  <a:pt x="26" y="175"/>
                </a:lnTo>
                <a:lnTo>
                  <a:pt x="20" y="174"/>
                </a:lnTo>
                <a:lnTo>
                  <a:pt x="16" y="172"/>
                </a:lnTo>
                <a:lnTo>
                  <a:pt x="11" y="171"/>
                </a:lnTo>
                <a:lnTo>
                  <a:pt x="9" y="170"/>
                </a:lnTo>
                <a:lnTo>
                  <a:pt x="7" y="167"/>
                </a:lnTo>
                <a:lnTo>
                  <a:pt x="6" y="165"/>
                </a:lnTo>
                <a:lnTo>
                  <a:pt x="7" y="162"/>
                </a:lnTo>
                <a:lnTo>
                  <a:pt x="9" y="161"/>
                </a:lnTo>
                <a:lnTo>
                  <a:pt x="11" y="159"/>
                </a:lnTo>
                <a:lnTo>
                  <a:pt x="16" y="157"/>
                </a:lnTo>
                <a:lnTo>
                  <a:pt x="20" y="156"/>
                </a:lnTo>
                <a:lnTo>
                  <a:pt x="26" y="155"/>
                </a:lnTo>
                <a:lnTo>
                  <a:pt x="30" y="156"/>
                </a:lnTo>
                <a:lnTo>
                  <a:pt x="35" y="159"/>
                </a:lnTo>
                <a:lnTo>
                  <a:pt x="39" y="164"/>
                </a:lnTo>
                <a:lnTo>
                  <a:pt x="44" y="172"/>
                </a:lnTo>
                <a:lnTo>
                  <a:pt x="45" y="184"/>
                </a:lnTo>
                <a:lnTo>
                  <a:pt x="44" y="195"/>
                </a:lnTo>
                <a:lnTo>
                  <a:pt x="39" y="204"/>
                </a:lnTo>
                <a:lnTo>
                  <a:pt x="36" y="208"/>
                </a:lnTo>
                <a:lnTo>
                  <a:pt x="31" y="212"/>
                </a:lnTo>
                <a:lnTo>
                  <a:pt x="26" y="212"/>
                </a:lnTo>
                <a:lnTo>
                  <a:pt x="21" y="212"/>
                </a:lnTo>
                <a:lnTo>
                  <a:pt x="16" y="210"/>
                </a:lnTo>
                <a:lnTo>
                  <a:pt x="12" y="209"/>
                </a:lnTo>
                <a:lnTo>
                  <a:pt x="10" y="206"/>
                </a:lnTo>
                <a:lnTo>
                  <a:pt x="7" y="205"/>
                </a:lnTo>
                <a:lnTo>
                  <a:pt x="7" y="203"/>
                </a:lnTo>
                <a:lnTo>
                  <a:pt x="7" y="200"/>
                </a:lnTo>
                <a:lnTo>
                  <a:pt x="10" y="198"/>
                </a:lnTo>
                <a:lnTo>
                  <a:pt x="12" y="196"/>
                </a:lnTo>
                <a:lnTo>
                  <a:pt x="16" y="195"/>
                </a:lnTo>
                <a:lnTo>
                  <a:pt x="21" y="194"/>
                </a:lnTo>
                <a:lnTo>
                  <a:pt x="26" y="193"/>
                </a:lnTo>
                <a:lnTo>
                  <a:pt x="31" y="194"/>
                </a:lnTo>
                <a:lnTo>
                  <a:pt x="35" y="196"/>
                </a:lnTo>
                <a:lnTo>
                  <a:pt x="39" y="200"/>
                </a:lnTo>
                <a:lnTo>
                  <a:pt x="44" y="210"/>
                </a:lnTo>
                <a:lnTo>
                  <a:pt x="45" y="222"/>
                </a:lnTo>
                <a:lnTo>
                  <a:pt x="44" y="232"/>
                </a:lnTo>
                <a:lnTo>
                  <a:pt x="40" y="242"/>
                </a:lnTo>
                <a:lnTo>
                  <a:pt x="36" y="246"/>
                </a:lnTo>
                <a:lnTo>
                  <a:pt x="31" y="248"/>
                </a:lnTo>
                <a:lnTo>
                  <a:pt x="26" y="249"/>
                </a:lnTo>
                <a:lnTo>
                  <a:pt x="24" y="249"/>
                </a:lnTo>
                <a:lnTo>
                  <a:pt x="24" y="256"/>
                </a:lnTo>
                <a:lnTo>
                  <a:pt x="26" y="256"/>
                </a:lnTo>
                <a:lnTo>
                  <a:pt x="33" y="254"/>
                </a:lnTo>
                <a:lnTo>
                  <a:pt x="36" y="253"/>
                </a:lnTo>
                <a:lnTo>
                  <a:pt x="41" y="249"/>
                </a:lnTo>
                <a:lnTo>
                  <a:pt x="45" y="244"/>
                </a:lnTo>
                <a:lnTo>
                  <a:pt x="50" y="234"/>
                </a:lnTo>
                <a:lnTo>
                  <a:pt x="51" y="220"/>
                </a:lnTo>
                <a:lnTo>
                  <a:pt x="49" y="208"/>
                </a:lnTo>
                <a:lnTo>
                  <a:pt x="44" y="198"/>
                </a:lnTo>
                <a:lnTo>
                  <a:pt x="40" y="193"/>
                </a:lnTo>
                <a:lnTo>
                  <a:pt x="36" y="190"/>
                </a:lnTo>
                <a:lnTo>
                  <a:pt x="31" y="188"/>
                </a:lnTo>
                <a:lnTo>
                  <a:pt x="26" y="188"/>
                </a:lnTo>
                <a:lnTo>
                  <a:pt x="20" y="188"/>
                </a:lnTo>
                <a:lnTo>
                  <a:pt x="14" y="189"/>
                </a:lnTo>
                <a:lnTo>
                  <a:pt x="9" y="191"/>
                </a:lnTo>
                <a:lnTo>
                  <a:pt x="5" y="194"/>
                </a:lnTo>
                <a:lnTo>
                  <a:pt x="2" y="199"/>
                </a:lnTo>
                <a:lnTo>
                  <a:pt x="1" y="203"/>
                </a:lnTo>
                <a:lnTo>
                  <a:pt x="2" y="206"/>
                </a:lnTo>
                <a:lnTo>
                  <a:pt x="5" y="212"/>
                </a:lnTo>
                <a:lnTo>
                  <a:pt x="10" y="214"/>
                </a:lnTo>
                <a:lnTo>
                  <a:pt x="14" y="217"/>
                </a:lnTo>
                <a:lnTo>
                  <a:pt x="20" y="218"/>
                </a:lnTo>
                <a:lnTo>
                  <a:pt x="26" y="218"/>
                </a:lnTo>
                <a:lnTo>
                  <a:pt x="31" y="217"/>
                </a:lnTo>
                <a:lnTo>
                  <a:pt x="36" y="215"/>
                </a:lnTo>
                <a:lnTo>
                  <a:pt x="40" y="212"/>
                </a:lnTo>
                <a:lnTo>
                  <a:pt x="44" y="208"/>
                </a:lnTo>
                <a:lnTo>
                  <a:pt x="49" y="196"/>
                </a:lnTo>
                <a:lnTo>
                  <a:pt x="51" y="184"/>
                </a:lnTo>
                <a:lnTo>
                  <a:pt x="49" y="170"/>
                </a:lnTo>
                <a:lnTo>
                  <a:pt x="44" y="160"/>
                </a:lnTo>
                <a:lnTo>
                  <a:pt x="40" y="155"/>
                </a:lnTo>
                <a:lnTo>
                  <a:pt x="35" y="152"/>
                </a:lnTo>
                <a:lnTo>
                  <a:pt x="31" y="150"/>
                </a:lnTo>
                <a:lnTo>
                  <a:pt x="25" y="150"/>
                </a:lnTo>
                <a:lnTo>
                  <a:pt x="19" y="150"/>
                </a:lnTo>
                <a:lnTo>
                  <a:pt x="14" y="151"/>
                </a:lnTo>
                <a:lnTo>
                  <a:pt x="9" y="154"/>
                </a:lnTo>
                <a:lnTo>
                  <a:pt x="5" y="157"/>
                </a:lnTo>
                <a:lnTo>
                  <a:pt x="2" y="161"/>
                </a:lnTo>
                <a:lnTo>
                  <a:pt x="1" y="165"/>
                </a:lnTo>
                <a:lnTo>
                  <a:pt x="2" y="170"/>
                </a:lnTo>
                <a:lnTo>
                  <a:pt x="5" y="174"/>
                </a:lnTo>
                <a:lnTo>
                  <a:pt x="9" y="176"/>
                </a:lnTo>
                <a:lnTo>
                  <a:pt x="14" y="179"/>
                </a:lnTo>
                <a:lnTo>
                  <a:pt x="20" y="180"/>
                </a:lnTo>
                <a:lnTo>
                  <a:pt x="26" y="180"/>
                </a:lnTo>
                <a:lnTo>
                  <a:pt x="31" y="180"/>
                </a:lnTo>
                <a:lnTo>
                  <a:pt x="36" y="177"/>
                </a:lnTo>
                <a:lnTo>
                  <a:pt x="40" y="174"/>
                </a:lnTo>
                <a:lnTo>
                  <a:pt x="44" y="170"/>
                </a:lnTo>
                <a:lnTo>
                  <a:pt x="49" y="159"/>
                </a:lnTo>
                <a:lnTo>
                  <a:pt x="50" y="146"/>
                </a:lnTo>
                <a:lnTo>
                  <a:pt x="49" y="133"/>
                </a:lnTo>
                <a:lnTo>
                  <a:pt x="44" y="122"/>
                </a:lnTo>
                <a:lnTo>
                  <a:pt x="40" y="118"/>
                </a:lnTo>
                <a:lnTo>
                  <a:pt x="35" y="114"/>
                </a:lnTo>
                <a:lnTo>
                  <a:pt x="30" y="112"/>
                </a:lnTo>
                <a:lnTo>
                  <a:pt x="25" y="112"/>
                </a:lnTo>
                <a:lnTo>
                  <a:pt x="19" y="112"/>
                </a:lnTo>
                <a:lnTo>
                  <a:pt x="14" y="114"/>
                </a:lnTo>
                <a:lnTo>
                  <a:pt x="9" y="116"/>
                </a:lnTo>
                <a:lnTo>
                  <a:pt x="4" y="119"/>
                </a:lnTo>
                <a:lnTo>
                  <a:pt x="1" y="123"/>
                </a:lnTo>
                <a:lnTo>
                  <a:pt x="0" y="127"/>
                </a:lnTo>
                <a:lnTo>
                  <a:pt x="1" y="132"/>
                </a:lnTo>
                <a:lnTo>
                  <a:pt x="4" y="136"/>
                </a:lnTo>
                <a:lnTo>
                  <a:pt x="9" y="138"/>
                </a:lnTo>
                <a:lnTo>
                  <a:pt x="14" y="141"/>
                </a:lnTo>
                <a:lnTo>
                  <a:pt x="19" y="142"/>
                </a:lnTo>
                <a:lnTo>
                  <a:pt x="25" y="142"/>
                </a:lnTo>
                <a:lnTo>
                  <a:pt x="31" y="142"/>
                </a:lnTo>
                <a:lnTo>
                  <a:pt x="35" y="140"/>
                </a:lnTo>
                <a:lnTo>
                  <a:pt x="40" y="137"/>
                </a:lnTo>
                <a:lnTo>
                  <a:pt x="44" y="132"/>
                </a:lnTo>
                <a:lnTo>
                  <a:pt x="49" y="121"/>
                </a:lnTo>
                <a:lnTo>
                  <a:pt x="50" y="108"/>
                </a:lnTo>
                <a:lnTo>
                  <a:pt x="48" y="95"/>
                </a:lnTo>
                <a:lnTo>
                  <a:pt x="43" y="84"/>
                </a:lnTo>
                <a:lnTo>
                  <a:pt x="39" y="80"/>
                </a:lnTo>
                <a:lnTo>
                  <a:pt x="35" y="77"/>
                </a:lnTo>
                <a:lnTo>
                  <a:pt x="30" y="75"/>
                </a:lnTo>
                <a:lnTo>
                  <a:pt x="25" y="74"/>
                </a:lnTo>
                <a:lnTo>
                  <a:pt x="19" y="75"/>
                </a:lnTo>
                <a:lnTo>
                  <a:pt x="12" y="77"/>
                </a:lnTo>
                <a:lnTo>
                  <a:pt x="7" y="78"/>
                </a:lnTo>
                <a:lnTo>
                  <a:pt x="4" y="82"/>
                </a:lnTo>
                <a:lnTo>
                  <a:pt x="1" y="85"/>
                </a:lnTo>
                <a:lnTo>
                  <a:pt x="0" y="90"/>
                </a:lnTo>
                <a:lnTo>
                  <a:pt x="1" y="94"/>
                </a:lnTo>
                <a:lnTo>
                  <a:pt x="4" y="98"/>
                </a:lnTo>
                <a:lnTo>
                  <a:pt x="9" y="102"/>
                </a:lnTo>
                <a:lnTo>
                  <a:pt x="12" y="103"/>
                </a:lnTo>
                <a:lnTo>
                  <a:pt x="19" y="104"/>
                </a:lnTo>
                <a:lnTo>
                  <a:pt x="25" y="106"/>
                </a:lnTo>
                <a:lnTo>
                  <a:pt x="30" y="104"/>
                </a:lnTo>
                <a:lnTo>
                  <a:pt x="35" y="102"/>
                </a:lnTo>
                <a:lnTo>
                  <a:pt x="39" y="99"/>
                </a:lnTo>
                <a:lnTo>
                  <a:pt x="43" y="94"/>
                </a:lnTo>
                <a:lnTo>
                  <a:pt x="48" y="84"/>
                </a:lnTo>
                <a:lnTo>
                  <a:pt x="50" y="70"/>
                </a:lnTo>
                <a:lnTo>
                  <a:pt x="48" y="58"/>
                </a:lnTo>
                <a:lnTo>
                  <a:pt x="43" y="46"/>
                </a:lnTo>
                <a:lnTo>
                  <a:pt x="39" y="43"/>
                </a:lnTo>
                <a:lnTo>
                  <a:pt x="34" y="39"/>
                </a:lnTo>
                <a:lnTo>
                  <a:pt x="30" y="37"/>
                </a:lnTo>
                <a:lnTo>
                  <a:pt x="24" y="36"/>
                </a:lnTo>
                <a:lnTo>
                  <a:pt x="17" y="37"/>
                </a:lnTo>
                <a:lnTo>
                  <a:pt x="12" y="39"/>
                </a:lnTo>
                <a:lnTo>
                  <a:pt x="7" y="41"/>
                </a:lnTo>
                <a:lnTo>
                  <a:pt x="4" y="44"/>
                </a:lnTo>
                <a:lnTo>
                  <a:pt x="0" y="48"/>
                </a:lnTo>
                <a:lnTo>
                  <a:pt x="0" y="53"/>
                </a:lnTo>
                <a:lnTo>
                  <a:pt x="1" y="56"/>
                </a:lnTo>
                <a:lnTo>
                  <a:pt x="4" y="60"/>
                </a:lnTo>
                <a:lnTo>
                  <a:pt x="7" y="64"/>
                </a:lnTo>
                <a:lnTo>
                  <a:pt x="12" y="65"/>
                </a:lnTo>
                <a:lnTo>
                  <a:pt x="19" y="68"/>
                </a:lnTo>
                <a:lnTo>
                  <a:pt x="25" y="68"/>
                </a:lnTo>
                <a:lnTo>
                  <a:pt x="30" y="66"/>
                </a:lnTo>
                <a:lnTo>
                  <a:pt x="35" y="65"/>
                </a:lnTo>
                <a:lnTo>
                  <a:pt x="39" y="61"/>
                </a:lnTo>
                <a:lnTo>
                  <a:pt x="43" y="56"/>
                </a:lnTo>
                <a:lnTo>
                  <a:pt x="48" y="46"/>
                </a:lnTo>
                <a:lnTo>
                  <a:pt x="49" y="32"/>
                </a:lnTo>
                <a:lnTo>
                  <a:pt x="48" y="20"/>
                </a:lnTo>
                <a:lnTo>
                  <a:pt x="41" y="10"/>
                </a:lnTo>
                <a:lnTo>
                  <a:pt x="38" y="5"/>
                </a:lnTo>
                <a:lnTo>
                  <a:pt x="34" y="2"/>
                </a:lnTo>
                <a:lnTo>
                  <a:pt x="29" y="0"/>
                </a:lnTo>
                <a:lnTo>
                  <a:pt x="24" y="0"/>
                </a:lnTo>
                <a:lnTo>
                  <a:pt x="21" y="0"/>
                </a:lnTo>
                <a:lnTo>
                  <a:pt x="21" y="5"/>
                </a:lnTo>
                <a:lnTo>
                  <a:pt x="24" y="5"/>
                </a:lnTo>
                <a:close/>
              </a:path>
            </a:pathLst>
          </a:custGeom>
          <a:solidFill>
            <a:srgbClr val="AF2626"/>
          </a:solidFill>
          <a:ln w="0">
            <a:solidFill>
              <a:srgbClr val="6633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20337" y="142509"/>
            <a:ext cx="5166912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OPE of QCD potential in </a:t>
            </a:r>
            <a:r>
              <a:rPr lang="en-US" altLang="ja-JP" dirty="0" smtClean="0">
                <a:solidFill>
                  <a:srgbClr val="FF0000"/>
                </a:solidFill>
              </a:rPr>
              <a:t>P</a:t>
            </a:r>
            <a:r>
              <a:rPr kumimoji="1" lang="en-US" altLang="ja-JP" dirty="0" smtClean="0">
                <a:solidFill>
                  <a:srgbClr val="FF0000"/>
                </a:solidFill>
              </a:rPr>
              <a:t>otential-NRQCD EFT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32" name="Picture 16" descr="USgluon2"/>
          <p:cNvPicPr>
            <a:picLocks noChangeAspect="1" noChangeArrowheads="1"/>
          </p:cNvPicPr>
          <p:nvPr/>
        </p:nvPicPr>
        <p:blipFill rotWithShape="1">
          <a:blip r:embed="rId2"/>
          <a:srcRect t="31295" r="74432"/>
          <a:stretch/>
        </p:blipFill>
        <p:spPr bwMode="auto">
          <a:xfrm>
            <a:off x="1421176" y="1432188"/>
            <a:ext cx="892370" cy="389375"/>
          </a:xfrm>
          <a:prstGeom prst="rect">
            <a:avLst/>
          </a:prstGeom>
          <a:noFill/>
        </p:spPr>
      </p:pic>
      <p:pic>
        <p:nvPicPr>
          <p:cNvPr id="39" name="Picture 16" descr="USgluon2"/>
          <p:cNvPicPr>
            <a:picLocks noChangeAspect="1" noChangeArrowheads="1"/>
          </p:cNvPicPr>
          <p:nvPr/>
        </p:nvPicPr>
        <p:blipFill rotWithShape="1">
          <a:blip r:embed="rId2"/>
          <a:srcRect t="31295" r="74432"/>
          <a:stretch/>
        </p:blipFill>
        <p:spPr bwMode="auto">
          <a:xfrm>
            <a:off x="2491102" y="1419335"/>
            <a:ext cx="1098562" cy="389375"/>
          </a:xfrm>
          <a:prstGeom prst="rect">
            <a:avLst/>
          </a:prstGeom>
          <a:noFill/>
        </p:spPr>
      </p:pic>
      <p:grpSp>
        <p:nvGrpSpPr>
          <p:cNvPr id="44" name="グループ化 43"/>
          <p:cNvGrpSpPr/>
          <p:nvPr/>
        </p:nvGrpSpPr>
        <p:grpSpPr>
          <a:xfrm>
            <a:off x="2952060" y="1684680"/>
            <a:ext cx="109538" cy="117475"/>
            <a:chOff x="7810500" y="2455863"/>
            <a:chExt cx="109538" cy="117475"/>
          </a:xfrm>
        </p:grpSpPr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7813675" y="2460625"/>
              <a:ext cx="101600" cy="107950"/>
            </a:xfrm>
            <a:custGeom>
              <a:avLst/>
              <a:gdLst>
                <a:gd name="T0" fmla="*/ 55 w 64"/>
                <a:gd name="T1" fmla="*/ 58 h 68"/>
                <a:gd name="T2" fmla="*/ 45 w 64"/>
                <a:gd name="T3" fmla="*/ 66 h 68"/>
                <a:gd name="T4" fmla="*/ 33 w 64"/>
                <a:gd name="T5" fmla="*/ 68 h 68"/>
                <a:gd name="T6" fmla="*/ 21 w 64"/>
                <a:gd name="T7" fmla="*/ 66 h 68"/>
                <a:gd name="T8" fmla="*/ 10 w 64"/>
                <a:gd name="T9" fmla="*/ 58 h 68"/>
                <a:gd name="T10" fmla="*/ 2 w 64"/>
                <a:gd name="T11" fmla="*/ 46 h 68"/>
                <a:gd name="T12" fmla="*/ 0 w 64"/>
                <a:gd name="T13" fmla="*/ 33 h 68"/>
                <a:gd name="T14" fmla="*/ 2 w 64"/>
                <a:gd name="T15" fmla="*/ 22 h 68"/>
                <a:gd name="T16" fmla="*/ 10 w 64"/>
                <a:gd name="T17" fmla="*/ 10 h 68"/>
                <a:gd name="T18" fmla="*/ 21 w 64"/>
                <a:gd name="T19" fmla="*/ 2 h 68"/>
                <a:gd name="T20" fmla="*/ 33 w 64"/>
                <a:gd name="T21" fmla="*/ 0 h 68"/>
                <a:gd name="T22" fmla="*/ 45 w 64"/>
                <a:gd name="T23" fmla="*/ 2 h 68"/>
                <a:gd name="T24" fmla="*/ 55 w 64"/>
                <a:gd name="T25" fmla="*/ 10 h 68"/>
                <a:gd name="T26" fmla="*/ 62 w 64"/>
                <a:gd name="T27" fmla="*/ 22 h 68"/>
                <a:gd name="T28" fmla="*/ 64 w 64"/>
                <a:gd name="T29" fmla="*/ 33 h 68"/>
                <a:gd name="T30" fmla="*/ 62 w 64"/>
                <a:gd name="T31" fmla="*/ 46 h 68"/>
                <a:gd name="T32" fmla="*/ 55 w 64"/>
                <a:gd name="T33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68">
                  <a:moveTo>
                    <a:pt x="55" y="58"/>
                  </a:moveTo>
                  <a:lnTo>
                    <a:pt x="45" y="66"/>
                  </a:lnTo>
                  <a:lnTo>
                    <a:pt x="33" y="68"/>
                  </a:lnTo>
                  <a:lnTo>
                    <a:pt x="21" y="66"/>
                  </a:lnTo>
                  <a:lnTo>
                    <a:pt x="10" y="58"/>
                  </a:lnTo>
                  <a:lnTo>
                    <a:pt x="2" y="46"/>
                  </a:lnTo>
                  <a:lnTo>
                    <a:pt x="0" y="33"/>
                  </a:lnTo>
                  <a:lnTo>
                    <a:pt x="2" y="22"/>
                  </a:lnTo>
                  <a:lnTo>
                    <a:pt x="10" y="10"/>
                  </a:lnTo>
                  <a:lnTo>
                    <a:pt x="21" y="2"/>
                  </a:lnTo>
                  <a:lnTo>
                    <a:pt x="33" y="0"/>
                  </a:lnTo>
                  <a:lnTo>
                    <a:pt x="45" y="2"/>
                  </a:lnTo>
                  <a:lnTo>
                    <a:pt x="55" y="10"/>
                  </a:lnTo>
                  <a:lnTo>
                    <a:pt x="62" y="22"/>
                  </a:lnTo>
                  <a:lnTo>
                    <a:pt x="64" y="33"/>
                  </a:lnTo>
                  <a:lnTo>
                    <a:pt x="62" y="46"/>
                  </a:lnTo>
                  <a:lnTo>
                    <a:pt x="55" y="5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7813675" y="2460625"/>
              <a:ext cx="101600" cy="107950"/>
            </a:xfrm>
            <a:custGeom>
              <a:avLst/>
              <a:gdLst>
                <a:gd name="T0" fmla="*/ 55 w 64"/>
                <a:gd name="T1" fmla="*/ 58 h 68"/>
                <a:gd name="T2" fmla="*/ 45 w 64"/>
                <a:gd name="T3" fmla="*/ 66 h 68"/>
                <a:gd name="T4" fmla="*/ 33 w 64"/>
                <a:gd name="T5" fmla="*/ 68 h 68"/>
                <a:gd name="T6" fmla="*/ 21 w 64"/>
                <a:gd name="T7" fmla="*/ 66 h 68"/>
                <a:gd name="T8" fmla="*/ 10 w 64"/>
                <a:gd name="T9" fmla="*/ 58 h 68"/>
                <a:gd name="T10" fmla="*/ 2 w 64"/>
                <a:gd name="T11" fmla="*/ 46 h 68"/>
                <a:gd name="T12" fmla="*/ 0 w 64"/>
                <a:gd name="T13" fmla="*/ 33 h 68"/>
                <a:gd name="T14" fmla="*/ 2 w 64"/>
                <a:gd name="T15" fmla="*/ 22 h 68"/>
                <a:gd name="T16" fmla="*/ 10 w 64"/>
                <a:gd name="T17" fmla="*/ 10 h 68"/>
                <a:gd name="T18" fmla="*/ 21 w 64"/>
                <a:gd name="T19" fmla="*/ 2 h 68"/>
                <a:gd name="T20" fmla="*/ 33 w 64"/>
                <a:gd name="T21" fmla="*/ 0 h 68"/>
                <a:gd name="T22" fmla="*/ 45 w 64"/>
                <a:gd name="T23" fmla="*/ 2 h 68"/>
                <a:gd name="T24" fmla="*/ 55 w 64"/>
                <a:gd name="T25" fmla="*/ 10 h 68"/>
                <a:gd name="T26" fmla="*/ 62 w 64"/>
                <a:gd name="T27" fmla="*/ 22 h 68"/>
                <a:gd name="T28" fmla="*/ 64 w 64"/>
                <a:gd name="T29" fmla="*/ 33 h 68"/>
                <a:gd name="T30" fmla="*/ 62 w 64"/>
                <a:gd name="T31" fmla="*/ 46 h 68"/>
                <a:gd name="T32" fmla="*/ 55 w 64"/>
                <a:gd name="T33" fmla="*/ 58 h 68"/>
                <a:gd name="T34" fmla="*/ 55 w 64"/>
                <a:gd name="T35" fmla="*/ 58 h 68"/>
                <a:gd name="T36" fmla="*/ 62 w 64"/>
                <a:gd name="T37" fmla="*/ 46 h 68"/>
                <a:gd name="T38" fmla="*/ 64 w 64"/>
                <a:gd name="T39" fmla="*/ 33 h 68"/>
                <a:gd name="T40" fmla="*/ 62 w 64"/>
                <a:gd name="T41" fmla="*/ 22 h 68"/>
                <a:gd name="T42" fmla="*/ 55 w 64"/>
                <a:gd name="T43" fmla="*/ 10 h 68"/>
                <a:gd name="T44" fmla="*/ 45 w 64"/>
                <a:gd name="T45" fmla="*/ 2 h 68"/>
                <a:gd name="T46" fmla="*/ 33 w 64"/>
                <a:gd name="T47" fmla="*/ 0 h 68"/>
                <a:gd name="T48" fmla="*/ 21 w 64"/>
                <a:gd name="T49" fmla="*/ 2 h 68"/>
                <a:gd name="T50" fmla="*/ 10 w 64"/>
                <a:gd name="T51" fmla="*/ 10 h 68"/>
                <a:gd name="T52" fmla="*/ 2 w 64"/>
                <a:gd name="T53" fmla="*/ 22 h 68"/>
                <a:gd name="T54" fmla="*/ 0 w 64"/>
                <a:gd name="T55" fmla="*/ 33 h 68"/>
                <a:gd name="T56" fmla="*/ 2 w 64"/>
                <a:gd name="T57" fmla="*/ 46 h 68"/>
                <a:gd name="T58" fmla="*/ 10 w 64"/>
                <a:gd name="T59" fmla="*/ 58 h 68"/>
                <a:gd name="T60" fmla="*/ 21 w 64"/>
                <a:gd name="T61" fmla="*/ 66 h 68"/>
                <a:gd name="T62" fmla="*/ 33 w 64"/>
                <a:gd name="T63" fmla="*/ 68 h 68"/>
                <a:gd name="T64" fmla="*/ 45 w 64"/>
                <a:gd name="T65" fmla="*/ 66 h 68"/>
                <a:gd name="T66" fmla="*/ 55 w 64"/>
                <a:gd name="T67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8">
                  <a:moveTo>
                    <a:pt x="55" y="58"/>
                  </a:moveTo>
                  <a:lnTo>
                    <a:pt x="45" y="66"/>
                  </a:lnTo>
                  <a:lnTo>
                    <a:pt x="33" y="68"/>
                  </a:lnTo>
                  <a:lnTo>
                    <a:pt x="21" y="66"/>
                  </a:lnTo>
                  <a:lnTo>
                    <a:pt x="10" y="58"/>
                  </a:lnTo>
                  <a:lnTo>
                    <a:pt x="2" y="46"/>
                  </a:lnTo>
                  <a:lnTo>
                    <a:pt x="0" y="33"/>
                  </a:lnTo>
                  <a:lnTo>
                    <a:pt x="2" y="22"/>
                  </a:lnTo>
                  <a:lnTo>
                    <a:pt x="10" y="10"/>
                  </a:lnTo>
                  <a:lnTo>
                    <a:pt x="21" y="2"/>
                  </a:lnTo>
                  <a:lnTo>
                    <a:pt x="33" y="0"/>
                  </a:lnTo>
                  <a:lnTo>
                    <a:pt x="45" y="2"/>
                  </a:lnTo>
                  <a:lnTo>
                    <a:pt x="55" y="10"/>
                  </a:lnTo>
                  <a:lnTo>
                    <a:pt x="62" y="22"/>
                  </a:lnTo>
                  <a:lnTo>
                    <a:pt x="64" y="33"/>
                  </a:lnTo>
                  <a:lnTo>
                    <a:pt x="62" y="46"/>
                  </a:lnTo>
                  <a:lnTo>
                    <a:pt x="55" y="58"/>
                  </a:lnTo>
                  <a:close/>
                  <a:moveTo>
                    <a:pt x="55" y="58"/>
                  </a:moveTo>
                  <a:lnTo>
                    <a:pt x="62" y="46"/>
                  </a:lnTo>
                  <a:lnTo>
                    <a:pt x="64" y="33"/>
                  </a:lnTo>
                  <a:lnTo>
                    <a:pt x="62" y="22"/>
                  </a:lnTo>
                  <a:lnTo>
                    <a:pt x="55" y="10"/>
                  </a:lnTo>
                  <a:lnTo>
                    <a:pt x="45" y="2"/>
                  </a:lnTo>
                  <a:lnTo>
                    <a:pt x="33" y="0"/>
                  </a:lnTo>
                  <a:lnTo>
                    <a:pt x="21" y="2"/>
                  </a:lnTo>
                  <a:lnTo>
                    <a:pt x="10" y="10"/>
                  </a:lnTo>
                  <a:lnTo>
                    <a:pt x="2" y="22"/>
                  </a:lnTo>
                  <a:lnTo>
                    <a:pt x="0" y="33"/>
                  </a:lnTo>
                  <a:lnTo>
                    <a:pt x="2" y="46"/>
                  </a:lnTo>
                  <a:lnTo>
                    <a:pt x="10" y="58"/>
                  </a:lnTo>
                  <a:lnTo>
                    <a:pt x="21" y="66"/>
                  </a:lnTo>
                  <a:lnTo>
                    <a:pt x="33" y="68"/>
                  </a:lnTo>
                  <a:lnTo>
                    <a:pt x="45" y="66"/>
                  </a:lnTo>
                  <a:lnTo>
                    <a:pt x="55" y="5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7810500" y="2455863"/>
              <a:ext cx="109538" cy="117475"/>
            </a:xfrm>
            <a:custGeom>
              <a:avLst/>
              <a:gdLst>
                <a:gd name="T0" fmla="*/ 55 w 69"/>
                <a:gd name="T1" fmla="*/ 60 h 74"/>
                <a:gd name="T2" fmla="*/ 46 w 69"/>
                <a:gd name="T3" fmla="*/ 66 h 74"/>
                <a:gd name="T4" fmla="*/ 35 w 69"/>
                <a:gd name="T5" fmla="*/ 69 h 74"/>
                <a:gd name="T6" fmla="*/ 24 w 69"/>
                <a:gd name="T7" fmla="*/ 66 h 74"/>
                <a:gd name="T8" fmla="*/ 14 w 69"/>
                <a:gd name="T9" fmla="*/ 60 h 74"/>
                <a:gd name="T10" fmla="*/ 7 w 69"/>
                <a:gd name="T11" fmla="*/ 49 h 74"/>
                <a:gd name="T12" fmla="*/ 6 w 69"/>
                <a:gd name="T13" fmla="*/ 36 h 74"/>
                <a:gd name="T14" fmla="*/ 7 w 69"/>
                <a:gd name="T15" fmla="*/ 25 h 74"/>
                <a:gd name="T16" fmla="*/ 14 w 69"/>
                <a:gd name="T17" fmla="*/ 14 h 74"/>
                <a:gd name="T18" fmla="*/ 24 w 69"/>
                <a:gd name="T19" fmla="*/ 8 h 74"/>
                <a:gd name="T20" fmla="*/ 35 w 69"/>
                <a:gd name="T21" fmla="*/ 5 h 74"/>
                <a:gd name="T22" fmla="*/ 46 w 69"/>
                <a:gd name="T23" fmla="*/ 8 h 74"/>
                <a:gd name="T24" fmla="*/ 55 w 69"/>
                <a:gd name="T25" fmla="*/ 14 h 74"/>
                <a:gd name="T26" fmla="*/ 62 w 69"/>
                <a:gd name="T27" fmla="*/ 25 h 74"/>
                <a:gd name="T28" fmla="*/ 64 w 69"/>
                <a:gd name="T29" fmla="*/ 36 h 74"/>
                <a:gd name="T30" fmla="*/ 62 w 69"/>
                <a:gd name="T31" fmla="*/ 49 h 74"/>
                <a:gd name="T32" fmla="*/ 55 w 69"/>
                <a:gd name="T33" fmla="*/ 60 h 74"/>
                <a:gd name="T34" fmla="*/ 59 w 69"/>
                <a:gd name="T35" fmla="*/ 63 h 74"/>
                <a:gd name="T36" fmla="*/ 66 w 69"/>
                <a:gd name="T37" fmla="*/ 51 h 74"/>
                <a:gd name="T38" fmla="*/ 69 w 69"/>
                <a:gd name="T39" fmla="*/ 36 h 74"/>
                <a:gd name="T40" fmla="*/ 66 w 69"/>
                <a:gd name="T41" fmla="*/ 23 h 74"/>
                <a:gd name="T42" fmla="*/ 59 w 69"/>
                <a:gd name="T43" fmla="*/ 10 h 74"/>
                <a:gd name="T44" fmla="*/ 48 w 69"/>
                <a:gd name="T45" fmla="*/ 3 h 74"/>
                <a:gd name="T46" fmla="*/ 35 w 69"/>
                <a:gd name="T47" fmla="*/ 0 h 74"/>
                <a:gd name="T48" fmla="*/ 21 w 69"/>
                <a:gd name="T49" fmla="*/ 3 h 74"/>
                <a:gd name="T50" fmla="*/ 9 w 69"/>
                <a:gd name="T51" fmla="*/ 10 h 74"/>
                <a:gd name="T52" fmla="*/ 2 w 69"/>
                <a:gd name="T53" fmla="*/ 23 h 74"/>
                <a:gd name="T54" fmla="*/ 0 w 69"/>
                <a:gd name="T55" fmla="*/ 36 h 74"/>
                <a:gd name="T56" fmla="*/ 2 w 69"/>
                <a:gd name="T57" fmla="*/ 51 h 74"/>
                <a:gd name="T58" fmla="*/ 9 w 69"/>
                <a:gd name="T59" fmla="*/ 63 h 74"/>
                <a:gd name="T60" fmla="*/ 21 w 69"/>
                <a:gd name="T61" fmla="*/ 71 h 74"/>
                <a:gd name="T62" fmla="*/ 35 w 69"/>
                <a:gd name="T63" fmla="*/ 74 h 74"/>
                <a:gd name="T64" fmla="*/ 48 w 69"/>
                <a:gd name="T65" fmla="*/ 71 h 74"/>
                <a:gd name="T66" fmla="*/ 59 w 69"/>
                <a:gd name="T67" fmla="*/ 6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74">
                  <a:moveTo>
                    <a:pt x="55" y="60"/>
                  </a:moveTo>
                  <a:lnTo>
                    <a:pt x="46" y="66"/>
                  </a:lnTo>
                  <a:lnTo>
                    <a:pt x="35" y="69"/>
                  </a:lnTo>
                  <a:lnTo>
                    <a:pt x="24" y="66"/>
                  </a:lnTo>
                  <a:lnTo>
                    <a:pt x="14" y="60"/>
                  </a:lnTo>
                  <a:lnTo>
                    <a:pt x="7" y="49"/>
                  </a:lnTo>
                  <a:lnTo>
                    <a:pt x="6" y="36"/>
                  </a:lnTo>
                  <a:lnTo>
                    <a:pt x="7" y="25"/>
                  </a:lnTo>
                  <a:lnTo>
                    <a:pt x="14" y="14"/>
                  </a:lnTo>
                  <a:lnTo>
                    <a:pt x="24" y="8"/>
                  </a:lnTo>
                  <a:lnTo>
                    <a:pt x="35" y="5"/>
                  </a:lnTo>
                  <a:lnTo>
                    <a:pt x="46" y="8"/>
                  </a:lnTo>
                  <a:lnTo>
                    <a:pt x="55" y="14"/>
                  </a:lnTo>
                  <a:lnTo>
                    <a:pt x="62" y="25"/>
                  </a:lnTo>
                  <a:lnTo>
                    <a:pt x="64" y="36"/>
                  </a:lnTo>
                  <a:lnTo>
                    <a:pt x="62" y="49"/>
                  </a:lnTo>
                  <a:lnTo>
                    <a:pt x="55" y="60"/>
                  </a:lnTo>
                  <a:close/>
                  <a:moveTo>
                    <a:pt x="59" y="63"/>
                  </a:moveTo>
                  <a:lnTo>
                    <a:pt x="66" y="51"/>
                  </a:lnTo>
                  <a:lnTo>
                    <a:pt x="69" y="36"/>
                  </a:lnTo>
                  <a:lnTo>
                    <a:pt x="66" y="23"/>
                  </a:lnTo>
                  <a:lnTo>
                    <a:pt x="59" y="10"/>
                  </a:lnTo>
                  <a:lnTo>
                    <a:pt x="48" y="3"/>
                  </a:lnTo>
                  <a:lnTo>
                    <a:pt x="35" y="0"/>
                  </a:lnTo>
                  <a:lnTo>
                    <a:pt x="21" y="3"/>
                  </a:lnTo>
                  <a:lnTo>
                    <a:pt x="9" y="10"/>
                  </a:lnTo>
                  <a:lnTo>
                    <a:pt x="2" y="23"/>
                  </a:lnTo>
                  <a:lnTo>
                    <a:pt x="0" y="36"/>
                  </a:lnTo>
                  <a:lnTo>
                    <a:pt x="2" y="51"/>
                  </a:lnTo>
                  <a:lnTo>
                    <a:pt x="9" y="63"/>
                  </a:lnTo>
                  <a:lnTo>
                    <a:pt x="21" y="71"/>
                  </a:lnTo>
                  <a:lnTo>
                    <a:pt x="35" y="74"/>
                  </a:lnTo>
                  <a:lnTo>
                    <a:pt x="48" y="71"/>
                  </a:lnTo>
                  <a:lnTo>
                    <a:pt x="59" y="63"/>
                  </a:lnTo>
                  <a:close/>
                </a:path>
              </a:pathLst>
            </a:custGeom>
            <a:solidFill>
              <a:srgbClr val="843F0F"/>
            </a:solidFill>
            <a:ln w="0">
              <a:solidFill>
                <a:srgbClr val="843F0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auto">
            <a:xfrm>
              <a:off x="7832725" y="2481263"/>
              <a:ext cx="63500" cy="66675"/>
            </a:xfrm>
            <a:custGeom>
              <a:avLst/>
              <a:gdLst>
                <a:gd name="T0" fmla="*/ 34 w 40"/>
                <a:gd name="T1" fmla="*/ 2 h 42"/>
                <a:gd name="T2" fmla="*/ 3 w 40"/>
                <a:gd name="T3" fmla="*/ 36 h 42"/>
                <a:gd name="T4" fmla="*/ 0 w 40"/>
                <a:gd name="T5" fmla="*/ 38 h 42"/>
                <a:gd name="T6" fmla="*/ 5 w 40"/>
                <a:gd name="T7" fmla="*/ 42 h 42"/>
                <a:gd name="T8" fmla="*/ 6 w 40"/>
                <a:gd name="T9" fmla="*/ 40 h 42"/>
                <a:gd name="T10" fmla="*/ 38 w 40"/>
                <a:gd name="T11" fmla="*/ 6 h 42"/>
                <a:gd name="T12" fmla="*/ 40 w 40"/>
                <a:gd name="T13" fmla="*/ 4 h 42"/>
                <a:gd name="T14" fmla="*/ 37 w 40"/>
                <a:gd name="T15" fmla="*/ 0 h 42"/>
                <a:gd name="T16" fmla="*/ 34 w 40"/>
                <a:gd name="T17" fmla="*/ 2 h 42"/>
                <a:gd name="T18" fmla="*/ 3 w 40"/>
                <a:gd name="T19" fmla="*/ 6 h 42"/>
                <a:gd name="T20" fmla="*/ 34 w 40"/>
                <a:gd name="T21" fmla="*/ 40 h 42"/>
                <a:gd name="T22" fmla="*/ 37 w 40"/>
                <a:gd name="T23" fmla="*/ 42 h 42"/>
                <a:gd name="T24" fmla="*/ 40 w 40"/>
                <a:gd name="T25" fmla="*/ 38 h 42"/>
                <a:gd name="T26" fmla="*/ 38 w 40"/>
                <a:gd name="T27" fmla="*/ 36 h 42"/>
                <a:gd name="T28" fmla="*/ 6 w 40"/>
                <a:gd name="T29" fmla="*/ 2 h 42"/>
                <a:gd name="T30" fmla="*/ 5 w 40"/>
                <a:gd name="T31" fmla="*/ 0 h 42"/>
                <a:gd name="T32" fmla="*/ 0 w 40"/>
                <a:gd name="T33" fmla="*/ 4 h 42"/>
                <a:gd name="T34" fmla="*/ 3 w 40"/>
                <a:gd name="T35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42">
                  <a:moveTo>
                    <a:pt x="34" y="2"/>
                  </a:moveTo>
                  <a:lnTo>
                    <a:pt x="3" y="36"/>
                  </a:lnTo>
                  <a:lnTo>
                    <a:pt x="0" y="38"/>
                  </a:lnTo>
                  <a:lnTo>
                    <a:pt x="5" y="42"/>
                  </a:lnTo>
                  <a:lnTo>
                    <a:pt x="6" y="40"/>
                  </a:lnTo>
                  <a:lnTo>
                    <a:pt x="38" y="6"/>
                  </a:lnTo>
                  <a:lnTo>
                    <a:pt x="40" y="4"/>
                  </a:lnTo>
                  <a:lnTo>
                    <a:pt x="37" y="0"/>
                  </a:lnTo>
                  <a:lnTo>
                    <a:pt x="34" y="2"/>
                  </a:lnTo>
                  <a:close/>
                  <a:moveTo>
                    <a:pt x="3" y="6"/>
                  </a:moveTo>
                  <a:lnTo>
                    <a:pt x="34" y="40"/>
                  </a:lnTo>
                  <a:lnTo>
                    <a:pt x="37" y="42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4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843F0F"/>
            </a:solidFill>
            <a:ln w="0">
              <a:solidFill>
                <a:srgbClr val="843F0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2048" name="グループ化 2047"/>
          <p:cNvGrpSpPr/>
          <p:nvPr/>
        </p:nvGrpSpPr>
        <p:grpSpPr>
          <a:xfrm>
            <a:off x="7052546" y="1680256"/>
            <a:ext cx="1282700" cy="119063"/>
            <a:chOff x="6237288" y="2308225"/>
            <a:chExt cx="1282700" cy="119063"/>
          </a:xfrm>
        </p:grpSpPr>
        <p:sp>
          <p:nvSpPr>
            <p:cNvPr id="50" name="Freeform 26"/>
            <p:cNvSpPr>
              <a:spLocks/>
            </p:cNvSpPr>
            <p:nvPr/>
          </p:nvSpPr>
          <p:spPr bwMode="auto">
            <a:xfrm>
              <a:off x="6237288" y="2363788"/>
              <a:ext cx="684213" cy="7938"/>
            </a:xfrm>
            <a:custGeom>
              <a:avLst/>
              <a:gdLst>
                <a:gd name="T0" fmla="*/ 2 w 431"/>
                <a:gd name="T1" fmla="*/ 5 h 5"/>
                <a:gd name="T2" fmla="*/ 429 w 431"/>
                <a:gd name="T3" fmla="*/ 5 h 5"/>
                <a:gd name="T4" fmla="*/ 431 w 431"/>
                <a:gd name="T5" fmla="*/ 5 h 5"/>
                <a:gd name="T6" fmla="*/ 431 w 431"/>
                <a:gd name="T7" fmla="*/ 0 h 5"/>
                <a:gd name="T8" fmla="*/ 429 w 431"/>
                <a:gd name="T9" fmla="*/ 0 h 5"/>
                <a:gd name="T10" fmla="*/ 2 w 431"/>
                <a:gd name="T11" fmla="*/ 0 h 5"/>
                <a:gd name="T12" fmla="*/ 0 w 431"/>
                <a:gd name="T13" fmla="*/ 0 h 5"/>
                <a:gd name="T14" fmla="*/ 0 w 431"/>
                <a:gd name="T15" fmla="*/ 5 h 5"/>
                <a:gd name="T16" fmla="*/ 2 w 431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5">
                  <a:moveTo>
                    <a:pt x="2" y="5"/>
                  </a:moveTo>
                  <a:lnTo>
                    <a:pt x="429" y="5"/>
                  </a:lnTo>
                  <a:lnTo>
                    <a:pt x="431" y="5"/>
                  </a:lnTo>
                  <a:lnTo>
                    <a:pt x="431" y="0"/>
                  </a:lnTo>
                  <a:lnTo>
                    <a:pt x="429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843F0F"/>
            </a:solidFill>
            <a:ln w="12700">
              <a:solidFill>
                <a:srgbClr val="843F0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28"/>
            <p:cNvSpPr>
              <a:spLocks noEditPoints="1"/>
            </p:cNvSpPr>
            <p:nvPr/>
          </p:nvSpPr>
          <p:spPr bwMode="auto">
            <a:xfrm>
              <a:off x="6913564" y="2346644"/>
              <a:ext cx="606424" cy="45719"/>
            </a:xfrm>
            <a:custGeom>
              <a:avLst/>
              <a:gdLst>
                <a:gd name="T0" fmla="*/ 3 w 602"/>
                <a:gd name="T1" fmla="*/ 31 h 31"/>
                <a:gd name="T2" fmla="*/ 599 w 602"/>
                <a:gd name="T3" fmla="*/ 31 h 31"/>
                <a:gd name="T4" fmla="*/ 602 w 602"/>
                <a:gd name="T5" fmla="*/ 31 h 31"/>
                <a:gd name="T6" fmla="*/ 602 w 602"/>
                <a:gd name="T7" fmla="*/ 25 h 31"/>
                <a:gd name="T8" fmla="*/ 599 w 602"/>
                <a:gd name="T9" fmla="*/ 25 h 31"/>
                <a:gd name="T10" fmla="*/ 3 w 602"/>
                <a:gd name="T11" fmla="*/ 25 h 31"/>
                <a:gd name="T12" fmla="*/ 0 w 602"/>
                <a:gd name="T13" fmla="*/ 25 h 31"/>
                <a:gd name="T14" fmla="*/ 0 w 602"/>
                <a:gd name="T15" fmla="*/ 31 h 31"/>
                <a:gd name="T16" fmla="*/ 3 w 602"/>
                <a:gd name="T17" fmla="*/ 31 h 31"/>
                <a:gd name="T18" fmla="*/ 3 w 602"/>
                <a:gd name="T19" fmla="*/ 7 h 31"/>
                <a:gd name="T20" fmla="*/ 599 w 602"/>
                <a:gd name="T21" fmla="*/ 7 h 31"/>
                <a:gd name="T22" fmla="*/ 602 w 602"/>
                <a:gd name="T23" fmla="*/ 7 h 31"/>
                <a:gd name="T24" fmla="*/ 602 w 602"/>
                <a:gd name="T25" fmla="*/ 0 h 31"/>
                <a:gd name="T26" fmla="*/ 599 w 602"/>
                <a:gd name="T27" fmla="*/ 0 h 31"/>
                <a:gd name="T28" fmla="*/ 3 w 602"/>
                <a:gd name="T29" fmla="*/ 0 h 31"/>
                <a:gd name="T30" fmla="*/ 0 w 602"/>
                <a:gd name="T31" fmla="*/ 0 h 31"/>
                <a:gd name="T32" fmla="*/ 0 w 602"/>
                <a:gd name="T33" fmla="*/ 7 h 31"/>
                <a:gd name="T34" fmla="*/ 3 w 602"/>
                <a:gd name="T35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2" h="31">
                  <a:moveTo>
                    <a:pt x="3" y="31"/>
                  </a:moveTo>
                  <a:lnTo>
                    <a:pt x="599" y="31"/>
                  </a:lnTo>
                  <a:lnTo>
                    <a:pt x="602" y="31"/>
                  </a:lnTo>
                  <a:lnTo>
                    <a:pt x="602" y="25"/>
                  </a:lnTo>
                  <a:lnTo>
                    <a:pt x="599" y="25"/>
                  </a:lnTo>
                  <a:lnTo>
                    <a:pt x="3" y="25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3" y="31"/>
                  </a:lnTo>
                  <a:close/>
                  <a:moveTo>
                    <a:pt x="3" y="7"/>
                  </a:moveTo>
                  <a:lnTo>
                    <a:pt x="599" y="7"/>
                  </a:lnTo>
                  <a:lnTo>
                    <a:pt x="602" y="7"/>
                  </a:lnTo>
                  <a:lnTo>
                    <a:pt x="602" y="0"/>
                  </a:lnTo>
                  <a:lnTo>
                    <a:pt x="599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843F0F"/>
            </a:solidFill>
            <a:ln w="0">
              <a:solidFill>
                <a:srgbClr val="843F0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34"/>
            <p:cNvSpPr>
              <a:spLocks/>
            </p:cNvSpPr>
            <p:nvPr/>
          </p:nvSpPr>
          <p:spPr bwMode="auto">
            <a:xfrm>
              <a:off x="6858000" y="2314575"/>
              <a:ext cx="101600" cy="109538"/>
            </a:xfrm>
            <a:custGeom>
              <a:avLst/>
              <a:gdLst>
                <a:gd name="T0" fmla="*/ 55 w 64"/>
                <a:gd name="T1" fmla="*/ 58 h 69"/>
                <a:gd name="T2" fmla="*/ 44 w 64"/>
                <a:gd name="T3" fmla="*/ 66 h 69"/>
                <a:gd name="T4" fmla="*/ 32 w 64"/>
                <a:gd name="T5" fmla="*/ 69 h 69"/>
                <a:gd name="T6" fmla="*/ 20 w 64"/>
                <a:gd name="T7" fmla="*/ 66 h 69"/>
                <a:gd name="T8" fmla="*/ 10 w 64"/>
                <a:gd name="T9" fmla="*/ 58 h 69"/>
                <a:gd name="T10" fmla="*/ 3 w 64"/>
                <a:gd name="T11" fmla="*/ 47 h 69"/>
                <a:gd name="T12" fmla="*/ 0 w 64"/>
                <a:gd name="T13" fmla="*/ 34 h 69"/>
                <a:gd name="T14" fmla="*/ 3 w 64"/>
                <a:gd name="T15" fmla="*/ 21 h 69"/>
                <a:gd name="T16" fmla="*/ 10 w 64"/>
                <a:gd name="T17" fmla="*/ 9 h 69"/>
                <a:gd name="T18" fmla="*/ 20 w 64"/>
                <a:gd name="T19" fmla="*/ 3 h 69"/>
                <a:gd name="T20" fmla="*/ 32 w 64"/>
                <a:gd name="T21" fmla="*/ 0 h 69"/>
                <a:gd name="T22" fmla="*/ 44 w 64"/>
                <a:gd name="T23" fmla="*/ 3 h 69"/>
                <a:gd name="T24" fmla="*/ 55 w 64"/>
                <a:gd name="T25" fmla="*/ 9 h 69"/>
                <a:gd name="T26" fmla="*/ 62 w 64"/>
                <a:gd name="T27" fmla="*/ 21 h 69"/>
                <a:gd name="T28" fmla="*/ 64 w 64"/>
                <a:gd name="T29" fmla="*/ 34 h 69"/>
                <a:gd name="T30" fmla="*/ 62 w 64"/>
                <a:gd name="T31" fmla="*/ 47 h 69"/>
                <a:gd name="T32" fmla="*/ 55 w 64"/>
                <a:gd name="T3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69">
                  <a:moveTo>
                    <a:pt x="55" y="58"/>
                  </a:moveTo>
                  <a:lnTo>
                    <a:pt x="44" y="66"/>
                  </a:lnTo>
                  <a:lnTo>
                    <a:pt x="32" y="69"/>
                  </a:lnTo>
                  <a:lnTo>
                    <a:pt x="20" y="66"/>
                  </a:lnTo>
                  <a:lnTo>
                    <a:pt x="10" y="58"/>
                  </a:lnTo>
                  <a:lnTo>
                    <a:pt x="3" y="47"/>
                  </a:lnTo>
                  <a:lnTo>
                    <a:pt x="0" y="34"/>
                  </a:lnTo>
                  <a:lnTo>
                    <a:pt x="3" y="21"/>
                  </a:lnTo>
                  <a:lnTo>
                    <a:pt x="10" y="9"/>
                  </a:lnTo>
                  <a:lnTo>
                    <a:pt x="20" y="3"/>
                  </a:lnTo>
                  <a:lnTo>
                    <a:pt x="32" y="0"/>
                  </a:lnTo>
                  <a:lnTo>
                    <a:pt x="44" y="3"/>
                  </a:lnTo>
                  <a:lnTo>
                    <a:pt x="55" y="9"/>
                  </a:lnTo>
                  <a:lnTo>
                    <a:pt x="62" y="21"/>
                  </a:lnTo>
                  <a:lnTo>
                    <a:pt x="64" y="34"/>
                  </a:lnTo>
                  <a:lnTo>
                    <a:pt x="62" y="47"/>
                  </a:lnTo>
                  <a:lnTo>
                    <a:pt x="55" y="5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35"/>
            <p:cNvSpPr>
              <a:spLocks noEditPoints="1"/>
            </p:cNvSpPr>
            <p:nvPr/>
          </p:nvSpPr>
          <p:spPr bwMode="auto">
            <a:xfrm>
              <a:off x="6858000" y="2314575"/>
              <a:ext cx="101600" cy="109538"/>
            </a:xfrm>
            <a:custGeom>
              <a:avLst/>
              <a:gdLst>
                <a:gd name="T0" fmla="*/ 55 w 64"/>
                <a:gd name="T1" fmla="*/ 58 h 69"/>
                <a:gd name="T2" fmla="*/ 44 w 64"/>
                <a:gd name="T3" fmla="*/ 66 h 69"/>
                <a:gd name="T4" fmla="*/ 32 w 64"/>
                <a:gd name="T5" fmla="*/ 69 h 69"/>
                <a:gd name="T6" fmla="*/ 20 w 64"/>
                <a:gd name="T7" fmla="*/ 66 h 69"/>
                <a:gd name="T8" fmla="*/ 10 w 64"/>
                <a:gd name="T9" fmla="*/ 58 h 69"/>
                <a:gd name="T10" fmla="*/ 3 w 64"/>
                <a:gd name="T11" fmla="*/ 47 h 69"/>
                <a:gd name="T12" fmla="*/ 0 w 64"/>
                <a:gd name="T13" fmla="*/ 34 h 69"/>
                <a:gd name="T14" fmla="*/ 3 w 64"/>
                <a:gd name="T15" fmla="*/ 21 h 69"/>
                <a:gd name="T16" fmla="*/ 10 w 64"/>
                <a:gd name="T17" fmla="*/ 9 h 69"/>
                <a:gd name="T18" fmla="*/ 20 w 64"/>
                <a:gd name="T19" fmla="*/ 3 h 69"/>
                <a:gd name="T20" fmla="*/ 32 w 64"/>
                <a:gd name="T21" fmla="*/ 0 h 69"/>
                <a:gd name="T22" fmla="*/ 44 w 64"/>
                <a:gd name="T23" fmla="*/ 3 h 69"/>
                <a:gd name="T24" fmla="*/ 55 w 64"/>
                <a:gd name="T25" fmla="*/ 9 h 69"/>
                <a:gd name="T26" fmla="*/ 62 w 64"/>
                <a:gd name="T27" fmla="*/ 21 h 69"/>
                <a:gd name="T28" fmla="*/ 64 w 64"/>
                <a:gd name="T29" fmla="*/ 34 h 69"/>
                <a:gd name="T30" fmla="*/ 62 w 64"/>
                <a:gd name="T31" fmla="*/ 47 h 69"/>
                <a:gd name="T32" fmla="*/ 55 w 64"/>
                <a:gd name="T33" fmla="*/ 58 h 69"/>
                <a:gd name="T34" fmla="*/ 55 w 64"/>
                <a:gd name="T35" fmla="*/ 58 h 69"/>
                <a:gd name="T36" fmla="*/ 62 w 64"/>
                <a:gd name="T37" fmla="*/ 47 h 69"/>
                <a:gd name="T38" fmla="*/ 64 w 64"/>
                <a:gd name="T39" fmla="*/ 34 h 69"/>
                <a:gd name="T40" fmla="*/ 62 w 64"/>
                <a:gd name="T41" fmla="*/ 21 h 69"/>
                <a:gd name="T42" fmla="*/ 55 w 64"/>
                <a:gd name="T43" fmla="*/ 9 h 69"/>
                <a:gd name="T44" fmla="*/ 44 w 64"/>
                <a:gd name="T45" fmla="*/ 3 h 69"/>
                <a:gd name="T46" fmla="*/ 32 w 64"/>
                <a:gd name="T47" fmla="*/ 0 h 69"/>
                <a:gd name="T48" fmla="*/ 20 w 64"/>
                <a:gd name="T49" fmla="*/ 3 h 69"/>
                <a:gd name="T50" fmla="*/ 10 w 64"/>
                <a:gd name="T51" fmla="*/ 9 h 69"/>
                <a:gd name="T52" fmla="*/ 3 w 64"/>
                <a:gd name="T53" fmla="*/ 21 h 69"/>
                <a:gd name="T54" fmla="*/ 0 w 64"/>
                <a:gd name="T55" fmla="*/ 34 h 69"/>
                <a:gd name="T56" fmla="*/ 3 w 64"/>
                <a:gd name="T57" fmla="*/ 47 h 69"/>
                <a:gd name="T58" fmla="*/ 10 w 64"/>
                <a:gd name="T59" fmla="*/ 58 h 69"/>
                <a:gd name="T60" fmla="*/ 20 w 64"/>
                <a:gd name="T61" fmla="*/ 66 h 69"/>
                <a:gd name="T62" fmla="*/ 32 w 64"/>
                <a:gd name="T63" fmla="*/ 69 h 69"/>
                <a:gd name="T64" fmla="*/ 44 w 64"/>
                <a:gd name="T65" fmla="*/ 66 h 69"/>
                <a:gd name="T66" fmla="*/ 55 w 64"/>
                <a:gd name="T67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9">
                  <a:moveTo>
                    <a:pt x="55" y="58"/>
                  </a:moveTo>
                  <a:lnTo>
                    <a:pt x="44" y="66"/>
                  </a:lnTo>
                  <a:lnTo>
                    <a:pt x="32" y="69"/>
                  </a:lnTo>
                  <a:lnTo>
                    <a:pt x="20" y="66"/>
                  </a:lnTo>
                  <a:lnTo>
                    <a:pt x="10" y="58"/>
                  </a:lnTo>
                  <a:lnTo>
                    <a:pt x="3" y="47"/>
                  </a:lnTo>
                  <a:lnTo>
                    <a:pt x="0" y="34"/>
                  </a:lnTo>
                  <a:lnTo>
                    <a:pt x="3" y="21"/>
                  </a:lnTo>
                  <a:lnTo>
                    <a:pt x="10" y="9"/>
                  </a:lnTo>
                  <a:lnTo>
                    <a:pt x="20" y="3"/>
                  </a:lnTo>
                  <a:lnTo>
                    <a:pt x="32" y="0"/>
                  </a:lnTo>
                  <a:lnTo>
                    <a:pt x="44" y="3"/>
                  </a:lnTo>
                  <a:lnTo>
                    <a:pt x="55" y="9"/>
                  </a:lnTo>
                  <a:lnTo>
                    <a:pt x="62" y="21"/>
                  </a:lnTo>
                  <a:lnTo>
                    <a:pt x="64" y="34"/>
                  </a:lnTo>
                  <a:lnTo>
                    <a:pt x="62" y="47"/>
                  </a:lnTo>
                  <a:lnTo>
                    <a:pt x="55" y="58"/>
                  </a:lnTo>
                  <a:close/>
                  <a:moveTo>
                    <a:pt x="55" y="58"/>
                  </a:moveTo>
                  <a:lnTo>
                    <a:pt x="62" y="47"/>
                  </a:lnTo>
                  <a:lnTo>
                    <a:pt x="64" y="34"/>
                  </a:lnTo>
                  <a:lnTo>
                    <a:pt x="62" y="21"/>
                  </a:lnTo>
                  <a:lnTo>
                    <a:pt x="55" y="9"/>
                  </a:lnTo>
                  <a:lnTo>
                    <a:pt x="44" y="3"/>
                  </a:lnTo>
                  <a:lnTo>
                    <a:pt x="32" y="0"/>
                  </a:lnTo>
                  <a:lnTo>
                    <a:pt x="20" y="3"/>
                  </a:lnTo>
                  <a:lnTo>
                    <a:pt x="10" y="9"/>
                  </a:lnTo>
                  <a:lnTo>
                    <a:pt x="3" y="21"/>
                  </a:lnTo>
                  <a:lnTo>
                    <a:pt x="0" y="34"/>
                  </a:lnTo>
                  <a:lnTo>
                    <a:pt x="3" y="47"/>
                  </a:lnTo>
                  <a:lnTo>
                    <a:pt x="10" y="58"/>
                  </a:lnTo>
                  <a:lnTo>
                    <a:pt x="20" y="66"/>
                  </a:lnTo>
                  <a:lnTo>
                    <a:pt x="32" y="69"/>
                  </a:lnTo>
                  <a:lnTo>
                    <a:pt x="44" y="66"/>
                  </a:lnTo>
                  <a:lnTo>
                    <a:pt x="55" y="5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36"/>
            <p:cNvSpPr>
              <a:spLocks noEditPoints="1"/>
            </p:cNvSpPr>
            <p:nvPr/>
          </p:nvSpPr>
          <p:spPr bwMode="auto">
            <a:xfrm>
              <a:off x="6851650" y="2308225"/>
              <a:ext cx="112713" cy="119063"/>
            </a:xfrm>
            <a:custGeom>
              <a:avLst/>
              <a:gdLst>
                <a:gd name="T0" fmla="*/ 56 w 71"/>
                <a:gd name="T1" fmla="*/ 60 h 75"/>
                <a:gd name="T2" fmla="*/ 47 w 71"/>
                <a:gd name="T3" fmla="*/ 66 h 75"/>
                <a:gd name="T4" fmla="*/ 36 w 71"/>
                <a:gd name="T5" fmla="*/ 69 h 75"/>
                <a:gd name="T6" fmla="*/ 25 w 71"/>
                <a:gd name="T7" fmla="*/ 66 h 75"/>
                <a:gd name="T8" fmla="*/ 15 w 71"/>
                <a:gd name="T9" fmla="*/ 60 h 75"/>
                <a:gd name="T10" fmla="*/ 9 w 71"/>
                <a:gd name="T11" fmla="*/ 49 h 75"/>
                <a:gd name="T12" fmla="*/ 7 w 71"/>
                <a:gd name="T13" fmla="*/ 38 h 75"/>
                <a:gd name="T14" fmla="*/ 9 w 71"/>
                <a:gd name="T15" fmla="*/ 26 h 75"/>
                <a:gd name="T16" fmla="*/ 15 w 71"/>
                <a:gd name="T17" fmla="*/ 16 h 75"/>
                <a:gd name="T18" fmla="*/ 25 w 71"/>
                <a:gd name="T19" fmla="*/ 9 h 75"/>
                <a:gd name="T20" fmla="*/ 36 w 71"/>
                <a:gd name="T21" fmla="*/ 7 h 75"/>
                <a:gd name="T22" fmla="*/ 47 w 71"/>
                <a:gd name="T23" fmla="*/ 9 h 75"/>
                <a:gd name="T24" fmla="*/ 56 w 71"/>
                <a:gd name="T25" fmla="*/ 16 h 75"/>
                <a:gd name="T26" fmla="*/ 64 w 71"/>
                <a:gd name="T27" fmla="*/ 26 h 75"/>
                <a:gd name="T28" fmla="*/ 65 w 71"/>
                <a:gd name="T29" fmla="*/ 38 h 75"/>
                <a:gd name="T30" fmla="*/ 64 w 71"/>
                <a:gd name="T31" fmla="*/ 49 h 75"/>
                <a:gd name="T32" fmla="*/ 56 w 71"/>
                <a:gd name="T33" fmla="*/ 60 h 75"/>
                <a:gd name="T34" fmla="*/ 61 w 71"/>
                <a:gd name="T35" fmla="*/ 64 h 75"/>
                <a:gd name="T36" fmla="*/ 68 w 71"/>
                <a:gd name="T37" fmla="*/ 52 h 75"/>
                <a:gd name="T38" fmla="*/ 71 w 71"/>
                <a:gd name="T39" fmla="*/ 38 h 75"/>
                <a:gd name="T40" fmla="*/ 68 w 71"/>
                <a:gd name="T41" fmla="*/ 24 h 75"/>
                <a:gd name="T42" fmla="*/ 61 w 71"/>
                <a:gd name="T43" fmla="*/ 12 h 75"/>
                <a:gd name="T44" fmla="*/ 49 w 71"/>
                <a:gd name="T45" fmla="*/ 3 h 75"/>
                <a:gd name="T46" fmla="*/ 36 w 71"/>
                <a:gd name="T47" fmla="*/ 0 h 75"/>
                <a:gd name="T48" fmla="*/ 22 w 71"/>
                <a:gd name="T49" fmla="*/ 3 h 75"/>
                <a:gd name="T50" fmla="*/ 11 w 71"/>
                <a:gd name="T51" fmla="*/ 12 h 75"/>
                <a:gd name="T52" fmla="*/ 4 w 71"/>
                <a:gd name="T53" fmla="*/ 24 h 75"/>
                <a:gd name="T54" fmla="*/ 0 w 71"/>
                <a:gd name="T55" fmla="*/ 38 h 75"/>
                <a:gd name="T56" fmla="*/ 4 w 71"/>
                <a:gd name="T57" fmla="*/ 52 h 75"/>
                <a:gd name="T58" fmla="*/ 11 w 71"/>
                <a:gd name="T59" fmla="*/ 64 h 75"/>
                <a:gd name="T60" fmla="*/ 22 w 71"/>
                <a:gd name="T61" fmla="*/ 73 h 75"/>
                <a:gd name="T62" fmla="*/ 36 w 71"/>
                <a:gd name="T63" fmla="*/ 75 h 75"/>
                <a:gd name="T64" fmla="*/ 49 w 71"/>
                <a:gd name="T65" fmla="*/ 73 h 75"/>
                <a:gd name="T66" fmla="*/ 61 w 71"/>
                <a:gd name="T67" fmla="*/ 6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75">
                  <a:moveTo>
                    <a:pt x="56" y="60"/>
                  </a:moveTo>
                  <a:lnTo>
                    <a:pt x="47" y="66"/>
                  </a:lnTo>
                  <a:lnTo>
                    <a:pt x="36" y="69"/>
                  </a:lnTo>
                  <a:lnTo>
                    <a:pt x="25" y="66"/>
                  </a:lnTo>
                  <a:lnTo>
                    <a:pt x="15" y="60"/>
                  </a:lnTo>
                  <a:lnTo>
                    <a:pt x="9" y="49"/>
                  </a:lnTo>
                  <a:lnTo>
                    <a:pt x="7" y="38"/>
                  </a:lnTo>
                  <a:lnTo>
                    <a:pt x="9" y="26"/>
                  </a:lnTo>
                  <a:lnTo>
                    <a:pt x="15" y="16"/>
                  </a:lnTo>
                  <a:lnTo>
                    <a:pt x="25" y="9"/>
                  </a:lnTo>
                  <a:lnTo>
                    <a:pt x="36" y="7"/>
                  </a:lnTo>
                  <a:lnTo>
                    <a:pt x="47" y="9"/>
                  </a:lnTo>
                  <a:lnTo>
                    <a:pt x="56" y="16"/>
                  </a:lnTo>
                  <a:lnTo>
                    <a:pt x="64" y="26"/>
                  </a:lnTo>
                  <a:lnTo>
                    <a:pt x="65" y="38"/>
                  </a:lnTo>
                  <a:lnTo>
                    <a:pt x="64" y="49"/>
                  </a:lnTo>
                  <a:lnTo>
                    <a:pt x="56" y="60"/>
                  </a:lnTo>
                  <a:close/>
                  <a:moveTo>
                    <a:pt x="61" y="64"/>
                  </a:moveTo>
                  <a:lnTo>
                    <a:pt x="68" y="52"/>
                  </a:lnTo>
                  <a:lnTo>
                    <a:pt x="71" y="38"/>
                  </a:lnTo>
                  <a:lnTo>
                    <a:pt x="68" y="24"/>
                  </a:lnTo>
                  <a:lnTo>
                    <a:pt x="61" y="12"/>
                  </a:lnTo>
                  <a:lnTo>
                    <a:pt x="49" y="3"/>
                  </a:lnTo>
                  <a:lnTo>
                    <a:pt x="36" y="0"/>
                  </a:lnTo>
                  <a:lnTo>
                    <a:pt x="22" y="3"/>
                  </a:lnTo>
                  <a:lnTo>
                    <a:pt x="11" y="12"/>
                  </a:lnTo>
                  <a:lnTo>
                    <a:pt x="4" y="24"/>
                  </a:lnTo>
                  <a:lnTo>
                    <a:pt x="0" y="38"/>
                  </a:lnTo>
                  <a:lnTo>
                    <a:pt x="4" y="52"/>
                  </a:lnTo>
                  <a:lnTo>
                    <a:pt x="11" y="64"/>
                  </a:lnTo>
                  <a:lnTo>
                    <a:pt x="22" y="73"/>
                  </a:lnTo>
                  <a:lnTo>
                    <a:pt x="36" y="75"/>
                  </a:lnTo>
                  <a:lnTo>
                    <a:pt x="49" y="73"/>
                  </a:lnTo>
                  <a:lnTo>
                    <a:pt x="61" y="64"/>
                  </a:lnTo>
                  <a:close/>
                </a:path>
              </a:pathLst>
            </a:custGeom>
            <a:solidFill>
              <a:srgbClr val="843F0F"/>
            </a:solidFill>
            <a:ln w="0">
              <a:solidFill>
                <a:srgbClr val="843F0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37"/>
            <p:cNvSpPr>
              <a:spLocks noEditPoints="1"/>
            </p:cNvSpPr>
            <p:nvPr/>
          </p:nvSpPr>
          <p:spPr bwMode="auto">
            <a:xfrm>
              <a:off x="6877050" y="2335213"/>
              <a:ext cx="63500" cy="68263"/>
            </a:xfrm>
            <a:custGeom>
              <a:avLst/>
              <a:gdLst>
                <a:gd name="T0" fmla="*/ 34 w 40"/>
                <a:gd name="T1" fmla="*/ 1 h 43"/>
                <a:gd name="T2" fmla="*/ 1 w 40"/>
                <a:gd name="T3" fmla="*/ 36 h 43"/>
                <a:gd name="T4" fmla="*/ 0 w 40"/>
                <a:gd name="T5" fmla="*/ 38 h 43"/>
                <a:gd name="T6" fmla="*/ 4 w 40"/>
                <a:gd name="T7" fmla="*/ 43 h 43"/>
                <a:gd name="T8" fmla="*/ 6 w 40"/>
                <a:gd name="T9" fmla="*/ 40 h 43"/>
                <a:gd name="T10" fmla="*/ 38 w 40"/>
                <a:gd name="T11" fmla="*/ 7 h 43"/>
                <a:gd name="T12" fmla="*/ 40 w 40"/>
                <a:gd name="T13" fmla="*/ 4 h 43"/>
                <a:gd name="T14" fmla="*/ 35 w 40"/>
                <a:gd name="T15" fmla="*/ 0 h 43"/>
                <a:gd name="T16" fmla="*/ 34 w 40"/>
                <a:gd name="T17" fmla="*/ 1 h 43"/>
                <a:gd name="T18" fmla="*/ 1 w 40"/>
                <a:gd name="T19" fmla="*/ 7 h 43"/>
                <a:gd name="T20" fmla="*/ 34 w 40"/>
                <a:gd name="T21" fmla="*/ 40 h 43"/>
                <a:gd name="T22" fmla="*/ 35 w 40"/>
                <a:gd name="T23" fmla="*/ 43 h 43"/>
                <a:gd name="T24" fmla="*/ 40 w 40"/>
                <a:gd name="T25" fmla="*/ 38 h 43"/>
                <a:gd name="T26" fmla="*/ 38 w 40"/>
                <a:gd name="T27" fmla="*/ 36 h 43"/>
                <a:gd name="T28" fmla="*/ 6 w 40"/>
                <a:gd name="T29" fmla="*/ 1 h 43"/>
                <a:gd name="T30" fmla="*/ 4 w 40"/>
                <a:gd name="T31" fmla="*/ 0 h 43"/>
                <a:gd name="T32" fmla="*/ 0 w 40"/>
                <a:gd name="T33" fmla="*/ 4 h 43"/>
                <a:gd name="T34" fmla="*/ 1 w 40"/>
                <a:gd name="T3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43">
                  <a:moveTo>
                    <a:pt x="34" y="1"/>
                  </a:moveTo>
                  <a:lnTo>
                    <a:pt x="1" y="36"/>
                  </a:lnTo>
                  <a:lnTo>
                    <a:pt x="0" y="38"/>
                  </a:lnTo>
                  <a:lnTo>
                    <a:pt x="4" y="43"/>
                  </a:lnTo>
                  <a:lnTo>
                    <a:pt x="6" y="40"/>
                  </a:lnTo>
                  <a:lnTo>
                    <a:pt x="38" y="7"/>
                  </a:lnTo>
                  <a:lnTo>
                    <a:pt x="40" y="4"/>
                  </a:lnTo>
                  <a:lnTo>
                    <a:pt x="35" y="0"/>
                  </a:lnTo>
                  <a:lnTo>
                    <a:pt x="34" y="1"/>
                  </a:lnTo>
                  <a:close/>
                  <a:moveTo>
                    <a:pt x="1" y="7"/>
                  </a:moveTo>
                  <a:lnTo>
                    <a:pt x="34" y="40"/>
                  </a:lnTo>
                  <a:lnTo>
                    <a:pt x="35" y="43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6" y="1"/>
                  </a:lnTo>
                  <a:lnTo>
                    <a:pt x="4" y="0"/>
                  </a:lnTo>
                  <a:lnTo>
                    <a:pt x="0" y="4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843F0F"/>
            </a:solidFill>
            <a:ln w="0">
              <a:solidFill>
                <a:srgbClr val="843F0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2049" name="グループ化 2048"/>
          <p:cNvGrpSpPr/>
          <p:nvPr/>
        </p:nvGrpSpPr>
        <p:grpSpPr>
          <a:xfrm>
            <a:off x="3888411" y="1408318"/>
            <a:ext cx="1098562" cy="431607"/>
            <a:chOff x="3888411" y="1551539"/>
            <a:chExt cx="1098562" cy="431607"/>
          </a:xfrm>
        </p:grpSpPr>
        <p:pic>
          <p:nvPicPr>
            <p:cNvPr id="87" name="Picture 16" descr="USgluon2"/>
            <p:cNvPicPr>
              <a:picLocks noChangeAspect="1" noChangeArrowheads="1"/>
            </p:cNvPicPr>
            <p:nvPr/>
          </p:nvPicPr>
          <p:blipFill rotWithShape="1">
            <a:blip r:embed="rId2"/>
            <a:srcRect t="31295" r="74432"/>
            <a:stretch/>
          </p:blipFill>
          <p:spPr bwMode="auto">
            <a:xfrm>
              <a:off x="3888411" y="1551539"/>
              <a:ext cx="1098562" cy="389375"/>
            </a:xfrm>
            <a:prstGeom prst="rect">
              <a:avLst/>
            </a:prstGeom>
            <a:noFill/>
          </p:spPr>
        </p:pic>
        <p:pic>
          <p:nvPicPr>
            <p:cNvPr id="88" name="Picture 16" descr="USgluon2"/>
            <p:cNvPicPr>
              <a:picLocks noChangeAspect="1" noChangeArrowheads="1"/>
            </p:cNvPicPr>
            <p:nvPr/>
          </p:nvPicPr>
          <p:blipFill rotWithShape="1">
            <a:blip r:embed="rId2"/>
            <a:srcRect t="31295" r="74432"/>
            <a:stretch/>
          </p:blipFill>
          <p:spPr bwMode="auto">
            <a:xfrm>
              <a:off x="3888411" y="1593771"/>
              <a:ext cx="1098562" cy="389375"/>
            </a:xfrm>
            <a:prstGeom prst="rect">
              <a:avLst/>
            </a:prstGeom>
            <a:noFill/>
          </p:spPr>
        </p:pic>
      </p:grpSp>
      <p:grpSp>
        <p:nvGrpSpPr>
          <p:cNvPr id="90" name="グループ化 89"/>
          <p:cNvGrpSpPr/>
          <p:nvPr/>
        </p:nvGrpSpPr>
        <p:grpSpPr>
          <a:xfrm>
            <a:off x="5175549" y="1406481"/>
            <a:ext cx="1098562" cy="431607"/>
            <a:chOff x="3888411" y="1551539"/>
            <a:chExt cx="1098562" cy="431607"/>
          </a:xfrm>
        </p:grpSpPr>
        <p:pic>
          <p:nvPicPr>
            <p:cNvPr id="91" name="Picture 16" descr="USgluon2"/>
            <p:cNvPicPr>
              <a:picLocks noChangeAspect="1" noChangeArrowheads="1"/>
            </p:cNvPicPr>
            <p:nvPr/>
          </p:nvPicPr>
          <p:blipFill rotWithShape="1">
            <a:blip r:embed="rId2"/>
            <a:srcRect t="31295" r="74432"/>
            <a:stretch/>
          </p:blipFill>
          <p:spPr bwMode="auto">
            <a:xfrm>
              <a:off x="3888411" y="1551539"/>
              <a:ext cx="1098562" cy="389375"/>
            </a:xfrm>
            <a:prstGeom prst="rect">
              <a:avLst/>
            </a:prstGeom>
            <a:noFill/>
          </p:spPr>
        </p:pic>
        <p:pic>
          <p:nvPicPr>
            <p:cNvPr id="92" name="Picture 16" descr="USgluon2"/>
            <p:cNvPicPr>
              <a:picLocks noChangeAspect="1" noChangeArrowheads="1"/>
            </p:cNvPicPr>
            <p:nvPr/>
          </p:nvPicPr>
          <p:blipFill rotWithShape="1">
            <a:blip r:embed="rId2"/>
            <a:srcRect t="31295" r="74432"/>
            <a:stretch/>
          </p:blipFill>
          <p:spPr bwMode="auto">
            <a:xfrm>
              <a:off x="3888411" y="1593771"/>
              <a:ext cx="1098562" cy="389375"/>
            </a:xfrm>
            <a:prstGeom prst="rect">
              <a:avLst/>
            </a:prstGeom>
            <a:noFill/>
          </p:spPr>
        </p:pic>
      </p:grpSp>
      <p:grpSp>
        <p:nvGrpSpPr>
          <p:cNvPr id="93" name="グループ化 92"/>
          <p:cNvGrpSpPr/>
          <p:nvPr/>
        </p:nvGrpSpPr>
        <p:grpSpPr>
          <a:xfrm>
            <a:off x="5649358" y="1682844"/>
            <a:ext cx="109538" cy="117475"/>
            <a:chOff x="7810500" y="2455863"/>
            <a:chExt cx="109538" cy="117475"/>
          </a:xfrm>
        </p:grpSpPr>
        <p:sp>
          <p:nvSpPr>
            <p:cNvPr id="94" name="Freeform 14"/>
            <p:cNvSpPr>
              <a:spLocks/>
            </p:cNvSpPr>
            <p:nvPr/>
          </p:nvSpPr>
          <p:spPr bwMode="auto">
            <a:xfrm>
              <a:off x="7813675" y="2460625"/>
              <a:ext cx="101600" cy="107950"/>
            </a:xfrm>
            <a:custGeom>
              <a:avLst/>
              <a:gdLst>
                <a:gd name="T0" fmla="*/ 55 w 64"/>
                <a:gd name="T1" fmla="*/ 58 h 68"/>
                <a:gd name="T2" fmla="*/ 45 w 64"/>
                <a:gd name="T3" fmla="*/ 66 h 68"/>
                <a:gd name="T4" fmla="*/ 33 w 64"/>
                <a:gd name="T5" fmla="*/ 68 h 68"/>
                <a:gd name="T6" fmla="*/ 21 w 64"/>
                <a:gd name="T7" fmla="*/ 66 h 68"/>
                <a:gd name="T8" fmla="*/ 10 w 64"/>
                <a:gd name="T9" fmla="*/ 58 h 68"/>
                <a:gd name="T10" fmla="*/ 2 w 64"/>
                <a:gd name="T11" fmla="*/ 46 h 68"/>
                <a:gd name="T12" fmla="*/ 0 w 64"/>
                <a:gd name="T13" fmla="*/ 33 h 68"/>
                <a:gd name="T14" fmla="*/ 2 w 64"/>
                <a:gd name="T15" fmla="*/ 22 h 68"/>
                <a:gd name="T16" fmla="*/ 10 w 64"/>
                <a:gd name="T17" fmla="*/ 10 h 68"/>
                <a:gd name="T18" fmla="*/ 21 w 64"/>
                <a:gd name="T19" fmla="*/ 2 h 68"/>
                <a:gd name="T20" fmla="*/ 33 w 64"/>
                <a:gd name="T21" fmla="*/ 0 h 68"/>
                <a:gd name="T22" fmla="*/ 45 w 64"/>
                <a:gd name="T23" fmla="*/ 2 h 68"/>
                <a:gd name="T24" fmla="*/ 55 w 64"/>
                <a:gd name="T25" fmla="*/ 10 h 68"/>
                <a:gd name="T26" fmla="*/ 62 w 64"/>
                <a:gd name="T27" fmla="*/ 22 h 68"/>
                <a:gd name="T28" fmla="*/ 64 w 64"/>
                <a:gd name="T29" fmla="*/ 33 h 68"/>
                <a:gd name="T30" fmla="*/ 62 w 64"/>
                <a:gd name="T31" fmla="*/ 46 h 68"/>
                <a:gd name="T32" fmla="*/ 55 w 64"/>
                <a:gd name="T33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68">
                  <a:moveTo>
                    <a:pt x="55" y="58"/>
                  </a:moveTo>
                  <a:lnTo>
                    <a:pt x="45" y="66"/>
                  </a:lnTo>
                  <a:lnTo>
                    <a:pt x="33" y="68"/>
                  </a:lnTo>
                  <a:lnTo>
                    <a:pt x="21" y="66"/>
                  </a:lnTo>
                  <a:lnTo>
                    <a:pt x="10" y="58"/>
                  </a:lnTo>
                  <a:lnTo>
                    <a:pt x="2" y="46"/>
                  </a:lnTo>
                  <a:lnTo>
                    <a:pt x="0" y="33"/>
                  </a:lnTo>
                  <a:lnTo>
                    <a:pt x="2" y="22"/>
                  </a:lnTo>
                  <a:lnTo>
                    <a:pt x="10" y="10"/>
                  </a:lnTo>
                  <a:lnTo>
                    <a:pt x="21" y="2"/>
                  </a:lnTo>
                  <a:lnTo>
                    <a:pt x="33" y="0"/>
                  </a:lnTo>
                  <a:lnTo>
                    <a:pt x="45" y="2"/>
                  </a:lnTo>
                  <a:lnTo>
                    <a:pt x="55" y="10"/>
                  </a:lnTo>
                  <a:lnTo>
                    <a:pt x="62" y="22"/>
                  </a:lnTo>
                  <a:lnTo>
                    <a:pt x="64" y="33"/>
                  </a:lnTo>
                  <a:lnTo>
                    <a:pt x="62" y="46"/>
                  </a:lnTo>
                  <a:lnTo>
                    <a:pt x="55" y="5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15"/>
            <p:cNvSpPr>
              <a:spLocks noEditPoints="1"/>
            </p:cNvSpPr>
            <p:nvPr/>
          </p:nvSpPr>
          <p:spPr bwMode="auto">
            <a:xfrm>
              <a:off x="7813675" y="2460625"/>
              <a:ext cx="101600" cy="107950"/>
            </a:xfrm>
            <a:custGeom>
              <a:avLst/>
              <a:gdLst>
                <a:gd name="T0" fmla="*/ 55 w 64"/>
                <a:gd name="T1" fmla="*/ 58 h 68"/>
                <a:gd name="T2" fmla="*/ 45 w 64"/>
                <a:gd name="T3" fmla="*/ 66 h 68"/>
                <a:gd name="T4" fmla="*/ 33 w 64"/>
                <a:gd name="T5" fmla="*/ 68 h 68"/>
                <a:gd name="T6" fmla="*/ 21 w 64"/>
                <a:gd name="T7" fmla="*/ 66 h 68"/>
                <a:gd name="T8" fmla="*/ 10 w 64"/>
                <a:gd name="T9" fmla="*/ 58 h 68"/>
                <a:gd name="T10" fmla="*/ 2 w 64"/>
                <a:gd name="T11" fmla="*/ 46 h 68"/>
                <a:gd name="T12" fmla="*/ 0 w 64"/>
                <a:gd name="T13" fmla="*/ 33 h 68"/>
                <a:gd name="T14" fmla="*/ 2 w 64"/>
                <a:gd name="T15" fmla="*/ 22 h 68"/>
                <a:gd name="T16" fmla="*/ 10 w 64"/>
                <a:gd name="T17" fmla="*/ 10 h 68"/>
                <a:gd name="T18" fmla="*/ 21 w 64"/>
                <a:gd name="T19" fmla="*/ 2 h 68"/>
                <a:gd name="T20" fmla="*/ 33 w 64"/>
                <a:gd name="T21" fmla="*/ 0 h 68"/>
                <a:gd name="T22" fmla="*/ 45 w 64"/>
                <a:gd name="T23" fmla="*/ 2 h 68"/>
                <a:gd name="T24" fmla="*/ 55 w 64"/>
                <a:gd name="T25" fmla="*/ 10 h 68"/>
                <a:gd name="T26" fmla="*/ 62 w 64"/>
                <a:gd name="T27" fmla="*/ 22 h 68"/>
                <a:gd name="T28" fmla="*/ 64 w 64"/>
                <a:gd name="T29" fmla="*/ 33 h 68"/>
                <a:gd name="T30" fmla="*/ 62 w 64"/>
                <a:gd name="T31" fmla="*/ 46 h 68"/>
                <a:gd name="T32" fmla="*/ 55 w 64"/>
                <a:gd name="T33" fmla="*/ 58 h 68"/>
                <a:gd name="T34" fmla="*/ 55 w 64"/>
                <a:gd name="T35" fmla="*/ 58 h 68"/>
                <a:gd name="T36" fmla="*/ 62 w 64"/>
                <a:gd name="T37" fmla="*/ 46 h 68"/>
                <a:gd name="T38" fmla="*/ 64 w 64"/>
                <a:gd name="T39" fmla="*/ 33 h 68"/>
                <a:gd name="T40" fmla="*/ 62 w 64"/>
                <a:gd name="T41" fmla="*/ 22 h 68"/>
                <a:gd name="T42" fmla="*/ 55 w 64"/>
                <a:gd name="T43" fmla="*/ 10 h 68"/>
                <a:gd name="T44" fmla="*/ 45 w 64"/>
                <a:gd name="T45" fmla="*/ 2 h 68"/>
                <a:gd name="T46" fmla="*/ 33 w 64"/>
                <a:gd name="T47" fmla="*/ 0 h 68"/>
                <a:gd name="T48" fmla="*/ 21 w 64"/>
                <a:gd name="T49" fmla="*/ 2 h 68"/>
                <a:gd name="T50" fmla="*/ 10 w 64"/>
                <a:gd name="T51" fmla="*/ 10 h 68"/>
                <a:gd name="T52" fmla="*/ 2 w 64"/>
                <a:gd name="T53" fmla="*/ 22 h 68"/>
                <a:gd name="T54" fmla="*/ 0 w 64"/>
                <a:gd name="T55" fmla="*/ 33 h 68"/>
                <a:gd name="T56" fmla="*/ 2 w 64"/>
                <a:gd name="T57" fmla="*/ 46 h 68"/>
                <a:gd name="T58" fmla="*/ 10 w 64"/>
                <a:gd name="T59" fmla="*/ 58 h 68"/>
                <a:gd name="T60" fmla="*/ 21 w 64"/>
                <a:gd name="T61" fmla="*/ 66 h 68"/>
                <a:gd name="T62" fmla="*/ 33 w 64"/>
                <a:gd name="T63" fmla="*/ 68 h 68"/>
                <a:gd name="T64" fmla="*/ 45 w 64"/>
                <a:gd name="T65" fmla="*/ 66 h 68"/>
                <a:gd name="T66" fmla="*/ 55 w 64"/>
                <a:gd name="T67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8">
                  <a:moveTo>
                    <a:pt x="55" y="58"/>
                  </a:moveTo>
                  <a:lnTo>
                    <a:pt x="45" y="66"/>
                  </a:lnTo>
                  <a:lnTo>
                    <a:pt x="33" y="68"/>
                  </a:lnTo>
                  <a:lnTo>
                    <a:pt x="21" y="66"/>
                  </a:lnTo>
                  <a:lnTo>
                    <a:pt x="10" y="58"/>
                  </a:lnTo>
                  <a:lnTo>
                    <a:pt x="2" y="46"/>
                  </a:lnTo>
                  <a:lnTo>
                    <a:pt x="0" y="33"/>
                  </a:lnTo>
                  <a:lnTo>
                    <a:pt x="2" y="22"/>
                  </a:lnTo>
                  <a:lnTo>
                    <a:pt x="10" y="10"/>
                  </a:lnTo>
                  <a:lnTo>
                    <a:pt x="21" y="2"/>
                  </a:lnTo>
                  <a:lnTo>
                    <a:pt x="33" y="0"/>
                  </a:lnTo>
                  <a:lnTo>
                    <a:pt x="45" y="2"/>
                  </a:lnTo>
                  <a:lnTo>
                    <a:pt x="55" y="10"/>
                  </a:lnTo>
                  <a:lnTo>
                    <a:pt x="62" y="22"/>
                  </a:lnTo>
                  <a:lnTo>
                    <a:pt x="64" y="33"/>
                  </a:lnTo>
                  <a:lnTo>
                    <a:pt x="62" y="46"/>
                  </a:lnTo>
                  <a:lnTo>
                    <a:pt x="55" y="58"/>
                  </a:lnTo>
                  <a:close/>
                  <a:moveTo>
                    <a:pt x="55" y="58"/>
                  </a:moveTo>
                  <a:lnTo>
                    <a:pt x="62" y="46"/>
                  </a:lnTo>
                  <a:lnTo>
                    <a:pt x="64" y="33"/>
                  </a:lnTo>
                  <a:lnTo>
                    <a:pt x="62" y="22"/>
                  </a:lnTo>
                  <a:lnTo>
                    <a:pt x="55" y="10"/>
                  </a:lnTo>
                  <a:lnTo>
                    <a:pt x="45" y="2"/>
                  </a:lnTo>
                  <a:lnTo>
                    <a:pt x="33" y="0"/>
                  </a:lnTo>
                  <a:lnTo>
                    <a:pt x="21" y="2"/>
                  </a:lnTo>
                  <a:lnTo>
                    <a:pt x="10" y="10"/>
                  </a:lnTo>
                  <a:lnTo>
                    <a:pt x="2" y="22"/>
                  </a:lnTo>
                  <a:lnTo>
                    <a:pt x="0" y="33"/>
                  </a:lnTo>
                  <a:lnTo>
                    <a:pt x="2" y="46"/>
                  </a:lnTo>
                  <a:lnTo>
                    <a:pt x="10" y="58"/>
                  </a:lnTo>
                  <a:lnTo>
                    <a:pt x="21" y="66"/>
                  </a:lnTo>
                  <a:lnTo>
                    <a:pt x="33" y="68"/>
                  </a:lnTo>
                  <a:lnTo>
                    <a:pt x="45" y="66"/>
                  </a:lnTo>
                  <a:lnTo>
                    <a:pt x="55" y="5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Freeform 16"/>
            <p:cNvSpPr>
              <a:spLocks noEditPoints="1"/>
            </p:cNvSpPr>
            <p:nvPr/>
          </p:nvSpPr>
          <p:spPr bwMode="auto">
            <a:xfrm>
              <a:off x="7810500" y="2455863"/>
              <a:ext cx="109538" cy="117475"/>
            </a:xfrm>
            <a:custGeom>
              <a:avLst/>
              <a:gdLst>
                <a:gd name="T0" fmla="*/ 55 w 69"/>
                <a:gd name="T1" fmla="*/ 60 h 74"/>
                <a:gd name="T2" fmla="*/ 46 w 69"/>
                <a:gd name="T3" fmla="*/ 66 h 74"/>
                <a:gd name="T4" fmla="*/ 35 w 69"/>
                <a:gd name="T5" fmla="*/ 69 h 74"/>
                <a:gd name="T6" fmla="*/ 24 w 69"/>
                <a:gd name="T7" fmla="*/ 66 h 74"/>
                <a:gd name="T8" fmla="*/ 14 w 69"/>
                <a:gd name="T9" fmla="*/ 60 h 74"/>
                <a:gd name="T10" fmla="*/ 7 w 69"/>
                <a:gd name="T11" fmla="*/ 49 h 74"/>
                <a:gd name="T12" fmla="*/ 6 w 69"/>
                <a:gd name="T13" fmla="*/ 36 h 74"/>
                <a:gd name="T14" fmla="*/ 7 w 69"/>
                <a:gd name="T15" fmla="*/ 25 h 74"/>
                <a:gd name="T16" fmla="*/ 14 w 69"/>
                <a:gd name="T17" fmla="*/ 14 h 74"/>
                <a:gd name="T18" fmla="*/ 24 w 69"/>
                <a:gd name="T19" fmla="*/ 8 h 74"/>
                <a:gd name="T20" fmla="*/ 35 w 69"/>
                <a:gd name="T21" fmla="*/ 5 h 74"/>
                <a:gd name="T22" fmla="*/ 46 w 69"/>
                <a:gd name="T23" fmla="*/ 8 h 74"/>
                <a:gd name="T24" fmla="*/ 55 w 69"/>
                <a:gd name="T25" fmla="*/ 14 h 74"/>
                <a:gd name="T26" fmla="*/ 62 w 69"/>
                <a:gd name="T27" fmla="*/ 25 h 74"/>
                <a:gd name="T28" fmla="*/ 64 w 69"/>
                <a:gd name="T29" fmla="*/ 36 h 74"/>
                <a:gd name="T30" fmla="*/ 62 w 69"/>
                <a:gd name="T31" fmla="*/ 49 h 74"/>
                <a:gd name="T32" fmla="*/ 55 w 69"/>
                <a:gd name="T33" fmla="*/ 60 h 74"/>
                <a:gd name="T34" fmla="*/ 59 w 69"/>
                <a:gd name="T35" fmla="*/ 63 h 74"/>
                <a:gd name="T36" fmla="*/ 66 w 69"/>
                <a:gd name="T37" fmla="*/ 51 h 74"/>
                <a:gd name="T38" fmla="*/ 69 w 69"/>
                <a:gd name="T39" fmla="*/ 36 h 74"/>
                <a:gd name="T40" fmla="*/ 66 w 69"/>
                <a:gd name="T41" fmla="*/ 23 h 74"/>
                <a:gd name="T42" fmla="*/ 59 w 69"/>
                <a:gd name="T43" fmla="*/ 10 h 74"/>
                <a:gd name="T44" fmla="*/ 48 w 69"/>
                <a:gd name="T45" fmla="*/ 3 h 74"/>
                <a:gd name="T46" fmla="*/ 35 w 69"/>
                <a:gd name="T47" fmla="*/ 0 h 74"/>
                <a:gd name="T48" fmla="*/ 21 w 69"/>
                <a:gd name="T49" fmla="*/ 3 h 74"/>
                <a:gd name="T50" fmla="*/ 9 w 69"/>
                <a:gd name="T51" fmla="*/ 10 h 74"/>
                <a:gd name="T52" fmla="*/ 2 w 69"/>
                <a:gd name="T53" fmla="*/ 23 h 74"/>
                <a:gd name="T54" fmla="*/ 0 w 69"/>
                <a:gd name="T55" fmla="*/ 36 h 74"/>
                <a:gd name="T56" fmla="*/ 2 w 69"/>
                <a:gd name="T57" fmla="*/ 51 h 74"/>
                <a:gd name="T58" fmla="*/ 9 w 69"/>
                <a:gd name="T59" fmla="*/ 63 h 74"/>
                <a:gd name="T60" fmla="*/ 21 w 69"/>
                <a:gd name="T61" fmla="*/ 71 h 74"/>
                <a:gd name="T62" fmla="*/ 35 w 69"/>
                <a:gd name="T63" fmla="*/ 74 h 74"/>
                <a:gd name="T64" fmla="*/ 48 w 69"/>
                <a:gd name="T65" fmla="*/ 71 h 74"/>
                <a:gd name="T66" fmla="*/ 59 w 69"/>
                <a:gd name="T67" fmla="*/ 6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74">
                  <a:moveTo>
                    <a:pt x="55" y="60"/>
                  </a:moveTo>
                  <a:lnTo>
                    <a:pt x="46" y="66"/>
                  </a:lnTo>
                  <a:lnTo>
                    <a:pt x="35" y="69"/>
                  </a:lnTo>
                  <a:lnTo>
                    <a:pt x="24" y="66"/>
                  </a:lnTo>
                  <a:lnTo>
                    <a:pt x="14" y="60"/>
                  </a:lnTo>
                  <a:lnTo>
                    <a:pt x="7" y="49"/>
                  </a:lnTo>
                  <a:lnTo>
                    <a:pt x="6" y="36"/>
                  </a:lnTo>
                  <a:lnTo>
                    <a:pt x="7" y="25"/>
                  </a:lnTo>
                  <a:lnTo>
                    <a:pt x="14" y="14"/>
                  </a:lnTo>
                  <a:lnTo>
                    <a:pt x="24" y="8"/>
                  </a:lnTo>
                  <a:lnTo>
                    <a:pt x="35" y="5"/>
                  </a:lnTo>
                  <a:lnTo>
                    <a:pt x="46" y="8"/>
                  </a:lnTo>
                  <a:lnTo>
                    <a:pt x="55" y="14"/>
                  </a:lnTo>
                  <a:lnTo>
                    <a:pt x="62" y="25"/>
                  </a:lnTo>
                  <a:lnTo>
                    <a:pt x="64" y="36"/>
                  </a:lnTo>
                  <a:lnTo>
                    <a:pt x="62" y="49"/>
                  </a:lnTo>
                  <a:lnTo>
                    <a:pt x="55" y="60"/>
                  </a:lnTo>
                  <a:close/>
                  <a:moveTo>
                    <a:pt x="59" y="63"/>
                  </a:moveTo>
                  <a:lnTo>
                    <a:pt x="66" y="51"/>
                  </a:lnTo>
                  <a:lnTo>
                    <a:pt x="69" y="36"/>
                  </a:lnTo>
                  <a:lnTo>
                    <a:pt x="66" y="23"/>
                  </a:lnTo>
                  <a:lnTo>
                    <a:pt x="59" y="10"/>
                  </a:lnTo>
                  <a:lnTo>
                    <a:pt x="48" y="3"/>
                  </a:lnTo>
                  <a:lnTo>
                    <a:pt x="35" y="0"/>
                  </a:lnTo>
                  <a:lnTo>
                    <a:pt x="21" y="3"/>
                  </a:lnTo>
                  <a:lnTo>
                    <a:pt x="9" y="10"/>
                  </a:lnTo>
                  <a:lnTo>
                    <a:pt x="2" y="23"/>
                  </a:lnTo>
                  <a:lnTo>
                    <a:pt x="0" y="36"/>
                  </a:lnTo>
                  <a:lnTo>
                    <a:pt x="2" y="51"/>
                  </a:lnTo>
                  <a:lnTo>
                    <a:pt x="9" y="63"/>
                  </a:lnTo>
                  <a:lnTo>
                    <a:pt x="21" y="71"/>
                  </a:lnTo>
                  <a:lnTo>
                    <a:pt x="35" y="74"/>
                  </a:lnTo>
                  <a:lnTo>
                    <a:pt x="48" y="71"/>
                  </a:lnTo>
                  <a:lnTo>
                    <a:pt x="59" y="63"/>
                  </a:lnTo>
                  <a:close/>
                </a:path>
              </a:pathLst>
            </a:custGeom>
            <a:solidFill>
              <a:srgbClr val="843F0F"/>
            </a:solidFill>
            <a:ln w="0">
              <a:solidFill>
                <a:srgbClr val="843F0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" name="Freeform 17"/>
            <p:cNvSpPr>
              <a:spLocks noEditPoints="1"/>
            </p:cNvSpPr>
            <p:nvPr/>
          </p:nvSpPr>
          <p:spPr bwMode="auto">
            <a:xfrm>
              <a:off x="7832725" y="2481263"/>
              <a:ext cx="63500" cy="66675"/>
            </a:xfrm>
            <a:custGeom>
              <a:avLst/>
              <a:gdLst>
                <a:gd name="T0" fmla="*/ 34 w 40"/>
                <a:gd name="T1" fmla="*/ 2 h 42"/>
                <a:gd name="T2" fmla="*/ 3 w 40"/>
                <a:gd name="T3" fmla="*/ 36 h 42"/>
                <a:gd name="T4" fmla="*/ 0 w 40"/>
                <a:gd name="T5" fmla="*/ 38 h 42"/>
                <a:gd name="T6" fmla="*/ 5 w 40"/>
                <a:gd name="T7" fmla="*/ 42 h 42"/>
                <a:gd name="T8" fmla="*/ 6 w 40"/>
                <a:gd name="T9" fmla="*/ 40 h 42"/>
                <a:gd name="T10" fmla="*/ 38 w 40"/>
                <a:gd name="T11" fmla="*/ 6 h 42"/>
                <a:gd name="T12" fmla="*/ 40 w 40"/>
                <a:gd name="T13" fmla="*/ 4 h 42"/>
                <a:gd name="T14" fmla="*/ 37 w 40"/>
                <a:gd name="T15" fmla="*/ 0 h 42"/>
                <a:gd name="T16" fmla="*/ 34 w 40"/>
                <a:gd name="T17" fmla="*/ 2 h 42"/>
                <a:gd name="T18" fmla="*/ 3 w 40"/>
                <a:gd name="T19" fmla="*/ 6 h 42"/>
                <a:gd name="T20" fmla="*/ 34 w 40"/>
                <a:gd name="T21" fmla="*/ 40 h 42"/>
                <a:gd name="T22" fmla="*/ 37 w 40"/>
                <a:gd name="T23" fmla="*/ 42 h 42"/>
                <a:gd name="T24" fmla="*/ 40 w 40"/>
                <a:gd name="T25" fmla="*/ 38 h 42"/>
                <a:gd name="T26" fmla="*/ 38 w 40"/>
                <a:gd name="T27" fmla="*/ 36 h 42"/>
                <a:gd name="T28" fmla="*/ 6 w 40"/>
                <a:gd name="T29" fmla="*/ 2 h 42"/>
                <a:gd name="T30" fmla="*/ 5 w 40"/>
                <a:gd name="T31" fmla="*/ 0 h 42"/>
                <a:gd name="T32" fmla="*/ 0 w 40"/>
                <a:gd name="T33" fmla="*/ 4 h 42"/>
                <a:gd name="T34" fmla="*/ 3 w 40"/>
                <a:gd name="T35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42">
                  <a:moveTo>
                    <a:pt x="34" y="2"/>
                  </a:moveTo>
                  <a:lnTo>
                    <a:pt x="3" y="36"/>
                  </a:lnTo>
                  <a:lnTo>
                    <a:pt x="0" y="38"/>
                  </a:lnTo>
                  <a:lnTo>
                    <a:pt x="5" y="42"/>
                  </a:lnTo>
                  <a:lnTo>
                    <a:pt x="6" y="40"/>
                  </a:lnTo>
                  <a:lnTo>
                    <a:pt x="38" y="6"/>
                  </a:lnTo>
                  <a:lnTo>
                    <a:pt x="40" y="4"/>
                  </a:lnTo>
                  <a:lnTo>
                    <a:pt x="37" y="0"/>
                  </a:lnTo>
                  <a:lnTo>
                    <a:pt x="34" y="2"/>
                  </a:lnTo>
                  <a:close/>
                  <a:moveTo>
                    <a:pt x="3" y="6"/>
                  </a:moveTo>
                  <a:lnTo>
                    <a:pt x="34" y="40"/>
                  </a:lnTo>
                  <a:lnTo>
                    <a:pt x="37" y="42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4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843F0F"/>
            </a:solidFill>
            <a:ln w="0">
              <a:solidFill>
                <a:srgbClr val="843F0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48" name="グループ化 147"/>
          <p:cNvGrpSpPr/>
          <p:nvPr/>
        </p:nvGrpSpPr>
        <p:grpSpPr>
          <a:xfrm>
            <a:off x="4391599" y="1681008"/>
            <a:ext cx="109538" cy="117475"/>
            <a:chOff x="7810500" y="2455863"/>
            <a:chExt cx="109538" cy="117475"/>
          </a:xfrm>
        </p:grpSpPr>
        <p:sp>
          <p:nvSpPr>
            <p:cNvPr id="149" name="Freeform 14"/>
            <p:cNvSpPr>
              <a:spLocks/>
            </p:cNvSpPr>
            <p:nvPr/>
          </p:nvSpPr>
          <p:spPr bwMode="auto">
            <a:xfrm>
              <a:off x="7813675" y="2460625"/>
              <a:ext cx="101600" cy="107950"/>
            </a:xfrm>
            <a:custGeom>
              <a:avLst/>
              <a:gdLst>
                <a:gd name="T0" fmla="*/ 55 w 64"/>
                <a:gd name="T1" fmla="*/ 58 h 68"/>
                <a:gd name="T2" fmla="*/ 45 w 64"/>
                <a:gd name="T3" fmla="*/ 66 h 68"/>
                <a:gd name="T4" fmla="*/ 33 w 64"/>
                <a:gd name="T5" fmla="*/ 68 h 68"/>
                <a:gd name="T6" fmla="*/ 21 w 64"/>
                <a:gd name="T7" fmla="*/ 66 h 68"/>
                <a:gd name="T8" fmla="*/ 10 w 64"/>
                <a:gd name="T9" fmla="*/ 58 h 68"/>
                <a:gd name="T10" fmla="*/ 2 w 64"/>
                <a:gd name="T11" fmla="*/ 46 h 68"/>
                <a:gd name="T12" fmla="*/ 0 w 64"/>
                <a:gd name="T13" fmla="*/ 33 h 68"/>
                <a:gd name="T14" fmla="*/ 2 w 64"/>
                <a:gd name="T15" fmla="*/ 22 h 68"/>
                <a:gd name="T16" fmla="*/ 10 w 64"/>
                <a:gd name="T17" fmla="*/ 10 h 68"/>
                <a:gd name="T18" fmla="*/ 21 w 64"/>
                <a:gd name="T19" fmla="*/ 2 h 68"/>
                <a:gd name="T20" fmla="*/ 33 w 64"/>
                <a:gd name="T21" fmla="*/ 0 h 68"/>
                <a:gd name="T22" fmla="*/ 45 w 64"/>
                <a:gd name="T23" fmla="*/ 2 h 68"/>
                <a:gd name="T24" fmla="*/ 55 w 64"/>
                <a:gd name="T25" fmla="*/ 10 h 68"/>
                <a:gd name="T26" fmla="*/ 62 w 64"/>
                <a:gd name="T27" fmla="*/ 22 h 68"/>
                <a:gd name="T28" fmla="*/ 64 w 64"/>
                <a:gd name="T29" fmla="*/ 33 h 68"/>
                <a:gd name="T30" fmla="*/ 62 w 64"/>
                <a:gd name="T31" fmla="*/ 46 h 68"/>
                <a:gd name="T32" fmla="*/ 55 w 64"/>
                <a:gd name="T33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68">
                  <a:moveTo>
                    <a:pt x="55" y="58"/>
                  </a:moveTo>
                  <a:lnTo>
                    <a:pt x="45" y="66"/>
                  </a:lnTo>
                  <a:lnTo>
                    <a:pt x="33" y="68"/>
                  </a:lnTo>
                  <a:lnTo>
                    <a:pt x="21" y="66"/>
                  </a:lnTo>
                  <a:lnTo>
                    <a:pt x="10" y="58"/>
                  </a:lnTo>
                  <a:lnTo>
                    <a:pt x="2" y="46"/>
                  </a:lnTo>
                  <a:lnTo>
                    <a:pt x="0" y="33"/>
                  </a:lnTo>
                  <a:lnTo>
                    <a:pt x="2" y="22"/>
                  </a:lnTo>
                  <a:lnTo>
                    <a:pt x="10" y="10"/>
                  </a:lnTo>
                  <a:lnTo>
                    <a:pt x="21" y="2"/>
                  </a:lnTo>
                  <a:lnTo>
                    <a:pt x="33" y="0"/>
                  </a:lnTo>
                  <a:lnTo>
                    <a:pt x="45" y="2"/>
                  </a:lnTo>
                  <a:lnTo>
                    <a:pt x="55" y="10"/>
                  </a:lnTo>
                  <a:lnTo>
                    <a:pt x="62" y="22"/>
                  </a:lnTo>
                  <a:lnTo>
                    <a:pt x="64" y="33"/>
                  </a:lnTo>
                  <a:lnTo>
                    <a:pt x="62" y="46"/>
                  </a:lnTo>
                  <a:lnTo>
                    <a:pt x="55" y="5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" name="Freeform 15"/>
            <p:cNvSpPr>
              <a:spLocks noEditPoints="1"/>
            </p:cNvSpPr>
            <p:nvPr/>
          </p:nvSpPr>
          <p:spPr bwMode="auto">
            <a:xfrm>
              <a:off x="7813675" y="2460625"/>
              <a:ext cx="101600" cy="107950"/>
            </a:xfrm>
            <a:custGeom>
              <a:avLst/>
              <a:gdLst>
                <a:gd name="T0" fmla="*/ 55 w 64"/>
                <a:gd name="T1" fmla="*/ 58 h 68"/>
                <a:gd name="T2" fmla="*/ 45 w 64"/>
                <a:gd name="T3" fmla="*/ 66 h 68"/>
                <a:gd name="T4" fmla="*/ 33 w 64"/>
                <a:gd name="T5" fmla="*/ 68 h 68"/>
                <a:gd name="T6" fmla="*/ 21 w 64"/>
                <a:gd name="T7" fmla="*/ 66 h 68"/>
                <a:gd name="T8" fmla="*/ 10 w 64"/>
                <a:gd name="T9" fmla="*/ 58 h 68"/>
                <a:gd name="T10" fmla="*/ 2 w 64"/>
                <a:gd name="T11" fmla="*/ 46 h 68"/>
                <a:gd name="T12" fmla="*/ 0 w 64"/>
                <a:gd name="T13" fmla="*/ 33 h 68"/>
                <a:gd name="T14" fmla="*/ 2 w 64"/>
                <a:gd name="T15" fmla="*/ 22 h 68"/>
                <a:gd name="T16" fmla="*/ 10 w 64"/>
                <a:gd name="T17" fmla="*/ 10 h 68"/>
                <a:gd name="T18" fmla="*/ 21 w 64"/>
                <a:gd name="T19" fmla="*/ 2 h 68"/>
                <a:gd name="T20" fmla="*/ 33 w 64"/>
                <a:gd name="T21" fmla="*/ 0 h 68"/>
                <a:gd name="T22" fmla="*/ 45 w 64"/>
                <a:gd name="T23" fmla="*/ 2 h 68"/>
                <a:gd name="T24" fmla="*/ 55 w 64"/>
                <a:gd name="T25" fmla="*/ 10 h 68"/>
                <a:gd name="T26" fmla="*/ 62 w 64"/>
                <a:gd name="T27" fmla="*/ 22 h 68"/>
                <a:gd name="T28" fmla="*/ 64 w 64"/>
                <a:gd name="T29" fmla="*/ 33 h 68"/>
                <a:gd name="T30" fmla="*/ 62 w 64"/>
                <a:gd name="T31" fmla="*/ 46 h 68"/>
                <a:gd name="T32" fmla="*/ 55 w 64"/>
                <a:gd name="T33" fmla="*/ 58 h 68"/>
                <a:gd name="T34" fmla="*/ 55 w 64"/>
                <a:gd name="T35" fmla="*/ 58 h 68"/>
                <a:gd name="T36" fmla="*/ 62 w 64"/>
                <a:gd name="T37" fmla="*/ 46 h 68"/>
                <a:gd name="T38" fmla="*/ 64 w 64"/>
                <a:gd name="T39" fmla="*/ 33 h 68"/>
                <a:gd name="T40" fmla="*/ 62 w 64"/>
                <a:gd name="T41" fmla="*/ 22 h 68"/>
                <a:gd name="T42" fmla="*/ 55 w 64"/>
                <a:gd name="T43" fmla="*/ 10 h 68"/>
                <a:gd name="T44" fmla="*/ 45 w 64"/>
                <a:gd name="T45" fmla="*/ 2 h 68"/>
                <a:gd name="T46" fmla="*/ 33 w 64"/>
                <a:gd name="T47" fmla="*/ 0 h 68"/>
                <a:gd name="T48" fmla="*/ 21 w 64"/>
                <a:gd name="T49" fmla="*/ 2 h 68"/>
                <a:gd name="T50" fmla="*/ 10 w 64"/>
                <a:gd name="T51" fmla="*/ 10 h 68"/>
                <a:gd name="T52" fmla="*/ 2 w 64"/>
                <a:gd name="T53" fmla="*/ 22 h 68"/>
                <a:gd name="T54" fmla="*/ 0 w 64"/>
                <a:gd name="T55" fmla="*/ 33 h 68"/>
                <a:gd name="T56" fmla="*/ 2 w 64"/>
                <a:gd name="T57" fmla="*/ 46 h 68"/>
                <a:gd name="T58" fmla="*/ 10 w 64"/>
                <a:gd name="T59" fmla="*/ 58 h 68"/>
                <a:gd name="T60" fmla="*/ 21 w 64"/>
                <a:gd name="T61" fmla="*/ 66 h 68"/>
                <a:gd name="T62" fmla="*/ 33 w 64"/>
                <a:gd name="T63" fmla="*/ 68 h 68"/>
                <a:gd name="T64" fmla="*/ 45 w 64"/>
                <a:gd name="T65" fmla="*/ 66 h 68"/>
                <a:gd name="T66" fmla="*/ 55 w 64"/>
                <a:gd name="T67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8">
                  <a:moveTo>
                    <a:pt x="55" y="58"/>
                  </a:moveTo>
                  <a:lnTo>
                    <a:pt x="45" y="66"/>
                  </a:lnTo>
                  <a:lnTo>
                    <a:pt x="33" y="68"/>
                  </a:lnTo>
                  <a:lnTo>
                    <a:pt x="21" y="66"/>
                  </a:lnTo>
                  <a:lnTo>
                    <a:pt x="10" y="58"/>
                  </a:lnTo>
                  <a:lnTo>
                    <a:pt x="2" y="46"/>
                  </a:lnTo>
                  <a:lnTo>
                    <a:pt x="0" y="33"/>
                  </a:lnTo>
                  <a:lnTo>
                    <a:pt x="2" y="22"/>
                  </a:lnTo>
                  <a:lnTo>
                    <a:pt x="10" y="10"/>
                  </a:lnTo>
                  <a:lnTo>
                    <a:pt x="21" y="2"/>
                  </a:lnTo>
                  <a:lnTo>
                    <a:pt x="33" y="0"/>
                  </a:lnTo>
                  <a:lnTo>
                    <a:pt x="45" y="2"/>
                  </a:lnTo>
                  <a:lnTo>
                    <a:pt x="55" y="10"/>
                  </a:lnTo>
                  <a:lnTo>
                    <a:pt x="62" y="22"/>
                  </a:lnTo>
                  <a:lnTo>
                    <a:pt x="64" y="33"/>
                  </a:lnTo>
                  <a:lnTo>
                    <a:pt x="62" y="46"/>
                  </a:lnTo>
                  <a:lnTo>
                    <a:pt x="55" y="58"/>
                  </a:lnTo>
                  <a:close/>
                  <a:moveTo>
                    <a:pt x="55" y="58"/>
                  </a:moveTo>
                  <a:lnTo>
                    <a:pt x="62" y="46"/>
                  </a:lnTo>
                  <a:lnTo>
                    <a:pt x="64" y="33"/>
                  </a:lnTo>
                  <a:lnTo>
                    <a:pt x="62" y="22"/>
                  </a:lnTo>
                  <a:lnTo>
                    <a:pt x="55" y="10"/>
                  </a:lnTo>
                  <a:lnTo>
                    <a:pt x="45" y="2"/>
                  </a:lnTo>
                  <a:lnTo>
                    <a:pt x="33" y="0"/>
                  </a:lnTo>
                  <a:lnTo>
                    <a:pt x="21" y="2"/>
                  </a:lnTo>
                  <a:lnTo>
                    <a:pt x="10" y="10"/>
                  </a:lnTo>
                  <a:lnTo>
                    <a:pt x="2" y="22"/>
                  </a:lnTo>
                  <a:lnTo>
                    <a:pt x="0" y="33"/>
                  </a:lnTo>
                  <a:lnTo>
                    <a:pt x="2" y="46"/>
                  </a:lnTo>
                  <a:lnTo>
                    <a:pt x="10" y="58"/>
                  </a:lnTo>
                  <a:lnTo>
                    <a:pt x="21" y="66"/>
                  </a:lnTo>
                  <a:lnTo>
                    <a:pt x="33" y="68"/>
                  </a:lnTo>
                  <a:lnTo>
                    <a:pt x="45" y="66"/>
                  </a:lnTo>
                  <a:lnTo>
                    <a:pt x="55" y="5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" name="Freeform 16"/>
            <p:cNvSpPr>
              <a:spLocks noEditPoints="1"/>
            </p:cNvSpPr>
            <p:nvPr/>
          </p:nvSpPr>
          <p:spPr bwMode="auto">
            <a:xfrm>
              <a:off x="7810500" y="2455863"/>
              <a:ext cx="109538" cy="117475"/>
            </a:xfrm>
            <a:custGeom>
              <a:avLst/>
              <a:gdLst>
                <a:gd name="T0" fmla="*/ 55 w 69"/>
                <a:gd name="T1" fmla="*/ 60 h 74"/>
                <a:gd name="T2" fmla="*/ 46 w 69"/>
                <a:gd name="T3" fmla="*/ 66 h 74"/>
                <a:gd name="T4" fmla="*/ 35 w 69"/>
                <a:gd name="T5" fmla="*/ 69 h 74"/>
                <a:gd name="T6" fmla="*/ 24 w 69"/>
                <a:gd name="T7" fmla="*/ 66 h 74"/>
                <a:gd name="T8" fmla="*/ 14 w 69"/>
                <a:gd name="T9" fmla="*/ 60 h 74"/>
                <a:gd name="T10" fmla="*/ 7 w 69"/>
                <a:gd name="T11" fmla="*/ 49 h 74"/>
                <a:gd name="T12" fmla="*/ 6 w 69"/>
                <a:gd name="T13" fmla="*/ 36 h 74"/>
                <a:gd name="T14" fmla="*/ 7 w 69"/>
                <a:gd name="T15" fmla="*/ 25 h 74"/>
                <a:gd name="T16" fmla="*/ 14 w 69"/>
                <a:gd name="T17" fmla="*/ 14 h 74"/>
                <a:gd name="T18" fmla="*/ 24 w 69"/>
                <a:gd name="T19" fmla="*/ 8 h 74"/>
                <a:gd name="T20" fmla="*/ 35 w 69"/>
                <a:gd name="T21" fmla="*/ 5 h 74"/>
                <a:gd name="T22" fmla="*/ 46 w 69"/>
                <a:gd name="T23" fmla="*/ 8 h 74"/>
                <a:gd name="T24" fmla="*/ 55 w 69"/>
                <a:gd name="T25" fmla="*/ 14 h 74"/>
                <a:gd name="T26" fmla="*/ 62 w 69"/>
                <a:gd name="T27" fmla="*/ 25 h 74"/>
                <a:gd name="T28" fmla="*/ 64 w 69"/>
                <a:gd name="T29" fmla="*/ 36 h 74"/>
                <a:gd name="T30" fmla="*/ 62 w 69"/>
                <a:gd name="T31" fmla="*/ 49 h 74"/>
                <a:gd name="T32" fmla="*/ 55 w 69"/>
                <a:gd name="T33" fmla="*/ 60 h 74"/>
                <a:gd name="T34" fmla="*/ 59 w 69"/>
                <a:gd name="T35" fmla="*/ 63 h 74"/>
                <a:gd name="T36" fmla="*/ 66 w 69"/>
                <a:gd name="T37" fmla="*/ 51 h 74"/>
                <a:gd name="T38" fmla="*/ 69 w 69"/>
                <a:gd name="T39" fmla="*/ 36 h 74"/>
                <a:gd name="T40" fmla="*/ 66 w 69"/>
                <a:gd name="T41" fmla="*/ 23 h 74"/>
                <a:gd name="T42" fmla="*/ 59 w 69"/>
                <a:gd name="T43" fmla="*/ 10 h 74"/>
                <a:gd name="T44" fmla="*/ 48 w 69"/>
                <a:gd name="T45" fmla="*/ 3 h 74"/>
                <a:gd name="T46" fmla="*/ 35 w 69"/>
                <a:gd name="T47" fmla="*/ 0 h 74"/>
                <a:gd name="T48" fmla="*/ 21 w 69"/>
                <a:gd name="T49" fmla="*/ 3 h 74"/>
                <a:gd name="T50" fmla="*/ 9 w 69"/>
                <a:gd name="T51" fmla="*/ 10 h 74"/>
                <a:gd name="T52" fmla="*/ 2 w 69"/>
                <a:gd name="T53" fmla="*/ 23 h 74"/>
                <a:gd name="T54" fmla="*/ 0 w 69"/>
                <a:gd name="T55" fmla="*/ 36 h 74"/>
                <a:gd name="T56" fmla="*/ 2 w 69"/>
                <a:gd name="T57" fmla="*/ 51 h 74"/>
                <a:gd name="T58" fmla="*/ 9 w 69"/>
                <a:gd name="T59" fmla="*/ 63 h 74"/>
                <a:gd name="T60" fmla="*/ 21 w 69"/>
                <a:gd name="T61" fmla="*/ 71 h 74"/>
                <a:gd name="T62" fmla="*/ 35 w 69"/>
                <a:gd name="T63" fmla="*/ 74 h 74"/>
                <a:gd name="T64" fmla="*/ 48 w 69"/>
                <a:gd name="T65" fmla="*/ 71 h 74"/>
                <a:gd name="T66" fmla="*/ 59 w 69"/>
                <a:gd name="T67" fmla="*/ 6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74">
                  <a:moveTo>
                    <a:pt x="55" y="60"/>
                  </a:moveTo>
                  <a:lnTo>
                    <a:pt x="46" y="66"/>
                  </a:lnTo>
                  <a:lnTo>
                    <a:pt x="35" y="69"/>
                  </a:lnTo>
                  <a:lnTo>
                    <a:pt x="24" y="66"/>
                  </a:lnTo>
                  <a:lnTo>
                    <a:pt x="14" y="60"/>
                  </a:lnTo>
                  <a:lnTo>
                    <a:pt x="7" y="49"/>
                  </a:lnTo>
                  <a:lnTo>
                    <a:pt x="6" y="36"/>
                  </a:lnTo>
                  <a:lnTo>
                    <a:pt x="7" y="25"/>
                  </a:lnTo>
                  <a:lnTo>
                    <a:pt x="14" y="14"/>
                  </a:lnTo>
                  <a:lnTo>
                    <a:pt x="24" y="8"/>
                  </a:lnTo>
                  <a:lnTo>
                    <a:pt x="35" y="5"/>
                  </a:lnTo>
                  <a:lnTo>
                    <a:pt x="46" y="8"/>
                  </a:lnTo>
                  <a:lnTo>
                    <a:pt x="55" y="14"/>
                  </a:lnTo>
                  <a:lnTo>
                    <a:pt x="62" y="25"/>
                  </a:lnTo>
                  <a:lnTo>
                    <a:pt x="64" y="36"/>
                  </a:lnTo>
                  <a:lnTo>
                    <a:pt x="62" y="49"/>
                  </a:lnTo>
                  <a:lnTo>
                    <a:pt x="55" y="60"/>
                  </a:lnTo>
                  <a:close/>
                  <a:moveTo>
                    <a:pt x="59" y="63"/>
                  </a:moveTo>
                  <a:lnTo>
                    <a:pt x="66" y="51"/>
                  </a:lnTo>
                  <a:lnTo>
                    <a:pt x="69" y="36"/>
                  </a:lnTo>
                  <a:lnTo>
                    <a:pt x="66" y="23"/>
                  </a:lnTo>
                  <a:lnTo>
                    <a:pt x="59" y="10"/>
                  </a:lnTo>
                  <a:lnTo>
                    <a:pt x="48" y="3"/>
                  </a:lnTo>
                  <a:lnTo>
                    <a:pt x="35" y="0"/>
                  </a:lnTo>
                  <a:lnTo>
                    <a:pt x="21" y="3"/>
                  </a:lnTo>
                  <a:lnTo>
                    <a:pt x="9" y="10"/>
                  </a:lnTo>
                  <a:lnTo>
                    <a:pt x="2" y="23"/>
                  </a:lnTo>
                  <a:lnTo>
                    <a:pt x="0" y="36"/>
                  </a:lnTo>
                  <a:lnTo>
                    <a:pt x="2" y="51"/>
                  </a:lnTo>
                  <a:lnTo>
                    <a:pt x="9" y="63"/>
                  </a:lnTo>
                  <a:lnTo>
                    <a:pt x="21" y="71"/>
                  </a:lnTo>
                  <a:lnTo>
                    <a:pt x="35" y="74"/>
                  </a:lnTo>
                  <a:lnTo>
                    <a:pt x="48" y="71"/>
                  </a:lnTo>
                  <a:lnTo>
                    <a:pt x="59" y="63"/>
                  </a:lnTo>
                  <a:close/>
                </a:path>
              </a:pathLst>
            </a:custGeom>
            <a:solidFill>
              <a:srgbClr val="843F0F"/>
            </a:solidFill>
            <a:ln w="0">
              <a:solidFill>
                <a:srgbClr val="843F0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" name="Freeform 17"/>
            <p:cNvSpPr>
              <a:spLocks noEditPoints="1"/>
            </p:cNvSpPr>
            <p:nvPr/>
          </p:nvSpPr>
          <p:spPr bwMode="auto">
            <a:xfrm>
              <a:off x="7832725" y="2481263"/>
              <a:ext cx="63500" cy="66675"/>
            </a:xfrm>
            <a:custGeom>
              <a:avLst/>
              <a:gdLst>
                <a:gd name="T0" fmla="*/ 34 w 40"/>
                <a:gd name="T1" fmla="*/ 2 h 42"/>
                <a:gd name="T2" fmla="*/ 3 w 40"/>
                <a:gd name="T3" fmla="*/ 36 h 42"/>
                <a:gd name="T4" fmla="*/ 0 w 40"/>
                <a:gd name="T5" fmla="*/ 38 h 42"/>
                <a:gd name="T6" fmla="*/ 5 w 40"/>
                <a:gd name="T7" fmla="*/ 42 h 42"/>
                <a:gd name="T8" fmla="*/ 6 w 40"/>
                <a:gd name="T9" fmla="*/ 40 h 42"/>
                <a:gd name="T10" fmla="*/ 38 w 40"/>
                <a:gd name="T11" fmla="*/ 6 h 42"/>
                <a:gd name="T12" fmla="*/ 40 w 40"/>
                <a:gd name="T13" fmla="*/ 4 h 42"/>
                <a:gd name="T14" fmla="*/ 37 w 40"/>
                <a:gd name="T15" fmla="*/ 0 h 42"/>
                <a:gd name="T16" fmla="*/ 34 w 40"/>
                <a:gd name="T17" fmla="*/ 2 h 42"/>
                <a:gd name="T18" fmla="*/ 3 w 40"/>
                <a:gd name="T19" fmla="*/ 6 h 42"/>
                <a:gd name="T20" fmla="*/ 34 w 40"/>
                <a:gd name="T21" fmla="*/ 40 h 42"/>
                <a:gd name="T22" fmla="*/ 37 w 40"/>
                <a:gd name="T23" fmla="*/ 42 h 42"/>
                <a:gd name="T24" fmla="*/ 40 w 40"/>
                <a:gd name="T25" fmla="*/ 38 h 42"/>
                <a:gd name="T26" fmla="*/ 38 w 40"/>
                <a:gd name="T27" fmla="*/ 36 h 42"/>
                <a:gd name="T28" fmla="*/ 6 w 40"/>
                <a:gd name="T29" fmla="*/ 2 h 42"/>
                <a:gd name="T30" fmla="*/ 5 w 40"/>
                <a:gd name="T31" fmla="*/ 0 h 42"/>
                <a:gd name="T32" fmla="*/ 0 w 40"/>
                <a:gd name="T33" fmla="*/ 4 h 42"/>
                <a:gd name="T34" fmla="*/ 3 w 40"/>
                <a:gd name="T35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42">
                  <a:moveTo>
                    <a:pt x="34" y="2"/>
                  </a:moveTo>
                  <a:lnTo>
                    <a:pt x="3" y="36"/>
                  </a:lnTo>
                  <a:lnTo>
                    <a:pt x="0" y="38"/>
                  </a:lnTo>
                  <a:lnTo>
                    <a:pt x="5" y="42"/>
                  </a:lnTo>
                  <a:lnTo>
                    <a:pt x="6" y="40"/>
                  </a:lnTo>
                  <a:lnTo>
                    <a:pt x="38" y="6"/>
                  </a:lnTo>
                  <a:lnTo>
                    <a:pt x="40" y="4"/>
                  </a:lnTo>
                  <a:lnTo>
                    <a:pt x="37" y="0"/>
                  </a:lnTo>
                  <a:lnTo>
                    <a:pt x="34" y="2"/>
                  </a:lnTo>
                  <a:close/>
                  <a:moveTo>
                    <a:pt x="3" y="6"/>
                  </a:moveTo>
                  <a:lnTo>
                    <a:pt x="34" y="40"/>
                  </a:lnTo>
                  <a:lnTo>
                    <a:pt x="37" y="42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4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843F0F"/>
            </a:solidFill>
            <a:ln w="0">
              <a:solidFill>
                <a:srgbClr val="843F0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74" name="テキスト ボックス 73"/>
          <p:cNvSpPr txBox="1"/>
          <p:nvPr/>
        </p:nvSpPr>
        <p:spPr>
          <a:xfrm>
            <a:off x="1280747" y="1451704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00B050"/>
                </a:solidFill>
              </a:rPr>
              <a:t>singlet</a:t>
            </a:r>
            <a:endParaRPr kumimoji="1" lang="ja-JP" altLang="en-US" sz="1400" dirty="0">
              <a:solidFill>
                <a:srgbClr val="00B050"/>
              </a:solidFill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3757702" y="1438854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00B050"/>
                </a:solidFill>
              </a:rPr>
              <a:t> octet </a:t>
            </a:r>
            <a:endParaRPr kumimoji="1" lang="ja-JP" altLang="en-US" sz="1400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88" y="760960"/>
            <a:ext cx="8648241" cy="66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正方形/長方形 82"/>
          <p:cNvSpPr/>
          <p:nvPr/>
        </p:nvSpPr>
        <p:spPr>
          <a:xfrm>
            <a:off x="7639928" y="1195194"/>
            <a:ext cx="7986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>
                <a:solidFill>
                  <a:srgbClr val="C00000"/>
                </a:solidFill>
              </a:rPr>
              <a:t>IR </a:t>
            </a:r>
            <a:r>
              <a:rPr lang="en-US" altLang="ja-JP" sz="1200" dirty="0" smtClean="0">
                <a:solidFill>
                  <a:srgbClr val="C00000"/>
                </a:solidFill>
              </a:rPr>
              <a:t>gluon </a:t>
            </a:r>
            <a:endParaRPr lang="ja-JP" altLang="en-US" sz="1200" dirty="0"/>
          </a:p>
        </p:txBody>
      </p:sp>
      <p:sp>
        <p:nvSpPr>
          <p:cNvPr id="85" name="角丸四角形 84"/>
          <p:cNvSpPr/>
          <p:nvPr/>
        </p:nvSpPr>
        <p:spPr>
          <a:xfrm>
            <a:off x="429660" y="2269470"/>
            <a:ext cx="4131325" cy="1299994"/>
          </a:xfrm>
          <a:prstGeom prst="roundRect">
            <a:avLst/>
          </a:prstGeom>
          <a:noFill/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右矢印 88"/>
          <p:cNvSpPr/>
          <p:nvPr/>
        </p:nvSpPr>
        <p:spPr>
          <a:xfrm rot="16200000" flipV="1">
            <a:off x="1628094" y="1942963"/>
            <a:ext cx="275502" cy="20459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100" name="直線コネクタ 99"/>
          <p:cNvCxnSpPr/>
          <p:nvPr/>
        </p:nvCxnSpPr>
        <p:spPr>
          <a:xfrm>
            <a:off x="958470" y="2566926"/>
            <a:ext cx="901539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矢印コネクタ 100"/>
          <p:cNvCxnSpPr/>
          <p:nvPr/>
        </p:nvCxnSpPr>
        <p:spPr>
          <a:xfrm>
            <a:off x="793214" y="2555909"/>
            <a:ext cx="0" cy="572877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6" y="2737057"/>
            <a:ext cx="196265" cy="20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" name="直線コネクタ 102"/>
          <p:cNvCxnSpPr/>
          <p:nvPr/>
        </p:nvCxnSpPr>
        <p:spPr>
          <a:xfrm>
            <a:off x="2166644" y="3125114"/>
            <a:ext cx="938271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Freeform 11"/>
          <p:cNvSpPr>
            <a:spLocks noChangeAspect="1"/>
          </p:cNvSpPr>
          <p:nvPr/>
        </p:nvSpPr>
        <p:spPr bwMode="auto">
          <a:xfrm flipH="1">
            <a:off x="2572457" y="2565766"/>
            <a:ext cx="92987" cy="557385"/>
          </a:xfrm>
          <a:custGeom>
            <a:avLst/>
            <a:gdLst>
              <a:gd name="T0" fmla="*/ 41 w 51"/>
              <a:gd name="T1" fmla="*/ 22 h 256"/>
              <a:gd name="T2" fmla="*/ 30 w 51"/>
              <a:gd name="T3" fmla="*/ 60 h 256"/>
              <a:gd name="T4" fmla="*/ 7 w 51"/>
              <a:gd name="T5" fmla="*/ 56 h 256"/>
              <a:gd name="T6" fmla="*/ 10 w 51"/>
              <a:gd name="T7" fmla="*/ 46 h 256"/>
              <a:gd name="T8" fmla="*/ 34 w 51"/>
              <a:gd name="T9" fmla="*/ 46 h 256"/>
              <a:gd name="T10" fmla="*/ 38 w 51"/>
              <a:gd name="T11" fmla="*/ 92 h 256"/>
              <a:gd name="T12" fmla="*/ 15 w 51"/>
              <a:gd name="T13" fmla="*/ 98 h 256"/>
              <a:gd name="T14" fmla="*/ 6 w 51"/>
              <a:gd name="T15" fmla="*/ 88 h 256"/>
              <a:gd name="T16" fmla="*/ 25 w 51"/>
              <a:gd name="T17" fmla="*/ 80 h 256"/>
              <a:gd name="T18" fmla="*/ 44 w 51"/>
              <a:gd name="T19" fmla="*/ 108 h 256"/>
              <a:gd name="T20" fmla="*/ 25 w 51"/>
              <a:gd name="T21" fmla="*/ 137 h 256"/>
              <a:gd name="T22" fmla="*/ 7 w 51"/>
              <a:gd name="T23" fmla="*/ 130 h 256"/>
              <a:gd name="T24" fmla="*/ 15 w 51"/>
              <a:gd name="T25" fmla="*/ 119 h 256"/>
              <a:gd name="T26" fmla="*/ 39 w 51"/>
              <a:gd name="T27" fmla="*/ 126 h 256"/>
              <a:gd name="T28" fmla="*/ 35 w 51"/>
              <a:gd name="T29" fmla="*/ 171 h 256"/>
              <a:gd name="T30" fmla="*/ 11 w 51"/>
              <a:gd name="T31" fmla="*/ 171 h 256"/>
              <a:gd name="T32" fmla="*/ 9 w 51"/>
              <a:gd name="T33" fmla="*/ 161 h 256"/>
              <a:gd name="T34" fmla="*/ 30 w 51"/>
              <a:gd name="T35" fmla="*/ 156 h 256"/>
              <a:gd name="T36" fmla="*/ 44 w 51"/>
              <a:gd name="T37" fmla="*/ 195 h 256"/>
              <a:gd name="T38" fmla="*/ 21 w 51"/>
              <a:gd name="T39" fmla="*/ 212 h 256"/>
              <a:gd name="T40" fmla="*/ 7 w 51"/>
              <a:gd name="T41" fmla="*/ 203 h 256"/>
              <a:gd name="T42" fmla="*/ 21 w 51"/>
              <a:gd name="T43" fmla="*/ 194 h 256"/>
              <a:gd name="T44" fmla="*/ 44 w 51"/>
              <a:gd name="T45" fmla="*/ 210 h 256"/>
              <a:gd name="T46" fmla="*/ 31 w 51"/>
              <a:gd name="T47" fmla="*/ 248 h 256"/>
              <a:gd name="T48" fmla="*/ 33 w 51"/>
              <a:gd name="T49" fmla="*/ 254 h 256"/>
              <a:gd name="T50" fmla="*/ 51 w 51"/>
              <a:gd name="T51" fmla="*/ 220 h 256"/>
              <a:gd name="T52" fmla="*/ 31 w 51"/>
              <a:gd name="T53" fmla="*/ 188 h 256"/>
              <a:gd name="T54" fmla="*/ 5 w 51"/>
              <a:gd name="T55" fmla="*/ 194 h 256"/>
              <a:gd name="T56" fmla="*/ 10 w 51"/>
              <a:gd name="T57" fmla="*/ 214 h 256"/>
              <a:gd name="T58" fmla="*/ 36 w 51"/>
              <a:gd name="T59" fmla="*/ 215 h 256"/>
              <a:gd name="T60" fmla="*/ 49 w 51"/>
              <a:gd name="T61" fmla="*/ 170 h 256"/>
              <a:gd name="T62" fmla="*/ 25 w 51"/>
              <a:gd name="T63" fmla="*/ 150 h 256"/>
              <a:gd name="T64" fmla="*/ 2 w 51"/>
              <a:gd name="T65" fmla="*/ 161 h 256"/>
              <a:gd name="T66" fmla="*/ 14 w 51"/>
              <a:gd name="T67" fmla="*/ 179 h 256"/>
              <a:gd name="T68" fmla="*/ 40 w 51"/>
              <a:gd name="T69" fmla="*/ 174 h 256"/>
              <a:gd name="T70" fmla="*/ 44 w 51"/>
              <a:gd name="T71" fmla="*/ 122 h 256"/>
              <a:gd name="T72" fmla="*/ 19 w 51"/>
              <a:gd name="T73" fmla="*/ 112 h 256"/>
              <a:gd name="T74" fmla="*/ 0 w 51"/>
              <a:gd name="T75" fmla="*/ 127 h 256"/>
              <a:gd name="T76" fmla="*/ 19 w 51"/>
              <a:gd name="T77" fmla="*/ 142 h 256"/>
              <a:gd name="T78" fmla="*/ 44 w 51"/>
              <a:gd name="T79" fmla="*/ 132 h 256"/>
              <a:gd name="T80" fmla="*/ 39 w 51"/>
              <a:gd name="T81" fmla="*/ 80 h 256"/>
              <a:gd name="T82" fmla="*/ 12 w 51"/>
              <a:gd name="T83" fmla="*/ 77 h 256"/>
              <a:gd name="T84" fmla="*/ 1 w 51"/>
              <a:gd name="T85" fmla="*/ 94 h 256"/>
              <a:gd name="T86" fmla="*/ 25 w 51"/>
              <a:gd name="T87" fmla="*/ 106 h 256"/>
              <a:gd name="T88" fmla="*/ 48 w 51"/>
              <a:gd name="T89" fmla="*/ 84 h 256"/>
              <a:gd name="T90" fmla="*/ 34 w 51"/>
              <a:gd name="T91" fmla="*/ 39 h 256"/>
              <a:gd name="T92" fmla="*/ 7 w 51"/>
              <a:gd name="T93" fmla="*/ 41 h 256"/>
              <a:gd name="T94" fmla="*/ 4 w 51"/>
              <a:gd name="T95" fmla="*/ 60 h 256"/>
              <a:gd name="T96" fmla="*/ 30 w 51"/>
              <a:gd name="T97" fmla="*/ 66 h 256"/>
              <a:gd name="T98" fmla="*/ 49 w 51"/>
              <a:gd name="T99" fmla="*/ 32 h 256"/>
              <a:gd name="T100" fmla="*/ 29 w 51"/>
              <a:gd name="T101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1" h="256">
                <a:moveTo>
                  <a:pt x="24" y="5"/>
                </a:moveTo>
                <a:lnTo>
                  <a:pt x="29" y="6"/>
                </a:lnTo>
                <a:lnTo>
                  <a:pt x="34" y="8"/>
                </a:lnTo>
                <a:lnTo>
                  <a:pt x="38" y="12"/>
                </a:lnTo>
                <a:lnTo>
                  <a:pt x="41" y="22"/>
                </a:lnTo>
                <a:lnTo>
                  <a:pt x="44" y="34"/>
                </a:lnTo>
                <a:lnTo>
                  <a:pt x="41" y="44"/>
                </a:lnTo>
                <a:lnTo>
                  <a:pt x="38" y="54"/>
                </a:lnTo>
                <a:lnTo>
                  <a:pt x="34" y="58"/>
                </a:lnTo>
                <a:lnTo>
                  <a:pt x="30" y="60"/>
                </a:lnTo>
                <a:lnTo>
                  <a:pt x="25" y="61"/>
                </a:lnTo>
                <a:lnTo>
                  <a:pt x="19" y="61"/>
                </a:lnTo>
                <a:lnTo>
                  <a:pt x="15" y="60"/>
                </a:lnTo>
                <a:lnTo>
                  <a:pt x="10" y="59"/>
                </a:lnTo>
                <a:lnTo>
                  <a:pt x="7" y="56"/>
                </a:lnTo>
                <a:lnTo>
                  <a:pt x="6" y="55"/>
                </a:lnTo>
                <a:lnTo>
                  <a:pt x="5" y="53"/>
                </a:lnTo>
                <a:lnTo>
                  <a:pt x="6" y="50"/>
                </a:lnTo>
                <a:lnTo>
                  <a:pt x="7" y="48"/>
                </a:lnTo>
                <a:lnTo>
                  <a:pt x="10" y="46"/>
                </a:lnTo>
                <a:lnTo>
                  <a:pt x="14" y="44"/>
                </a:lnTo>
                <a:lnTo>
                  <a:pt x="19" y="43"/>
                </a:lnTo>
                <a:lnTo>
                  <a:pt x="25" y="43"/>
                </a:lnTo>
                <a:lnTo>
                  <a:pt x="29" y="44"/>
                </a:lnTo>
                <a:lnTo>
                  <a:pt x="34" y="46"/>
                </a:lnTo>
                <a:lnTo>
                  <a:pt x="38" y="50"/>
                </a:lnTo>
                <a:lnTo>
                  <a:pt x="43" y="59"/>
                </a:lnTo>
                <a:lnTo>
                  <a:pt x="44" y="70"/>
                </a:lnTo>
                <a:lnTo>
                  <a:pt x="43" y="82"/>
                </a:lnTo>
                <a:lnTo>
                  <a:pt x="38" y="92"/>
                </a:lnTo>
                <a:lnTo>
                  <a:pt x="34" y="95"/>
                </a:lnTo>
                <a:lnTo>
                  <a:pt x="30" y="98"/>
                </a:lnTo>
                <a:lnTo>
                  <a:pt x="25" y="99"/>
                </a:lnTo>
                <a:lnTo>
                  <a:pt x="20" y="99"/>
                </a:lnTo>
                <a:lnTo>
                  <a:pt x="15" y="98"/>
                </a:lnTo>
                <a:lnTo>
                  <a:pt x="11" y="97"/>
                </a:lnTo>
                <a:lnTo>
                  <a:pt x="9" y="94"/>
                </a:lnTo>
                <a:lnTo>
                  <a:pt x="6" y="92"/>
                </a:lnTo>
                <a:lnTo>
                  <a:pt x="6" y="90"/>
                </a:lnTo>
                <a:lnTo>
                  <a:pt x="6" y="88"/>
                </a:lnTo>
                <a:lnTo>
                  <a:pt x="9" y="85"/>
                </a:lnTo>
                <a:lnTo>
                  <a:pt x="11" y="84"/>
                </a:lnTo>
                <a:lnTo>
                  <a:pt x="15" y="82"/>
                </a:lnTo>
                <a:lnTo>
                  <a:pt x="20" y="80"/>
                </a:lnTo>
                <a:lnTo>
                  <a:pt x="25" y="80"/>
                </a:lnTo>
                <a:lnTo>
                  <a:pt x="30" y="82"/>
                </a:lnTo>
                <a:lnTo>
                  <a:pt x="34" y="84"/>
                </a:lnTo>
                <a:lnTo>
                  <a:pt x="38" y="88"/>
                </a:lnTo>
                <a:lnTo>
                  <a:pt x="43" y="97"/>
                </a:lnTo>
                <a:lnTo>
                  <a:pt x="44" y="108"/>
                </a:lnTo>
                <a:lnTo>
                  <a:pt x="43" y="119"/>
                </a:lnTo>
                <a:lnTo>
                  <a:pt x="39" y="128"/>
                </a:lnTo>
                <a:lnTo>
                  <a:pt x="35" y="133"/>
                </a:lnTo>
                <a:lnTo>
                  <a:pt x="30" y="136"/>
                </a:lnTo>
                <a:lnTo>
                  <a:pt x="25" y="137"/>
                </a:lnTo>
                <a:lnTo>
                  <a:pt x="20" y="137"/>
                </a:lnTo>
                <a:lnTo>
                  <a:pt x="15" y="136"/>
                </a:lnTo>
                <a:lnTo>
                  <a:pt x="11" y="133"/>
                </a:lnTo>
                <a:lnTo>
                  <a:pt x="9" y="132"/>
                </a:lnTo>
                <a:lnTo>
                  <a:pt x="7" y="130"/>
                </a:lnTo>
                <a:lnTo>
                  <a:pt x="6" y="127"/>
                </a:lnTo>
                <a:lnTo>
                  <a:pt x="7" y="126"/>
                </a:lnTo>
                <a:lnTo>
                  <a:pt x="9" y="123"/>
                </a:lnTo>
                <a:lnTo>
                  <a:pt x="11" y="121"/>
                </a:lnTo>
                <a:lnTo>
                  <a:pt x="15" y="119"/>
                </a:lnTo>
                <a:lnTo>
                  <a:pt x="20" y="118"/>
                </a:lnTo>
                <a:lnTo>
                  <a:pt x="25" y="118"/>
                </a:lnTo>
                <a:lnTo>
                  <a:pt x="30" y="118"/>
                </a:lnTo>
                <a:lnTo>
                  <a:pt x="35" y="121"/>
                </a:lnTo>
                <a:lnTo>
                  <a:pt x="39" y="126"/>
                </a:lnTo>
                <a:lnTo>
                  <a:pt x="43" y="135"/>
                </a:lnTo>
                <a:lnTo>
                  <a:pt x="45" y="146"/>
                </a:lnTo>
                <a:lnTo>
                  <a:pt x="43" y="157"/>
                </a:lnTo>
                <a:lnTo>
                  <a:pt x="39" y="166"/>
                </a:lnTo>
                <a:lnTo>
                  <a:pt x="35" y="171"/>
                </a:lnTo>
                <a:lnTo>
                  <a:pt x="31" y="174"/>
                </a:lnTo>
                <a:lnTo>
                  <a:pt x="26" y="175"/>
                </a:lnTo>
                <a:lnTo>
                  <a:pt x="20" y="174"/>
                </a:lnTo>
                <a:lnTo>
                  <a:pt x="16" y="172"/>
                </a:lnTo>
                <a:lnTo>
                  <a:pt x="11" y="171"/>
                </a:lnTo>
                <a:lnTo>
                  <a:pt x="9" y="170"/>
                </a:lnTo>
                <a:lnTo>
                  <a:pt x="7" y="167"/>
                </a:lnTo>
                <a:lnTo>
                  <a:pt x="6" y="165"/>
                </a:lnTo>
                <a:lnTo>
                  <a:pt x="7" y="162"/>
                </a:lnTo>
                <a:lnTo>
                  <a:pt x="9" y="161"/>
                </a:lnTo>
                <a:lnTo>
                  <a:pt x="11" y="159"/>
                </a:lnTo>
                <a:lnTo>
                  <a:pt x="16" y="157"/>
                </a:lnTo>
                <a:lnTo>
                  <a:pt x="20" y="156"/>
                </a:lnTo>
                <a:lnTo>
                  <a:pt x="26" y="155"/>
                </a:lnTo>
                <a:lnTo>
                  <a:pt x="30" y="156"/>
                </a:lnTo>
                <a:lnTo>
                  <a:pt x="35" y="159"/>
                </a:lnTo>
                <a:lnTo>
                  <a:pt x="39" y="164"/>
                </a:lnTo>
                <a:lnTo>
                  <a:pt x="44" y="172"/>
                </a:lnTo>
                <a:lnTo>
                  <a:pt x="45" y="184"/>
                </a:lnTo>
                <a:lnTo>
                  <a:pt x="44" y="195"/>
                </a:lnTo>
                <a:lnTo>
                  <a:pt x="39" y="204"/>
                </a:lnTo>
                <a:lnTo>
                  <a:pt x="36" y="208"/>
                </a:lnTo>
                <a:lnTo>
                  <a:pt x="31" y="212"/>
                </a:lnTo>
                <a:lnTo>
                  <a:pt x="26" y="212"/>
                </a:lnTo>
                <a:lnTo>
                  <a:pt x="21" y="212"/>
                </a:lnTo>
                <a:lnTo>
                  <a:pt x="16" y="210"/>
                </a:lnTo>
                <a:lnTo>
                  <a:pt x="12" y="209"/>
                </a:lnTo>
                <a:lnTo>
                  <a:pt x="10" y="206"/>
                </a:lnTo>
                <a:lnTo>
                  <a:pt x="7" y="205"/>
                </a:lnTo>
                <a:lnTo>
                  <a:pt x="7" y="203"/>
                </a:lnTo>
                <a:lnTo>
                  <a:pt x="7" y="200"/>
                </a:lnTo>
                <a:lnTo>
                  <a:pt x="10" y="198"/>
                </a:lnTo>
                <a:lnTo>
                  <a:pt x="12" y="196"/>
                </a:lnTo>
                <a:lnTo>
                  <a:pt x="16" y="195"/>
                </a:lnTo>
                <a:lnTo>
                  <a:pt x="21" y="194"/>
                </a:lnTo>
                <a:lnTo>
                  <a:pt x="26" y="193"/>
                </a:lnTo>
                <a:lnTo>
                  <a:pt x="31" y="194"/>
                </a:lnTo>
                <a:lnTo>
                  <a:pt x="35" y="196"/>
                </a:lnTo>
                <a:lnTo>
                  <a:pt x="39" y="200"/>
                </a:lnTo>
                <a:lnTo>
                  <a:pt x="44" y="210"/>
                </a:lnTo>
                <a:lnTo>
                  <a:pt x="45" y="222"/>
                </a:lnTo>
                <a:lnTo>
                  <a:pt x="44" y="232"/>
                </a:lnTo>
                <a:lnTo>
                  <a:pt x="40" y="242"/>
                </a:lnTo>
                <a:lnTo>
                  <a:pt x="36" y="246"/>
                </a:lnTo>
                <a:lnTo>
                  <a:pt x="31" y="248"/>
                </a:lnTo>
                <a:lnTo>
                  <a:pt x="26" y="249"/>
                </a:lnTo>
                <a:lnTo>
                  <a:pt x="24" y="249"/>
                </a:lnTo>
                <a:lnTo>
                  <a:pt x="24" y="256"/>
                </a:lnTo>
                <a:lnTo>
                  <a:pt x="26" y="256"/>
                </a:lnTo>
                <a:lnTo>
                  <a:pt x="33" y="254"/>
                </a:lnTo>
                <a:lnTo>
                  <a:pt x="36" y="253"/>
                </a:lnTo>
                <a:lnTo>
                  <a:pt x="41" y="249"/>
                </a:lnTo>
                <a:lnTo>
                  <a:pt x="45" y="244"/>
                </a:lnTo>
                <a:lnTo>
                  <a:pt x="50" y="234"/>
                </a:lnTo>
                <a:lnTo>
                  <a:pt x="51" y="220"/>
                </a:lnTo>
                <a:lnTo>
                  <a:pt x="49" y="208"/>
                </a:lnTo>
                <a:lnTo>
                  <a:pt x="44" y="198"/>
                </a:lnTo>
                <a:lnTo>
                  <a:pt x="40" y="193"/>
                </a:lnTo>
                <a:lnTo>
                  <a:pt x="36" y="190"/>
                </a:lnTo>
                <a:lnTo>
                  <a:pt x="31" y="188"/>
                </a:lnTo>
                <a:lnTo>
                  <a:pt x="26" y="188"/>
                </a:lnTo>
                <a:lnTo>
                  <a:pt x="20" y="188"/>
                </a:lnTo>
                <a:lnTo>
                  <a:pt x="14" y="189"/>
                </a:lnTo>
                <a:lnTo>
                  <a:pt x="9" y="191"/>
                </a:lnTo>
                <a:lnTo>
                  <a:pt x="5" y="194"/>
                </a:lnTo>
                <a:lnTo>
                  <a:pt x="2" y="199"/>
                </a:lnTo>
                <a:lnTo>
                  <a:pt x="1" y="203"/>
                </a:lnTo>
                <a:lnTo>
                  <a:pt x="2" y="206"/>
                </a:lnTo>
                <a:lnTo>
                  <a:pt x="5" y="212"/>
                </a:lnTo>
                <a:lnTo>
                  <a:pt x="10" y="214"/>
                </a:lnTo>
                <a:lnTo>
                  <a:pt x="14" y="217"/>
                </a:lnTo>
                <a:lnTo>
                  <a:pt x="20" y="218"/>
                </a:lnTo>
                <a:lnTo>
                  <a:pt x="26" y="218"/>
                </a:lnTo>
                <a:lnTo>
                  <a:pt x="31" y="217"/>
                </a:lnTo>
                <a:lnTo>
                  <a:pt x="36" y="215"/>
                </a:lnTo>
                <a:lnTo>
                  <a:pt x="40" y="212"/>
                </a:lnTo>
                <a:lnTo>
                  <a:pt x="44" y="208"/>
                </a:lnTo>
                <a:lnTo>
                  <a:pt x="49" y="196"/>
                </a:lnTo>
                <a:lnTo>
                  <a:pt x="51" y="184"/>
                </a:lnTo>
                <a:lnTo>
                  <a:pt x="49" y="170"/>
                </a:lnTo>
                <a:lnTo>
                  <a:pt x="44" y="160"/>
                </a:lnTo>
                <a:lnTo>
                  <a:pt x="40" y="155"/>
                </a:lnTo>
                <a:lnTo>
                  <a:pt x="35" y="152"/>
                </a:lnTo>
                <a:lnTo>
                  <a:pt x="31" y="150"/>
                </a:lnTo>
                <a:lnTo>
                  <a:pt x="25" y="150"/>
                </a:lnTo>
                <a:lnTo>
                  <a:pt x="19" y="150"/>
                </a:lnTo>
                <a:lnTo>
                  <a:pt x="14" y="151"/>
                </a:lnTo>
                <a:lnTo>
                  <a:pt x="9" y="154"/>
                </a:lnTo>
                <a:lnTo>
                  <a:pt x="5" y="157"/>
                </a:lnTo>
                <a:lnTo>
                  <a:pt x="2" y="161"/>
                </a:lnTo>
                <a:lnTo>
                  <a:pt x="1" y="165"/>
                </a:lnTo>
                <a:lnTo>
                  <a:pt x="2" y="170"/>
                </a:lnTo>
                <a:lnTo>
                  <a:pt x="5" y="174"/>
                </a:lnTo>
                <a:lnTo>
                  <a:pt x="9" y="176"/>
                </a:lnTo>
                <a:lnTo>
                  <a:pt x="14" y="179"/>
                </a:lnTo>
                <a:lnTo>
                  <a:pt x="20" y="180"/>
                </a:lnTo>
                <a:lnTo>
                  <a:pt x="26" y="180"/>
                </a:lnTo>
                <a:lnTo>
                  <a:pt x="31" y="180"/>
                </a:lnTo>
                <a:lnTo>
                  <a:pt x="36" y="177"/>
                </a:lnTo>
                <a:lnTo>
                  <a:pt x="40" y="174"/>
                </a:lnTo>
                <a:lnTo>
                  <a:pt x="44" y="170"/>
                </a:lnTo>
                <a:lnTo>
                  <a:pt x="49" y="159"/>
                </a:lnTo>
                <a:lnTo>
                  <a:pt x="50" y="146"/>
                </a:lnTo>
                <a:lnTo>
                  <a:pt x="49" y="133"/>
                </a:lnTo>
                <a:lnTo>
                  <a:pt x="44" y="122"/>
                </a:lnTo>
                <a:lnTo>
                  <a:pt x="40" y="118"/>
                </a:lnTo>
                <a:lnTo>
                  <a:pt x="35" y="114"/>
                </a:lnTo>
                <a:lnTo>
                  <a:pt x="30" y="112"/>
                </a:lnTo>
                <a:lnTo>
                  <a:pt x="25" y="112"/>
                </a:lnTo>
                <a:lnTo>
                  <a:pt x="19" y="112"/>
                </a:lnTo>
                <a:lnTo>
                  <a:pt x="14" y="114"/>
                </a:lnTo>
                <a:lnTo>
                  <a:pt x="9" y="116"/>
                </a:lnTo>
                <a:lnTo>
                  <a:pt x="4" y="119"/>
                </a:lnTo>
                <a:lnTo>
                  <a:pt x="1" y="123"/>
                </a:lnTo>
                <a:lnTo>
                  <a:pt x="0" y="127"/>
                </a:lnTo>
                <a:lnTo>
                  <a:pt x="1" y="132"/>
                </a:lnTo>
                <a:lnTo>
                  <a:pt x="4" y="136"/>
                </a:lnTo>
                <a:lnTo>
                  <a:pt x="9" y="138"/>
                </a:lnTo>
                <a:lnTo>
                  <a:pt x="14" y="141"/>
                </a:lnTo>
                <a:lnTo>
                  <a:pt x="19" y="142"/>
                </a:lnTo>
                <a:lnTo>
                  <a:pt x="25" y="142"/>
                </a:lnTo>
                <a:lnTo>
                  <a:pt x="31" y="142"/>
                </a:lnTo>
                <a:lnTo>
                  <a:pt x="35" y="140"/>
                </a:lnTo>
                <a:lnTo>
                  <a:pt x="40" y="137"/>
                </a:lnTo>
                <a:lnTo>
                  <a:pt x="44" y="132"/>
                </a:lnTo>
                <a:lnTo>
                  <a:pt x="49" y="121"/>
                </a:lnTo>
                <a:lnTo>
                  <a:pt x="50" y="108"/>
                </a:lnTo>
                <a:lnTo>
                  <a:pt x="48" y="95"/>
                </a:lnTo>
                <a:lnTo>
                  <a:pt x="43" y="84"/>
                </a:lnTo>
                <a:lnTo>
                  <a:pt x="39" y="80"/>
                </a:lnTo>
                <a:lnTo>
                  <a:pt x="35" y="77"/>
                </a:lnTo>
                <a:lnTo>
                  <a:pt x="30" y="75"/>
                </a:lnTo>
                <a:lnTo>
                  <a:pt x="25" y="74"/>
                </a:lnTo>
                <a:lnTo>
                  <a:pt x="19" y="75"/>
                </a:lnTo>
                <a:lnTo>
                  <a:pt x="12" y="77"/>
                </a:lnTo>
                <a:lnTo>
                  <a:pt x="7" y="78"/>
                </a:lnTo>
                <a:lnTo>
                  <a:pt x="4" y="82"/>
                </a:lnTo>
                <a:lnTo>
                  <a:pt x="1" y="85"/>
                </a:lnTo>
                <a:lnTo>
                  <a:pt x="0" y="90"/>
                </a:lnTo>
                <a:lnTo>
                  <a:pt x="1" y="94"/>
                </a:lnTo>
                <a:lnTo>
                  <a:pt x="4" y="98"/>
                </a:lnTo>
                <a:lnTo>
                  <a:pt x="9" y="102"/>
                </a:lnTo>
                <a:lnTo>
                  <a:pt x="12" y="103"/>
                </a:lnTo>
                <a:lnTo>
                  <a:pt x="19" y="104"/>
                </a:lnTo>
                <a:lnTo>
                  <a:pt x="25" y="106"/>
                </a:lnTo>
                <a:lnTo>
                  <a:pt x="30" y="104"/>
                </a:lnTo>
                <a:lnTo>
                  <a:pt x="35" y="102"/>
                </a:lnTo>
                <a:lnTo>
                  <a:pt x="39" y="99"/>
                </a:lnTo>
                <a:lnTo>
                  <a:pt x="43" y="94"/>
                </a:lnTo>
                <a:lnTo>
                  <a:pt x="48" y="84"/>
                </a:lnTo>
                <a:lnTo>
                  <a:pt x="50" y="70"/>
                </a:lnTo>
                <a:lnTo>
                  <a:pt x="48" y="58"/>
                </a:lnTo>
                <a:lnTo>
                  <a:pt x="43" y="46"/>
                </a:lnTo>
                <a:lnTo>
                  <a:pt x="39" y="43"/>
                </a:lnTo>
                <a:lnTo>
                  <a:pt x="34" y="39"/>
                </a:lnTo>
                <a:lnTo>
                  <a:pt x="30" y="37"/>
                </a:lnTo>
                <a:lnTo>
                  <a:pt x="24" y="36"/>
                </a:lnTo>
                <a:lnTo>
                  <a:pt x="17" y="37"/>
                </a:lnTo>
                <a:lnTo>
                  <a:pt x="12" y="39"/>
                </a:lnTo>
                <a:lnTo>
                  <a:pt x="7" y="41"/>
                </a:lnTo>
                <a:lnTo>
                  <a:pt x="4" y="44"/>
                </a:lnTo>
                <a:lnTo>
                  <a:pt x="0" y="48"/>
                </a:lnTo>
                <a:lnTo>
                  <a:pt x="0" y="53"/>
                </a:lnTo>
                <a:lnTo>
                  <a:pt x="1" y="56"/>
                </a:lnTo>
                <a:lnTo>
                  <a:pt x="4" y="60"/>
                </a:lnTo>
                <a:lnTo>
                  <a:pt x="7" y="64"/>
                </a:lnTo>
                <a:lnTo>
                  <a:pt x="12" y="65"/>
                </a:lnTo>
                <a:lnTo>
                  <a:pt x="19" y="68"/>
                </a:lnTo>
                <a:lnTo>
                  <a:pt x="25" y="68"/>
                </a:lnTo>
                <a:lnTo>
                  <a:pt x="30" y="66"/>
                </a:lnTo>
                <a:lnTo>
                  <a:pt x="35" y="65"/>
                </a:lnTo>
                <a:lnTo>
                  <a:pt x="39" y="61"/>
                </a:lnTo>
                <a:lnTo>
                  <a:pt x="43" y="56"/>
                </a:lnTo>
                <a:lnTo>
                  <a:pt x="48" y="46"/>
                </a:lnTo>
                <a:lnTo>
                  <a:pt x="49" y="32"/>
                </a:lnTo>
                <a:lnTo>
                  <a:pt x="48" y="20"/>
                </a:lnTo>
                <a:lnTo>
                  <a:pt x="41" y="10"/>
                </a:lnTo>
                <a:lnTo>
                  <a:pt x="38" y="5"/>
                </a:lnTo>
                <a:lnTo>
                  <a:pt x="34" y="2"/>
                </a:lnTo>
                <a:lnTo>
                  <a:pt x="29" y="0"/>
                </a:lnTo>
                <a:lnTo>
                  <a:pt x="24" y="0"/>
                </a:lnTo>
                <a:lnTo>
                  <a:pt x="21" y="0"/>
                </a:lnTo>
                <a:lnTo>
                  <a:pt x="21" y="5"/>
                </a:lnTo>
                <a:lnTo>
                  <a:pt x="24" y="5"/>
                </a:lnTo>
                <a:close/>
              </a:path>
            </a:pathLst>
          </a:custGeom>
          <a:solidFill>
            <a:srgbClr val="AF2626"/>
          </a:solidFill>
          <a:ln w="6350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105" name="直線コネクタ 104"/>
          <p:cNvCxnSpPr/>
          <p:nvPr/>
        </p:nvCxnSpPr>
        <p:spPr>
          <a:xfrm>
            <a:off x="2166644" y="2572434"/>
            <a:ext cx="938271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テキスト ボックス 105"/>
          <p:cNvSpPr txBox="1"/>
          <p:nvPr/>
        </p:nvSpPr>
        <p:spPr>
          <a:xfrm>
            <a:off x="1983036" y="321692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66"/>
                </a:solidFill>
              </a:rPr>
              <a:t>pert. QCD</a:t>
            </a:r>
            <a:endParaRPr kumimoji="1" lang="ja-JP" altLang="en-US" dirty="0">
              <a:solidFill>
                <a:srgbClr val="FF0066"/>
              </a:solidFill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2776245" y="2710145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CC3399"/>
                </a:solidFill>
              </a:rPr>
              <a:t>UV gluons</a:t>
            </a:r>
            <a:endParaRPr kumimoji="1" lang="ja-JP" altLang="en-US" sz="1400" dirty="0">
              <a:solidFill>
                <a:srgbClr val="CC33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テキスト ボックス 107"/>
              <p:cNvSpPr txBox="1"/>
              <p:nvPr/>
            </p:nvSpPr>
            <p:spPr>
              <a:xfrm>
                <a:off x="3646578" y="2710146"/>
                <a:ext cx="7218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1600" i="1">
                          <a:solidFill>
                            <a:srgbClr val="CC3399"/>
                          </a:solidFill>
                          <a:latin typeface="Cambria Math"/>
                        </a:rPr>
                        <m:t>𝜆</m:t>
                      </m:r>
                      <m:r>
                        <a:rPr kumimoji="1" lang="en-US" altLang="ja-JP" sz="1600" b="0" i="1" smtClean="0">
                          <a:solidFill>
                            <a:srgbClr val="CC3399"/>
                          </a:solidFill>
                          <a:latin typeface="Cambria Math"/>
                        </a:rPr>
                        <m:t>&lt;</m:t>
                      </m:r>
                      <m:r>
                        <a:rPr kumimoji="1" lang="en-US" altLang="ja-JP" sz="1600" b="0" i="1" smtClean="0">
                          <a:solidFill>
                            <a:srgbClr val="CC3399"/>
                          </a:solidFill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kumimoji="1" lang="ja-JP" altLang="en-US" sz="1600" dirty="0">
                  <a:solidFill>
                    <a:srgbClr val="CC3399"/>
                  </a:solidFill>
                </a:endParaRPr>
              </a:p>
            </p:txBody>
          </p:sp>
        </mc:Choice>
        <mc:Fallback xmlns="">
          <p:sp>
            <p:nvSpPr>
              <p:cNvPr id="108" name="テキスト ボックス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578" y="2710146"/>
                <a:ext cx="721864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直線コネクタ 108"/>
          <p:cNvCxnSpPr/>
          <p:nvPr/>
        </p:nvCxnSpPr>
        <p:spPr>
          <a:xfrm>
            <a:off x="3431745" y="3134295"/>
            <a:ext cx="938271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>
            <a:off x="3431745" y="2581615"/>
            <a:ext cx="938271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Freeform 22"/>
          <p:cNvSpPr>
            <a:spLocks/>
          </p:cNvSpPr>
          <p:nvPr/>
        </p:nvSpPr>
        <p:spPr bwMode="auto">
          <a:xfrm>
            <a:off x="3600436" y="2390407"/>
            <a:ext cx="584200" cy="192088"/>
          </a:xfrm>
          <a:custGeom>
            <a:avLst/>
            <a:gdLst>
              <a:gd name="T0" fmla="*/ 356 w 368"/>
              <a:gd name="T1" fmla="*/ 71 h 121"/>
              <a:gd name="T2" fmla="*/ 311 w 368"/>
              <a:gd name="T3" fmla="*/ 78 h 121"/>
              <a:gd name="T4" fmla="*/ 339 w 368"/>
              <a:gd name="T5" fmla="*/ 86 h 121"/>
              <a:gd name="T6" fmla="*/ 323 w 368"/>
              <a:gd name="T7" fmla="*/ 44 h 121"/>
              <a:gd name="T8" fmla="*/ 282 w 368"/>
              <a:gd name="T9" fmla="*/ 64 h 121"/>
              <a:gd name="T10" fmla="*/ 314 w 368"/>
              <a:gd name="T11" fmla="*/ 62 h 121"/>
              <a:gd name="T12" fmla="*/ 286 w 368"/>
              <a:gd name="T13" fmla="*/ 24 h 121"/>
              <a:gd name="T14" fmla="*/ 252 w 368"/>
              <a:gd name="T15" fmla="*/ 54 h 121"/>
              <a:gd name="T16" fmla="*/ 284 w 368"/>
              <a:gd name="T17" fmla="*/ 41 h 121"/>
              <a:gd name="T18" fmla="*/ 246 w 368"/>
              <a:gd name="T19" fmla="*/ 11 h 121"/>
              <a:gd name="T20" fmla="*/ 224 w 368"/>
              <a:gd name="T21" fmla="*/ 49 h 121"/>
              <a:gd name="T22" fmla="*/ 250 w 368"/>
              <a:gd name="T23" fmla="*/ 25 h 121"/>
              <a:gd name="T24" fmla="*/ 203 w 368"/>
              <a:gd name="T25" fmla="*/ 5 h 121"/>
              <a:gd name="T26" fmla="*/ 195 w 368"/>
              <a:gd name="T27" fmla="*/ 48 h 121"/>
              <a:gd name="T28" fmla="*/ 213 w 368"/>
              <a:gd name="T29" fmla="*/ 15 h 121"/>
              <a:gd name="T30" fmla="*/ 162 w 368"/>
              <a:gd name="T31" fmla="*/ 7 h 121"/>
              <a:gd name="T32" fmla="*/ 166 w 368"/>
              <a:gd name="T33" fmla="*/ 49 h 121"/>
              <a:gd name="T34" fmla="*/ 175 w 368"/>
              <a:gd name="T35" fmla="*/ 12 h 121"/>
              <a:gd name="T36" fmla="*/ 124 w 368"/>
              <a:gd name="T37" fmla="*/ 15 h 121"/>
              <a:gd name="T38" fmla="*/ 137 w 368"/>
              <a:gd name="T39" fmla="*/ 55 h 121"/>
              <a:gd name="T40" fmla="*/ 136 w 368"/>
              <a:gd name="T41" fmla="*/ 14 h 121"/>
              <a:gd name="T42" fmla="*/ 87 w 368"/>
              <a:gd name="T43" fmla="*/ 30 h 121"/>
              <a:gd name="T44" fmla="*/ 108 w 368"/>
              <a:gd name="T45" fmla="*/ 65 h 121"/>
              <a:gd name="T46" fmla="*/ 101 w 368"/>
              <a:gd name="T47" fmla="*/ 25 h 121"/>
              <a:gd name="T48" fmla="*/ 54 w 368"/>
              <a:gd name="T49" fmla="*/ 48 h 121"/>
              <a:gd name="T50" fmla="*/ 81 w 368"/>
              <a:gd name="T51" fmla="*/ 79 h 121"/>
              <a:gd name="T52" fmla="*/ 67 w 368"/>
              <a:gd name="T53" fmla="*/ 41 h 121"/>
              <a:gd name="T54" fmla="*/ 25 w 368"/>
              <a:gd name="T55" fmla="*/ 72 h 121"/>
              <a:gd name="T56" fmla="*/ 58 w 368"/>
              <a:gd name="T57" fmla="*/ 96 h 121"/>
              <a:gd name="T58" fmla="*/ 34 w 368"/>
              <a:gd name="T59" fmla="*/ 62 h 121"/>
              <a:gd name="T60" fmla="*/ 0 w 368"/>
              <a:gd name="T61" fmla="*/ 102 h 121"/>
              <a:gd name="T62" fmla="*/ 4 w 368"/>
              <a:gd name="T63" fmla="*/ 90 h 121"/>
              <a:gd name="T64" fmla="*/ 42 w 368"/>
              <a:gd name="T65" fmla="*/ 68 h 121"/>
              <a:gd name="T66" fmla="*/ 48 w 368"/>
              <a:gd name="T67" fmla="*/ 94 h 121"/>
              <a:gd name="T68" fmla="*/ 32 w 368"/>
              <a:gd name="T69" fmla="*/ 59 h 121"/>
              <a:gd name="T70" fmla="*/ 73 w 368"/>
              <a:gd name="T71" fmla="*/ 49 h 121"/>
              <a:gd name="T72" fmla="*/ 72 w 368"/>
              <a:gd name="T73" fmla="*/ 73 h 121"/>
              <a:gd name="T74" fmla="*/ 64 w 368"/>
              <a:gd name="T75" fmla="*/ 37 h 121"/>
              <a:gd name="T76" fmla="*/ 105 w 368"/>
              <a:gd name="T77" fmla="*/ 35 h 121"/>
              <a:gd name="T78" fmla="*/ 100 w 368"/>
              <a:gd name="T79" fmla="*/ 58 h 121"/>
              <a:gd name="T80" fmla="*/ 99 w 368"/>
              <a:gd name="T81" fmla="*/ 20 h 121"/>
              <a:gd name="T82" fmla="*/ 139 w 368"/>
              <a:gd name="T83" fmla="*/ 25 h 121"/>
              <a:gd name="T84" fmla="*/ 131 w 368"/>
              <a:gd name="T85" fmla="*/ 45 h 121"/>
              <a:gd name="T86" fmla="*/ 137 w 368"/>
              <a:gd name="T87" fmla="*/ 8 h 121"/>
              <a:gd name="T88" fmla="*/ 175 w 368"/>
              <a:gd name="T89" fmla="*/ 21 h 121"/>
              <a:gd name="T90" fmla="*/ 161 w 368"/>
              <a:gd name="T91" fmla="*/ 37 h 121"/>
              <a:gd name="T92" fmla="*/ 178 w 368"/>
              <a:gd name="T93" fmla="*/ 3 h 121"/>
              <a:gd name="T94" fmla="*/ 210 w 368"/>
              <a:gd name="T95" fmla="*/ 25 h 121"/>
              <a:gd name="T96" fmla="*/ 194 w 368"/>
              <a:gd name="T97" fmla="*/ 33 h 121"/>
              <a:gd name="T98" fmla="*/ 219 w 368"/>
              <a:gd name="T99" fmla="*/ 6 h 121"/>
              <a:gd name="T100" fmla="*/ 244 w 368"/>
              <a:gd name="T101" fmla="*/ 33 h 121"/>
              <a:gd name="T102" fmla="*/ 227 w 368"/>
              <a:gd name="T103" fmla="*/ 33 h 121"/>
              <a:gd name="T104" fmla="*/ 260 w 368"/>
              <a:gd name="T105" fmla="*/ 14 h 121"/>
              <a:gd name="T106" fmla="*/ 274 w 368"/>
              <a:gd name="T107" fmla="*/ 49 h 121"/>
              <a:gd name="T108" fmla="*/ 261 w 368"/>
              <a:gd name="T109" fmla="*/ 39 h 121"/>
              <a:gd name="T110" fmla="*/ 297 w 368"/>
              <a:gd name="T111" fmla="*/ 31 h 121"/>
              <a:gd name="T112" fmla="*/ 302 w 368"/>
              <a:gd name="T113" fmla="*/ 68 h 121"/>
              <a:gd name="T114" fmla="*/ 293 w 368"/>
              <a:gd name="T115" fmla="*/ 53 h 121"/>
              <a:gd name="T116" fmla="*/ 332 w 368"/>
              <a:gd name="T117" fmla="*/ 54 h 121"/>
              <a:gd name="T118" fmla="*/ 325 w 368"/>
              <a:gd name="T119" fmla="*/ 91 h 121"/>
              <a:gd name="T120" fmla="*/ 323 w 368"/>
              <a:gd name="T121" fmla="*/ 71 h 121"/>
              <a:gd name="T122" fmla="*/ 362 w 368"/>
              <a:gd name="T123" fmla="*/ 8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68" h="121">
                <a:moveTo>
                  <a:pt x="355" y="119"/>
                </a:moveTo>
                <a:lnTo>
                  <a:pt x="361" y="115"/>
                </a:lnTo>
                <a:lnTo>
                  <a:pt x="362" y="113"/>
                </a:lnTo>
                <a:lnTo>
                  <a:pt x="362" y="113"/>
                </a:lnTo>
                <a:lnTo>
                  <a:pt x="362" y="113"/>
                </a:lnTo>
                <a:lnTo>
                  <a:pt x="364" y="112"/>
                </a:lnTo>
                <a:lnTo>
                  <a:pt x="364" y="112"/>
                </a:lnTo>
                <a:lnTo>
                  <a:pt x="364" y="112"/>
                </a:lnTo>
                <a:lnTo>
                  <a:pt x="365" y="109"/>
                </a:lnTo>
                <a:lnTo>
                  <a:pt x="365" y="109"/>
                </a:lnTo>
                <a:lnTo>
                  <a:pt x="365" y="109"/>
                </a:lnTo>
                <a:lnTo>
                  <a:pt x="367" y="107"/>
                </a:lnTo>
                <a:lnTo>
                  <a:pt x="367" y="107"/>
                </a:lnTo>
                <a:lnTo>
                  <a:pt x="367" y="107"/>
                </a:lnTo>
                <a:lnTo>
                  <a:pt x="368" y="104"/>
                </a:lnTo>
                <a:lnTo>
                  <a:pt x="368" y="104"/>
                </a:lnTo>
                <a:lnTo>
                  <a:pt x="368" y="104"/>
                </a:lnTo>
                <a:lnTo>
                  <a:pt x="368" y="102"/>
                </a:lnTo>
                <a:lnTo>
                  <a:pt x="368" y="102"/>
                </a:lnTo>
                <a:lnTo>
                  <a:pt x="368" y="101"/>
                </a:lnTo>
                <a:lnTo>
                  <a:pt x="368" y="98"/>
                </a:lnTo>
                <a:lnTo>
                  <a:pt x="368" y="98"/>
                </a:lnTo>
                <a:lnTo>
                  <a:pt x="368" y="98"/>
                </a:lnTo>
                <a:lnTo>
                  <a:pt x="368" y="96"/>
                </a:lnTo>
                <a:lnTo>
                  <a:pt x="368" y="96"/>
                </a:lnTo>
                <a:lnTo>
                  <a:pt x="368" y="96"/>
                </a:lnTo>
                <a:lnTo>
                  <a:pt x="368" y="94"/>
                </a:lnTo>
                <a:lnTo>
                  <a:pt x="368" y="92"/>
                </a:lnTo>
                <a:lnTo>
                  <a:pt x="368" y="92"/>
                </a:lnTo>
                <a:lnTo>
                  <a:pt x="368" y="90"/>
                </a:lnTo>
                <a:lnTo>
                  <a:pt x="368" y="90"/>
                </a:lnTo>
                <a:lnTo>
                  <a:pt x="368" y="90"/>
                </a:lnTo>
                <a:lnTo>
                  <a:pt x="365" y="84"/>
                </a:lnTo>
                <a:lnTo>
                  <a:pt x="365" y="84"/>
                </a:lnTo>
                <a:lnTo>
                  <a:pt x="365" y="84"/>
                </a:lnTo>
                <a:lnTo>
                  <a:pt x="364" y="82"/>
                </a:lnTo>
                <a:lnTo>
                  <a:pt x="364" y="82"/>
                </a:lnTo>
                <a:lnTo>
                  <a:pt x="364" y="80"/>
                </a:lnTo>
                <a:lnTo>
                  <a:pt x="363" y="78"/>
                </a:lnTo>
                <a:lnTo>
                  <a:pt x="362" y="78"/>
                </a:lnTo>
                <a:lnTo>
                  <a:pt x="362" y="78"/>
                </a:lnTo>
                <a:lnTo>
                  <a:pt x="361" y="76"/>
                </a:lnTo>
                <a:lnTo>
                  <a:pt x="361" y="76"/>
                </a:lnTo>
                <a:lnTo>
                  <a:pt x="361" y="76"/>
                </a:lnTo>
                <a:lnTo>
                  <a:pt x="358" y="73"/>
                </a:lnTo>
                <a:lnTo>
                  <a:pt x="358" y="73"/>
                </a:lnTo>
                <a:lnTo>
                  <a:pt x="358" y="73"/>
                </a:lnTo>
                <a:lnTo>
                  <a:pt x="356" y="71"/>
                </a:lnTo>
                <a:lnTo>
                  <a:pt x="356" y="71"/>
                </a:lnTo>
                <a:lnTo>
                  <a:pt x="356" y="71"/>
                </a:lnTo>
                <a:lnTo>
                  <a:pt x="352" y="68"/>
                </a:lnTo>
                <a:lnTo>
                  <a:pt x="352" y="68"/>
                </a:lnTo>
                <a:lnTo>
                  <a:pt x="352" y="68"/>
                </a:lnTo>
                <a:lnTo>
                  <a:pt x="350" y="67"/>
                </a:lnTo>
                <a:lnTo>
                  <a:pt x="350" y="66"/>
                </a:lnTo>
                <a:lnTo>
                  <a:pt x="350" y="66"/>
                </a:lnTo>
                <a:lnTo>
                  <a:pt x="347" y="65"/>
                </a:lnTo>
                <a:lnTo>
                  <a:pt x="347" y="65"/>
                </a:lnTo>
                <a:lnTo>
                  <a:pt x="346" y="65"/>
                </a:lnTo>
                <a:lnTo>
                  <a:pt x="341" y="64"/>
                </a:lnTo>
                <a:lnTo>
                  <a:pt x="341" y="62"/>
                </a:lnTo>
                <a:lnTo>
                  <a:pt x="341" y="62"/>
                </a:lnTo>
                <a:lnTo>
                  <a:pt x="338" y="62"/>
                </a:lnTo>
                <a:lnTo>
                  <a:pt x="338" y="62"/>
                </a:lnTo>
                <a:lnTo>
                  <a:pt x="338" y="62"/>
                </a:lnTo>
                <a:lnTo>
                  <a:pt x="335" y="62"/>
                </a:lnTo>
                <a:lnTo>
                  <a:pt x="335" y="62"/>
                </a:lnTo>
                <a:lnTo>
                  <a:pt x="335" y="62"/>
                </a:lnTo>
                <a:lnTo>
                  <a:pt x="333" y="62"/>
                </a:lnTo>
                <a:lnTo>
                  <a:pt x="332" y="62"/>
                </a:lnTo>
                <a:lnTo>
                  <a:pt x="332" y="62"/>
                </a:lnTo>
                <a:lnTo>
                  <a:pt x="329" y="62"/>
                </a:lnTo>
                <a:lnTo>
                  <a:pt x="329" y="62"/>
                </a:lnTo>
                <a:lnTo>
                  <a:pt x="329" y="62"/>
                </a:lnTo>
                <a:lnTo>
                  <a:pt x="327" y="62"/>
                </a:lnTo>
                <a:lnTo>
                  <a:pt x="327" y="62"/>
                </a:lnTo>
                <a:lnTo>
                  <a:pt x="327" y="62"/>
                </a:lnTo>
                <a:lnTo>
                  <a:pt x="325" y="64"/>
                </a:lnTo>
                <a:lnTo>
                  <a:pt x="325" y="64"/>
                </a:lnTo>
                <a:lnTo>
                  <a:pt x="325" y="64"/>
                </a:lnTo>
                <a:lnTo>
                  <a:pt x="322" y="65"/>
                </a:lnTo>
                <a:lnTo>
                  <a:pt x="322" y="65"/>
                </a:lnTo>
                <a:lnTo>
                  <a:pt x="322" y="65"/>
                </a:lnTo>
                <a:lnTo>
                  <a:pt x="320" y="66"/>
                </a:lnTo>
                <a:lnTo>
                  <a:pt x="320" y="66"/>
                </a:lnTo>
                <a:lnTo>
                  <a:pt x="320" y="66"/>
                </a:lnTo>
                <a:lnTo>
                  <a:pt x="317" y="68"/>
                </a:lnTo>
                <a:lnTo>
                  <a:pt x="317" y="68"/>
                </a:lnTo>
                <a:lnTo>
                  <a:pt x="317" y="68"/>
                </a:lnTo>
                <a:lnTo>
                  <a:pt x="316" y="70"/>
                </a:lnTo>
                <a:lnTo>
                  <a:pt x="316" y="70"/>
                </a:lnTo>
                <a:lnTo>
                  <a:pt x="316" y="70"/>
                </a:lnTo>
                <a:lnTo>
                  <a:pt x="314" y="73"/>
                </a:lnTo>
                <a:lnTo>
                  <a:pt x="314" y="73"/>
                </a:lnTo>
                <a:lnTo>
                  <a:pt x="314" y="74"/>
                </a:lnTo>
                <a:lnTo>
                  <a:pt x="311" y="78"/>
                </a:lnTo>
                <a:lnTo>
                  <a:pt x="311" y="78"/>
                </a:lnTo>
                <a:lnTo>
                  <a:pt x="311" y="78"/>
                </a:lnTo>
                <a:lnTo>
                  <a:pt x="310" y="82"/>
                </a:lnTo>
                <a:lnTo>
                  <a:pt x="310" y="82"/>
                </a:lnTo>
                <a:lnTo>
                  <a:pt x="310" y="82"/>
                </a:lnTo>
                <a:lnTo>
                  <a:pt x="309" y="85"/>
                </a:lnTo>
                <a:lnTo>
                  <a:pt x="309" y="85"/>
                </a:lnTo>
                <a:lnTo>
                  <a:pt x="309" y="85"/>
                </a:lnTo>
                <a:lnTo>
                  <a:pt x="309" y="88"/>
                </a:lnTo>
                <a:lnTo>
                  <a:pt x="308" y="88"/>
                </a:lnTo>
                <a:lnTo>
                  <a:pt x="308" y="89"/>
                </a:lnTo>
                <a:lnTo>
                  <a:pt x="309" y="91"/>
                </a:lnTo>
                <a:lnTo>
                  <a:pt x="309" y="91"/>
                </a:lnTo>
                <a:lnTo>
                  <a:pt x="309" y="91"/>
                </a:lnTo>
                <a:lnTo>
                  <a:pt x="309" y="94"/>
                </a:lnTo>
                <a:lnTo>
                  <a:pt x="310" y="94"/>
                </a:lnTo>
                <a:lnTo>
                  <a:pt x="310" y="95"/>
                </a:lnTo>
                <a:lnTo>
                  <a:pt x="310" y="95"/>
                </a:lnTo>
                <a:lnTo>
                  <a:pt x="310" y="96"/>
                </a:lnTo>
                <a:lnTo>
                  <a:pt x="310" y="96"/>
                </a:lnTo>
                <a:lnTo>
                  <a:pt x="311" y="96"/>
                </a:lnTo>
                <a:lnTo>
                  <a:pt x="311" y="97"/>
                </a:lnTo>
                <a:lnTo>
                  <a:pt x="311" y="97"/>
                </a:lnTo>
                <a:lnTo>
                  <a:pt x="313" y="97"/>
                </a:lnTo>
                <a:lnTo>
                  <a:pt x="313" y="97"/>
                </a:lnTo>
                <a:lnTo>
                  <a:pt x="313" y="97"/>
                </a:lnTo>
                <a:lnTo>
                  <a:pt x="314" y="98"/>
                </a:lnTo>
                <a:lnTo>
                  <a:pt x="315" y="98"/>
                </a:lnTo>
                <a:lnTo>
                  <a:pt x="315" y="98"/>
                </a:lnTo>
                <a:lnTo>
                  <a:pt x="317" y="98"/>
                </a:lnTo>
                <a:lnTo>
                  <a:pt x="317" y="98"/>
                </a:lnTo>
                <a:lnTo>
                  <a:pt x="317" y="98"/>
                </a:lnTo>
                <a:lnTo>
                  <a:pt x="320" y="98"/>
                </a:lnTo>
                <a:lnTo>
                  <a:pt x="321" y="98"/>
                </a:lnTo>
                <a:lnTo>
                  <a:pt x="321" y="98"/>
                </a:lnTo>
                <a:lnTo>
                  <a:pt x="323" y="98"/>
                </a:lnTo>
                <a:lnTo>
                  <a:pt x="323" y="98"/>
                </a:lnTo>
                <a:lnTo>
                  <a:pt x="325" y="98"/>
                </a:lnTo>
                <a:lnTo>
                  <a:pt x="327" y="96"/>
                </a:lnTo>
                <a:lnTo>
                  <a:pt x="327" y="96"/>
                </a:lnTo>
                <a:lnTo>
                  <a:pt x="327" y="96"/>
                </a:lnTo>
                <a:lnTo>
                  <a:pt x="331" y="95"/>
                </a:lnTo>
                <a:lnTo>
                  <a:pt x="331" y="95"/>
                </a:lnTo>
                <a:lnTo>
                  <a:pt x="331" y="95"/>
                </a:lnTo>
                <a:lnTo>
                  <a:pt x="334" y="92"/>
                </a:lnTo>
                <a:lnTo>
                  <a:pt x="334" y="92"/>
                </a:lnTo>
                <a:lnTo>
                  <a:pt x="334" y="91"/>
                </a:lnTo>
                <a:lnTo>
                  <a:pt x="338" y="89"/>
                </a:lnTo>
                <a:lnTo>
                  <a:pt x="338" y="89"/>
                </a:lnTo>
                <a:lnTo>
                  <a:pt x="338" y="89"/>
                </a:lnTo>
                <a:lnTo>
                  <a:pt x="339" y="86"/>
                </a:lnTo>
                <a:lnTo>
                  <a:pt x="339" y="86"/>
                </a:lnTo>
                <a:lnTo>
                  <a:pt x="339" y="86"/>
                </a:lnTo>
                <a:lnTo>
                  <a:pt x="340" y="85"/>
                </a:lnTo>
                <a:lnTo>
                  <a:pt x="340" y="84"/>
                </a:lnTo>
                <a:lnTo>
                  <a:pt x="340" y="84"/>
                </a:lnTo>
                <a:lnTo>
                  <a:pt x="341" y="83"/>
                </a:lnTo>
                <a:lnTo>
                  <a:pt x="341" y="82"/>
                </a:lnTo>
                <a:lnTo>
                  <a:pt x="341" y="82"/>
                </a:lnTo>
                <a:lnTo>
                  <a:pt x="343" y="80"/>
                </a:lnTo>
                <a:lnTo>
                  <a:pt x="343" y="79"/>
                </a:lnTo>
                <a:lnTo>
                  <a:pt x="343" y="79"/>
                </a:lnTo>
                <a:lnTo>
                  <a:pt x="343" y="77"/>
                </a:lnTo>
                <a:lnTo>
                  <a:pt x="343" y="77"/>
                </a:lnTo>
                <a:lnTo>
                  <a:pt x="343" y="77"/>
                </a:lnTo>
                <a:lnTo>
                  <a:pt x="344" y="74"/>
                </a:lnTo>
                <a:lnTo>
                  <a:pt x="344" y="74"/>
                </a:lnTo>
                <a:lnTo>
                  <a:pt x="344" y="74"/>
                </a:lnTo>
                <a:lnTo>
                  <a:pt x="343" y="72"/>
                </a:lnTo>
                <a:lnTo>
                  <a:pt x="343" y="72"/>
                </a:lnTo>
                <a:lnTo>
                  <a:pt x="343" y="71"/>
                </a:lnTo>
                <a:lnTo>
                  <a:pt x="343" y="68"/>
                </a:lnTo>
                <a:lnTo>
                  <a:pt x="343" y="68"/>
                </a:lnTo>
                <a:lnTo>
                  <a:pt x="343" y="68"/>
                </a:lnTo>
                <a:lnTo>
                  <a:pt x="343" y="66"/>
                </a:lnTo>
                <a:lnTo>
                  <a:pt x="343" y="66"/>
                </a:lnTo>
                <a:lnTo>
                  <a:pt x="341" y="66"/>
                </a:lnTo>
                <a:lnTo>
                  <a:pt x="341" y="64"/>
                </a:lnTo>
                <a:lnTo>
                  <a:pt x="341" y="62"/>
                </a:lnTo>
                <a:lnTo>
                  <a:pt x="341" y="62"/>
                </a:lnTo>
                <a:lnTo>
                  <a:pt x="338" y="58"/>
                </a:lnTo>
                <a:lnTo>
                  <a:pt x="338" y="58"/>
                </a:lnTo>
                <a:lnTo>
                  <a:pt x="338" y="58"/>
                </a:lnTo>
                <a:lnTo>
                  <a:pt x="337" y="55"/>
                </a:lnTo>
                <a:lnTo>
                  <a:pt x="337" y="55"/>
                </a:lnTo>
                <a:lnTo>
                  <a:pt x="337" y="54"/>
                </a:lnTo>
                <a:lnTo>
                  <a:pt x="334" y="53"/>
                </a:lnTo>
                <a:lnTo>
                  <a:pt x="334" y="51"/>
                </a:lnTo>
                <a:lnTo>
                  <a:pt x="334" y="51"/>
                </a:lnTo>
                <a:lnTo>
                  <a:pt x="332" y="50"/>
                </a:lnTo>
                <a:lnTo>
                  <a:pt x="332" y="49"/>
                </a:lnTo>
                <a:lnTo>
                  <a:pt x="332" y="49"/>
                </a:lnTo>
                <a:lnTo>
                  <a:pt x="329" y="48"/>
                </a:lnTo>
                <a:lnTo>
                  <a:pt x="329" y="48"/>
                </a:lnTo>
                <a:lnTo>
                  <a:pt x="328" y="48"/>
                </a:lnTo>
                <a:lnTo>
                  <a:pt x="326" y="45"/>
                </a:lnTo>
                <a:lnTo>
                  <a:pt x="326" y="45"/>
                </a:lnTo>
                <a:lnTo>
                  <a:pt x="326" y="45"/>
                </a:lnTo>
                <a:lnTo>
                  <a:pt x="323" y="44"/>
                </a:lnTo>
                <a:lnTo>
                  <a:pt x="323" y="44"/>
                </a:lnTo>
                <a:lnTo>
                  <a:pt x="322" y="44"/>
                </a:lnTo>
                <a:lnTo>
                  <a:pt x="320" y="43"/>
                </a:lnTo>
                <a:lnTo>
                  <a:pt x="320" y="43"/>
                </a:lnTo>
                <a:lnTo>
                  <a:pt x="320" y="42"/>
                </a:lnTo>
                <a:lnTo>
                  <a:pt x="317" y="42"/>
                </a:lnTo>
                <a:lnTo>
                  <a:pt x="316" y="42"/>
                </a:lnTo>
                <a:lnTo>
                  <a:pt x="316" y="42"/>
                </a:lnTo>
                <a:lnTo>
                  <a:pt x="311" y="41"/>
                </a:lnTo>
                <a:lnTo>
                  <a:pt x="310" y="41"/>
                </a:lnTo>
                <a:lnTo>
                  <a:pt x="310" y="41"/>
                </a:lnTo>
                <a:lnTo>
                  <a:pt x="308" y="41"/>
                </a:lnTo>
                <a:lnTo>
                  <a:pt x="308" y="41"/>
                </a:lnTo>
                <a:lnTo>
                  <a:pt x="308" y="41"/>
                </a:lnTo>
                <a:lnTo>
                  <a:pt x="304" y="41"/>
                </a:lnTo>
                <a:lnTo>
                  <a:pt x="304" y="41"/>
                </a:lnTo>
                <a:lnTo>
                  <a:pt x="304" y="41"/>
                </a:lnTo>
                <a:lnTo>
                  <a:pt x="302" y="41"/>
                </a:lnTo>
                <a:lnTo>
                  <a:pt x="302" y="41"/>
                </a:lnTo>
                <a:lnTo>
                  <a:pt x="302" y="41"/>
                </a:lnTo>
                <a:lnTo>
                  <a:pt x="299" y="42"/>
                </a:lnTo>
                <a:lnTo>
                  <a:pt x="299" y="42"/>
                </a:lnTo>
                <a:lnTo>
                  <a:pt x="299" y="42"/>
                </a:lnTo>
                <a:lnTo>
                  <a:pt x="297" y="42"/>
                </a:lnTo>
                <a:lnTo>
                  <a:pt x="297" y="43"/>
                </a:lnTo>
                <a:lnTo>
                  <a:pt x="296" y="43"/>
                </a:lnTo>
                <a:lnTo>
                  <a:pt x="294" y="44"/>
                </a:lnTo>
                <a:lnTo>
                  <a:pt x="294" y="44"/>
                </a:lnTo>
                <a:lnTo>
                  <a:pt x="293" y="44"/>
                </a:lnTo>
                <a:lnTo>
                  <a:pt x="292" y="45"/>
                </a:lnTo>
                <a:lnTo>
                  <a:pt x="292" y="45"/>
                </a:lnTo>
                <a:lnTo>
                  <a:pt x="292" y="45"/>
                </a:lnTo>
                <a:lnTo>
                  <a:pt x="290" y="47"/>
                </a:lnTo>
                <a:lnTo>
                  <a:pt x="290" y="47"/>
                </a:lnTo>
                <a:lnTo>
                  <a:pt x="290" y="47"/>
                </a:lnTo>
                <a:lnTo>
                  <a:pt x="288" y="49"/>
                </a:lnTo>
                <a:lnTo>
                  <a:pt x="288" y="49"/>
                </a:lnTo>
                <a:lnTo>
                  <a:pt x="288" y="49"/>
                </a:lnTo>
                <a:lnTo>
                  <a:pt x="287" y="51"/>
                </a:lnTo>
                <a:lnTo>
                  <a:pt x="287" y="51"/>
                </a:lnTo>
                <a:lnTo>
                  <a:pt x="287" y="51"/>
                </a:lnTo>
                <a:lnTo>
                  <a:pt x="285" y="55"/>
                </a:lnTo>
                <a:lnTo>
                  <a:pt x="285" y="55"/>
                </a:lnTo>
                <a:lnTo>
                  <a:pt x="285" y="55"/>
                </a:lnTo>
                <a:lnTo>
                  <a:pt x="284" y="60"/>
                </a:lnTo>
                <a:lnTo>
                  <a:pt x="284" y="60"/>
                </a:lnTo>
                <a:lnTo>
                  <a:pt x="284" y="60"/>
                </a:lnTo>
                <a:lnTo>
                  <a:pt x="282" y="64"/>
                </a:lnTo>
                <a:lnTo>
                  <a:pt x="282" y="64"/>
                </a:lnTo>
                <a:lnTo>
                  <a:pt x="282" y="64"/>
                </a:lnTo>
                <a:lnTo>
                  <a:pt x="282" y="67"/>
                </a:lnTo>
                <a:lnTo>
                  <a:pt x="282" y="67"/>
                </a:lnTo>
                <a:lnTo>
                  <a:pt x="282" y="67"/>
                </a:lnTo>
                <a:lnTo>
                  <a:pt x="282" y="71"/>
                </a:lnTo>
                <a:lnTo>
                  <a:pt x="282" y="71"/>
                </a:lnTo>
                <a:lnTo>
                  <a:pt x="282" y="71"/>
                </a:lnTo>
                <a:lnTo>
                  <a:pt x="282" y="73"/>
                </a:lnTo>
                <a:lnTo>
                  <a:pt x="282" y="73"/>
                </a:lnTo>
                <a:lnTo>
                  <a:pt x="284" y="74"/>
                </a:lnTo>
                <a:lnTo>
                  <a:pt x="284" y="76"/>
                </a:lnTo>
                <a:lnTo>
                  <a:pt x="285" y="77"/>
                </a:lnTo>
                <a:lnTo>
                  <a:pt x="285" y="77"/>
                </a:lnTo>
                <a:lnTo>
                  <a:pt x="285" y="77"/>
                </a:lnTo>
                <a:lnTo>
                  <a:pt x="286" y="78"/>
                </a:lnTo>
                <a:lnTo>
                  <a:pt x="286" y="78"/>
                </a:lnTo>
                <a:lnTo>
                  <a:pt x="286" y="78"/>
                </a:lnTo>
                <a:lnTo>
                  <a:pt x="287" y="78"/>
                </a:lnTo>
                <a:lnTo>
                  <a:pt x="287" y="78"/>
                </a:lnTo>
                <a:lnTo>
                  <a:pt x="288" y="79"/>
                </a:lnTo>
                <a:lnTo>
                  <a:pt x="288" y="79"/>
                </a:lnTo>
                <a:lnTo>
                  <a:pt x="288" y="79"/>
                </a:lnTo>
                <a:lnTo>
                  <a:pt x="290" y="79"/>
                </a:lnTo>
                <a:lnTo>
                  <a:pt x="290" y="79"/>
                </a:lnTo>
                <a:lnTo>
                  <a:pt x="290" y="79"/>
                </a:lnTo>
                <a:lnTo>
                  <a:pt x="292" y="79"/>
                </a:lnTo>
                <a:lnTo>
                  <a:pt x="293" y="79"/>
                </a:lnTo>
                <a:lnTo>
                  <a:pt x="293" y="79"/>
                </a:lnTo>
                <a:lnTo>
                  <a:pt x="296" y="79"/>
                </a:lnTo>
                <a:lnTo>
                  <a:pt x="296" y="79"/>
                </a:lnTo>
                <a:lnTo>
                  <a:pt x="296" y="79"/>
                </a:lnTo>
                <a:lnTo>
                  <a:pt x="299" y="78"/>
                </a:lnTo>
                <a:lnTo>
                  <a:pt x="299" y="78"/>
                </a:lnTo>
                <a:lnTo>
                  <a:pt x="299" y="78"/>
                </a:lnTo>
                <a:lnTo>
                  <a:pt x="302" y="76"/>
                </a:lnTo>
                <a:lnTo>
                  <a:pt x="302" y="76"/>
                </a:lnTo>
                <a:lnTo>
                  <a:pt x="303" y="76"/>
                </a:lnTo>
                <a:lnTo>
                  <a:pt x="305" y="73"/>
                </a:lnTo>
                <a:lnTo>
                  <a:pt x="305" y="73"/>
                </a:lnTo>
                <a:lnTo>
                  <a:pt x="305" y="73"/>
                </a:lnTo>
                <a:lnTo>
                  <a:pt x="308" y="71"/>
                </a:lnTo>
                <a:lnTo>
                  <a:pt x="308" y="70"/>
                </a:lnTo>
                <a:lnTo>
                  <a:pt x="309" y="70"/>
                </a:lnTo>
                <a:lnTo>
                  <a:pt x="311" y="66"/>
                </a:lnTo>
                <a:lnTo>
                  <a:pt x="311" y="66"/>
                </a:lnTo>
                <a:lnTo>
                  <a:pt x="311" y="66"/>
                </a:lnTo>
                <a:lnTo>
                  <a:pt x="313" y="65"/>
                </a:lnTo>
                <a:lnTo>
                  <a:pt x="313" y="65"/>
                </a:lnTo>
                <a:lnTo>
                  <a:pt x="313" y="64"/>
                </a:lnTo>
                <a:lnTo>
                  <a:pt x="314" y="62"/>
                </a:lnTo>
                <a:lnTo>
                  <a:pt x="314" y="62"/>
                </a:lnTo>
                <a:lnTo>
                  <a:pt x="314" y="61"/>
                </a:lnTo>
                <a:lnTo>
                  <a:pt x="314" y="60"/>
                </a:lnTo>
                <a:lnTo>
                  <a:pt x="314" y="59"/>
                </a:lnTo>
                <a:lnTo>
                  <a:pt x="314" y="59"/>
                </a:lnTo>
                <a:lnTo>
                  <a:pt x="315" y="56"/>
                </a:lnTo>
                <a:lnTo>
                  <a:pt x="315" y="56"/>
                </a:lnTo>
                <a:lnTo>
                  <a:pt x="315" y="56"/>
                </a:lnTo>
                <a:lnTo>
                  <a:pt x="315" y="54"/>
                </a:lnTo>
                <a:lnTo>
                  <a:pt x="315" y="54"/>
                </a:lnTo>
                <a:lnTo>
                  <a:pt x="315" y="54"/>
                </a:lnTo>
                <a:lnTo>
                  <a:pt x="315" y="51"/>
                </a:lnTo>
                <a:lnTo>
                  <a:pt x="315" y="51"/>
                </a:lnTo>
                <a:lnTo>
                  <a:pt x="315" y="51"/>
                </a:lnTo>
                <a:lnTo>
                  <a:pt x="314" y="49"/>
                </a:lnTo>
                <a:lnTo>
                  <a:pt x="314" y="48"/>
                </a:lnTo>
                <a:lnTo>
                  <a:pt x="314" y="48"/>
                </a:lnTo>
                <a:lnTo>
                  <a:pt x="313" y="45"/>
                </a:lnTo>
                <a:lnTo>
                  <a:pt x="313" y="45"/>
                </a:lnTo>
                <a:lnTo>
                  <a:pt x="313" y="45"/>
                </a:lnTo>
                <a:lnTo>
                  <a:pt x="313" y="43"/>
                </a:lnTo>
                <a:lnTo>
                  <a:pt x="311" y="43"/>
                </a:lnTo>
                <a:lnTo>
                  <a:pt x="311" y="43"/>
                </a:lnTo>
                <a:lnTo>
                  <a:pt x="310" y="41"/>
                </a:lnTo>
                <a:lnTo>
                  <a:pt x="310" y="41"/>
                </a:lnTo>
                <a:lnTo>
                  <a:pt x="310" y="41"/>
                </a:lnTo>
                <a:lnTo>
                  <a:pt x="307" y="36"/>
                </a:lnTo>
                <a:lnTo>
                  <a:pt x="307" y="36"/>
                </a:lnTo>
                <a:lnTo>
                  <a:pt x="307" y="35"/>
                </a:lnTo>
                <a:lnTo>
                  <a:pt x="304" y="33"/>
                </a:lnTo>
                <a:lnTo>
                  <a:pt x="304" y="33"/>
                </a:lnTo>
                <a:lnTo>
                  <a:pt x="304" y="32"/>
                </a:lnTo>
                <a:lnTo>
                  <a:pt x="302" y="31"/>
                </a:lnTo>
                <a:lnTo>
                  <a:pt x="302" y="31"/>
                </a:lnTo>
                <a:lnTo>
                  <a:pt x="302" y="31"/>
                </a:lnTo>
                <a:lnTo>
                  <a:pt x="299" y="29"/>
                </a:lnTo>
                <a:lnTo>
                  <a:pt x="299" y="29"/>
                </a:lnTo>
                <a:lnTo>
                  <a:pt x="299" y="29"/>
                </a:lnTo>
                <a:lnTo>
                  <a:pt x="296" y="27"/>
                </a:lnTo>
                <a:lnTo>
                  <a:pt x="296" y="27"/>
                </a:lnTo>
                <a:lnTo>
                  <a:pt x="296" y="27"/>
                </a:lnTo>
                <a:lnTo>
                  <a:pt x="293" y="25"/>
                </a:lnTo>
                <a:lnTo>
                  <a:pt x="293" y="25"/>
                </a:lnTo>
                <a:lnTo>
                  <a:pt x="292" y="25"/>
                </a:lnTo>
                <a:lnTo>
                  <a:pt x="290" y="25"/>
                </a:lnTo>
                <a:lnTo>
                  <a:pt x="290" y="24"/>
                </a:lnTo>
                <a:lnTo>
                  <a:pt x="290" y="24"/>
                </a:lnTo>
                <a:lnTo>
                  <a:pt x="286" y="24"/>
                </a:lnTo>
                <a:lnTo>
                  <a:pt x="286" y="24"/>
                </a:lnTo>
                <a:lnTo>
                  <a:pt x="286" y="24"/>
                </a:lnTo>
                <a:lnTo>
                  <a:pt x="284" y="23"/>
                </a:lnTo>
                <a:lnTo>
                  <a:pt x="282" y="23"/>
                </a:lnTo>
                <a:lnTo>
                  <a:pt x="282" y="23"/>
                </a:lnTo>
                <a:lnTo>
                  <a:pt x="276" y="23"/>
                </a:lnTo>
                <a:lnTo>
                  <a:pt x="276" y="23"/>
                </a:lnTo>
                <a:lnTo>
                  <a:pt x="276" y="23"/>
                </a:lnTo>
                <a:lnTo>
                  <a:pt x="274" y="23"/>
                </a:lnTo>
                <a:lnTo>
                  <a:pt x="274" y="24"/>
                </a:lnTo>
                <a:lnTo>
                  <a:pt x="274" y="24"/>
                </a:lnTo>
                <a:lnTo>
                  <a:pt x="270" y="24"/>
                </a:lnTo>
                <a:lnTo>
                  <a:pt x="270" y="24"/>
                </a:lnTo>
                <a:lnTo>
                  <a:pt x="270" y="24"/>
                </a:lnTo>
                <a:lnTo>
                  <a:pt x="268" y="25"/>
                </a:lnTo>
                <a:lnTo>
                  <a:pt x="268" y="25"/>
                </a:lnTo>
                <a:lnTo>
                  <a:pt x="268" y="25"/>
                </a:lnTo>
                <a:lnTo>
                  <a:pt x="266" y="26"/>
                </a:lnTo>
                <a:lnTo>
                  <a:pt x="266" y="26"/>
                </a:lnTo>
                <a:lnTo>
                  <a:pt x="266" y="26"/>
                </a:lnTo>
                <a:lnTo>
                  <a:pt x="263" y="27"/>
                </a:lnTo>
                <a:lnTo>
                  <a:pt x="263" y="27"/>
                </a:lnTo>
                <a:lnTo>
                  <a:pt x="263" y="27"/>
                </a:lnTo>
                <a:lnTo>
                  <a:pt x="261" y="29"/>
                </a:lnTo>
                <a:lnTo>
                  <a:pt x="261" y="29"/>
                </a:lnTo>
                <a:lnTo>
                  <a:pt x="261" y="29"/>
                </a:lnTo>
                <a:lnTo>
                  <a:pt x="260" y="31"/>
                </a:lnTo>
                <a:lnTo>
                  <a:pt x="260" y="31"/>
                </a:lnTo>
                <a:lnTo>
                  <a:pt x="258" y="31"/>
                </a:lnTo>
                <a:lnTo>
                  <a:pt x="257" y="32"/>
                </a:lnTo>
                <a:lnTo>
                  <a:pt x="257" y="32"/>
                </a:lnTo>
                <a:lnTo>
                  <a:pt x="257" y="33"/>
                </a:lnTo>
                <a:lnTo>
                  <a:pt x="256" y="35"/>
                </a:lnTo>
                <a:lnTo>
                  <a:pt x="256" y="35"/>
                </a:lnTo>
                <a:lnTo>
                  <a:pt x="256" y="35"/>
                </a:lnTo>
                <a:lnTo>
                  <a:pt x="255" y="37"/>
                </a:lnTo>
                <a:lnTo>
                  <a:pt x="255" y="37"/>
                </a:lnTo>
                <a:lnTo>
                  <a:pt x="255" y="37"/>
                </a:lnTo>
                <a:lnTo>
                  <a:pt x="254" y="42"/>
                </a:lnTo>
                <a:lnTo>
                  <a:pt x="254" y="42"/>
                </a:lnTo>
                <a:lnTo>
                  <a:pt x="254" y="42"/>
                </a:lnTo>
                <a:lnTo>
                  <a:pt x="252" y="45"/>
                </a:lnTo>
                <a:lnTo>
                  <a:pt x="252" y="47"/>
                </a:lnTo>
                <a:lnTo>
                  <a:pt x="252" y="47"/>
                </a:lnTo>
                <a:lnTo>
                  <a:pt x="252" y="50"/>
                </a:lnTo>
                <a:lnTo>
                  <a:pt x="252" y="50"/>
                </a:lnTo>
                <a:lnTo>
                  <a:pt x="252" y="50"/>
                </a:lnTo>
                <a:lnTo>
                  <a:pt x="252" y="54"/>
                </a:lnTo>
                <a:lnTo>
                  <a:pt x="252" y="54"/>
                </a:lnTo>
                <a:lnTo>
                  <a:pt x="252" y="54"/>
                </a:lnTo>
                <a:lnTo>
                  <a:pt x="254" y="56"/>
                </a:lnTo>
                <a:lnTo>
                  <a:pt x="254" y="58"/>
                </a:lnTo>
                <a:lnTo>
                  <a:pt x="254" y="58"/>
                </a:lnTo>
                <a:lnTo>
                  <a:pt x="255" y="60"/>
                </a:lnTo>
                <a:lnTo>
                  <a:pt x="255" y="60"/>
                </a:lnTo>
                <a:lnTo>
                  <a:pt x="255" y="60"/>
                </a:lnTo>
                <a:lnTo>
                  <a:pt x="256" y="62"/>
                </a:lnTo>
                <a:lnTo>
                  <a:pt x="257" y="62"/>
                </a:lnTo>
                <a:lnTo>
                  <a:pt x="257" y="62"/>
                </a:lnTo>
                <a:lnTo>
                  <a:pt x="257" y="64"/>
                </a:lnTo>
                <a:lnTo>
                  <a:pt x="258" y="64"/>
                </a:lnTo>
                <a:lnTo>
                  <a:pt x="258" y="64"/>
                </a:lnTo>
                <a:lnTo>
                  <a:pt x="260" y="65"/>
                </a:lnTo>
                <a:lnTo>
                  <a:pt x="260" y="65"/>
                </a:lnTo>
                <a:lnTo>
                  <a:pt x="260" y="65"/>
                </a:lnTo>
                <a:lnTo>
                  <a:pt x="261" y="65"/>
                </a:lnTo>
                <a:lnTo>
                  <a:pt x="261" y="65"/>
                </a:lnTo>
                <a:lnTo>
                  <a:pt x="261" y="65"/>
                </a:lnTo>
                <a:lnTo>
                  <a:pt x="262" y="65"/>
                </a:lnTo>
                <a:lnTo>
                  <a:pt x="262" y="65"/>
                </a:lnTo>
                <a:lnTo>
                  <a:pt x="263" y="65"/>
                </a:lnTo>
                <a:lnTo>
                  <a:pt x="266" y="65"/>
                </a:lnTo>
                <a:lnTo>
                  <a:pt x="266" y="65"/>
                </a:lnTo>
                <a:lnTo>
                  <a:pt x="266" y="65"/>
                </a:lnTo>
                <a:lnTo>
                  <a:pt x="268" y="64"/>
                </a:lnTo>
                <a:lnTo>
                  <a:pt x="268" y="64"/>
                </a:lnTo>
                <a:lnTo>
                  <a:pt x="269" y="64"/>
                </a:lnTo>
                <a:lnTo>
                  <a:pt x="272" y="61"/>
                </a:lnTo>
                <a:lnTo>
                  <a:pt x="272" y="61"/>
                </a:lnTo>
                <a:lnTo>
                  <a:pt x="272" y="61"/>
                </a:lnTo>
                <a:lnTo>
                  <a:pt x="274" y="59"/>
                </a:lnTo>
                <a:lnTo>
                  <a:pt x="274" y="59"/>
                </a:lnTo>
                <a:lnTo>
                  <a:pt x="274" y="59"/>
                </a:lnTo>
                <a:lnTo>
                  <a:pt x="276" y="56"/>
                </a:lnTo>
                <a:lnTo>
                  <a:pt x="276" y="56"/>
                </a:lnTo>
                <a:lnTo>
                  <a:pt x="276" y="56"/>
                </a:lnTo>
                <a:lnTo>
                  <a:pt x="279" y="53"/>
                </a:lnTo>
                <a:lnTo>
                  <a:pt x="279" y="53"/>
                </a:lnTo>
                <a:lnTo>
                  <a:pt x="279" y="53"/>
                </a:lnTo>
                <a:lnTo>
                  <a:pt x="281" y="49"/>
                </a:lnTo>
                <a:lnTo>
                  <a:pt x="281" y="49"/>
                </a:lnTo>
                <a:lnTo>
                  <a:pt x="281" y="48"/>
                </a:lnTo>
                <a:lnTo>
                  <a:pt x="282" y="47"/>
                </a:lnTo>
                <a:lnTo>
                  <a:pt x="282" y="47"/>
                </a:lnTo>
                <a:lnTo>
                  <a:pt x="282" y="45"/>
                </a:lnTo>
                <a:lnTo>
                  <a:pt x="284" y="44"/>
                </a:lnTo>
                <a:lnTo>
                  <a:pt x="284" y="43"/>
                </a:lnTo>
                <a:lnTo>
                  <a:pt x="284" y="43"/>
                </a:lnTo>
                <a:lnTo>
                  <a:pt x="284" y="41"/>
                </a:lnTo>
                <a:lnTo>
                  <a:pt x="284" y="41"/>
                </a:lnTo>
                <a:lnTo>
                  <a:pt x="284" y="41"/>
                </a:lnTo>
                <a:lnTo>
                  <a:pt x="284" y="38"/>
                </a:lnTo>
                <a:lnTo>
                  <a:pt x="284" y="38"/>
                </a:lnTo>
                <a:lnTo>
                  <a:pt x="284" y="38"/>
                </a:lnTo>
                <a:lnTo>
                  <a:pt x="284" y="36"/>
                </a:lnTo>
                <a:lnTo>
                  <a:pt x="284" y="36"/>
                </a:lnTo>
                <a:lnTo>
                  <a:pt x="282" y="36"/>
                </a:lnTo>
                <a:lnTo>
                  <a:pt x="282" y="33"/>
                </a:lnTo>
                <a:lnTo>
                  <a:pt x="282" y="33"/>
                </a:lnTo>
                <a:lnTo>
                  <a:pt x="282" y="32"/>
                </a:lnTo>
                <a:lnTo>
                  <a:pt x="281" y="31"/>
                </a:lnTo>
                <a:lnTo>
                  <a:pt x="281" y="30"/>
                </a:lnTo>
                <a:lnTo>
                  <a:pt x="281" y="30"/>
                </a:lnTo>
                <a:lnTo>
                  <a:pt x="280" y="27"/>
                </a:lnTo>
                <a:lnTo>
                  <a:pt x="280" y="27"/>
                </a:lnTo>
                <a:lnTo>
                  <a:pt x="280" y="27"/>
                </a:lnTo>
                <a:lnTo>
                  <a:pt x="279" y="25"/>
                </a:lnTo>
                <a:lnTo>
                  <a:pt x="279" y="25"/>
                </a:lnTo>
                <a:lnTo>
                  <a:pt x="279" y="25"/>
                </a:lnTo>
                <a:lnTo>
                  <a:pt x="276" y="23"/>
                </a:lnTo>
                <a:lnTo>
                  <a:pt x="276" y="23"/>
                </a:lnTo>
                <a:lnTo>
                  <a:pt x="276" y="23"/>
                </a:lnTo>
                <a:lnTo>
                  <a:pt x="273" y="19"/>
                </a:lnTo>
                <a:lnTo>
                  <a:pt x="273" y="19"/>
                </a:lnTo>
                <a:lnTo>
                  <a:pt x="272" y="18"/>
                </a:lnTo>
                <a:lnTo>
                  <a:pt x="269" y="17"/>
                </a:lnTo>
                <a:lnTo>
                  <a:pt x="269" y="17"/>
                </a:lnTo>
                <a:lnTo>
                  <a:pt x="269" y="17"/>
                </a:lnTo>
                <a:lnTo>
                  <a:pt x="267" y="15"/>
                </a:lnTo>
                <a:lnTo>
                  <a:pt x="267" y="15"/>
                </a:lnTo>
                <a:lnTo>
                  <a:pt x="267" y="14"/>
                </a:lnTo>
                <a:lnTo>
                  <a:pt x="263" y="13"/>
                </a:lnTo>
                <a:lnTo>
                  <a:pt x="263" y="13"/>
                </a:lnTo>
                <a:lnTo>
                  <a:pt x="263" y="13"/>
                </a:lnTo>
                <a:lnTo>
                  <a:pt x="261" y="12"/>
                </a:lnTo>
                <a:lnTo>
                  <a:pt x="261" y="12"/>
                </a:lnTo>
                <a:lnTo>
                  <a:pt x="260" y="12"/>
                </a:lnTo>
                <a:lnTo>
                  <a:pt x="257" y="11"/>
                </a:lnTo>
                <a:lnTo>
                  <a:pt x="257" y="11"/>
                </a:lnTo>
                <a:lnTo>
                  <a:pt x="257" y="11"/>
                </a:lnTo>
                <a:lnTo>
                  <a:pt x="254" y="11"/>
                </a:lnTo>
                <a:lnTo>
                  <a:pt x="254" y="11"/>
                </a:lnTo>
                <a:lnTo>
                  <a:pt x="254" y="11"/>
                </a:lnTo>
                <a:lnTo>
                  <a:pt x="250" y="11"/>
                </a:lnTo>
                <a:lnTo>
                  <a:pt x="250" y="11"/>
                </a:lnTo>
                <a:lnTo>
                  <a:pt x="250" y="11"/>
                </a:lnTo>
                <a:lnTo>
                  <a:pt x="248" y="11"/>
                </a:lnTo>
                <a:lnTo>
                  <a:pt x="246" y="11"/>
                </a:lnTo>
                <a:lnTo>
                  <a:pt x="246" y="11"/>
                </a:lnTo>
                <a:lnTo>
                  <a:pt x="240" y="11"/>
                </a:lnTo>
                <a:lnTo>
                  <a:pt x="240" y="11"/>
                </a:lnTo>
                <a:lnTo>
                  <a:pt x="240" y="11"/>
                </a:lnTo>
                <a:lnTo>
                  <a:pt x="238" y="12"/>
                </a:lnTo>
                <a:lnTo>
                  <a:pt x="238" y="12"/>
                </a:lnTo>
                <a:lnTo>
                  <a:pt x="238" y="12"/>
                </a:lnTo>
                <a:lnTo>
                  <a:pt x="236" y="13"/>
                </a:lnTo>
                <a:lnTo>
                  <a:pt x="236" y="13"/>
                </a:lnTo>
                <a:lnTo>
                  <a:pt x="234" y="13"/>
                </a:lnTo>
                <a:lnTo>
                  <a:pt x="233" y="14"/>
                </a:lnTo>
                <a:lnTo>
                  <a:pt x="232" y="14"/>
                </a:lnTo>
                <a:lnTo>
                  <a:pt x="232" y="14"/>
                </a:lnTo>
                <a:lnTo>
                  <a:pt x="231" y="15"/>
                </a:lnTo>
                <a:lnTo>
                  <a:pt x="230" y="15"/>
                </a:lnTo>
                <a:lnTo>
                  <a:pt x="230" y="15"/>
                </a:lnTo>
                <a:lnTo>
                  <a:pt x="228" y="18"/>
                </a:lnTo>
                <a:lnTo>
                  <a:pt x="228" y="18"/>
                </a:lnTo>
                <a:lnTo>
                  <a:pt x="228" y="18"/>
                </a:lnTo>
                <a:lnTo>
                  <a:pt x="226" y="19"/>
                </a:lnTo>
                <a:lnTo>
                  <a:pt x="226" y="19"/>
                </a:lnTo>
                <a:lnTo>
                  <a:pt x="226" y="19"/>
                </a:lnTo>
                <a:lnTo>
                  <a:pt x="225" y="21"/>
                </a:lnTo>
                <a:lnTo>
                  <a:pt x="225" y="21"/>
                </a:lnTo>
                <a:lnTo>
                  <a:pt x="225" y="21"/>
                </a:lnTo>
                <a:lnTo>
                  <a:pt x="224" y="24"/>
                </a:lnTo>
                <a:lnTo>
                  <a:pt x="224" y="24"/>
                </a:lnTo>
                <a:lnTo>
                  <a:pt x="224" y="24"/>
                </a:lnTo>
                <a:lnTo>
                  <a:pt x="222" y="26"/>
                </a:lnTo>
                <a:lnTo>
                  <a:pt x="222" y="26"/>
                </a:lnTo>
                <a:lnTo>
                  <a:pt x="222" y="26"/>
                </a:lnTo>
                <a:lnTo>
                  <a:pt x="221" y="29"/>
                </a:lnTo>
                <a:lnTo>
                  <a:pt x="221" y="29"/>
                </a:lnTo>
                <a:lnTo>
                  <a:pt x="221" y="29"/>
                </a:lnTo>
                <a:lnTo>
                  <a:pt x="221" y="33"/>
                </a:lnTo>
                <a:lnTo>
                  <a:pt x="221" y="33"/>
                </a:lnTo>
                <a:lnTo>
                  <a:pt x="221" y="33"/>
                </a:lnTo>
                <a:lnTo>
                  <a:pt x="221" y="37"/>
                </a:lnTo>
                <a:lnTo>
                  <a:pt x="221" y="38"/>
                </a:lnTo>
                <a:lnTo>
                  <a:pt x="221" y="38"/>
                </a:lnTo>
                <a:lnTo>
                  <a:pt x="221" y="42"/>
                </a:lnTo>
                <a:lnTo>
                  <a:pt x="221" y="42"/>
                </a:lnTo>
                <a:lnTo>
                  <a:pt x="221" y="42"/>
                </a:lnTo>
                <a:lnTo>
                  <a:pt x="222" y="45"/>
                </a:lnTo>
                <a:lnTo>
                  <a:pt x="222" y="45"/>
                </a:lnTo>
                <a:lnTo>
                  <a:pt x="222" y="45"/>
                </a:lnTo>
                <a:lnTo>
                  <a:pt x="224" y="48"/>
                </a:lnTo>
                <a:lnTo>
                  <a:pt x="224" y="49"/>
                </a:lnTo>
                <a:lnTo>
                  <a:pt x="224" y="49"/>
                </a:lnTo>
                <a:lnTo>
                  <a:pt x="225" y="51"/>
                </a:lnTo>
                <a:lnTo>
                  <a:pt x="225" y="51"/>
                </a:lnTo>
                <a:lnTo>
                  <a:pt x="225" y="51"/>
                </a:lnTo>
                <a:lnTo>
                  <a:pt x="227" y="53"/>
                </a:lnTo>
                <a:lnTo>
                  <a:pt x="227" y="53"/>
                </a:lnTo>
                <a:lnTo>
                  <a:pt x="227" y="54"/>
                </a:lnTo>
                <a:lnTo>
                  <a:pt x="228" y="54"/>
                </a:lnTo>
                <a:lnTo>
                  <a:pt x="228" y="54"/>
                </a:lnTo>
                <a:lnTo>
                  <a:pt x="228" y="54"/>
                </a:lnTo>
                <a:lnTo>
                  <a:pt x="230" y="55"/>
                </a:lnTo>
                <a:lnTo>
                  <a:pt x="230" y="55"/>
                </a:lnTo>
                <a:lnTo>
                  <a:pt x="231" y="55"/>
                </a:lnTo>
                <a:lnTo>
                  <a:pt x="232" y="55"/>
                </a:lnTo>
                <a:lnTo>
                  <a:pt x="232" y="55"/>
                </a:lnTo>
                <a:lnTo>
                  <a:pt x="232" y="55"/>
                </a:lnTo>
                <a:lnTo>
                  <a:pt x="233" y="55"/>
                </a:lnTo>
                <a:lnTo>
                  <a:pt x="233" y="55"/>
                </a:lnTo>
                <a:lnTo>
                  <a:pt x="233" y="55"/>
                </a:lnTo>
                <a:lnTo>
                  <a:pt x="236" y="54"/>
                </a:lnTo>
                <a:lnTo>
                  <a:pt x="237" y="54"/>
                </a:lnTo>
                <a:lnTo>
                  <a:pt x="237" y="54"/>
                </a:lnTo>
                <a:lnTo>
                  <a:pt x="239" y="53"/>
                </a:lnTo>
                <a:lnTo>
                  <a:pt x="239" y="53"/>
                </a:lnTo>
                <a:lnTo>
                  <a:pt x="239" y="53"/>
                </a:lnTo>
                <a:lnTo>
                  <a:pt x="242" y="50"/>
                </a:lnTo>
                <a:lnTo>
                  <a:pt x="242" y="50"/>
                </a:lnTo>
                <a:lnTo>
                  <a:pt x="242" y="50"/>
                </a:lnTo>
                <a:lnTo>
                  <a:pt x="244" y="48"/>
                </a:lnTo>
                <a:lnTo>
                  <a:pt x="244" y="47"/>
                </a:lnTo>
                <a:lnTo>
                  <a:pt x="244" y="47"/>
                </a:lnTo>
                <a:lnTo>
                  <a:pt x="246" y="44"/>
                </a:lnTo>
                <a:lnTo>
                  <a:pt x="246" y="44"/>
                </a:lnTo>
                <a:lnTo>
                  <a:pt x="246" y="44"/>
                </a:lnTo>
                <a:lnTo>
                  <a:pt x="248" y="41"/>
                </a:lnTo>
                <a:lnTo>
                  <a:pt x="248" y="39"/>
                </a:lnTo>
                <a:lnTo>
                  <a:pt x="248" y="39"/>
                </a:lnTo>
                <a:lnTo>
                  <a:pt x="250" y="36"/>
                </a:lnTo>
                <a:lnTo>
                  <a:pt x="250" y="36"/>
                </a:lnTo>
                <a:lnTo>
                  <a:pt x="250" y="36"/>
                </a:lnTo>
                <a:lnTo>
                  <a:pt x="250" y="33"/>
                </a:lnTo>
                <a:lnTo>
                  <a:pt x="250" y="33"/>
                </a:lnTo>
                <a:lnTo>
                  <a:pt x="250" y="32"/>
                </a:lnTo>
                <a:lnTo>
                  <a:pt x="250" y="31"/>
                </a:lnTo>
                <a:lnTo>
                  <a:pt x="250" y="30"/>
                </a:lnTo>
                <a:lnTo>
                  <a:pt x="250" y="30"/>
                </a:lnTo>
                <a:lnTo>
                  <a:pt x="250" y="27"/>
                </a:lnTo>
                <a:lnTo>
                  <a:pt x="250" y="27"/>
                </a:lnTo>
                <a:lnTo>
                  <a:pt x="250" y="27"/>
                </a:lnTo>
                <a:lnTo>
                  <a:pt x="250" y="25"/>
                </a:lnTo>
                <a:lnTo>
                  <a:pt x="250" y="25"/>
                </a:lnTo>
                <a:lnTo>
                  <a:pt x="250" y="25"/>
                </a:lnTo>
                <a:lnTo>
                  <a:pt x="249" y="23"/>
                </a:lnTo>
                <a:lnTo>
                  <a:pt x="249" y="23"/>
                </a:lnTo>
                <a:lnTo>
                  <a:pt x="249" y="23"/>
                </a:lnTo>
                <a:lnTo>
                  <a:pt x="248" y="20"/>
                </a:lnTo>
                <a:lnTo>
                  <a:pt x="248" y="20"/>
                </a:lnTo>
                <a:lnTo>
                  <a:pt x="248" y="20"/>
                </a:lnTo>
                <a:lnTo>
                  <a:pt x="246" y="18"/>
                </a:lnTo>
                <a:lnTo>
                  <a:pt x="246" y="18"/>
                </a:lnTo>
                <a:lnTo>
                  <a:pt x="246" y="18"/>
                </a:lnTo>
                <a:lnTo>
                  <a:pt x="245" y="15"/>
                </a:lnTo>
                <a:lnTo>
                  <a:pt x="245" y="15"/>
                </a:lnTo>
                <a:lnTo>
                  <a:pt x="245" y="15"/>
                </a:lnTo>
                <a:lnTo>
                  <a:pt x="243" y="13"/>
                </a:lnTo>
                <a:lnTo>
                  <a:pt x="243" y="13"/>
                </a:lnTo>
                <a:lnTo>
                  <a:pt x="243" y="13"/>
                </a:lnTo>
                <a:lnTo>
                  <a:pt x="240" y="11"/>
                </a:lnTo>
                <a:lnTo>
                  <a:pt x="240" y="11"/>
                </a:lnTo>
                <a:lnTo>
                  <a:pt x="240" y="11"/>
                </a:lnTo>
                <a:lnTo>
                  <a:pt x="236" y="7"/>
                </a:lnTo>
                <a:lnTo>
                  <a:pt x="236" y="7"/>
                </a:lnTo>
                <a:lnTo>
                  <a:pt x="236" y="7"/>
                </a:lnTo>
                <a:lnTo>
                  <a:pt x="233" y="6"/>
                </a:lnTo>
                <a:lnTo>
                  <a:pt x="233" y="6"/>
                </a:lnTo>
                <a:lnTo>
                  <a:pt x="232" y="6"/>
                </a:lnTo>
                <a:lnTo>
                  <a:pt x="230" y="5"/>
                </a:lnTo>
                <a:lnTo>
                  <a:pt x="230" y="5"/>
                </a:lnTo>
                <a:lnTo>
                  <a:pt x="230" y="5"/>
                </a:lnTo>
                <a:lnTo>
                  <a:pt x="226" y="3"/>
                </a:lnTo>
                <a:lnTo>
                  <a:pt x="226" y="3"/>
                </a:lnTo>
                <a:lnTo>
                  <a:pt x="226" y="3"/>
                </a:lnTo>
                <a:lnTo>
                  <a:pt x="222" y="3"/>
                </a:lnTo>
                <a:lnTo>
                  <a:pt x="222" y="3"/>
                </a:lnTo>
                <a:lnTo>
                  <a:pt x="222" y="3"/>
                </a:lnTo>
                <a:lnTo>
                  <a:pt x="220" y="2"/>
                </a:lnTo>
                <a:lnTo>
                  <a:pt x="219" y="2"/>
                </a:lnTo>
                <a:lnTo>
                  <a:pt x="219" y="2"/>
                </a:lnTo>
                <a:lnTo>
                  <a:pt x="216" y="2"/>
                </a:lnTo>
                <a:lnTo>
                  <a:pt x="216" y="2"/>
                </a:lnTo>
                <a:lnTo>
                  <a:pt x="215" y="2"/>
                </a:lnTo>
                <a:lnTo>
                  <a:pt x="213" y="2"/>
                </a:lnTo>
                <a:lnTo>
                  <a:pt x="213" y="2"/>
                </a:lnTo>
                <a:lnTo>
                  <a:pt x="213" y="2"/>
                </a:lnTo>
                <a:lnTo>
                  <a:pt x="209" y="3"/>
                </a:lnTo>
                <a:lnTo>
                  <a:pt x="209" y="3"/>
                </a:lnTo>
                <a:lnTo>
                  <a:pt x="209" y="3"/>
                </a:lnTo>
                <a:lnTo>
                  <a:pt x="203" y="5"/>
                </a:lnTo>
                <a:lnTo>
                  <a:pt x="203" y="5"/>
                </a:lnTo>
                <a:lnTo>
                  <a:pt x="203" y="5"/>
                </a:lnTo>
                <a:lnTo>
                  <a:pt x="201" y="6"/>
                </a:lnTo>
                <a:lnTo>
                  <a:pt x="201" y="6"/>
                </a:lnTo>
                <a:lnTo>
                  <a:pt x="201" y="6"/>
                </a:lnTo>
                <a:lnTo>
                  <a:pt x="198" y="8"/>
                </a:lnTo>
                <a:lnTo>
                  <a:pt x="198" y="8"/>
                </a:lnTo>
                <a:lnTo>
                  <a:pt x="198" y="8"/>
                </a:lnTo>
                <a:lnTo>
                  <a:pt x="196" y="9"/>
                </a:lnTo>
                <a:lnTo>
                  <a:pt x="196" y="9"/>
                </a:lnTo>
                <a:lnTo>
                  <a:pt x="196" y="9"/>
                </a:lnTo>
                <a:lnTo>
                  <a:pt x="194" y="12"/>
                </a:lnTo>
                <a:lnTo>
                  <a:pt x="194" y="12"/>
                </a:lnTo>
                <a:lnTo>
                  <a:pt x="194" y="12"/>
                </a:lnTo>
                <a:lnTo>
                  <a:pt x="192" y="13"/>
                </a:lnTo>
                <a:lnTo>
                  <a:pt x="192" y="13"/>
                </a:lnTo>
                <a:lnTo>
                  <a:pt x="191" y="13"/>
                </a:lnTo>
                <a:lnTo>
                  <a:pt x="190" y="15"/>
                </a:lnTo>
                <a:lnTo>
                  <a:pt x="190" y="15"/>
                </a:lnTo>
                <a:lnTo>
                  <a:pt x="190" y="15"/>
                </a:lnTo>
                <a:lnTo>
                  <a:pt x="189" y="18"/>
                </a:lnTo>
                <a:lnTo>
                  <a:pt x="189" y="18"/>
                </a:lnTo>
                <a:lnTo>
                  <a:pt x="189" y="18"/>
                </a:lnTo>
                <a:lnTo>
                  <a:pt x="188" y="20"/>
                </a:lnTo>
                <a:lnTo>
                  <a:pt x="188" y="20"/>
                </a:lnTo>
                <a:lnTo>
                  <a:pt x="188" y="20"/>
                </a:lnTo>
                <a:lnTo>
                  <a:pt x="188" y="23"/>
                </a:lnTo>
                <a:lnTo>
                  <a:pt x="188" y="23"/>
                </a:lnTo>
                <a:lnTo>
                  <a:pt x="188" y="23"/>
                </a:lnTo>
                <a:lnTo>
                  <a:pt x="188" y="25"/>
                </a:lnTo>
                <a:lnTo>
                  <a:pt x="188" y="25"/>
                </a:lnTo>
                <a:lnTo>
                  <a:pt x="188" y="26"/>
                </a:lnTo>
                <a:lnTo>
                  <a:pt x="188" y="30"/>
                </a:lnTo>
                <a:lnTo>
                  <a:pt x="188" y="30"/>
                </a:lnTo>
                <a:lnTo>
                  <a:pt x="188" y="30"/>
                </a:lnTo>
                <a:lnTo>
                  <a:pt x="188" y="35"/>
                </a:lnTo>
                <a:lnTo>
                  <a:pt x="188" y="35"/>
                </a:lnTo>
                <a:lnTo>
                  <a:pt x="188" y="35"/>
                </a:lnTo>
                <a:lnTo>
                  <a:pt x="189" y="38"/>
                </a:lnTo>
                <a:lnTo>
                  <a:pt x="189" y="38"/>
                </a:lnTo>
                <a:lnTo>
                  <a:pt x="189" y="38"/>
                </a:lnTo>
                <a:lnTo>
                  <a:pt x="190" y="42"/>
                </a:lnTo>
                <a:lnTo>
                  <a:pt x="190" y="42"/>
                </a:lnTo>
                <a:lnTo>
                  <a:pt x="190" y="42"/>
                </a:lnTo>
                <a:lnTo>
                  <a:pt x="192" y="44"/>
                </a:lnTo>
                <a:lnTo>
                  <a:pt x="192" y="44"/>
                </a:lnTo>
                <a:lnTo>
                  <a:pt x="192" y="45"/>
                </a:lnTo>
                <a:lnTo>
                  <a:pt x="194" y="47"/>
                </a:lnTo>
                <a:lnTo>
                  <a:pt x="194" y="47"/>
                </a:lnTo>
                <a:lnTo>
                  <a:pt x="195" y="48"/>
                </a:lnTo>
                <a:lnTo>
                  <a:pt x="196" y="49"/>
                </a:lnTo>
                <a:lnTo>
                  <a:pt x="197" y="49"/>
                </a:lnTo>
                <a:lnTo>
                  <a:pt x="197" y="49"/>
                </a:lnTo>
                <a:lnTo>
                  <a:pt x="198" y="49"/>
                </a:lnTo>
                <a:lnTo>
                  <a:pt x="198" y="49"/>
                </a:lnTo>
                <a:lnTo>
                  <a:pt x="198" y="49"/>
                </a:lnTo>
                <a:lnTo>
                  <a:pt x="200" y="50"/>
                </a:lnTo>
                <a:lnTo>
                  <a:pt x="200" y="50"/>
                </a:lnTo>
                <a:lnTo>
                  <a:pt x="200" y="50"/>
                </a:lnTo>
                <a:lnTo>
                  <a:pt x="201" y="50"/>
                </a:lnTo>
                <a:lnTo>
                  <a:pt x="201" y="50"/>
                </a:lnTo>
                <a:lnTo>
                  <a:pt x="202" y="49"/>
                </a:lnTo>
                <a:lnTo>
                  <a:pt x="203" y="49"/>
                </a:lnTo>
                <a:lnTo>
                  <a:pt x="203" y="49"/>
                </a:lnTo>
                <a:lnTo>
                  <a:pt x="203" y="49"/>
                </a:lnTo>
                <a:lnTo>
                  <a:pt x="206" y="48"/>
                </a:lnTo>
                <a:lnTo>
                  <a:pt x="206" y="48"/>
                </a:lnTo>
                <a:lnTo>
                  <a:pt x="206" y="48"/>
                </a:lnTo>
                <a:lnTo>
                  <a:pt x="208" y="47"/>
                </a:lnTo>
                <a:lnTo>
                  <a:pt x="208" y="47"/>
                </a:lnTo>
                <a:lnTo>
                  <a:pt x="208" y="45"/>
                </a:lnTo>
                <a:lnTo>
                  <a:pt x="210" y="43"/>
                </a:lnTo>
                <a:lnTo>
                  <a:pt x="210" y="43"/>
                </a:lnTo>
                <a:lnTo>
                  <a:pt x="210" y="43"/>
                </a:lnTo>
                <a:lnTo>
                  <a:pt x="212" y="41"/>
                </a:lnTo>
                <a:lnTo>
                  <a:pt x="212" y="41"/>
                </a:lnTo>
                <a:lnTo>
                  <a:pt x="213" y="41"/>
                </a:lnTo>
                <a:lnTo>
                  <a:pt x="214" y="37"/>
                </a:lnTo>
                <a:lnTo>
                  <a:pt x="214" y="37"/>
                </a:lnTo>
                <a:lnTo>
                  <a:pt x="214" y="36"/>
                </a:lnTo>
                <a:lnTo>
                  <a:pt x="215" y="32"/>
                </a:lnTo>
                <a:lnTo>
                  <a:pt x="215" y="32"/>
                </a:lnTo>
                <a:lnTo>
                  <a:pt x="215" y="32"/>
                </a:lnTo>
                <a:lnTo>
                  <a:pt x="216" y="27"/>
                </a:lnTo>
                <a:lnTo>
                  <a:pt x="216" y="27"/>
                </a:lnTo>
                <a:lnTo>
                  <a:pt x="216" y="27"/>
                </a:lnTo>
                <a:lnTo>
                  <a:pt x="216" y="25"/>
                </a:lnTo>
                <a:lnTo>
                  <a:pt x="216" y="25"/>
                </a:lnTo>
                <a:lnTo>
                  <a:pt x="216" y="25"/>
                </a:lnTo>
                <a:lnTo>
                  <a:pt x="216" y="23"/>
                </a:lnTo>
                <a:lnTo>
                  <a:pt x="216" y="23"/>
                </a:lnTo>
                <a:lnTo>
                  <a:pt x="215" y="23"/>
                </a:lnTo>
                <a:lnTo>
                  <a:pt x="215" y="20"/>
                </a:lnTo>
                <a:lnTo>
                  <a:pt x="215" y="20"/>
                </a:lnTo>
                <a:lnTo>
                  <a:pt x="215" y="20"/>
                </a:lnTo>
                <a:lnTo>
                  <a:pt x="214" y="18"/>
                </a:lnTo>
                <a:lnTo>
                  <a:pt x="214" y="18"/>
                </a:lnTo>
                <a:lnTo>
                  <a:pt x="214" y="18"/>
                </a:lnTo>
                <a:lnTo>
                  <a:pt x="213" y="15"/>
                </a:lnTo>
                <a:lnTo>
                  <a:pt x="213" y="15"/>
                </a:lnTo>
                <a:lnTo>
                  <a:pt x="213" y="15"/>
                </a:lnTo>
                <a:lnTo>
                  <a:pt x="212" y="13"/>
                </a:lnTo>
                <a:lnTo>
                  <a:pt x="212" y="13"/>
                </a:lnTo>
                <a:lnTo>
                  <a:pt x="212" y="13"/>
                </a:lnTo>
                <a:lnTo>
                  <a:pt x="210" y="11"/>
                </a:lnTo>
                <a:lnTo>
                  <a:pt x="210" y="11"/>
                </a:lnTo>
                <a:lnTo>
                  <a:pt x="210" y="11"/>
                </a:lnTo>
                <a:lnTo>
                  <a:pt x="208" y="8"/>
                </a:lnTo>
                <a:lnTo>
                  <a:pt x="208" y="8"/>
                </a:lnTo>
                <a:lnTo>
                  <a:pt x="208" y="8"/>
                </a:lnTo>
                <a:lnTo>
                  <a:pt x="206" y="7"/>
                </a:lnTo>
                <a:lnTo>
                  <a:pt x="206" y="7"/>
                </a:lnTo>
                <a:lnTo>
                  <a:pt x="206" y="7"/>
                </a:lnTo>
                <a:lnTo>
                  <a:pt x="203" y="5"/>
                </a:lnTo>
                <a:lnTo>
                  <a:pt x="203" y="5"/>
                </a:lnTo>
                <a:lnTo>
                  <a:pt x="203" y="5"/>
                </a:lnTo>
                <a:lnTo>
                  <a:pt x="198" y="2"/>
                </a:lnTo>
                <a:lnTo>
                  <a:pt x="197" y="2"/>
                </a:lnTo>
                <a:lnTo>
                  <a:pt x="197" y="2"/>
                </a:lnTo>
                <a:lnTo>
                  <a:pt x="195" y="1"/>
                </a:lnTo>
                <a:lnTo>
                  <a:pt x="195" y="1"/>
                </a:lnTo>
                <a:lnTo>
                  <a:pt x="195" y="1"/>
                </a:lnTo>
                <a:lnTo>
                  <a:pt x="191" y="1"/>
                </a:lnTo>
                <a:lnTo>
                  <a:pt x="191" y="1"/>
                </a:lnTo>
                <a:lnTo>
                  <a:pt x="191" y="1"/>
                </a:lnTo>
                <a:lnTo>
                  <a:pt x="188" y="0"/>
                </a:lnTo>
                <a:lnTo>
                  <a:pt x="188" y="0"/>
                </a:lnTo>
                <a:lnTo>
                  <a:pt x="188" y="0"/>
                </a:lnTo>
                <a:lnTo>
                  <a:pt x="184" y="0"/>
                </a:lnTo>
                <a:lnTo>
                  <a:pt x="184" y="0"/>
                </a:lnTo>
                <a:lnTo>
                  <a:pt x="184" y="0"/>
                </a:lnTo>
                <a:lnTo>
                  <a:pt x="180" y="0"/>
                </a:lnTo>
                <a:lnTo>
                  <a:pt x="180" y="0"/>
                </a:lnTo>
                <a:lnTo>
                  <a:pt x="180" y="0"/>
                </a:lnTo>
                <a:lnTo>
                  <a:pt x="178" y="1"/>
                </a:lnTo>
                <a:lnTo>
                  <a:pt x="178" y="1"/>
                </a:lnTo>
                <a:lnTo>
                  <a:pt x="177" y="1"/>
                </a:lnTo>
                <a:lnTo>
                  <a:pt x="174" y="1"/>
                </a:lnTo>
                <a:lnTo>
                  <a:pt x="174" y="1"/>
                </a:lnTo>
                <a:lnTo>
                  <a:pt x="174" y="1"/>
                </a:lnTo>
                <a:lnTo>
                  <a:pt x="171" y="2"/>
                </a:lnTo>
                <a:lnTo>
                  <a:pt x="171" y="2"/>
                </a:lnTo>
                <a:lnTo>
                  <a:pt x="171" y="2"/>
                </a:lnTo>
                <a:lnTo>
                  <a:pt x="166" y="5"/>
                </a:lnTo>
                <a:lnTo>
                  <a:pt x="166" y="5"/>
                </a:lnTo>
                <a:lnTo>
                  <a:pt x="165" y="5"/>
                </a:lnTo>
                <a:lnTo>
                  <a:pt x="163" y="7"/>
                </a:lnTo>
                <a:lnTo>
                  <a:pt x="162" y="7"/>
                </a:lnTo>
                <a:lnTo>
                  <a:pt x="162" y="7"/>
                </a:lnTo>
                <a:lnTo>
                  <a:pt x="161" y="8"/>
                </a:lnTo>
                <a:lnTo>
                  <a:pt x="161" y="8"/>
                </a:lnTo>
                <a:lnTo>
                  <a:pt x="160" y="8"/>
                </a:lnTo>
                <a:lnTo>
                  <a:pt x="159" y="11"/>
                </a:lnTo>
                <a:lnTo>
                  <a:pt x="159" y="11"/>
                </a:lnTo>
                <a:lnTo>
                  <a:pt x="159" y="11"/>
                </a:lnTo>
                <a:lnTo>
                  <a:pt x="156" y="13"/>
                </a:lnTo>
                <a:lnTo>
                  <a:pt x="156" y="13"/>
                </a:lnTo>
                <a:lnTo>
                  <a:pt x="156" y="13"/>
                </a:lnTo>
                <a:lnTo>
                  <a:pt x="155" y="15"/>
                </a:lnTo>
                <a:lnTo>
                  <a:pt x="155" y="15"/>
                </a:lnTo>
                <a:lnTo>
                  <a:pt x="155" y="15"/>
                </a:lnTo>
                <a:lnTo>
                  <a:pt x="154" y="18"/>
                </a:lnTo>
                <a:lnTo>
                  <a:pt x="154" y="18"/>
                </a:lnTo>
                <a:lnTo>
                  <a:pt x="154" y="18"/>
                </a:lnTo>
                <a:lnTo>
                  <a:pt x="154" y="20"/>
                </a:lnTo>
                <a:lnTo>
                  <a:pt x="153" y="20"/>
                </a:lnTo>
                <a:lnTo>
                  <a:pt x="153" y="20"/>
                </a:lnTo>
                <a:lnTo>
                  <a:pt x="153" y="23"/>
                </a:lnTo>
                <a:lnTo>
                  <a:pt x="153" y="23"/>
                </a:lnTo>
                <a:lnTo>
                  <a:pt x="153" y="23"/>
                </a:lnTo>
                <a:lnTo>
                  <a:pt x="153" y="25"/>
                </a:lnTo>
                <a:lnTo>
                  <a:pt x="153" y="25"/>
                </a:lnTo>
                <a:lnTo>
                  <a:pt x="153" y="25"/>
                </a:lnTo>
                <a:lnTo>
                  <a:pt x="153" y="27"/>
                </a:lnTo>
                <a:lnTo>
                  <a:pt x="153" y="27"/>
                </a:lnTo>
                <a:lnTo>
                  <a:pt x="153" y="27"/>
                </a:lnTo>
                <a:lnTo>
                  <a:pt x="154" y="32"/>
                </a:lnTo>
                <a:lnTo>
                  <a:pt x="154" y="32"/>
                </a:lnTo>
                <a:lnTo>
                  <a:pt x="154" y="32"/>
                </a:lnTo>
                <a:lnTo>
                  <a:pt x="155" y="36"/>
                </a:lnTo>
                <a:lnTo>
                  <a:pt x="155" y="37"/>
                </a:lnTo>
                <a:lnTo>
                  <a:pt x="155" y="37"/>
                </a:lnTo>
                <a:lnTo>
                  <a:pt x="156" y="41"/>
                </a:lnTo>
                <a:lnTo>
                  <a:pt x="156" y="41"/>
                </a:lnTo>
                <a:lnTo>
                  <a:pt x="156" y="41"/>
                </a:lnTo>
                <a:lnTo>
                  <a:pt x="159" y="43"/>
                </a:lnTo>
                <a:lnTo>
                  <a:pt x="159" y="43"/>
                </a:lnTo>
                <a:lnTo>
                  <a:pt x="159" y="43"/>
                </a:lnTo>
                <a:lnTo>
                  <a:pt x="160" y="45"/>
                </a:lnTo>
                <a:lnTo>
                  <a:pt x="160" y="47"/>
                </a:lnTo>
                <a:lnTo>
                  <a:pt x="161" y="47"/>
                </a:lnTo>
                <a:lnTo>
                  <a:pt x="162" y="48"/>
                </a:lnTo>
                <a:lnTo>
                  <a:pt x="163" y="48"/>
                </a:lnTo>
                <a:lnTo>
                  <a:pt x="163" y="48"/>
                </a:lnTo>
                <a:lnTo>
                  <a:pt x="166" y="49"/>
                </a:lnTo>
                <a:lnTo>
                  <a:pt x="166" y="49"/>
                </a:lnTo>
                <a:lnTo>
                  <a:pt x="166" y="49"/>
                </a:lnTo>
                <a:lnTo>
                  <a:pt x="167" y="49"/>
                </a:lnTo>
                <a:lnTo>
                  <a:pt x="167" y="50"/>
                </a:lnTo>
                <a:lnTo>
                  <a:pt x="167" y="50"/>
                </a:lnTo>
                <a:lnTo>
                  <a:pt x="168" y="50"/>
                </a:lnTo>
                <a:lnTo>
                  <a:pt x="168" y="50"/>
                </a:lnTo>
                <a:lnTo>
                  <a:pt x="169" y="50"/>
                </a:lnTo>
                <a:lnTo>
                  <a:pt x="171" y="49"/>
                </a:lnTo>
                <a:lnTo>
                  <a:pt x="171" y="49"/>
                </a:lnTo>
                <a:lnTo>
                  <a:pt x="171" y="49"/>
                </a:lnTo>
                <a:lnTo>
                  <a:pt x="172" y="49"/>
                </a:lnTo>
                <a:lnTo>
                  <a:pt x="172" y="49"/>
                </a:lnTo>
                <a:lnTo>
                  <a:pt x="172" y="49"/>
                </a:lnTo>
                <a:lnTo>
                  <a:pt x="174" y="48"/>
                </a:lnTo>
                <a:lnTo>
                  <a:pt x="174" y="47"/>
                </a:lnTo>
                <a:lnTo>
                  <a:pt x="174" y="47"/>
                </a:lnTo>
                <a:lnTo>
                  <a:pt x="177" y="45"/>
                </a:lnTo>
                <a:lnTo>
                  <a:pt x="177" y="44"/>
                </a:lnTo>
                <a:lnTo>
                  <a:pt x="177" y="44"/>
                </a:lnTo>
                <a:lnTo>
                  <a:pt x="178" y="42"/>
                </a:lnTo>
                <a:lnTo>
                  <a:pt x="178" y="42"/>
                </a:lnTo>
                <a:lnTo>
                  <a:pt x="178" y="42"/>
                </a:lnTo>
                <a:lnTo>
                  <a:pt x="179" y="38"/>
                </a:lnTo>
                <a:lnTo>
                  <a:pt x="179" y="38"/>
                </a:lnTo>
                <a:lnTo>
                  <a:pt x="179" y="38"/>
                </a:lnTo>
                <a:lnTo>
                  <a:pt x="180" y="35"/>
                </a:lnTo>
                <a:lnTo>
                  <a:pt x="180" y="35"/>
                </a:lnTo>
                <a:lnTo>
                  <a:pt x="180" y="35"/>
                </a:lnTo>
                <a:lnTo>
                  <a:pt x="182" y="30"/>
                </a:lnTo>
                <a:lnTo>
                  <a:pt x="182" y="30"/>
                </a:lnTo>
                <a:lnTo>
                  <a:pt x="182" y="30"/>
                </a:lnTo>
                <a:lnTo>
                  <a:pt x="182" y="26"/>
                </a:lnTo>
                <a:lnTo>
                  <a:pt x="182" y="25"/>
                </a:lnTo>
                <a:lnTo>
                  <a:pt x="182" y="25"/>
                </a:lnTo>
                <a:lnTo>
                  <a:pt x="182" y="23"/>
                </a:lnTo>
                <a:lnTo>
                  <a:pt x="182" y="23"/>
                </a:lnTo>
                <a:lnTo>
                  <a:pt x="182" y="23"/>
                </a:lnTo>
                <a:lnTo>
                  <a:pt x="180" y="20"/>
                </a:lnTo>
                <a:lnTo>
                  <a:pt x="180" y="20"/>
                </a:lnTo>
                <a:lnTo>
                  <a:pt x="180" y="20"/>
                </a:lnTo>
                <a:lnTo>
                  <a:pt x="179" y="18"/>
                </a:lnTo>
                <a:lnTo>
                  <a:pt x="179" y="18"/>
                </a:lnTo>
                <a:lnTo>
                  <a:pt x="179" y="18"/>
                </a:lnTo>
                <a:lnTo>
                  <a:pt x="178" y="15"/>
                </a:lnTo>
                <a:lnTo>
                  <a:pt x="178" y="15"/>
                </a:lnTo>
                <a:lnTo>
                  <a:pt x="178" y="15"/>
                </a:lnTo>
                <a:lnTo>
                  <a:pt x="177" y="13"/>
                </a:lnTo>
                <a:lnTo>
                  <a:pt x="177" y="13"/>
                </a:lnTo>
                <a:lnTo>
                  <a:pt x="177" y="13"/>
                </a:lnTo>
                <a:lnTo>
                  <a:pt x="175" y="12"/>
                </a:lnTo>
                <a:lnTo>
                  <a:pt x="175" y="12"/>
                </a:lnTo>
                <a:lnTo>
                  <a:pt x="174" y="12"/>
                </a:lnTo>
                <a:lnTo>
                  <a:pt x="173" y="9"/>
                </a:lnTo>
                <a:lnTo>
                  <a:pt x="173" y="9"/>
                </a:lnTo>
                <a:lnTo>
                  <a:pt x="173" y="9"/>
                </a:lnTo>
                <a:lnTo>
                  <a:pt x="171" y="8"/>
                </a:lnTo>
                <a:lnTo>
                  <a:pt x="171" y="8"/>
                </a:lnTo>
                <a:lnTo>
                  <a:pt x="171" y="8"/>
                </a:lnTo>
                <a:lnTo>
                  <a:pt x="168" y="6"/>
                </a:lnTo>
                <a:lnTo>
                  <a:pt x="168" y="6"/>
                </a:lnTo>
                <a:lnTo>
                  <a:pt x="168" y="6"/>
                </a:lnTo>
                <a:lnTo>
                  <a:pt x="166" y="5"/>
                </a:lnTo>
                <a:lnTo>
                  <a:pt x="165" y="5"/>
                </a:lnTo>
                <a:lnTo>
                  <a:pt x="165" y="5"/>
                </a:lnTo>
                <a:lnTo>
                  <a:pt x="160" y="3"/>
                </a:lnTo>
                <a:lnTo>
                  <a:pt x="160" y="3"/>
                </a:lnTo>
                <a:lnTo>
                  <a:pt x="159" y="3"/>
                </a:lnTo>
                <a:lnTo>
                  <a:pt x="156" y="2"/>
                </a:lnTo>
                <a:lnTo>
                  <a:pt x="156" y="2"/>
                </a:lnTo>
                <a:lnTo>
                  <a:pt x="156" y="2"/>
                </a:lnTo>
                <a:lnTo>
                  <a:pt x="153" y="2"/>
                </a:lnTo>
                <a:lnTo>
                  <a:pt x="153" y="2"/>
                </a:lnTo>
                <a:lnTo>
                  <a:pt x="153" y="2"/>
                </a:lnTo>
                <a:lnTo>
                  <a:pt x="149" y="2"/>
                </a:lnTo>
                <a:lnTo>
                  <a:pt x="149" y="2"/>
                </a:lnTo>
                <a:lnTo>
                  <a:pt x="149" y="2"/>
                </a:lnTo>
                <a:lnTo>
                  <a:pt x="145" y="3"/>
                </a:lnTo>
                <a:lnTo>
                  <a:pt x="145" y="3"/>
                </a:lnTo>
                <a:lnTo>
                  <a:pt x="145" y="3"/>
                </a:lnTo>
                <a:lnTo>
                  <a:pt x="142" y="3"/>
                </a:lnTo>
                <a:lnTo>
                  <a:pt x="142" y="3"/>
                </a:lnTo>
                <a:lnTo>
                  <a:pt x="142" y="3"/>
                </a:lnTo>
                <a:lnTo>
                  <a:pt x="139" y="5"/>
                </a:lnTo>
                <a:lnTo>
                  <a:pt x="139" y="5"/>
                </a:lnTo>
                <a:lnTo>
                  <a:pt x="139" y="5"/>
                </a:lnTo>
                <a:lnTo>
                  <a:pt x="136" y="6"/>
                </a:lnTo>
                <a:lnTo>
                  <a:pt x="136" y="6"/>
                </a:lnTo>
                <a:lnTo>
                  <a:pt x="136" y="6"/>
                </a:lnTo>
                <a:lnTo>
                  <a:pt x="133" y="7"/>
                </a:lnTo>
                <a:lnTo>
                  <a:pt x="133" y="7"/>
                </a:lnTo>
                <a:lnTo>
                  <a:pt x="132" y="7"/>
                </a:lnTo>
                <a:lnTo>
                  <a:pt x="129" y="11"/>
                </a:lnTo>
                <a:lnTo>
                  <a:pt x="127" y="11"/>
                </a:lnTo>
                <a:lnTo>
                  <a:pt x="127" y="11"/>
                </a:lnTo>
                <a:lnTo>
                  <a:pt x="126" y="13"/>
                </a:lnTo>
                <a:lnTo>
                  <a:pt x="126" y="13"/>
                </a:lnTo>
                <a:lnTo>
                  <a:pt x="125" y="13"/>
                </a:lnTo>
                <a:lnTo>
                  <a:pt x="124" y="15"/>
                </a:lnTo>
                <a:lnTo>
                  <a:pt x="124" y="15"/>
                </a:lnTo>
                <a:lnTo>
                  <a:pt x="124" y="15"/>
                </a:lnTo>
                <a:lnTo>
                  <a:pt x="123" y="18"/>
                </a:lnTo>
                <a:lnTo>
                  <a:pt x="121" y="18"/>
                </a:lnTo>
                <a:lnTo>
                  <a:pt x="121" y="18"/>
                </a:lnTo>
                <a:lnTo>
                  <a:pt x="120" y="20"/>
                </a:lnTo>
                <a:lnTo>
                  <a:pt x="120" y="20"/>
                </a:lnTo>
                <a:lnTo>
                  <a:pt x="120" y="20"/>
                </a:lnTo>
                <a:lnTo>
                  <a:pt x="119" y="23"/>
                </a:lnTo>
                <a:lnTo>
                  <a:pt x="119" y="23"/>
                </a:lnTo>
                <a:lnTo>
                  <a:pt x="119" y="23"/>
                </a:lnTo>
                <a:lnTo>
                  <a:pt x="119" y="25"/>
                </a:lnTo>
                <a:lnTo>
                  <a:pt x="119" y="25"/>
                </a:lnTo>
                <a:lnTo>
                  <a:pt x="119" y="25"/>
                </a:lnTo>
                <a:lnTo>
                  <a:pt x="118" y="27"/>
                </a:lnTo>
                <a:lnTo>
                  <a:pt x="118" y="27"/>
                </a:lnTo>
                <a:lnTo>
                  <a:pt x="118" y="27"/>
                </a:lnTo>
                <a:lnTo>
                  <a:pt x="118" y="30"/>
                </a:lnTo>
                <a:lnTo>
                  <a:pt x="118" y="30"/>
                </a:lnTo>
                <a:lnTo>
                  <a:pt x="118" y="31"/>
                </a:lnTo>
                <a:lnTo>
                  <a:pt x="119" y="32"/>
                </a:lnTo>
                <a:lnTo>
                  <a:pt x="119" y="33"/>
                </a:lnTo>
                <a:lnTo>
                  <a:pt x="119" y="33"/>
                </a:lnTo>
                <a:lnTo>
                  <a:pt x="119" y="36"/>
                </a:lnTo>
                <a:lnTo>
                  <a:pt x="119" y="36"/>
                </a:lnTo>
                <a:lnTo>
                  <a:pt x="119" y="36"/>
                </a:lnTo>
                <a:lnTo>
                  <a:pt x="120" y="39"/>
                </a:lnTo>
                <a:lnTo>
                  <a:pt x="120" y="39"/>
                </a:lnTo>
                <a:lnTo>
                  <a:pt x="120" y="41"/>
                </a:lnTo>
                <a:lnTo>
                  <a:pt x="123" y="44"/>
                </a:lnTo>
                <a:lnTo>
                  <a:pt x="123" y="44"/>
                </a:lnTo>
                <a:lnTo>
                  <a:pt x="123" y="44"/>
                </a:lnTo>
                <a:lnTo>
                  <a:pt x="125" y="47"/>
                </a:lnTo>
                <a:lnTo>
                  <a:pt x="125" y="47"/>
                </a:lnTo>
                <a:lnTo>
                  <a:pt x="125" y="48"/>
                </a:lnTo>
                <a:lnTo>
                  <a:pt x="127" y="50"/>
                </a:lnTo>
                <a:lnTo>
                  <a:pt x="127" y="50"/>
                </a:lnTo>
                <a:lnTo>
                  <a:pt x="127" y="50"/>
                </a:lnTo>
                <a:lnTo>
                  <a:pt x="130" y="53"/>
                </a:lnTo>
                <a:lnTo>
                  <a:pt x="130" y="53"/>
                </a:lnTo>
                <a:lnTo>
                  <a:pt x="130" y="53"/>
                </a:lnTo>
                <a:lnTo>
                  <a:pt x="132" y="54"/>
                </a:lnTo>
                <a:lnTo>
                  <a:pt x="132" y="54"/>
                </a:lnTo>
                <a:lnTo>
                  <a:pt x="132" y="54"/>
                </a:lnTo>
                <a:lnTo>
                  <a:pt x="135" y="55"/>
                </a:lnTo>
                <a:lnTo>
                  <a:pt x="135" y="55"/>
                </a:lnTo>
                <a:lnTo>
                  <a:pt x="136" y="55"/>
                </a:lnTo>
                <a:lnTo>
                  <a:pt x="137" y="55"/>
                </a:lnTo>
                <a:lnTo>
                  <a:pt x="137" y="55"/>
                </a:lnTo>
                <a:lnTo>
                  <a:pt x="137" y="55"/>
                </a:lnTo>
                <a:lnTo>
                  <a:pt x="138" y="55"/>
                </a:lnTo>
                <a:lnTo>
                  <a:pt x="138" y="55"/>
                </a:lnTo>
                <a:lnTo>
                  <a:pt x="138" y="55"/>
                </a:lnTo>
                <a:lnTo>
                  <a:pt x="139" y="54"/>
                </a:lnTo>
                <a:lnTo>
                  <a:pt x="139" y="54"/>
                </a:lnTo>
                <a:lnTo>
                  <a:pt x="141" y="54"/>
                </a:lnTo>
                <a:lnTo>
                  <a:pt x="141" y="54"/>
                </a:lnTo>
                <a:lnTo>
                  <a:pt x="142" y="53"/>
                </a:lnTo>
                <a:lnTo>
                  <a:pt x="142" y="53"/>
                </a:lnTo>
                <a:lnTo>
                  <a:pt x="143" y="51"/>
                </a:lnTo>
                <a:lnTo>
                  <a:pt x="143" y="51"/>
                </a:lnTo>
                <a:lnTo>
                  <a:pt x="144" y="51"/>
                </a:lnTo>
                <a:lnTo>
                  <a:pt x="145" y="49"/>
                </a:lnTo>
                <a:lnTo>
                  <a:pt x="145" y="49"/>
                </a:lnTo>
                <a:lnTo>
                  <a:pt x="145" y="48"/>
                </a:lnTo>
                <a:lnTo>
                  <a:pt x="147" y="45"/>
                </a:lnTo>
                <a:lnTo>
                  <a:pt x="147" y="45"/>
                </a:lnTo>
                <a:lnTo>
                  <a:pt x="147" y="45"/>
                </a:lnTo>
                <a:lnTo>
                  <a:pt x="147" y="42"/>
                </a:lnTo>
                <a:lnTo>
                  <a:pt x="148" y="42"/>
                </a:lnTo>
                <a:lnTo>
                  <a:pt x="148" y="42"/>
                </a:lnTo>
                <a:lnTo>
                  <a:pt x="148" y="38"/>
                </a:lnTo>
                <a:lnTo>
                  <a:pt x="148" y="38"/>
                </a:lnTo>
                <a:lnTo>
                  <a:pt x="148" y="37"/>
                </a:lnTo>
                <a:lnTo>
                  <a:pt x="148" y="33"/>
                </a:lnTo>
                <a:lnTo>
                  <a:pt x="148" y="33"/>
                </a:lnTo>
                <a:lnTo>
                  <a:pt x="148" y="33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6"/>
                </a:lnTo>
                <a:lnTo>
                  <a:pt x="147" y="26"/>
                </a:lnTo>
                <a:lnTo>
                  <a:pt x="147" y="26"/>
                </a:lnTo>
                <a:lnTo>
                  <a:pt x="145" y="24"/>
                </a:lnTo>
                <a:lnTo>
                  <a:pt x="145" y="24"/>
                </a:lnTo>
                <a:lnTo>
                  <a:pt x="145" y="24"/>
                </a:lnTo>
                <a:lnTo>
                  <a:pt x="144" y="21"/>
                </a:lnTo>
                <a:lnTo>
                  <a:pt x="144" y="21"/>
                </a:lnTo>
                <a:lnTo>
                  <a:pt x="144" y="21"/>
                </a:lnTo>
                <a:lnTo>
                  <a:pt x="143" y="19"/>
                </a:lnTo>
                <a:lnTo>
                  <a:pt x="142" y="19"/>
                </a:lnTo>
                <a:lnTo>
                  <a:pt x="142" y="19"/>
                </a:lnTo>
                <a:lnTo>
                  <a:pt x="141" y="18"/>
                </a:lnTo>
                <a:lnTo>
                  <a:pt x="141" y="18"/>
                </a:lnTo>
                <a:lnTo>
                  <a:pt x="141" y="18"/>
                </a:lnTo>
                <a:lnTo>
                  <a:pt x="138" y="15"/>
                </a:lnTo>
                <a:lnTo>
                  <a:pt x="138" y="15"/>
                </a:lnTo>
                <a:lnTo>
                  <a:pt x="138" y="15"/>
                </a:lnTo>
                <a:lnTo>
                  <a:pt x="136" y="14"/>
                </a:lnTo>
                <a:lnTo>
                  <a:pt x="136" y="14"/>
                </a:lnTo>
                <a:lnTo>
                  <a:pt x="136" y="14"/>
                </a:lnTo>
                <a:lnTo>
                  <a:pt x="133" y="13"/>
                </a:lnTo>
                <a:lnTo>
                  <a:pt x="133" y="13"/>
                </a:lnTo>
                <a:lnTo>
                  <a:pt x="133" y="13"/>
                </a:lnTo>
                <a:lnTo>
                  <a:pt x="131" y="12"/>
                </a:lnTo>
                <a:lnTo>
                  <a:pt x="131" y="12"/>
                </a:lnTo>
                <a:lnTo>
                  <a:pt x="131" y="12"/>
                </a:lnTo>
                <a:lnTo>
                  <a:pt x="127" y="11"/>
                </a:lnTo>
                <a:lnTo>
                  <a:pt x="127" y="11"/>
                </a:lnTo>
                <a:lnTo>
                  <a:pt x="127" y="11"/>
                </a:lnTo>
                <a:lnTo>
                  <a:pt x="121" y="11"/>
                </a:lnTo>
                <a:lnTo>
                  <a:pt x="121" y="11"/>
                </a:lnTo>
                <a:lnTo>
                  <a:pt x="121" y="11"/>
                </a:lnTo>
                <a:lnTo>
                  <a:pt x="119" y="11"/>
                </a:lnTo>
                <a:lnTo>
                  <a:pt x="118" y="11"/>
                </a:lnTo>
                <a:lnTo>
                  <a:pt x="118" y="11"/>
                </a:lnTo>
                <a:lnTo>
                  <a:pt x="115" y="11"/>
                </a:lnTo>
                <a:lnTo>
                  <a:pt x="115" y="11"/>
                </a:lnTo>
                <a:lnTo>
                  <a:pt x="115" y="11"/>
                </a:lnTo>
                <a:lnTo>
                  <a:pt x="112" y="11"/>
                </a:lnTo>
                <a:lnTo>
                  <a:pt x="112" y="11"/>
                </a:lnTo>
                <a:lnTo>
                  <a:pt x="112" y="11"/>
                </a:lnTo>
                <a:lnTo>
                  <a:pt x="108" y="12"/>
                </a:lnTo>
                <a:lnTo>
                  <a:pt x="108" y="12"/>
                </a:lnTo>
                <a:lnTo>
                  <a:pt x="108" y="12"/>
                </a:lnTo>
                <a:lnTo>
                  <a:pt x="105" y="13"/>
                </a:lnTo>
                <a:lnTo>
                  <a:pt x="105" y="13"/>
                </a:lnTo>
                <a:lnTo>
                  <a:pt x="105" y="13"/>
                </a:lnTo>
                <a:lnTo>
                  <a:pt x="102" y="14"/>
                </a:lnTo>
                <a:lnTo>
                  <a:pt x="102" y="14"/>
                </a:lnTo>
                <a:lnTo>
                  <a:pt x="102" y="15"/>
                </a:lnTo>
                <a:lnTo>
                  <a:pt x="99" y="17"/>
                </a:lnTo>
                <a:lnTo>
                  <a:pt x="99" y="17"/>
                </a:lnTo>
                <a:lnTo>
                  <a:pt x="99" y="17"/>
                </a:lnTo>
                <a:lnTo>
                  <a:pt x="96" y="18"/>
                </a:lnTo>
                <a:lnTo>
                  <a:pt x="96" y="19"/>
                </a:lnTo>
                <a:lnTo>
                  <a:pt x="96" y="19"/>
                </a:lnTo>
                <a:lnTo>
                  <a:pt x="93" y="23"/>
                </a:lnTo>
                <a:lnTo>
                  <a:pt x="91" y="23"/>
                </a:lnTo>
                <a:lnTo>
                  <a:pt x="91" y="23"/>
                </a:lnTo>
                <a:lnTo>
                  <a:pt x="90" y="25"/>
                </a:lnTo>
                <a:lnTo>
                  <a:pt x="90" y="25"/>
                </a:lnTo>
                <a:lnTo>
                  <a:pt x="90" y="25"/>
                </a:lnTo>
                <a:lnTo>
                  <a:pt x="89" y="27"/>
                </a:lnTo>
                <a:lnTo>
                  <a:pt x="89" y="27"/>
                </a:lnTo>
                <a:lnTo>
                  <a:pt x="88" y="27"/>
                </a:lnTo>
                <a:lnTo>
                  <a:pt x="87" y="30"/>
                </a:lnTo>
                <a:lnTo>
                  <a:pt x="87" y="30"/>
                </a:lnTo>
                <a:lnTo>
                  <a:pt x="87" y="31"/>
                </a:lnTo>
                <a:lnTo>
                  <a:pt x="87" y="32"/>
                </a:lnTo>
                <a:lnTo>
                  <a:pt x="87" y="33"/>
                </a:lnTo>
                <a:lnTo>
                  <a:pt x="87" y="33"/>
                </a:lnTo>
                <a:lnTo>
                  <a:pt x="85" y="36"/>
                </a:lnTo>
                <a:lnTo>
                  <a:pt x="85" y="36"/>
                </a:lnTo>
                <a:lnTo>
                  <a:pt x="85" y="36"/>
                </a:lnTo>
                <a:lnTo>
                  <a:pt x="85" y="38"/>
                </a:lnTo>
                <a:lnTo>
                  <a:pt x="85" y="38"/>
                </a:lnTo>
                <a:lnTo>
                  <a:pt x="85" y="38"/>
                </a:lnTo>
                <a:lnTo>
                  <a:pt x="85" y="41"/>
                </a:lnTo>
                <a:lnTo>
                  <a:pt x="85" y="41"/>
                </a:lnTo>
                <a:lnTo>
                  <a:pt x="85" y="41"/>
                </a:lnTo>
                <a:lnTo>
                  <a:pt x="85" y="43"/>
                </a:lnTo>
                <a:lnTo>
                  <a:pt x="85" y="43"/>
                </a:lnTo>
                <a:lnTo>
                  <a:pt x="85" y="44"/>
                </a:lnTo>
                <a:lnTo>
                  <a:pt x="87" y="45"/>
                </a:lnTo>
                <a:lnTo>
                  <a:pt x="87" y="47"/>
                </a:lnTo>
                <a:lnTo>
                  <a:pt x="87" y="47"/>
                </a:lnTo>
                <a:lnTo>
                  <a:pt x="87" y="48"/>
                </a:lnTo>
                <a:lnTo>
                  <a:pt x="93" y="62"/>
                </a:lnTo>
                <a:lnTo>
                  <a:pt x="93" y="48"/>
                </a:lnTo>
                <a:lnTo>
                  <a:pt x="93" y="48"/>
                </a:lnTo>
                <a:lnTo>
                  <a:pt x="89" y="48"/>
                </a:lnTo>
                <a:lnTo>
                  <a:pt x="87" y="49"/>
                </a:lnTo>
                <a:lnTo>
                  <a:pt x="89" y="53"/>
                </a:lnTo>
                <a:lnTo>
                  <a:pt x="89" y="53"/>
                </a:lnTo>
                <a:lnTo>
                  <a:pt x="89" y="53"/>
                </a:lnTo>
                <a:lnTo>
                  <a:pt x="91" y="56"/>
                </a:lnTo>
                <a:lnTo>
                  <a:pt x="91" y="56"/>
                </a:lnTo>
                <a:lnTo>
                  <a:pt x="91" y="56"/>
                </a:lnTo>
                <a:lnTo>
                  <a:pt x="94" y="59"/>
                </a:lnTo>
                <a:lnTo>
                  <a:pt x="95" y="59"/>
                </a:lnTo>
                <a:lnTo>
                  <a:pt x="95" y="59"/>
                </a:lnTo>
                <a:lnTo>
                  <a:pt x="97" y="61"/>
                </a:lnTo>
                <a:lnTo>
                  <a:pt x="97" y="61"/>
                </a:lnTo>
                <a:lnTo>
                  <a:pt x="97" y="61"/>
                </a:lnTo>
                <a:lnTo>
                  <a:pt x="100" y="64"/>
                </a:lnTo>
                <a:lnTo>
                  <a:pt x="100" y="64"/>
                </a:lnTo>
                <a:lnTo>
                  <a:pt x="100" y="64"/>
                </a:lnTo>
                <a:lnTo>
                  <a:pt x="102" y="65"/>
                </a:lnTo>
                <a:lnTo>
                  <a:pt x="103" y="65"/>
                </a:lnTo>
                <a:lnTo>
                  <a:pt x="103" y="65"/>
                </a:lnTo>
                <a:lnTo>
                  <a:pt x="106" y="65"/>
                </a:lnTo>
                <a:lnTo>
                  <a:pt x="106" y="65"/>
                </a:lnTo>
                <a:lnTo>
                  <a:pt x="106" y="65"/>
                </a:lnTo>
                <a:lnTo>
                  <a:pt x="107" y="65"/>
                </a:lnTo>
                <a:lnTo>
                  <a:pt x="108" y="65"/>
                </a:lnTo>
                <a:lnTo>
                  <a:pt x="108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11" y="64"/>
                </a:lnTo>
                <a:lnTo>
                  <a:pt x="111" y="64"/>
                </a:lnTo>
                <a:lnTo>
                  <a:pt x="111" y="64"/>
                </a:lnTo>
                <a:lnTo>
                  <a:pt x="112" y="62"/>
                </a:lnTo>
                <a:lnTo>
                  <a:pt x="112" y="62"/>
                </a:lnTo>
                <a:lnTo>
                  <a:pt x="112" y="62"/>
                </a:lnTo>
                <a:lnTo>
                  <a:pt x="113" y="60"/>
                </a:lnTo>
                <a:lnTo>
                  <a:pt x="114" y="60"/>
                </a:lnTo>
                <a:lnTo>
                  <a:pt x="114" y="60"/>
                </a:lnTo>
                <a:lnTo>
                  <a:pt x="115" y="58"/>
                </a:lnTo>
                <a:lnTo>
                  <a:pt x="115" y="58"/>
                </a:lnTo>
                <a:lnTo>
                  <a:pt x="115" y="56"/>
                </a:lnTo>
                <a:lnTo>
                  <a:pt x="115" y="54"/>
                </a:lnTo>
                <a:lnTo>
                  <a:pt x="115" y="54"/>
                </a:lnTo>
                <a:lnTo>
                  <a:pt x="115" y="54"/>
                </a:lnTo>
                <a:lnTo>
                  <a:pt x="115" y="50"/>
                </a:lnTo>
                <a:lnTo>
                  <a:pt x="115" y="50"/>
                </a:lnTo>
                <a:lnTo>
                  <a:pt x="115" y="50"/>
                </a:lnTo>
                <a:lnTo>
                  <a:pt x="115" y="47"/>
                </a:lnTo>
                <a:lnTo>
                  <a:pt x="115" y="47"/>
                </a:lnTo>
                <a:lnTo>
                  <a:pt x="115" y="45"/>
                </a:lnTo>
                <a:lnTo>
                  <a:pt x="114" y="42"/>
                </a:lnTo>
                <a:lnTo>
                  <a:pt x="114" y="42"/>
                </a:lnTo>
                <a:lnTo>
                  <a:pt x="114" y="42"/>
                </a:lnTo>
                <a:lnTo>
                  <a:pt x="113" y="37"/>
                </a:lnTo>
                <a:lnTo>
                  <a:pt x="113" y="37"/>
                </a:lnTo>
                <a:lnTo>
                  <a:pt x="113" y="37"/>
                </a:lnTo>
                <a:lnTo>
                  <a:pt x="113" y="35"/>
                </a:lnTo>
                <a:lnTo>
                  <a:pt x="112" y="35"/>
                </a:lnTo>
                <a:lnTo>
                  <a:pt x="112" y="35"/>
                </a:lnTo>
                <a:lnTo>
                  <a:pt x="111" y="33"/>
                </a:lnTo>
                <a:lnTo>
                  <a:pt x="111" y="32"/>
                </a:lnTo>
                <a:lnTo>
                  <a:pt x="111" y="32"/>
                </a:lnTo>
                <a:lnTo>
                  <a:pt x="109" y="31"/>
                </a:lnTo>
                <a:lnTo>
                  <a:pt x="109" y="31"/>
                </a:lnTo>
                <a:lnTo>
                  <a:pt x="109" y="31"/>
                </a:lnTo>
                <a:lnTo>
                  <a:pt x="108" y="29"/>
                </a:lnTo>
                <a:lnTo>
                  <a:pt x="107" y="29"/>
                </a:lnTo>
                <a:lnTo>
                  <a:pt x="107" y="29"/>
                </a:lnTo>
                <a:lnTo>
                  <a:pt x="106" y="27"/>
                </a:lnTo>
                <a:lnTo>
                  <a:pt x="106" y="27"/>
                </a:lnTo>
                <a:lnTo>
                  <a:pt x="105" y="27"/>
                </a:lnTo>
                <a:lnTo>
                  <a:pt x="103" y="26"/>
                </a:lnTo>
                <a:lnTo>
                  <a:pt x="103" y="26"/>
                </a:lnTo>
                <a:lnTo>
                  <a:pt x="103" y="26"/>
                </a:lnTo>
                <a:lnTo>
                  <a:pt x="101" y="25"/>
                </a:lnTo>
                <a:lnTo>
                  <a:pt x="101" y="25"/>
                </a:lnTo>
                <a:lnTo>
                  <a:pt x="100" y="25"/>
                </a:lnTo>
                <a:lnTo>
                  <a:pt x="97" y="24"/>
                </a:lnTo>
                <a:lnTo>
                  <a:pt x="97" y="24"/>
                </a:lnTo>
                <a:lnTo>
                  <a:pt x="97" y="24"/>
                </a:lnTo>
                <a:lnTo>
                  <a:pt x="95" y="24"/>
                </a:lnTo>
                <a:lnTo>
                  <a:pt x="95" y="24"/>
                </a:lnTo>
                <a:lnTo>
                  <a:pt x="95" y="23"/>
                </a:lnTo>
                <a:lnTo>
                  <a:pt x="91" y="23"/>
                </a:lnTo>
                <a:lnTo>
                  <a:pt x="91" y="23"/>
                </a:lnTo>
                <a:lnTo>
                  <a:pt x="91" y="23"/>
                </a:lnTo>
                <a:lnTo>
                  <a:pt x="85" y="23"/>
                </a:lnTo>
                <a:lnTo>
                  <a:pt x="85" y="23"/>
                </a:lnTo>
                <a:lnTo>
                  <a:pt x="85" y="23"/>
                </a:lnTo>
                <a:lnTo>
                  <a:pt x="83" y="24"/>
                </a:lnTo>
                <a:lnTo>
                  <a:pt x="82" y="24"/>
                </a:lnTo>
                <a:lnTo>
                  <a:pt x="82" y="24"/>
                </a:lnTo>
                <a:lnTo>
                  <a:pt x="79" y="24"/>
                </a:lnTo>
                <a:lnTo>
                  <a:pt x="79" y="24"/>
                </a:lnTo>
                <a:lnTo>
                  <a:pt x="79" y="25"/>
                </a:lnTo>
                <a:lnTo>
                  <a:pt x="76" y="25"/>
                </a:lnTo>
                <a:lnTo>
                  <a:pt x="76" y="25"/>
                </a:lnTo>
                <a:lnTo>
                  <a:pt x="76" y="25"/>
                </a:lnTo>
                <a:lnTo>
                  <a:pt x="72" y="27"/>
                </a:lnTo>
                <a:lnTo>
                  <a:pt x="72" y="27"/>
                </a:lnTo>
                <a:lnTo>
                  <a:pt x="72" y="27"/>
                </a:lnTo>
                <a:lnTo>
                  <a:pt x="70" y="29"/>
                </a:lnTo>
                <a:lnTo>
                  <a:pt x="70" y="29"/>
                </a:lnTo>
                <a:lnTo>
                  <a:pt x="70" y="29"/>
                </a:lnTo>
                <a:lnTo>
                  <a:pt x="67" y="31"/>
                </a:lnTo>
                <a:lnTo>
                  <a:pt x="66" y="31"/>
                </a:lnTo>
                <a:lnTo>
                  <a:pt x="66" y="31"/>
                </a:lnTo>
                <a:lnTo>
                  <a:pt x="64" y="32"/>
                </a:lnTo>
                <a:lnTo>
                  <a:pt x="64" y="33"/>
                </a:lnTo>
                <a:lnTo>
                  <a:pt x="64" y="33"/>
                </a:lnTo>
                <a:lnTo>
                  <a:pt x="63" y="35"/>
                </a:lnTo>
                <a:lnTo>
                  <a:pt x="61" y="36"/>
                </a:lnTo>
                <a:lnTo>
                  <a:pt x="61" y="36"/>
                </a:lnTo>
                <a:lnTo>
                  <a:pt x="58" y="41"/>
                </a:lnTo>
                <a:lnTo>
                  <a:pt x="58" y="41"/>
                </a:lnTo>
                <a:lnTo>
                  <a:pt x="58" y="41"/>
                </a:lnTo>
                <a:lnTo>
                  <a:pt x="57" y="43"/>
                </a:lnTo>
                <a:lnTo>
                  <a:pt x="57" y="43"/>
                </a:lnTo>
                <a:lnTo>
                  <a:pt x="57" y="43"/>
                </a:lnTo>
                <a:lnTo>
                  <a:pt x="55" y="45"/>
                </a:lnTo>
                <a:lnTo>
                  <a:pt x="55" y="45"/>
                </a:lnTo>
                <a:lnTo>
                  <a:pt x="55" y="45"/>
                </a:lnTo>
                <a:lnTo>
                  <a:pt x="54" y="48"/>
                </a:lnTo>
                <a:lnTo>
                  <a:pt x="54" y="48"/>
                </a:lnTo>
                <a:lnTo>
                  <a:pt x="54" y="49"/>
                </a:lnTo>
                <a:lnTo>
                  <a:pt x="54" y="51"/>
                </a:lnTo>
                <a:lnTo>
                  <a:pt x="54" y="51"/>
                </a:lnTo>
                <a:lnTo>
                  <a:pt x="54" y="51"/>
                </a:lnTo>
                <a:lnTo>
                  <a:pt x="54" y="54"/>
                </a:lnTo>
                <a:lnTo>
                  <a:pt x="54" y="54"/>
                </a:lnTo>
                <a:lnTo>
                  <a:pt x="54" y="54"/>
                </a:lnTo>
                <a:lnTo>
                  <a:pt x="54" y="56"/>
                </a:lnTo>
                <a:lnTo>
                  <a:pt x="54" y="56"/>
                </a:lnTo>
                <a:lnTo>
                  <a:pt x="54" y="56"/>
                </a:lnTo>
                <a:lnTo>
                  <a:pt x="54" y="59"/>
                </a:lnTo>
                <a:lnTo>
                  <a:pt x="54" y="59"/>
                </a:lnTo>
                <a:lnTo>
                  <a:pt x="54" y="60"/>
                </a:lnTo>
                <a:lnTo>
                  <a:pt x="55" y="61"/>
                </a:lnTo>
                <a:lnTo>
                  <a:pt x="55" y="62"/>
                </a:lnTo>
                <a:lnTo>
                  <a:pt x="55" y="62"/>
                </a:lnTo>
                <a:lnTo>
                  <a:pt x="57" y="64"/>
                </a:lnTo>
                <a:lnTo>
                  <a:pt x="57" y="65"/>
                </a:lnTo>
                <a:lnTo>
                  <a:pt x="57" y="65"/>
                </a:lnTo>
                <a:lnTo>
                  <a:pt x="58" y="66"/>
                </a:lnTo>
                <a:lnTo>
                  <a:pt x="58" y="67"/>
                </a:lnTo>
                <a:lnTo>
                  <a:pt x="60" y="67"/>
                </a:lnTo>
                <a:lnTo>
                  <a:pt x="60" y="67"/>
                </a:lnTo>
                <a:lnTo>
                  <a:pt x="60" y="65"/>
                </a:lnTo>
                <a:lnTo>
                  <a:pt x="58" y="66"/>
                </a:lnTo>
                <a:lnTo>
                  <a:pt x="60" y="70"/>
                </a:lnTo>
                <a:lnTo>
                  <a:pt x="60" y="70"/>
                </a:lnTo>
                <a:lnTo>
                  <a:pt x="60" y="71"/>
                </a:lnTo>
                <a:lnTo>
                  <a:pt x="64" y="73"/>
                </a:lnTo>
                <a:lnTo>
                  <a:pt x="64" y="73"/>
                </a:lnTo>
                <a:lnTo>
                  <a:pt x="64" y="73"/>
                </a:lnTo>
                <a:lnTo>
                  <a:pt x="66" y="76"/>
                </a:lnTo>
                <a:lnTo>
                  <a:pt x="66" y="76"/>
                </a:lnTo>
                <a:lnTo>
                  <a:pt x="66" y="76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2" y="79"/>
                </a:lnTo>
                <a:lnTo>
                  <a:pt x="72" y="79"/>
                </a:lnTo>
                <a:lnTo>
                  <a:pt x="73" y="79"/>
                </a:lnTo>
                <a:lnTo>
                  <a:pt x="76" y="79"/>
                </a:lnTo>
                <a:lnTo>
                  <a:pt x="76" y="79"/>
                </a:lnTo>
                <a:lnTo>
                  <a:pt x="76" y="79"/>
                </a:lnTo>
                <a:lnTo>
                  <a:pt x="78" y="79"/>
                </a:lnTo>
                <a:lnTo>
                  <a:pt x="78" y="79"/>
                </a:lnTo>
                <a:lnTo>
                  <a:pt x="79" y="79"/>
                </a:lnTo>
                <a:lnTo>
                  <a:pt x="81" y="79"/>
                </a:lnTo>
                <a:lnTo>
                  <a:pt x="81" y="79"/>
                </a:lnTo>
                <a:lnTo>
                  <a:pt x="81" y="79"/>
                </a:lnTo>
                <a:lnTo>
                  <a:pt x="82" y="78"/>
                </a:lnTo>
                <a:lnTo>
                  <a:pt x="82" y="78"/>
                </a:lnTo>
                <a:lnTo>
                  <a:pt x="82" y="78"/>
                </a:lnTo>
                <a:lnTo>
                  <a:pt x="83" y="78"/>
                </a:lnTo>
                <a:lnTo>
                  <a:pt x="83" y="78"/>
                </a:lnTo>
                <a:lnTo>
                  <a:pt x="83" y="77"/>
                </a:lnTo>
                <a:lnTo>
                  <a:pt x="84" y="77"/>
                </a:lnTo>
                <a:lnTo>
                  <a:pt x="84" y="77"/>
                </a:lnTo>
                <a:lnTo>
                  <a:pt x="84" y="76"/>
                </a:lnTo>
                <a:lnTo>
                  <a:pt x="85" y="74"/>
                </a:lnTo>
                <a:lnTo>
                  <a:pt x="85" y="73"/>
                </a:lnTo>
                <a:lnTo>
                  <a:pt x="85" y="73"/>
                </a:lnTo>
                <a:lnTo>
                  <a:pt x="87" y="71"/>
                </a:lnTo>
                <a:lnTo>
                  <a:pt x="87" y="71"/>
                </a:lnTo>
                <a:lnTo>
                  <a:pt x="87" y="71"/>
                </a:lnTo>
                <a:lnTo>
                  <a:pt x="87" y="67"/>
                </a:lnTo>
                <a:lnTo>
                  <a:pt x="87" y="67"/>
                </a:lnTo>
                <a:lnTo>
                  <a:pt x="87" y="67"/>
                </a:lnTo>
                <a:lnTo>
                  <a:pt x="87" y="64"/>
                </a:lnTo>
                <a:lnTo>
                  <a:pt x="87" y="64"/>
                </a:lnTo>
                <a:lnTo>
                  <a:pt x="87" y="64"/>
                </a:lnTo>
                <a:lnTo>
                  <a:pt x="85" y="60"/>
                </a:lnTo>
                <a:lnTo>
                  <a:pt x="85" y="60"/>
                </a:lnTo>
                <a:lnTo>
                  <a:pt x="85" y="60"/>
                </a:lnTo>
                <a:lnTo>
                  <a:pt x="84" y="55"/>
                </a:lnTo>
                <a:lnTo>
                  <a:pt x="84" y="55"/>
                </a:lnTo>
                <a:lnTo>
                  <a:pt x="84" y="55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1" y="49"/>
                </a:lnTo>
                <a:lnTo>
                  <a:pt x="81" y="49"/>
                </a:lnTo>
                <a:lnTo>
                  <a:pt x="81" y="49"/>
                </a:lnTo>
                <a:lnTo>
                  <a:pt x="79" y="47"/>
                </a:lnTo>
                <a:lnTo>
                  <a:pt x="78" y="47"/>
                </a:lnTo>
                <a:lnTo>
                  <a:pt x="78" y="47"/>
                </a:lnTo>
                <a:lnTo>
                  <a:pt x="77" y="45"/>
                </a:lnTo>
                <a:lnTo>
                  <a:pt x="77" y="45"/>
                </a:lnTo>
                <a:lnTo>
                  <a:pt x="77" y="45"/>
                </a:lnTo>
                <a:lnTo>
                  <a:pt x="75" y="44"/>
                </a:lnTo>
                <a:lnTo>
                  <a:pt x="75" y="44"/>
                </a:lnTo>
                <a:lnTo>
                  <a:pt x="75" y="44"/>
                </a:lnTo>
                <a:lnTo>
                  <a:pt x="72" y="43"/>
                </a:lnTo>
                <a:lnTo>
                  <a:pt x="72" y="43"/>
                </a:lnTo>
                <a:lnTo>
                  <a:pt x="72" y="42"/>
                </a:lnTo>
                <a:lnTo>
                  <a:pt x="70" y="42"/>
                </a:lnTo>
                <a:lnTo>
                  <a:pt x="70" y="42"/>
                </a:lnTo>
                <a:lnTo>
                  <a:pt x="70" y="42"/>
                </a:lnTo>
                <a:lnTo>
                  <a:pt x="67" y="41"/>
                </a:lnTo>
                <a:lnTo>
                  <a:pt x="67" y="41"/>
                </a:lnTo>
                <a:lnTo>
                  <a:pt x="67" y="41"/>
                </a:lnTo>
                <a:lnTo>
                  <a:pt x="64" y="41"/>
                </a:lnTo>
                <a:lnTo>
                  <a:pt x="64" y="41"/>
                </a:lnTo>
                <a:lnTo>
                  <a:pt x="64" y="41"/>
                </a:lnTo>
                <a:lnTo>
                  <a:pt x="61" y="41"/>
                </a:lnTo>
                <a:lnTo>
                  <a:pt x="61" y="41"/>
                </a:lnTo>
                <a:lnTo>
                  <a:pt x="61" y="41"/>
                </a:lnTo>
                <a:lnTo>
                  <a:pt x="58" y="41"/>
                </a:lnTo>
                <a:lnTo>
                  <a:pt x="58" y="41"/>
                </a:lnTo>
                <a:lnTo>
                  <a:pt x="58" y="41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49" y="42"/>
                </a:lnTo>
                <a:lnTo>
                  <a:pt x="49" y="43"/>
                </a:lnTo>
                <a:lnTo>
                  <a:pt x="48" y="43"/>
                </a:lnTo>
                <a:lnTo>
                  <a:pt x="46" y="44"/>
                </a:lnTo>
                <a:lnTo>
                  <a:pt x="46" y="44"/>
                </a:lnTo>
                <a:lnTo>
                  <a:pt x="46" y="44"/>
                </a:lnTo>
                <a:lnTo>
                  <a:pt x="43" y="45"/>
                </a:lnTo>
                <a:lnTo>
                  <a:pt x="42" y="45"/>
                </a:lnTo>
                <a:lnTo>
                  <a:pt x="42" y="45"/>
                </a:lnTo>
                <a:lnTo>
                  <a:pt x="40" y="48"/>
                </a:lnTo>
                <a:lnTo>
                  <a:pt x="40" y="48"/>
                </a:lnTo>
                <a:lnTo>
                  <a:pt x="40" y="48"/>
                </a:lnTo>
                <a:lnTo>
                  <a:pt x="37" y="49"/>
                </a:lnTo>
                <a:lnTo>
                  <a:pt x="37" y="49"/>
                </a:lnTo>
                <a:lnTo>
                  <a:pt x="37" y="50"/>
                </a:lnTo>
                <a:lnTo>
                  <a:pt x="35" y="51"/>
                </a:lnTo>
                <a:lnTo>
                  <a:pt x="35" y="51"/>
                </a:lnTo>
                <a:lnTo>
                  <a:pt x="35" y="53"/>
                </a:lnTo>
                <a:lnTo>
                  <a:pt x="32" y="54"/>
                </a:lnTo>
                <a:lnTo>
                  <a:pt x="32" y="55"/>
                </a:lnTo>
                <a:lnTo>
                  <a:pt x="32" y="55"/>
                </a:lnTo>
                <a:lnTo>
                  <a:pt x="30" y="58"/>
                </a:lnTo>
                <a:lnTo>
                  <a:pt x="30" y="58"/>
                </a:lnTo>
                <a:lnTo>
                  <a:pt x="30" y="58"/>
                </a:lnTo>
                <a:lnTo>
                  <a:pt x="28" y="62"/>
                </a:lnTo>
                <a:lnTo>
                  <a:pt x="28" y="62"/>
                </a:lnTo>
                <a:lnTo>
                  <a:pt x="28" y="64"/>
                </a:lnTo>
                <a:lnTo>
                  <a:pt x="26" y="66"/>
                </a:lnTo>
                <a:lnTo>
                  <a:pt x="26" y="66"/>
                </a:lnTo>
                <a:lnTo>
                  <a:pt x="26" y="66"/>
                </a:lnTo>
                <a:lnTo>
                  <a:pt x="25" y="68"/>
                </a:lnTo>
                <a:lnTo>
                  <a:pt x="25" y="68"/>
                </a:lnTo>
                <a:lnTo>
                  <a:pt x="25" y="68"/>
                </a:lnTo>
                <a:lnTo>
                  <a:pt x="25" y="71"/>
                </a:lnTo>
                <a:lnTo>
                  <a:pt x="25" y="72"/>
                </a:lnTo>
                <a:lnTo>
                  <a:pt x="25" y="72"/>
                </a:lnTo>
                <a:lnTo>
                  <a:pt x="25" y="74"/>
                </a:lnTo>
                <a:lnTo>
                  <a:pt x="25" y="74"/>
                </a:lnTo>
                <a:lnTo>
                  <a:pt x="25" y="74"/>
                </a:lnTo>
                <a:lnTo>
                  <a:pt x="25" y="77"/>
                </a:lnTo>
                <a:lnTo>
                  <a:pt x="25" y="77"/>
                </a:lnTo>
                <a:lnTo>
                  <a:pt x="25" y="77"/>
                </a:lnTo>
                <a:lnTo>
                  <a:pt x="26" y="79"/>
                </a:lnTo>
                <a:lnTo>
                  <a:pt x="26" y="79"/>
                </a:lnTo>
                <a:lnTo>
                  <a:pt x="26" y="80"/>
                </a:lnTo>
                <a:lnTo>
                  <a:pt x="26" y="82"/>
                </a:lnTo>
                <a:lnTo>
                  <a:pt x="26" y="82"/>
                </a:lnTo>
                <a:lnTo>
                  <a:pt x="26" y="83"/>
                </a:lnTo>
                <a:lnTo>
                  <a:pt x="28" y="84"/>
                </a:lnTo>
                <a:lnTo>
                  <a:pt x="28" y="84"/>
                </a:lnTo>
                <a:lnTo>
                  <a:pt x="28" y="85"/>
                </a:lnTo>
                <a:lnTo>
                  <a:pt x="29" y="86"/>
                </a:lnTo>
                <a:lnTo>
                  <a:pt x="29" y="86"/>
                </a:lnTo>
                <a:lnTo>
                  <a:pt x="29" y="86"/>
                </a:lnTo>
                <a:lnTo>
                  <a:pt x="31" y="89"/>
                </a:lnTo>
                <a:lnTo>
                  <a:pt x="31" y="89"/>
                </a:lnTo>
                <a:lnTo>
                  <a:pt x="31" y="89"/>
                </a:lnTo>
                <a:lnTo>
                  <a:pt x="35" y="91"/>
                </a:lnTo>
                <a:lnTo>
                  <a:pt x="35" y="92"/>
                </a:lnTo>
                <a:lnTo>
                  <a:pt x="35" y="92"/>
                </a:lnTo>
                <a:lnTo>
                  <a:pt x="37" y="95"/>
                </a:lnTo>
                <a:lnTo>
                  <a:pt x="37" y="95"/>
                </a:lnTo>
                <a:lnTo>
                  <a:pt x="38" y="95"/>
                </a:lnTo>
                <a:lnTo>
                  <a:pt x="41" y="96"/>
                </a:lnTo>
                <a:lnTo>
                  <a:pt x="41" y="96"/>
                </a:lnTo>
                <a:lnTo>
                  <a:pt x="42" y="96"/>
                </a:lnTo>
                <a:lnTo>
                  <a:pt x="44" y="98"/>
                </a:lnTo>
                <a:lnTo>
                  <a:pt x="44" y="98"/>
                </a:lnTo>
                <a:lnTo>
                  <a:pt x="44" y="98"/>
                </a:lnTo>
                <a:lnTo>
                  <a:pt x="48" y="98"/>
                </a:lnTo>
                <a:lnTo>
                  <a:pt x="48" y="98"/>
                </a:lnTo>
                <a:lnTo>
                  <a:pt x="48" y="98"/>
                </a:lnTo>
                <a:lnTo>
                  <a:pt x="50" y="98"/>
                </a:lnTo>
                <a:lnTo>
                  <a:pt x="52" y="98"/>
                </a:lnTo>
                <a:lnTo>
                  <a:pt x="52" y="98"/>
                </a:lnTo>
                <a:lnTo>
                  <a:pt x="54" y="98"/>
                </a:lnTo>
                <a:lnTo>
                  <a:pt x="54" y="98"/>
                </a:lnTo>
                <a:lnTo>
                  <a:pt x="54" y="98"/>
                </a:lnTo>
                <a:lnTo>
                  <a:pt x="55" y="97"/>
                </a:lnTo>
                <a:lnTo>
                  <a:pt x="55" y="97"/>
                </a:lnTo>
                <a:lnTo>
                  <a:pt x="55" y="97"/>
                </a:lnTo>
                <a:lnTo>
                  <a:pt x="57" y="97"/>
                </a:lnTo>
                <a:lnTo>
                  <a:pt x="57" y="97"/>
                </a:lnTo>
                <a:lnTo>
                  <a:pt x="58" y="96"/>
                </a:lnTo>
                <a:lnTo>
                  <a:pt x="58" y="96"/>
                </a:lnTo>
                <a:lnTo>
                  <a:pt x="58" y="96"/>
                </a:lnTo>
                <a:lnTo>
                  <a:pt x="58" y="95"/>
                </a:lnTo>
                <a:lnTo>
                  <a:pt x="59" y="95"/>
                </a:lnTo>
                <a:lnTo>
                  <a:pt x="59" y="95"/>
                </a:lnTo>
                <a:lnTo>
                  <a:pt x="59" y="94"/>
                </a:lnTo>
                <a:lnTo>
                  <a:pt x="60" y="91"/>
                </a:lnTo>
                <a:lnTo>
                  <a:pt x="60" y="91"/>
                </a:lnTo>
                <a:lnTo>
                  <a:pt x="60" y="91"/>
                </a:lnTo>
                <a:lnTo>
                  <a:pt x="60" y="89"/>
                </a:lnTo>
                <a:lnTo>
                  <a:pt x="60" y="88"/>
                </a:lnTo>
                <a:lnTo>
                  <a:pt x="60" y="88"/>
                </a:lnTo>
                <a:lnTo>
                  <a:pt x="60" y="85"/>
                </a:lnTo>
                <a:lnTo>
                  <a:pt x="60" y="85"/>
                </a:lnTo>
                <a:lnTo>
                  <a:pt x="60" y="85"/>
                </a:lnTo>
                <a:lnTo>
                  <a:pt x="59" y="82"/>
                </a:lnTo>
                <a:lnTo>
                  <a:pt x="59" y="82"/>
                </a:lnTo>
                <a:lnTo>
                  <a:pt x="59" y="82"/>
                </a:lnTo>
                <a:lnTo>
                  <a:pt x="58" y="78"/>
                </a:lnTo>
                <a:lnTo>
                  <a:pt x="58" y="78"/>
                </a:lnTo>
                <a:lnTo>
                  <a:pt x="58" y="78"/>
                </a:lnTo>
                <a:lnTo>
                  <a:pt x="55" y="74"/>
                </a:lnTo>
                <a:lnTo>
                  <a:pt x="55" y="73"/>
                </a:lnTo>
                <a:lnTo>
                  <a:pt x="55" y="73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0" y="68"/>
                </a:lnTo>
                <a:lnTo>
                  <a:pt x="50" y="68"/>
                </a:lnTo>
                <a:lnTo>
                  <a:pt x="50" y="68"/>
                </a:lnTo>
                <a:lnTo>
                  <a:pt x="49" y="66"/>
                </a:lnTo>
                <a:lnTo>
                  <a:pt x="49" y="66"/>
                </a:lnTo>
                <a:lnTo>
                  <a:pt x="49" y="66"/>
                </a:lnTo>
                <a:lnTo>
                  <a:pt x="47" y="65"/>
                </a:lnTo>
                <a:lnTo>
                  <a:pt x="47" y="65"/>
                </a:lnTo>
                <a:lnTo>
                  <a:pt x="47" y="65"/>
                </a:lnTo>
                <a:lnTo>
                  <a:pt x="44" y="64"/>
                </a:lnTo>
                <a:lnTo>
                  <a:pt x="44" y="64"/>
                </a:lnTo>
                <a:lnTo>
                  <a:pt x="44" y="64"/>
                </a:lnTo>
                <a:lnTo>
                  <a:pt x="42" y="62"/>
                </a:lnTo>
                <a:lnTo>
                  <a:pt x="42" y="62"/>
                </a:lnTo>
                <a:lnTo>
                  <a:pt x="42" y="62"/>
                </a:lnTo>
                <a:lnTo>
                  <a:pt x="40" y="62"/>
                </a:lnTo>
                <a:lnTo>
                  <a:pt x="40" y="62"/>
                </a:lnTo>
                <a:lnTo>
                  <a:pt x="38" y="62"/>
                </a:lnTo>
                <a:lnTo>
                  <a:pt x="36" y="62"/>
                </a:lnTo>
                <a:lnTo>
                  <a:pt x="36" y="62"/>
                </a:lnTo>
                <a:lnTo>
                  <a:pt x="36" y="62"/>
                </a:lnTo>
                <a:lnTo>
                  <a:pt x="34" y="62"/>
                </a:lnTo>
                <a:lnTo>
                  <a:pt x="34" y="62"/>
                </a:lnTo>
                <a:lnTo>
                  <a:pt x="34" y="62"/>
                </a:lnTo>
                <a:lnTo>
                  <a:pt x="30" y="62"/>
                </a:lnTo>
                <a:lnTo>
                  <a:pt x="30" y="62"/>
                </a:lnTo>
                <a:lnTo>
                  <a:pt x="30" y="62"/>
                </a:lnTo>
                <a:lnTo>
                  <a:pt x="28" y="62"/>
                </a:lnTo>
                <a:lnTo>
                  <a:pt x="28" y="62"/>
                </a:lnTo>
                <a:lnTo>
                  <a:pt x="28" y="64"/>
                </a:lnTo>
                <a:lnTo>
                  <a:pt x="22" y="65"/>
                </a:lnTo>
                <a:lnTo>
                  <a:pt x="22" y="65"/>
                </a:lnTo>
                <a:lnTo>
                  <a:pt x="22" y="65"/>
                </a:lnTo>
                <a:lnTo>
                  <a:pt x="19" y="66"/>
                </a:lnTo>
                <a:lnTo>
                  <a:pt x="19" y="66"/>
                </a:lnTo>
                <a:lnTo>
                  <a:pt x="18" y="67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3" y="71"/>
                </a:lnTo>
                <a:lnTo>
                  <a:pt x="13" y="71"/>
                </a:lnTo>
                <a:lnTo>
                  <a:pt x="13" y="71"/>
                </a:lnTo>
                <a:lnTo>
                  <a:pt x="11" y="73"/>
                </a:lnTo>
                <a:lnTo>
                  <a:pt x="11" y="73"/>
                </a:lnTo>
                <a:lnTo>
                  <a:pt x="11" y="73"/>
                </a:lnTo>
                <a:lnTo>
                  <a:pt x="8" y="76"/>
                </a:lnTo>
                <a:lnTo>
                  <a:pt x="8" y="76"/>
                </a:lnTo>
                <a:lnTo>
                  <a:pt x="8" y="76"/>
                </a:lnTo>
                <a:lnTo>
                  <a:pt x="6" y="78"/>
                </a:lnTo>
                <a:lnTo>
                  <a:pt x="6" y="78"/>
                </a:lnTo>
                <a:lnTo>
                  <a:pt x="6" y="78"/>
                </a:lnTo>
                <a:lnTo>
                  <a:pt x="5" y="80"/>
                </a:lnTo>
                <a:lnTo>
                  <a:pt x="5" y="82"/>
                </a:lnTo>
                <a:lnTo>
                  <a:pt x="5" y="82"/>
                </a:lnTo>
                <a:lnTo>
                  <a:pt x="4" y="84"/>
                </a:lnTo>
                <a:lnTo>
                  <a:pt x="2" y="84"/>
                </a:lnTo>
                <a:lnTo>
                  <a:pt x="2" y="84"/>
                </a:lnTo>
                <a:lnTo>
                  <a:pt x="1" y="90"/>
                </a:lnTo>
                <a:lnTo>
                  <a:pt x="1" y="90"/>
                </a:lnTo>
                <a:lnTo>
                  <a:pt x="1" y="90"/>
                </a:lnTo>
                <a:lnTo>
                  <a:pt x="0" y="92"/>
                </a:lnTo>
                <a:lnTo>
                  <a:pt x="0" y="92"/>
                </a:lnTo>
                <a:lnTo>
                  <a:pt x="0" y="94"/>
                </a:lnTo>
                <a:lnTo>
                  <a:pt x="0" y="96"/>
                </a:lnTo>
                <a:lnTo>
                  <a:pt x="0" y="96"/>
                </a:lnTo>
                <a:lnTo>
                  <a:pt x="0" y="96"/>
                </a:lnTo>
                <a:lnTo>
                  <a:pt x="0" y="98"/>
                </a:lnTo>
                <a:lnTo>
                  <a:pt x="0" y="98"/>
                </a:lnTo>
                <a:lnTo>
                  <a:pt x="0" y="98"/>
                </a:lnTo>
                <a:lnTo>
                  <a:pt x="0" y="101"/>
                </a:lnTo>
                <a:lnTo>
                  <a:pt x="0" y="102"/>
                </a:lnTo>
                <a:lnTo>
                  <a:pt x="0" y="102"/>
                </a:lnTo>
                <a:lnTo>
                  <a:pt x="1" y="104"/>
                </a:lnTo>
                <a:lnTo>
                  <a:pt x="1" y="104"/>
                </a:lnTo>
                <a:lnTo>
                  <a:pt x="1" y="104"/>
                </a:lnTo>
                <a:lnTo>
                  <a:pt x="2" y="107"/>
                </a:lnTo>
                <a:lnTo>
                  <a:pt x="2" y="107"/>
                </a:lnTo>
                <a:lnTo>
                  <a:pt x="2" y="107"/>
                </a:lnTo>
                <a:lnTo>
                  <a:pt x="4" y="109"/>
                </a:lnTo>
                <a:lnTo>
                  <a:pt x="4" y="109"/>
                </a:lnTo>
                <a:lnTo>
                  <a:pt x="4" y="109"/>
                </a:lnTo>
                <a:lnTo>
                  <a:pt x="5" y="112"/>
                </a:lnTo>
                <a:lnTo>
                  <a:pt x="5" y="112"/>
                </a:lnTo>
                <a:lnTo>
                  <a:pt x="5" y="112"/>
                </a:lnTo>
                <a:lnTo>
                  <a:pt x="6" y="113"/>
                </a:lnTo>
                <a:lnTo>
                  <a:pt x="6" y="113"/>
                </a:lnTo>
                <a:lnTo>
                  <a:pt x="7" y="113"/>
                </a:lnTo>
                <a:lnTo>
                  <a:pt x="8" y="115"/>
                </a:lnTo>
                <a:lnTo>
                  <a:pt x="11" y="116"/>
                </a:lnTo>
                <a:lnTo>
                  <a:pt x="14" y="113"/>
                </a:lnTo>
                <a:lnTo>
                  <a:pt x="12" y="110"/>
                </a:lnTo>
                <a:lnTo>
                  <a:pt x="11" y="109"/>
                </a:lnTo>
                <a:lnTo>
                  <a:pt x="8" y="112"/>
                </a:lnTo>
                <a:lnTo>
                  <a:pt x="11" y="109"/>
                </a:lnTo>
                <a:lnTo>
                  <a:pt x="10" y="108"/>
                </a:lnTo>
                <a:lnTo>
                  <a:pt x="7" y="109"/>
                </a:lnTo>
                <a:lnTo>
                  <a:pt x="10" y="108"/>
                </a:lnTo>
                <a:lnTo>
                  <a:pt x="8" y="106"/>
                </a:lnTo>
                <a:lnTo>
                  <a:pt x="6" y="108"/>
                </a:lnTo>
                <a:lnTo>
                  <a:pt x="8" y="107"/>
                </a:lnTo>
                <a:lnTo>
                  <a:pt x="7" y="104"/>
                </a:lnTo>
                <a:lnTo>
                  <a:pt x="5" y="106"/>
                </a:lnTo>
                <a:lnTo>
                  <a:pt x="7" y="104"/>
                </a:lnTo>
                <a:lnTo>
                  <a:pt x="6" y="102"/>
                </a:lnTo>
                <a:lnTo>
                  <a:pt x="4" y="103"/>
                </a:lnTo>
                <a:lnTo>
                  <a:pt x="6" y="103"/>
                </a:lnTo>
                <a:lnTo>
                  <a:pt x="6" y="101"/>
                </a:lnTo>
                <a:lnTo>
                  <a:pt x="4" y="101"/>
                </a:lnTo>
                <a:lnTo>
                  <a:pt x="6" y="101"/>
                </a:lnTo>
                <a:lnTo>
                  <a:pt x="6" y="98"/>
                </a:lnTo>
                <a:lnTo>
                  <a:pt x="2" y="98"/>
                </a:lnTo>
                <a:lnTo>
                  <a:pt x="6" y="98"/>
                </a:lnTo>
                <a:lnTo>
                  <a:pt x="6" y="96"/>
                </a:lnTo>
                <a:lnTo>
                  <a:pt x="2" y="96"/>
                </a:lnTo>
                <a:lnTo>
                  <a:pt x="6" y="96"/>
                </a:lnTo>
                <a:lnTo>
                  <a:pt x="6" y="94"/>
                </a:lnTo>
                <a:lnTo>
                  <a:pt x="4" y="94"/>
                </a:lnTo>
                <a:lnTo>
                  <a:pt x="6" y="94"/>
                </a:lnTo>
                <a:lnTo>
                  <a:pt x="6" y="91"/>
                </a:lnTo>
                <a:lnTo>
                  <a:pt x="4" y="90"/>
                </a:lnTo>
                <a:lnTo>
                  <a:pt x="6" y="91"/>
                </a:lnTo>
                <a:lnTo>
                  <a:pt x="8" y="86"/>
                </a:lnTo>
                <a:lnTo>
                  <a:pt x="6" y="85"/>
                </a:lnTo>
                <a:lnTo>
                  <a:pt x="8" y="86"/>
                </a:lnTo>
                <a:lnTo>
                  <a:pt x="10" y="84"/>
                </a:lnTo>
                <a:lnTo>
                  <a:pt x="7" y="83"/>
                </a:lnTo>
                <a:lnTo>
                  <a:pt x="10" y="84"/>
                </a:lnTo>
                <a:lnTo>
                  <a:pt x="11" y="82"/>
                </a:lnTo>
                <a:lnTo>
                  <a:pt x="8" y="79"/>
                </a:lnTo>
                <a:lnTo>
                  <a:pt x="11" y="82"/>
                </a:lnTo>
                <a:lnTo>
                  <a:pt x="13" y="79"/>
                </a:lnTo>
                <a:lnTo>
                  <a:pt x="11" y="77"/>
                </a:lnTo>
                <a:lnTo>
                  <a:pt x="12" y="79"/>
                </a:lnTo>
                <a:lnTo>
                  <a:pt x="14" y="77"/>
                </a:lnTo>
                <a:lnTo>
                  <a:pt x="12" y="74"/>
                </a:lnTo>
                <a:lnTo>
                  <a:pt x="14" y="77"/>
                </a:lnTo>
                <a:lnTo>
                  <a:pt x="17" y="74"/>
                </a:lnTo>
                <a:lnTo>
                  <a:pt x="14" y="73"/>
                </a:lnTo>
                <a:lnTo>
                  <a:pt x="17" y="74"/>
                </a:lnTo>
                <a:lnTo>
                  <a:pt x="19" y="73"/>
                </a:lnTo>
                <a:lnTo>
                  <a:pt x="18" y="71"/>
                </a:lnTo>
                <a:lnTo>
                  <a:pt x="19" y="73"/>
                </a:lnTo>
                <a:lnTo>
                  <a:pt x="22" y="71"/>
                </a:lnTo>
                <a:lnTo>
                  <a:pt x="20" y="68"/>
                </a:lnTo>
                <a:lnTo>
                  <a:pt x="22" y="72"/>
                </a:lnTo>
                <a:lnTo>
                  <a:pt x="24" y="70"/>
                </a:lnTo>
                <a:lnTo>
                  <a:pt x="23" y="67"/>
                </a:lnTo>
                <a:lnTo>
                  <a:pt x="24" y="71"/>
                </a:lnTo>
                <a:lnTo>
                  <a:pt x="29" y="68"/>
                </a:lnTo>
                <a:lnTo>
                  <a:pt x="28" y="66"/>
                </a:lnTo>
                <a:lnTo>
                  <a:pt x="29" y="68"/>
                </a:lnTo>
                <a:lnTo>
                  <a:pt x="31" y="68"/>
                </a:lnTo>
                <a:lnTo>
                  <a:pt x="31" y="65"/>
                </a:lnTo>
                <a:lnTo>
                  <a:pt x="31" y="68"/>
                </a:lnTo>
                <a:lnTo>
                  <a:pt x="34" y="67"/>
                </a:lnTo>
                <a:lnTo>
                  <a:pt x="34" y="65"/>
                </a:lnTo>
                <a:lnTo>
                  <a:pt x="34" y="67"/>
                </a:lnTo>
                <a:lnTo>
                  <a:pt x="36" y="67"/>
                </a:lnTo>
                <a:lnTo>
                  <a:pt x="36" y="65"/>
                </a:lnTo>
                <a:lnTo>
                  <a:pt x="36" y="67"/>
                </a:lnTo>
                <a:lnTo>
                  <a:pt x="38" y="68"/>
                </a:lnTo>
                <a:lnTo>
                  <a:pt x="38" y="65"/>
                </a:lnTo>
                <a:lnTo>
                  <a:pt x="38" y="68"/>
                </a:lnTo>
                <a:lnTo>
                  <a:pt x="41" y="68"/>
                </a:lnTo>
                <a:lnTo>
                  <a:pt x="41" y="66"/>
                </a:lnTo>
                <a:lnTo>
                  <a:pt x="40" y="68"/>
                </a:lnTo>
                <a:lnTo>
                  <a:pt x="42" y="68"/>
                </a:lnTo>
                <a:lnTo>
                  <a:pt x="43" y="66"/>
                </a:lnTo>
                <a:lnTo>
                  <a:pt x="42" y="68"/>
                </a:lnTo>
                <a:lnTo>
                  <a:pt x="44" y="70"/>
                </a:lnTo>
                <a:lnTo>
                  <a:pt x="46" y="67"/>
                </a:lnTo>
                <a:lnTo>
                  <a:pt x="43" y="70"/>
                </a:lnTo>
                <a:lnTo>
                  <a:pt x="46" y="71"/>
                </a:lnTo>
                <a:lnTo>
                  <a:pt x="47" y="68"/>
                </a:lnTo>
                <a:lnTo>
                  <a:pt x="46" y="71"/>
                </a:lnTo>
                <a:lnTo>
                  <a:pt x="47" y="72"/>
                </a:lnTo>
                <a:lnTo>
                  <a:pt x="49" y="70"/>
                </a:lnTo>
                <a:lnTo>
                  <a:pt x="47" y="72"/>
                </a:lnTo>
                <a:lnTo>
                  <a:pt x="48" y="73"/>
                </a:lnTo>
                <a:lnTo>
                  <a:pt x="50" y="72"/>
                </a:lnTo>
                <a:lnTo>
                  <a:pt x="48" y="73"/>
                </a:lnTo>
                <a:lnTo>
                  <a:pt x="50" y="77"/>
                </a:lnTo>
                <a:lnTo>
                  <a:pt x="53" y="76"/>
                </a:lnTo>
                <a:lnTo>
                  <a:pt x="50" y="77"/>
                </a:lnTo>
                <a:lnTo>
                  <a:pt x="53" y="80"/>
                </a:lnTo>
                <a:lnTo>
                  <a:pt x="55" y="79"/>
                </a:lnTo>
                <a:lnTo>
                  <a:pt x="52" y="80"/>
                </a:lnTo>
                <a:lnTo>
                  <a:pt x="54" y="83"/>
                </a:lnTo>
                <a:lnTo>
                  <a:pt x="57" y="82"/>
                </a:lnTo>
                <a:lnTo>
                  <a:pt x="54" y="83"/>
                </a:lnTo>
                <a:lnTo>
                  <a:pt x="54" y="86"/>
                </a:lnTo>
                <a:lnTo>
                  <a:pt x="57" y="85"/>
                </a:lnTo>
                <a:lnTo>
                  <a:pt x="54" y="85"/>
                </a:lnTo>
                <a:lnTo>
                  <a:pt x="54" y="89"/>
                </a:lnTo>
                <a:lnTo>
                  <a:pt x="58" y="89"/>
                </a:lnTo>
                <a:lnTo>
                  <a:pt x="54" y="88"/>
                </a:lnTo>
                <a:lnTo>
                  <a:pt x="54" y="90"/>
                </a:lnTo>
                <a:lnTo>
                  <a:pt x="58" y="91"/>
                </a:lnTo>
                <a:lnTo>
                  <a:pt x="54" y="90"/>
                </a:lnTo>
                <a:lnTo>
                  <a:pt x="54" y="92"/>
                </a:lnTo>
                <a:lnTo>
                  <a:pt x="57" y="92"/>
                </a:lnTo>
                <a:lnTo>
                  <a:pt x="54" y="91"/>
                </a:lnTo>
                <a:lnTo>
                  <a:pt x="54" y="92"/>
                </a:lnTo>
                <a:lnTo>
                  <a:pt x="55" y="94"/>
                </a:lnTo>
                <a:lnTo>
                  <a:pt x="54" y="92"/>
                </a:lnTo>
                <a:lnTo>
                  <a:pt x="53" y="92"/>
                </a:lnTo>
                <a:lnTo>
                  <a:pt x="55" y="95"/>
                </a:lnTo>
                <a:lnTo>
                  <a:pt x="53" y="92"/>
                </a:lnTo>
                <a:lnTo>
                  <a:pt x="53" y="92"/>
                </a:lnTo>
                <a:lnTo>
                  <a:pt x="54" y="95"/>
                </a:lnTo>
                <a:lnTo>
                  <a:pt x="53" y="92"/>
                </a:lnTo>
                <a:lnTo>
                  <a:pt x="52" y="94"/>
                </a:lnTo>
                <a:lnTo>
                  <a:pt x="53" y="96"/>
                </a:lnTo>
                <a:lnTo>
                  <a:pt x="53" y="92"/>
                </a:lnTo>
                <a:lnTo>
                  <a:pt x="50" y="94"/>
                </a:lnTo>
                <a:lnTo>
                  <a:pt x="50" y="96"/>
                </a:lnTo>
                <a:lnTo>
                  <a:pt x="52" y="94"/>
                </a:lnTo>
                <a:lnTo>
                  <a:pt x="48" y="94"/>
                </a:lnTo>
                <a:lnTo>
                  <a:pt x="48" y="96"/>
                </a:lnTo>
                <a:lnTo>
                  <a:pt x="49" y="94"/>
                </a:lnTo>
                <a:lnTo>
                  <a:pt x="47" y="92"/>
                </a:lnTo>
                <a:lnTo>
                  <a:pt x="46" y="95"/>
                </a:lnTo>
                <a:lnTo>
                  <a:pt x="47" y="92"/>
                </a:lnTo>
                <a:lnTo>
                  <a:pt x="43" y="91"/>
                </a:lnTo>
                <a:lnTo>
                  <a:pt x="42" y="94"/>
                </a:lnTo>
                <a:lnTo>
                  <a:pt x="44" y="91"/>
                </a:lnTo>
                <a:lnTo>
                  <a:pt x="41" y="90"/>
                </a:lnTo>
                <a:lnTo>
                  <a:pt x="40" y="92"/>
                </a:lnTo>
                <a:lnTo>
                  <a:pt x="41" y="90"/>
                </a:lnTo>
                <a:lnTo>
                  <a:pt x="38" y="88"/>
                </a:lnTo>
                <a:lnTo>
                  <a:pt x="36" y="90"/>
                </a:lnTo>
                <a:lnTo>
                  <a:pt x="38" y="88"/>
                </a:lnTo>
                <a:lnTo>
                  <a:pt x="35" y="85"/>
                </a:lnTo>
                <a:lnTo>
                  <a:pt x="32" y="86"/>
                </a:lnTo>
                <a:lnTo>
                  <a:pt x="35" y="85"/>
                </a:lnTo>
                <a:lnTo>
                  <a:pt x="34" y="83"/>
                </a:lnTo>
                <a:lnTo>
                  <a:pt x="31" y="85"/>
                </a:lnTo>
                <a:lnTo>
                  <a:pt x="34" y="84"/>
                </a:lnTo>
                <a:lnTo>
                  <a:pt x="32" y="82"/>
                </a:lnTo>
                <a:lnTo>
                  <a:pt x="30" y="83"/>
                </a:lnTo>
                <a:lnTo>
                  <a:pt x="32" y="82"/>
                </a:lnTo>
                <a:lnTo>
                  <a:pt x="32" y="80"/>
                </a:lnTo>
                <a:lnTo>
                  <a:pt x="29" y="82"/>
                </a:lnTo>
                <a:lnTo>
                  <a:pt x="32" y="80"/>
                </a:lnTo>
                <a:lnTo>
                  <a:pt x="31" y="78"/>
                </a:lnTo>
                <a:lnTo>
                  <a:pt x="29" y="79"/>
                </a:lnTo>
                <a:lnTo>
                  <a:pt x="31" y="78"/>
                </a:lnTo>
                <a:lnTo>
                  <a:pt x="31" y="76"/>
                </a:lnTo>
                <a:lnTo>
                  <a:pt x="29" y="77"/>
                </a:lnTo>
                <a:lnTo>
                  <a:pt x="31" y="77"/>
                </a:lnTo>
                <a:lnTo>
                  <a:pt x="31" y="74"/>
                </a:lnTo>
                <a:lnTo>
                  <a:pt x="28" y="74"/>
                </a:lnTo>
                <a:lnTo>
                  <a:pt x="31" y="74"/>
                </a:lnTo>
                <a:lnTo>
                  <a:pt x="31" y="72"/>
                </a:lnTo>
                <a:lnTo>
                  <a:pt x="28" y="72"/>
                </a:lnTo>
                <a:lnTo>
                  <a:pt x="31" y="72"/>
                </a:lnTo>
                <a:lnTo>
                  <a:pt x="31" y="70"/>
                </a:lnTo>
                <a:lnTo>
                  <a:pt x="29" y="70"/>
                </a:lnTo>
                <a:lnTo>
                  <a:pt x="31" y="70"/>
                </a:lnTo>
                <a:lnTo>
                  <a:pt x="32" y="67"/>
                </a:lnTo>
                <a:lnTo>
                  <a:pt x="29" y="66"/>
                </a:lnTo>
                <a:lnTo>
                  <a:pt x="32" y="67"/>
                </a:lnTo>
                <a:lnTo>
                  <a:pt x="32" y="65"/>
                </a:lnTo>
                <a:lnTo>
                  <a:pt x="30" y="64"/>
                </a:lnTo>
                <a:lnTo>
                  <a:pt x="32" y="65"/>
                </a:lnTo>
                <a:lnTo>
                  <a:pt x="35" y="60"/>
                </a:lnTo>
                <a:lnTo>
                  <a:pt x="32" y="59"/>
                </a:lnTo>
                <a:lnTo>
                  <a:pt x="35" y="60"/>
                </a:lnTo>
                <a:lnTo>
                  <a:pt x="37" y="58"/>
                </a:lnTo>
                <a:lnTo>
                  <a:pt x="35" y="56"/>
                </a:lnTo>
                <a:lnTo>
                  <a:pt x="37" y="59"/>
                </a:lnTo>
                <a:lnTo>
                  <a:pt x="38" y="56"/>
                </a:lnTo>
                <a:lnTo>
                  <a:pt x="36" y="54"/>
                </a:lnTo>
                <a:lnTo>
                  <a:pt x="38" y="56"/>
                </a:lnTo>
                <a:lnTo>
                  <a:pt x="41" y="54"/>
                </a:lnTo>
                <a:lnTo>
                  <a:pt x="38" y="51"/>
                </a:lnTo>
                <a:lnTo>
                  <a:pt x="41" y="54"/>
                </a:lnTo>
                <a:lnTo>
                  <a:pt x="43" y="51"/>
                </a:lnTo>
                <a:lnTo>
                  <a:pt x="41" y="50"/>
                </a:lnTo>
                <a:lnTo>
                  <a:pt x="43" y="51"/>
                </a:lnTo>
                <a:lnTo>
                  <a:pt x="46" y="50"/>
                </a:lnTo>
                <a:lnTo>
                  <a:pt x="44" y="48"/>
                </a:lnTo>
                <a:lnTo>
                  <a:pt x="46" y="50"/>
                </a:lnTo>
                <a:lnTo>
                  <a:pt x="48" y="49"/>
                </a:lnTo>
                <a:lnTo>
                  <a:pt x="47" y="47"/>
                </a:lnTo>
                <a:lnTo>
                  <a:pt x="48" y="49"/>
                </a:lnTo>
                <a:lnTo>
                  <a:pt x="50" y="48"/>
                </a:lnTo>
                <a:lnTo>
                  <a:pt x="49" y="45"/>
                </a:lnTo>
                <a:lnTo>
                  <a:pt x="50" y="48"/>
                </a:lnTo>
                <a:lnTo>
                  <a:pt x="54" y="47"/>
                </a:lnTo>
                <a:lnTo>
                  <a:pt x="53" y="44"/>
                </a:lnTo>
                <a:lnTo>
                  <a:pt x="53" y="47"/>
                </a:lnTo>
                <a:lnTo>
                  <a:pt x="59" y="45"/>
                </a:lnTo>
                <a:lnTo>
                  <a:pt x="58" y="43"/>
                </a:lnTo>
                <a:lnTo>
                  <a:pt x="59" y="45"/>
                </a:lnTo>
                <a:lnTo>
                  <a:pt x="61" y="45"/>
                </a:lnTo>
                <a:lnTo>
                  <a:pt x="61" y="43"/>
                </a:lnTo>
                <a:lnTo>
                  <a:pt x="61" y="45"/>
                </a:lnTo>
                <a:lnTo>
                  <a:pt x="64" y="45"/>
                </a:lnTo>
                <a:lnTo>
                  <a:pt x="64" y="43"/>
                </a:lnTo>
                <a:lnTo>
                  <a:pt x="64" y="45"/>
                </a:lnTo>
                <a:lnTo>
                  <a:pt x="66" y="47"/>
                </a:lnTo>
                <a:lnTo>
                  <a:pt x="66" y="43"/>
                </a:lnTo>
                <a:lnTo>
                  <a:pt x="66" y="47"/>
                </a:lnTo>
                <a:lnTo>
                  <a:pt x="69" y="47"/>
                </a:lnTo>
                <a:lnTo>
                  <a:pt x="69" y="44"/>
                </a:lnTo>
                <a:lnTo>
                  <a:pt x="67" y="47"/>
                </a:lnTo>
                <a:lnTo>
                  <a:pt x="70" y="48"/>
                </a:lnTo>
                <a:lnTo>
                  <a:pt x="71" y="45"/>
                </a:lnTo>
                <a:lnTo>
                  <a:pt x="70" y="48"/>
                </a:lnTo>
                <a:lnTo>
                  <a:pt x="72" y="49"/>
                </a:lnTo>
                <a:lnTo>
                  <a:pt x="73" y="47"/>
                </a:lnTo>
                <a:lnTo>
                  <a:pt x="71" y="48"/>
                </a:lnTo>
                <a:lnTo>
                  <a:pt x="73" y="50"/>
                </a:lnTo>
                <a:lnTo>
                  <a:pt x="75" y="48"/>
                </a:lnTo>
                <a:lnTo>
                  <a:pt x="73" y="49"/>
                </a:lnTo>
                <a:lnTo>
                  <a:pt x="75" y="51"/>
                </a:lnTo>
                <a:lnTo>
                  <a:pt x="77" y="49"/>
                </a:lnTo>
                <a:lnTo>
                  <a:pt x="75" y="50"/>
                </a:lnTo>
                <a:lnTo>
                  <a:pt x="76" y="53"/>
                </a:lnTo>
                <a:lnTo>
                  <a:pt x="78" y="50"/>
                </a:lnTo>
                <a:lnTo>
                  <a:pt x="76" y="53"/>
                </a:lnTo>
                <a:lnTo>
                  <a:pt x="77" y="54"/>
                </a:lnTo>
                <a:lnTo>
                  <a:pt x="79" y="53"/>
                </a:lnTo>
                <a:lnTo>
                  <a:pt x="77" y="54"/>
                </a:lnTo>
                <a:lnTo>
                  <a:pt x="78" y="58"/>
                </a:lnTo>
                <a:lnTo>
                  <a:pt x="82" y="56"/>
                </a:lnTo>
                <a:lnTo>
                  <a:pt x="78" y="58"/>
                </a:lnTo>
                <a:lnTo>
                  <a:pt x="79" y="61"/>
                </a:lnTo>
                <a:lnTo>
                  <a:pt x="83" y="60"/>
                </a:lnTo>
                <a:lnTo>
                  <a:pt x="79" y="61"/>
                </a:lnTo>
                <a:lnTo>
                  <a:pt x="81" y="65"/>
                </a:lnTo>
                <a:lnTo>
                  <a:pt x="83" y="64"/>
                </a:lnTo>
                <a:lnTo>
                  <a:pt x="81" y="65"/>
                </a:lnTo>
                <a:lnTo>
                  <a:pt x="81" y="67"/>
                </a:lnTo>
                <a:lnTo>
                  <a:pt x="84" y="67"/>
                </a:lnTo>
                <a:lnTo>
                  <a:pt x="81" y="67"/>
                </a:lnTo>
                <a:lnTo>
                  <a:pt x="81" y="70"/>
                </a:lnTo>
                <a:lnTo>
                  <a:pt x="84" y="70"/>
                </a:lnTo>
                <a:lnTo>
                  <a:pt x="81" y="70"/>
                </a:lnTo>
                <a:lnTo>
                  <a:pt x="81" y="72"/>
                </a:lnTo>
                <a:lnTo>
                  <a:pt x="83" y="73"/>
                </a:lnTo>
                <a:lnTo>
                  <a:pt x="81" y="71"/>
                </a:lnTo>
                <a:lnTo>
                  <a:pt x="79" y="73"/>
                </a:lnTo>
                <a:lnTo>
                  <a:pt x="82" y="74"/>
                </a:lnTo>
                <a:lnTo>
                  <a:pt x="79" y="73"/>
                </a:lnTo>
                <a:lnTo>
                  <a:pt x="79" y="73"/>
                </a:lnTo>
                <a:lnTo>
                  <a:pt x="81" y="76"/>
                </a:lnTo>
                <a:lnTo>
                  <a:pt x="79" y="73"/>
                </a:lnTo>
                <a:lnTo>
                  <a:pt x="78" y="74"/>
                </a:lnTo>
                <a:lnTo>
                  <a:pt x="81" y="76"/>
                </a:lnTo>
                <a:lnTo>
                  <a:pt x="79" y="73"/>
                </a:lnTo>
                <a:lnTo>
                  <a:pt x="78" y="74"/>
                </a:lnTo>
                <a:lnTo>
                  <a:pt x="79" y="77"/>
                </a:lnTo>
                <a:lnTo>
                  <a:pt x="78" y="74"/>
                </a:lnTo>
                <a:lnTo>
                  <a:pt x="77" y="74"/>
                </a:lnTo>
                <a:lnTo>
                  <a:pt x="78" y="77"/>
                </a:lnTo>
                <a:lnTo>
                  <a:pt x="78" y="74"/>
                </a:lnTo>
                <a:lnTo>
                  <a:pt x="76" y="74"/>
                </a:lnTo>
                <a:lnTo>
                  <a:pt x="76" y="77"/>
                </a:lnTo>
                <a:lnTo>
                  <a:pt x="77" y="74"/>
                </a:lnTo>
                <a:lnTo>
                  <a:pt x="75" y="73"/>
                </a:lnTo>
                <a:lnTo>
                  <a:pt x="73" y="77"/>
                </a:lnTo>
                <a:lnTo>
                  <a:pt x="75" y="74"/>
                </a:lnTo>
                <a:lnTo>
                  <a:pt x="72" y="73"/>
                </a:lnTo>
                <a:lnTo>
                  <a:pt x="71" y="76"/>
                </a:lnTo>
                <a:lnTo>
                  <a:pt x="72" y="73"/>
                </a:lnTo>
                <a:lnTo>
                  <a:pt x="70" y="71"/>
                </a:lnTo>
                <a:lnTo>
                  <a:pt x="69" y="73"/>
                </a:lnTo>
                <a:lnTo>
                  <a:pt x="70" y="71"/>
                </a:lnTo>
                <a:lnTo>
                  <a:pt x="67" y="68"/>
                </a:lnTo>
                <a:lnTo>
                  <a:pt x="65" y="71"/>
                </a:lnTo>
                <a:lnTo>
                  <a:pt x="67" y="70"/>
                </a:lnTo>
                <a:lnTo>
                  <a:pt x="65" y="66"/>
                </a:lnTo>
                <a:lnTo>
                  <a:pt x="63" y="68"/>
                </a:lnTo>
                <a:lnTo>
                  <a:pt x="65" y="66"/>
                </a:lnTo>
                <a:lnTo>
                  <a:pt x="63" y="64"/>
                </a:lnTo>
                <a:lnTo>
                  <a:pt x="61" y="62"/>
                </a:lnTo>
                <a:lnTo>
                  <a:pt x="60" y="62"/>
                </a:lnTo>
                <a:lnTo>
                  <a:pt x="60" y="62"/>
                </a:lnTo>
                <a:lnTo>
                  <a:pt x="60" y="65"/>
                </a:lnTo>
                <a:lnTo>
                  <a:pt x="63" y="64"/>
                </a:lnTo>
                <a:lnTo>
                  <a:pt x="61" y="61"/>
                </a:lnTo>
                <a:lnTo>
                  <a:pt x="59" y="62"/>
                </a:lnTo>
                <a:lnTo>
                  <a:pt x="61" y="62"/>
                </a:lnTo>
                <a:lnTo>
                  <a:pt x="60" y="60"/>
                </a:lnTo>
                <a:lnTo>
                  <a:pt x="58" y="61"/>
                </a:lnTo>
                <a:lnTo>
                  <a:pt x="60" y="60"/>
                </a:lnTo>
                <a:lnTo>
                  <a:pt x="60" y="58"/>
                </a:lnTo>
                <a:lnTo>
                  <a:pt x="57" y="59"/>
                </a:lnTo>
                <a:lnTo>
                  <a:pt x="60" y="59"/>
                </a:lnTo>
                <a:lnTo>
                  <a:pt x="59" y="56"/>
                </a:lnTo>
                <a:lnTo>
                  <a:pt x="57" y="56"/>
                </a:lnTo>
                <a:lnTo>
                  <a:pt x="59" y="56"/>
                </a:lnTo>
                <a:lnTo>
                  <a:pt x="59" y="54"/>
                </a:lnTo>
                <a:lnTo>
                  <a:pt x="57" y="54"/>
                </a:lnTo>
                <a:lnTo>
                  <a:pt x="59" y="54"/>
                </a:lnTo>
                <a:lnTo>
                  <a:pt x="60" y="51"/>
                </a:lnTo>
                <a:lnTo>
                  <a:pt x="57" y="51"/>
                </a:lnTo>
                <a:lnTo>
                  <a:pt x="60" y="53"/>
                </a:lnTo>
                <a:lnTo>
                  <a:pt x="60" y="49"/>
                </a:lnTo>
                <a:lnTo>
                  <a:pt x="58" y="49"/>
                </a:lnTo>
                <a:lnTo>
                  <a:pt x="60" y="50"/>
                </a:lnTo>
                <a:lnTo>
                  <a:pt x="61" y="48"/>
                </a:lnTo>
                <a:lnTo>
                  <a:pt x="58" y="47"/>
                </a:lnTo>
                <a:lnTo>
                  <a:pt x="60" y="48"/>
                </a:lnTo>
                <a:lnTo>
                  <a:pt x="61" y="45"/>
                </a:lnTo>
                <a:lnTo>
                  <a:pt x="59" y="44"/>
                </a:lnTo>
                <a:lnTo>
                  <a:pt x="61" y="45"/>
                </a:lnTo>
                <a:lnTo>
                  <a:pt x="63" y="43"/>
                </a:lnTo>
                <a:lnTo>
                  <a:pt x="60" y="42"/>
                </a:lnTo>
                <a:lnTo>
                  <a:pt x="63" y="43"/>
                </a:lnTo>
                <a:lnTo>
                  <a:pt x="66" y="38"/>
                </a:lnTo>
                <a:lnTo>
                  <a:pt x="64" y="37"/>
                </a:lnTo>
                <a:lnTo>
                  <a:pt x="66" y="39"/>
                </a:lnTo>
                <a:lnTo>
                  <a:pt x="69" y="37"/>
                </a:lnTo>
                <a:lnTo>
                  <a:pt x="66" y="35"/>
                </a:lnTo>
                <a:lnTo>
                  <a:pt x="67" y="37"/>
                </a:lnTo>
                <a:lnTo>
                  <a:pt x="70" y="35"/>
                </a:lnTo>
                <a:lnTo>
                  <a:pt x="69" y="33"/>
                </a:lnTo>
                <a:lnTo>
                  <a:pt x="70" y="36"/>
                </a:lnTo>
                <a:lnTo>
                  <a:pt x="72" y="33"/>
                </a:lnTo>
                <a:lnTo>
                  <a:pt x="71" y="31"/>
                </a:lnTo>
                <a:lnTo>
                  <a:pt x="72" y="33"/>
                </a:lnTo>
                <a:lnTo>
                  <a:pt x="76" y="32"/>
                </a:lnTo>
                <a:lnTo>
                  <a:pt x="73" y="30"/>
                </a:lnTo>
                <a:lnTo>
                  <a:pt x="75" y="32"/>
                </a:lnTo>
                <a:lnTo>
                  <a:pt x="78" y="31"/>
                </a:lnTo>
                <a:lnTo>
                  <a:pt x="77" y="29"/>
                </a:lnTo>
                <a:lnTo>
                  <a:pt x="78" y="31"/>
                </a:lnTo>
                <a:lnTo>
                  <a:pt x="81" y="30"/>
                </a:lnTo>
                <a:lnTo>
                  <a:pt x="79" y="27"/>
                </a:lnTo>
                <a:lnTo>
                  <a:pt x="81" y="30"/>
                </a:lnTo>
                <a:lnTo>
                  <a:pt x="83" y="29"/>
                </a:lnTo>
                <a:lnTo>
                  <a:pt x="83" y="26"/>
                </a:lnTo>
                <a:lnTo>
                  <a:pt x="83" y="29"/>
                </a:lnTo>
                <a:lnTo>
                  <a:pt x="87" y="29"/>
                </a:lnTo>
                <a:lnTo>
                  <a:pt x="85" y="26"/>
                </a:lnTo>
                <a:lnTo>
                  <a:pt x="85" y="29"/>
                </a:lnTo>
                <a:lnTo>
                  <a:pt x="91" y="29"/>
                </a:lnTo>
                <a:lnTo>
                  <a:pt x="91" y="26"/>
                </a:lnTo>
                <a:lnTo>
                  <a:pt x="91" y="29"/>
                </a:lnTo>
                <a:lnTo>
                  <a:pt x="94" y="29"/>
                </a:lnTo>
                <a:lnTo>
                  <a:pt x="94" y="26"/>
                </a:lnTo>
                <a:lnTo>
                  <a:pt x="94" y="29"/>
                </a:lnTo>
                <a:lnTo>
                  <a:pt x="96" y="30"/>
                </a:lnTo>
                <a:lnTo>
                  <a:pt x="97" y="26"/>
                </a:lnTo>
                <a:lnTo>
                  <a:pt x="96" y="30"/>
                </a:lnTo>
                <a:lnTo>
                  <a:pt x="99" y="30"/>
                </a:lnTo>
                <a:lnTo>
                  <a:pt x="100" y="27"/>
                </a:lnTo>
                <a:lnTo>
                  <a:pt x="99" y="30"/>
                </a:lnTo>
                <a:lnTo>
                  <a:pt x="101" y="31"/>
                </a:lnTo>
                <a:lnTo>
                  <a:pt x="102" y="29"/>
                </a:lnTo>
                <a:lnTo>
                  <a:pt x="100" y="31"/>
                </a:lnTo>
                <a:lnTo>
                  <a:pt x="102" y="32"/>
                </a:lnTo>
                <a:lnTo>
                  <a:pt x="103" y="30"/>
                </a:lnTo>
                <a:lnTo>
                  <a:pt x="102" y="32"/>
                </a:lnTo>
                <a:lnTo>
                  <a:pt x="103" y="33"/>
                </a:lnTo>
                <a:lnTo>
                  <a:pt x="106" y="31"/>
                </a:lnTo>
                <a:lnTo>
                  <a:pt x="103" y="33"/>
                </a:lnTo>
                <a:lnTo>
                  <a:pt x="106" y="35"/>
                </a:lnTo>
                <a:lnTo>
                  <a:pt x="107" y="32"/>
                </a:lnTo>
                <a:lnTo>
                  <a:pt x="105" y="35"/>
                </a:lnTo>
                <a:lnTo>
                  <a:pt x="107" y="36"/>
                </a:lnTo>
                <a:lnTo>
                  <a:pt x="108" y="35"/>
                </a:lnTo>
                <a:lnTo>
                  <a:pt x="106" y="36"/>
                </a:lnTo>
                <a:lnTo>
                  <a:pt x="107" y="38"/>
                </a:lnTo>
                <a:lnTo>
                  <a:pt x="109" y="36"/>
                </a:lnTo>
                <a:lnTo>
                  <a:pt x="107" y="37"/>
                </a:lnTo>
                <a:lnTo>
                  <a:pt x="108" y="39"/>
                </a:lnTo>
                <a:lnTo>
                  <a:pt x="111" y="38"/>
                </a:lnTo>
                <a:lnTo>
                  <a:pt x="108" y="39"/>
                </a:lnTo>
                <a:lnTo>
                  <a:pt x="109" y="43"/>
                </a:lnTo>
                <a:lnTo>
                  <a:pt x="112" y="43"/>
                </a:lnTo>
                <a:lnTo>
                  <a:pt x="109" y="43"/>
                </a:lnTo>
                <a:lnTo>
                  <a:pt x="111" y="47"/>
                </a:lnTo>
                <a:lnTo>
                  <a:pt x="113" y="47"/>
                </a:lnTo>
                <a:lnTo>
                  <a:pt x="109" y="47"/>
                </a:lnTo>
                <a:lnTo>
                  <a:pt x="111" y="50"/>
                </a:lnTo>
                <a:lnTo>
                  <a:pt x="113" y="50"/>
                </a:lnTo>
                <a:lnTo>
                  <a:pt x="111" y="50"/>
                </a:lnTo>
                <a:lnTo>
                  <a:pt x="111" y="53"/>
                </a:lnTo>
                <a:lnTo>
                  <a:pt x="113" y="54"/>
                </a:lnTo>
                <a:lnTo>
                  <a:pt x="111" y="53"/>
                </a:lnTo>
                <a:lnTo>
                  <a:pt x="109" y="56"/>
                </a:lnTo>
                <a:lnTo>
                  <a:pt x="112" y="56"/>
                </a:lnTo>
                <a:lnTo>
                  <a:pt x="109" y="55"/>
                </a:lnTo>
                <a:lnTo>
                  <a:pt x="108" y="58"/>
                </a:lnTo>
                <a:lnTo>
                  <a:pt x="112" y="59"/>
                </a:lnTo>
                <a:lnTo>
                  <a:pt x="109" y="58"/>
                </a:lnTo>
                <a:lnTo>
                  <a:pt x="108" y="59"/>
                </a:lnTo>
                <a:lnTo>
                  <a:pt x="109" y="60"/>
                </a:lnTo>
                <a:lnTo>
                  <a:pt x="108" y="59"/>
                </a:lnTo>
                <a:lnTo>
                  <a:pt x="107" y="59"/>
                </a:lnTo>
                <a:lnTo>
                  <a:pt x="109" y="61"/>
                </a:lnTo>
                <a:lnTo>
                  <a:pt x="108" y="59"/>
                </a:lnTo>
                <a:lnTo>
                  <a:pt x="107" y="59"/>
                </a:lnTo>
                <a:lnTo>
                  <a:pt x="108" y="61"/>
                </a:lnTo>
                <a:lnTo>
                  <a:pt x="107" y="59"/>
                </a:lnTo>
                <a:lnTo>
                  <a:pt x="106" y="59"/>
                </a:lnTo>
                <a:lnTo>
                  <a:pt x="107" y="62"/>
                </a:lnTo>
                <a:lnTo>
                  <a:pt x="107" y="59"/>
                </a:lnTo>
                <a:lnTo>
                  <a:pt x="106" y="60"/>
                </a:lnTo>
                <a:lnTo>
                  <a:pt x="106" y="62"/>
                </a:lnTo>
                <a:lnTo>
                  <a:pt x="106" y="60"/>
                </a:lnTo>
                <a:lnTo>
                  <a:pt x="105" y="59"/>
                </a:lnTo>
                <a:lnTo>
                  <a:pt x="103" y="62"/>
                </a:lnTo>
                <a:lnTo>
                  <a:pt x="105" y="59"/>
                </a:lnTo>
                <a:lnTo>
                  <a:pt x="102" y="59"/>
                </a:lnTo>
                <a:lnTo>
                  <a:pt x="101" y="61"/>
                </a:lnTo>
                <a:lnTo>
                  <a:pt x="103" y="59"/>
                </a:lnTo>
                <a:lnTo>
                  <a:pt x="100" y="58"/>
                </a:lnTo>
                <a:lnTo>
                  <a:pt x="99" y="60"/>
                </a:lnTo>
                <a:lnTo>
                  <a:pt x="101" y="58"/>
                </a:lnTo>
                <a:lnTo>
                  <a:pt x="99" y="55"/>
                </a:lnTo>
                <a:lnTo>
                  <a:pt x="96" y="58"/>
                </a:lnTo>
                <a:lnTo>
                  <a:pt x="99" y="55"/>
                </a:lnTo>
                <a:lnTo>
                  <a:pt x="96" y="53"/>
                </a:lnTo>
                <a:lnTo>
                  <a:pt x="94" y="54"/>
                </a:lnTo>
                <a:lnTo>
                  <a:pt x="96" y="53"/>
                </a:lnTo>
                <a:lnTo>
                  <a:pt x="94" y="49"/>
                </a:lnTo>
                <a:lnTo>
                  <a:pt x="91" y="51"/>
                </a:lnTo>
                <a:lnTo>
                  <a:pt x="94" y="50"/>
                </a:lnTo>
                <a:lnTo>
                  <a:pt x="93" y="45"/>
                </a:lnTo>
                <a:lnTo>
                  <a:pt x="87" y="36"/>
                </a:lnTo>
                <a:lnTo>
                  <a:pt x="87" y="48"/>
                </a:lnTo>
                <a:lnTo>
                  <a:pt x="87" y="48"/>
                </a:lnTo>
                <a:lnTo>
                  <a:pt x="89" y="48"/>
                </a:lnTo>
                <a:lnTo>
                  <a:pt x="93" y="47"/>
                </a:lnTo>
                <a:lnTo>
                  <a:pt x="91" y="44"/>
                </a:lnTo>
                <a:lnTo>
                  <a:pt x="89" y="45"/>
                </a:lnTo>
                <a:lnTo>
                  <a:pt x="91" y="44"/>
                </a:lnTo>
                <a:lnTo>
                  <a:pt x="91" y="42"/>
                </a:lnTo>
                <a:lnTo>
                  <a:pt x="88" y="43"/>
                </a:lnTo>
                <a:lnTo>
                  <a:pt x="91" y="43"/>
                </a:lnTo>
                <a:lnTo>
                  <a:pt x="90" y="41"/>
                </a:lnTo>
                <a:lnTo>
                  <a:pt x="88" y="41"/>
                </a:lnTo>
                <a:lnTo>
                  <a:pt x="90" y="41"/>
                </a:lnTo>
                <a:lnTo>
                  <a:pt x="90" y="38"/>
                </a:lnTo>
                <a:lnTo>
                  <a:pt x="88" y="38"/>
                </a:lnTo>
                <a:lnTo>
                  <a:pt x="90" y="38"/>
                </a:lnTo>
                <a:lnTo>
                  <a:pt x="91" y="37"/>
                </a:lnTo>
                <a:lnTo>
                  <a:pt x="88" y="36"/>
                </a:lnTo>
                <a:lnTo>
                  <a:pt x="91" y="37"/>
                </a:lnTo>
                <a:lnTo>
                  <a:pt x="91" y="35"/>
                </a:lnTo>
                <a:lnTo>
                  <a:pt x="89" y="33"/>
                </a:lnTo>
                <a:lnTo>
                  <a:pt x="91" y="35"/>
                </a:lnTo>
                <a:lnTo>
                  <a:pt x="93" y="32"/>
                </a:lnTo>
                <a:lnTo>
                  <a:pt x="90" y="31"/>
                </a:lnTo>
                <a:lnTo>
                  <a:pt x="93" y="32"/>
                </a:lnTo>
                <a:lnTo>
                  <a:pt x="94" y="30"/>
                </a:lnTo>
                <a:lnTo>
                  <a:pt x="91" y="29"/>
                </a:lnTo>
                <a:lnTo>
                  <a:pt x="94" y="31"/>
                </a:lnTo>
                <a:lnTo>
                  <a:pt x="95" y="29"/>
                </a:lnTo>
                <a:lnTo>
                  <a:pt x="93" y="27"/>
                </a:lnTo>
                <a:lnTo>
                  <a:pt x="95" y="29"/>
                </a:lnTo>
                <a:lnTo>
                  <a:pt x="96" y="26"/>
                </a:lnTo>
                <a:lnTo>
                  <a:pt x="94" y="25"/>
                </a:lnTo>
                <a:lnTo>
                  <a:pt x="96" y="26"/>
                </a:lnTo>
                <a:lnTo>
                  <a:pt x="100" y="23"/>
                </a:lnTo>
                <a:lnTo>
                  <a:pt x="99" y="20"/>
                </a:lnTo>
                <a:lnTo>
                  <a:pt x="100" y="23"/>
                </a:lnTo>
                <a:lnTo>
                  <a:pt x="102" y="21"/>
                </a:lnTo>
                <a:lnTo>
                  <a:pt x="101" y="19"/>
                </a:lnTo>
                <a:lnTo>
                  <a:pt x="102" y="21"/>
                </a:lnTo>
                <a:lnTo>
                  <a:pt x="105" y="20"/>
                </a:lnTo>
                <a:lnTo>
                  <a:pt x="103" y="18"/>
                </a:lnTo>
                <a:lnTo>
                  <a:pt x="105" y="20"/>
                </a:lnTo>
                <a:lnTo>
                  <a:pt x="107" y="19"/>
                </a:lnTo>
                <a:lnTo>
                  <a:pt x="106" y="15"/>
                </a:lnTo>
                <a:lnTo>
                  <a:pt x="107" y="19"/>
                </a:lnTo>
                <a:lnTo>
                  <a:pt x="111" y="18"/>
                </a:lnTo>
                <a:lnTo>
                  <a:pt x="109" y="14"/>
                </a:lnTo>
                <a:lnTo>
                  <a:pt x="109" y="18"/>
                </a:lnTo>
                <a:lnTo>
                  <a:pt x="113" y="17"/>
                </a:lnTo>
                <a:lnTo>
                  <a:pt x="112" y="14"/>
                </a:lnTo>
                <a:lnTo>
                  <a:pt x="113" y="17"/>
                </a:lnTo>
                <a:lnTo>
                  <a:pt x="115" y="17"/>
                </a:lnTo>
                <a:lnTo>
                  <a:pt x="115" y="13"/>
                </a:lnTo>
                <a:lnTo>
                  <a:pt x="115" y="17"/>
                </a:lnTo>
                <a:lnTo>
                  <a:pt x="119" y="15"/>
                </a:lnTo>
                <a:lnTo>
                  <a:pt x="119" y="13"/>
                </a:lnTo>
                <a:lnTo>
                  <a:pt x="119" y="15"/>
                </a:lnTo>
                <a:lnTo>
                  <a:pt x="121" y="15"/>
                </a:lnTo>
                <a:lnTo>
                  <a:pt x="121" y="13"/>
                </a:lnTo>
                <a:lnTo>
                  <a:pt x="121" y="15"/>
                </a:lnTo>
                <a:lnTo>
                  <a:pt x="126" y="17"/>
                </a:lnTo>
                <a:lnTo>
                  <a:pt x="127" y="14"/>
                </a:lnTo>
                <a:lnTo>
                  <a:pt x="126" y="17"/>
                </a:lnTo>
                <a:lnTo>
                  <a:pt x="129" y="17"/>
                </a:lnTo>
                <a:lnTo>
                  <a:pt x="130" y="14"/>
                </a:lnTo>
                <a:lnTo>
                  <a:pt x="129" y="17"/>
                </a:lnTo>
                <a:lnTo>
                  <a:pt x="131" y="18"/>
                </a:lnTo>
                <a:lnTo>
                  <a:pt x="132" y="15"/>
                </a:lnTo>
                <a:lnTo>
                  <a:pt x="131" y="18"/>
                </a:lnTo>
                <a:lnTo>
                  <a:pt x="133" y="19"/>
                </a:lnTo>
                <a:lnTo>
                  <a:pt x="135" y="17"/>
                </a:lnTo>
                <a:lnTo>
                  <a:pt x="133" y="19"/>
                </a:lnTo>
                <a:lnTo>
                  <a:pt x="135" y="20"/>
                </a:lnTo>
                <a:lnTo>
                  <a:pt x="137" y="18"/>
                </a:lnTo>
                <a:lnTo>
                  <a:pt x="135" y="20"/>
                </a:lnTo>
                <a:lnTo>
                  <a:pt x="137" y="21"/>
                </a:lnTo>
                <a:lnTo>
                  <a:pt x="138" y="19"/>
                </a:lnTo>
                <a:lnTo>
                  <a:pt x="137" y="21"/>
                </a:lnTo>
                <a:lnTo>
                  <a:pt x="138" y="23"/>
                </a:lnTo>
                <a:lnTo>
                  <a:pt x="141" y="21"/>
                </a:lnTo>
                <a:lnTo>
                  <a:pt x="138" y="23"/>
                </a:lnTo>
                <a:lnTo>
                  <a:pt x="139" y="25"/>
                </a:lnTo>
                <a:lnTo>
                  <a:pt x="142" y="23"/>
                </a:lnTo>
                <a:lnTo>
                  <a:pt x="139" y="25"/>
                </a:lnTo>
                <a:lnTo>
                  <a:pt x="141" y="26"/>
                </a:lnTo>
                <a:lnTo>
                  <a:pt x="143" y="25"/>
                </a:lnTo>
                <a:lnTo>
                  <a:pt x="141" y="26"/>
                </a:lnTo>
                <a:lnTo>
                  <a:pt x="141" y="29"/>
                </a:lnTo>
                <a:lnTo>
                  <a:pt x="143" y="27"/>
                </a:lnTo>
                <a:lnTo>
                  <a:pt x="141" y="27"/>
                </a:lnTo>
                <a:lnTo>
                  <a:pt x="142" y="30"/>
                </a:lnTo>
                <a:lnTo>
                  <a:pt x="144" y="30"/>
                </a:lnTo>
                <a:lnTo>
                  <a:pt x="142" y="30"/>
                </a:lnTo>
                <a:lnTo>
                  <a:pt x="142" y="33"/>
                </a:lnTo>
                <a:lnTo>
                  <a:pt x="144" y="33"/>
                </a:lnTo>
                <a:lnTo>
                  <a:pt x="142" y="33"/>
                </a:lnTo>
                <a:lnTo>
                  <a:pt x="142" y="38"/>
                </a:lnTo>
                <a:lnTo>
                  <a:pt x="144" y="37"/>
                </a:lnTo>
                <a:lnTo>
                  <a:pt x="142" y="37"/>
                </a:lnTo>
                <a:lnTo>
                  <a:pt x="142" y="41"/>
                </a:lnTo>
                <a:lnTo>
                  <a:pt x="144" y="42"/>
                </a:lnTo>
                <a:lnTo>
                  <a:pt x="142" y="41"/>
                </a:lnTo>
                <a:lnTo>
                  <a:pt x="141" y="44"/>
                </a:lnTo>
                <a:lnTo>
                  <a:pt x="144" y="44"/>
                </a:lnTo>
                <a:lnTo>
                  <a:pt x="141" y="43"/>
                </a:lnTo>
                <a:lnTo>
                  <a:pt x="141" y="47"/>
                </a:lnTo>
                <a:lnTo>
                  <a:pt x="143" y="47"/>
                </a:lnTo>
                <a:lnTo>
                  <a:pt x="141" y="45"/>
                </a:lnTo>
                <a:lnTo>
                  <a:pt x="139" y="48"/>
                </a:lnTo>
                <a:lnTo>
                  <a:pt x="142" y="49"/>
                </a:lnTo>
                <a:lnTo>
                  <a:pt x="139" y="48"/>
                </a:lnTo>
                <a:lnTo>
                  <a:pt x="138" y="49"/>
                </a:lnTo>
                <a:lnTo>
                  <a:pt x="139" y="51"/>
                </a:lnTo>
                <a:lnTo>
                  <a:pt x="138" y="49"/>
                </a:lnTo>
                <a:lnTo>
                  <a:pt x="137" y="49"/>
                </a:lnTo>
                <a:lnTo>
                  <a:pt x="138" y="51"/>
                </a:lnTo>
                <a:lnTo>
                  <a:pt x="138" y="49"/>
                </a:lnTo>
                <a:lnTo>
                  <a:pt x="137" y="49"/>
                </a:lnTo>
                <a:lnTo>
                  <a:pt x="138" y="51"/>
                </a:lnTo>
                <a:lnTo>
                  <a:pt x="137" y="49"/>
                </a:lnTo>
                <a:lnTo>
                  <a:pt x="136" y="49"/>
                </a:lnTo>
                <a:lnTo>
                  <a:pt x="137" y="51"/>
                </a:lnTo>
                <a:lnTo>
                  <a:pt x="137" y="49"/>
                </a:lnTo>
                <a:lnTo>
                  <a:pt x="136" y="49"/>
                </a:lnTo>
                <a:lnTo>
                  <a:pt x="136" y="51"/>
                </a:lnTo>
                <a:lnTo>
                  <a:pt x="136" y="49"/>
                </a:lnTo>
                <a:lnTo>
                  <a:pt x="135" y="49"/>
                </a:lnTo>
                <a:lnTo>
                  <a:pt x="133" y="51"/>
                </a:lnTo>
                <a:lnTo>
                  <a:pt x="135" y="49"/>
                </a:lnTo>
                <a:lnTo>
                  <a:pt x="132" y="48"/>
                </a:lnTo>
                <a:lnTo>
                  <a:pt x="131" y="50"/>
                </a:lnTo>
                <a:lnTo>
                  <a:pt x="133" y="48"/>
                </a:lnTo>
                <a:lnTo>
                  <a:pt x="131" y="45"/>
                </a:lnTo>
                <a:lnTo>
                  <a:pt x="129" y="48"/>
                </a:lnTo>
                <a:lnTo>
                  <a:pt x="131" y="47"/>
                </a:lnTo>
                <a:lnTo>
                  <a:pt x="129" y="44"/>
                </a:lnTo>
                <a:lnTo>
                  <a:pt x="127" y="45"/>
                </a:lnTo>
                <a:lnTo>
                  <a:pt x="130" y="44"/>
                </a:lnTo>
                <a:lnTo>
                  <a:pt x="127" y="41"/>
                </a:lnTo>
                <a:lnTo>
                  <a:pt x="125" y="43"/>
                </a:lnTo>
                <a:lnTo>
                  <a:pt x="127" y="41"/>
                </a:lnTo>
                <a:lnTo>
                  <a:pt x="126" y="37"/>
                </a:lnTo>
                <a:lnTo>
                  <a:pt x="123" y="38"/>
                </a:lnTo>
                <a:lnTo>
                  <a:pt x="126" y="38"/>
                </a:lnTo>
                <a:lnTo>
                  <a:pt x="124" y="33"/>
                </a:lnTo>
                <a:lnTo>
                  <a:pt x="121" y="35"/>
                </a:lnTo>
                <a:lnTo>
                  <a:pt x="125" y="35"/>
                </a:lnTo>
                <a:lnTo>
                  <a:pt x="124" y="32"/>
                </a:lnTo>
                <a:lnTo>
                  <a:pt x="121" y="32"/>
                </a:lnTo>
                <a:lnTo>
                  <a:pt x="124" y="32"/>
                </a:lnTo>
                <a:lnTo>
                  <a:pt x="124" y="30"/>
                </a:lnTo>
                <a:lnTo>
                  <a:pt x="121" y="30"/>
                </a:lnTo>
                <a:lnTo>
                  <a:pt x="124" y="31"/>
                </a:lnTo>
                <a:lnTo>
                  <a:pt x="124" y="29"/>
                </a:lnTo>
                <a:lnTo>
                  <a:pt x="121" y="29"/>
                </a:lnTo>
                <a:lnTo>
                  <a:pt x="124" y="29"/>
                </a:lnTo>
                <a:lnTo>
                  <a:pt x="124" y="26"/>
                </a:lnTo>
                <a:lnTo>
                  <a:pt x="121" y="26"/>
                </a:lnTo>
                <a:lnTo>
                  <a:pt x="124" y="26"/>
                </a:lnTo>
                <a:lnTo>
                  <a:pt x="125" y="24"/>
                </a:lnTo>
                <a:lnTo>
                  <a:pt x="123" y="24"/>
                </a:lnTo>
                <a:lnTo>
                  <a:pt x="125" y="25"/>
                </a:lnTo>
                <a:lnTo>
                  <a:pt x="126" y="23"/>
                </a:lnTo>
                <a:lnTo>
                  <a:pt x="123" y="21"/>
                </a:lnTo>
                <a:lnTo>
                  <a:pt x="125" y="23"/>
                </a:lnTo>
                <a:lnTo>
                  <a:pt x="126" y="20"/>
                </a:lnTo>
                <a:lnTo>
                  <a:pt x="124" y="19"/>
                </a:lnTo>
                <a:lnTo>
                  <a:pt x="126" y="20"/>
                </a:lnTo>
                <a:lnTo>
                  <a:pt x="129" y="19"/>
                </a:lnTo>
                <a:lnTo>
                  <a:pt x="126" y="17"/>
                </a:lnTo>
                <a:lnTo>
                  <a:pt x="127" y="19"/>
                </a:lnTo>
                <a:lnTo>
                  <a:pt x="130" y="17"/>
                </a:lnTo>
                <a:lnTo>
                  <a:pt x="127" y="15"/>
                </a:lnTo>
                <a:lnTo>
                  <a:pt x="130" y="17"/>
                </a:lnTo>
                <a:lnTo>
                  <a:pt x="131" y="15"/>
                </a:lnTo>
                <a:lnTo>
                  <a:pt x="130" y="13"/>
                </a:lnTo>
                <a:lnTo>
                  <a:pt x="131" y="15"/>
                </a:lnTo>
                <a:lnTo>
                  <a:pt x="136" y="12"/>
                </a:lnTo>
                <a:lnTo>
                  <a:pt x="135" y="9"/>
                </a:lnTo>
                <a:lnTo>
                  <a:pt x="136" y="12"/>
                </a:lnTo>
                <a:lnTo>
                  <a:pt x="138" y="11"/>
                </a:lnTo>
                <a:lnTo>
                  <a:pt x="137" y="8"/>
                </a:lnTo>
                <a:lnTo>
                  <a:pt x="138" y="11"/>
                </a:lnTo>
                <a:lnTo>
                  <a:pt x="141" y="9"/>
                </a:lnTo>
                <a:lnTo>
                  <a:pt x="139" y="7"/>
                </a:lnTo>
                <a:lnTo>
                  <a:pt x="141" y="9"/>
                </a:lnTo>
                <a:lnTo>
                  <a:pt x="144" y="9"/>
                </a:lnTo>
                <a:lnTo>
                  <a:pt x="143" y="6"/>
                </a:lnTo>
                <a:lnTo>
                  <a:pt x="143" y="9"/>
                </a:lnTo>
                <a:lnTo>
                  <a:pt x="147" y="8"/>
                </a:lnTo>
                <a:lnTo>
                  <a:pt x="147" y="6"/>
                </a:lnTo>
                <a:lnTo>
                  <a:pt x="147" y="8"/>
                </a:lnTo>
                <a:lnTo>
                  <a:pt x="150" y="8"/>
                </a:lnTo>
                <a:lnTo>
                  <a:pt x="149" y="6"/>
                </a:lnTo>
                <a:lnTo>
                  <a:pt x="149" y="8"/>
                </a:lnTo>
                <a:lnTo>
                  <a:pt x="153" y="8"/>
                </a:lnTo>
                <a:lnTo>
                  <a:pt x="153" y="6"/>
                </a:lnTo>
                <a:lnTo>
                  <a:pt x="153" y="8"/>
                </a:lnTo>
                <a:lnTo>
                  <a:pt x="155" y="8"/>
                </a:lnTo>
                <a:lnTo>
                  <a:pt x="156" y="6"/>
                </a:lnTo>
                <a:lnTo>
                  <a:pt x="155" y="8"/>
                </a:lnTo>
                <a:lnTo>
                  <a:pt x="159" y="8"/>
                </a:lnTo>
                <a:lnTo>
                  <a:pt x="159" y="6"/>
                </a:lnTo>
                <a:lnTo>
                  <a:pt x="157" y="8"/>
                </a:lnTo>
                <a:lnTo>
                  <a:pt x="163" y="11"/>
                </a:lnTo>
                <a:lnTo>
                  <a:pt x="165" y="8"/>
                </a:lnTo>
                <a:lnTo>
                  <a:pt x="163" y="11"/>
                </a:lnTo>
                <a:lnTo>
                  <a:pt x="166" y="12"/>
                </a:lnTo>
                <a:lnTo>
                  <a:pt x="167" y="8"/>
                </a:lnTo>
                <a:lnTo>
                  <a:pt x="166" y="11"/>
                </a:lnTo>
                <a:lnTo>
                  <a:pt x="167" y="13"/>
                </a:lnTo>
                <a:lnTo>
                  <a:pt x="169" y="11"/>
                </a:lnTo>
                <a:lnTo>
                  <a:pt x="167" y="12"/>
                </a:lnTo>
                <a:lnTo>
                  <a:pt x="169" y="14"/>
                </a:lnTo>
                <a:lnTo>
                  <a:pt x="171" y="12"/>
                </a:lnTo>
                <a:lnTo>
                  <a:pt x="169" y="14"/>
                </a:lnTo>
                <a:lnTo>
                  <a:pt x="171" y="15"/>
                </a:lnTo>
                <a:lnTo>
                  <a:pt x="173" y="13"/>
                </a:lnTo>
                <a:lnTo>
                  <a:pt x="171" y="15"/>
                </a:lnTo>
                <a:lnTo>
                  <a:pt x="172" y="17"/>
                </a:lnTo>
                <a:lnTo>
                  <a:pt x="174" y="15"/>
                </a:lnTo>
                <a:lnTo>
                  <a:pt x="172" y="17"/>
                </a:lnTo>
                <a:lnTo>
                  <a:pt x="173" y="19"/>
                </a:lnTo>
                <a:lnTo>
                  <a:pt x="175" y="17"/>
                </a:lnTo>
                <a:lnTo>
                  <a:pt x="173" y="18"/>
                </a:lnTo>
                <a:lnTo>
                  <a:pt x="174" y="20"/>
                </a:lnTo>
                <a:lnTo>
                  <a:pt x="177" y="19"/>
                </a:lnTo>
                <a:lnTo>
                  <a:pt x="174" y="20"/>
                </a:lnTo>
                <a:lnTo>
                  <a:pt x="175" y="23"/>
                </a:lnTo>
                <a:lnTo>
                  <a:pt x="178" y="21"/>
                </a:lnTo>
                <a:lnTo>
                  <a:pt x="175" y="21"/>
                </a:lnTo>
                <a:lnTo>
                  <a:pt x="175" y="24"/>
                </a:lnTo>
                <a:lnTo>
                  <a:pt x="178" y="24"/>
                </a:lnTo>
                <a:lnTo>
                  <a:pt x="175" y="24"/>
                </a:lnTo>
                <a:lnTo>
                  <a:pt x="175" y="26"/>
                </a:lnTo>
                <a:lnTo>
                  <a:pt x="178" y="26"/>
                </a:lnTo>
                <a:lnTo>
                  <a:pt x="175" y="25"/>
                </a:lnTo>
                <a:lnTo>
                  <a:pt x="175" y="30"/>
                </a:lnTo>
                <a:lnTo>
                  <a:pt x="178" y="30"/>
                </a:lnTo>
                <a:lnTo>
                  <a:pt x="175" y="30"/>
                </a:lnTo>
                <a:lnTo>
                  <a:pt x="175" y="33"/>
                </a:lnTo>
                <a:lnTo>
                  <a:pt x="178" y="33"/>
                </a:lnTo>
                <a:lnTo>
                  <a:pt x="175" y="33"/>
                </a:lnTo>
                <a:lnTo>
                  <a:pt x="174" y="37"/>
                </a:lnTo>
                <a:lnTo>
                  <a:pt x="177" y="37"/>
                </a:lnTo>
                <a:lnTo>
                  <a:pt x="174" y="37"/>
                </a:lnTo>
                <a:lnTo>
                  <a:pt x="173" y="39"/>
                </a:lnTo>
                <a:lnTo>
                  <a:pt x="175" y="41"/>
                </a:lnTo>
                <a:lnTo>
                  <a:pt x="173" y="39"/>
                </a:lnTo>
                <a:lnTo>
                  <a:pt x="172" y="42"/>
                </a:lnTo>
                <a:lnTo>
                  <a:pt x="174" y="43"/>
                </a:lnTo>
                <a:lnTo>
                  <a:pt x="172" y="42"/>
                </a:lnTo>
                <a:lnTo>
                  <a:pt x="171" y="43"/>
                </a:lnTo>
                <a:lnTo>
                  <a:pt x="173" y="45"/>
                </a:lnTo>
                <a:lnTo>
                  <a:pt x="171" y="43"/>
                </a:lnTo>
                <a:lnTo>
                  <a:pt x="169" y="44"/>
                </a:lnTo>
                <a:lnTo>
                  <a:pt x="171" y="47"/>
                </a:lnTo>
                <a:lnTo>
                  <a:pt x="169" y="44"/>
                </a:lnTo>
                <a:lnTo>
                  <a:pt x="168" y="44"/>
                </a:lnTo>
                <a:lnTo>
                  <a:pt x="169" y="47"/>
                </a:lnTo>
                <a:lnTo>
                  <a:pt x="169" y="44"/>
                </a:lnTo>
                <a:lnTo>
                  <a:pt x="168" y="44"/>
                </a:lnTo>
                <a:lnTo>
                  <a:pt x="168" y="47"/>
                </a:lnTo>
                <a:lnTo>
                  <a:pt x="168" y="44"/>
                </a:lnTo>
                <a:lnTo>
                  <a:pt x="167" y="44"/>
                </a:lnTo>
                <a:lnTo>
                  <a:pt x="167" y="47"/>
                </a:lnTo>
                <a:lnTo>
                  <a:pt x="168" y="44"/>
                </a:lnTo>
                <a:lnTo>
                  <a:pt x="167" y="44"/>
                </a:lnTo>
                <a:lnTo>
                  <a:pt x="167" y="47"/>
                </a:lnTo>
                <a:lnTo>
                  <a:pt x="167" y="44"/>
                </a:lnTo>
                <a:lnTo>
                  <a:pt x="166" y="43"/>
                </a:lnTo>
                <a:lnTo>
                  <a:pt x="165" y="45"/>
                </a:lnTo>
                <a:lnTo>
                  <a:pt x="166" y="43"/>
                </a:lnTo>
                <a:lnTo>
                  <a:pt x="165" y="42"/>
                </a:lnTo>
                <a:lnTo>
                  <a:pt x="162" y="44"/>
                </a:lnTo>
                <a:lnTo>
                  <a:pt x="165" y="42"/>
                </a:lnTo>
                <a:lnTo>
                  <a:pt x="162" y="39"/>
                </a:lnTo>
                <a:lnTo>
                  <a:pt x="161" y="42"/>
                </a:lnTo>
                <a:lnTo>
                  <a:pt x="163" y="41"/>
                </a:lnTo>
                <a:lnTo>
                  <a:pt x="161" y="37"/>
                </a:lnTo>
                <a:lnTo>
                  <a:pt x="159" y="39"/>
                </a:lnTo>
                <a:lnTo>
                  <a:pt x="161" y="38"/>
                </a:lnTo>
                <a:lnTo>
                  <a:pt x="160" y="35"/>
                </a:lnTo>
                <a:lnTo>
                  <a:pt x="157" y="36"/>
                </a:lnTo>
                <a:lnTo>
                  <a:pt x="160" y="35"/>
                </a:lnTo>
                <a:lnTo>
                  <a:pt x="159" y="31"/>
                </a:lnTo>
                <a:lnTo>
                  <a:pt x="156" y="32"/>
                </a:lnTo>
                <a:lnTo>
                  <a:pt x="159" y="31"/>
                </a:lnTo>
                <a:lnTo>
                  <a:pt x="159" y="27"/>
                </a:lnTo>
                <a:lnTo>
                  <a:pt x="155" y="27"/>
                </a:lnTo>
                <a:lnTo>
                  <a:pt x="159" y="27"/>
                </a:lnTo>
                <a:lnTo>
                  <a:pt x="159" y="25"/>
                </a:lnTo>
                <a:lnTo>
                  <a:pt x="155" y="25"/>
                </a:lnTo>
                <a:lnTo>
                  <a:pt x="159" y="25"/>
                </a:lnTo>
                <a:lnTo>
                  <a:pt x="159" y="23"/>
                </a:lnTo>
                <a:lnTo>
                  <a:pt x="155" y="23"/>
                </a:lnTo>
                <a:lnTo>
                  <a:pt x="159" y="24"/>
                </a:lnTo>
                <a:lnTo>
                  <a:pt x="159" y="21"/>
                </a:lnTo>
                <a:lnTo>
                  <a:pt x="156" y="20"/>
                </a:lnTo>
                <a:lnTo>
                  <a:pt x="159" y="21"/>
                </a:lnTo>
                <a:lnTo>
                  <a:pt x="160" y="19"/>
                </a:lnTo>
                <a:lnTo>
                  <a:pt x="156" y="19"/>
                </a:lnTo>
                <a:lnTo>
                  <a:pt x="159" y="20"/>
                </a:lnTo>
                <a:lnTo>
                  <a:pt x="160" y="18"/>
                </a:lnTo>
                <a:lnTo>
                  <a:pt x="157" y="17"/>
                </a:lnTo>
                <a:lnTo>
                  <a:pt x="160" y="18"/>
                </a:lnTo>
                <a:lnTo>
                  <a:pt x="161" y="15"/>
                </a:lnTo>
                <a:lnTo>
                  <a:pt x="159" y="14"/>
                </a:lnTo>
                <a:lnTo>
                  <a:pt x="161" y="17"/>
                </a:lnTo>
                <a:lnTo>
                  <a:pt x="162" y="14"/>
                </a:lnTo>
                <a:lnTo>
                  <a:pt x="161" y="13"/>
                </a:lnTo>
                <a:lnTo>
                  <a:pt x="162" y="14"/>
                </a:lnTo>
                <a:lnTo>
                  <a:pt x="165" y="13"/>
                </a:lnTo>
                <a:lnTo>
                  <a:pt x="162" y="11"/>
                </a:lnTo>
                <a:lnTo>
                  <a:pt x="165" y="13"/>
                </a:lnTo>
                <a:lnTo>
                  <a:pt x="166" y="11"/>
                </a:lnTo>
                <a:lnTo>
                  <a:pt x="165" y="9"/>
                </a:lnTo>
                <a:lnTo>
                  <a:pt x="166" y="12"/>
                </a:lnTo>
                <a:lnTo>
                  <a:pt x="168" y="9"/>
                </a:lnTo>
                <a:lnTo>
                  <a:pt x="167" y="7"/>
                </a:lnTo>
                <a:lnTo>
                  <a:pt x="168" y="9"/>
                </a:lnTo>
                <a:lnTo>
                  <a:pt x="173" y="7"/>
                </a:lnTo>
                <a:lnTo>
                  <a:pt x="172" y="5"/>
                </a:lnTo>
                <a:lnTo>
                  <a:pt x="173" y="7"/>
                </a:lnTo>
                <a:lnTo>
                  <a:pt x="175" y="7"/>
                </a:lnTo>
                <a:lnTo>
                  <a:pt x="174" y="3"/>
                </a:lnTo>
                <a:lnTo>
                  <a:pt x="175" y="7"/>
                </a:lnTo>
                <a:lnTo>
                  <a:pt x="178" y="6"/>
                </a:lnTo>
                <a:lnTo>
                  <a:pt x="178" y="3"/>
                </a:lnTo>
                <a:lnTo>
                  <a:pt x="178" y="6"/>
                </a:lnTo>
                <a:lnTo>
                  <a:pt x="182" y="6"/>
                </a:lnTo>
                <a:lnTo>
                  <a:pt x="182" y="3"/>
                </a:lnTo>
                <a:lnTo>
                  <a:pt x="182" y="6"/>
                </a:lnTo>
                <a:lnTo>
                  <a:pt x="184" y="6"/>
                </a:lnTo>
                <a:lnTo>
                  <a:pt x="184" y="2"/>
                </a:lnTo>
                <a:lnTo>
                  <a:pt x="184" y="6"/>
                </a:lnTo>
                <a:lnTo>
                  <a:pt x="188" y="6"/>
                </a:lnTo>
                <a:lnTo>
                  <a:pt x="188" y="3"/>
                </a:lnTo>
                <a:lnTo>
                  <a:pt x="188" y="6"/>
                </a:lnTo>
                <a:lnTo>
                  <a:pt x="190" y="6"/>
                </a:lnTo>
                <a:lnTo>
                  <a:pt x="191" y="3"/>
                </a:lnTo>
                <a:lnTo>
                  <a:pt x="190" y="6"/>
                </a:lnTo>
                <a:lnTo>
                  <a:pt x="194" y="7"/>
                </a:lnTo>
                <a:lnTo>
                  <a:pt x="194" y="3"/>
                </a:lnTo>
                <a:lnTo>
                  <a:pt x="192" y="7"/>
                </a:lnTo>
                <a:lnTo>
                  <a:pt x="196" y="7"/>
                </a:lnTo>
                <a:lnTo>
                  <a:pt x="197" y="5"/>
                </a:lnTo>
                <a:lnTo>
                  <a:pt x="196" y="7"/>
                </a:lnTo>
                <a:lnTo>
                  <a:pt x="201" y="9"/>
                </a:lnTo>
                <a:lnTo>
                  <a:pt x="202" y="7"/>
                </a:lnTo>
                <a:lnTo>
                  <a:pt x="201" y="9"/>
                </a:lnTo>
                <a:lnTo>
                  <a:pt x="202" y="12"/>
                </a:lnTo>
                <a:lnTo>
                  <a:pt x="204" y="9"/>
                </a:lnTo>
                <a:lnTo>
                  <a:pt x="202" y="11"/>
                </a:lnTo>
                <a:lnTo>
                  <a:pt x="204" y="13"/>
                </a:lnTo>
                <a:lnTo>
                  <a:pt x="206" y="11"/>
                </a:lnTo>
                <a:lnTo>
                  <a:pt x="204" y="13"/>
                </a:lnTo>
                <a:lnTo>
                  <a:pt x="206" y="14"/>
                </a:lnTo>
                <a:lnTo>
                  <a:pt x="208" y="13"/>
                </a:lnTo>
                <a:lnTo>
                  <a:pt x="206" y="14"/>
                </a:lnTo>
                <a:lnTo>
                  <a:pt x="207" y="17"/>
                </a:lnTo>
                <a:lnTo>
                  <a:pt x="209" y="14"/>
                </a:lnTo>
                <a:lnTo>
                  <a:pt x="207" y="15"/>
                </a:lnTo>
                <a:lnTo>
                  <a:pt x="208" y="18"/>
                </a:lnTo>
                <a:lnTo>
                  <a:pt x="210" y="17"/>
                </a:lnTo>
                <a:lnTo>
                  <a:pt x="208" y="18"/>
                </a:lnTo>
                <a:lnTo>
                  <a:pt x="209" y="20"/>
                </a:lnTo>
                <a:lnTo>
                  <a:pt x="212" y="19"/>
                </a:lnTo>
                <a:lnTo>
                  <a:pt x="209" y="19"/>
                </a:lnTo>
                <a:lnTo>
                  <a:pt x="210" y="21"/>
                </a:lnTo>
                <a:lnTo>
                  <a:pt x="213" y="20"/>
                </a:lnTo>
                <a:lnTo>
                  <a:pt x="210" y="21"/>
                </a:lnTo>
                <a:lnTo>
                  <a:pt x="210" y="24"/>
                </a:lnTo>
                <a:lnTo>
                  <a:pt x="213" y="23"/>
                </a:lnTo>
                <a:lnTo>
                  <a:pt x="210" y="23"/>
                </a:lnTo>
                <a:lnTo>
                  <a:pt x="210" y="25"/>
                </a:lnTo>
                <a:lnTo>
                  <a:pt x="213" y="25"/>
                </a:lnTo>
                <a:lnTo>
                  <a:pt x="210" y="25"/>
                </a:lnTo>
                <a:lnTo>
                  <a:pt x="210" y="27"/>
                </a:lnTo>
                <a:lnTo>
                  <a:pt x="213" y="27"/>
                </a:lnTo>
                <a:lnTo>
                  <a:pt x="210" y="27"/>
                </a:lnTo>
                <a:lnTo>
                  <a:pt x="209" y="31"/>
                </a:lnTo>
                <a:lnTo>
                  <a:pt x="213" y="32"/>
                </a:lnTo>
                <a:lnTo>
                  <a:pt x="209" y="31"/>
                </a:lnTo>
                <a:lnTo>
                  <a:pt x="208" y="35"/>
                </a:lnTo>
                <a:lnTo>
                  <a:pt x="212" y="36"/>
                </a:lnTo>
                <a:lnTo>
                  <a:pt x="208" y="35"/>
                </a:lnTo>
                <a:lnTo>
                  <a:pt x="207" y="38"/>
                </a:lnTo>
                <a:lnTo>
                  <a:pt x="209" y="39"/>
                </a:lnTo>
                <a:lnTo>
                  <a:pt x="207" y="37"/>
                </a:lnTo>
                <a:lnTo>
                  <a:pt x="206" y="41"/>
                </a:lnTo>
                <a:lnTo>
                  <a:pt x="208" y="42"/>
                </a:lnTo>
                <a:lnTo>
                  <a:pt x="206" y="39"/>
                </a:lnTo>
                <a:lnTo>
                  <a:pt x="204" y="42"/>
                </a:lnTo>
                <a:lnTo>
                  <a:pt x="206" y="44"/>
                </a:lnTo>
                <a:lnTo>
                  <a:pt x="204" y="42"/>
                </a:lnTo>
                <a:lnTo>
                  <a:pt x="202" y="43"/>
                </a:lnTo>
                <a:lnTo>
                  <a:pt x="204" y="45"/>
                </a:lnTo>
                <a:lnTo>
                  <a:pt x="203" y="43"/>
                </a:lnTo>
                <a:lnTo>
                  <a:pt x="201" y="44"/>
                </a:lnTo>
                <a:lnTo>
                  <a:pt x="202" y="47"/>
                </a:lnTo>
                <a:lnTo>
                  <a:pt x="202" y="44"/>
                </a:lnTo>
                <a:lnTo>
                  <a:pt x="201" y="44"/>
                </a:lnTo>
                <a:lnTo>
                  <a:pt x="201" y="47"/>
                </a:lnTo>
                <a:lnTo>
                  <a:pt x="201" y="44"/>
                </a:lnTo>
                <a:lnTo>
                  <a:pt x="200" y="44"/>
                </a:lnTo>
                <a:lnTo>
                  <a:pt x="200" y="47"/>
                </a:lnTo>
                <a:lnTo>
                  <a:pt x="201" y="44"/>
                </a:lnTo>
                <a:lnTo>
                  <a:pt x="200" y="44"/>
                </a:lnTo>
                <a:lnTo>
                  <a:pt x="198" y="47"/>
                </a:lnTo>
                <a:lnTo>
                  <a:pt x="200" y="44"/>
                </a:lnTo>
                <a:lnTo>
                  <a:pt x="198" y="44"/>
                </a:lnTo>
                <a:lnTo>
                  <a:pt x="198" y="47"/>
                </a:lnTo>
                <a:lnTo>
                  <a:pt x="200" y="44"/>
                </a:lnTo>
                <a:lnTo>
                  <a:pt x="197" y="43"/>
                </a:lnTo>
                <a:lnTo>
                  <a:pt x="196" y="45"/>
                </a:lnTo>
                <a:lnTo>
                  <a:pt x="198" y="43"/>
                </a:lnTo>
                <a:lnTo>
                  <a:pt x="196" y="42"/>
                </a:lnTo>
                <a:lnTo>
                  <a:pt x="195" y="43"/>
                </a:lnTo>
                <a:lnTo>
                  <a:pt x="197" y="42"/>
                </a:lnTo>
                <a:lnTo>
                  <a:pt x="195" y="39"/>
                </a:lnTo>
                <a:lnTo>
                  <a:pt x="192" y="41"/>
                </a:lnTo>
                <a:lnTo>
                  <a:pt x="196" y="39"/>
                </a:lnTo>
                <a:lnTo>
                  <a:pt x="195" y="37"/>
                </a:lnTo>
                <a:lnTo>
                  <a:pt x="191" y="37"/>
                </a:lnTo>
                <a:lnTo>
                  <a:pt x="195" y="37"/>
                </a:lnTo>
                <a:lnTo>
                  <a:pt x="194" y="33"/>
                </a:lnTo>
                <a:lnTo>
                  <a:pt x="191" y="33"/>
                </a:lnTo>
                <a:lnTo>
                  <a:pt x="194" y="33"/>
                </a:lnTo>
                <a:lnTo>
                  <a:pt x="194" y="30"/>
                </a:lnTo>
                <a:lnTo>
                  <a:pt x="190" y="30"/>
                </a:lnTo>
                <a:lnTo>
                  <a:pt x="194" y="30"/>
                </a:lnTo>
                <a:lnTo>
                  <a:pt x="192" y="25"/>
                </a:lnTo>
                <a:lnTo>
                  <a:pt x="190" y="26"/>
                </a:lnTo>
                <a:lnTo>
                  <a:pt x="192" y="26"/>
                </a:lnTo>
                <a:lnTo>
                  <a:pt x="194" y="24"/>
                </a:lnTo>
                <a:lnTo>
                  <a:pt x="190" y="24"/>
                </a:lnTo>
                <a:lnTo>
                  <a:pt x="194" y="24"/>
                </a:lnTo>
                <a:lnTo>
                  <a:pt x="194" y="21"/>
                </a:lnTo>
                <a:lnTo>
                  <a:pt x="191" y="21"/>
                </a:lnTo>
                <a:lnTo>
                  <a:pt x="194" y="23"/>
                </a:lnTo>
                <a:lnTo>
                  <a:pt x="195" y="20"/>
                </a:lnTo>
                <a:lnTo>
                  <a:pt x="191" y="19"/>
                </a:lnTo>
                <a:lnTo>
                  <a:pt x="194" y="20"/>
                </a:lnTo>
                <a:lnTo>
                  <a:pt x="195" y="18"/>
                </a:lnTo>
                <a:lnTo>
                  <a:pt x="192" y="17"/>
                </a:lnTo>
                <a:lnTo>
                  <a:pt x="195" y="19"/>
                </a:lnTo>
                <a:lnTo>
                  <a:pt x="196" y="17"/>
                </a:lnTo>
                <a:lnTo>
                  <a:pt x="194" y="15"/>
                </a:lnTo>
                <a:lnTo>
                  <a:pt x="196" y="17"/>
                </a:lnTo>
                <a:lnTo>
                  <a:pt x="197" y="15"/>
                </a:lnTo>
                <a:lnTo>
                  <a:pt x="196" y="13"/>
                </a:lnTo>
                <a:lnTo>
                  <a:pt x="197" y="15"/>
                </a:lnTo>
                <a:lnTo>
                  <a:pt x="200" y="14"/>
                </a:lnTo>
                <a:lnTo>
                  <a:pt x="197" y="12"/>
                </a:lnTo>
                <a:lnTo>
                  <a:pt x="200" y="14"/>
                </a:lnTo>
                <a:lnTo>
                  <a:pt x="201" y="12"/>
                </a:lnTo>
                <a:lnTo>
                  <a:pt x="200" y="11"/>
                </a:lnTo>
                <a:lnTo>
                  <a:pt x="201" y="13"/>
                </a:lnTo>
                <a:lnTo>
                  <a:pt x="203" y="11"/>
                </a:lnTo>
                <a:lnTo>
                  <a:pt x="202" y="8"/>
                </a:lnTo>
                <a:lnTo>
                  <a:pt x="203" y="12"/>
                </a:lnTo>
                <a:lnTo>
                  <a:pt x="206" y="11"/>
                </a:lnTo>
                <a:lnTo>
                  <a:pt x="204" y="8"/>
                </a:lnTo>
                <a:lnTo>
                  <a:pt x="206" y="11"/>
                </a:lnTo>
                <a:lnTo>
                  <a:pt x="210" y="8"/>
                </a:lnTo>
                <a:lnTo>
                  <a:pt x="210" y="6"/>
                </a:lnTo>
                <a:lnTo>
                  <a:pt x="210" y="8"/>
                </a:lnTo>
                <a:lnTo>
                  <a:pt x="213" y="8"/>
                </a:lnTo>
                <a:lnTo>
                  <a:pt x="213" y="6"/>
                </a:lnTo>
                <a:lnTo>
                  <a:pt x="213" y="8"/>
                </a:lnTo>
                <a:lnTo>
                  <a:pt x="216" y="8"/>
                </a:lnTo>
                <a:lnTo>
                  <a:pt x="216" y="6"/>
                </a:lnTo>
                <a:lnTo>
                  <a:pt x="216" y="8"/>
                </a:lnTo>
                <a:lnTo>
                  <a:pt x="219" y="8"/>
                </a:lnTo>
                <a:lnTo>
                  <a:pt x="219" y="6"/>
                </a:lnTo>
                <a:lnTo>
                  <a:pt x="219" y="8"/>
                </a:lnTo>
                <a:lnTo>
                  <a:pt x="222" y="8"/>
                </a:lnTo>
                <a:lnTo>
                  <a:pt x="222" y="6"/>
                </a:lnTo>
                <a:lnTo>
                  <a:pt x="221" y="8"/>
                </a:lnTo>
                <a:lnTo>
                  <a:pt x="225" y="9"/>
                </a:lnTo>
                <a:lnTo>
                  <a:pt x="226" y="6"/>
                </a:lnTo>
                <a:lnTo>
                  <a:pt x="225" y="9"/>
                </a:lnTo>
                <a:lnTo>
                  <a:pt x="227" y="9"/>
                </a:lnTo>
                <a:lnTo>
                  <a:pt x="228" y="7"/>
                </a:lnTo>
                <a:lnTo>
                  <a:pt x="227" y="9"/>
                </a:lnTo>
                <a:lnTo>
                  <a:pt x="231" y="11"/>
                </a:lnTo>
                <a:lnTo>
                  <a:pt x="232" y="8"/>
                </a:lnTo>
                <a:lnTo>
                  <a:pt x="230" y="11"/>
                </a:lnTo>
                <a:lnTo>
                  <a:pt x="233" y="12"/>
                </a:lnTo>
                <a:lnTo>
                  <a:pt x="234" y="9"/>
                </a:lnTo>
                <a:lnTo>
                  <a:pt x="232" y="12"/>
                </a:lnTo>
                <a:lnTo>
                  <a:pt x="237" y="15"/>
                </a:lnTo>
                <a:lnTo>
                  <a:pt x="239" y="13"/>
                </a:lnTo>
                <a:lnTo>
                  <a:pt x="237" y="15"/>
                </a:lnTo>
                <a:lnTo>
                  <a:pt x="239" y="17"/>
                </a:lnTo>
                <a:lnTo>
                  <a:pt x="240" y="15"/>
                </a:lnTo>
                <a:lnTo>
                  <a:pt x="239" y="17"/>
                </a:lnTo>
                <a:lnTo>
                  <a:pt x="240" y="19"/>
                </a:lnTo>
                <a:lnTo>
                  <a:pt x="243" y="17"/>
                </a:lnTo>
                <a:lnTo>
                  <a:pt x="240" y="19"/>
                </a:lnTo>
                <a:lnTo>
                  <a:pt x="242" y="20"/>
                </a:lnTo>
                <a:lnTo>
                  <a:pt x="244" y="19"/>
                </a:lnTo>
                <a:lnTo>
                  <a:pt x="242" y="20"/>
                </a:lnTo>
                <a:lnTo>
                  <a:pt x="243" y="23"/>
                </a:lnTo>
                <a:lnTo>
                  <a:pt x="245" y="21"/>
                </a:lnTo>
                <a:lnTo>
                  <a:pt x="243" y="23"/>
                </a:lnTo>
                <a:lnTo>
                  <a:pt x="244" y="25"/>
                </a:lnTo>
                <a:lnTo>
                  <a:pt x="246" y="24"/>
                </a:lnTo>
                <a:lnTo>
                  <a:pt x="244" y="24"/>
                </a:lnTo>
                <a:lnTo>
                  <a:pt x="244" y="26"/>
                </a:lnTo>
                <a:lnTo>
                  <a:pt x="248" y="26"/>
                </a:lnTo>
                <a:lnTo>
                  <a:pt x="244" y="26"/>
                </a:lnTo>
                <a:lnTo>
                  <a:pt x="245" y="29"/>
                </a:lnTo>
                <a:lnTo>
                  <a:pt x="248" y="29"/>
                </a:lnTo>
                <a:lnTo>
                  <a:pt x="244" y="29"/>
                </a:lnTo>
                <a:lnTo>
                  <a:pt x="245" y="31"/>
                </a:lnTo>
                <a:lnTo>
                  <a:pt x="248" y="30"/>
                </a:lnTo>
                <a:lnTo>
                  <a:pt x="245" y="30"/>
                </a:lnTo>
                <a:lnTo>
                  <a:pt x="244" y="32"/>
                </a:lnTo>
                <a:lnTo>
                  <a:pt x="248" y="32"/>
                </a:lnTo>
                <a:lnTo>
                  <a:pt x="244" y="32"/>
                </a:lnTo>
                <a:lnTo>
                  <a:pt x="244" y="35"/>
                </a:lnTo>
                <a:lnTo>
                  <a:pt x="246" y="35"/>
                </a:lnTo>
                <a:lnTo>
                  <a:pt x="244" y="33"/>
                </a:lnTo>
                <a:lnTo>
                  <a:pt x="243" y="38"/>
                </a:lnTo>
                <a:lnTo>
                  <a:pt x="245" y="38"/>
                </a:lnTo>
                <a:lnTo>
                  <a:pt x="243" y="37"/>
                </a:lnTo>
                <a:lnTo>
                  <a:pt x="242" y="41"/>
                </a:lnTo>
                <a:lnTo>
                  <a:pt x="244" y="43"/>
                </a:lnTo>
                <a:lnTo>
                  <a:pt x="242" y="41"/>
                </a:lnTo>
                <a:lnTo>
                  <a:pt x="239" y="44"/>
                </a:lnTo>
                <a:lnTo>
                  <a:pt x="242" y="45"/>
                </a:lnTo>
                <a:lnTo>
                  <a:pt x="239" y="44"/>
                </a:lnTo>
                <a:lnTo>
                  <a:pt x="237" y="47"/>
                </a:lnTo>
                <a:lnTo>
                  <a:pt x="239" y="48"/>
                </a:lnTo>
                <a:lnTo>
                  <a:pt x="238" y="45"/>
                </a:lnTo>
                <a:lnTo>
                  <a:pt x="236" y="48"/>
                </a:lnTo>
                <a:lnTo>
                  <a:pt x="237" y="50"/>
                </a:lnTo>
                <a:lnTo>
                  <a:pt x="236" y="48"/>
                </a:lnTo>
                <a:lnTo>
                  <a:pt x="233" y="49"/>
                </a:lnTo>
                <a:lnTo>
                  <a:pt x="236" y="51"/>
                </a:lnTo>
                <a:lnTo>
                  <a:pt x="234" y="49"/>
                </a:lnTo>
                <a:lnTo>
                  <a:pt x="232" y="49"/>
                </a:lnTo>
                <a:lnTo>
                  <a:pt x="233" y="51"/>
                </a:lnTo>
                <a:lnTo>
                  <a:pt x="233" y="49"/>
                </a:lnTo>
                <a:lnTo>
                  <a:pt x="232" y="49"/>
                </a:lnTo>
                <a:lnTo>
                  <a:pt x="232" y="51"/>
                </a:lnTo>
                <a:lnTo>
                  <a:pt x="232" y="49"/>
                </a:lnTo>
                <a:lnTo>
                  <a:pt x="231" y="49"/>
                </a:lnTo>
                <a:lnTo>
                  <a:pt x="231" y="51"/>
                </a:lnTo>
                <a:lnTo>
                  <a:pt x="232" y="49"/>
                </a:lnTo>
                <a:lnTo>
                  <a:pt x="231" y="49"/>
                </a:lnTo>
                <a:lnTo>
                  <a:pt x="230" y="51"/>
                </a:lnTo>
                <a:lnTo>
                  <a:pt x="231" y="49"/>
                </a:lnTo>
                <a:lnTo>
                  <a:pt x="231" y="49"/>
                </a:lnTo>
                <a:lnTo>
                  <a:pt x="228" y="51"/>
                </a:lnTo>
                <a:lnTo>
                  <a:pt x="231" y="49"/>
                </a:lnTo>
                <a:lnTo>
                  <a:pt x="230" y="48"/>
                </a:lnTo>
                <a:lnTo>
                  <a:pt x="227" y="49"/>
                </a:lnTo>
                <a:lnTo>
                  <a:pt x="230" y="48"/>
                </a:lnTo>
                <a:lnTo>
                  <a:pt x="228" y="45"/>
                </a:lnTo>
                <a:lnTo>
                  <a:pt x="226" y="47"/>
                </a:lnTo>
                <a:lnTo>
                  <a:pt x="228" y="47"/>
                </a:lnTo>
                <a:lnTo>
                  <a:pt x="227" y="43"/>
                </a:lnTo>
                <a:lnTo>
                  <a:pt x="225" y="44"/>
                </a:lnTo>
                <a:lnTo>
                  <a:pt x="227" y="44"/>
                </a:lnTo>
                <a:lnTo>
                  <a:pt x="227" y="41"/>
                </a:lnTo>
                <a:lnTo>
                  <a:pt x="224" y="42"/>
                </a:lnTo>
                <a:lnTo>
                  <a:pt x="227" y="41"/>
                </a:lnTo>
                <a:lnTo>
                  <a:pt x="226" y="37"/>
                </a:lnTo>
                <a:lnTo>
                  <a:pt x="224" y="37"/>
                </a:lnTo>
                <a:lnTo>
                  <a:pt x="226" y="38"/>
                </a:lnTo>
                <a:lnTo>
                  <a:pt x="227" y="33"/>
                </a:lnTo>
                <a:lnTo>
                  <a:pt x="224" y="33"/>
                </a:lnTo>
                <a:lnTo>
                  <a:pt x="227" y="33"/>
                </a:lnTo>
                <a:lnTo>
                  <a:pt x="227" y="30"/>
                </a:lnTo>
                <a:lnTo>
                  <a:pt x="225" y="30"/>
                </a:lnTo>
                <a:lnTo>
                  <a:pt x="227" y="30"/>
                </a:lnTo>
                <a:lnTo>
                  <a:pt x="227" y="27"/>
                </a:lnTo>
                <a:lnTo>
                  <a:pt x="225" y="27"/>
                </a:lnTo>
                <a:lnTo>
                  <a:pt x="227" y="29"/>
                </a:lnTo>
                <a:lnTo>
                  <a:pt x="228" y="26"/>
                </a:lnTo>
                <a:lnTo>
                  <a:pt x="226" y="25"/>
                </a:lnTo>
                <a:lnTo>
                  <a:pt x="228" y="26"/>
                </a:lnTo>
                <a:lnTo>
                  <a:pt x="230" y="25"/>
                </a:lnTo>
                <a:lnTo>
                  <a:pt x="227" y="23"/>
                </a:lnTo>
                <a:lnTo>
                  <a:pt x="230" y="25"/>
                </a:lnTo>
                <a:lnTo>
                  <a:pt x="231" y="23"/>
                </a:lnTo>
                <a:lnTo>
                  <a:pt x="228" y="21"/>
                </a:lnTo>
                <a:lnTo>
                  <a:pt x="231" y="23"/>
                </a:lnTo>
                <a:lnTo>
                  <a:pt x="232" y="21"/>
                </a:lnTo>
                <a:lnTo>
                  <a:pt x="230" y="19"/>
                </a:lnTo>
                <a:lnTo>
                  <a:pt x="232" y="21"/>
                </a:lnTo>
                <a:lnTo>
                  <a:pt x="233" y="20"/>
                </a:lnTo>
                <a:lnTo>
                  <a:pt x="232" y="18"/>
                </a:lnTo>
                <a:lnTo>
                  <a:pt x="233" y="20"/>
                </a:lnTo>
                <a:lnTo>
                  <a:pt x="236" y="19"/>
                </a:lnTo>
                <a:lnTo>
                  <a:pt x="234" y="17"/>
                </a:lnTo>
                <a:lnTo>
                  <a:pt x="236" y="19"/>
                </a:lnTo>
                <a:lnTo>
                  <a:pt x="238" y="18"/>
                </a:lnTo>
                <a:lnTo>
                  <a:pt x="237" y="15"/>
                </a:lnTo>
                <a:lnTo>
                  <a:pt x="237" y="18"/>
                </a:lnTo>
                <a:lnTo>
                  <a:pt x="239" y="17"/>
                </a:lnTo>
                <a:lnTo>
                  <a:pt x="239" y="14"/>
                </a:lnTo>
                <a:lnTo>
                  <a:pt x="239" y="17"/>
                </a:lnTo>
                <a:lnTo>
                  <a:pt x="242" y="17"/>
                </a:lnTo>
                <a:lnTo>
                  <a:pt x="242" y="14"/>
                </a:lnTo>
                <a:lnTo>
                  <a:pt x="242" y="17"/>
                </a:lnTo>
                <a:lnTo>
                  <a:pt x="248" y="15"/>
                </a:lnTo>
                <a:lnTo>
                  <a:pt x="248" y="13"/>
                </a:lnTo>
                <a:lnTo>
                  <a:pt x="248" y="15"/>
                </a:lnTo>
                <a:lnTo>
                  <a:pt x="250" y="15"/>
                </a:lnTo>
                <a:lnTo>
                  <a:pt x="250" y="13"/>
                </a:lnTo>
                <a:lnTo>
                  <a:pt x="250" y="15"/>
                </a:lnTo>
                <a:lnTo>
                  <a:pt x="252" y="17"/>
                </a:lnTo>
                <a:lnTo>
                  <a:pt x="254" y="13"/>
                </a:lnTo>
                <a:lnTo>
                  <a:pt x="252" y="17"/>
                </a:lnTo>
                <a:lnTo>
                  <a:pt x="256" y="17"/>
                </a:lnTo>
                <a:lnTo>
                  <a:pt x="256" y="14"/>
                </a:lnTo>
                <a:lnTo>
                  <a:pt x="256" y="17"/>
                </a:lnTo>
                <a:lnTo>
                  <a:pt x="258" y="18"/>
                </a:lnTo>
                <a:lnTo>
                  <a:pt x="260" y="14"/>
                </a:lnTo>
                <a:lnTo>
                  <a:pt x="258" y="18"/>
                </a:lnTo>
                <a:lnTo>
                  <a:pt x="262" y="19"/>
                </a:lnTo>
                <a:lnTo>
                  <a:pt x="262" y="15"/>
                </a:lnTo>
                <a:lnTo>
                  <a:pt x="261" y="19"/>
                </a:lnTo>
                <a:lnTo>
                  <a:pt x="264" y="20"/>
                </a:lnTo>
                <a:lnTo>
                  <a:pt x="266" y="18"/>
                </a:lnTo>
                <a:lnTo>
                  <a:pt x="264" y="20"/>
                </a:lnTo>
                <a:lnTo>
                  <a:pt x="267" y="21"/>
                </a:lnTo>
                <a:lnTo>
                  <a:pt x="268" y="19"/>
                </a:lnTo>
                <a:lnTo>
                  <a:pt x="267" y="21"/>
                </a:lnTo>
                <a:lnTo>
                  <a:pt x="269" y="23"/>
                </a:lnTo>
                <a:lnTo>
                  <a:pt x="270" y="20"/>
                </a:lnTo>
                <a:lnTo>
                  <a:pt x="268" y="23"/>
                </a:lnTo>
                <a:lnTo>
                  <a:pt x="273" y="26"/>
                </a:lnTo>
                <a:lnTo>
                  <a:pt x="274" y="25"/>
                </a:lnTo>
                <a:lnTo>
                  <a:pt x="273" y="26"/>
                </a:lnTo>
                <a:lnTo>
                  <a:pt x="274" y="29"/>
                </a:lnTo>
                <a:lnTo>
                  <a:pt x="276" y="27"/>
                </a:lnTo>
                <a:lnTo>
                  <a:pt x="274" y="29"/>
                </a:lnTo>
                <a:lnTo>
                  <a:pt x="275" y="31"/>
                </a:lnTo>
                <a:lnTo>
                  <a:pt x="278" y="29"/>
                </a:lnTo>
                <a:lnTo>
                  <a:pt x="275" y="30"/>
                </a:lnTo>
                <a:lnTo>
                  <a:pt x="276" y="32"/>
                </a:lnTo>
                <a:lnTo>
                  <a:pt x="279" y="31"/>
                </a:lnTo>
                <a:lnTo>
                  <a:pt x="276" y="32"/>
                </a:lnTo>
                <a:lnTo>
                  <a:pt x="278" y="35"/>
                </a:lnTo>
                <a:lnTo>
                  <a:pt x="280" y="33"/>
                </a:lnTo>
                <a:lnTo>
                  <a:pt x="276" y="35"/>
                </a:lnTo>
                <a:lnTo>
                  <a:pt x="278" y="37"/>
                </a:lnTo>
                <a:lnTo>
                  <a:pt x="280" y="36"/>
                </a:lnTo>
                <a:lnTo>
                  <a:pt x="278" y="37"/>
                </a:lnTo>
                <a:lnTo>
                  <a:pt x="278" y="38"/>
                </a:lnTo>
                <a:lnTo>
                  <a:pt x="280" y="38"/>
                </a:lnTo>
                <a:lnTo>
                  <a:pt x="278" y="38"/>
                </a:lnTo>
                <a:lnTo>
                  <a:pt x="278" y="41"/>
                </a:lnTo>
                <a:lnTo>
                  <a:pt x="280" y="41"/>
                </a:lnTo>
                <a:lnTo>
                  <a:pt x="278" y="41"/>
                </a:lnTo>
                <a:lnTo>
                  <a:pt x="278" y="43"/>
                </a:lnTo>
                <a:lnTo>
                  <a:pt x="280" y="43"/>
                </a:lnTo>
                <a:lnTo>
                  <a:pt x="278" y="42"/>
                </a:lnTo>
                <a:lnTo>
                  <a:pt x="278" y="44"/>
                </a:lnTo>
                <a:lnTo>
                  <a:pt x="280" y="45"/>
                </a:lnTo>
                <a:lnTo>
                  <a:pt x="278" y="44"/>
                </a:lnTo>
                <a:lnTo>
                  <a:pt x="276" y="47"/>
                </a:lnTo>
                <a:lnTo>
                  <a:pt x="279" y="48"/>
                </a:lnTo>
                <a:lnTo>
                  <a:pt x="276" y="45"/>
                </a:lnTo>
                <a:lnTo>
                  <a:pt x="274" y="50"/>
                </a:lnTo>
                <a:lnTo>
                  <a:pt x="276" y="51"/>
                </a:lnTo>
                <a:lnTo>
                  <a:pt x="274" y="49"/>
                </a:lnTo>
                <a:lnTo>
                  <a:pt x="273" y="53"/>
                </a:lnTo>
                <a:lnTo>
                  <a:pt x="274" y="54"/>
                </a:lnTo>
                <a:lnTo>
                  <a:pt x="273" y="53"/>
                </a:lnTo>
                <a:lnTo>
                  <a:pt x="270" y="55"/>
                </a:lnTo>
                <a:lnTo>
                  <a:pt x="272" y="58"/>
                </a:lnTo>
                <a:lnTo>
                  <a:pt x="270" y="55"/>
                </a:lnTo>
                <a:lnTo>
                  <a:pt x="268" y="58"/>
                </a:lnTo>
                <a:lnTo>
                  <a:pt x="269" y="60"/>
                </a:lnTo>
                <a:lnTo>
                  <a:pt x="268" y="58"/>
                </a:lnTo>
                <a:lnTo>
                  <a:pt x="266" y="59"/>
                </a:lnTo>
                <a:lnTo>
                  <a:pt x="267" y="61"/>
                </a:lnTo>
                <a:lnTo>
                  <a:pt x="266" y="59"/>
                </a:lnTo>
                <a:lnTo>
                  <a:pt x="263" y="59"/>
                </a:lnTo>
                <a:lnTo>
                  <a:pt x="264" y="62"/>
                </a:lnTo>
                <a:lnTo>
                  <a:pt x="264" y="59"/>
                </a:lnTo>
                <a:lnTo>
                  <a:pt x="262" y="60"/>
                </a:lnTo>
                <a:lnTo>
                  <a:pt x="262" y="62"/>
                </a:lnTo>
                <a:lnTo>
                  <a:pt x="263" y="60"/>
                </a:lnTo>
                <a:lnTo>
                  <a:pt x="262" y="59"/>
                </a:lnTo>
                <a:lnTo>
                  <a:pt x="262" y="62"/>
                </a:lnTo>
                <a:lnTo>
                  <a:pt x="262" y="59"/>
                </a:lnTo>
                <a:lnTo>
                  <a:pt x="261" y="59"/>
                </a:lnTo>
                <a:lnTo>
                  <a:pt x="261" y="61"/>
                </a:lnTo>
                <a:lnTo>
                  <a:pt x="262" y="59"/>
                </a:lnTo>
                <a:lnTo>
                  <a:pt x="261" y="59"/>
                </a:lnTo>
                <a:lnTo>
                  <a:pt x="260" y="61"/>
                </a:lnTo>
                <a:lnTo>
                  <a:pt x="261" y="59"/>
                </a:lnTo>
                <a:lnTo>
                  <a:pt x="261" y="59"/>
                </a:lnTo>
                <a:lnTo>
                  <a:pt x="258" y="60"/>
                </a:lnTo>
                <a:lnTo>
                  <a:pt x="261" y="59"/>
                </a:lnTo>
                <a:lnTo>
                  <a:pt x="260" y="58"/>
                </a:lnTo>
                <a:lnTo>
                  <a:pt x="257" y="59"/>
                </a:lnTo>
                <a:lnTo>
                  <a:pt x="260" y="58"/>
                </a:lnTo>
                <a:lnTo>
                  <a:pt x="258" y="55"/>
                </a:lnTo>
                <a:lnTo>
                  <a:pt x="256" y="56"/>
                </a:lnTo>
                <a:lnTo>
                  <a:pt x="260" y="56"/>
                </a:lnTo>
                <a:lnTo>
                  <a:pt x="258" y="53"/>
                </a:lnTo>
                <a:lnTo>
                  <a:pt x="256" y="54"/>
                </a:lnTo>
                <a:lnTo>
                  <a:pt x="258" y="53"/>
                </a:lnTo>
                <a:lnTo>
                  <a:pt x="258" y="50"/>
                </a:lnTo>
                <a:lnTo>
                  <a:pt x="256" y="50"/>
                </a:lnTo>
                <a:lnTo>
                  <a:pt x="258" y="50"/>
                </a:lnTo>
                <a:lnTo>
                  <a:pt x="258" y="47"/>
                </a:lnTo>
                <a:lnTo>
                  <a:pt x="256" y="47"/>
                </a:lnTo>
                <a:lnTo>
                  <a:pt x="258" y="47"/>
                </a:lnTo>
                <a:lnTo>
                  <a:pt x="260" y="43"/>
                </a:lnTo>
                <a:lnTo>
                  <a:pt x="256" y="43"/>
                </a:lnTo>
                <a:lnTo>
                  <a:pt x="260" y="43"/>
                </a:lnTo>
                <a:lnTo>
                  <a:pt x="261" y="39"/>
                </a:lnTo>
                <a:lnTo>
                  <a:pt x="257" y="38"/>
                </a:lnTo>
                <a:lnTo>
                  <a:pt x="261" y="39"/>
                </a:lnTo>
                <a:lnTo>
                  <a:pt x="261" y="37"/>
                </a:lnTo>
                <a:lnTo>
                  <a:pt x="258" y="36"/>
                </a:lnTo>
                <a:lnTo>
                  <a:pt x="261" y="38"/>
                </a:lnTo>
                <a:lnTo>
                  <a:pt x="262" y="36"/>
                </a:lnTo>
                <a:lnTo>
                  <a:pt x="260" y="35"/>
                </a:lnTo>
                <a:lnTo>
                  <a:pt x="262" y="36"/>
                </a:lnTo>
                <a:lnTo>
                  <a:pt x="263" y="35"/>
                </a:lnTo>
                <a:lnTo>
                  <a:pt x="261" y="32"/>
                </a:lnTo>
                <a:lnTo>
                  <a:pt x="263" y="35"/>
                </a:lnTo>
                <a:lnTo>
                  <a:pt x="264" y="33"/>
                </a:lnTo>
                <a:lnTo>
                  <a:pt x="263" y="31"/>
                </a:lnTo>
                <a:lnTo>
                  <a:pt x="264" y="33"/>
                </a:lnTo>
                <a:lnTo>
                  <a:pt x="267" y="32"/>
                </a:lnTo>
                <a:lnTo>
                  <a:pt x="264" y="30"/>
                </a:lnTo>
                <a:lnTo>
                  <a:pt x="266" y="32"/>
                </a:lnTo>
                <a:lnTo>
                  <a:pt x="268" y="31"/>
                </a:lnTo>
                <a:lnTo>
                  <a:pt x="267" y="29"/>
                </a:lnTo>
                <a:lnTo>
                  <a:pt x="268" y="31"/>
                </a:lnTo>
                <a:lnTo>
                  <a:pt x="270" y="30"/>
                </a:lnTo>
                <a:lnTo>
                  <a:pt x="269" y="27"/>
                </a:lnTo>
                <a:lnTo>
                  <a:pt x="270" y="30"/>
                </a:lnTo>
                <a:lnTo>
                  <a:pt x="273" y="30"/>
                </a:lnTo>
                <a:lnTo>
                  <a:pt x="272" y="26"/>
                </a:lnTo>
                <a:lnTo>
                  <a:pt x="272" y="30"/>
                </a:lnTo>
                <a:lnTo>
                  <a:pt x="275" y="29"/>
                </a:lnTo>
                <a:lnTo>
                  <a:pt x="274" y="26"/>
                </a:lnTo>
                <a:lnTo>
                  <a:pt x="274" y="29"/>
                </a:lnTo>
                <a:lnTo>
                  <a:pt x="278" y="29"/>
                </a:lnTo>
                <a:lnTo>
                  <a:pt x="276" y="26"/>
                </a:lnTo>
                <a:lnTo>
                  <a:pt x="276" y="29"/>
                </a:lnTo>
                <a:lnTo>
                  <a:pt x="282" y="29"/>
                </a:lnTo>
                <a:lnTo>
                  <a:pt x="282" y="26"/>
                </a:lnTo>
                <a:lnTo>
                  <a:pt x="282" y="29"/>
                </a:lnTo>
                <a:lnTo>
                  <a:pt x="285" y="29"/>
                </a:lnTo>
                <a:lnTo>
                  <a:pt x="286" y="26"/>
                </a:lnTo>
                <a:lnTo>
                  <a:pt x="285" y="29"/>
                </a:lnTo>
                <a:lnTo>
                  <a:pt x="288" y="30"/>
                </a:lnTo>
                <a:lnTo>
                  <a:pt x="288" y="27"/>
                </a:lnTo>
                <a:lnTo>
                  <a:pt x="287" y="30"/>
                </a:lnTo>
                <a:lnTo>
                  <a:pt x="291" y="31"/>
                </a:lnTo>
                <a:lnTo>
                  <a:pt x="292" y="29"/>
                </a:lnTo>
                <a:lnTo>
                  <a:pt x="291" y="31"/>
                </a:lnTo>
                <a:lnTo>
                  <a:pt x="293" y="32"/>
                </a:lnTo>
                <a:lnTo>
                  <a:pt x="294" y="30"/>
                </a:lnTo>
                <a:lnTo>
                  <a:pt x="293" y="32"/>
                </a:lnTo>
                <a:lnTo>
                  <a:pt x="296" y="33"/>
                </a:lnTo>
                <a:lnTo>
                  <a:pt x="297" y="31"/>
                </a:lnTo>
                <a:lnTo>
                  <a:pt x="296" y="33"/>
                </a:lnTo>
                <a:lnTo>
                  <a:pt x="298" y="36"/>
                </a:lnTo>
                <a:lnTo>
                  <a:pt x="300" y="33"/>
                </a:lnTo>
                <a:lnTo>
                  <a:pt x="298" y="35"/>
                </a:lnTo>
                <a:lnTo>
                  <a:pt x="300" y="37"/>
                </a:lnTo>
                <a:lnTo>
                  <a:pt x="303" y="35"/>
                </a:lnTo>
                <a:lnTo>
                  <a:pt x="300" y="37"/>
                </a:lnTo>
                <a:lnTo>
                  <a:pt x="303" y="39"/>
                </a:lnTo>
                <a:lnTo>
                  <a:pt x="304" y="37"/>
                </a:lnTo>
                <a:lnTo>
                  <a:pt x="303" y="38"/>
                </a:lnTo>
                <a:lnTo>
                  <a:pt x="305" y="43"/>
                </a:lnTo>
                <a:lnTo>
                  <a:pt x="308" y="42"/>
                </a:lnTo>
                <a:lnTo>
                  <a:pt x="305" y="43"/>
                </a:lnTo>
                <a:lnTo>
                  <a:pt x="307" y="45"/>
                </a:lnTo>
                <a:lnTo>
                  <a:pt x="309" y="44"/>
                </a:lnTo>
                <a:lnTo>
                  <a:pt x="307" y="45"/>
                </a:lnTo>
                <a:lnTo>
                  <a:pt x="308" y="48"/>
                </a:lnTo>
                <a:lnTo>
                  <a:pt x="310" y="47"/>
                </a:lnTo>
                <a:lnTo>
                  <a:pt x="308" y="48"/>
                </a:lnTo>
                <a:lnTo>
                  <a:pt x="309" y="50"/>
                </a:lnTo>
                <a:lnTo>
                  <a:pt x="311" y="49"/>
                </a:lnTo>
                <a:lnTo>
                  <a:pt x="309" y="49"/>
                </a:lnTo>
                <a:lnTo>
                  <a:pt x="309" y="53"/>
                </a:lnTo>
                <a:lnTo>
                  <a:pt x="311" y="51"/>
                </a:lnTo>
                <a:lnTo>
                  <a:pt x="309" y="51"/>
                </a:lnTo>
                <a:lnTo>
                  <a:pt x="309" y="54"/>
                </a:lnTo>
                <a:lnTo>
                  <a:pt x="311" y="54"/>
                </a:lnTo>
                <a:lnTo>
                  <a:pt x="309" y="54"/>
                </a:lnTo>
                <a:lnTo>
                  <a:pt x="309" y="56"/>
                </a:lnTo>
                <a:lnTo>
                  <a:pt x="311" y="56"/>
                </a:lnTo>
                <a:lnTo>
                  <a:pt x="309" y="56"/>
                </a:lnTo>
                <a:lnTo>
                  <a:pt x="309" y="59"/>
                </a:lnTo>
                <a:lnTo>
                  <a:pt x="311" y="59"/>
                </a:lnTo>
                <a:lnTo>
                  <a:pt x="309" y="58"/>
                </a:lnTo>
                <a:lnTo>
                  <a:pt x="308" y="60"/>
                </a:lnTo>
                <a:lnTo>
                  <a:pt x="311" y="61"/>
                </a:lnTo>
                <a:lnTo>
                  <a:pt x="308" y="60"/>
                </a:lnTo>
                <a:lnTo>
                  <a:pt x="308" y="62"/>
                </a:lnTo>
                <a:lnTo>
                  <a:pt x="310" y="62"/>
                </a:lnTo>
                <a:lnTo>
                  <a:pt x="308" y="61"/>
                </a:lnTo>
                <a:lnTo>
                  <a:pt x="307" y="64"/>
                </a:lnTo>
                <a:lnTo>
                  <a:pt x="309" y="65"/>
                </a:lnTo>
                <a:lnTo>
                  <a:pt x="307" y="64"/>
                </a:lnTo>
                <a:lnTo>
                  <a:pt x="304" y="66"/>
                </a:lnTo>
                <a:lnTo>
                  <a:pt x="307" y="68"/>
                </a:lnTo>
                <a:lnTo>
                  <a:pt x="304" y="66"/>
                </a:lnTo>
                <a:lnTo>
                  <a:pt x="302" y="70"/>
                </a:lnTo>
                <a:lnTo>
                  <a:pt x="303" y="71"/>
                </a:lnTo>
                <a:lnTo>
                  <a:pt x="302" y="68"/>
                </a:lnTo>
                <a:lnTo>
                  <a:pt x="299" y="71"/>
                </a:lnTo>
                <a:lnTo>
                  <a:pt x="300" y="73"/>
                </a:lnTo>
                <a:lnTo>
                  <a:pt x="299" y="71"/>
                </a:lnTo>
                <a:lnTo>
                  <a:pt x="296" y="73"/>
                </a:lnTo>
                <a:lnTo>
                  <a:pt x="298" y="76"/>
                </a:lnTo>
                <a:lnTo>
                  <a:pt x="297" y="73"/>
                </a:lnTo>
                <a:lnTo>
                  <a:pt x="294" y="74"/>
                </a:lnTo>
                <a:lnTo>
                  <a:pt x="294" y="77"/>
                </a:lnTo>
                <a:lnTo>
                  <a:pt x="294" y="73"/>
                </a:lnTo>
                <a:lnTo>
                  <a:pt x="292" y="74"/>
                </a:lnTo>
                <a:lnTo>
                  <a:pt x="292" y="77"/>
                </a:lnTo>
                <a:lnTo>
                  <a:pt x="292" y="74"/>
                </a:lnTo>
                <a:lnTo>
                  <a:pt x="291" y="74"/>
                </a:lnTo>
                <a:lnTo>
                  <a:pt x="290" y="77"/>
                </a:lnTo>
                <a:lnTo>
                  <a:pt x="291" y="74"/>
                </a:lnTo>
                <a:lnTo>
                  <a:pt x="290" y="74"/>
                </a:lnTo>
                <a:lnTo>
                  <a:pt x="290" y="77"/>
                </a:lnTo>
                <a:lnTo>
                  <a:pt x="291" y="74"/>
                </a:lnTo>
                <a:lnTo>
                  <a:pt x="290" y="73"/>
                </a:lnTo>
                <a:lnTo>
                  <a:pt x="288" y="76"/>
                </a:lnTo>
                <a:lnTo>
                  <a:pt x="290" y="74"/>
                </a:lnTo>
                <a:lnTo>
                  <a:pt x="290" y="73"/>
                </a:lnTo>
                <a:lnTo>
                  <a:pt x="287" y="76"/>
                </a:lnTo>
                <a:lnTo>
                  <a:pt x="290" y="73"/>
                </a:lnTo>
                <a:lnTo>
                  <a:pt x="288" y="73"/>
                </a:lnTo>
                <a:lnTo>
                  <a:pt x="286" y="74"/>
                </a:lnTo>
                <a:lnTo>
                  <a:pt x="290" y="73"/>
                </a:lnTo>
                <a:lnTo>
                  <a:pt x="288" y="71"/>
                </a:lnTo>
                <a:lnTo>
                  <a:pt x="286" y="73"/>
                </a:lnTo>
                <a:lnTo>
                  <a:pt x="288" y="72"/>
                </a:lnTo>
                <a:lnTo>
                  <a:pt x="287" y="70"/>
                </a:lnTo>
                <a:lnTo>
                  <a:pt x="285" y="70"/>
                </a:lnTo>
                <a:lnTo>
                  <a:pt x="287" y="70"/>
                </a:lnTo>
                <a:lnTo>
                  <a:pt x="287" y="67"/>
                </a:lnTo>
                <a:lnTo>
                  <a:pt x="285" y="67"/>
                </a:lnTo>
                <a:lnTo>
                  <a:pt x="287" y="67"/>
                </a:lnTo>
                <a:lnTo>
                  <a:pt x="288" y="65"/>
                </a:lnTo>
                <a:lnTo>
                  <a:pt x="285" y="64"/>
                </a:lnTo>
                <a:lnTo>
                  <a:pt x="288" y="65"/>
                </a:lnTo>
                <a:lnTo>
                  <a:pt x="288" y="61"/>
                </a:lnTo>
                <a:lnTo>
                  <a:pt x="286" y="60"/>
                </a:lnTo>
                <a:lnTo>
                  <a:pt x="288" y="61"/>
                </a:lnTo>
                <a:lnTo>
                  <a:pt x="290" y="58"/>
                </a:lnTo>
                <a:lnTo>
                  <a:pt x="287" y="56"/>
                </a:lnTo>
                <a:lnTo>
                  <a:pt x="290" y="58"/>
                </a:lnTo>
                <a:lnTo>
                  <a:pt x="292" y="54"/>
                </a:lnTo>
                <a:lnTo>
                  <a:pt x="290" y="53"/>
                </a:lnTo>
                <a:lnTo>
                  <a:pt x="292" y="54"/>
                </a:lnTo>
                <a:lnTo>
                  <a:pt x="293" y="53"/>
                </a:lnTo>
                <a:lnTo>
                  <a:pt x="291" y="50"/>
                </a:lnTo>
                <a:lnTo>
                  <a:pt x="292" y="53"/>
                </a:lnTo>
                <a:lnTo>
                  <a:pt x="294" y="50"/>
                </a:lnTo>
                <a:lnTo>
                  <a:pt x="292" y="49"/>
                </a:lnTo>
                <a:lnTo>
                  <a:pt x="293" y="51"/>
                </a:lnTo>
                <a:lnTo>
                  <a:pt x="296" y="49"/>
                </a:lnTo>
                <a:lnTo>
                  <a:pt x="293" y="48"/>
                </a:lnTo>
                <a:lnTo>
                  <a:pt x="296" y="50"/>
                </a:lnTo>
                <a:lnTo>
                  <a:pt x="297" y="48"/>
                </a:lnTo>
                <a:lnTo>
                  <a:pt x="296" y="47"/>
                </a:lnTo>
                <a:lnTo>
                  <a:pt x="297" y="49"/>
                </a:lnTo>
                <a:lnTo>
                  <a:pt x="299" y="48"/>
                </a:lnTo>
                <a:lnTo>
                  <a:pt x="298" y="45"/>
                </a:lnTo>
                <a:lnTo>
                  <a:pt x="298" y="48"/>
                </a:lnTo>
                <a:lnTo>
                  <a:pt x="300" y="47"/>
                </a:lnTo>
                <a:lnTo>
                  <a:pt x="299" y="44"/>
                </a:lnTo>
                <a:lnTo>
                  <a:pt x="300" y="47"/>
                </a:lnTo>
                <a:lnTo>
                  <a:pt x="303" y="47"/>
                </a:lnTo>
                <a:lnTo>
                  <a:pt x="302" y="43"/>
                </a:lnTo>
                <a:lnTo>
                  <a:pt x="303" y="47"/>
                </a:lnTo>
                <a:lnTo>
                  <a:pt x="305" y="45"/>
                </a:lnTo>
                <a:lnTo>
                  <a:pt x="305" y="43"/>
                </a:lnTo>
                <a:lnTo>
                  <a:pt x="305" y="45"/>
                </a:lnTo>
                <a:lnTo>
                  <a:pt x="308" y="45"/>
                </a:lnTo>
                <a:lnTo>
                  <a:pt x="308" y="43"/>
                </a:lnTo>
                <a:lnTo>
                  <a:pt x="308" y="45"/>
                </a:lnTo>
                <a:lnTo>
                  <a:pt x="310" y="45"/>
                </a:lnTo>
                <a:lnTo>
                  <a:pt x="310" y="43"/>
                </a:lnTo>
                <a:lnTo>
                  <a:pt x="310" y="45"/>
                </a:lnTo>
                <a:lnTo>
                  <a:pt x="315" y="47"/>
                </a:lnTo>
                <a:lnTo>
                  <a:pt x="316" y="44"/>
                </a:lnTo>
                <a:lnTo>
                  <a:pt x="315" y="47"/>
                </a:lnTo>
                <a:lnTo>
                  <a:pt x="317" y="48"/>
                </a:lnTo>
                <a:lnTo>
                  <a:pt x="319" y="45"/>
                </a:lnTo>
                <a:lnTo>
                  <a:pt x="317" y="48"/>
                </a:lnTo>
                <a:lnTo>
                  <a:pt x="321" y="49"/>
                </a:lnTo>
                <a:lnTo>
                  <a:pt x="322" y="47"/>
                </a:lnTo>
                <a:lnTo>
                  <a:pt x="320" y="49"/>
                </a:lnTo>
                <a:lnTo>
                  <a:pt x="323" y="50"/>
                </a:lnTo>
                <a:lnTo>
                  <a:pt x="325" y="48"/>
                </a:lnTo>
                <a:lnTo>
                  <a:pt x="323" y="50"/>
                </a:lnTo>
                <a:lnTo>
                  <a:pt x="326" y="51"/>
                </a:lnTo>
                <a:lnTo>
                  <a:pt x="327" y="50"/>
                </a:lnTo>
                <a:lnTo>
                  <a:pt x="326" y="51"/>
                </a:lnTo>
                <a:lnTo>
                  <a:pt x="328" y="54"/>
                </a:lnTo>
                <a:lnTo>
                  <a:pt x="329" y="51"/>
                </a:lnTo>
                <a:lnTo>
                  <a:pt x="328" y="54"/>
                </a:lnTo>
                <a:lnTo>
                  <a:pt x="331" y="56"/>
                </a:lnTo>
                <a:lnTo>
                  <a:pt x="332" y="54"/>
                </a:lnTo>
                <a:lnTo>
                  <a:pt x="329" y="56"/>
                </a:lnTo>
                <a:lnTo>
                  <a:pt x="332" y="59"/>
                </a:lnTo>
                <a:lnTo>
                  <a:pt x="334" y="56"/>
                </a:lnTo>
                <a:lnTo>
                  <a:pt x="332" y="58"/>
                </a:lnTo>
                <a:lnTo>
                  <a:pt x="333" y="60"/>
                </a:lnTo>
                <a:lnTo>
                  <a:pt x="335" y="59"/>
                </a:lnTo>
                <a:lnTo>
                  <a:pt x="333" y="60"/>
                </a:lnTo>
                <a:lnTo>
                  <a:pt x="335" y="65"/>
                </a:lnTo>
                <a:lnTo>
                  <a:pt x="339" y="64"/>
                </a:lnTo>
                <a:lnTo>
                  <a:pt x="335" y="65"/>
                </a:lnTo>
                <a:lnTo>
                  <a:pt x="337" y="67"/>
                </a:lnTo>
                <a:lnTo>
                  <a:pt x="339" y="66"/>
                </a:lnTo>
                <a:lnTo>
                  <a:pt x="337" y="67"/>
                </a:lnTo>
                <a:lnTo>
                  <a:pt x="338" y="70"/>
                </a:lnTo>
                <a:lnTo>
                  <a:pt x="340" y="70"/>
                </a:lnTo>
                <a:lnTo>
                  <a:pt x="338" y="70"/>
                </a:lnTo>
                <a:lnTo>
                  <a:pt x="338" y="72"/>
                </a:lnTo>
                <a:lnTo>
                  <a:pt x="340" y="72"/>
                </a:lnTo>
                <a:lnTo>
                  <a:pt x="338" y="72"/>
                </a:lnTo>
                <a:lnTo>
                  <a:pt x="338" y="74"/>
                </a:lnTo>
                <a:lnTo>
                  <a:pt x="340" y="74"/>
                </a:lnTo>
                <a:lnTo>
                  <a:pt x="338" y="74"/>
                </a:lnTo>
                <a:lnTo>
                  <a:pt x="338" y="77"/>
                </a:lnTo>
                <a:lnTo>
                  <a:pt x="340" y="77"/>
                </a:lnTo>
                <a:lnTo>
                  <a:pt x="338" y="76"/>
                </a:lnTo>
                <a:lnTo>
                  <a:pt x="337" y="78"/>
                </a:lnTo>
                <a:lnTo>
                  <a:pt x="340" y="79"/>
                </a:lnTo>
                <a:lnTo>
                  <a:pt x="337" y="78"/>
                </a:lnTo>
                <a:lnTo>
                  <a:pt x="337" y="80"/>
                </a:lnTo>
                <a:lnTo>
                  <a:pt x="339" y="82"/>
                </a:lnTo>
                <a:lnTo>
                  <a:pt x="337" y="80"/>
                </a:lnTo>
                <a:lnTo>
                  <a:pt x="335" y="82"/>
                </a:lnTo>
                <a:lnTo>
                  <a:pt x="338" y="83"/>
                </a:lnTo>
                <a:lnTo>
                  <a:pt x="335" y="82"/>
                </a:lnTo>
                <a:lnTo>
                  <a:pt x="334" y="84"/>
                </a:lnTo>
                <a:lnTo>
                  <a:pt x="337" y="85"/>
                </a:lnTo>
                <a:lnTo>
                  <a:pt x="335" y="83"/>
                </a:lnTo>
                <a:lnTo>
                  <a:pt x="333" y="85"/>
                </a:lnTo>
                <a:lnTo>
                  <a:pt x="335" y="86"/>
                </a:lnTo>
                <a:lnTo>
                  <a:pt x="334" y="85"/>
                </a:lnTo>
                <a:lnTo>
                  <a:pt x="331" y="88"/>
                </a:lnTo>
                <a:lnTo>
                  <a:pt x="332" y="90"/>
                </a:lnTo>
                <a:lnTo>
                  <a:pt x="331" y="88"/>
                </a:lnTo>
                <a:lnTo>
                  <a:pt x="327" y="90"/>
                </a:lnTo>
                <a:lnTo>
                  <a:pt x="329" y="92"/>
                </a:lnTo>
                <a:lnTo>
                  <a:pt x="328" y="90"/>
                </a:lnTo>
                <a:lnTo>
                  <a:pt x="325" y="91"/>
                </a:lnTo>
                <a:lnTo>
                  <a:pt x="326" y="94"/>
                </a:lnTo>
                <a:lnTo>
                  <a:pt x="325" y="91"/>
                </a:lnTo>
                <a:lnTo>
                  <a:pt x="322" y="92"/>
                </a:lnTo>
                <a:lnTo>
                  <a:pt x="323" y="95"/>
                </a:lnTo>
                <a:lnTo>
                  <a:pt x="322" y="92"/>
                </a:lnTo>
                <a:lnTo>
                  <a:pt x="320" y="94"/>
                </a:lnTo>
                <a:lnTo>
                  <a:pt x="320" y="96"/>
                </a:lnTo>
                <a:lnTo>
                  <a:pt x="320" y="94"/>
                </a:lnTo>
                <a:lnTo>
                  <a:pt x="317" y="94"/>
                </a:lnTo>
                <a:lnTo>
                  <a:pt x="317" y="96"/>
                </a:lnTo>
                <a:lnTo>
                  <a:pt x="319" y="94"/>
                </a:lnTo>
                <a:lnTo>
                  <a:pt x="316" y="92"/>
                </a:lnTo>
                <a:lnTo>
                  <a:pt x="315" y="96"/>
                </a:lnTo>
                <a:lnTo>
                  <a:pt x="316" y="94"/>
                </a:lnTo>
                <a:lnTo>
                  <a:pt x="315" y="92"/>
                </a:lnTo>
                <a:lnTo>
                  <a:pt x="314" y="95"/>
                </a:lnTo>
                <a:lnTo>
                  <a:pt x="316" y="92"/>
                </a:lnTo>
                <a:lnTo>
                  <a:pt x="315" y="92"/>
                </a:lnTo>
                <a:lnTo>
                  <a:pt x="314" y="95"/>
                </a:lnTo>
                <a:lnTo>
                  <a:pt x="315" y="92"/>
                </a:lnTo>
                <a:lnTo>
                  <a:pt x="315" y="92"/>
                </a:lnTo>
                <a:lnTo>
                  <a:pt x="313" y="94"/>
                </a:lnTo>
                <a:lnTo>
                  <a:pt x="315" y="92"/>
                </a:lnTo>
                <a:lnTo>
                  <a:pt x="315" y="91"/>
                </a:lnTo>
                <a:lnTo>
                  <a:pt x="313" y="92"/>
                </a:lnTo>
                <a:lnTo>
                  <a:pt x="315" y="92"/>
                </a:lnTo>
                <a:lnTo>
                  <a:pt x="314" y="90"/>
                </a:lnTo>
                <a:lnTo>
                  <a:pt x="311" y="91"/>
                </a:lnTo>
                <a:lnTo>
                  <a:pt x="314" y="90"/>
                </a:lnTo>
                <a:lnTo>
                  <a:pt x="314" y="88"/>
                </a:lnTo>
                <a:lnTo>
                  <a:pt x="311" y="89"/>
                </a:lnTo>
                <a:lnTo>
                  <a:pt x="314" y="89"/>
                </a:lnTo>
                <a:lnTo>
                  <a:pt x="314" y="85"/>
                </a:lnTo>
                <a:lnTo>
                  <a:pt x="311" y="85"/>
                </a:lnTo>
                <a:lnTo>
                  <a:pt x="314" y="86"/>
                </a:lnTo>
                <a:lnTo>
                  <a:pt x="315" y="83"/>
                </a:lnTo>
                <a:lnTo>
                  <a:pt x="313" y="82"/>
                </a:lnTo>
                <a:lnTo>
                  <a:pt x="315" y="83"/>
                </a:lnTo>
                <a:lnTo>
                  <a:pt x="316" y="80"/>
                </a:lnTo>
                <a:lnTo>
                  <a:pt x="314" y="79"/>
                </a:lnTo>
                <a:lnTo>
                  <a:pt x="316" y="80"/>
                </a:lnTo>
                <a:lnTo>
                  <a:pt x="319" y="77"/>
                </a:lnTo>
                <a:lnTo>
                  <a:pt x="316" y="76"/>
                </a:lnTo>
                <a:lnTo>
                  <a:pt x="317" y="77"/>
                </a:lnTo>
                <a:lnTo>
                  <a:pt x="321" y="73"/>
                </a:lnTo>
                <a:lnTo>
                  <a:pt x="319" y="72"/>
                </a:lnTo>
                <a:lnTo>
                  <a:pt x="320" y="73"/>
                </a:lnTo>
                <a:lnTo>
                  <a:pt x="322" y="72"/>
                </a:lnTo>
                <a:lnTo>
                  <a:pt x="320" y="70"/>
                </a:lnTo>
                <a:lnTo>
                  <a:pt x="321" y="72"/>
                </a:lnTo>
                <a:lnTo>
                  <a:pt x="323" y="71"/>
                </a:lnTo>
                <a:lnTo>
                  <a:pt x="321" y="68"/>
                </a:lnTo>
                <a:lnTo>
                  <a:pt x="323" y="71"/>
                </a:lnTo>
                <a:lnTo>
                  <a:pt x="325" y="70"/>
                </a:lnTo>
                <a:lnTo>
                  <a:pt x="323" y="67"/>
                </a:lnTo>
                <a:lnTo>
                  <a:pt x="325" y="70"/>
                </a:lnTo>
                <a:lnTo>
                  <a:pt x="327" y="68"/>
                </a:lnTo>
                <a:lnTo>
                  <a:pt x="326" y="66"/>
                </a:lnTo>
                <a:lnTo>
                  <a:pt x="326" y="68"/>
                </a:lnTo>
                <a:lnTo>
                  <a:pt x="328" y="68"/>
                </a:lnTo>
                <a:lnTo>
                  <a:pt x="327" y="66"/>
                </a:lnTo>
                <a:lnTo>
                  <a:pt x="328" y="68"/>
                </a:lnTo>
                <a:lnTo>
                  <a:pt x="331" y="68"/>
                </a:lnTo>
                <a:lnTo>
                  <a:pt x="329" y="65"/>
                </a:lnTo>
                <a:lnTo>
                  <a:pt x="331" y="68"/>
                </a:lnTo>
                <a:lnTo>
                  <a:pt x="333" y="67"/>
                </a:lnTo>
                <a:lnTo>
                  <a:pt x="333" y="65"/>
                </a:lnTo>
                <a:lnTo>
                  <a:pt x="332" y="67"/>
                </a:lnTo>
                <a:lnTo>
                  <a:pt x="335" y="67"/>
                </a:lnTo>
                <a:lnTo>
                  <a:pt x="335" y="65"/>
                </a:lnTo>
                <a:lnTo>
                  <a:pt x="334" y="67"/>
                </a:lnTo>
                <a:lnTo>
                  <a:pt x="338" y="68"/>
                </a:lnTo>
                <a:lnTo>
                  <a:pt x="338" y="65"/>
                </a:lnTo>
                <a:lnTo>
                  <a:pt x="337" y="68"/>
                </a:lnTo>
                <a:lnTo>
                  <a:pt x="340" y="68"/>
                </a:lnTo>
                <a:lnTo>
                  <a:pt x="340" y="66"/>
                </a:lnTo>
                <a:lnTo>
                  <a:pt x="339" y="68"/>
                </a:lnTo>
                <a:lnTo>
                  <a:pt x="345" y="71"/>
                </a:lnTo>
                <a:lnTo>
                  <a:pt x="346" y="67"/>
                </a:lnTo>
                <a:lnTo>
                  <a:pt x="345" y="70"/>
                </a:lnTo>
                <a:lnTo>
                  <a:pt x="347" y="72"/>
                </a:lnTo>
                <a:lnTo>
                  <a:pt x="349" y="68"/>
                </a:lnTo>
                <a:lnTo>
                  <a:pt x="347" y="71"/>
                </a:lnTo>
                <a:lnTo>
                  <a:pt x="350" y="73"/>
                </a:lnTo>
                <a:lnTo>
                  <a:pt x="351" y="71"/>
                </a:lnTo>
                <a:lnTo>
                  <a:pt x="350" y="73"/>
                </a:lnTo>
                <a:lnTo>
                  <a:pt x="352" y="74"/>
                </a:lnTo>
                <a:lnTo>
                  <a:pt x="353" y="73"/>
                </a:lnTo>
                <a:lnTo>
                  <a:pt x="352" y="74"/>
                </a:lnTo>
                <a:lnTo>
                  <a:pt x="355" y="77"/>
                </a:lnTo>
                <a:lnTo>
                  <a:pt x="356" y="74"/>
                </a:lnTo>
                <a:lnTo>
                  <a:pt x="353" y="77"/>
                </a:lnTo>
                <a:lnTo>
                  <a:pt x="356" y="79"/>
                </a:lnTo>
                <a:lnTo>
                  <a:pt x="358" y="77"/>
                </a:lnTo>
                <a:lnTo>
                  <a:pt x="356" y="79"/>
                </a:lnTo>
                <a:lnTo>
                  <a:pt x="358" y="82"/>
                </a:lnTo>
                <a:lnTo>
                  <a:pt x="361" y="79"/>
                </a:lnTo>
                <a:lnTo>
                  <a:pt x="358" y="82"/>
                </a:lnTo>
                <a:lnTo>
                  <a:pt x="359" y="84"/>
                </a:lnTo>
                <a:lnTo>
                  <a:pt x="362" y="83"/>
                </a:lnTo>
                <a:lnTo>
                  <a:pt x="359" y="84"/>
                </a:lnTo>
                <a:lnTo>
                  <a:pt x="361" y="86"/>
                </a:lnTo>
                <a:lnTo>
                  <a:pt x="363" y="85"/>
                </a:lnTo>
                <a:lnTo>
                  <a:pt x="361" y="86"/>
                </a:lnTo>
                <a:lnTo>
                  <a:pt x="362" y="91"/>
                </a:lnTo>
                <a:lnTo>
                  <a:pt x="365" y="90"/>
                </a:lnTo>
                <a:lnTo>
                  <a:pt x="362" y="91"/>
                </a:lnTo>
                <a:lnTo>
                  <a:pt x="363" y="94"/>
                </a:lnTo>
                <a:lnTo>
                  <a:pt x="365" y="94"/>
                </a:lnTo>
                <a:lnTo>
                  <a:pt x="363" y="94"/>
                </a:lnTo>
                <a:lnTo>
                  <a:pt x="363" y="96"/>
                </a:lnTo>
                <a:lnTo>
                  <a:pt x="365" y="96"/>
                </a:lnTo>
                <a:lnTo>
                  <a:pt x="363" y="96"/>
                </a:lnTo>
                <a:lnTo>
                  <a:pt x="363" y="98"/>
                </a:lnTo>
                <a:lnTo>
                  <a:pt x="365" y="98"/>
                </a:lnTo>
                <a:lnTo>
                  <a:pt x="363" y="98"/>
                </a:lnTo>
                <a:lnTo>
                  <a:pt x="363" y="101"/>
                </a:lnTo>
                <a:lnTo>
                  <a:pt x="365" y="101"/>
                </a:lnTo>
                <a:lnTo>
                  <a:pt x="363" y="101"/>
                </a:lnTo>
                <a:lnTo>
                  <a:pt x="362" y="103"/>
                </a:lnTo>
                <a:lnTo>
                  <a:pt x="364" y="103"/>
                </a:lnTo>
                <a:lnTo>
                  <a:pt x="362" y="102"/>
                </a:lnTo>
                <a:lnTo>
                  <a:pt x="362" y="104"/>
                </a:lnTo>
                <a:lnTo>
                  <a:pt x="364" y="106"/>
                </a:lnTo>
                <a:lnTo>
                  <a:pt x="362" y="104"/>
                </a:lnTo>
                <a:lnTo>
                  <a:pt x="361" y="107"/>
                </a:lnTo>
                <a:lnTo>
                  <a:pt x="363" y="108"/>
                </a:lnTo>
                <a:lnTo>
                  <a:pt x="361" y="106"/>
                </a:lnTo>
                <a:lnTo>
                  <a:pt x="359" y="108"/>
                </a:lnTo>
                <a:lnTo>
                  <a:pt x="362" y="109"/>
                </a:lnTo>
                <a:lnTo>
                  <a:pt x="359" y="108"/>
                </a:lnTo>
                <a:lnTo>
                  <a:pt x="358" y="109"/>
                </a:lnTo>
                <a:lnTo>
                  <a:pt x="361" y="112"/>
                </a:lnTo>
                <a:lnTo>
                  <a:pt x="358" y="109"/>
                </a:lnTo>
                <a:lnTo>
                  <a:pt x="357" y="110"/>
                </a:lnTo>
                <a:lnTo>
                  <a:pt x="351" y="114"/>
                </a:lnTo>
                <a:lnTo>
                  <a:pt x="349" y="116"/>
                </a:lnTo>
                <a:lnTo>
                  <a:pt x="352" y="121"/>
                </a:lnTo>
                <a:lnTo>
                  <a:pt x="355" y="119"/>
                </a:lnTo>
                <a:close/>
              </a:path>
            </a:pathLst>
          </a:custGeom>
          <a:solidFill>
            <a:srgbClr val="AF2626"/>
          </a:solidFill>
          <a:ln w="0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112" name="直線コネクタ 111"/>
          <p:cNvCxnSpPr/>
          <p:nvPr/>
        </p:nvCxnSpPr>
        <p:spPr>
          <a:xfrm>
            <a:off x="958470" y="3137966"/>
            <a:ext cx="901539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右矢印 112"/>
          <p:cNvSpPr/>
          <p:nvPr/>
        </p:nvSpPr>
        <p:spPr>
          <a:xfrm rot="16200000" flipV="1">
            <a:off x="2871164" y="1942963"/>
            <a:ext cx="275502" cy="20459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6941579" y="1438851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00B050"/>
                </a:solidFill>
              </a:rPr>
              <a:t>singlet</a:t>
            </a:r>
            <a:endParaRPr kumimoji="1" lang="ja-JP" altLang="en-US" sz="1400" dirty="0">
              <a:solidFill>
                <a:srgbClr val="00B050"/>
              </a:solidFill>
            </a:endParaRP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7788039" y="1426001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00B050"/>
                </a:solidFill>
              </a:rPr>
              <a:t> octet </a:t>
            </a:r>
            <a:endParaRPr kumimoji="1" lang="ja-JP" altLang="en-US" sz="1400" dirty="0">
              <a:solidFill>
                <a:srgbClr val="00B050"/>
              </a:solidFill>
            </a:endParaRPr>
          </a:p>
        </p:txBody>
      </p:sp>
      <p:sp>
        <p:nvSpPr>
          <p:cNvPr id="116" name="正方形/長方形 115"/>
          <p:cNvSpPr/>
          <p:nvPr/>
        </p:nvSpPr>
        <p:spPr>
          <a:xfrm>
            <a:off x="6265419" y="291810"/>
            <a:ext cx="27887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err="1" smtClean="0">
                <a:solidFill>
                  <a:srgbClr val="00B050"/>
                </a:solidFill>
              </a:rPr>
              <a:t>Brambilla,Pineda,Soto,Vairo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688478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55"/>
          <p:cNvSpPr>
            <a:spLocks noChangeArrowheads="1"/>
          </p:cNvSpPr>
          <p:nvPr/>
        </p:nvSpPr>
        <p:spPr bwMode="auto">
          <a:xfrm>
            <a:off x="5982160" y="3638760"/>
            <a:ext cx="2688116" cy="108747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" name="Freeform 11"/>
          <p:cNvSpPr>
            <a:spLocks noChangeAspect="1"/>
          </p:cNvSpPr>
          <p:nvPr/>
        </p:nvSpPr>
        <p:spPr bwMode="auto">
          <a:xfrm flipH="1">
            <a:off x="4412281" y="1177642"/>
            <a:ext cx="92987" cy="557385"/>
          </a:xfrm>
          <a:custGeom>
            <a:avLst/>
            <a:gdLst>
              <a:gd name="T0" fmla="*/ 41 w 51"/>
              <a:gd name="T1" fmla="*/ 22 h 256"/>
              <a:gd name="T2" fmla="*/ 30 w 51"/>
              <a:gd name="T3" fmla="*/ 60 h 256"/>
              <a:gd name="T4" fmla="*/ 7 w 51"/>
              <a:gd name="T5" fmla="*/ 56 h 256"/>
              <a:gd name="T6" fmla="*/ 10 w 51"/>
              <a:gd name="T7" fmla="*/ 46 h 256"/>
              <a:gd name="T8" fmla="*/ 34 w 51"/>
              <a:gd name="T9" fmla="*/ 46 h 256"/>
              <a:gd name="T10" fmla="*/ 38 w 51"/>
              <a:gd name="T11" fmla="*/ 92 h 256"/>
              <a:gd name="T12" fmla="*/ 15 w 51"/>
              <a:gd name="T13" fmla="*/ 98 h 256"/>
              <a:gd name="T14" fmla="*/ 6 w 51"/>
              <a:gd name="T15" fmla="*/ 88 h 256"/>
              <a:gd name="T16" fmla="*/ 25 w 51"/>
              <a:gd name="T17" fmla="*/ 80 h 256"/>
              <a:gd name="T18" fmla="*/ 44 w 51"/>
              <a:gd name="T19" fmla="*/ 108 h 256"/>
              <a:gd name="T20" fmla="*/ 25 w 51"/>
              <a:gd name="T21" fmla="*/ 137 h 256"/>
              <a:gd name="T22" fmla="*/ 7 w 51"/>
              <a:gd name="T23" fmla="*/ 130 h 256"/>
              <a:gd name="T24" fmla="*/ 15 w 51"/>
              <a:gd name="T25" fmla="*/ 119 h 256"/>
              <a:gd name="T26" fmla="*/ 39 w 51"/>
              <a:gd name="T27" fmla="*/ 126 h 256"/>
              <a:gd name="T28" fmla="*/ 35 w 51"/>
              <a:gd name="T29" fmla="*/ 171 h 256"/>
              <a:gd name="T30" fmla="*/ 11 w 51"/>
              <a:gd name="T31" fmla="*/ 171 h 256"/>
              <a:gd name="T32" fmla="*/ 9 w 51"/>
              <a:gd name="T33" fmla="*/ 161 h 256"/>
              <a:gd name="T34" fmla="*/ 30 w 51"/>
              <a:gd name="T35" fmla="*/ 156 h 256"/>
              <a:gd name="T36" fmla="*/ 44 w 51"/>
              <a:gd name="T37" fmla="*/ 195 h 256"/>
              <a:gd name="T38" fmla="*/ 21 w 51"/>
              <a:gd name="T39" fmla="*/ 212 h 256"/>
              <a:gd name="T40" fmla="*/ 7 w 51"/>
              <a:gd name="T41" fmla="*/ 203 h 256"/>
              <a:gd name="T42" fmla="*/ 21 w 51"/>
              <a:gd name="T43" fmla="*/ 194 h 256"/>
              <a:gd name="T44" fmla="*/ 44 w 51"/>
              <a:gd name="T45" fmla="*/ 210 h 256"/>
              <a:gd name="T46" fmla="*/ 31 w 51"/>
              <a:gd name="T47" fmla="*/ 248 h 256"/>
              <a:gd name="T48" fmla="*/ 33 w 51"/>
              <a:gd name="T49" fmla="*/ 254 h 256"/>
              <a:gd name="T50" fmla="*/ 51 w 51"/>
              <a:gd name="T51" fmla="*/ 220 h 256"/>
              <a:gd name="T52" fmla="*/ 31 w 51"/>
              <a:gd name="T53" fmla="*/ 188 h 256"/>
              <a:gd name="T54" fmla="*/ 5 w 51"/>
              <a:gd name="T55" fmla="*/ 194 h 256"/>
              <a:gd name="T56" fmla="*/ 10 w 51"/>
              <a:gd name="T57" fmla="*/ 214 h 256"/>
              <a:gd name="T58" fmla="*/ 36 w 51"/>
              <a:gd name="T59" fmla="*/ 215 h 256"/>
              <a:gd name="T60" fmla="*/ 49 w 51"/>
              <a:gd name="T61" fmla="*/ 170 h 256"/>
              <a:gd name="T62" fmla="*/ 25 w 51"/>
              <a:gd name="T63" fmla="*/ 150 h 256"/>
              <a:gd name="T64" fmla="*/ 2 w 51"/>
              <a:gd name="T65" fmla="*/ 161 h 256"/>
              <a:gd name="T66" fmla="*/ 14 w 51"/>
              <a:gd name="T67" fmla="*/ 179 h 256"/>
              <a:gd name="T68" fmla="*/ 40 w 51"/>
              <a:gd name="T69" fmla="*/ 174 h 256"/>
              <a:gd name="T70" fmla="*/ 44 w 51"/>
              <a:gd name="T71" fmla="*/ 122 h 256"/>
              <a:gd name="T72" fmla="*/ 19 w 51"/>
              <a:gd name="T73" fmla="*/ 112 h 256"/>
              <a:gd name="T74" fmla="*/ 0 w 51"/>
              <a:gd name="T75" fmla="*/ 127 h 256"/>
              <a:gd name="T76" fmla="*/ 19 w 51"/>
              <a:gd name="T77" fmla="*/ 142 h 256"/>
              <a:gd name="T78" fmla="*/ 44 w 51"/>
              <a:gd name="T79" fmla="*/ 132 h 256"/>
              <a:gd name="T80" fmla="*/ 39 w 51"/>
              <a:gd name="T81" fmla="*/ 80 h 256"/>
              <a:gd name="T82" fmla="*/ 12 w 51"/>
              <a:gd name="T83" fmla="*/ 77 h 256"/>
              <a:gd name="T84" fmla="*/ 1 w 51"/>
              <a:gd name="T85" fmla="*/ 94 h 256"/>
              <a:gd name="T86" fmla="*/ 25 w 51"/>
              <a:gd name="T87" fmla="*/ 106 h 256"/>
              <a:gd name="T88" fmla="*/ 48 w 51"/>
              <a:gd name="T89" fmla="*/ 84 h 256"/>
              <a:gd name="T90" fmla="*/ 34 w 51"/>
              <a:gd name="T91" fmla="*/ 39 h 256"/>
              <a:gd name="T92" fmla="*/ 7 w 51"/>
              <a:gd name="T93" fmla="*/ 41 h 256"/>
              <a:gd name="T94" fmla="*/ 4 w 51"/>
              <a:gd name="T95" fmla="*/ 60 h 256"/>
              <a:gd name="T96" fmla="*/ 30 w 51"/>
              <a:gd name="T97" fmla="*/ 66 h 256"/>
              <a:gd name="T98" fmla="*/ 49 w 51"/>
              <a:gd name="T99" fmla="*/ 32 h 256"/>
              <a:gd name="T100" fmla="*/ 29 w 51"/>
              <a:gd name="T101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1" h="256">
                <a:moveTo>
                  <a:pt x="24" y="5"/>
                </a:moveTo>
                <a:lnTo>
                  <a:pt x="29" y="6"/>
                </a:lnTo>
                <a:lnTo>
                  <a:pt x="34" y="8"/>
                </a:lnTo>
                <a:lnTo>
                  <a:pt x="38" y="12"/>
                </a:lnTo>
                <a:lnTo>
                  <a:pt x="41" y="22"/>
                </a:lnTo>
                <a:lnTo>
                  <a:pt x="44" y="34"/>
                </a:lnTo>
                <a:lnTo>
                  <a:pt x="41" y="44"/>
                </a:lnTo>
                <a:lnTo>
                  <a:pt x="38" y="54"/>
                </a:lnTo>
                <a:lnTo>
                  <a:pt x="34" y="58"/>
                </a:lnTo>
                <a:lnTo>
                  <a:pt x="30" y="60"/>
                </a:lnTo>
                <a:lnTo>
                  <a:pt x="25" y="61"/>
                </a:lnTo>
                <a:lnTo>
                  <a:pt x="19" y="61"/>
                </a:lnTo>
                <a:lnTo>
                  <a:pt x="15" y="60"/>
                </a:lnTo>
                <a:lnTo>
                  <a:pt x="10" y="59"/>
                </a:lnTo>
                <a:lnTo>
                  <a:pt x="7" y="56"/>
                </a:lnTo>
                <a:lnTo>
                  <a:pt x="6" y="55"/>
                </a:lnTo>
                <a:lnTo>
                  <a:pt x="5" y="53"/>
                </a:lnTo>
                <a:lnTo>
                  <a:pt x="6" y="50"/>
                </a:lnTo>
                <a:lnTo>
                  <a:pt x="7" y="48"/>
                </a:lnTo>
                <a:lnTo>
                  <a:pt x="10" y="46"/>
                </a:lnTo>
                <a:lnTo>
                  <a:pt x="14" y="44"/>
                </a:lnTo>
                <a:lnTo>
                  <a:pt x="19" y="43"/>
                </a:lnTo>
                <a:lnTo>
                  <a:pt x="25" y="43"/>
                </a:lnTo>
                <a:lnTo>
                  <a:pt x="29" y="44"/>
                </a:lnTo>
                <a:lnTo>
                  <a:pt x="34" y="46"/>
                </a:lnTo>
                <a:lnTo>
                  <a:pt x="38" y="50"/>
                </a:lnTo>
                <a:lnTo>
                  <a:pt x="43" y="59"/>
                </a:lnTo>
                <a:lnTo>
                  <a:pt x="44" y="70"/>
                </a:lnTo>
                <a:lnTo>
                  <a:pt x="43" y="82"/>
                </a:lnTo>
                <a:lnTo>
                  <a:pt x="38" y="92"/>
                </a:lnTo>
                <a:lnTo>
                  <a:pt x="34" y="95"/>
                </a:lnTo>
                <a:lnTo>
                  <a:pt x="30" y="98"/>
                </a:lnTo>
                <a:lnTo>
                  <a:pt x="25" y="99"/>
                </a:lnTo>
                <a:lnTo>
                  <a:pt x="20" y="99"/>
                </a:lnTo>
                <a:lnTo>
                  <a:pt x="15" y="98"/>
                </a:lnTo>
                <a:lnTo>
                  <a:pt x="11" y="97"/>
                </a:lnTo>
                <a:lnTo>
                  <a:pt x="9" y="94"/>
                </a:lnTo>
                <a:lnTo>
                  <a:pt x="6" y="92"/>
                </a:lnTo>
                <a:lnTo>
                  <a:pt x="6" y="90"/>
                </a:lnTo>
                <a:lnTo>
                  <a:pt x="6" y="88"/>
                </a:lnTo>
                <a:lnTo>
                  <a:pt x="9" y="85"/>
                </a:lnTo>
                <a:lnTo>
                  <a:pt x="11" y="84"/>
                </a:lnTo>
                <a:lnTo>
                  <a:pt x="15" y="82"/>
                </a:lnTo>
                <a:lnTo>
                  <a:pt x="20" y="80"/>
                </a:lnTo>
                <a:lnTo>
                  <a:pt x="25" y="80"/>
                </a:lnTo>
                <a:lnTo>
                  <a:pt x="30" y="82"/>
                </a:lnTo>
                <a:lnTo>
                  <a:pt x="34" y="84"/>
                </a:lnTo>
                <a:lnTo>
                  <a:pt x="38" y="88"/>
                </a:lnTo>
                <a:lnTo>
                  <a:pt x="43" y="97"/>
                </a:lnTo>
                <a:lnTo>
                  <a:pt x="44" y="108"/>
                </a:lnTo>
                <a:lnTo>
                  <a:pt x="43" y="119"/>
                </a:lnTo>
                <a:lnTo>
                  <a:pt x="39" y="128"/>
                </a:lnTo>
                <a:lnTo>
                  <a:pt x="35" y="133"/>
                </a:lnTo>
                <a:lnTo>
                  <a:pt x="30" y="136"/>
                </a:lnTo>
                <a:lnTo>
                  <a:pt x="25" y="137"/>
                </a:lnTo>
                <a:lnTo>
                  <a:pt x="20" y="137"/>
                </a:lnTo>
                <a:lnTo>
                  <a:pt x="15" y="136"/>
                </a:lnTo>
                <a:lnTo>
                  <a:pt x="11" y="133"/>
                </a:lnTo>
                <a:lnTo>
                  <a:pt x="9" y="132"/>
                </a:lnTo>
                <a:lnTo>
                  <a:pt x="7" y="130"/>
                </a:lnTo>
                <a:lnTo>
                  <a:pt x="6" y="127"/>
                </a:lnTo>
                <a:lnTo>
                  <a:pt x="7" y="126"/>
                </a:lnTo>
                <a:lnTo>
                  <a:pt x="9" y="123"/>
                </a:lnTo>
                <a:lnTo>
                  <a:pt x="11" y="121"/>
                </a:lnTo>
                <a:lnTo>
                  <a:pt x="15" y="119"/>
                </a:lnTo>
                <a:lnTo>
                  <a:pt x="20" y="118"/>
                </a:lnTo>
                <a:lnTo>
                  <a:pt x="25" y="118"/>
                </a:lnTo>
                <a:lnTo>
                  <a:pt x="30" y="118"/>
                </a:lnTo>
                <a:lnTo>
                  <a:pt x="35" y="121"/>
                </a:lnTo>
                <a:lnTo>
                  <a:pt x="39" y="126"/>
                </a:lnTo>
                <a:lnTo>
                  <a:pt x="43" y="135"/>
                </a:lnTo>
                <a:lnTo>
                  <a:pt x="45" y="146"/>
                </a:lnTo>
                <a:lnTo>
                  <a:pt x="43" y="157"/>
                </a:lnTo>
                <a:lnTo>
                  <a:pt x="39" y="166"/>
                </a:lnTo>
                <a:lnTo>
                  <a:pt x="35" y="171"/>
                </a:lnTo>
                <a:lnTo>
                  <a:pt x="31" y="174"/>
                </a:lnTo>
                <a:lnTo>
                  <a:pt x="26" y="175"/>
                </a:lnTo>
                <a:lnTo>
                  <a:pt x="20" y="174"/>
                </a:lnTo>
                <a:lnTo>
                  <a:pt x="16" y="172"/>
                </a:lnTo>
                <a:lnTo>
                  <a:pt x="11" y="171"/>
                </a:lnTo>
                <a:lnTo>
                  <a:pt x="9" y="170"/>
                </a:lnTo>
                <a:lnTo>
                  <a:pt x="7" y="167"/>
                </a:lnTo>
                <a:lnTo>
                  <a:pt x="6" y="165"/>
                </a:lnTo>
                <a:lnTo>
                  <a:pt x="7" y="162"/>
                </a:lnTo>
                <a:lnTo>
                  <a:pt x="9" y="161"/>
                </a:lnTo>
                <a:lnTo>
                  <a:pt x="11" y="159"/>
                </a:lnTo>
                <a:lnTo>
                  <a:pt x="16" y="157"/>
                </a:lnTo>
                <a:lnTo>
                  <a:pt x="20" y="156"/>
                </a:lnTo>
                <a:lnTo>
                  <a:pt x="26" y="155"/>
                </a:lnTo>
                <a:lnTo>
                  <a:pt x="30" y="156"/>
                </a:lnTo>
                <a:lnTo>
                  <a:pt x="35" y="159"/>
                </a:lnTo>
                <a:lnTo>
                  <a:pt x="39" y="164"/>
                </a:lnTo>
                <a:lnTo>
                  <a:pt x="44" y="172"/>
                </a:lnTo>
                <a:lnTo>
                  <a:pt x="45" y="184"/>
                </a:lnTo>
                <a:lnTo>
                  <a:pt x="44" y="195"/>
                </a:lnTo>
                <a:lnTo>
                  <a:pt x="39" y="204"/>
                </a:lnTo>
                <a:lnTo>
                  <a:pt x="36" y="208"/>
                </a:lnTo>
                <a:lnTo>
                  <a:pt x="31" y="212"/>
                </a:lnTo>
                <a:lnTo>
                  <a:pt x="26" y="212"/>
                </a:lnTo>
                <a:lnTo>
                  <a:pt x="21" y="212"/>
                </a:lnTo>
                <a:lnTo>
                  <a:pt x="16" y="210"/>
                </a:lnTo>
                <a:lnTo>
                  <a:pt x="12" y="209"/>
                </a:lnTo>
                <a:lnTo>
                  <a:pt x="10" y="206"/>
                </a:lnTo>
                <a:lnTo>
                  <a:pt x="7" y="205"/>
                </a:lnTo>
                <a:lnTo>
                  <a:pt x="7" y="203"/>
                </a:lnTo>
                <a:lnTo>
                  <a:pt x="7" y="200"/>
                </a:lnTo>
                <a:lnTo>
                  <a:pt x="10" y="198"/>
                </a:lnTo>
                <a:lnTo>
                  <a:pt x="12" y="196"/>
                </a:lnTo>
                <a:lnTo>
                  <a:pt x="16" y="195"/>
                </a:lnTo>
                <a:lnTo>
                  <a:pt x="21" y="194"/>
                </a:lnTo>
                <a:lnTo>
                  <a:pt x="26" y="193"/>
                </a:lnTo>
                <a:lnTo>
                  <a:pt x="31" y="194"/>
                </a:lnTo>
                <a:lnTo>
                  <a:pt x="35" y="196"/>
                </a:lnTo>
                <a:lnTo>
                  <a:pt x="39" y="200"/>
                </a:lnTo>
                <a:lnTo>
                  <a:pt x="44" y="210"/>
                </a:lnTo>
                <a:lnTo>
                  <a:pt x="45" y="222"/>
                </a:lnTo>
                <a:lnTo>
                  <a:pt x="44" y="232"/>
                </a:lnTo>
                <a:lnTo>
                  <a:pt x="40" y="242"/>
                </a:lnTo>
                <a:lnTo>
                  <a:pt x="36" y="246"/>
                </a:lnTo>
                <a:lnTo>
                  <a:pt x="31" y="248"/>
                </a:lnTo>
                <a:lnTo>
                  <a:pt x="26" y="249"/>
                </a:lnTo>
                <a:lnTo>
                  <a:pt x="24" y="249"/>
                </a:lnTo>
                <a:lnTo>
                  <a:pt x="24" y="256"/>
                </a:lnTo>
                <a:lnTo>
                  <a:pt x="26" y="256"/>
                </a:lnTo>
                <a:lnTo>
                  <a:pt x="33" y="254"/>
                </a:lnTo>
                <a:lnTo>
                  <a:pt x="36" y="253"/>
                </a:lnTo>
                <a:lnTo>
                  <a:pt x="41" y="249"/>
                </a:lnTo>
                <a:lnTo>
                  <a:pt x="45" y="244"/>
                </a:lnTo>
                <a:lnTo>
                  <a:pt x="50" y="234"/>
                </a:lnTo>
                <a:lnTo>
                  <a:pt x="51" y="220"/>
                </a:lnTo>
                <a:lnTo>
                  <a:pt x="49" y="208"/>
                </a:lnTo>
                <a:lnTo>
                  <a:pt x="44" y="198"/>
                </a:lnTo>
                <a:lnTo>
                  <a:pt x="40" y="193"/>
                </a:lnTo>
                <a:lnTo>
                  <a:pt x="36" y="190"/>
                </a:lnTo>
                <a:lnTo>
                  <a:pt x="31" y="188"/>
                </a:lnTo>
                <a:lnTo>
                  <a:pt x="26" y="188"/>
                </a:lnTo>
                <a:lnTo>
                  <a:pt x="20" y="188"/>
                </a:lnTo>
                <a:lnTo>
                  <a:pt x="14" y="189"/>
                </a:lnTo>
                <a:lnTo>
                  <a:pt x="9" y="191"/>
                </a:lnTo>
                <a:lnTo>
                  <a:pt x="5" y="194"/>
                </a:lnTo>
                <a:lnTo>
                  <a:pt x="2" y="199"/>
                </a:lnTo>
                <a:lnTo>
                  <a:pt x="1" y="203"/>
                </a:lnTo>
                <a:lnTo>
                  <a:pt x="2" y="206"/>
                </a:lnTo>
                <a:lnTo>
                  <a:pt x="5" y="212"/>
                </a:lnTo>
                <a:lnTo>
                  <a:pt x="10" y="214"/>
                </a:lnTo>
                <a:lnTo>
                  <a:pt x="14" y="217"/>
                </a:lnTo>
                <a:lnTo>
                  <a:pt x="20" y="218"/>
                </a:lnTo>
                <a:lnTo>
                  <a:pt x="26" y="218"/>
                </a:lnTo>
                <a:lnTo>
                  <a:pt x="31" y="217"/>
                </a:lnTo>
                <a:lnTo>
                  <a:pt x="36" y="215"/>
                </a:lnTo>
                <a:lnTo>
                  <a:pt x="40" y="212"/>
                </a:lnTo>
                <a:lnTo>
                  <a:pt x="44" y="208"/>
                </a:lnTo>
                <a:lnTo>
                  <a:pt x="49" y="196"/>
                </a:lnTo>
                <a:lnTo>
                  <a:pt x="51" y="184"/>
                </a:lnTo>
                <a:lnTo>
                  <a:pt x="49" y="170"/>
                </a:lnTo>
                <a:lnTo>
                  <a:pt x="44" y="160"/>
                </a:lnTo>
                <a:lnTo>
                  <a:pt x="40" y="155"/>
                </a:lnTo>
                <a:lnTo>
                  <a:pt x="35" y="152"/>
                </a:lnTo>
                <a:lnTo>
                  <a:pt x="31" y="150"/>
                </a:lnTo>
                <a:lnTo>
                  <a:pt x="25" y="150"/>
                </a:lnTo>
                <a:lnTo>
                  <a:pt x="19" y="150"/>
                </a:lnTo>
                <a:lnTo>
                  <a:pt x="14" y="151"/>
                </a:lnTo>
                <a:lnTo>
                  <a:pt x="9" y="154"/>
                </a:lnTo>
                <a:lnTo>
                  <a:pt x="5" y="157"/>
                </a:lnTo>
                <a:lnTo>
                  <a:pt x="2" y="161"/>
                </a:lnTo>
                <a:lnTo>
                  <a:pt x="1" y="165"/>
                </a:lnTo>
                <a:lnTo>
                  <a:pt x="2" y="170"/>
                </a:lnTo>
                <a:lnTo>
                  <a:pt x="5" y="174"/>
                </a:lnTo>
                <a:lnTo>
                  <a:pt x="9" y="176"/>
                </a:lnTo>
                <a:lnTo>
                  <a:pt x="14" y="179"/>
                </a:lnTo>
                <a:lnTo>
                  <a:pt x="20" y="180"/>
                </a:lnTo>
                <a:lnTo>
                  <a:pt x="26" y="180"/>
                </a:lnTo>
                <a:lnTo>
                  <a:pt x="31" y="180"/>
                </a:lnTo>
                <a:lnTo>
                  <a:pt x="36" y="177"/>
                </a:lnTo>
                <a:lnTo>
                  <a:pt x="40" y="174"/>
                </a:lnTo>
                <a:lnTo>
                  <a:pt x="44" y="170"/>
                </a:lnTo>
                <a:lnTo>
                  <a:pt x="49" y="159"/>
                </a:lnTo>
                <a:lnTo>
                  <a:pt x="50" y="146"/>
                </a:lnTo>
                <a:lnTo>
                  <a:pt x="49" y="133"/>
                </a:lnTo>
                <a:lnTo>
                  <a:pt x="44" y="122"/>
                </a:lnTo>
                <a:lnTo>
                  <a:pt x="40" y="118"/>
                </a:lnTo>
                <a:lnTo>
                  <a:pt x="35" y="114"/>
                </a:lnTo>
                <a:lnTo>
                  <a:pt x="30" y="112"/>
                </a:lnTo>
                <a:lnTo>
                  <a:pt x="25" y="112"/>
                </a:lnTo>
                <a:lnTo>
                  <a:pt x="19" y="112"/>
                </a:lnTo>
                <a:lnTo>
                  <a:pt x="14" y="114"/>
                </a:lnTo>
                <a:lnTo>
                  <a:pt x="9" y="116"/>
                </a:lnTo>
                <a:lnTo>
                  <a:pt x="4" y="119"/>
                </a:lnTo>
                <a:lnTo>
                  <a:pt x="1" y="123"/>
                </a:lnTo>
                <a:lnTo>
                  <a:pt x="0" y="127"/>
                </a:lnTo>
                <a:lnTo>
                  <a:pt x="1" y="132"/>
                </a:lnTo>
                <a:lnTo>
                  <a:pt x="4" y="136"/>
                </a:lnTo>
                <a:lnTo>
                  <a:pt x="9" y="138"/>
                </a:lnTo>
                <a:lnTo>
                  <a:pt x="14" y="141"/>
                </a:lnTo>
                <a:lnTo>
                  <a:pt x="19" y="142"/>
                </a:lnTo>
                <a:lnTo>
                  <a:pt x="25" y="142"/>
                </a:lnTo>
                <a:lnTo>
                  <a:pt x="31" y="142"/>
                </a:lnTo>
                <a:lnTo>
                  <a:pt x="35" y="140"/>
                </a:lnTo>
                <a:lnTo>
                  <a:pt x="40" y="137"/>
                </a:lnTo>
                <a:lnTo>
                  <a:pt x="44" y="132"/>
                </a:lnTo>
                <a:lnTo>
                  <a:pt x="49" y="121"/>
                </a:lnTo>
                <a:lnTo>
                  <a:pt x="50" y="108"/>
                </a:lnTo>
                <a:lnTo>
                  <a:pt x="48" y="95"/>
                </a:lnTo>
                <a:lnTo>
                  <a:pt x="43" y="84"/>
                </a:lnTo>
                <a:lnTo>
                  <a:pt x="39" y="80"/>
                </a:lnTo>
                <a:lnTo>
                  <a:pt x="35" y="77"/>
                </a:lnTo>
                <a:lnTo>
                  <a:pt x="30" y="75"/>
                </a:lnTo>
                <a:lnTo>
                  <a:pt x="25" y="74"/>
                </a:lnTo>
                <a:lnTo>
                  <a:pt x="19" y="75"/>
                </a:lnTo>
                <a:lnTo>
                  <a:pt x="12" y="77"/>
                </a:lnTo>
                <a:lnTo>
                  <a:pt x="7" y="78"/>
                </a:lnTo>
                <a:lnTo>
                  <a:pt x="4" y="82"/>
                </a:lnTo>
                <a:lnTo>
                  <a:pt x="1" y="85"/>
                </a:lnTo>
                <a:lnTo>
                  <a:pt x="0" y="90"/>
                </a:lnTo>
                <a:lnTo>
                  <a:pt x="1" y="94"/>
                </a:lnTo>
                <a:lnTo>
                  <a:pt x="4" y="98"/>
                </a:lnTo>
                <a:lnTo>
                  <a:pt x="9" y="102"/>
                </a:lnTo>
                <a:lnTo>
                  <a:pt x="12" y="103"/>
                </a:lnTo>
                <a:lnTo>
                  <a:pt x="19" y="104"/>
                </a:lnTo>
                <a:lnTo>
                  <a:pt x="25" y="106"/>
                </a:lnTo>
                <a:lnTo>
                  <a:pt x="30" y="104"/>
                </a:lnTo>
                <a:lnTo>
                  <a:pt x="35" y="102"/>
                </a:lnTo>
                <a:lnTo>
                  <a:pt x="39" y="99"/>
                </a:lnTo>
                <a:lnTo>
                  <a:pt x="43" y="94"/>
                </a:lnTo>
                <a:lnTo>
                  <a:pt x="48" y="84"/>
                </a:lnTo>
                <a:lnTo>
                  <a:pt x="50" y="70"/>
                </a:lnTo>
                <a:lnTo>
                  <a:pt x="48" y="58"/>
                </a:lnTo>
                <a:lnTo>
                  <a:pt x="43" y="46"/>
                </a:lnTo>
                <a:lnTo>
                  <a:pt x="39" y="43"/>
                </a:lnTo>
                <a:lnTo>
                  <a:pt x="34" y="39"/>
                </a:lnTo>
                <a:lnTo>
                  <a:pt x="30" y="37"/>
                </a:lnTo>
                <a:lnTo>
                  <a:pt x="24" y="36"/>
                </a:lnTo>
                <a:lnTo>
                  <a:pt x="17" y="37"/>
                </a:lnTo>
                <a:lnTo>
                  <a:pt x="12" y="39"/>
                </a:lnTo>
                <a:lnTo>
                  <a:pt x="7" y="41"/>
                </a:lnTo>
                <a:lnTo>
                  <a:pt x="4" y="44"/>
                </a:lnTo>
                <a:lnTo>
                  <a:pt x="0" y="48"/>
                </a:lnTo>
                <a:lnTo>
                  <a:pt x="0" y="53"/>
                </a:lnTo>
                <a:lnTo>
                  <a:pt x="1" y="56"/>
                </a:lnTo>
                <a:lnTo>
                  <a:pt x="4" y="60"/>
                </a:lnTo>
                <a:lnTo>
                  <a:pt x="7" y="64"/>
                </a:lnTo>
                <a:lnTo>
                  <a:pt x="12" y="65"/>
                </a:lnTo>
                <a:lnTo>
                  <a:pt x="19" y="68"/>
                </a:lnTo>
                <a:lnTo>
                  <a:pt x="25" y="68"/>
                </a:lnTo>
                <a:lnTo>
                  <a:pt x="30" y="66"/>
                </a:lnTo>
                <a:lnTo>
                  <a:pt x="35" y="65"/>
                </a:lnTo>
                <a:lnTo>
                  <a:pt x="39" y="61"/>
                </a:lnTo>
                <a:lnTo>
                  <a:pt x="43" y="56"/>
                </a:lnTo>
                <a:lnTo>
                  <a:pt x="48" y="46"/>
                </a:lnTo>
                <a:lnTo>
                  <a:pt x="49" y="32"/>
                </a:lnTo>
                <a:lnTo>
                  <a:pt x="48" y="20"/>
                </a:lnTo>
                <a:lnTo>
                  <a:pt x="41" y="10"/>
                </a:lnTo>
                <a:lnTo>
                  <a:pt x="38" y="5"/>
                </a:lnTo>
                <a:lnTo>
                  <a:pt x="34" y="2"/>
                </a:lnTo>
                <a:lnTo>
                  <a:pt x="29" y="0"/>
                </a:lnTo>
                <a:lnTo>
                  <a:pt x="24" y="0"/>
                </a:lnTo>
                <a:lnTo>
                  <a:pt x="21" y="0"/>
                </a:lnTo>
                <a:lnTo>
                  <a:pt x="21" y="5"/>
                </a:lnTo>
                <a:lnTo>
                  <a:pt x="24" y="5"/>
                </a:lnTo>
                <a:close/>
              </a:path>
            </a:pathLst>
          </a:custGeom>
          <a:solidFill>
            <a:srgbClr val="AF2626"/>
          </a:solidFill>
          <a:ln w="0">
            <a:solidFill>
              <a:srgbClr val="6633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76" name="角丸四角形 2075"/>
          <p:cNvSpPr/>
          <p:nvPr/>
        </p:nvSpPr>
        <p:spPr>
          <a:xfrm>
            <a:off x="429660" y="2269470"/>
            <a:ext cx="4131325" cy="1299994"/>
          </a:xfrm>
          <a:prstGeom prst="roundRect">
            <a:avLst/>
          </a:prstGeom>
          <a:noFill/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Freeform 11"/>
          <p:cNvSpPr>
            <a:spLocks noChangeAspect="1"/>
          </p:cNvSpPr>
          <p:nvPr/>
        </p:nvSpPr>
        <p:spPr bwMode="auto">
          <a:xfrm flipH="1">
            <a:off x="7697149" y="1179477"/>
            <a:ext cx="92987" cy="557385"/>
          </a:xfrm>
          <a:custGeom>
            <a:avLst/>
            <a:gdLst>
              <a:gd name="T0" fmla="*/ 41 w 51"/>
              <a:gd name="T1" fmla="*/ 22 h 256"/>
              <a:gd name="T2" fmla="*/ 30 w 51"/>
              <a:gd name="T3" fmla="*/ 60 h 256"/>
              <a:gd name="T4" fmla="*/ 7 w 51"/>
              <a:gd name="T5" fmla="*/ 56 h 256"/>
              <a:gd name="T6" fmla="*/ 10 w 51"/>
              <a:gd name="T7" fmla="*/ 46 h 256"/>
              <a:gd name="T8" fmla="*/ 34 w 51"/>
              <a:gd name="T9" fmla="*/ 46 h 256"/>
              <a:gd name="T10" fmla="*/ 38 w 51"/>
              <a:gd name="T11" fmla="*/ 92 h 256"/>
              <a:gd name="T12" fmla="*/ 15 w 51"/>
              <a:gd name="T13" fmla="*/ 98 h 256"/>
              <a:gd name="T14" fmla="*/ 6 w 51"/>
              <a:gd name="T15" fmla="*/ 88 h 256"/>
              <a:gd name="T16" fmla="*/ 25 w 51"/>
              <a:gd name="T17" fmla="*/ 80 h 256"/>
              <a:gd name="T18" fmla="*/ 44 w 51"/>
              <a:gd name="T19" fmla="*/ 108 h 256"/>
              <a:gd name="T20" fmla="*/ 25 w 51"/>
              <a:gd name="T21" fmla="*/ 137 h 256"/>
              <a:gd name="T22" fmla="*/ 7 w 51"/>
              <a:gd name="T23" fmla="*/ 130 h 256"/>
              <a:gd name="T24" fmla="*/ 15 w 51"/>
              <a:gd name="T25" fmla="*/ 119 h 256"/>
              <a:gd name="T26" fmla="*/ 39 w 51"/>
              <a:gd name="T27" fmla="*/ 126 h 256"/>
              <a:gd name="T28" fmla="*/ 35 w 51"/>
              <a:gd name="T29" fmla="*/ 171 h 256"/>
              <a:gd name="T30" fmla="*/ 11 w 51"/>
              <a:gd name="T31" fmla="*/ 171 h 256"/>
              <a:gd name="T32" fmla="*/ 9 w 51"/>
              <a:gd name="T33" fmla="*/ 161 h 256"/>
              <a:gd name="T34" fmla="*/ 30 w 51"/>
              <a:gd name="T35" fmla="*/ 156 h 256"/>
              <a:gd name="T36" fmla="*/ 44 w 51"/>
              <a:gd name="T37" fmla="*/ 195 h 256"/>
              <a:gd name="T38" fmla="*/ 21 w 51"/>
              <a:gd name="T39" fmla="*/ 212 h 256"/>
              <a:gd name="T40" fmla="*/ 7 w 51"/>
              <a:gd name="T41" fmla="*/ 203 h 256"/>
              <a:gd name="T42" fmla="*/ 21 w 51"/>
              <a:gd name="T43" fmla="*/ 194 h 256"/>
              <a:gd name="T44" fmla="*/ 44 w 51"/>
              <a:gd name="T45" fmla="*/ 210 h 256"/>
              <a:gd name="T46" fmla="*/ 31 w 51"/>
              <a:gd name="T47" fmla="*/ 248 h 256"/>
              <a:gd name="T48" fmla="*/ 33 w 51"/>
              <a:gd name="T49" fmla="*/ 254 h 256"/>
              <a:gd name="T50" fmla="*/ 51 w 51"/>
              <a:gd name="T51" fmla="*/ 220 h 256"/>
              <a:gd name="T52" fmla="*/ 31 w 51"/>
              <a:gd name="T53" fmla="*/ 188 h 256"/>
              <a:gd name="T54" fmla="*/ 5 w 51"/>
              <a:gd name="T55" fmla="*/ 194 h 256"/>
              <a:gd name="T56" fmla="*/ 10 w 51"/>
              <a:gd name="T57" fmla="*/ 214 h 256"/>
              <a:gd name="T58" fmla="*/ 36 w 51"/>
              <a:gd name="T59" fmla="*/ 215 h 256"/>
              <a:gd name="T60" fmla="*/ 49 w 51"/>
              <a:gd name="T61" fmla="*/ 170 h 256"/>
              <a:gd name="T62" fmla="*/ 25 w 51"/>
              <a:gd name="T63" fmla="*/ 150 h 256"/>
              <a:gd name="T64" fmla="*/ 2 w 51"/>
              <a:gd name="T65" fmla="*/ 161 h 256"/>
              <a:gd name="T66" fmla="*/ 14 w 51"/>
              <a:gd name="T67" fmla="*/ 179 h 256"/>
              <a:gd name="T68" fmla="*/ 40 w 51"/>
              <a:gd name="T69" fmla="*/ 174 h 256"/>
              <a:gd name="T70" fmla="*/ 44 w 51"/>
              <a:gd name="T71" fmla="*/ 122 h 256"/>
              <a:gd name="T72" fmla="*/ 19 w 51"/>
              <a:gd name="T73" fmla="*/ 112 h 256"/>
              <a:gd name="T74" fmla="*/ 0 w 51"/>
              <a:gd name="T75" fmla="*/ 127 h 256"/>
              <a:gd name="T76" fmla="*/ 19 w 51"/>
              <a:gd name="T77" fmla="*/ 142 h 256"/>
              <a:gd name="T78" fmla="*/ 44 w 51"/>
              <a:gd name="T79" fmla="*/ 132 h 256"/>
              <a:gd name="T80" fmla="*/ 39 w 51"/>
              <a:gd name="T81" fmla="*/ 80 h 256"/>
              <a:gd name="T82" fmla="*/ 12 w 51"/>
              <a:gd name="T83" fmla="*/ 77 h 256"/>
              <a:gd name="T84" fmla="*/ 1 w 51"/>
              <a:gd name="T85" fmla="*/ 94 h 256"/>
              <a:gd name="T86" fmla="*/ 25 w 51"/>
              <a:gd name="T87" fmla="*/ 106 h 256"/>
              <a:gd name="T88" fmla="*/ 48 w 51"/>
              <a:gd name="T89" fmla="*/ 84 h 256"/>
              <a:gd name="T90" fmla="*/ 34 w 51"/>
              <a:gd name="T91" fmla="*/ 39 h 256"/>
              <a:gd name="T92" fmla="*/ 7 w 51"/>
              <a:gd name="T93" fmla="*/ 41 h 256"/>
              <a:gd name="T94" fmla="*/ 4 w 51"/>
              <a:gd name="T95" fmla="*/ 60 h 256"/>
              <a:gd name="T96" fmla="*/ 30 w 51"/>
              <a:gd name="T97" fmla="*/ 66 h 256"/>
              <a:gd name="T98" fmla="*/ 49 w 51"/>
              <a:gd name="T99" fmla="*/ 32 h 256"/>
              <a:gd name="T100" fmla="*/ 29 w 51"/>
              <a:gd name="T101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1" h="256">
                <a:moveTo>
                  <a:pt x="24" y="5"/>
                </a:moveTo>
                <a:lnTo>
                  <a:pt x="29" y="6"/>
                </a:lnTo>
                <a:lnTo>
                  <a:pt x="34" y="8"/>
                </a:lnTo>
                <a:lnTo>
                  <a:pt x="38" y="12"/>
                </a:lnTo>
                <a:lnTo>
                  <a:pt x="41" y="22"/>
                </a:lnTo>
                <a:lnTo>
                  <a:pt x="44" y="34"/>
                </a:lnTo>
                <a:lnTo>
                  <a:pt x="41" y="44"/>
                </a:lnTo>
                <a:lnTo>
                  <a:pt x="38" y="54"/>
                </a:lnTo>
                <a:lnTo>
                  <a:pt x="34" y="58"/>
                </a:lnTo>
                <a:lnTo>
                  <a:pt x="30" y="60"/>
                </a:lnTo>
                <a:lnTo>
                  <a:pt x="25" y="61"/>
                </a:lnTo>
                <a:lnTo>
                  <a:pt x="19" y="61"/>
                </a:lnTo>
                <a:lnTo>
                  <a:pt x="15" y="60"/>
                </a:lnTo>
                <a:lnTo>
                  <a:pt x="10" y="59"/>
                </a:lnTo>
                <a:lnTo>
                  <a:pt x="7" y="56"/>
                </a:lnTo>
                <a:lnTo>
                  <a:pt x="6" y="55"/>
                </a:lnTo>
                <a:lnTo>
                  <a:pt x="5" y="53"/>
                </a:lnTo>
                <a:lnTo>
                  <a:pt x="6" y="50"/>
                </a:lnTo>
                <a:lnTo>
                  <a:pt x="7" y="48"/>
                </a:lnTo>
                <a:lnTo>
                  <a:pt x="10" y="46"/>
                </a:lnTo>
                <a:lnTo>
                  <a:pt x="14" y="44"/>
                </a:lnTo>
                <a:lnTo>
                  <a:pt x="19" y="43"/>
                </a:lnTo>
                <a:lnTo>
                  <a:pt x="25" y="43"/>
                </a:lnTo>
                <a:lnTo>
                  <a:pt x="29" y="44"/>
                </a:lnTo>
                <a:lnTo>
                  <a:pt x="34" y="46"/>
                </a:lnTo>
                <a:lnTo>
                  <a:pt x="38" y="50"/>
                </a:lnTo>
                <a:lnTo>
                  <a:pt x="43" y="59"/>
                </a:lnTo>
                <a:lnTo>
                  <a:pt x="44" y="70"/>
                </a:lnTo>
                <a:lnTo>
                  <a:pt x="43" y="82"/>
                </a:lnTo>
                <a:lnTo>
                  <a:pt x="38" y="92"/>
                </a:lnTo>
                <a:lnTo>
                  <a:pt x="34" y="95"/>
                </a:lnTo>
                <a:lnTo>
                  <a:pt x="30" y="98"/>
                </a:lnTo>
                <a:lnTo>
                  <a:pt x="25" y="99"/>
                </a:lnTo>
                <a:lnTo>
                  <a:pt x="20" y="99"/>
                </a:lnTo>
                <a:lnTo>
                  <a:pt x="15" y="98"/>
                </a:lnTo>
                <a:lnTo>
                  <a:pt x="11" y="97"/>
                </a:lnTo>
                <a:lnTo>
                  <a:pt x="9" y="94"/>
                </a:lnTo>
                <a:lnTo>
                  <a:pt x="6" y="92"/>
                </a:lnTo>
                <a:lnTo>
                  <a:pt x="6" y="90"/>
                </a:lnTo>
                <a:lnTo>
                  <a:pt x="6" y="88"/>
                </a:lnTo>
                <a:lnTo>
                  <a:pt x="9" y="85"/>
                </a:lnTo>
                <a:lnTo>
                  <a:pt x="11" y="84"/>
                </a:lnTo>
                <a:lnTo>
                  <a:pt x="15" y="82"/>
                </a:lnTo>
                <a:lnTo>
                  <a:pt x="20" y="80"/>
                </a:lnTo>
                <a:lnTo>
                  <a:pt x="25" y="80"/>
                </a:lnTo>
                <a:lnTo>
                  <a:pt x="30" y="82"/>
                </a:lnTo>
                <a:lnTo>
                  <a:pt x="34" y="84"/>
                </a:lnTo>
                <a:lnTo>
                  <a:pt x="38" y="88"/>
                </a:lnTo>
                <a:lnTo>
                  <a:pt x="43" y="97"/>
                </a:lnTo>
                <a:lnTo>
                  <a:pt x="44" y="108"/>
                </a:lnTo>
                <a:lnTo>
                  <a:pt x="43" y="119"/>
                </a:lnTo>
                <a:lnTo>
                  <a:pt x="39" y="128"/>
                </a:lnTo>
                <a:lnTo>
                  <a:pt x="35" y="133"/>
                </a:lnTo>
                <a:lnTo>
                  <a:pt x="30" y="136"/>
                </a:lnTo>
                <a:lnTo>
                  <a:pt x="25" y="137"/>
                </a:lnTo>
                <a:lnTo>
                  <a:pt x="20" y="137"/>
                </a:lnTo>
                <a:lnTo>
                  <a:pt x="15" y="136"/>
                </a:lnTo>
                <a:lnTo>
                  <a:pt x="11" y="133"/>
                </a:lnTo>
                <a:lnTo>
                  <a:pt x="9" y="132"/>
                </a:lnTo>
                <a:lnTo>
                  <a:pt x="7" y="130"/>
                </a:lnTo>
                <a:lnTo>
                  <a:pt x="6" y="127"/>
                </a:lnTo>
                <a:lnTo>
                  <a:pt x="7" y="126"/>
                </a:lnTo>
                <a:lnTo>
                  <a:pt x="9" y="123"/>
                </a:lnTo>
                <a:lnTo>
                  <a:pt x="11" y="121"/>
                </a:lnTo>
                <a:lnTo>
                  <a:pt x="15" y="119"/>
                </a:lnTo>
                <a:lnTo>
                  <a:pt x="20" y="118"/>
                </a:lnTo>
                <a:lnTo>
                  <a:pt x="25" y="118"/>
                </a:lnTo>
                <a:lnTo>
                  <a:pt x="30" y="118"/>
                </a:lnTo>
                <a:lnTo>
                  <a:pt x="35" y="121"/>
                </a:lnTo>
                <a:lnTo>
                  <a:pt x="39" y="126"/>
                </a:lnTo>
                <a:lnTo>
                  <a:pt x="43" y="135"/>
                </a:lnTo>
                <a:lnTo>
                  <a:pt x="45" y="146"/>
                </a:lnTo>
                <a:lnTo>
                  <a:pt x="43" y="157"/>
                </a:lnTo>
                <a:lnTo>
                  <a:pt x="39" y="166"/>
                </a:lnTo>
                <a:lnTo>
                  <a:pt x="35" y="171"/>
                </a:lnTo>
                <a:lnTo>
                  <a:pt x="31" y="174"/>
                </a:lnTo>
                <a:lnTo>
                  <a:pt x="26" y="175"/>
                </a:lnTo>
                <a:lnTo>
                  <a:pt x="20" y="174"/>
                </a:lnTo>
                <a:lnTo>
                  <a:pt x="16" y="172"/>
                </a:lnTo>
                <a:lnTo>
                  <a:pt x="11" y="171"/>
                </a:lnTo>
                <a:lnTo>
                  <a:pt x="9" y="170"/>
                </a:lnTo>
                <a:lnTo>
                  <a:pt x="7" y="167"/>
                </a:lnTo>
                <a:lnTo>
                  <a:pt x="6" y="165"/>
                </a:lnTo>
                <a:lnTo>
                  <a:pt x="7" y="162"/>
                </a:lnTo>
                <a:lnTo>
                  <a:pt x="9" y="161"/>
                </a:lnTo>
                <a:lnTo>
                  <a:pt x="11" y="159"/>
                </a:lnTo>
                <a:lnTo>
                  <a:pt x="16" y="157"/>
                </a:lnTo>
                <a:lnTo>
                  <a:pt x="20" y="156"/>
                </a:lnTo>
                <a:lnTo>
                  <a:pt x="26" y="155"/>
                </a:lnTo>
                <a:lnTo>
                  <a:pt x="30" y="156"/>
                </a:lnTo>
                <a:lnTo>
                  <a:pt x="35" y="159"/>
                </a:lnTo>
                <a:lnTo>
                  <a:pt x="39" y="164"/>
                </a:lnTo>
                <a:lnTo>
                  <a:pt x="44" y="172"/>
                </a:lnTo>
                <a:lnTo>
                  <a:pt x="45" y="184"/>
                </a:lnTo>
                <a:lnTo>
                  <a:pt x="44" y="195"/>
                </a:lnTo>
                <a:lnTo>
                  <a:pt x="39" y="204"/>
                </a:lnTo>
                <a:lnTo>
                  <a:pt x="36" y="208"/>
                </a:lnTo>
                <a:lnTo>
                  <a:pt x="31" y="212"/>
                </a:lnTo>
                <a:lnTo>
                  <a:pt x="26" y="212"/>
                </a:lnTo>
                <a:lnTo>
                  <a:pt x="21" y="212"/>
                </a:lnTo>
                <a:lnTo>
                  <a:pt x="16" y="210"/>
                </a:lnTo>
                <a:lnTo>
                  <a:pt x="12" y="209"/>
                </a:lnTo>
                <a:lnTo>
                  <a:pt x="10" y="206"/>
                </a:lnTo>
                <a:lnTo>
                  <a:pt x="7" y="205"/>
                </a:lnTo>
                <a:lnTo>
                  <a:pt x="7" y="203"/>
                </a:lnTo>
                <a:lnTo>
                  <a:pt x="7" y="200"/>
                </a:lnTo>
                <a:lnTo>
                  <a:pt x="10" y="198"/>
                </a:lnTo>
                <a:lnTo>
                  <a:pt x="12" y="196"/>
                </a:lnTo>
                <a:lnTo>
                  <a:pt x="16" y="195"/>
                </a:lnTo>
                <a:lnTo>
                  <a:pt x="21" y="194"/>
                </a:lnTo>
                <a:lnTo>
                  <a:pt x="26" y="193"/>
                </a:lnTo>
                <a:lnTo>
                  <a:pt x="31" y="194"/>
                </a:lnTo>
                <a:lnTo>
                  <a:pt x="35" y="196"/>
                </a:lnTo>
                <a:lnTo>
                  <a:pt x="39" y="200"/>
                </a:lnTo>
                <a:lnTo>
                  <a:pt x="44" y="210"/>
                </a:lnTo>
                <a:lnTo>
                  <a:pt x="45" y="222"/>
                </a:lnTo>
                <a:lnTo>
                  <a:pt x="44" y="232"/>
                </a:lnTo>
                <a:lnTo>
                  <a:pt x="40" y="242"/>
                </a:lnTo>
                <a:lnTo>
                  <a:pt x="36" y="246"/>
                </a:lnTo>
                <a:lnTo>
                  <a:pt x="31" y="248"/>
                </a:lnTo>
                <a:lnTo>
                  <a:pt x="26" y="249"/>
                </a:lnTo>
                <a:lnTo>
                  <a:pt x="24" y="249"/>
                </a:lnTo>
                <a:lnTo>
                  <a:pt x="24" y="256"/>
                </a:lnTo>
                <a:lnTo>
                  <a:pt x="26" y="256"/>
                </a:lnTo>
                <a:lnTo>
                  <a:pt x="33" y="254"/>
                </a:lnTo>
                <a:lnTo>
                  <a:pt x="36" y="253"/>
                </a:lnTo>
                <a:lnTo>
                  <a:pt x="41" y="249"/>
                </a:lnTo>
                <a:lnTo>
                  <a:pt x="45" y="244"/>
                </a:lnTo>
                <a:lnTo>
                  <a:pt x="50" y="234"/>
                </a:lnTo>
                <a:lnTo>
                  <a:pt x="51" y="220"/>
                </a:lnTo>
                <a:lnTo>
                  <a:pt x="49" y="208"/>
                </a:lnTo>
                <a:lnTo>
                  <a:pt x="44" y="198"/>
                </a:lnTo>
                <a:lnTo>
                  <a:pt x="40" y="193"/>
                </a:lnTo>
                <a:lnTo>
                  <a:pt x="36" y="190"/>
                </a:lnTo>
                <a:lnTo>
                  <a:pt x="31" y="188"/>
                </a:lnTo>
                <a:lnTo>
                  <a:pt x="26" y="188"/>
                </a:lnTo>
                <a:lnTo>
                  <a:pt x="20" y="188"/>
                </a:lnTo>
                <a:lnTo>
                  <a:pt x="14" y="189"/>
                </a:lnTo>
                <a:lnTo>
                  <a:pt x="9" y="191"/>
                </a:lnTo>
                <a:lnTo>
                  <a:pt x="5" y="194"/>
                </a:lnTo>
                <a:lnTo>
                  <a:pt x="2" y="199"/>
                </a:lnTo>
                <a:lnTo>
                  <a:pt x="1" y="203"/>
                </a:lnTo>
                <a:lnTo>
                  <a:pt x="2" y="206"/>
                </a:lnTo>
                <a:lnTo>
                  <a:pt x="5" y="212"/>
                </a:lnTo>
                <a:lnTo>
                  <a:pt x="10" y="214"/>
                </a:lnTo>
                <a:lnTo>
                  <a:pt x="14" y="217"/>
                </a:lnTo>
                <a:lnTo>
                  <a:pt x="20" y="218"/>
                </a:lnTo>
                <a:lnTo>
                  <a:pt x="26" y="218"/>
                </a:lnTo>
                <a:lnTo>
                  <a:pt x="31" y="217"/>
                </a:lnTo>
                <a:lnTo>
                  <a:pt x="36" y="215"/>
                </a:lnTo>
                <a:lnTo>
                  <a:pt x="40" y="212"/>
                </a:lnTo>
                <a:lnTo>
                  <a:pt x="44" y="208"/>
                </a:lnTo>
                <a:lnTo>
                  <a:pt x="49" y="196"/>
                </a:lnTo>
                <a:lnTo>
                  <a:pt x="51" y="184"/>
                </a:lnTo>
                <a:lnTo>
                  <a:pt x="49" y="170"/>
                </a:lnTo>
                <a:lnTo>
                  <a:pt x="44" y="160"/>
                </a:lnTo>
                <a:lnTo>
                  <a:pt x="40" y="155"/>
                </a:lnTo>
                <a:lnTo>
                  <a:pt x="35" y="152"/>
                </a:lnTo>
                <a:lnTo>
                  <a:pt x="31" y="150"/>
                </a:lnTo>
                <a:lnTo>
                  <a:pt x="25" y="150"/>
                </a:lnTo>
                <a:lnTo>
                  <a:pt x="19" y="150"/>
                </a:lnTo>
                <a:lnTo>
                  <a:pt x="14" y="151"/>
                </a:lnTo>
                <a:lnTo>
                  <a:pt x="9" y="154"/>
                </a:lnTo>
                <a:lnTo>
                  <a:pt x="5" y="157"/>
                </a:lnTo>
                <a:lnTo>
                  <a:pt x="2" y="161"/>
                </a:lnTo>
                <a:lnTo>
                  <a:pt x="1" y="165"/>
                </a:lnTo>
                <a:lnTo>
                  <a:pt x="2" y="170"/>
                </a:lnTo>
                <a:lnTo>
                  <a:pt x="5" y="174"/>
                </a:lnTo>
                <a:lnTo>
                  <a:pt x="9" y="176"/>
                </a:lnTo>
                <a:lnTo>
                  <a:pt x="14" y="179"/>
                </a:lnTo>
                <a:lnTo>
                  <a:pt x="20" y="180"/>
                </a:lnTo>
                <a:lnTo>
                  <a:pt x="26" y="180"/>
                </a:lnTo>
                <a:lnTo>
                  <a:pt x="31" y="180"/>
                </a:lnTo>
                <a:lnTo>
                  <a:pt x="36" y="177"/>
                </a:lnTo>
                <a:lnTo>
                  <a:pt x="40" y="174"/>
                </a:lnTo>
                <a:lnTo>
                  <a:pt x="44" y="170"/>
                </a:lnTo>
                <a:lnTo>
                  <a:pt x="49" y="159"/>
                </a:lnTo>
                <a:lnTo>
                  <a:pt x="50" y="146"/>
                </a:lnTo>
                <a:lnTo>
                  <a:pt x="49" y="133"/>
                </a:lnTo>
                <a:lnTo>
                  <a:pt x="44" y="122"/>
                </a:lnTo>
                <a:lnTo>
                  <a:pt x="40" y="118"/>
                </a:lnTo>
                <a:lnTo>
                  <a:pt x="35" y="114"/>
                </a:lnTo>
                <a:lnTo>
                  <a:pt x="30" y="112"/>
                </a:lnTo>
                <a:lnTo>
                  <a:pt x="25" y="112"/>
                </a:lnTo>
                <a:lnTo>
                  <a:pt x="19" y="112"/>
                </a:lnTo>
                <a:lnTo>
                  <a:pt x="14" y="114"/>
                </a:lnTo>
                <a:lnTo>
                  <a:pt x="9" y="116"/>
                </a:lnTo>
                <a:lnTo>
                  <a:pt x="4" y="119"/>
                </a:lnTo>
                <a:lnTo>
                  <a:pt x="1" y="123"/>
                </a:lnTo>
                <a:lnTo>
                  <a:pt x="0" y="127"/>
                </a:lnTo>
                <a:lnTo>
                  <a:pt x="1" y="132"/>
                </a:lnTo>
                <a:lnTo>
                  <a:pt x="4" y="136"/>
                </a:lnTo>
                <a:lnTo>
                  <a:pt x="9" y="138"/>
                </a:lnTo>
                <a:lnTo>
                  <a:pt x="14" y="141"/>
                </a:lnTo>
                <a:lnTo>
                  <a:pt x="19" y="142"/>
                </a:lnTo>
                <a:lnTo>
                  <a:pt x="25" y="142"/>
                </a:lnTo>
                <a:lnTo>
                  <a:pt x="31" y="142"/>
                </a:lnTo>
                <a:lnTo>
                  <a:pt x="35" y="140"/>
                </a:lnTo>
                <a:lnTo>
                  <a:pt x="40" y="137"/>
                </a:lnTo>
                <a:lnTo>
                  <a:pt x="44" y="132"/>
                </a:lnTo>
                <a:lnTo>
                  <a:pt x="49" y="121"/>
                </a:lnTo>
                <a:lnTo>
                  <a:pt x="50" y="108"/>
                </a:lnTo>
                <a:lnTo>
                  <a:pt x="48" y="95"/>
                </a:lnTo>
                <a:lnTo>
                  <a:pt x="43" y="84"/>
                </a:lnTo>
                <a:lnTo>
                  <a:pt x="39" y="80"/>
                </a:lnTo>
                <a:lnTo>
                  <a:pt x="35" y="77"/>
                </a:lnTo>
                <a:lnTo>
                  <a:pt x="30" y="75"/>
                </a:lnTo>
                <a:lnTo>
                  <a:pt x="25" y="74"/>
                </a:lnTo>
                <a:lnTo>
                  <a:pt x="19" y="75"/>
                </a:lnTo>
                <a:lnTo>
                  <a:pt x="12" y="77"/>
                </a:lnTo>
                <a:lnTo>
                  <a:pt x="7" y="78"/>
                </a:lnTo>
                <a:lnTo>
                  <a:pt x="4" y="82"/>
                </a:lnTo>
                <a:lnTo>
                  <a:pt x="1" y="85"/>
                </a:lnTo>
                <a:lnTo>
                  <a:pt x="0" y="90"/>
                </a:lnTo>
                <a:lnTo>
                  <a:pt x="1" y="94"/>
                </a:lnTo>
                <a:lnTo>
                  <a:pt x="4" y="98"/>
                </a:lnTo>
                <a:lnTo>
                  <a:pt x="9" y="102"/>
                </a:lnTo>
                <a:lnTo>
                  <a:pt x="12" y="103"/>
                </a:lnTo>
                <a:lnTo>
                  <a:pt x="19" y="104"/>
                </a:lnTo>
                <a:lnTo>
                  <a:pt x="25" y="106"/>
                </a:lnTo>
                <a:lnTo>
                  <a:pt x="30" y="104"/>
                </a:lnTo>
                <a:lnTo>
                  <a:pt x="35" y="102"/>
                </a:lnTo>
                <a:lnTo>
                  <a:pt x="39" y="99"/>
                </a:lnTo>
                <a:lnTo>
                  <a:pt x="43" y="94"/>
                </a:lnTo>
                <a:lnTo>
                  <a:pt x="48" y="84"/>
                </a:lnTo>
                <a:lnTo>
                  <a:pt x="50" y="70"/>
                </a:lnTo>
                <a:lnTo>
                  <a:pt x="48" y="58"/>
                </a:lnTo>
                <a:lnTo>
                  <a:pt x="43" y="46"/>
                </a:lnTo>
                <a:lnTo>
                  <a:pt x="39" y="43"/>
                </a:lnTo>
                <a:lnTo>
                  <a:pt x="34" y="39"/>
                </a:lnTo>
                <a:lnTo>
                  <a:pt x="30" y="37"/>
                </a:lnTo>
                <a:lnTo>
                  <a:pt x="24" y="36"/>
                </a:lnTo>
                <a:lnTo>
                  <a:pt x="17" y="37"/>
                </a:lnTo>
                <a:lnTo>
                  <a:pt x="12" y="39"/>
                </a:lnTo>
                <a:lnTo>
                  <a:pt x="7" y="41"/>
                </a:lnTo>
                <a:lnTo>
                  <a:pt x="4" y="44"/>
                </a:lnTo>
                <a:lnTo>
                  <a:pt x="0" y="48"/>
                </a:lnTo>
                <a:lnTo>
                  <a:pt x="0" y="53"/>
                </a:lnTo>
                <a:lnTo>
                  <a:pt x="1" y="56"/>
                </a:lnTo>
                <a:lnTo>
                  <a:pt x="4" y="60"/>
                </a:lnTo>
                <a:lnTo>
                  <a:pt x="7" y="64"/>
                </a:lnTo>
                <a:lnTo>
                  <a:pt x="12" y="65"/>
                </a:lnTo>
                <a:lnTo>
                  <a:pt x="19" y="68"/>
                </a:lnTo>
                <a:lnTo>
                  <a:pt x="25" y="68"/>
                </a:lnTo>
                <a:lnTo>
                  <a:pt x="30" y="66"/>
                </a:lnTo>
                <a:lnTo>
                  <a:pt x="35" y="65"/>
                </a:lnTo>
                <a:lnTo>
                  <a:pt x="39" y="61"/>
                </a:lnTo>
                <a:lnTo>
                  <a:pt x="43" y="56"/>
                </a:lnTo>
                <a:lnTo>
                  <a:pt x="48" y="46"/>
                </a:lnTo>
                <a:lnTo>
                  <a:pt x="49" y="32"/>
                </a:lnTo>
                <a:lnTo>
                  <a:pt x="48" y="20"/>
                </a:lnTo>
                <a:lnTo>
                  <a:pt x="41" y="10"/>
                </a:lnTo>
                <a:lnTo>
                  <a:pt x="38" y="5"/>
                </a:lnTo>
                <a:lnTo>
                  <a:pt x="34" y="2"/>
                </a:lnTo>
                <a:lnTo>
                  <a:pt x="29" y="0"/>
                </a:lnTo>
                <a:lnTo>
                  <a:pt x="24" y="0"/>
                </a:lnTo>
                <a:lnTo>
                  <a:pt x="21" y="0"/>
                </a:lnTo>
                <a:lnTo>
                  <a:pt x="21" y="5"/>
                </a:lnTo>
                <a:lnTo>
                  <a:pt x="24" y="5"/>
                </a:lnTo>
                <a:close/>
              </a:path>
            </a:pathLst>
          </a:custGeom>
          <a:solidFill>
            <a:srgbClr val="AF2626"/>
          </a:solidFill>
          <a:ln w="0">
            <a:solidFill>
              <a:srgbClr val="6633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21" name="グループ化 20"/>
          <p:cNvGrpSpPr/>
          <p:nvPr/>
        </p:nvGrpSpPr>
        <p:grpSpPr>
          <a:xfrm>
            <a:off x="5977898" y="4825632"/>
            <a:ext cx="2717800" cy="1804988"/>
            <a:chOff x="6121117" y="4395975"/>
            <a:chExt cx="2717800" cy="1804988"/>
          </a:xfrm>
        </p:grpSpPr>
        <p:pic>
          <p:nvPicPr>
            <p:cNvPr id="22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76822" y="5762812"/>
              <a:ext cx="60198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6121117" y="4395975"/>
              <a:ext cx="2717800" cy="1804988"/>
            </a:xfrm>
            <a:prstGeom prst="rect">
              <a:avLst/>
            </a:prstGeom>
            <a:solidFill>
              <a:srgbClr val="66FF99">
                <a:alpha val="2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pic>
          <p:nvPicPr>
            <p:cNvPr id="25" name="Picture 16" descr="USgluon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8442" y="4850000"/>
              <a:ext cx="2314575" cy="566738"/>
            </a:xfrm>
            <a:prstGeom prst="rect">
              <a:avLst/>
            </a:prstGeom>
            <a:noFill/>
          </p:spPr>
        </p:pic>
        <p:cxnSp>
          <p:nvCxnSpPr>
            <p:cNvPr id="26" name="直線矢印コネクタ 25"/>
            <p:cNvCxnSpPr/>
            <p:nvPr/>
          </p:nvCxnSpPr>
          <p:spPr>
            <a:xfrm rot="16200000" flipV="1">
              <a:off x="6998227" y="5493727"/>
              <a:ext cx="285752" cy="214314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/>
            <p:nvPr/>
          </p:nvCxnSpPr>
          <p:spPr>
            <a:xfrm rot="5400000" flipH="1" flipV="1">
              <a:off x="7641169" y="5493727"/>
              <a:ext cx="285752" cy="214314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テキスト ボックス 27"/>
            <p:cNvSpPr txBox="1"/>
            <p:nvPr/>
          </p:nvSpPr>
          <p:spPr>
            <a:xfrm>
              <a:off x="6317288" y="5386570"/>
              <a:ext cx="25026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solidFill>
                    <a:srgbClr val="9900CC"/>
                  </a:solidFill>
                </a:rPr>
                <a:t>singlet       octet        singlet   </a:t>
              </a:r>
              <a:endParaRPr kumimoji="1" lang="ja-JP" altLang="en-US" sz="1400" dirty="0">
                <a:solidFill>
                  <a:srgbClr val="9900CC"/>
                </a:solidFill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7469221" y="4600752"/>
              <a:ext cx="851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rgbClr val="FF0000"/>
                  </a:solidFill>
                </a:rPr>
                <a:t>IR gluon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テキスト ボックス 29"/>
          <p:cNvSpPr txBox="1"/>
          <p:nvPr/>
        </p:nvSpPr>
        <p:spPr>
          <a:xfrm>
            <a:off x="220337" y="142509"/>
            <a:ext cx="5166912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OPE of QCD potential in </a:t>
            </a:r>
            <a:r>
              <a:rPr lang="en-US" altLang="ja-JP" dirty="0" smtClean="0">
                <a:solidFill>
                  <a:srgbClr val="FF0000"/>
                </a:solidFill>
              </a:rPr>
              <a:t>P</a:t>
            </a:r>
            <a:r>
              <a:rPr kumimoji="1" lang="en-US" altLang="ja-JP" dirty="0" smtClean="0">
                <a:solidFill>
                  <a:srgbClr val="FF0000"/>
                </a:solidFill>
              </a:rPr>
              <a:t>otential-NRQCD EFT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32" name="Picture 16" descr="USgluon2"/>
          <p:cNvPicPr>
            <a:picLocks noChangeAspect="1" noChangeArrowheads="1"/>
          </p:cNvPicPr>
          <p:nvPr/>
        </p:nvPicPr>
        <p:blipFill rotWithShape="1">
          <a:blip r:embed="rId3"/>
          <a:srcRect t="31295" r="74432"/>
          <a:stretch/>
        </p:blipFill>
        <p:spPr bwMode="auto">
          <a:xfrm>
            <a:off x="1421176" y="1432188"/>
            <a:ext cx="892370" cy="389375"/>
          </a:xfrm>
          <a:prstGeom prst="rect">
            <a:avLst/>
          </a:prstGeom>
          <a:noFill/>
        </p:spPr>
      </p:pic>
      <p:pic>
        <p:nvPicPr>
          <p:cNvPr id="39" name="Picture 16" descr="USgluon2"/>
          <p:cNvPicPr>
            <a:picLocks noChangeAspect="1" noChangeArrowheads="1"/>
          </p:cNvPicPr>
          <p:nvPr/>
        </p:nvPicPr>
        <p:blipFill rotWithShape="1">
          <a:blip r:embed="rId3"/>
          <a:srcRect t="31295" r="74432"/>
          <a:stretch/>
        </p:blipFill>
        <p:spPr bwMode="auto">
          <a:xfrm>
            <a:off x="2491102" y="1419335"/>
            <a:ext cx="1098562" cy="389375"/>
          </a:xfrm>
          <a:prstGeom prst="rect">
            <a:avLst/>
          </a:prstGeom>
          <a:noFill/>
        </p:spPr>
      </p:pic>
      <p:grpSp>
        <p:nvGrpSpPr>
          <p:cNvPr id="44" name="グループ化 43"/>
          <p:cNvGrpSpPr/>
          <p:nvPr/>
        </p:nvGrpSpPr>
        <p:grpSpPr>
          <a:xfrm>
            <a:off x="2952060" y="1684680"/>
            <a:ext cx="109538" cy="117475"/>
            <a:chOff x="7810500" y="2455863"/>
            <a:chExt cx="109538" cy="117475"/>
          </a:xfrm>
        </p:grpSpPr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7813675" y="2460625"/>
              <a:ext cx="101600" cy="107950"/>
            </a:xfrm>
            <a:custGeom>
              <a:avLst/>
              <a:gdLst>
                <a:gd name="T0" fmla="*/ 55 w 64"/>
                <a:gd name="T1" fmla="*/ 58 h 68"/>
                <a:gd name="T2" fmla="*/ 45 w 64"/>
                <a:gd name="T3" fmla="*/ 66 h 68"/>
                <a:gd name="T4" fmla="*/ 33 w 64"/>
                <a:gd name="T5" fmla="*/ 68 h 68"/>
                <a:gd name="T6" fmla="*/ 21 w 64"/>
                <a:gd name="T7" fmla="*/ 66 h 68"/>
                <a:gd name="T8" fmla="*/ 10 w 64"/>
                <a:gd name="T9" fmla="*/ 58 h 68"/>
                <a:gd name="T10" fmla="*/ 2 w 64"/>
                <a:gd name="T11" fmla="*/ 46 h 68"/>
                <a:gd name="T12" fmla="*/ 0 w 64"/>
                <a:gd name="T13" fmla="*/ 33 h 68"/>
                <a:gd name="T14" fmla="*/ 2 w 64"/>
                <a:gd name="T15" fmla="*/ 22 h 68"/>
                <a:gd name="T16" fmla="*/ 10 w 64"/>
                <a:gd name="T17" fmla="*/ 10 h 68"/>
                <a:gd name="T18" fmla="*/ 21 w 64"/>
                <a:gd name="T19" fmla="*/ 2 h 68"/>
                <a:gd name="T20" fmla="*/ 33 w 64"/>
                <a:gd name="T21" fmla="*/ 0 h 68"/>
                <a:gd name="T22" fmla="*/ 45 w 64"/>
                <a:gd name="T23" fmla="*/ 2 h 68"/>
                <a:gd name="T24" fmla="*/ 55 w 64"/>
                <a:gd name="T25" fmla="*/ 10 h 68"/>
                <a:gd name="T26" fmla="*/ 62 w 64"/>
                <a:gd name="T27" fmla="*/ 22 h 68"/>
                <a:gd name="T28" fmla="*/ 64 w 64"/>
                <a:gd name="T29" fmla="*/ 33 h 68"/>
                <a:gd name="T30" fmla="*/ 62 w 64"/>
                <a:gd name="T31" fmla="*/ 46 h 68"/>
                <a:gd name="T32" fmla="*/ 55 w 64"/>
                <a:gd name="T33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68">
                  <a:moveTo>
                    <a:pt x="55" y="58"/>
                  </a:moveTo>
                  <a:lnTo>
                    <a:pt x="45" y="66"/>
                  </a:lnTo>
                  <a:lnTo>
                    <a:pt x="33" y="68"/>
                  </a:lnTo>
                  <a:lnTo>
                    <a:pt x="21" y="66"/>
                  </a:lnTo>
                  <a:lnTo>
                    <a:pt x="10" y="58"/>
                  </a:lnTo>
                  <a:lnTo>
                    <a:pt x="2" y="46"/>
                  </a:lnTo>
                  <a:lnTo>
                    <a:pt x="0" y="33"/>
                  </a:lnTo>
                  <a:lnTo>
                    <a:pt x="2" y="22"/>
                  </a:lnTo>
                  <a:lnTo>
                    <a:pt x="10" y="10"/>
                  </a:lnTo>
                  <a:lnTo>
                    <a:pt x="21" y="2"/>
                  </a:lnTo>
                  <a:lnTo>
                    <a:pt x="33" y="0"/>
                  </a:lnTo>
                  <a:lnTo>
                    <a:pt x="45" y="2"/>
                  </a:lnTo>
                  <a:lnTo>
                    <a:pt x="55" y="10"/>
                  </a:lnTo>
                  <a:lnTo>
                    <a:pt x="62" y="22"/>
                  </a:lnTo>
                  <a:lnTo>
                    <a:pt x="64" y="33"/>
                  </a:lnTo>
                  <a:lnTo>
                    <a:pt x="62" y="46"/>
                  </a:lnTo>
                  <a:lnTo>
                    <a:pt x="55" y="5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7813675" y="2460625"/>
              <a:ext cx="101600" cy="107950"/>
            </a:xfrm>
            <a:custGeom>
              <a:avLst/>
              <a:gdLst>
                <a:gd name="T0" fmla="*/ 55 w 64"/>
                <a:gd name="T1" fmla="*/ 58 h 68"/>
                <a:gd name="T2" fmla="*/ 45 w 64"/>
                <a:gd name="T3" fmla="*/ 66 h 68"/>
                <a:gd name="T4" fmla="*/ 33 w 64"/>
                <a:gd name="T5" fmla="*/ 68 h 68"/>
                <a:gd name="T6" fmla="*/ 21 w 64"/>
                <a:gd name="T7" fmla="*/ 66 h 68"/>
                <a:gd name="T8" fmla="*/ 10 w 64"/>
                <a:gd name="T9" fmla="*/ 58 h 68"/>
                <a:gd name="T10" fmla="*/ 2 w 64"/>
                <a:gd name="T11" fmla="*/ 46 h 68"/>
                <a:gd name="T12" fmla="*/ 0 w 64"/>
                <a:gd name="T13" fmla="*/ 33 h 68"/>
                <a:gd name="T14" fmla="*/ 2 w 64"/>
                <a:gd name="T15" fmla="*/ 22 h 68"/>
                <a:gd name="T16" fmla="*/ 10 w 64"/>
                <a:gd name="T17" fmla="*/ 10 h 68"/>
                <a:gd name="T18" fmla="*/ 21 w 64"/>
                <a:gd name="T19" fmla="*/ 2 h 68"/>
                <a:gd name="T20" fmla="*/ 33 w 64"/>
                <a:gd name="T21" fmla="*/ 0 h 68"/>
                <a:gd name="T22" fmla="*/ 45 w 64"/>
                <a:gd name="T23" fmla="*/ 2 h 68"/>
                <a:gd name="T24" fmla="*/ 55 w 64"/>
                <a:gd name="T25" fmla="*/ 10 h 68"/>
                <a:gd name="T26" fmla="*/ 62 w 64"/>
                <a:gd name="T27" fmla="*/ 22 h 68"/>
                <a:gd name="T28" fmla="*/ 64 w 64"/>
                <a:gd name="T29" fmla="*/ 33 h 68"/>
                <a:gd name="T30" fmla="*/ 62 w 64"/>
                <a:gd name="T31" fmla="*/ 46 h 68"/>
                <a:gd name="T32" fmla="*/ 55 w 64"/>
                <a:gd name="T33" fmla="*/ 58 h 68"/>
                <a:gd name="T34" fmla="*/ 55 w 64"/>
                <a:gd name="T35" fmla="*/ 58 h 68"/>
                <a:gd name="T36" fmla="*/ 62 w 64"/>
                <a:gd name="T37" fmla="*/ 46 h 68"/>
                <a:gd name="T38" fmla="*/ 64 w 64"/>
                <a:gd name="T39" fmla="*/ 33 h 68"/>
                <a:gd name="T40" fmla="*/ 62 w 64"/>
                <a:gd name="T41" fmla="*/ 22 h 68"/>
                <a:gd name="T42" fmla="*/ 55 w 64"/>
                <a:gd name="T43" fmla="*/ 10 h 68"/>
                <a:gd name="T44" fmla="*/ 45 w 64"/>
                <a:gd name="T45" fmla="*/ 2 h 68"/>
                <a:gd name="T46" fmla="*/ 33 w 64"/>
                <a:gd name="T47" fmla="*/ 0 h 68"/>
                <a:gd name="T48" fmla="*/ 21 w 64"/>
                <a:gd name="T49" fmla="*/ 2 h 68"/>
                <a:gd name="T50" fmla="*/ 10 w 64"/>
                <a:gd name="T51" fmla="*/ 10 h 68"/>
                <a:gd name="T52" fmla="*/ 2 w 64"/>
                <a:gd name="T53" fmla="*/ 22 h 68"/>
                <a:gd name="T54" fmla="*/ 0 w 64"/>
                <a:gd name="T55" fmla="*/ 33 h 68"/>
                <a:gd name="T56" fmla="*/ 2 w 64"/>
                <a:gd name="T57" fmla="*/ 46 h 68"/>
                <a:gd name="T58" fmla="*/ 10 w 64"/>
                <a:gd name="T59" fmla="*/ 58 h 68"/>
                <a:gd name="T60" fmla="*/ 21 w 64"/>
                <a:gd name="T61" fmla="*/ 66 h 68"/>
                <a:gd name="T62" fmla="*/ 33 w 64"/>
                <a:gd name="T63" fmla="*/ 68 h 68"/>
                <a:gd name="T64" fmla="*/ 45 w 64"/>
                <a:gd name="T65" fmla="*/ 66 h 68"/>
                <a:gd name="T66" fmla="*/ 55 w 64"/>
                <a:gd name="T67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8">
                  <a:moveTo>
                    <a:pt x="55" y="58"/>
                  </a:moveTo>
                  <a:lnTo>
                    <a:pt x="45" y="66"/>
                  </a:lnTo>
                  <a:lnTo>
                    <a:pt x="33" y="68"/>
                  </a:lnTo>
                  <a:lnTo>
                    <a:pt x="21" y="66"/>
                  </a:lnTo>
                  <a:lnTo>
                    <a:pt x="10" y="58"/>
                  </a:lnTo>
                  <a:lnTo>
                    <a:pt x="2" y="46"/>
                  </a:lnTo>
                  <a:lnTo>
                    <a:pt x="0" y="33"/>
                  </a:lnTo>
                  <a:lnTo>
                    <a:pt x="2" y="22"/>
                  </a:lnTo>
                  <a:lnTo>
                    <a:pt x="10" y="10"/>
                  </a:lnTo>
                  <a:lnTo>
                    <a:pt x="21" y="2"/>
                  </a:lnTo>
                  <a:lnTo>
                    <a:pt x="33" y="0"/>
                  </a:lnTo>
                  <a:lnTo>
                    <a:pt x="45" y="2"/>
                  </a:lnTo>
                  <a:lnTo>
                    <a:pt x="55" y="10"/>
                  </a:lnTo>
                  <a:lnTo>
                    <a:pt x="62" y="22"/>
                  </a:lnTo>
                  <a:lnTo>
                    <a:pt x="64" y="33"/>
                  </a:lnTo>
                  <a:lnTo>
                    <a:pt x="62" y="46"/>
                  </a:lnTo>
                  <a:lnTo>
                    <a:pt x="55" y="58"/>
                  </a:lnTo>
                  <a:close/>
                  <a:moveTo>
                    <a:pt x="55" y="58"/>
                  </a:moveTo>
                  <a:lnTo>
                    <a:pt x="62" y="46"/>
                  </a:lnTo>
                  <a:lnTo>
                    <a:pt x="64" y="33"/>
                  </a:lnTo>
                  <a:lnTo>
                    <a:pt x="62" y="22"/>
                  </a:lnTo>
                  <a:lnTo>
                    <a:pt x="55" y="10"/>
                  </a:lnTo>
                  <a:lnTo>
                    <a:pt x="45" y="2"/>
                  </a:lnTo>
                  <a:lnTo>
                    <a:pt x="33" y="0"/>
                  </a:lnTo>
                  <a:lnTo>
                    <a:pt x="21" y="2"/>
                  </a:lnTo>
                  <a:lnTo>
                    <a:pt x="10" y="10"/>
                  </a:lnTo>
                  <a:lnTo>
                    <a:pt x="2" y="22"/>
                  </a:lnTo>
                  <a:lnTo>
                    <a:pt x="0" y="33"/>
                  </a:lnTo>
                  <a:lnTo>
                    <a:pt x="2" y="46"/>
                  </a:lnTo>
                  <a:lnTo>
                    <a:pt x="10" y="58"/>
                  </a:lnTo>
                  <a:lnTo>
                    <a:pt x="21" y="66"/>
                  </a:lnTo>
                  <a:lnTo>
                    <a:pt x="33" y="68"/>
                  </a:lnTo>
                  <a:lnTo>
                    <a:pt x="45" y="66"/>
                  </a:lnTo>
                  <a:lnTo>
                    <a:pt x="55" y="5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7810500" y="2455863"/>
              <a:ext cx="109538" cy="117475"/>
            </a:xfrm>
            <a:custGeom>
              <a:avLst/>
              <a:gdLst>
                <a:gd name="T0" fmla="*/ 55 w 69"/>
                <a:gd name="T1" fmla="*/ 60 h 74"/>
                <a:gd name="T2" fmla="*/ 46 w 69"/>
                <a:gd name="T3" fmla="*/ 66 h 74"/>
                <a:gd name="T4" fmla="*/ 35 w 69"/>
                <a:gd name="T5" fmla="*/ 69 h 74"/>
                <a:gd name="T6" fmla="*/ 24 w 69"/>
                <a:gd name="T7" fmla="*/ 66 h 74"/>
                <a:gd name="T8" fmla="*/ 14 w 69"/>
                <a:gd name="T9" fmla="*/ 60 h 74"/>
                <a:gd name="T10" fmla="*/ 7 w 69"/>
                <a:gd name="T11" fmla="*/ 49 h 74"/>
                <a:gd name="T12" fmla="*/ 6 w 69"/>
                <a:gd name="T13" fmla="*/ 36 h 74"/>
                <a:gd name="T14" fmla="*/ 7 w 69"/>
                <a:gd name="T15" fmla="*/ 25 h 74"/>
                <a:gd name="T16" fmla="*/ 14 w 69"/>
                <a:gd name="T17" fmla="*/ 14 h 74"/>
                <a:gd name="T18" fmla="*/ 24 w 69"/>
                <a:gd name="T19" fmla="*/ 8 h 74"/>
                <a:gd name="T20" fmla="*/ 35 w 69"/>
                <a:gd name="T21" fmla="*/ 5 h 74"/>
                <a:gd name="T22" fmla="*/ 46 w 69"/>
                <a:gd name="T23" fmla="*/ 8 h 74"/>
                <a:gd name="T24" fmla="*/ 55 w 69"/>
                <a:gd name="T25" fmla="*/ 14 h 74"/>
                <a:gd name="T26" fmla="*/ 62 w 69"/>
                <a:gd name="T27" fmla="*/ 25 h 74"/>
                <a:gd name="T28" fmla="*/ 64 w 69"/>
                <a:gd name="T29" fmla="*/ 36 h 74"/>
                <a:gd name="T30" fmla="*/ 62 w 69"/>
                <a:gd name="T31" fmla="*/ 49 h 74"/>
                <a:gd name="T32" fmla="*/ 55 w 69"/>
                <a:gd name="T33" fmla="*/ 60 h 74"/>
                <a:gd name="T34" fmla="*/ 59 w 69"/>
                <a:gd name="T35" fmla="*/ 63 h 74"/>
                <a:gd name="T36" fmla="*/ 66 w 69"/>
                <a:gd name="T37" fmla="*/ 51 h 74"/>
                <a:gd name="T38" fmla="*/ 69 w 69"/>
                <a:gd name="T39" fmla="*/ 36 h 74"/>
                <a:gd name="T40" fmla="*/ 66 w 69"/>
                <a:gd name="T41" fmla="*/ 23 h 74"/>
                <a:gd name="T42" fmla="*/ 59 w 69"/>
                <a:gd name="T43" fmla="*/ 10 h 74"/>
                <a:gd name="T44" fmla="*/ 48 w 69"/>
                <a:gd name="T45" fmla="*/ 3 h 74"/>
                <a:gd name="T46" fmla="*/ 35 w 69"/>
                <a:gd name="T47" fmla="*/ 0 h 74"/>
                <a:gd name="T48" fmla="*/ 21 w 69"/>
                <a:gd name="T49" fmla="*/ 3 h 74"/>
                <a:gd name="T50" fmla="*/ 9 w 69"/>
                <a:gd name="T51" fmla="*/ 10 h 74"/>
                <a:gd name="T52" fmla="*/ 2 w 69"/>
                <a:gd name="T53" fmla="*/ 23 h 74"/>
                <a:gd name="T54" fmla="*/ 0 w 69"/>
                <a:gd name="T55" fmla="*/ 36 h 74"/>
                <a:gd name="T56" fmla="*/ 2 w 69"/>
                <a:gd name="T57" fmla="*/ 51 h 74"/>
                <a:gd name="T58" fmla="*/ 9 w 69"/>
                <a:gd name="T59" fmla="*/ 63 h 74"/>
                <a:gd name="T60" fmla="*/ 21 w 69"/>
                <a:gd name="T61" fmla="*/ 71 h 74"/>
                <a:gd name="T62" fmla="*/ 35 w 69"/>
                <a:gd name="T63" fmla="*/ 74 h 74"/>
                <a:gd name="T64" fmla="*/ 48 w 69"/>
                <a:gd name="T65" fmla="*/ 71 h 74"/>
                <a:gd name="T66" fmla="*/ 59 w 69"/>
                <a:gd name="T67" fmla="*/ 6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74">
                  <a:moveTo>
                    <a:pt x="55" y="60"/>
                  </a:moveTo>
                  <a:lnTo>
                    <a:pt x="46" y="66"/>
                  </a:lnTo>
                  <a:lnTo>
                    <a:pt x="35" y="69"/>
                  </a:lnTo>
                  <a:lnTo>
                    <a:pt x="24" y="66"/>
                  </a:lnTo>
                  <a:lnTo>
                    <a:pt x="14" y="60"/>
                  </a:lnTo>
                  <a:lnTo>
                    <a:pt x="7" y="49"/>
                  </a:lnTo>
                  <a:lnTo>
                    <a:pt x="6" y="36"/>
                  </a:lnTo>
                  <a:lnTo>
                    <a:pt x="7" y="25"/>
                  </a:lnTo>
                  <a:lnTo>
                    <a:pt x="14" y="14"/>
                  </a:lnTo>
                  <a:lnTo>
                    <a:pt x="24" y="8"/>
                  </a:lnTo>
                  <a:lnTo>
                    <a:pt x="35" y="5"/>
                  </a:lnTo>
                  <a:lnTo>
                    <a:pt x="46" y="8"/>
                  </a:lnTo>
                  <a:lnTo>
                    <a:pt x="55" y="14"/>
                  </a:lnTo>
                  <a:lnTo>
                    <a:pt x="62" y="25"/>
                  </a:lnTo>
                  <a:lnTo>
                    <a:pt x="64" y="36"/>
                  </a:lnTo>
                  <a:lnTo>
                    <a:pt x="62" y="49"/>
                  </a:lnTo>
                  <a:lnTo>
                    <a:pt x="55" y="60"/>
                  </a:lnTo>
                  <a:close/>
                  <a:moveTo>
                    <a:pt x="59" y="63"/>
                  </a:moveTo>
                  <a:lnTo>
                    <a:pt x="66" y="51"/>
                  </a:lnTo>
                  <a:lnTo>
                    <a:pt x="69" y="36"/>
                  </a:lnTo>
                  <a:lnTo>
                    <a:pt x="66" y="23"/>
                  </a:lnTo>
                  <a:lnTo>
                    <a:pt x="59" y="10"/>
                  </a:lnTo>
                  <a:lnTo>
                    <a:pt x="48" y="3"/>
                  </a:lnTo>
                  <a:lnTo>
                    <a:pt x="35" y="0"/>
                  </a:lnTo>
                  <a:lnTo>
                    <a:pt x="21" y="3"/>
                  </a:lnTo>
                  <a:lnTo>
                    <a:pt x="9" y="10"/>
                  </a:lnTo>
                  <a:lnTo>
                    <a:pt x="2" y="23"/>
                  </a:lnTo>
                  <a:lnTo>
                    <a:pt x="0" y="36"/>
                  </a:lnTo>
                  <a:lnTo>
                    <a:pt x="2" y="51"/>
                  </a:lnTo>
                  <a:lnTo>
                    <a:pt x="9" y="63"/>
                  </a:lnTo>
                  <a:lnTo>
                    <a:pt x="21" y="71"/>
                  </a:lnTo>
                  <a:lnTo>
                    <a:pt x="35" y="74"/>
                  </a:lnTo>
                  <a:lnTo>
                    <a:pt x="48" y="71"/>
                  </a:lnTo>
                  <a:lnTo>
                    <a:pt x="59" y="63"/>
                  </a:lnTo>
                  <a:close/>
                </a:path>
              </a:pathLst>
            </a:custGeom>
            <a:solidFill>
              <a:srgbClr val="843F0F"/>
            </a:solidFill>
            <a:ln w="0">
              <a:solidFill>
                <a:srgbClr val="843F0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auto">
            <a:xfrm>
              <a:off x="7832725" y="2481263"/>
              <a:ext cx="63500" cy="66675"/>
            </a:xfrm>
            <a:custGeom>
              <a:avLst/>
              <a:gdLst>
                <a:gd name="T0" fmla="*/ 34 w 40"/>
                <a:gd name="T1" fmla="*/ 2 h 42"/>
                <a:gd name="T2" fmla="*/ 3 w 40"/>
                <a:gd name="T3" fmla="*/ 36 h 42"/>
                <a:gd name="T4" fmla="*/ 0 w 40"/>
                <a:gd name="T5" fmla="*/ 38 h 42"/>
                <a:gd name="T6" fmla="*/ 5 w 40"/>
                <a:gd name="T7" fmla="*/ 42 h 42"/>
                <a:gd name="T8" fmla="*/ 6 w 40"/>
                <a:gd name="T9" fmla="*/ 40 h 42"/>
                <a:gd name="T10" fmla="*/ 38 w 40"/>
                <a:gd name="T11" fmla="*/ 6 h 42"/>
                <a:gd name="T12" fmla="*/ 40 w 40"/>
                <a:gd name="T13" fmla="*/ 4 h 42"/>
                <a:gd name="T14" fmla="*/ 37 w 40"/>
                <a:gd name="T15" fmla="*/ 0 h 42"/>
                <a:gd name="T16" fmla="*/ 34 w 40"/>
                <a:gd name="T17" fmla="*/ 2 h 42"/>
                <a:gd name="T18" fmla="*/ 3 w 40"/>
                <a:gd name="T19" fmla="*/ 6 h 42"/>
                <a:gd name="T20" fmla="*/ 34 w 40"/>
                <a:gd name="T21" fmla="*/ 40 h 42"/>
                <a:gd name="T22" fmla="*/ 37 w 40"/>
                <a:gd name="T23" fmla="*/ 42 h 42"/>
                <a:gd name="T24" fmla="*/ 40 w 40"/>
                <a:gd name="T25" fmla="*/ 38 h 42"/>
                <a:gd name="T26" fmla="*/ 38 w 40"/>
                <a:gd name="T27" fmla="*/ 36 h 42"/>
                <a:gd name="T28" fmla="*/ 6 w 40"/>
                <a:gd name="T29" fmla="*/ 2 h 42"/>
                <a:gd name="T30" fmla="*/ 5 w 40"/>
                <a:gd name="T31" fmla="*/ 0 h 42"/>
                <a:gd name="T32" fmla="*/ 0 w 40"/>
                <a:gd name="T33" fmla="*/ 4 h 42"/>
                <a:gd name="T34" fmla="*/ 3 w 40"/>
                <a:gd name="T35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42">
                  <a:moveTo>
                    <a:pt x="34" y="2"/>
                  </a:moveTo>
                  <a:lnTo>
                    <a:pt x="3" y="36"/>
                  </a:lnTo>
                  <a:lnTo>
                    <a:pt x="0" y="38"/>
                  </a:lnTo>
                  <a:lnTo>
                    <a:pt x="5" y="42"/>
                  </a:lnTo>
                  <a:lnTo>
                    <a:pt x="6" y="40"/>
                  </a:lnTo>
                  <a:lnTo>
                    <a:pt x="38" y="6"/>
                  </a:lnTo>
                  <a:lnTo>
                    <a:pt x="40" y="4"/>
                  </a:lnTo>
                  <a:lnTo>
                    <a:pt x="37" y="0"/>
                  </a:lnTo>
                  <a:lnTo>
                    <a:pt x="34" y="2"/>
                  </a:lnTo>
                  <a:close/>
                  <a:moveTo>
                    <a:pt x="3" y="6"/>
                  </a:moveTo>
                  <a:lnTo>
                    <a:pt x="34" y="40"/>
                  </a:lnTo>
                  <a:lnTo>
                    <a:pt x="37" y="42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4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843F0F"/>
            </a:solidFill>
            <a:ln w="0">
              <a:solidFill>
                <a:srgbClr val="843F0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2048" name="グループ化 2047"/>
          <p:cNvGrpSpPr/>
          <p:nvPr/>
        </p:nvGrpSpPr>
        <p:grpSpPr>
          <a:xfrm>
            <a:off x="7052546" y="1680256"/>
            <a:ext cx="1282700" cy="119063"/>
            <a:chOff x="6237288" y="2308225"/>
            <a:chExt cx="1282700" cy="119063"/>
          </a:xfrm>
        </p:grpSpPr>
        <p:sp>
          <p:nvSpPr>
            <p:cNvPr id="50" name="Freeform 26"/>
            <p:cNvSpPr>
              <a:spLocks/>
            </p:cNvSpPr>
            <p:nvPr/>
          </p:nvSpPr>
          <p:spPr bwMode="auto">
            <a:xfrm>
              <a:off x="6237288" y="2363788"/>
              <a:ext cx="684213" cy="7938"/>
            </a:xfrm>
            <a:custGeom>
              <a:avLst/>
              <a:gdLst>
                <a:gd name="T0" fmla="*/ 2 w 431"/>
                <a:gd name="T1" fmla="*/ 5 h 5"/>
                <a:gd name="T2" fmla="*/ 429 w 431"/>
                <a:gd name="T3" fmla="*/ 5 h 5"/>
                <a:gd name="T4" fmla="*/ 431 w 431"/>
                <a:gd name="T5" fmla="*/ 5 h 5"/>
                <a:gd name="T6" fmla="*/ 431 w 431"/>
                <a:gd name="T7" fmla="*/ 0 h 5"/>
                <a:gd name="T8" fmla="*/ 429 w 431"/>
                <a:gd name="T9" fmla="*/ 0 h 5"/>
                <a:gd name="T10" fmla="*/ 2 w 431"/>
                <a:gd name="T11" fmla="*/ 0 h 5"/>
                <a:gd name="T12" fmla="*/ 0 w 431"/>
                <a:gd name="T13" fmla="*/ 0 h 5"/>
                <a:gd name="T14" fmla="*/ 0 w 431"/>
                <a:gd name="T15" fmla="*/ 5 h 5"/>
                <a:gd name="T16" fmla="*/ 2 w 431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5">
                  <a:moveTo>
                    <a:pt x="2" y="5"/>
                  </a:moveTo>
                  <a:lnTo>
                    <a:pt x="429" y="5"/>
                  </a:lnTo>
                  <a:lnTo>
                    <a:pt x="431" y="5"/>
                  </a:lnTo>
                  <a:lnTo>
                    <a:pt x="431" y="0"/>
                  </a:lnTo>
                  <a:lnTo>
                    <a:pt x="429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843F0F"/>
            </a:solidFill>
            <a:ln w="12700">
              <a:solidFill>
                <a:srgbClr val="843F0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28"/>
            <p:cNvSpPr>
              <a:spLocks noEditPoints="1"/>
            </p:cNvSpPr>
            <p:nvPr/>
          </p:nvSpPr>
          <p:spPr bwMode="auto">
            <a:xfrm>
              <a:off x="6913564" y="2346644"/>
              <a:ext cx="606424" cy="45719"/>
            </a:xfrm>
            <a:custGeom>
              <a:avLst/>
              <a:gdLst>
                <a:gd name="T0" fmla="*/ 3 w 602"/>
                <a:gd name="T1" fmla="*/ 31 h 31"/>
                <a:gd name="T2" fmla="*/ 599 w 602"/>
                <a:gd name="T3" fmla="*/ 31 h 31"/>
                <a:gd name="T4" fmla="*/ 602 w 602"/>
                <a:gd name="T5" fmla="*/ 31 h 31"/>
                <a:gd name="T6" fmla="*/ 602 w 602"/>
                <a:gd name="T7" fmla="*/ 25 h 31"/>
                <a:gd name="T8" fmla="*/ 599 w 602"/>
                <a:gd name="T9" fmla="*/ 25 h 31"/>
                <a:gd name="T10" fmla="*/ 3 w 602"/>
                <a:gd name="T11" fmla="*/ 25 h 31"/>
                <a:gd name="T12" fmla="*/ 0 w 602"/>
                <a:gd name="T13" fmla="*/ 25 h 31"/>
                <a:gd name="T14" fmla="*/ 0 w 602"/>
                <a:gd name="T15" fmla="*/ 31 h 31"/>
                <a:gd name="T16" fmla="*/ 3 w 602"/>
                <a:gd name="T17" fmla="*/ 31 h 31"/>
                <a:gd name="T18" fmla="*/ 3 w 602"/>
                <a:gd name="T19" fmla="*/ 7 h 31"/>
                <a:gd name="T20" fmla="*/ 599 w 602"/>
                <a:gd name="T21" fmla="*/ 7 h 31"/>
                <a:gd name="T22" fmla="*/ 602 w 602"/>
                <a:gd name="T23" fmla="*/ 7 h 31"/>
                <a:gd name="T24" fmla="*/ 602 w 602"/>
                <a:gd name="T25" fmla="*/ 0 h 31"/>
                <a:gd name="T26" fmla="*/ 599 w 602"/>
                <a:gd name="T27" fmla="*/ 0 h 31"/>
                <a:gd name="T28" fmla="*/ 3 w 602"/>
                <a:gd name="T29" fmla="*/ 0 h 31"/>
                <a:gd name="T30" fmla="*/ 0 w 602"/>
                <a:gd name="T31" fmla="*/ 0 h 31"/>
                <a:gd name="T32" fmla="*/ 0 w 602"/>
                <a:gd name="T33" fmla="*/ 7 h 31"/>
                <a:gd name="T34" fmla="*/ 3 w 602"/>
                <a:gd name="T35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2" h="31">
                  <a:moveTo>
                    <a:pt x="3" y="31"/>
                  </a:moveTo>
                  <a:lnTo>
                    <a:pt x="599" y="31"/>
                  </a:lnTo>
                  <a:lnTo>
                    <a:pt x="602" y="31"/>
                  </a:lnTo>
                  <a:lnTo>
                    <a:pt x="602" y="25"/>
                  </a:lnTo>
                  <a:lnTo>
                    <a:pt x="599" y="25"/>
                  </a:lnTo>
                  <a:lnTo>
                    <a:pt x="3" y="25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3" y="31"/>
                  </a:lnTo>
                  <a:close/>
                  <a:moveTo>
                    <a:pt x="3" y="7"/>
                  </a:moveTo>
                  <a:lnTo>
                    <a:pt x="599" y="7"/>
                  </a:lnTo>
                  <a:lnTo>
                    <a:pt x="602" y="7"/>
                  </a:lnTo>
                  <a:lnTo>
                    <a:pt x="602" y="0"/>
                  </a:lnTo>
                  <a:lnTo>
                    <a:pt x="599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843F0F"/>
            </a:solidFill>
            <a:ln w="0">
              <a:solidFill>
                <a:srgbClr val="843F0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34"/>
            <p:cNvSpPr>
              <a:spLocks/>
            </p:cNvSpPr>
            <p:nvPr/>
          </p:nvSpPr>
          <p:spPr bwMode="auto">
            <a:xfrm>
              <a:off x="6858000" y="2314575"/>
              <a:ext cx="101600" cy="109538"/>
            </a:xfrm>
            <a:custGeom>
              <a:avLst/>
              <a:gdLst>
                <a:gd name="T0" fmla="*/ 55 w 64"/>
                <a:gd name="T1" fmla="*/ 58 h 69"/>
                <a:gd name="T2" fmla="*/ 44 w 64"/>
                <a:gd name="T3" fmla="*/ 66 h 69"/>
                <a:gd name="T4" fmla="*/ 32 w 64"/>
                <a:gd name="T5" fmla="*/ 69 h 69"/>
                <a:gd name="T6" fmla="*/ 20 w 64"/>
                <a:gd name="T7" fmla="*/ 66 h 69"/>
                <a:gd name="T8" fmla="*/ 10 w 64"/>
                <a:gd name="T9" fmla="*/ 58 h 69"/>
                <a:gd name="T10" fmla="*/ 3 w 64"/>
                <a:gd name="T11" fmla="*/ 47 h 69"/>
                <a:gd name="T12" fmla="*/ 0 w 64"/>
                <a:gd name="T13" fmla="*/ 34 h 69"/>
                <a:gd name="T14" fmla="*/ 3 w 64"/>
                <a:gd name="T15" fmla="*/ 21 h 69"/>
                <a:gd name="T16" fmla="*/ 10 w 64"/>
                <a:gd name="T17" fmla="*/ 9 h 69"/>
                <a:gd name="T18" fmla="*/ 20 w 64"/>
                <a:gd name="T19" fmla="*/ 3 h 69"/>
                <a:gd name="T20" fmla="*/ 32 w 64"/>
                <a:gd name="T21" fmla="*/ 0 h 69"/>
                <a:gd name="T22" fmla="*/ 44 w 64"/>
                <a:gd name="T23" fmla="*/ 3 h 69"/>
                <a:gd name="T24" fmla="*/ 55 w 64"/>
                <a:gd name="T25" fmla="*/ 9 h 69"/>
                <a:gd name="T26" fmla="*/ 62 w 64"/>
                <a:gd name="T27" fmla="*/ 21 h 69"/>
                <a:gd name="T28" fmla="*/ 64 w 64"/>
                <a:gd name="T29" fmla="*/ 34 h 69"/>
                <a:gd name="T30" fmla="*/ 62 w 64"/>
                <a:gd name="T31" fmla="*/ 47 h 69"/>
                <a:gd name="T32" fmla="*/ 55 w 64"/>
                <a:gd name="T3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69">
                  <a:moveTo>
                    <a:pt x="55" y="58"/>
                  </a:moveTo>
                  <a:lnTo>
                    <a:pt x="44" y="66"/>
                  </a:lnTo>
                  <a:lnTo>
                    <a:pt x="32" y="69"/>
                  </a:lnTo>
                  <a:lnTo>
                    <a:pt x="20" y="66"/>
                  </a:lnTo>
                  <a:lnTo>
                    <a:pt x="10" y="58"/>
                  </a:lnTo>
                  <a:lnTo>
                    <a:pt x="3" y="47"/>
                  </a:lnTo>
                  <a:lnTo>
                    <a:pt x="0" y="34"/>
                  </a:lnTo>
                  <a:lnTo>
                    <a:pt x="3" y="21"/>
                  </a:lnTo>
                  <a:lnTo>
                    <a:pt x="10" y="9"/>
                  </a:lnTo>
                  <a:lnTo>
                    <a:pt x="20" y="3"/>
                  </a:lnTo>
                  <a:lnTo>
                    <a:pt x="32" y="0"/>
                  </a:lnTo>
                  <a:lnTo>
                    <a:pt x="44" y="3"/>
                  </a:lnTo>
                  <a:lnTo>
                    <a:pt x="55" y="9"/>
                  </a:lnTo>
                  <a:lnTo>
                    <a:pt x="62" y="21"/>
                  </a:lnTo>
                  <a:lnTo>
                    <a:pt x="64" y="34"/>
                  </a:lnTo>
                  <a:lnTo>
                    <a:pt x="62" y="47"/>
                  </a:lnTo>
                  <a:lnTo>
                    <a:pt x="55" y="5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35"/>
            <p:cNvSpPr>
              <a:spLocks noEditPoints="1"/>
            </p:cNvSpPr>
            <p:nvPr/>
          </p:nvSpPr>
          <p:spPr bwMode="auto">
            <a:xfrm>
              <a:off x="6858000" y="2314575"/>
              <a:ext cx="101600" cy="109538"/>
            </a:xfrm>
            <a:custGeom>
              <a:avLst/>
              <a:gdLst>
                <a:gd name="T0" fmla="*/ 55 w 64"/>
                <a:gd name="T1" fmla="*/ 58 h 69"/>
                <a:gd name="T2" fmla="*/ 44 w 64"/>
                <a:gd name="T3" fmla="*/ 66 h 69"/>
                <a:gd name="T4" fmla="*/ 32 w 64"/>
                <a:gd name="T5" fmla="*/ 69 h 69"/>
                <a:gd name="T6" fmla="*/ 20 w 64"/>
                <a:gd name="T7" fmla="*/ 66 h 69"/>
                <a:gd name="T8" fmla="*/ 10 w 64"/>
                <a:gd name="T9" fmla="*/ 58 h 69"/>
                <a:gd name="T10" fmla="*/ 3 w 64"/>
                <a:gd name="T11" fmla="*/ 47 h 69"/>
                <a:gd name="T12" fmla="*/ 0 w 64"/>
                <a:gd name="T13" fmla="*/ 34 h 69"/>
                <a:gd name="T14" fmla="*/ 3 w 64"/>
                <a:gd name="T15" fmla="*/ 21 h 69"/>
                <a:gd name="T16" fmla="*/ 10 w 64"/>
                <a:gd name="T17" fmla="*/ 9 h 69"/>
                <a:gd name="T18" fmla="*/ 20 w 64"/>
                <a:gd name="T19" fmla="*/ 3 h 69"/>
                <a:gd name="T20" fmla="*/ 32 w 64"/>
                <a:gd name="T21" fmla="*/ 0 h 69"/>
                <a:gd name="T22" fmla="*/ 44 w 64"/>
                <a:gd name="T23" fmla="*/ 3 h 69"/>
                <a:gd name="T24" fmla="*/ 55 w 64"/>
                <a:gd name="T25" fmla="*/ 9 h 69"/>
                <a:gd name="T26" fmla="*/ 62 w 64"/>
                <a:gd name="T27" fmla="*/ 21 h 69"/>
                <a:gd name="T28" fmla="*/ 64 w 64"/>
                <a:gd name="T29" fmla="*/ 34 h 69"/>
                <a:gd name="T30" fmla="*/ 62 w 64"/>
                <a:gd name="T31" fmla="*/ 47 h 69"/>
                <a:gd name="T32" fmla="*/ 55 w 64"/>
                <a:gd name="T33" fmla="*/ 58 h 69"/>
                <a:gd name="T34" fmla="*/ 55 w 64"/>
                <a:gd name="T35" fmla="*/ 58 h 69"/>
                <a:gd name="T36" fmla="*/ 62 w 64"/>
                <a:gd name="T37" fmla="*/ 47 h 69"/>
                <a:gd name="T38" fmla="*/ 64 w 64"/>
                <a:gd name="T39" fmla="*/ 34 h 69"/>
                <a:gd name="T40" fmla="*/ 62 w 64"/>
                <a:gd name="T41" fmla="*/ 21 h 69"/>
                <a:gd name="T42" fmla="*/ 55 w 64"/>
                <a:gd name="T43" fmla="*/ 9 h 69"/>
                <a:gd name="T44" fmla="*/ 44 w 64"/>
                <a:gd name="T45" fmla="*/ 3 h 69"/>
                <a:gd name="T46" fmla="*/ 32 w 64"/>
                <a:gd name="T47" fmla="*/ 0 h 69"/>
                <a:gd name="T48" fmla="*/ 20 w 64"/>
                <a:gd name="T49" fmla="*/ 3 h 69"/>
                <a:gd name="T50" fmla="*/ 10 w 64"/>
                <a:gd name="T51" fmla="*/ 9 h 69"/>
                <a:gd name="T52" fmla="*/ 3 w 64"/>
                <a:gd name="T53" fmla="*/ 21 h 69"/>
                <a:gd name="T54" fmla="*/ 0 w 64"/>
                <a:gd name="T55" fmla="*/ 34 h 69"/>
                <a:gd name="T56" fmla="*/ 3 w 64"/>
                <a:gd name="T57" fmla="*/ 47 h 69"/>
                <a:gd name="T58" fmla="*/ 10 w 64"/>
                <a:gd name="T59" fmla="*/ 58 h 69"/>
                <a:gd name="T60" fmla="*/ 20 w 64"/>
                <a:gd name="T61" fmla="*/ 66 h 69"/>
                <a:gd name="T62" fmla="*/ 32 w 64"/>
                <a:gd name="T63" fmla="*/ 69 h 69"/>
                <a:gd name="T64" fmla="*/ 44 w 64"/>
                <a:gd name="T65" fmla="*/ 66 h 69"/>
                <a:gd name="T66" fmla="*/ 55 w 64"/>
                <a:gd name="T67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9">
                  <a:moveTo>
                    <a:pt x="55" y="58"/>
                  </a:moveTo>
                  <a:lnTo>
                    <a:pt x="44" y="66"/>
                  </a:lnTo>
                  <a:lnTo>
                    <a:pt x="32" y="69"/>
                  </a:lnTo>
                  <a:lnTo>
                    <a:pt x="20" y="66"/>
                  </a:lnTo>
                  <a:lnTo>
                    <a:pt x="10" y="58"/>
                  </a:lnTo>
                  <a:lnTo>
                    <a:pt x="3" y="47"/>
                  </a:lnTo>
                  <a:lnTo>
                    <a:pt x="0" y="34"/>
                  </a:lnTo>
                  <a:lnTo>
                    <a:pt x="3" y="21"/>
                  </a:lnTo>
                  <a:lnTo>
                    <a:pt x="10" y="9"/>
                  </a:lnTo>
                  <a:lnTo>
                    <a:pt x="20" y="3"/>
                  </a:lnTo>
                  <a:lnTo>
                    <a:pt x="32" y="0"/>
                  </a:lnTo>
                  <a:lnTo>
                    <a:pt x="44" y="3"/>
                  </a:lnTo>
                  <a:lnTo>
                    <a:pt x="55" y="9"/>
                  </a:lnTo>
                  <a:lnTo>
                    <a:pt x="62" y="21"/>
                  </a:lnTo>
                  <a:lnTo>
                    <a:pt x="64" y="34"/>
                  </a:lnTo>
                  <a:lnTo>
                    <a:pt x="62" y="47"/>
                  </a:lnTo>
                  <a:lnTo>
                    <a:pt x="55" y="58"/>
                  </a:lnTo>
                  <a:close/>
                  <a:moveTo>
                    <a:pt x="55" y="58"/>
                  </a:moveTo>
                  <a:lnTo>
                    <a:pt x="62" y="47"/>
                  </a:lnTo>
                  <a:lnTo>
                    <a:pt x="64" y="34"/>
                  </a:lnTo>
                  <a:lnTo>
                    <a:pt x="62" y="21"/>
                  </a:lnTo>
                  <a:lnTo>
                    <a:pt x="55" y="9"/>
                  </a:lnTo>
                  <a:lnTo>
                    <a:pt x="44" y="3"/>
                  </a:lnTo>
                  <a:lnTo>
                    <a:pt x="32" y="0"/>
                  </a:lnTo>
                  <a:lnTo>
                    <a:pt x="20" y="3"/>
                  </a:lnTo>
                  <a:lnTo>
                    <a:pt x="10" y="9"/>
                  </a:lnTo>
                  <a:lnTo>
                    <a:pt x="3" y="21"/>
                  </a:lnTo>
                  <a:lnTo>
                    <a:pt x="0" y="34"/>
                  </a:lnTo>
                  <a:lnTo>
                    <a:pt x="3" y="47"/>
                  </a:lnTo>
                  <a:lnTo>
                    <a:pt x="10" y="58"/>
                  </a:lnTo>
                  <a:lnTo>
                    <a:pt x="20" y="66"/>
                  </a:lnTo>
                  <a:lnTo>
                    <a:pt x="32" y="69"/>
                  </a:lnTo>
                  <a:lnTo>
                    <a:pt x="44" y="66"/>
                  </a:lnTo>
                  <a:lnTo>
                    <a:pt x="55" y="5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36"/>
            <p:cNvSpPr>
              <a:spLocks noEditPoints="1"/>
            </p:cNvSpPr>
            <p:nvPr/>
          </p:nvSpPr>
          <p:spPr bwMode="auto">
            <a:xfrm>
              <a:off x="6851650" y="2308225"/>
              <a:ext cx="112713" cy="119063"/>
            </a:xfrm>
            <a:custGeom>
              <a:avLst/>
              <a:gdLst>
                <a:gd name="T0" fmla="*/ 56 w 71"/>
                <a:gd name="T1" fmla="*/ 60 h 75"/>
                <a:gd name="T2" fmla="*/ 47 w 71"/>
                <a:gd name="T3" fmla="*/ 66 h 75"/>
                <a:gd name="T4" fmla="*/ 36 w 71"/>
                <a:gd name="T5" fmla="*/ 69 h 75"/>
                <a:gd name="T6" fmla="*/ 25 w 71"/>
                <a:gd name="T7" fmla="*/ 66 h 75"/>
                <a:gd name="T8" fmla="*/ 15 w 71"/>
                <a:gd name="T9" fmla="*/ 60 h 75"/>
                <a:gd name="T10" fmla="*/ 9 w 71"/>
                <a:gd name="T11" fmla="*/ 49 h 75"/>
                <a:gd name="T12" fmla="*/ 7 w 71"/>
                <a:gd name="T13" fmla="*/ 38 h 75"/>
                <a:gd name="T14" fmla="*/ 9 w 71"/>
                <a:gd name="T15" fmla="*/ 26 h 75"/>
                <a:gd name="T16" fmla="*/ 15 w 71"/>
                <a:gd name="T17" fmla="*/ 16 h 75"/>
                <a:gd name="T18" fmla="*/ 25 w 71"/>
                <a:gd name="T19" fmla="*/ 9 h 75"/>
                <a:gd name="T20" fmla="*/ 36 w 71"/>
                <a:gd name="T21" fmla="*/ 7 h 75"/>
                <a:gd name="T22" fmla="*/ 47 w 71"/>
                <a:gd name="T23" fmla="*/ 9 h 75"/>
                <a:gd name="T24" fmla="*/ 56 w 71"/>
                <a:gd name="T25" fmla="*/ 16 h 75"/>
                <a:gd name="T26" fmla="*/ 64 w 71"/>
                <a:gd name="T27" fmla="*/ 26 h 75"/>
                <a:gd name="T28" fmla="*/ 65 w 71"/>
                <a:gd name="T29" fmla="*/ 38 h 75"/>
                <a:gd name="T30" fmla="*/ 64 w 71"/>
                <a:gd name="T31" fmla="*/ 49 h 75"/>
                <a:gd name="T32" fmla="*/ 56 w 71"/>
                <a:gd name="T33" fmla="*/ 60 h 75"/>
                <a:gd name="T34" fmla="*/ 61 w 71"/>
                <a:gd name="T35" fmla="*/ 64 h 75"/>
                <a:gd name="T36" fmla="*/ 68 w 71"/>
                <a:gd name="T37" fmla="*/ 52 h 75"/>
                <a:gd name="T38" fmla="*/ 71 w 71"/>
                <a:gd name="T39" fmla="*/ 38 h 75"/>
                <a:gd name="T40" fmla="*/ 68 w 71"/>
                <a:gd name="T41" fmla="*/ 24 h 75"/>
                <a:gd name="T42" fmla="*/ 61 w 71"/>
                <a:gd name="T43" fmla="*/ 12 h 75"/>
                <a:gd name="T44" fmla="*/ 49 w 71"/>
                <a:gd name="T45" fmla="*/ 3 h 75"/>
                <a:gd name="T46" fmla="*/ 36 w 71"/>
                <a:gd name="T47" fmla="*/ 0 h 75"/>
                <a:gd name="T48" fmla="*/ 22 w 71"/>
                <a:gd name="T49" fmla="*/ 3 h 75"/>
                <a:gd name="T50" fmla="*/ 11 w 71"/>
                <a:gd name="T51" fmla="*/ 12 h 75"/>
                <a:gd name="T52" fmla="*/ 4 w 71"/>
                <a:gd name="T53" fmla="*/ 24 h 75"/>
                <a:gd name="T54" fmla="*/ 0 w 71"/>
                <a:gd name="T55" fmla="*/ 38 h 75"/>
                <a:gd name="T56" fmla="*/ 4 w 71"/>
                <a:gd name="T57" fmla="*/ 52 h 75"/>
                <a:gd name="T58" fmla="*/ 11 w 71"/>
                <a:gd name="T59" fmla="*/ 64 h 75"/>
                <a:gd name="T60" fmla="*/ 22 w 71"/>
                <a:gd name="T61" fmla="*/ 73 h 75"/>
                <a:gd name="T62" fmla="*/ 36 w 71"/>
                <a:gd name="T63" fmla="*/ 75 h 75"/>
                <a:gd name="T64" fmla="*/ 49 w 71"/>
                <a:gd name="T65" fmla="*/ 73 h 75"/>
                <a:gd name="T66" fmla="*/ 61 w 71"/>
                <a:gd name="T67" fmla="*/ 6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75">
                  <a:moveTo>
                    <a:pt x="56" y="60"/>
                  </a:moveTo>
                  <a:lnTo>
                    <a:pt x="47" y="66"/>
                  </a:lnTo>
                  <a:lnTo>
                    <a:pt x="36" y="69"/>
                  </a:lnTo>
                  <a:lnTo>
                    <a:pt x="25" y="66"/>
                  </a:lnTo>
                  <a:lnTo>
                    <a:pt x="15" y="60"/>
                  </a:lnTo>
                  <a:lnTo>
                    <a:pt x="9" y="49"/>
                  </a:lnTo>
                  <a:lnTo>
                    <a:pt x="7" y="38"/>
                  </a:lnTo>
                  <a:lnTo>
                    <a:pt x="9" y="26"/>
                  </a:lnTo>
                  <a:lnTo>
                    <a:pt x="15" y="16"/>
                  </a:lnTo>
                  <a:lnTo>
                    <a:pt x="25" y="9"/>
                  </a:lnTo>
                  <a:lnTo>
                    <a:pt x="36" y="7"/>
                  </a:lnTo>
                  <a:lnTo>
                    <a:pt x="47" y="9"/>
                  </a:lnTo>
                  <a:lnTo>
                    <a:pt x="56" y="16"/>
                  </a:lnTo>
                  <a:lnTo>
                    <a:pt x="64" y="26"/>
                  </a:lnTo>
                  <a:lnTo>
                    <a:pt x="65" y="38"/>
                  </a:lnTo>
                  <a:lnTo>
                    <a:pt x="64" y="49"/>
                  </a:lnTo>
                  <a:lnTo>
                    <a:pt x="56" y="60"/>
                  </a:lnTo>
                  <a:close/>
                  <a:moveTo>
                    <a:pt x="61" y="64"/>
                  </a:moveTo>
                  <a:lnTo>
                    <a:pt x="68" y="52"/>
                  </a:lnTo>
                  <a:lnTo>
                    <a:pt x="71" y="38"/>
                  </a:lnTo>
                  <a:lnTo>
                    <a:pt x="68" y="24"/>
                  </a:lnTo>
                  <a:lnTo>
                    <a:pt x="61" y="12"/>
                  </a:lnTo>
                  <a:lnTo>
                    <a:pt x="49" y="3"/>
                  </a:lnTo>
                  <a:lnTo>
                    <a:pt x="36" y="0"/>
                  </a:lnTo>
                  <a:lnTo>
                    <a:pt x="22" y="3"/>
                  </a:lnTo>
                  <a:lnTo>
                    <a:pt x="11" y="12"/>
                  </a:lnTo>
                  <a:lnTo>
                    <a:pt x="4" y="24"/>
                  </a:lnTo>
                  <a:lnTo>
                    <a:pt x="0" y="38"/>
                  </a:lnTo>
                  <a:lnTo>
                    <a:pt x="4" y="52"/>
                  </a:lnTo>
                  <a:lnTo>
                    <a:pt x="11" y="64"/>
                  </a:lnTo>
                  <a:lnTo>
                    <a:pt x="22" y="73"/>
                  </a:lnTo>
                  <a:lnTo>
                    <a:pt x="36" y="75"/>
                  </a:lnTo>
                  <a:lnTo>
                    <a:pt x="49" y="73"/>
                  </a:lnTo>
                  <a:lnTo>
                    <a:pt x="61" y="64"/>
                  </a:lnTo>
                  <a:close/>
                </a:path>
              </a:pathLst>
            </a:custGeom>
            <a:solidFill>
              <a:srgbClr val="843F0F"/>
            </a:solidFill>
            <a:ln w="0">
              <a:solidFill>
                <a:srgbClr val="843F0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37"/>
            <p:cNvSpPr>
              <a:spLocks noEditPoints="1"/>
            </p:cNvSpPr>
            <p:nvPr/>
          </p:nvSpPr>
          <p:spPr bwMode="auto">
            <a:xfrm>
              <a:off x="6877050" y="2335213"/>
              <a:ext cx="63500" cy="68263"/>
            </a:xfrm>
            <a:custGeom>
              <a:avLst/>
              <a:gdLst>
                <a:gd name="T0" fmla="*/ 34 w 40"/>
                <a:gd name="T1" fmla="*/ 1 h 43"/>
                <a:gd name="T2" fmla="*/ 1 w 40"/>
                <a:gd name="T3" fmla="*/ 36 h 43"/>
                <a:gd name="T4" fmla="*/ 0 w 40"/>
                <a:gd name="T5" fmla="*/ 38 h 43"/>
                <a:gd name="T6" fmla="*/ 4 w 40"/>
                <a:gd name="T7" fmla="*/ 43 h 43"/>
                <a:gd name="T8" fmla="*/ 6 w 40"/>
                <a:gd name="T9" fmla="*/ 40 h 43"/>
                <a:gd name="T10" fmla="*/ 38 w 40"/>
                <a:gd name="T11" fmla="*/ 7 h 43"/>
                <a:gd name="T12" fmla="*/ 40 w 40"/>
                <a:gd name="T13" fmla="*/ 4 h 43"/>
                <a:gd name="T14" fmla="*/ 35 w 40"/>
                <a:gd name="T15" fmla="*/ 0 h 43"/>
                <a:gd name="T16" fmla="*/ 34 w 40"/>
                <a:gd name="T17" fmla="*/ 1 h 43"/>
                <a:gd name="T18" fmla="*/ 1 w 40"/>
                <a:gd name="T19" fmla="*/ 7 h 43"/>
                <a:gd name="T20" fmla="*/ 34 w 40"/>
                <a:gd name="T21" fmla="*/ 40 h 43"/>
                <a:gd name="T22" fmla="*/ 35 w 40"/>
                <a:gd name="T23" fmla="*/ 43 h 43"/>
                <a:gd name="T24" fmla="*/ 40 w 40"/>
                <a:gd name="T25" fmla="*/ 38 h 43"/>
                <a:gd name="T26" fmla="*/ 38 w 40"/>
                <a:gd name="T27" fmla="*/ 36 h 43"/>
                <a:gd name="T28" fmla="*/ 6 w 40"/>
                <a:gd name="T29" fmla="*/ 1 h 43"/>
                <a:gd name="T30" fmla="*/ 4 w 40"/>
                <a:gd name="T31" fmla="*/ 0 h 43"/>
                <a:gd name="T32" fmla="*/ 0 w 40"/>
                <a:gd name="T33" fmla="*/ 4 h 43"/>
                <a:gd name="T34" fmla="*/ 1 w 40"/>
                <a:gd name="T3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43">
                  <a:moveTo>
                    <a:pt x="34" y="1"/>
                  </a:moveTo>
                  <a:lnTo>
                    <a:pt x="1" y="36"/>
                  </a:lnTo>
                  <a:lnTo>
                    <a:pt x="0" y="38"/>
                  </a:lnTo>
                  <a:lnTo>
                    <a:pt x="4" y="43"/>
                  </a:lnTo>
                  <a:lnTo>
                    <a:pt x="6" y="40"/>
                  </a:lnTo>
                  <a:lnTo>
                    <a:pt x="38" y="7"/>
                  </a:lnTo>
                  <a:lnTo>
                    <a:pt x="40" y="4"/>
                  </a:lnTo>
                  <a:lnTo>
                    <a:pt x="35" y="0"/>
                  </a:lnTo>
                  <a:lnTo>
                    <a:pt x="34" y="1"/>
                  </a:lnTo>
                  <a:close/>
                  <a:moveTo>
                    <a:pt x="1" y="7"/>
                  </a:moveTo>
                  <a:lnTo>
                    <a:pt x="34" y="40"/>
                  </a:lnTo>
                  <a:lnTo>
                    <a:pt x="35" y="43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6" y="1"/>
                  </a:lnTo>
                  <a:lnTo>
                    <a:pt x="4" y="0"/>
                  </a:lnTo>
                  <a:lnTo>
                    <a:pt x="0" y="4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843F0F"/>
            </a:solidFill>
            <a:ln w="0">
              <a:solidFill>
                <a:srgbClr val="843F0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2049" name="グループ化 2048"/>
          <p:cNvGrpSpPr/>
          <p:nvPr/>
        </p:nvGrpSpPr>
        <p:grpSpPr>
          <a:xfrm>
            <a:off x="3888411" y="1408318"/>
            <a:ext cx="1098562" cy="431607"/>
            <a:chOff x="3888411" y="1551539"/>
            <a:chExt cx="1098562" cy="431607"/>
          </a:xfrm>
        </p:grpSpPr>
        <p:pic>
          <p:nvPicPr>
            <p:cNvPr id="87" name="Picture 16" descr="USgluon2"/>
            <p:cNvPicPr>
              <a:picLocks noChangeAspect="1" noChangeArrowheads="1"/>
            </p:cNvPicPr>
            <p:nvPr/>
          </p:nvPicPr>
          <p:blipFill rotWithShape="1">
            <a:blip r:embed="rId3"/>
            <a:srcRect t="31295" r="74432"/>
            <a:stretch/>
          </p:blipFill>
          <p:spPr bwMode="auto">
            <a:xfrm>
              <a:off x="3888411" y="1551539"/>
              <a:ext cx="1098562" cy="389375"/>
            </a:xfrm>
            <a:prstGeom prst="rect">
              <a:avLst/>
            </a:prstGeom>
            <a:noFill/>
          </p:spPr>
        </p:pic>
        <p:pic>
          <p:nvPicPr>
            <p:cNvPr id="88" name="Picture 16" descr="USgluon2"/>
            <p:cNvPicPr>
              <a:picLocks noChangeAspect="1" noChangeArrowheads="1"/>
            </p:cNvPicPr>
            <p:nvPr/>
          </p:nvPicPr>
          <p:blipFill rotWithShape="1">
            <a:blip r:embed="rId3"/>
            <a:srcRect t="31295" r="74432"/>
            <a:stretch/>
          </p:blipFill>
          <p:spPr bwMode="auto">
            <a:xfrm>
              <a:off x="3888411" y="1593771"/>
              <a:ext cx="1098562" cy="389375"/>
            </a:xfrm>
            <a:prstGeom prst="rect">
              <a:avLst/>
            </a:prstGeom>
            <a:noFill/>
          </p:spPr>
        </p:pic>
      </p:grpSp>
      <p:grpSp>
        <p:nvGrpSpPr>
          <p:cNvPr id="90" name="グループ化 89"/>
          <p:cNvGrpSpPr/>
          <p:nvPr/>
        </p:nvGrpSpPr>
        <p:grpSpPr>
          <a:xfrm>
            <a:off x="5175549" y="1406481"/>
            <a:ext cx="1098562" cy="431607"/>
            <a:chOff x="3888411" y="1551539"/>
            <a:chExt cx="1098562" cy="431607"/>
          </a:xfrm>
        </p:grpSpPr>
        <p:pic>
          <p:nvPicPr>
            <p:cNvPr id="91" name="Picture 16" descr="USgluon2"/>
            <p:cNvPicPr>
              <a:picLocks noChangeAspect="1" noChangeArrowheads="1"/>
            </p:cNvPicPr>
            <p:nvPr/>
          </p:nvPicPr>
          <p:blipFill rotWithShape="1">
            <a:blip r:embed="rId3"/>
            <a:srcRect t="31295" r="74432"/>
            <a:stretch/>
          </p:blipFill>
          <p:spPr bwMode="auto">
            <a:xfrm>
              <a:off x="3888411" y="1551539"/>
              <a:ext cx="1098562" cy="389375"/>
            </a:xfrm>
            <a:prstGeom prst="rect">
              <a:avLst/>
            </a:prstGeom>
            <a:noFill/>
          </p:spPr>
        </p:pic>
        <p:pic>
          <p:nvPicPr>
            <p:cNvPr id="92" name="Picture 16" descr="USgluon2"/>
            <p:cNvPicPr>
              <a:picLocks noChangeAspect="1" noChangeArrowheads="1"/>
            </p:cNvPicPr>
            <p:nvPr/>
          </p:nvPicPr>
          <p:blipFill rotWithShape="1">
            <a:blip r:embed="rId3"/>
            <a:srcRect t="31295" r="74432"/>
            <a:stretch/>
          </p:blipFill>
          <p:spPr bwMode="auto">
            <a:xfrm>
              <a:off x="3888411" y="1593771"/>
              <a:ext cx="1098562" cy="389375"/>
            </a:xfrm>
            <a:prstGeom prst="rect">
              <a:avLst/>
            </a:prstGeom>
            <a:noFill/>
          </p:spPr>
        </p:pic>
      </p:grpSp>
      <p:grpSp>
        <p:nvGrpSpPr>
          <p:cNvPr id="93" name="グループ化 92"/>
          <p:cNvGrpSpPr/>
          <p:nvPr/>
        </p:nvGrpSpPr>
        <p:grpSpPr>
          <a:xfrm>
            <a:off x="5649358" y="1682844"/>
            <a:ext cx="109538" cy="117475"/>
            <a:chOff x="7810500" y="2455863"/>
            <a:chExt cx="109538" cy="117475"/>
          </a:xfrm>
        </p:grpSpPr>
        <p:sp>
          <p:nvSpPr>
            <p:cNvPr id="94" name="Freeform 14"/>
            <p:cNvSpPr>
              <a:spLocks/>
            </p:cNvSpPr>
            <p:nvPr/>
          </p:nvSpPr>
          <p:spPr bwMode="auto">
            <a:xfrm>
              <a:off x="7813675" y="2460625"/>
              <a:ext cx="101600" cy="107950"/>
            </a:xfrm>
            <a:custGeom>
              <a:avLst/>
              <a:gdLst>
                <a:gd name="T0" fmla="*/ 55 w 64"/>
                <a:gd name="T1" fmla="*/ 58 h 68"/>
                <a:gd name="T2" fmla="*/ 45 w 64"/>
                <a:gd name="T3" fmla="*/ 66 h 68"/>
                <a:gd name="T4" fmla="*/ 33 w 64"/>
                <a:gd name="T5" fmla="*/ 68 h 68"/>
                <a:gd name="T6" fmla="*/ 21 w 64"/>
                <a:gd name="T7" fmla="*/ 66 h 68"/>
                <a:gd name="T8" fmla="*/ 10 w 64"/>
                <a:gd name="T9" fmla="*/ 58 h 68"/>
                <a:gd name="T10" fmla="*/ 2 w 64"/>
                <a:gd name="T11" fmla="*/ 46 h 68"/>
                <a:gd name="T12" fmla="*/ 0 w 64"/>
                <a:gd name="T13" fmla="*/ 33 h 68"/>
                <a:gd name="T14" fmla="*/ 2 w 64"/>
                <a:gd name="T15" fmla="*/ 22 h 68"/>
                <a:gd name="T16" fmla="*/ 10 w 64"/>
                <a:gd name="T17" fmla="*/ 10 h 68"/>
                <a:gd name="T18" fmla="*/ 21 w 64"/>
                <a:gd name="T19" fmla="*/ 2 h 68"/>
                <a:gd name="T20" fmla="*/ 33 w 64"/>
                <a:gd name="T21" fmla="*/ 0 h 68"/>
                <a:gd name="T22" fmla="*/ 45 w 64"/>
                <a:gd name="T23" fmla="*/ 2 h 68"/>
                <a:gd name="T24" fmla="*/ 55 w 64"/>
                <a:gd name="T25" fmla="*/ 10 h 68"/>
                <a:gd name="T26" fmla="*/ 62 w 64"/>
                <a:gd name="T27" fmla="*/ 22 h 68"/>
                <a:gd name="T28" fmla="*/ 64 w 64"/>
                <a:gd name="T29" fmla="*/ 33 h 68"/>
                <a:gd name="T30" fmla="*/ 62 w 64"/>
                <a:gd name="T31" fmla="*/ 46 h 68"/>
                <a:gd name="T32" fmla="*/ 55 w 64"/>
                <a:gd name="T33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68">
                  <a:moveTo>
                    <a:pt x="55" y="58"/>
                  </a:moveTo>
                  <a:lnTo>
                    <a:pt x="45" y="66"/>
                  </a:lnTo>
                  <a:lnTo>
                    <a:pt x="33" y="68"/>
                  </a:lnTo>
                  <a:lnTo>
                    <a:pt x="21" y="66"/>
                  </a:lnTo>
                  <a:lnTo>
                    <a:pt x="10" y="58"/>
                  </a:lnTo>
                  <a:lnTo>
                    <a:pt x="2" y="46"/>
                  </a:lnTo>
                  <a:lnTo>
                    <a:pt x="0" y="33"/>
                  </a:lnTo>
                  <a:lnTo>
                    <a:pt x="2" y="22"/>
                  </a:lnTo>
                  <a:lnTo>
                    <a:pt x="10" y="10"/>
                  </a:lnTo>
                  <a:lnTo>
                    <a:pt x="21" y="2"/>
                  </a:lnTo>
                  <a:lnTo>
                    <a:pt x="33" y="0"/>
                  </a:lnTo>
                  <a:lnTo>
                    <a:pt x="45" y="2"/>
                  </a:lnTo>
                  <a:lnTo>
                    <a:pt x="55" y="10"/>
                  </a:lnTo>
                  <a:lnTo>
                    <a:pt x="62" y="22"/>
                  </a:lnTo>
                  <a:lnTo>
                    <a:pt x="64" y="33"/>
                  </a:lnTo>
                  <a:lnTo>
                    <a:pt x="62" y="46"/>
                  </a:lnTo>
                  <a:lnTo>
                    <a:pt x="55" y="5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15"/>
            <p:cNvSpPr>
              <a:spLocks noEditPoints="1"/>
            </p:cNvSpPr>
            <p:nvPr/>
          </p:nvSpPr>
          <p:spPr bwMode="auto">
            <a:xfrm>
              <a:off x="7813675" y="2460625"/>
              <a:ext cx="101600" cy="107950"/>
            </a:xfrm>
            <a:custGeom>
              <a:avLst/>
              <a:gdLst>
                <a:gd name="T0" fmla="*/ 55 w 64"/>
                <a:gd name="T1" fmla="*/ 58 h 68"/>
                <a:gd name="T2" fmla="*/ 45 w 64"/>
                <a:gd name="T3" fmla="*/ 66 h 68"/>
                <a:gd name="T4" fmla="*/ 33 w 64"/>
                <a:gd name="T5" fmla="*/ 68 h 68"/>
                <a:gd name="T6" fmla="*/ 21 w 64"/>
                <a:gd name="T7" fmla="*/ 66 h 68"/>
                <a:gd name="T8" fmla="*/ 10 w 64"/>
                <a:gd name="T9" fmla="*/ 58 h 68"/>
                <a:gd name="T10" fmla="*/ 2 w 64"/>
                <a:gd name="T11" fmla="*/ 46 h 68"/>
                <a:gd name="T12" fmla="*/ 0 w 64"/>
                <a:gd name="T13" fmla="*/ 33 h 68"/>
                <a:gd name="T14" fmla="*/ 2 w 64"/>
                <a:gd name="T15" fmla="*/ 22 h 68"/>
                <a:gd name="T16" fmla="*/ 10 w 64"/>
                <a:gd name="T17" fmla="*/ 10 h 68"/>
                <a:gd name="T18" fmla="*/ 21 w 64"/>
                <a:gd name="T19" fmla="*/ 2 h 68"/>
                <a:gd name="T20" fmla="*/ 33 w 64"/>
                <a:gd name="T21" fmla="*/ 0 h 68"/>
                <a:gd name="T22" fmla="*/ 45 w 64"/>
                <a:gd name="T23" fmla="*/ 2 h 68"/>
                <a:gd name="T24" fmla="*/ 55 w 64"/>
                <a:gd name="T25" fmla="*/ 10 h 68"/>
                <a:gd name="T26" fmla="*/ 62 w 64"/>
                <a:gd name="T27" fmla="*/ 22 h 68"/>
                <a:gd name="T28" fmla="*/ 64 w 64"/>
                <a:gd name="T29" fmla="*/ 33 h 68"/>
                <a:gd name="T30" fmla="*/ 62 w 64"/>
                <a:gd name="T31" fmla="*/ 46 h 68"/>
                <a:gd name="T32" fmla="*/ 55 w 64"/>
                <a:gd name="T33" fmla="*/ 58 h 68"/>
                <a:gd name="T34" fmla="*/ 55 w 64"/>
                <a:gd name="T35" fmla="*/ 58 h 68"/>
                <a:gd name="T36" fmla="*/ 62 w 64"/>
                <a:gd name="T37" fmla="*/ 46 h 68"/>
                <a:gd name="T38" fmla="*/ 64 w 64"/>
                <a:gd name="T39" fmla="*/ 33 h 68"/>
                <a:gd name="T40" fmla="*/ 62 w 64"/>
                <a:gd name="T41" fmla="*/ 22 h 68"/>
                <a:gd name="T42" fmla="*/ 55 w 64"/>
                <a:gd name="T43" fmla="*/ 10 h 68"/>
                <a:gd name="T44" fmla="*/ 45 w 64"/>
                <a:gd name="T45" fmla="*/ 2 h 68"/>
                <a:gd name="T46" fmla="*/ 33 w 64"/>
                <a:gd name="T47" fmla="*/ 0 h 68"/>
                <a:gd name="T48" fmla="*/ 21 w 64"/>
                <a:gd name="T49" fmla="*/ 2 h 68"/>
                <a:gd name="T50" fmla="*/ 10 w 64"/>
                <a:gd name="T51" fmla="*/ 10 h 68"/>
                <a:gd name="T52" fmla="*/ 2 w 64"/>
                <a:gd name="T53" fmla="*/ 22 h 68"/>
                <a:gd name="T54" fmla="*/ 0 w 64"/>
                <a:gd name="T55" fmla="*/ 33 h 68"/>
                <a:gd name="T56" fmla="*/ 2 w 64"/>
                <a:gd name="T57" fmla="*/ 46 h 68"/>
                <a:gd name="T58" fmla="*/ 10 w 64"/>
                <a:gd name="T59" fmla="*/ 58 h 68"/>
                <a:gd name="T60" fmla="*/ 21 w 64"/>
                <a:gd name="T61" fmla="*/ 66 h 68"/>
                <a:gd name="T62" fmla="*/ 33 w 64"/>
                <a:gd name="T63" fmla="*/ 68 h 68"/>
                <a:gd name="T64" fmla="*/ 45 w 64"/>
                <a:gd name="T65" fmla="*/ 66 h 68"/>
                <a:gd name="T66" fmla="*/ 55 w 64"/>
                <a:gd name="T67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8">
                  <a:moveTo>
                    <a:pt x="55" y="58"/>
                  </a:moveTo>
                  <a:lnTo>
                    <a:pt x="45" y="66"/>
                  </a:lnTo>
                  <a:lnTo>
                    <a:pt x="33" y="68"/>
                  </a:lnTo>
                  <a:lnTo>
                    <a:pt x="21" y="66"/>
                  </a:lnTo>
                  <a:lnTo>
                    <a:pt x="10" y="58"/>
                  </a:lnTo>
                  <a:lnTo>
                    <a:pt x="2" y="46"/>
                  </a:lnTo>
                  <a:lnTo>
                    <a:pt x="0" y="33"/>
                  </a:lnTo>
                  <a:lnTo>
                    <a:pt x="2" y="22"/>
                  </a:lnTo>
                  <a:lnTo>
                    <a:pt x="10" y="10"/>
                  </a:lnTo>
                  <a:lnTo>
                    <a:pt x="21" y="2"/>
                  </a:lnTo>
                  <a:lnTo>
                    <a:pt x="33" y="0"/>
                  </a:lnTo>
                  <a:lnTo>
                    <a:pt x="45" y="2"/>
                  </a:lnTo>
                  <a:lnTo>
                    <a:pt x="55" y="10"/>
                  </a:lnTo>
                  <a:lnTo>
                    <a:pt x="62" y="22"/>
                  </a:lnTo>
                  <a:lnTo>
                    <a:pt x="64" y="33"/>
                  </a:lnTo>
                  <a:lnTo>
                    <a:pt x="62" y="46"/>
                  </a:lnTo>
                  <a:lnTo>
                    <a:pt x="55" y="58"/>
                  </a:lnTo>
                  <a:close/>
                  <a:moveTo>
                    <a:pt x="55" y="58"/>
                  </a:moveTo>
                  <a:lnTo>
                    <a:pt x="62" y="46"/>
                  </a:lnTo>
                  <a:lnTo>
                    <a:pt x="64" y="33"/>
                  </a:lnTo>
                  <a:lnTo>
                    <a:pt x="62" y="22"/>
                  </a:lnTo>
                  <a:lnTo>
                    <a:pt x="55" y="10"/>
                  </a:lnTo>
                  <a:lnTo>
                    <a:pt x="45" y="2"/>
                  </a:lnTo>
                  <a:lnTo>
                    <a:pt x="33" y="0"/>
                  </a:lnTo>
                  <a:lnTo>
                    <a:pt x="21" y="2"/>
                  </a:lnTo>
                  <a:lnTo>
                    <a:pt x="10" y="10"/>
                  </a:lnTo>
                  <a:lnTo>
                    <a:pt x="2" y="22"/>
                  </a:lnTo>
                  <a:lnTo>
                    <a:pt x="0" y="33"/>
                  </a:lnTo>
                  <a:lnTo>
                    <a:pt x="2" y="46"/>
                  </a:lnTo>
                  <a:lnTo>
                    <a:pt x="10" y="58"/>
                  </a:lnTo>
                  <a:lnTo>
                    <a:pt x="21" y="66"/>
                  </a:lnTo>
                  <a:lnTo>
                    <a:pt x="33" y="68"/>
                  </a:lnTo>
                  <a:lnTo>
                    <a:pt x="45" y="66"/>
                  </a:lnTo>
                  <a:lnTo>
                    <a:pt x="55" y="5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Freeform 16"/>
            <p:cNvSpPr>
              <a:spLocks noEditPoints="1"/>
            </p:cNvSpPr>
            <p:nvPr/>
          </p:nvSpPr>
          <p:spPr bwMode="auto">
            <a:xfrm>
              <a:off x="7810500" y="2455863"/>
              <a:ext cx="109538" cy="117475"/>
            </a:xfrm>
            <a:custGeom>
              <a:avLst/>
              <a:gdLst>
                <a:gd name="T0" fmla="*/ 55 w 69"/>
                <a:gd name="T1" fmla="*/ 60 h 74"/>
                <a:gd name="T2" fmla="*/ 46 w 69"/>
                <a:gd name="T3" fmla="*/ 66 h 74"/>
                <a:gd name="T4" fmla="*/ 35 w 69"/>
                <a:gd name="T5" fmla="*/ 69 h 74"/>
                <a:gd name="T6" fmla="*/ 24 w 69"/>
                <a:gd name="T7" fmla="*/ 66 h 74"/>
                <a:gd name="T8" fmla="*/ 14 w 69"/>
                <a:gd name="T9" fmla="*/ 60 h 74"/>
                <a:gd name="T10" fmla="*/ 7 w 69"/>
                <a:gd name="T11" fmla="*/ 49 h 74"/>
                <a:gd name="T12" fmla="*/ 6 w 69"/>
                <a:gd name="T13" fmla="*/ 36 h 74"/>
                <a:gd name="T14" fmla="*/ 7 w 69"/>
                <a:gd name="T15" fmla="*/ 25 h 74"/>
                <a:gd name="T16" fmla="*/ 14 w 69"/>
                <a:gd name="T17" fmla="*/ 14 h 74"/>
                <a:gd name="T18" fmla="*/ 24 w 69"/>
                <a:gd name="T19" fmla="*/ 8 h 74"/>
                <a:gd name="T20" fmla="*/ 35 w 69"/>
                <a:gd name="T21" fmla="*/ 5 h 74"/>
                <a:gd name="T22" fmla="*/ 46 w 69"/>
                <a:gd name="T23" fmla="*/ 8 h 74"/>
                <a:gd name="T24" fmla="*/ 55 w 69"/>
                <a:gd name="T25" fmla="*/ 14 h 74"/>
                <a:gd name="T26" fmla="*/ 62 w 69"/>
                <a:gd name="T27" fmla="*/ 25 h 74"/>
                <a:gd name="T28" fmla="*/ 64 w 69"/>
                <a:gd name="T29" fmla="*/ 36 h 74"/>
                <a:gd name="T30" fmla="*/ 62 w 69"/>
                <a:gd name="T31" fmla="*/ 49 h 74"/>
                <a:gd name="T32" fmla="*/ 55 w 69"/>
                <a:gd name="T33" fmla="*/ 60 h 74"/>
                <a:gd name="T34" fmla="*/ 59 w 69"/>
                <a:gd name="T35" fmla="*/ 63 h 74"/>
                <a:gd name="T36" fmla="*/ 66 w 69"/>
                <a:gd name="T37" fmla="*/ 51 h 74"/>
                <a:gd name="T38" fmla="*/ 69 w 69"/>
                <a:gd name="T39" fmla="*/ 36 h 74"/>
                <a:gd name="T40" fmla="*/ 66 w 69"/>
                <a:gd name="T41" fmla="*/ 23 h 74"/>
                <a:gd name="T42" fmla="*/ 59 w 69"/>
                <a:gd name="T43" fmla="*/ 10 h 74"/>
                <a:gd name="T44" fmla="*/ 48 w 69"/>
                <a:gd name="T45" fmla="*/ 3 h 74"/>
                <a:gd name="T46" fmla="*/ 35 w 69"/>
                <a:gd name="T47" fmla="*/ 0 h 74"/>
                <a:gd name="T48" fmla="*/ 21 w 69"/>
                <a:gd name="T49" fmla="*/ 3 h 74"/>
                <a:gd name="T50" fmla="*/ 9 w 69"/>
                <a:gd name="T51" fmla="*/ 10 h 74"/>
                <a:gd name="T52" fmla="*/ 2 w 69"/>
                <a:gd name="T53" fmla="*/ 23 h 74"/>
                <a:gd name="T54" fmla="*/ 0 w 69"/>
                <a:gd name="T55" fmla="*/ 36 h 74"/>
                <a:gd name="T56" fmla="*/ 2 w 69"/>
                <a:gd name="T57" fmla="*/ 51 h 74"/>
                <a:gd name="T58" fmla="*/ 9 w 69"/>
                <a:gd name="T59" fmla="*/ 63 h 74"/>
                <a:gd name="T60" fmla="*/ 21 w 69"/>
                <a:gd name="T61" fmla="*/ 71 h 74"/>
                <a:gd name="T62" fmla="*/ 35 w 69"/>
                <a:gd name="T63" fmla="*/ 74 h 74"/>
                <a:gd name="T64" fmla="*/ 48 w 69"/>
                <a:gd name="T65" fmla="*/ 71 h 74"/>
                <a:gd name="T66" fmla="*/ 59 w 69"/>
                <a:gd name="T67" fmla="*/ 6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74">
                  <a:moveTo>
                    <a:pt x="55" y="60"/>
                  </a:moveTo>
                  <a:lnTo>
                    <a:pt x="46" y="66"/>
                  </a:lnTo>
                  <a:lnTo>
                    <a:pt x="35" y="69"/>
                  </a:lnTo>
                  <a:lnTo>
                    <a:pt x="24" y="66"/>
                  </a:lnTo>
                  <a:lnTo>
                    <a:pt x="14" y="60"/>
                  </a:lnTo>
                  <a:lnTo>
                    <a:pt x="7" y="49"/>
                  </a:lnTo>
                  <a:lnTo>
                    <a:pt x="6" y="36"/>
                  </a:lnTo>
                  <a:lnTo>
                    <a:pt x="7" y="25"/>
                  </a:lnTo>
                  <a:lnTo>
                    <a:pt x="14" y="14"/>
                  </a:lnTo>
                  <a:lnTo>
                    <a:pt x="24" y="8"/>
                  </a:lnTo>
                  <a:lnTo>
                    <a:pt x="35" y="5"/>
                  </a:lnTo>
                  <a:lnTo>
                    <a:pt x="46" y="8"/>
                  </a:lnTo>
                  <a:lnTo>
                    <a:pt x="55" y="14"/>
                  </a:lnTo>
                  <a:lnTo>
                    <a:pt x="62" y="25"/>
                  </a:lnTo>
                  <a:lnTo>
                    <a:pt x="64" y="36"/>
                  </a:lnTo>
                  <a:lnTo>
                    <a:pt x="62" y="49"/>
                  </a:lnTo>
                  <a:lnTo>
                    <a:pt x="55" y="60"/>
                  </a:lnTo>
                  <a:close/>
                  <a:moveTo>
                    <a:pt x="59" y="63"/>
                  </a:moveTo>
                  <a:lnTo>
                    <a:pt x="66" y="51"/>
                  </a:lnTo>
                  <a:lnTo>
                    <a:pt x="69" y="36"/>
                  </a:lnTo>
                  <a:lnTo>
                    <a:pt x="66" y="23"/>
                  </a:lnTo>
                  <a:lnTo>
                    <a:pt x="59" y="10"/>
                  </a:lnTo>
                  <a:lnTo>
                    <a:pt x="48" y="3"/>
                  </a:lnTo>
                  <a:lnTo>
                    <a:pt x="35" y="0"/>
                  </a:lnTo>
                  <a:lnTo>
                    <a:pt x="21" y="3"/>
                  </a:lnTo>
                  <a:lnTo>
                    <a:pt x="9" y="10"/>
                  </a:lnTo>
                  <a:lnTo>
                    <a:pt x="2" y="23"/>
                  </a:lnTo>
                  <a:lnTo>
                    <a:pt x="0" y="36"/>
                  </a:lnTo>
                  <a:lnTo>
                    <a:pt x="2" y="51"/>
                  </a:lnTo>
                  <a:lnTo>
                    <a:pt x="9" y="63"/>
                  </a:lnTo>
                  <a:lnTo>
                    <a:pt x="21" y="71"/>
                  </a:lnTo>
                  <a:lnTo>
                    <a:pt x="35" y="74"/>
                  </a:lnTo>
                  <a:lnTo>
                    <a:pt x="48" y="71"/>
                  </a:lnTo>
                  <a:lnTo>
                    <a:pt x="59" y="63"/>
                  </a:lnTo>
                  <a:close/>
                </a:path>
              </a:pathLst>
            </a:custGeom>
            <a:solidFill>
              <a:srgbClr val="843F0F"/>
            </a:solidFill>
            <a:ln w="0">
              <a:solidFill>
                <a:srgbClr val="843F0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" name="Freeform 17"/>
            <p:cNvSpPr>
              <a:spLocks noEditPoints="1"/>
            </p:cNvSpPr>
            <p:nvPr/>
          </p:nvSpPr>
          <p:spPr bwMode="auto">
            <a:xfrm>
              <a:off x="7832725" y="2481263"/>
              <a:ext cx="63500" cy="66675"/>
            </a:xfrm>
            <a:custGeom>
              <a:avLst/>
              <a:gdLst>
                <a:gd name="T0" fmla="*/ 34 w 40"/>
                <a:gd name="T1" fmla="*/ 2 h 42"/>
                <a:gd name="T2" fmla="*/ 3 w 40"/>
                <a:gd name="T3" fmla="*/ 36 h 42"/>
                <a:gd name="T4" fmla="*/ 0 w 40"/>
                <a:gd name="T5" fmla="*/ 38 h 42"/>
                <a:gd name="T6" fmla="*/ 5 w 40"/>
                <a:gd name="T7" fmla="*/ 42 h 42"/>
                <a:gd name="T8" fmla="*/ 6 w 40"/>
                <a:gd name="T9" fmla="*/ 40 h 42"/>
                <a:gd name="T10" fmla="*/ 38 w 40"/>
                <a:gd name="T11" fmla="*/ 6 h 42"/>
                <a:gd name="T12" fmla="*/ 40 w 40"/>
                <a:gd name="T13" fmla="*/ 4 h 42"/>
                <a:gd name="T14" fmla="*/ 37 w 40"/>
                <a:gd name="T15" fmla="*/ 0 h 42"/>
                <a:gd name="T16" fmla="*/ 34 w 40"/>
                <a:gd name="T17" fmla="*/ 2 h 42"/>
                <a:gd name="T18" fmla="*/ 3 w 40"/>
                <a:gd name="T19" fmla="*/ 6 h 42"/>
                <a:gd name="T20" fmla="*/ 34 w 40"/>
                <a:gd name="T21" fmla="*/ 40 h 42"/>
                <a:gd name="T22" fmla="*/ 37 w 40"/>
                <a:gd name="T23" fmla="*/ 42 h 42"/>
                <a:gd name="T24" fmla="*/ 40 w 40"/>
                <a:gd name="T25" fmla="*/ 38 h 42"/>
                <a:gd name="T26" fmla="*/ 38 w 40"/>
                <a:gd name="T27" fmla="*/ 36 h 42"/>
                <a:gd name="T28" fmla="*/ 6 w 40"/>
                <a:gd name="T29" fmla="*/ 2 h 42"/>
                <a:gd name="T30" fmla="*/ 5 w 40"/>
                <a:gd name="T31" fmla="*/ 0 h 42"/>
                <a:gd name="T32" fmla="*/ 0 w 40"/>
                <a:gd name="T33" fmla="*/ 4 h 42"/>
                <a:gd name="T34" fmla="*/ 3 w 40"/>
                <a:gd name="T35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42">
                  <a:moveTo>
                    <a:pt x="34" y="2"/>
                  </a:moveTo>
                  <a:lnTo>
                    <a:pt x="3" y="36"/>
                  </a:lnTo>
                  <a:lnTo>
                    <a:pt x="0" y="38"/>
                  </a:lnTo>
                  <a:lnTo>
                    <a:pt x="5" y="42"/>
                  </a:lnTo>
                  <a:lnTo>
                    <a:pt x="6" y="40"/>
                  </a:lnTo>
                  <a:lnTo>
                    <a:pt x="38" y="6"/>
                  </a:lnTo>
                  <a:lnTo>
                    <a:pt x="40" y="4"/>
                  </a:lnTo>
                  <a:lnTo>
                    <a:pt x="37" y="0"/>
                  </a:lnTo>
                  <a:lnTo>
                    <a:pt x="34" y="2"/>
                  </a:lnTo>
                  <a:close/>
                  <a:moveTo>
                    <a:pt x="3" y="6"/>
                  </a:moveTo>
                  <a:lnTo>
                    <a:pt x="34" y="40"/>
                  </a:lnTo>
                  <a:lnTo>
                    <a:pt x="37" y="42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4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843F0F"/>
            </a:solidFill>
            <a:ln w="0">
              <a:solidFill>
                <a:srgbClr val="843F0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99" name="右矢印 98"/>
          <p:cNvSpPr/>
          <p:nvPr/>
        </p:nvSpPr>
        <p:spPr>
          <a:xfrm rot="16200000" flipV="1">
            <a:off x="1628094" y="1942963"/>
            <a:ext cx="275502" cy="20459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2070" name="直線コネクタ 2069"/>
          <p:cNvCxnSpPr/>
          <p:nvPr/>
        </p:nvCxnSpPr>
        <p:spPr>
          <a:xfrm>
            <a:off x="958470" y="2566926"/>
            <a:ext cx="901539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2" name="直線矢印コネクタ 2071"/>
          <p:cNvCxnSpPr/>
          <p:nvPr/>
        </p:nvCxnSpPr>
        <p:spPr>
          <a:xfrm>
            <a:off x="793214" y="2555909"/>
            <a:ext cx="0" cy="572877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02" name="Picture 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6" y="2737057"/>
            <a:ext cx="196265" cy="20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6" name="直線コネクタ 135"/>
          <p:cNvCxnSpPr/>
          <p:nvPr/>
        </p:nvCxnSpPr>
        <p:spPr>
          <a:xfrm>
            <a:off x="2166644" y="3125114"/>
            <a:ext cx="938271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Freeform 11"/>
          <p:cNvSpPr>
            <a:spLocks noChangeAspect="1"/>
          </p:cNvSpPr>
          <p:nvPr/>
        </p:nvSpPr>
        <p:spPr bwMode="auto">
          <a:xfrm flipH="1">
            <a:off x="2572457" y="2565766"/>
            <a:ext cx="92987" cy="557385"/>
          </a:xfrm>
          <a:custGeom>
            <a:avLst/>
            <a:gdLst>
              <a:gd name="T0" fmla="*/ 41 w 51"/>
              <a:gd name="T1" fmla="*/ 22 h 256"/>
              <a:gd name="T2" fmla="*/ 30 w 51"/>
              <a:gd name="T3" fmla="*/ 60 h 256"/>
              <a:gd name="T4" fmla="*/ 7 w 51"/>
              <a:gd name="T5" fmla="*/ 56 h 256"/>
              <a:gd name="T6" fmla="*/ 10 w 51"/>
              <a:gd name="T7" fmla="*/ 46 h 256"/>
              <a:gd name="T8" fmla="*/ 34 w 51"/>
              <a:gd name="T9" fmla="*/ 46 h 256"/>
              <a:gd name="T10" fmla="*/ 38 w 51"/>
              <a:gd name="T11" fmla="*/ 92 h 256"/>
              <a:gd name="T12" fmla="*/ 15 w 51"/>
              <a:gd name="T13" fmla="*/ 98 h 256"/>
              <a:gd name="T14" fmla="*/ 6 w 51"/>
              <a:gd name="T15" fmla="*/ 88 h 256"/>
              <a:gd name="T16" fmla="*/ 25 w 51"/>
              <a:gd name="T17" fmla="*/ 80 h 256"/>
              <a:gd name="T18" fmla="*/ 44 w 51"/>
              <a:gd name="T19" fmla="*/ 108 h 256"/>
              <a:gd name="T20" fmla="*/ 25 w 51"/>
              <a:gd name="T21" fmla="*/ 137 h 256"/>
              <a:gd name="T22" fmla="*/ 7 w 51"/>
              <a:gd name="T23" fmla="*/ 130 h 256"/>
              <a:gd name="T24" fmla="*/ 15 w 51"/>
              <a:gd name="T25" fmla="*/ 119 h 256"/>
              <a:gd name="T26" fmla="*/ 39 w 51"/>
              <a:gd name="T27" fmla="*/ 126 h 256"/>
              <a:gd name="T28" fmla="*/ 35 w 51"/>
              <a:gd name="T29" fmla="*/ 171 h 256"/>
              <a:gd name="T30" fmla="*/ 11 w 51"/>
              <a:gd name="T31" fmla="*/ 171 h 256"/>
              <a:gd name="T32" fmla="*/ 9 w 51"/>
              <a:gd name="T33" fmla="*/ 161 h 256"/>
              <a:gd name="T34" fmla="*/ 30 w 51"/>
              <a:gd name="T35" fmla="*/ 156 h 256"/>
              <a:gd name="T36" fmla="*/ 44 w 51"/>
              <a:gd name="T37" fmla="*/ 195 h 256"/>
              <a:gd name="T38" fmla="*/ 21 w 51"/>
              <a:gd name="T39" fmla="*/ 212 h 256"/>
              <a:gd name="T40" fmla="*/ 7 w 51"/>
              <a:gd name="T41" fmla="*/ 203 h 256"/>
              <a:gd name="T42" fmla="*/ 21 w 51"/>
              <a:gd name="T43" fmla="*/ 194 h 256"/>
              <a:gd name="T44" fmla="*/ 44 w 51"/>
              <a:gd name="T45" fmla="*/ 210 h 256"/>
              <a:gd name="T46" fmla="*/ 31 w 51"/>
              <a:gd name="T47" fmla="*/ 248 h 256"/>
              <a:gd name="T48" fmla="*/ 33 w 51"/>
              <a:gd name="T49" fmla="*/ 254 h 256"/>
              <a:gd name="T50" fmla="*/ 51 w 51"/>
              <a:gd name="T51" fmla="*/ 220 h 256"/>
              <a:gd name="T52" fmla="*/ 31 w 51"/>
              <a:gd name="T53" fmla="*/ 188 h 256"/>
              <a:gd name="T54" fmla="*/ 5 w 51"/>
              <a:gd name="T55" fmla="*/ 194 h 256"/>
              <a:gd name="T56" fmla="*/ 10 w 51"/>
              <a:gd name="T57" fmla="*/ 214 h 256"/>
              <a:gd name="T58" fmla="*/ 36 w 51"/>
              <a:gd name="T59" fmla="*/ 215 h 256"/>
              <a:gd name="T60" fmla="*/ 49 w 51"/>
              <a:gd name="T61" fmla="*/ 170 h 256"/>
              <a:gd name="T62" fmla="*/ 25 w 51"/>
              <a:gd name="T63" fmla="*/ 150 h 256"/>
              <a:gd name="T64" fmla="*/ 2 w 51"/>
              <a:gd name="T65" fmla="*/ 161 h 256"/>
              <a:gd name="T66" fmla="*/ 14 w 51"/>
              <a:gd name="T67" fmla="*/ 179 h 256"/>
              <a:gd name="T68" fmla="*/ 40 w 51"/>
              <a:gd name="T69" fmla="*/ 174 h 256"/>
              <a:gd name="T70" fmla="*/ 44 w 51"/>
              <a:gd name="T71" fmla="*/ 122 h 256"/>
              <a:gd name="T72" fmla="*/ 19 w 51"/>
              <a:gd name="T73" fmla="*/ 112 h 256"/>
              <a:gd name="T74" fmla="*/ 0 w 51"/>
              <a:gd name="T75" fmla="*/ 127 h 256"/>
              <a:gd name="T76" fmla="*/ 19 w 51"/>
              <a:gd name="T77" fmla="*/ 142 h 256"/>
              <a:gd name="T78" fmla="*/ 44 w 51"/>
              <a:gd name="T79" fmla="*/ 132 h 256"/>
              <a:gd name="T80" fmla="*/ 39 w 51"/>
              <a:gd name="T81" fmla="*/ 80 h 256"/>
              <a:gd name="T82" fmla="*/ 12 w 51"/>
              <a:gd name="T83" fmla="*/ 77 h 256"/>
              <a:gd name="T84" fmla="*/ 1 w 51"/>
              <a:gd name="T85" fmla="*/ 94 h 256"/>
              <a:gd name="T86" fmla="*/ 25 w 51"/>
              <a:gd name="T87" fmla="*/ 106 h 256"/>
              <a:gd name="T88" fmla="*/ 48 w 51"/>
              <a:gd name="T89" fmla="*/ 84 h 256"/>
              <a:gd name="T90" fmla="*/ 34 w 51"/>
              <a:gd name="T91" fmla="*/ 39 h 256"/>
              <a:gd name="T92" fmla="*/ 7 w 51"/>
              <a:gd name="T93" fmla="*/ 41 h 256"/>
              <a:gd name="T94" fmla="*/ 4 w 51"/>
              <a:gd name="T95" fmla="*/ 60 h 256"/>
              <a:gd name="T96" fmla="*/ 30 w 51"/>
              <a:gd name="T97" fmla="*/ 66 h 256"/>
              <a:gd name="T98" fmla="*/ 49 w 51"/>
              <a:gd name="T99" fmla="*/ 32 h 256"/>
              <a:gd name="T100" fmla="*/ 29 w 51"/>
              <a:gd name="T101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1" h="256">
                <a:moveTo>
                  <a:pt x="24" y="5"/>
                </a:moveTo>
                <a:lnTo>
                  <a:pt x="29" y="6"/>
                </a:lnTo>
                <a:lnTo>
                  <a:pt x="34" y="8"/>
                </a:lnTo>
                <a:lnTo>
                  <a:pt x="38" y="12"/>
                </a:lnTo>
                <a:lnTo>
                  <a:pt x="41" y="22"/>
                </a:lnTo>
                <a:lnTo>
                  <a:pt x="44" y="34"/>
                </a:lnTo>
                <a:lnTo>
                  <a:pt x="41" y="44"/>
                </a:lnTo>
                <a:lnTo>
                  <a:pt x="38" y="54"/>
                </a:lnTo>
                <a:lnTo>
                  <a:pt x="34" y="58"/>
                </a:lnTo>
                <a:lnTo>
                  <a:pt x="30" y="60"/>
                </a:lnTo>
                <a:lnTo>
                  <a:pt x="25" y="61"/>
                </a:lnTo>
                <a:lnTo>
                  <a:pt x="19" y="61"/>
                </a:lnTo>
                <a:lnTo>
                  <a:pt x="15" y="60"/>
                </a:lnTo>
                <a:lnTo>
                  <a:pt x="10" y="59"/>
                </a:lnTo>
                <a:lnTo>
                  <a:pt x="7" y="56"/>
                </a:lnTo>
                <a:lnTo>
                  <a:pt x="6" y="55"/>
                </a:lnTo>
                <a:lnTo>
                  <a:pt x="5" y="53"/>
                </a:lnTo>
                <a:lnTo>
                  <a:pt x="6" y="50"/>
                </a:lnTo>
                <a:lnTo>
                  <a:pt x="7" y="48"/>
                </a:lnTo>
                <a:lnTo>
                  <a:pt x="10" y="46"/>
                </a:lnTo>
                <a:lnTo>
                  <a:pt x="14" y="44"/>
                </a:lnTo>
                <a:lnTo>
                  <a:pt x="19" y="43"/>
                </a:lnTo>
                <a:lnTo>
                  <a:pt x="25" y="43"/>
                </a:lnTo>
                <a:lnTo>
                  <a:pt x="29" y="44"/>
                </a:lnTo>
                <a:lnTo>
                  <a:pt x="34" y="46"/>
                </a:lnTo>
                <a:lnTo>
                  <a:pt x="38" y="50"/>
                </a:lnTo>
                <a:lnTo>
                  <a:pt x="43" y="59"/>
                </a:lnTo>
                <a:lnTo>
                  <a:pt x="44" y="70"/>
                </a:lnTo>
                <a:lnTo>
                  <a:pt x="43" y="82"/>
                </a:lnTo>
                <a:lnTo>
                  <a:pt x="38" y="92"/>
                </a:lnTo>
                <a:lnTo>
                  <a:pt x="34" y="95"/>
                </a:lnTo>
                <a:lnTo>
                  <a:pt x="30" y="98"/>
                </a:lnTo>
                <a:lnTo>
                  <a:pt x="25" y="99"/>
                </a:lnTo>
                <a:lnTo>
                  <a:pt x="20" y="99"/>
                </a:lnTo>
                <a:lnTo>
                  <a:pt x="15" y="98"/>
                </a:lnTo>
                <a:lnTo>
                  <a:pt x="11" y="97"/>
                </a:lnTo>
                <a:lnTo>
                  <a:pt x="9" y="94"/>
                </a:lnTo>
                <a:lnTo>
                  <a:pt x="6" y="92"/>
                </a:lnTo>
                <a:lnTo>
                  <a:pt x="6" y="90"/>
                </a:lnTo>
                <a:lnTo>
                  <a:pt x="6" y="88"/>
                </a:lnTo>
                <a:lnTo>
                  <a:pt x="9" y="85"/>
                </a:lnTo>
                <a:lnTo>
                  <a:pt x="11" y="84"/>
                </a:lnTo>
                <a:lnTo>
                  <a:pt x="15" y="82"/>
                </a:lnTo>
                <a:lnTo>
                  <a:pt x="20" y="80"/>
                </a:lnTo>
                <a:lnTo>
                  <a:pt x="25" y="80"/>
                </a:lnTo>
                <a:lnTo>
                  <a:pt x="30" y="82"/>
                </a:lnTo>
                <a:lnTo>
                  <a:pt x="34" y="84"/>
                </a:lnTo>
                <a:lnTo>
                  <a:pt x="38" y="88"/>
                </a:lnTo>
                <a:lnTo>
                  <a:pt x="43" y="97"/>
                </a:lnTo>
                <a:lnTo>
                  <a:pt x="44" y="108"/>
                </a:lnTo>
                <a:lnTo>
                  <a:pt x="43" y="119"/>
                </a:lnTo>
                <a:lnTo>
                  <a:pt x="39" y="128"/>
                </a:lnTo>
                <a:lnTo>
                  <a:pt x="35" y="133"/>
                </a:lnTo>
                <a:lnTo>
                  <a:pt x="30" y="136"/>
                </a:lnTo>
                <a:lnTo>
                  <a:pt x="25" y="137"/>
                </a:lnTo>
                <a:lnTo>
                  <a:pt x="20" y="137"/>
                </a:lnTo>
                <a:lnTo>
                  <a:pt x="15" y="136"/>
                </a:lnTo>
                <a:lnTo>
                  <a:pt x="11" y="133"/>
                </a:lnTo>
                <a:lnTo>
                  <a:pt x="9" y="132"/>
                </a:lnTo>
                <a:lnTo>
                  <a:pt x="7" y="130"/>
                </a:lnTo>
                <a:lnTo>
                  <a:pt x="6" y="127"/>
                </a:lnTo>
                <a:lnTo>
                  <a:pt x="7" y="126"/>
                </a:lnTo>
                <a:lnTo>
                  <a:pt x="9" y="123"/>
                </a:lnTo>
                <a:lnTo>
                  <a:pt x="11" y="121"/>
                </a:lnTo>
                <a:lnTo>
                  <a:pt x="15" y="119"/>
                </a:lnTo>
                <a:lnTo>
                  <a:pt x="20" y="118"/>
                </a:lnTo>
                <a:lnTo>
                  <a:pt x="25" y="118"/>
                </a:lnTo>
                <a:lnTo>
                  <a:pt x="30" y="118"/>
                </a:lnTo>
                <a:lnTo>
                  <a:pt x="35" y="121"/>
                </a:lnTo>
                <a:lnTo>
                  <a:pt x="39" y="126"/>
                </a:lnTo>
                <a:lnTo>
                  <a:pt x="43" y="135"/>
                </a:lnTo>
                <a:lnTo>
                  <a:pt x="45" y="146"/>
                </a:lnTo>
                <a:lnTo>
                  <a:pt x="43" y="157"/>
                </a:lnTo>
                <a:lnTo>
                  <a:pt x="39" y="166"/>
                </a:lnTo>
                <a:lnTo>
                  <a:pt x="35" y="171"/>
                </a:lnTo>
                <a:lnTo>
                  <a:pt x="31" y="174"/>
                </a:lnTo>
                <a:lnTo>
                  <a:pt x="26" y="175"/>
                </a:lnTo>
                <a:lnTo>
                  <a:pt x="20" y="174"/>
                </a:lnTo>
                <a:lnTo>
                  <a:pt x="16" y="172"/>
                </a:lnTo>
                <a:lnTo>
                  <a:pt x="11" y="171"/>
                </a:lnTo>
                <a:lnTo>
                  <a:pt x="9" y="170"/>
                </a:lnTo>
                <a:lnTo>
                  <a:pt x="7" y="167"/>
                </a:lnTo>
                <a:lnTo>
                  <a:pt x="6" y="165"/>
                </a:lnTo>
                <a:lnTo>
                  <a:pt x="7" y="162"/>
                </a:lnTo>
                <a:lnTo>
                  <a:pt x="9" y="161"/>
                </a:lnTo>
                <a:lnTo>
                  <a:pt x="11" y="159"/>
                </a:lnTo>
                <a:lnTo>
                  <a:pt x="16" y="157"/>
                </a:lnTo>
                <a:lnTo>
                  <a:pt x="20" y="156"/>
                </a:lnTo>
                <a:lnTo>
                  <a:pt x="26" y="155"/>
                </a:lnTo>
                <a:lnTo>
                  <a:pt x="30" y="156"/>
                </a:lnTo>
                <a:lnTo>
                  <a:pt x="35" y="159"/>
                </a:lnTo>
                <a:lnTo>
                  <a:pt x="39" y="164"/>
                </a:lnTo>
                <a:lnTo>
                  <a:pt x="44" y="172"/>
                </a:lnTo>
                <a:lnTo>
                  <a:pt x="45" y="184"/>
                </a:lnTo>
                <a:lnTo>
                  <a:pt x="44" y="195"/>
                </a:lnTo>
                <a:lnTo>
                  <a:pt x="39" y="204"/>
                </a:lnTo>
                <a:lnTo>
                  <a:pt x="36" y="208"/>
                </a:lnTo>
                <a:lnTo>
                  <a:pt x="31" y="212"/>
                </a:lnTo>
                <a:lnTo>
                  <a:pt x="26" y="212"/>
                </a:lnTo>
                <a:lnTo>
                  <a:pt x="21" y="212"/>
                </a:lnTo>
                <a:lnTo>
                  <a:pt x="16" y="210"/>
                </a:lnTo>
                <a:lnTo>
                  <a:pt x="12" y="209"/>
                </a:lnTo>
                <a:lnTo>
                  <a:pt x="10" y="206"/>
                </a:lnTo>
                <a:lnTo>
                  <a:pt x="7" y="205"/>
                </a:lnTo>
                <a:lnTo>
                  <a:pt x="7" y="203"/>
                </a:lnTo>
                <a:lnTo>
                  <a:pt x="7" y="200"/>
                </a:lnTo>
                <a:lnTo>
                  <a:pt x="10" y="198"/>
                </a:lnTo>
                <a:lnTo>
                  <a:pt x="12" y="196"/>
                </a:lnTo>
                <a:lnTo>
                  <a:pt x="16" y="195"/>
                </a:lnTo>
                <a:lnTo>
                  <a:pt x="21" y="194"/>
                </a:lnTo>
                <a:lnTo>
                  <a:pt x="26" y="193"/>
                </a:lnTo>
                <a:lnTo>
                  <a:pt x="31" y="194"/>
                </a:lnTo>
                <a:lnTo>
                  <a:pt x="35" y="196"/>
                </a:lnTo>
                <a:lnTo>
                  <a:pt x="39" y="200"/>
                </a:lnTo>
                <a:lnTo>
                  <a:pt x="44" y="210"/>
                </a:lnTo>
                <a:lnTo>
                  <a:pt x="45" y="222"/>
                </a:lnTo>
                <a:lnTo>
                  <a:pt x="44" y="232"/>
                </a:lnTo>
                <a:lnTo>
                  <a:pt x="40" y="242"/>
                </a:lnTo>
                <a:lnTo>
                  <a:pt x="36" y="246"/>
                </a:lnTo>
                <a:lnTo>
                  <a:pt x="31" y="248"/>
                </a:lnTo>
                <a:lnTo>
                  <a:pt x="26" y="249"/>
                </a:lnTo>
                <a:lnTo>
                  <a:pt x="24" y="249"/>
                </a:lnTo>
                <a:lnTo>
                  <a:pt x="24" y="256"/>
                </a:lnTo>
                <a:lnTo>
                  <a:pt x="26" y="256"/>
                </a:lnTo>
                <a:lnTo>
                  <a:pt x="33" y="254"/>
                </a:lnTo>
                <a:lnTo>
                  <a:pt x="36" y="253"/>
                </a:lnTo>
                <a:lnTo>
                  <a:pt x="41" y="249"/>
                </a:lnTo>
                <a:lnTo>
                  <a:pt x="45" y="244"/>
                </a:lnTo>
                <a:lnTo>
                  <a:pt x="50" y="234"/>
                </a:lnTo>
                <a:lnTo>
                  <a:pt x="51" y="220"/>
                </a:lnTo>
                <a:lnTo>
                  <a:pt x="49" y="208"/>
                </a:lnTo>
                <a:lnTo>
                  <a:pt x="44" y="198"/>
                </a:lnTo>
                <a:lnTo>
                  <a:pt x="40" y="193"/>
                </a:lnTo>
                <a:lnTo>
                  <a:pt x="36" y="190"/>
                </a:lnTo>
                <a:lnTo>
                  <a:pt x="31" y="188"/>
                </a:lnTo>
                <a:lnTo>
                  <a:pt x="26" y="188"/>
                </a:lnTo>
                <a:lnTo>
                  <a:pt x="20" y="188"/>
                </a:lnTo>
                <a:lnTo>
                  <a:pt x="14" y="189"/>
                </a:lnTo>
                <a:lnTo>
                  <a:pt x="9" y="191"/>
                </a:lnTo>
                <a:lnTo>
                  <a:pt x="5" y="194"/>
                </a:lnTo>
                <a:lnTo>
                  <a:pt x="2" y="199"/>
                </a:lnTo>
                <a:lnTo>
                  <a:pt x="1" y="203"/>
                </a:lnTo>
                <a:lnTo>
                  <a:pt x="2" y="206"/>
                </a:lnTo>
                <a:lnTo>
                  <a:pt x="5" y="212"/>
                </a:lnTo>
                <a:lnTo>
                  <a:pt x="10" y="214"/>
                </a:lnTo>
                <a:lnTo>
                  <a:pt x="14" y="217"/>
                </a:lnTo>
                <a:lnTo>
                  <a:pt x="20" y="218"/>
                </a:lnTo>
                <a:lnTo>
                  <a:pt x="26" y="218"/>
                </a:lnTo>
                <a:lnTo>
                  <a:pt x="31" y="217"/>
                </a:lnTo>
                <a:lnTo>
                  <a:pt x="36" y="215"/>
                </a:lnTo>
                <a:lnTo>
                  <a:pt x="40" y="212"/>
                </a:lnTo>
                <a:lnTo>
                  <a:pt x="44" y="208"/>
                </a:lnTo>
                <a:lnTo>
                  <a:pt x="49" y="196"/>
                </a:lnTo>
                <a:lnTo>
                  <a:pt x="51" y="184"/>
                </a:lnTo>
                <a:lnTo>
                  <a:pt x="49" y="170"/>
                </a:lnTo>
                <a:lnTo>
                  <a:pt x="44" y="160"/>
                </a:lnTo>
                <a:lnTo>
                  <a:pt x="40" y="155"/>
                </a:lnTo>
                <a:lnTo>
                  <a:pt x="35" y="152"/>
                </a:lnTo>
                <a:lnTo>
                  <a:pt x="31" y="150"/>
                </a:lnTo>
                <a:lnTo>
                  <a:pt x="25" y="150"/>
                </a:lnTo>
                <a:lnTo>
                  <a:pt x="19" y="150"/>
                </a:lnTo>
                <a:lnTo>
                  <a:pt x="14" y="151"/>
                </a:lnTo>
                <a:lnTo>
                  <a:pt x="9" y="154"/>
                </a:lnTo>
                <a:lnTo>
                  <a:pt x="5" y="157"/>
                </a:lnTo>
                <a:lnTo>
                  <a:pt x="2" y="161"/>
                </a:lnTo>
                <a:lnTo>
                  <a:pt x="1" y="165"/>
                </a:lnTo>
                <a:lnTo>
                  <a:pt x="2" y="170"/>
                </a:lnTo>
                <a:lnTo>
                  <a:pt x="5" y="174"/>
                </a:lnTo>
                <a:lnTo>
                  <a:pt x="9" y="176"/>
                </a:lnTo>
                <a:lnTo>
                  <a:pt x="14" y="179"/>
                </a:lnTo>
                <a:lnTo>
                  <a:pt x="20" y="180"/>
                </a:lnTo>
                <a:lnTo>
                  <a:pt x="26" y="180"/>
                </a:lnTo>
                <a:lnTo>
                  <a:pt x="31" y="180"/>
                </a:lnTo>
                <a:lnTo>
                  <a:pt x="36" y="177"/>
                </a:lnTo>
                <a:lnTo>
                  <a:pt x="40" y="174"/>
                </a:lnTo>
                <a:lnTo>
                  <a:pt x="44" y="170"/>
                </a:lnTo>
                <a:lnTo>
                  <a:pt x="49" y="159"/>
                </a:lnTo>
                <a:lnTo>
                  <a:pt x="50" y="146"/>
                </a:lnTo>
                <a:lnTo>
                  <a:pt x="49" y="133"/>
                </a:lnTo>
                <a:lnTo>
                  <a:pt x="44" y="122"/>
                </a:lnTo>
                <a:lnTo>
                  <a:pt x="40" y="118"/>
                </a:lnTo>
                <a:lnTo>
                  <a:pt x="35" y="114"/>
                </a:lnTo>
                <a:lnTo>
                  <a:pt x="30" y="112"/>
                </a:lnTo>
                <a:lnTo>
                  <a:pt x="25" y="112"/>
                </a:lnTo>
                <a:lnTo>
                  <a:pt x="19" y="112"/>
                </a:lnTo>
                <a:lnTo>
                  <a:pt x="14" y="114"/>
                </a:lnTo>
                <a:lnTo>
                  <a:pt x="9" y="116"/>
                </a:lnTo>
                <a:lnTo>
                  <a:pt x="4" y="119"/>
                </a:lnTo>
                <a:lnTo>
                  <a:pt x="1" y="123"/>
                </a:lnTo>
                <a:lnTo>
                  <a:pt x="0" y="127"/>
                </a:lnTo>
                <a:lnTo>
                  <a:pt x="1" y="132"/>
                </a:lnTo>
                <a:lnTo>
                  <a:pt x="4" y="136"/>
                </a:lnTo>
                <a:lnTo>
                  <a:pt x="9" y="138"/>
                </a:lnTo>
                <a:lnTo>
                  <a:pt x="14" y="141"/>
                </a:lnTo>
                <a:lnTo>
                  <a:pt x="19" y="142"/>
                </a:lnTo>
                <a:lnTo>
                  <a:pt x="25" y="142"/>
                </a:lnTo>
                <a:lnTo>
                  <a:pt x="31" y="142"/>
                </a:lnTo>
                <a:lnTo>
                  <a:pt x="35" y="140"/>
                </a:lnTo>
                <a:lnTo>
                  <a:pt x="40" y="137"/>
                </a:lnTo>
                <a:lnTo>
                  <a:pt x="44" y="132"/>
                </a:lnTo>
                <a:lnTo>
                  <a:pt x="49" y="121"/>
                </a:lnTo>
                <a:lnTo>
                  <a:pt x="50" y="108"/>
                </a:lnTo>
                <a:lnTo>
                  <a:pt x="48" y="95"/>
                </a:lnTo>
                <a:lnTo>
                  <a:pt x="43" y="84"/>
                </a:lnTo>
                <a:lnTo>
                  <a:pt x="39" y="80"/>
                </a:lnTo>
                <a:lnTo>
                  <a:pt x="35" y="77"/>
                </a:lnTo>
                <a:lnTo>
                  <a:pt x="30" y="75"/>
                </a:lnTo>
                <a:lnTo>
                  <a:pt x="25" y="74"/>
                </a:lnTo>
                <a:lnTo>
                  <a:pt x="19" y="75"/>
                </a:lnTo>
                <a:lnTo>
                  <a:pt x="12" y="77"/>
                </a:lnTo>
                <a:lnTo>
                  <a:pt x="7" y="78"/>
                </a:lnTo>
                <a:lnTo>
                  <a:pt x="4" y="82"/>
                </a:lnTo>
                <a:lnTo>
                  <a:pt x="1" y="85"/>
                </a:lnTo>
                <a:lnTo>
                  <a:pt x="0" y="90"/>
                </a:lnTo>
                <a:lnTo>
                  <a:pt x="1" y="94"/>
                </a:lnTo>
                <a:lnTo>
                  <a:pt x="4" y="98"/>
                </a:lnTo>
                <a:lnTo>
                  <a:pt x="9" y="102"/>
                </a:lnTo>
                <a:lnTo>
                  <a:pt x="12" y="103"/>
                </a:lnTo>
                <a:lnTo>
                  <a:pt x="19" y="104"/>
                </a:lnTo>
                <a:lnTo>
                  <a:pt x="25" y="106"/>
                </a:lnTo>
                <a:lnTo>
                  <a:pt x="30" y="104"/>
                </a:lnTo>
                <a:lnTo>
                  <a:pt x="35" y="102"/>
                </a:lnTo>
                <a:lnTo>
                  <a:pt x="39" y="99"/>
                </a:lnTo>
                <a:lnTo>
                  <a:pt x="43" y="94"/>
                </a:lnTo>
                <a:lnTo>
                  <a:pt x="48" y="84"/>
                </a:lnTo>
                <a:lnTo>
                  <a:pt x="50" y="70"/>
                </a:lnTo>
                <a:lnTo>
                  <a:pt x="48" y="58"/>
                </a:lnTo>
                <a:lnTo>
                  <a:pt x="43" y="46"/>
                </a:lnTo>
                <a:lnTo>
                  <a:pt x="39" y="43"/>
                </a:lnTo>
                <a:lnTo>
                  <a:pt x="34" y="39"/>
                </a:lnTo>
                <a:lnTo>
                  <a:pt x="30" y="37"/>
                </a:lnTo>
                <a:lnTo>
                  <a:pt x="24" y="36"/>
                </a:lnTo>
                <a:lnTo>
                  <a:pt x="17" y="37"/>
                </a:lnTo>
                <a:lnTo>
                  <a:pt x="12" y="39"/>
                </a:lnTo>
                <a:lnTo>
                  <a:pt x="7" y="41"/>
                </a:lnTo>
                <a:lnTo>
                  <a:pt x="4" y="44"/>
                </a:lnTo>
                <a:lnTo>
                  <a:pt x="0" y="48"/>
                </a:lnTo>
                <a:lnTo>
                  <a:pt x="0" y="53"/>
                </a:lnTo>
                <a:lnTo>
                  <a:pt x="1" y="56"/>
                </a:lnTo>
                <a:lnTo>
                  <a:pt x="4" y="60"/>
                </a:lnTo>
                <a:lnTo>
                  <a:pt x="7" y="64"/>
                </a:lnTo>
                <a:lnTo>
                  <a:pt x="12" y="65"/>
                </a:lnTo>
                <a:lnTo>
                  <a:pt x="19" y="68"/>
                </a:lnTo>
                <a:lnTo>
                  <a:pt x="25" y="68"/>
                </a:lnTo>
                <a:lnTo>
                  <a:pt x="30" y="66"/>
                </a:lnTo>
                <a:lnTo>
                  <a:pt x="35" y="65"/>
                </a:lnTo>
                <a:lnTo>
                  <a:pt x="39" y="61"/>
                </a:lnTo>
                <a:lnTo>
                  <a:pt x="43" y="56"/>
                </a:lnTo>
                <a:lnTo>
                  <a:pt x="48" y="46"/>
                </a:lnTo>
                <a:lnTo>
                  <a:pt x="49" y="32"/>
                </a:lnTo>
                <a:lnTo>
                  <a:pt x="48" y="20"/>
                </a:lnTo>
                <a:lnTo>
                  <a:pt x="41" y="10"/>
                </a:lnTo>
                <a:lnTo>
                  <a:pt x="38" y="5"/>
                </a:lnTo>
                <a:lnTo>
                  <a:pt x="34" y="2"/>
                </a:lnTo>
                <a:lnTo>
                  <a:pt x="29" y="0"/>
                </a:lnTo>
                <a:lnTo>
                  <a:pt x="24" y="0"/>
                </a:lnTo>
                <a:lnTo>
                  <a:pt x="21" y="0"/>
                </a:lnTo>
                <a:lnTo>
                  <a:pt x="21" y="5"/>
                </a:lnTo>
                <a:lnTo>
                  <a:pt x="24" y="5"/>
                </a:lnTo>
                <a:close/>
              </a:path>
            </a:pathLst>
          </a:custGeom>
          <a:solidFill>
            <a:srgbClr val="AF2626"/>
          </a:solidFill>
          <a:ln w="6350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143" name="直線コネクタ 142"/>
          <p:cNvCxnSpPr/>
          <p:nvPr/>
        </p:nvCxnSpPr>
        <p:spPr>
          <a:xfrm>
            <a:off x="2166644" y="2572434"/>
            <a:ext cx="938271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7" name="テキスト ボックス 2076"/>
          <p:cNvSpPr txBox="1"/>
          <p:nvPr/>
        </p:nvSpPr>
        <p:spPr>
          <a:xfrm>
            <a:off x="1983036" y="321692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66"/>
                </a:solidFill>
              </a:rPr>
              <a:t>pert. QCD</a:t>
            </a:r>
            <a:endParaRPr kumimoji="1" lang="ja-JP" altLang="en-US" dirty="0">
              <a:solidFill>
                <a:srgbClr val="FF0066"/>
              </a:solidFill>
            </a:endParaRPr>
          </a:p>
        </p:txBody>
      </p:sp>
      <p:sp>
        <p:nvSpPr>
          <p:cNvPr id="2078" name="テキスト ボックス 2077"/>
          <p:cNvSpPr txBox="1"/>
          <p:nvPr/>
        </p:nvSpPr>
        <p:spPr>
          <a:xfrm>
            <a:off x="2776245" y="2710145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CC3399"/>
                </a:solidFill>
              </a:rPr>
              <a:t>UV gluons</a:t>
            </a:r>
            <a:endParaRPr kumimoji="1" lang="ja-JP" altLang="en-US" sz="1400" dirty="0">
              <a:solidFill>
                <a:srgbClr val="CC3399"/>
              </a:solidFill>
            </a:endParaRPr>
          </a:p>
        </p:txBody>
      </p:sp>
      <p:grpSp>
        <p:nvGrpSpPr>
          <p:cNvPr id="148" name="グループ化 147"/>
          <p:cNvGrpSpPr/>
          <p:nvPr/>
        </p:nvGrpSpPr>
        <p:grpSpPr>
          <a:xfrm>
            <a:off x="4391599" y="1681008"/>
            <a:ext cx="109538" cy="117475"/>
            <a:chOff x="7810500" y="2455863"/>
            <a:chExt cx="109538" cy="117475"/>
          </a:xfrm>
        </p:grpSpPr>
        <p:sp>
          <p:nvSpPr>
            <p:cNvPr id="149" name="Freeform 14"/>
            <p:cNvSpPr>
              <a:spLocks/>
            </p:cNvSpPr>
            <p:nvPr/>
          </p:nvSpPr>
          <p:spPr bwMode="auto">
            <a:xfrm>
              <a:off x="7813675" y="2460625"/>
              <a:ext cx="101600" cy="107950"/>
            </a:xfrm>
            <a:custGeom>
              <a:avLst/>
              <a:gdLst>
                <a:gd name="T0" fmla="*/ 55 w 64"/>
                <a:gd name="T1" fmla="*/ 58 h 68"/>
                <a:gd name="T2" fmla="*/ 45 w 64"/>
                <a:gd name="T3" fmla="*/ 66 h 68"/>
                <a:gd name="T4" fmla="*/ 33 w 64"/>
                <a:gd name="T5" fmla="*/ 68 h 68"/>
                <a:gd name="T6" fmla="*/ 21 w 64"/>
                <a:gd name="T7" fmla="*/ 66 h 68"/>
                <a:gd name="T8" fmla="*/ 10 w 64"/>
                <a:gd name="T9" fmla="*/ 58 h 68"/>
                <a:gd name="T10" fmla="*/ 2 w 64"/>
                <a:gd name="T11" fmla="*/ 46 h 68"/>
                <a:gd name="T12" fmla="*/ 0 w 64"/>
                <a:gd name="T13" fmla="*/ 33 h 68"/>
                <a:gd name="T14" fmla="*/ 2 w 64"/>
                <a:gd name="T15" fmla="*/ 22 h 68"/>
                <a:gd name="T16" fmla="*/ 10 w 64"/>
                <a:gd name="T17" fmla="*/ 10 h 68"/>
                <a:gd name="T18" fmla="*/ 21 w 64"/>
                <a:gd name="T19" fmla="*/ 2 h 68"/>
                <a:gd name="T20" fmla="*/ 33 w 64"/>
                <a:gd name="T21" fmla="*/ 0 h 68"/>
                <a:gd name="T22" fmla="*/ 45 w 64"/>
                <a:gd name="T23" fmla="*/ 2 h 68"/>
                <a:gd name="T24" fmla="*/ 55 w 64"/>
                <a:gd name="T25" fmla="*/ 10 h 68"/>
                <a:gd name="T26" fmla="*/ 62 w 64"/>
                <a:gd name="T27" fmla="*/ 22 h 68"/>
                <a:gd name="T28" fmla="*/ 64 w 64"/>
                <a:gd name="T29" fmla="*/ 33 h 68"/>
                <a:gd name="T30" fmla="*/ 62 w 64"/>
                <a:gd name="T31" fmla="*/ 46 h 68"/>
                <a:gd name="T32" fmla="*/ 55 w 64"/>
                <a:gd name="T33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68">
                  <a:moveTo>
                    <a:pt x="55" y="58"/>
                  </a:moveTo>
                  <a:lnTo>
                    <a:pt x="45" y="66"/>
                  </a:lnTo>
                  <a:lnTo>
                    <a:pt x="33" y="68"/>
                  </a:lnTo>
                  <a:lnTo>
                    <a:pt x="21" y="66"/>
                  </a:lnTo>
                  <a:lnTo>
                    <a:pt x="10" y="58"/>
                  </a:lnTo>
                  <a:lnTo>
                    <a:pt x="2" y="46"/>
                  </a:lnTo>
                  <a:lnTo>
                    <a:pt x="0" y="33"/>
                  </a:lnTo>
                  <a:lnTo>
                    <a:pt x="2" y="22"/>
                  </a:lnTo>
                  <a:lnTo>
                    <a:pt x="10" y="10"/>
                  </a:lnTo>
                  <a:lnTo>
                    <a:pt x="21" y="2"/>
                  </a:lnTo>
                  <a:lnTo>
                    <a:pt x="33" y="0"/>
                  </a:lnTo>
                  <a:lnTo>
                    <a:pt x="45" y="2"/>
                  </a:lnTo>
                  <a:lnTo>
                    <a:pt x="55" y="10"/>
                  </a:lnTo>
                  <a:lnTo>
                    <a:pt x="62" y="22"/>
                  </a:lnTo>
                  <a:lnTo>
                    <a:pt x="64" y="33"/>
                  </a:lnTo>
                  <a:lnTo>
                    <a:pt x="62" y="46"/>
                  </a:lnTo>
                  <a:lnTo>
                    <a:pt x="55" y="5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" name="Freeform 15"/>
            <p:cNvSpPr>
              <a:spLocks noEditPoints="1"/>
            </p:cNvSpPr>
            <p:nvPr/>
          </p:nvSpPr>
          <p:spPr bwMode="auto">
            <a:xfrm>
              <a:off x="7813675" y="2460625"/>
              <a:ext cx="101600" cy="107950"/>
            </a:xfrm>
            <a:custGeom>
              <a:avLst/>
              <a:gdLst>
                <a:gd name="T0" fmla="*/ 55 w 64"/>
                <a:gd name="T1" fmla="*/ 58 h 68"/>
                <a:gd name="T2" fmla="*/ 45 w 64"/>
                <a:gd name="T3" fmla="*/ 66 h 68"/>
                <a:gd name="T4" fmla="*/ 33 w 64"/>
                <a:gd name="T5" fmla="*/ 68 h 68"/>
                <a:gd name="T6" fmla="*/ 21 w 64"/>
                <a:gd name="T7" fmla="*/ 66 h 68"/>
                <a:gd name="T8" fmla="*/ 10 w 64"/>
                <a:gd name="T9" fmla="*/ 58 h 68"/>
                <a:gd name="T10" fmla="*/ 2 w 64"/>
                <a:gd name="T11" fmla="*/ 46 h 68"/>
                <a:gd name="T12" fmla="*/ 0 w 64"/>
                <a:gd name="T13" fmla="*/ 33 h 68"/>
                <a:gd name="T14" fmla="*/ 2 w 64"/>
                <a:gd name="T15" fmla="*/ 22 h 68"/>
                <a:gd name="T16" fmla="*/ 10 w 64"/>
                <a:gd name="T17" fmla="*/ 10 h 68"/>
                <a:gd name="T18" fmla="*/ 21 w 64"/>
                <a:gd name="T19" fmla="*/ 2 h 68"/>
                <a:gd name="T20" fmla="*/ 33 w 64"/>
                <a:gd name="T21" fmla="*/ 0 h 68"/>
                <a:gd name="T22" fmla="*/ 45 w 64"/>
                <a:gd name="T23" fmla="*/ 2 h 68"/>
                <a:gd name="T24" fmla="*/ 55 w 64"/>
                <a:gd name="T25" fmla="*/ 10 h 68"/>
                <a:gd name="T26" fmla="*/ 62 w 64"/>
                <a:gd name="T27" fmla="*/ 22 h 68"/>
                <a:gd name="T28" fmla="*/ 64 w 64"/>
                <a:gd name="T29" fmla="*/ 33 h 68"/>
                <a:gd name="T30" fmla="*/ 62 w 64"/>
                <a:gd name="T31" fmla="*/ 46 h 68"/>
                <a:gd name="T32" fmla="*/ 55 w 64"/>
                <a:gd name="T33" fmla="*/ 58 h 68"/>
                <a:gd name="T34" fmla="*/ 55 w 64"/>
                <a:gd name="T35" fmla="*/ 58 h 68"/>
                <a:gd name="T36" fmla="*/ 62 w 64"/>
                <a:gd name="T37" fmla="*/ 46 h 68"/>
                <a:gd name="T38" fmla="*/ 64 w 64"/>
                <a:gd name="T39" fmla="*/ 33 h 68"/>
                <a:gd name="T40" fmla="*/ 62 w 64"/>
                <a:gd name="T41" fmla="*/ 22 h 68"/>
                <a:gd name="T42" fmla="*/ 55 w 64"/>
                <a:gd name="T43" fmla="*/ 10 h 68"/>
                <a:gd name="T44" fmla="*/ 45 w 64"/>
                <a:gd name="T45" fmla="*/ 2 h 68"/>
                <a:gd name="T46" fmla="*/ 33 w 64"/>
                <a:gd name="T47" fmla="*/ 0 h 68"/>
                <a:gd name="T48" fmla="*/ 21 w 64"/>
                <a:gd name="T49" fmla="*/ 2 h 68"/>
                <a:gd name="T50" fmla="*/ 10 w 64"/>
                <a:gd name="T51" fmla="*/ 10 h 68"/>
                <a:gd name="T52" fmla="*/ 2 w 64"/>
                <a:gd name="T53" fmla="*/ 22 h 68"/>
                <a:gd name="T54" fmla="*/ 0 w 64"/>
                <a:gd name="T55" fmla="*/ 33 h 68"/>
                <a:gd name="T56" fmla="*/ 2 w 64"/>
                <a:gd name="T57" fmla="*/ 46 h 68"/>
                <a:gd name="T58" fmla="*/ 10 w 64"/>
                <a:gd name="T59" fmla="*/ 58 h 68"/>
                <a:gd name="T60" fmla="*/ 21 w 64"/>
                <a:gd name="T61" fmla="*/ 66 h 68"/>
                <a:gd name="T62" fmla="*/ 33 w 64"/>
                <a:gd name="T63" fmla="*/ 68 h 68"/>
                <a:gd name="T64" fmla="*/ 45 w 64"/>
                <a:gd name="T65" fmla="*/ 66 h 68"/>
                <a:gd name="T66" fmla="*/ 55 w 64"/>
                <a:gd name="T67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8">
                  <a:moveTo>
                    <a:pt x="55" y="58"/>
                  </a:moveTo>
                  <a:lnTo>
                    <a:pt x="45" y="66"/>
                  </a:lnTo>
                  <a:lnTo>
                    <a:pt x="33" y="68"/>
                  </a:lnTo>
                  <a:lnTo>
                    <a:pt x="21" y="66"/>
                  </a:lnTo>
                  <a:lnTo>
                    <a:pt x="10" y="58"/>
                  </a:lnTo>
                  <a:lnTo>
                    <a:pt x="2" y="46"/>
                  </a:lnTo>
                  <a:lnTo>
                    <a:pt x="0" y="33"/>
                  </a:lnTo>
                  <a:lnTo>
                    <a:pt x="2" y="22"/>
                  </a:lnTo>
                  <a:lnTo>
                    <a:pt x="10" y="10"/>
                  </a:lnTo>
                  <a:lnTo>
                    <a:pt x="21" y="2"/>
                  </a:lnTo>
                  <a:lnTo>
                    <a:pt x="33" y="0"/>
                  </a:lnTo>
                  <a:lnTo>
                    <a:pt x="45" y="2"/>
                  </a:lnTo>
                  <a:lnTo>
                    <a:pt x="55" y="10"/>
                  </a:lnTo>
                  <a:lnTo>
                    <a:pt x="62" y="22"/>
                  </a:lnTo>
                  <a:lnTo>
                    <a:pt x="64" y="33"/>
                  </a:lnTo>
                  <a:lnTo>
                    <a:pt x="62" y="46"/>
                  </a:lnTo>
                  <a:lnTo>
                    <a:pt x="55" y="58"/>
                  </a:lnTo>
                  <a:close/>
                  <a:moveTo>
                    <a:pt x="55" y="58"/>
                  </a:moveTo>
                  <a:lnTo>
                    <a:pt x="62" y="46"/>
                  </a:lnTo>
                  <a:lnTo>
                    <a:pt x="64" y="33"/>
                  </a:lnTo>
                  <a:lnTo>
                    <a:pt x="62" y="22"/>
                  </a:lnTo>
                  <a:lnTo>
                    <a:pt x="55" y="10"/>
                  </a:lnTo>
                  <a:lnTo>
                    <a:pt x="45" y="2"/>
                  </a:lnTo>
                  <a:lnTo>
                    <a:pt x="33" y="0"/>
                  </a:lnTo>
                  <a:lnTo>
                    <a:pt x="21" y="2"/>
                  </a:lnTo>
                  <a:lnTo>
                    <a:pt x="10" y="10"/>
                  </a:lnTo>
                  <a:lnTo>
                    <a:pt x="2" y="22"/>
                  </a:lnTo>
                  <a:lnTo>
                    <a:pt x="0" y="33"/>
                  </a:lnTo>
                  <a:lnTo>
                    <a:pt x="2" y="46"/>
                  </a:lnTo>
                  <a:lnTo>
                    <a:pt x="10" y="58"/>
                  </a:lnTo>
                  <a:lnTo>
                    <a:pt x="21" y="66"/>
                  </a:lnTo>
                  <a:lnTo>
                    <a:pt x="33" y="68"/>
                  </a:lnTo>
                  <a:lnTo>
                    <a:pt x="45" y="66"/>
                  </a:lnTo>
                  <a:lnTo>
                    <a:pt x="55" y="5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" name="Freeform 16"/>
            <p:cNvSpPr>
              <a:spLocks noEditPoints="1"/>
            </p:cNvSpPr>
            <p:nvPr/>
          </p:nvSpPr>
          <p:spPr bwMode="auto">
            <a:xfrm>
              <a:off x="7810500" y="2455863"/>
              <a:ext cx="109538" cy="117475"/>
            </a:xfrm>
            <a:custGeom>
              <a:avLst/>
              <a:gdLst>
                <a:gd name="T0" fmla="*/ 55 w 69"/>
                <a:gd name="T1" fmla="*/ 60 h 74"/>
                <a:gd name="T2" fmla="*/ 46 w 69"/>
                <a:gd name="T3" fmla="*/ 66 h 74"/>
                <a:gd name="T4" fmla="*/ 35 w 69"/>
                <a:gd name="T5" fmla="*/ 69 h 74"/>
                <a:gd name="T6" fmla="*/ 24 w 69"/>
                <a:gd name="T7" fmla="*/ 66 h 74"/>
                <a:gd name="T8" fmla="*/ 14 w 69"/>
                <a:gd name="T9" fmla="*/ 60 h 74"/>
                <a:gd name="T10" fmla="*/ 7 w 69"/>
                <a:gd name="T11" fmla="*/ 49 h 74"/>
                <a:gd name="T12" fmla="*/ 6 w 69"/>
                <a:gd name="T13" fmla="*/ 36 h 74"/>
                <a:gd name="T14" fmla="*/ 7 w 69"/>
                <a:gd name="T15" fmla="*/ 25 h 74"/>
                <a:gd name="T16" fmla="*/ 14 w 69"/>
                <a:gd name="T17" fmla="*/ 14 h 74"/>
                <a:gd name="T18" fmla="*/ 24 w 69"/>
                <a:gd name="T19" fmla="*/ 8 h 74"/>
                <a:gd name="T20" fmla="*/ 35 w 69"/>
                <a:gd name="T21" fmla="*/ 5 h 74"/>
                <a:gd name="T22" fmla="*/ 46 w 69"/>
                <a:gd name="T23" fmla="*/ 8 h 74"/>
                <a:gd name="T24" fmla="*/ 55 w 69"/>
                <a:gd name="T25" fmla="*/ 14 h 74"/>
                <a:gd name="T26" fmla="*/ 62 w 69"/>
                <a:gd name="T27" fmla="*/ 25 h 74"/>
                <a:gd name="T28" fmla="*/ 64 w 69"/>
                <a:gd name="T29" fmla="*/ 36 h 74"/>
                <a:gd name="T30" fmla="*/ 62 w 69"/>
                <a:gd name="T31" fmla="*/ 49 h 74"/>
                <a:gd name="T32" fmla="*/ 55 w 69"/>
                <a:gd name="T33" fmla="*/ 60 h 74"/>
                <a:gd name="T34" fmla="*/ 59 w 69"/>
                <a:gd name="T35" fmla="*/ 63 h 74"/>
                <a:gd name="T36" fmla="*/ 66 w 69"/>
                <a:gd name="T37" fmla="*/ 51 h 74"/>
                <a:gd name="T38" fmla="*/ 69 w 69"/>
                <a:gd name="T39" fmla="*/ 36 h 74"/>
                <a:gd name="T40" fmla="*/ 66 w 69"/>
                <a:gd name="T41" fmla="*/ 23 h 74"/>
                <a:gd name="T42" fmla="*/ 59 w 69"/>
                <a:gd name="T43" fmla="*/ 10 h 74"/>
                <a:gd name="T44" fmla="*/ 48 w 69"/>
                <a:gd name="T45" fmla="*/ 3 h 74"/>
                <a:gd name="T46" fmla="*/ 35 w 69"/>
                <a:gd name="T47" fmla="*/ 0 h 74"/>
                <a:gd name="T48" fmla="*/ 21 w 69"/>
                <a:gd name="T49" fmla="*/ 3 h 74"/>
                <a:gd name="T50" fmla="*/ 9 w 69"/>
                <a:gd name="T51" fmla="*/ 10 h 74"/>
                <a:gd name="T52" fmla="*/ 2 w 69"/>
                <a:gd name="T53" fmla="*/ 23 h 74"/>
                <a:gd name="T54" fmla="*/ 0 w 69"/>
                <a:gd name="T55" fmla="*/ 36 h 74"/>
                <a:gd name="T56" fmla="*/ 2 w 69"/>
                <a:gd name="T57" fmla="*/ 51 h 74"/>
                <a:gd name="T58" fmla="*/ 9 w 69"/>
                <a:gd name="T59" fmla="*/ 63 h 74"/>
                <a:gd name="T60" fmla="*/ 21 w 69"/>
                <a:gd name="T61" fmla="*/ 71 h 74"/>
                <a:gd name="T62" fmla="*/ 35 w 69"/>
                <a:gd name="T63" fmla="*/ 74 h 74"/>
                <a:gd name="T64" fmla="*/ 48 w 69"/>
                <a:gd name="T65" fmla="*/ 71 h 74"/>
                <a:gd name="T66" fmla="*/ 59 w 69"/>
                <a:gd name="T67" fmla="*/ 6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74">
                  <a:moveTo>
                    <a:pt x="55" y="60"/>
                  </a:moveTo>
                  <a:lnTo>
                    <a:pt x="46" y="66"/>
                  </a:lnTo>
                  <a:lnTo>
                    <a:pt x="35" y="69"/>
                  </a:lnTo>
                  <a:lnTo>
                    <a:pt x="24" y="66"/>
                  </a:lnTo>
                  <a:lnTo>
                    <a:pt x="14" y="60"/>
                  </a:lnTo>
                  <a:lnTo>
                    <a:pt x="7" y="49"/>
                  </a:lnTo>
                  <a:lnTo>
                    <a:pt x="6" y="36"/>
                  </a:lnTo>
                  <a:lnTo>
                    <a:pt x="7" y="25"/>
                  </a:lnTo>
                  <a:lnTo>
                    <a:pt x="14" y="14"/>
                  </a:lnTo>
                  <a:lnTo>
                    <a:pt x="24" y="8"/>
                  </a:lnTo>
                  <a:lnTo>
                    <a:pt x="35" y="5"/>
                  </a:lnTo>
                  <a:lnTo>
                    <a:pt x="46" y="8"/>
                  </a:lnTo>
                  <a:lnTo>
                    <a:pt x="55" y="14"/>
                  </a:lnTo>
                  <a:lnTo>
                    <a:pt x="62" y="25"/>
                  </a:lnTo>
                  <a:lnTo>
                    <a:pt x="64" y="36"/>
                  </a:lnTo>
                  <a:lnTo>
                    <a:pt x="62" y="49"/>
                  </a:lnTo>
                  <a:lnTo>
                    <a:pt x="55" y="60"/>
                  </a:lnTo>
                  <a:close/>
                  <a:moveTo>
                    <a:pt x="59" y="63"/>
                  </a:moveTo>
                  <a:lnTo>
                    <a:pt x="66" y="51"/>
                  </a:lnTo>
                  <a:lnTo>
                    <a:pt x="69" y="36"/>
                  </a:lnTo>
                  <a:lnTo>
                    <a:pt x="66" y="23"/>
                  </a:lnTo>
                  <a:lnTo>
                    <a:pt x="59" y="10"/>
                  </a:lnTo>
                  <a:lnTo>
                    <a:pt x="48" y="3"/>
                  </a:lnTo>
                  <a:lnTo>
                    <a:pt x="35" y="0"/>
                  </a:lnTo>
                  <a:lnTo>
                    <a:pt x="21" y="3"/>
                  </a:lnTo>
                  <a:lnTo>
                    <a:pt x="9" y="10"/>
                  </a:lnTo>
                  <a:lnTo>
                    <a:pt x="2" y="23"/>
                  </a:lnTo>
                  <a:lnTo>
                    <a:pt x="0" y="36"/>
                  </a:lnTo>
                  <a:lnTo>
                    <a:pt x="2" y="51"/>
                  </a:lnTo>
                  <a:lnTo>
                    <a:pt x="9" y="63"/>
                  </a:lnTo>
                  <a:lnTo>
                    <a:pt x="21" y="71"/>
                  </a:lnTo>
                  <a:lnTo>
                    <a:pt x="35" y="74"/>
                  </a:lnTo>
                  <a:lnTo>
                    <a:pt x="48" y="71"/>
                  </a:lnTo>
                  <a:lnTo>
                    <a:pt x="59" y="63"/>
                  </a:lnTo>
                  <a:close/>
                </a:path>
              </a:pathLst>
            </a:custGeom>
            <a:solidFill>
              <a:srgbClr val="843F0F"/>
            </a:solidFill>
            <a:ln w="0">
              <a:solidFill>
                <a:srgbClr val="843F0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" name="Freeform 17"/>
            <p:cNvSpPr>
              <a:spLocks noEditPoints="1"/>
            </p:cNvSpPr>
            <p:nvPr/>
          </p:nvSpPr>
          <p:spPr bwMode="auto">
            <a:xfrm>
              <a:off x="7832725" y="2481263"/>
              <a:ext cx="63500" cy="66675"/>
            </a:xfrm>
            <a:custGeom>
              <a:avLst/>
              <a:gdLst>
                <a:gd name="T0" fmla="*/ 34 w 40"/>
                <a:gd name="T1" fmla="*/ 2 h 42"/>
                <a:gd name="T2" fmla="*/ 3 w 40"/>
                <a:gd name="T3" fmla="*/ 36 h 42"/>
                <a:gd name="T4" fmla="*/ 0 w 40"/>
                <a:gd name="T5" fmla="*/ 38 h 42"/>
                <a:gd name="T6" fmla="*/ 5 w 40"/>
                <a:gd name="T7" fmla="*/ 42 h 42"/>
                <a:gd name="T8" fmla="*/ 6 w 40"/>
                <a:gd name="T9" fmla="*/ 40 h 42"/>
                <a:gd name="T10" fmla="*/ 38 w 40"/>
                <a:gd name="T11" fmla="*/ 6 h 42"/>
                <a:gd name="T12" fmla="*/ 40 w 40"/>
                <a:gd name="T13" fmla="*/ 4 h 42"/>
                <a:gd name="T14" fmla="*/ 37 w 40"/>
                <a:gd name="T15" fmla="*/ 0 h 42"/>
                <a:gd name="T16" fmla="*/ 34 w 40"/>
                <a:gd name="T17" fmla="*/ 2 h 42"/>
                <a:gd name="T18" fmla="*/ 3 w 40"/>
                <a:gd name="T19" fmla="*/ 6 h 42"/>
                <a:gd name="T20" fmla="*/ 34 w 40"/>
                <a:gd name="T21" fmla="*/ 40 h 42"/>
                <a:gd name="T22" fmla="*/ 37 w 40"/>
                <a:gd name="T23" fmla="*/ 42 h 42"/>
                <a:gd name="T24" fmla="*/ 40 w 40"/>
                <a:gd name="T25" fmla="*/ 38 h 42"/>
                <a:gd name="T26" fmla="*/ 38 w 40"/>
                <a:gd name="T27" fmla="*/ 36 h 42"/>
                <a:gd name="T28" fmla="*/ 6 w 40"/>
                <a:gd name="T29" fmla="*/ 2 h 42"/>
                <a:gd name="T30" fmla="*/ 5 w 40"/>
                <a:gd name="T31" fmla="*/ 0 h 42"/>
                <a:gd name="T32" fmla="*/ 0 w 40"/>
                <a:gd name="T33" fmla="*/ 4 h 42"/>
                <a:gd name="T34" fmla="*/ 3 w 40"/>
                <a:gd name="T35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42">
                  <a:moveTo>
                    <a:pt x="34" y="2"/>
                  </a:moveTo>
                  <a:lnTo>
                    <a:pt x="3" y="36"/>
                  </a:lnTo>
                  <a:lnTo>
                    <a:pt x="0" y="38"/>
                  </a:lnTo>
                  <a:lnTo>
                    <a:pt x="5" y="42"/>
                  </a:lnTo>
                  <a:lnTo>
                    <a:pt x="6" y="40"/>
                  </a:lnTo>
                  <a:lnTo>
                    <a:pt x="38" y="6"/>
                  </a:lnTo>
                  <a:lnTo>
                    <a:pt x="40" y="4"/>
                  </a:lnTo>
                  <a:lnTo>
                    <a:pt x="37" y="0"/>
                  </a:lnTo>
                  <a:lnTo>
                    <a:pt x="34" y="2"/>
                  </a:lnTo>
                  <a:close/>
                  <a:moveTo>
                    <a:pt x="3" y="6"/>
                  </a:moveTo>
                  <a:lnTo>
                    <a:pt x="34" y="40"/>
                  </a:lnTo>
                  <a:lnTo>
                    <a:pt x="37" y="42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4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843F0F"/>
            </a:solidFill>
            <a:ln w="0">
              <a:solidFill>
                <a:srgbClr val="843F0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/>
              <p:cNvSpPr txBox="1"/>
              <p:nvPr/>
            </p:nvSpPr>
            <p:spPr>
              <a:xfrm>
                <a:off x="991515" y="4560979"/>
                <a:ext cx="2926442" cy="628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𝑄𝐶𝐷</m:t>
                          </m:r>
                        </m:sub>
                      </m:sSub>
                      <m:d>
                        <m:dPr>
                          <m:ctrlP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en-US" altLang="ja-JP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  </m:t>
                      </m:r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𝐼𝑅</m:t>
                          </m:r>
                        </m:sub>
                      </m:sSub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(</m:t>
                      </m:r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𝑟</m:t>
                      </m:r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4" name="テキスト ボックス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15" y="4560979"/>
                <a:ext cx="2926442" cy="62805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テキスト ボックス 155"/>
              <p:cNvSpPr txBox="1"/>
              <p:nvPr/>
            </p:nvSpPr>
            <p:spPr>
              <a:xfrm>
                <a:off x="912562" y="5914215"/>
                <a:ext cx="4381199" cy="434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𝐼𝑅</m:t>
                          </m:r>
                        </m:sub>
                      </m:sSub>
                      <m:d>
                        <m:dPr>
                          <m:ctrlP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~ </m:t>
                      </m:r>
                      <m:sSubSup>
                        <m:sSubSupPr>
                          <m:ctrlP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𝑂𝑆</m:t>
                          </m:r>
                        </m:sub>
                        <m:sup>
                          <m:r>
                            <a:rPr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ja-JP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p>
                              <m: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p>
                          </m:sSup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p>
                          </m:sSup>
                        </m:e>
                      </m:d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~ </m:t>
                      </m:r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altLang="ja-JP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𝑄𝐶𝐷</m:t>
                              </m:r>
                            </m:sub>
                            <m:sup>
                              <m:r>
                                <a:rPr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  3</m:t>
                              </m:r>
                            </m:sup>
                          </m:sSubSup>
                          <m:sSup>
                            <m:sSupPr>
                              <m:ctrlP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ja-JP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6" name="テキスト ボックス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62" y="5914215"/>
                <a:ext cx="4381199" cy="434799"/>
              </a:xfrm>
              <a:prstGeom prst="rect">
                <a:avLst/>
              </a:prstGeom>
              <a:blipFill rotWithShape="1">
                <a:blip r:embed="rId6"/>
                <a:stretch>
                  <a:fillRect t="-9722" b="-41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" name="テキスト ボックス 156"/>
          <p:cNvSpPr txBox="1"/>
          <p:nvPr/>
        </p:nvSpPr>
        <p:spPr>
          <a:xfrm>
            <a:off x="3065750" y="5242325"/>
            <a:ext cx="851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IR contr.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58" name="テキスト ボックス 157"/>
          <p:cNvSpPr txBox="1"/>
          <p:nvPr/>
        </p:nvSpPr>
        <p:spPr>
          <a:xfrm>
            <a:off x="1989750" y="5242325"/>
            <a:ext cx="92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7030A0"/>
                </a:solidFill>
              </a:rPr>
              <a:t>UV contr.</a:t>
            </a:r>
            <a:endParaRPr kumimoji="1" lang="ja-JP" altLang="en-US" sz="1400" dirty="0">
              <a:solidFill>
                <a:srgbClr val="7030A0"/>
              </a:solidFill>
            </a:endParaRPr>
          </a:p>
        </p:txBody>
      </p:sp>
      <p:cxnSp>
        <p:nvCxnSpPr>
          <p:cNvPr id="159" name="直線コネクタ 158"/>
          <p:cNvCxnSpPr/>
          <p:nvPr/>
        </p:nvCxnSpPr>
        <p:spPr>
          <a:xfrm>
            <a:off x="2137271" y="5194500"/>
            <a:ext cx="550843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コネクタ 159"/>
          <p:cNvCxnSpPr/>
          <p:nvPr/>
        </p:nvCxnSpPr>
        <p:spPr>
          <a:xfrm>
            <a:off x="3125855" y="5126810"/>
            <a:ext cx="56479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矢印コネクタ 2"/>
          <p:cNvCxnSpPr/>
          <p:nvPr/>
        </p:nvCxnSpPr>
        <p:spPr>
          <a:xfrm flipH="1">
            <a:off x="2765235" y="5122841"/>
            <a:ext cx="451689" cy="77118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>
            <a:off x="3431745" y="3134295"/>
            <a:ext cx="938271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>
            <a:off x="3431745" y="2581615"/>
            <a:ext cx="938271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5" name="Freeform 22"/>
          <p:cNvSpPr>
            <a:spLocks/>
          </p:cNvSpPr>
          <p:nvPr/>
        </p:nvSpPr>
        <p:spPr bwMode="auto">
          <a:xfrm>
            <a:off x="3600436" y="2390407"/>
            <a:ext cx="584200" cy="192088"/>
          </a:xfrm>
          <a:custGeom>
            <a:avLst/>
            <a:gdLst>
              <a:gd name="T0" fmla="*/ 356 w 368"/>
              <a:gd name="T1" fmla="*/ 71 h 121"/>
              <a:gd name="T2" fmla="*/ 311 w 368"/>
              <a:gd name="T3" fmla="*/ 78 h 121"/>
              <a:gd name="T4" fmla="*/ 339 w 368"/>
              <a:gd name="T5" fmla="*/ 86 h 121"/>
              <a:gd name="T6" fmla="*/ 323 w 368"/>
              <a:gd name="T7" fmla="*/ 44 h 121"/>
              <a:gd name="T8" fmla="*/ 282 w 368"/>
              <a:gd name="T9" fmla="*/ 64 h 121"/>
              <a:gd name="T10" fmla="*/ 314 w 368"/>
              <a:gd name="T11" fmla="*/ 62 h 121"/>
              <a:gd name="T12" fmla="*/ 286 w 368"/>
              <a:gd name="T13" fmla="*/ 24 h 121"/>
              <a:gd name="T14" fmla="*/ 252 w 368"/>
              <a:gd name="T15" fmla="*/ 54 h 121"/>
              <a:gd name="T16" fmla="*/ 284 w 368"/>
              <a:gd name="T17" fmla="*/ 41 h 121"/>
              <a:gd name="T18" fmla="*/ 246 w 368"/>
              <a:gd name="T19" fmla="*/ 11 h 121"/>
              <a:gd name="T20" fmla="*/ 224 w 368"/>
              <a:gd name="T21" fmla="*/ 49 h 121"/>
              <a:gd name="T22" fmla="*/ 250 w 368"/>
              <a:gd name="T23" fmla="*/ 25 h 121"/>
              <a:gd name="T24" fmla="*/ 203 w 368"/>
              <a:gd name="T25" fmla="*/ 5 h 121"/>
              <a:gd name="T26" fmla="*/ 195 w 368"/>
              <a:gd name="T27" fmla="*/ 48 h 121"/>
              <a:gd name="T28" fmla="*/ 213 w 368"/>
              <a:gd name="T29" fmla="*/ 15 h 121"/>
              <a:gd name="T30" fmla="*/ 162 w 368"/>
              <a:gd name="T31" fmla="*/ 7 h 121"/>
              <a:gd name="T32" fmla="*/ 166 w 368"/>
              <a:gd name="T33" fmla="*/ 49 h 121"/>
              <a:gd name="T34" fmla="*/ 175 w 368"/>
              <a:gd name="T35" fmla="*/ 12 h 121"/>
              <a:gd name="T36" fmla="*/ 124 w 368"/>
              <a:gd name="T37" fmla="*/ 15 h 121"/>
              <a:gd name="T38" fmla="*/ 137 w 368"/>
              <a:gd name="T39" fmla="*/ 55 h 121"/>
              <a:gd name="T40" fmla="*/ 136 w 368"/>
              <a:gd name="T41" fmla="*/ 14 h 121"/>
              <a:gd name="T42" fmla="*/ 87 w 368"/>
              <a:gd name="T43" fmla="*/ 30 h 121"/>
              <a:gd name="T44" fmla="*/ 108 w 368"/>
              <a:gd name="T45" fmla="*/ 65 h 121"/>
              <a:gd name="T46" fmla="*/ 101 w 368"/>
              <a:gd name="T47" fmla="*/ 25 h 121"/>
              <a:gd name="T48" fmla="*/ 54 w 368"/>
              <a:gd name="T49" fmla="*/ 48 h 121"/>
              <a:gd name="T50" fmla="*/ 81 w 368"/>
              <a:gd name="T51" fmla="*/ 79 h 121"/>
              <a:gd name="T52" fmla="*/ 67 w 368"/>
              <a:gd name="T53" fmla="*/ 41 h 121"/>
              <a:gd name="T54" fmla="*/ 25 w 368"/>
              <a:gd name="T55" fmla="*/ 72 h 121"/>
              <a:gd name="T56" fmla="*/ 58 w 368"/>
              <a:gd name="T57" fmla="*/ 96 h 121"/>
              <a:gd name="T58" fmla="*/ 34 w 368"/>
              <a:gd name="T59" fmla="*/ 62 h 121"/>
              <a:gd name="T60" fmla="*/ 0 w 368"/>
              <a:gd name="T61" fmla="*/ 102 h 121"/>
              <a:gd name="T62" fmla="*/ 4 w 368"/>
              <a:gd name="T63" fmla="*/ 90 h 121"/>
              <a:gd name="T64" fmla="*/ 42 w 368"/>
              <a:gd name="T65" fmla="*/ 68 h 121"/>
              <a:gd name="T66" fmla="*/ 48 w 368"/>
              <a:gd name="T67" fmla="*/ 94 h 121"/>
              <a:gd name="T68" fmla="*/ 32 w 368"/>
              <a:gd name="T69" fmla="*/ 59 h 121"/>
              <a:gd name="T70" fmla="*/ 73 w 368"/>
              <a:gd name="T71" fmla="*/ 49 h 121"/>
              <a:gd name="T72" fmla="*/ 72 w 368"/>
              <a:gd name="T73" fmla="*/ 73 h 121"/>
              <a:gd name="T74" fmla="*/ 64 w 368"/>
              <a:gd name="T75" fmla="*/ 37 h 121"/>
              <a:gd name="T76" fmla="*/ 105 w 368"/>
              <a:gd name="T77" fmla="*/ 35 h 121"/>
              <a:gd name="T78" fmla="*/ 100 w 368"/>
              <a:gd name="T79" fmla="*/ 58 h 121"/>
              <a:gd name="T80" fmla="*/ 99 w 368"/>
              <a:gd name="T81" fmla="*/ 20 h 121"/>
              <a:gd name="T82" fmla="*/ 139 w 368"/>
              <a:gd name="T83" fmla="*/ 25 h 121"/>
              <a:gd name="T84" fmla="*/ 131 w 368"/>
              <a:gd name="T85" fmla="*/ 45 h 121"/>
              <a:gd name="T86" fmla="*/ 137 w 368"/>
              <a:gd name="T87" fmla="*/ 8 h 121"/>
              <a:gd name="T88" fmla="*/ 175 w 368"/>
              <a:gd name="T89" fmla="*/ 21 h 121"/>
              <a:gd name="T90" fmla="*/ 161 w 368"/>
              <a:gd name="T91" fmla="*/ 37 h 121"/>
              <a:gd name="T92" fmla="*/ 178 w 368"/>
              <a:gd name="T93" fmla="*/ 3 h 121"/>
              <a:gd name="T94" fmla="*/ 210 w 368"/>
              <a:gd name="T95" fmla="*/ 25 h 121"/>
              <a:gd name="T96" fmla="*/ 194 w 368"/>
              <a:gd name="T97" fmla="*/ 33 h 121"/>
              <a:gd name="T98" fmla="*/ 219 w 368"/>
              <a:gd name="T99" fmla="*/ 6 h 121"/>
              <a:gd name="T100" fmla="*/ 244 w 368"/>
              <a:gd name="T101" fmla="*/ 33 h 121"/>
              <a:gd name="T102" fmla="*/ 227 w 368"/>
              <a:gd name="T103" fmla="*/ 33 h 121"/>
              <a:gd name="T104" fmla="*/ 260 w 368"/>
              <a:gd name="T105" fmla="*/ 14 h 121"/>
              <a:gd name="T106" fmla="*/ 274 w 368"/>
              <a:gd name="T107" fmla="*/ 49 h 121"/>
              <a:gd name="T108" fmla="*/ 261 w 368"/>
              <a:gd name="T109" fmla="*/ 39 h 121"/>
              <a:gd name="T110" fmla="*/ 297 w 368"/>
              <a:gd name="T111" fmla="*/ 31 h 121"/>
              <a:gd name="T112" fmla="*/ 302 w 368"/>
              <a:gd name="T113" fmla="*/ 68 h 121"/>
              <a:gd name="T114" fmla="*/ 293 w 368"/>
              <a:gd name="T115" fmla="*/ 53 h 121"/>
              <a:gd name="T116" fmla="*/ 332 w 368"/>
              <a:gd name="T117" fmla="*/ 54 h 121"/>
              <a:gd name="T118" fmla="*/ 325 w 368"/>
              <a:gd name="T119" fmla="*/ 91 h 121"/>
              <a:gd name="T120" fmla="*/ 323 w 368"/>
              <a:gd name="T121" fmla="*/ 71 h 121"/>
              <a:gd name="T122" fmla="*/ 362 w 368"/>
              <a:gd name="T123" fmla="*/ 8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68" h="121">
                <a:moveTo>
                  <a:pt x="355" y="119"/>
                </a:moveTo>
                <a:lnTo>
                  <a:pt x="361" y="115"/>
                </a:lnTo>
                <a:lnTo>
                  <a:pt x="362" y="113"/>
                </a:lnTo>
                <a:lnTo>
                  <a:pt x="362" y="113"/>
                </a:lnTo>
                <a:lnTo>
                  <a:pt x="362" y="113"/>
                </a:lnTo>
                <a:lnTo>
                  <a:pt x="364" y="112"/>
                </a:lnTo>
                <a:lnTo>
                  <a:pt x="364" y="112"/>
                </a:lnTo>
                <a:lnTo>
                  <a:pt x="364" y="112"/>
                </a:lnTo>
                <a:lnTo>
                  <a:pt x="365" y="109"/>
                </a:lnTo>
                <a:lnTo>
                  <a:pt x="365" y="109"/>
                </a:lnTo>
                <a:lnTo>
                  <a:pt x="365" y="109"/>
                </a:lnTo>
                <a:lnTo>
                  <a:pt x="367" y="107"/>
                </a:lnTo>
                <a:lnTo>
                  <a:pt x="367" y="107"/>
                </a:lnTo>
                <a:lnTo>
                  <a:pt x="367" y="107"/>
                </a:lnTo>
                <a:lnTo>
                  <a:pt x="368" y="104"/>
                </a:lnTo>
                <a:lnTo>
                  <a:pt x="368" y="104"/>
                </a:lnTo>
                <a:lnTo>
                  <a:pt x="368" y="104"/>
                </a:lnTo>
                <a:lnTo>
                  <a:pt x="368" y="102"/>
                </a:lnTo>
                <a:lnTo>
                  <a:pt x="368" y="102"/>
                </a:lnTo>
                <a:lnTo>
                  <a:pt x="368" y="101"/>
                </a:lnTo>
                <a:lnTo>
                  <a:pt x="368" y="98"/>
                </a:lnTo>
                <a:lnTo>
                  <a:pt x="368" y="98"/>
                </a:lnTo>
                <a:lnTo>
                  <a:pt x="368" y="98"/>
                </a:lnTo>
                <a:lnTo>
                  <a:pt x="368" y="96"/>
                </a:lnTo>
                <a:lnTo>
                  <a:pt x="368" y="96"/>
                </a:lnTo>
                <a:lnTo>
                  <a:pt x="368" y="96"/>
                </a:lnTo>
                <a:lnTo>
                  <a:pt x="368" y="94"/>
                </a:lnTo>
                <a:lnTo>
                  <a:pt x="368" y="92"/>
                </a:lnTo>
                <a:lnTo>
                  <a:pt x="368" y="92"/>
                </a:lnTo>
                <a:lnTo>
                  <a:pt x="368" y="90"/>
                </a:lnTo>
                <a:lnTo>
                  <a:pt x="368" y="90"/>
                </a:lnTo>
                <a:lnTo>
                  <a:pt x="368" y="90"/>
                </a:lnTo>
                <a:lnTo>
                  <a:pt x="365" y="84"/>
                </a:lnTo>
                <a:lnTo>
                  <a:pt x="365" y="84"/>
                </a:lnTo>
                <a:lnTo>
                  <a:pt x="365" y="84"/>
                </a:lnTo>
                <a:lnTo>
                  <a:pt x="364" y="82"/>
                </a:lnTo>
                <a:lnTo>
                  <a:pt x="364" y="82"/>
                </a:lnTo>
                <a:lnTo>
                  <a:pt x="364" y="80"/>
                </a:lnTo>
                <a:lnTo>
                  <a:pt x="363" y="78"/>
                </a:lnTo>
                <a:lnTo>
                  <a:pt x="362" y="78"/>
                </a:lnTo>
                <a:lnTo>
                  <a:pt x="362" y="78"/>
                </a:lnTo>
                <a:lnTo>
                  <a:pt x="361" y="76"/>
                </a:lnTo>
                <a:lnTo>
                  <a:pt x="361" y="76"/>
                </a:lnTo>
                <a:lnTo>
                  <a:pt x="361" y="76"/>
                </a:lnTo>
                <a:lnTo>
                  <a:pt x="358" y="73"/>
                </a:lnTo>
                <a:lnTo>
                  <a:pt x="358" y="73"/>
                </a:lnTo>
                <a:lnTo>
                  <a:pt x="358" y="73"/>
                </a:lnTo>
                <a:lnTo>
                  <a:pt x="356" y="71"/>
                </a:lnTo>
                <a:lnTo>
                  <a:pt x="356" y="71"/>
                </a:lnTo>
                <a:lnTo>
                  <a:pt x="356" y="71"/>
                </a:lnTo>
                <a:lnTo>
                  <a:pt x="352" y="68"/>
                </a:lnTo>
                <a:lnTo>
                  <a:pt x="352" y="68"/>
                </a:lnTo>
                <a:lnTo>
                  <a:pt x="352" y="68"/>
                </a:lnTo>
                <a:lnTo>
                  <a:pt x="350" y="67"/>
                </a:lnTo>
                <a:lnTo>
                  <a:pt x="350" y="66"/>
                </a:lnTo>
                <a:lnTo>
                  <a:pt x="350" y="66"/>
                </a:lnTo>
                <a:lnTo>
                  <a:pt x="347" y="65"/>
                </a:lnTo>
                <a:lnTo>
                  <a:pt x="347" y="65"/>
                </a:lnTo>
                <a:lnTo>
                  <a:pt x="346" y="65"/>
                </a:lnTo>
                <a:lnTo>
                  <a:pt x="341" y="64"/>
                </a:lnTo>
                <a:lnTo>
                  <a:pt x="341" y="62"/>
                </a:lnTo>
                <a:lnTo>
                  <a:pt x="341" y="62"/>
                </a:lnTo>
                <a:lnTo>
                  <a:pt x="338" y="62"/>
                </a:lnTo>
                <a:lnTo>
                  <a:pt x="338" y="62"/>
                </a:lnTo>
                <a:lnTo>
                  <a:pt x="338" y="62"/>
                </a:lnTo>
                <a:lnTo>
                  <a:pt x="335" y="62"/>
                </a:lnTo>
                <a:lnTo>
                  <a:pt x="335" y="62"/>
                </a:lnTo>
                <a:lnTo>
                  <a:pt x="335" y="62"/>
                </a:lnTo>
                <a:lnTo>
                  <a:pt x="333" y="62"/>
                </a:lnTo>
                <a:lnTo>
                  <a:pt x="332" y="62"/>
                </a:lnTo>
                <a:lnTo>
                  <a:pt x="332" y="62"/>
                </a:lnTo>
                <a:lnTo>
                  <a:pt x="329" y="62"/>
                </a:lnTo>
                <a:lnTo>
                  <a:pt x="329" y="62"/>
                </a:lnTo>
                <a:lnTo>
                  <a:pt x="329" y="62"/>
                </a:lnTo>
                <a:lnTo>
                  <a:pt x="327" y="62"/>
                </a:lnTo>
                <a:lnTo>
                  <a:pt x="327" y="62"/>
                </a:lnTo>
                <a:lnTo>
                  <a:pt x="327" y="62"/>
                </a:lnTo>
                <a:lnTo>
                  <a:pt x="325" y="64"/>
                </a:lnTo>
                <a:lnTo>
                  <a:pt x="325" y="64"/>
                </a:lnTo>
                <a:lnTo>
                  <a:pt x="325" y="64"/>
                </a:lnTo>
                <a:lnTo>
                  <a:pt x="322" y="65"/>
                </a:lnTo>
                <a:lnTo>
                  <a:pt x="322" y="65"/>
                </a:lnTo>
                <a:lnTo>
                  <a:pt x="322" y="65"/>
                </a:lnTo>
                <a:lnTo>
                  <a:pt x="320" y="66"/>
                </a:lnTo>
                <a:lnTo>
                  <a:pt x="320" y="66"/>
                </a:lnTo>
                <a:lnTo>
                  <a:pt x="320" y="66"/>
                </a:lnTo>
                <a:lnTo>
                  <a:pt x="317" y="68"/>
                </a:lnTo>
                <a:lnTo>
                  <a:pt x="317" y="68"/>
                </a:lnTo>
                <a:lnTo>
                  <a:pt x="317" y="68"/>
                </a:lnTo>
                <a:lnTo>
                  <a:pt x="316" y="70"/>
                </a:lnTo>
                <a:lnTo>
                  <a:pt x="316" y="70"/>
                </a:lnTo>
                <a:lnTo>
                  <a:pt x="316" y="70"/>
                </a:lnTo>
                <a:lnTo>
                  <a:pt x="314" y="73"/>
                </a:lnTo>
                <a:lnTo>
                  <a:pt x="314" y="73"/>
                </a:lnTo>
                <a:lnTo>
                  <a:pt x="314" y="74"/>
                </a:lnTo>
                <a:lnTo>
                  <a:pt x="311" y="78"/>
                </a:lnTo>
                <a:lnTo>
                  <a:pt x="311" y="78"/>
                </a:lnTo>
                <a:lnTo>
                  <a:pt x="311" y="78"/>
                </a:lnTo>
                <a:lnTo>
                  <a:pt x="310" y="82"/>
                </a:lnTo>
                <a:lnTo>
                  <a:pt x="310" y="82"/>
                </a:lnTo>
                <a:lnTo>
                  <a:pt x="310" y="82"/>
                </a:lnTo>
                <a:lnTo>
                  <a:pt x="309" y="85"/>
                </a:lnTo>
                <a:lnTo>
                  <a:pt x="309" y="85"/>
                </a:lnTo>
                <a:lnTo>
                  <a:pt x="309" y="85"/>
                </a:lnTo>
                <a:lnTo>
                  <a:pt x="309" y="88"/>
                </a:lnTo>
                <a:lnTo>
                  <a:pt x="308" y="88"/>
                </a:lnTo>
                <a:lnTo>
                  <a:pt x="308" y="89"/>
                </a:lnTo>
                <a:lnTo>
                  <a:pt x="309" y="91"/>
                </a:lnTo>
                <a:lnTo>
                  <a:pt x="309" y="91"/>
                </a:lnTo>
                <a:lnTo>
                  <a:pt x="309" y="91"/>
                </a:lnTo>
                <a:lnTo>
                  <a:pt x="309" y="94"/>
                </a:lnTo>
                <a:lnTo>
                  <a:pt x="310" y="94"/>
                </a:lnTo>
                <a:lnTo>
                  <a:pt x="310" y="95"/>
                </a:lnTo>
                <a:lnTo>
                  <a:pt x="310" y="95"/>
                </a:lnTo>
                <a:lnTo>
                  <a:pt x="310" y="96"/>
                </a:lnTo>
                <a:lnTo>
                  <a:pt x="310" y="96"/>
                </a:lnTo>
                <a:lnTo>
                  <a:pt x="311" y="96"/>
                </a:lnTo>
                <a:lnTo>
                  <a:pt x="311" y="97"/>
                </a:lnTo>
                <a:lnTo>
                  <a:pt x="311" y="97"/>
                </a:lnTo>
                <a:lnTo>
                  <a:pt x="313" y="97"/>
                </a:lnTo>
                <a:lnTo>
                  <a:pt x="313" y="97"/>
                </a:lnTo>
                <a:lnTo>
                  <a:pt x="313" y="97"/>
                </a:lnTo>
                <a:lnTo>
                  <a:pt x="314" y="98"/>
                </a:lnTo>
                <a:lnTo>
                  <a:pt x="315" y="98"/>
                </a:lnTo>
                <a:lnTo>
                  <a:pt x="315" y="98"/>
                </a:lnTo>
                <a:lnTo>
                  <a:pt x="317" y="98"/>
                </a:lnTo>
                <a:lnTo>
                  <a:pt x="317" y="98"/>
                </a:lnTo>
                <a:lnTo>
                  <a:pt x="317" y="98"/>
                </a:lnTo>
                <a:lnTo>
                  <a:pt x="320" y="98"/>
                </a:lnTo>
                <a:lnTo>
                  <a:pt x="321" y="98"/>
                </a:lnTo>
                <a:lnTo>
                  <a:pt x="321" y="98"/>
                </a:lnTo>
                <a:lnTo>
                  <a:pt x="323" y="98"/>
                </a:lnTo>
                <a:lnTo>
                  <a:pt x="323" y="98"/>
                </a:lnTo>
                <a:lnTo>
                  <a:pt x="325" y="98"/>
                </a:lnTo>
                <a:lnTo>
                  <a:pt x="327" y="96"/>
                </a:lnTo>
                <a:lnTo>
                  <a:pt x="327" y="96"/>
                </a:lnTo>
                <a:lnTo>
                  <a:pt x="327" y="96"/>
                </a:lnTo>
                <a:lnTo>
                  <a:pt x="331" y="95"/>
                </a:lnTo>
                <a:lnTo>
                  <a:pt x="331" y="95"/>
                </a:lnTo>
                <a:lnTo>
                  <a:pt x="331" y="95"/>
                </a:lnTo>
                <a:lnTo>
                  <a:pt x="334" y="92"/>
                </a:lnTo>
                <a:lnTo>
                  <a:pt x="334" y="92"/>
                </a:lnTo>
                <a:lnTo>
                  <a:pt x="334" y="91"/>
                </a:lnTo>
                <a:lnTo>
                  <a:pt x="338" y="89"/>
                </a:lnTo>
                <a:lnTo>
                  <a:pt x="338" y="89"/>
                </a:lnTo>
                <a:lnTo>
                  <a:pt x="338" y="89"/>
                </a:lnTo>
                <a:lnTo>
                  <a:pt x="339" y="86"/>
                </a:lnTo>
                <a:lnTo>
                  <a:pt x="339" y="86"/>
                </a:lnTo>
                <a:lnTo>
                  <a:pt x="339" y="86"/>
                </a:lnTo>
                <a:lnTo>
                  <a:pt x="340" y="85"/>
                </a:lnTo>
                <a:lnTo>
                  <a:pt x="340" y="84"/>
                </a:lnTo>
                <a:lnTo>
                  <a:pt x="340" y="84"/>
                </a:lnTo>
                <a:lnTo>
                  <a:pt x="341" y="83"/>
                </a:lnTo>
                <a:lnTo>
                  <a:pt x="341" y="82"/>
                </a:lnTo>
                <a:lnTo>
                  <a:pt x="341" y="82"/>
                </a:lnTo>
                <a:lnTo>
                  <a:pt x="343" y="80"/>
                </a:lnTo>
                <a:lnTo>
                  <a:pt x="343" y="79"/>
                </a:lnTo>
                <a:lnTo>
                  <a:pt x="343" y="79"/>
                </a:lnTo>
                <a:lnTo>
                  <a:pt x="343" y="77"/>
                </a:lnTo>
                <a:lnTo>
                  <a:pt x="343" y="77"/>
                </a:lnTo>
                <a:lnTo>
                  <a:pt x="343" y="77"/>
                </a:lnTo>
                <a:lnTo>
                  <a:pt x="344" y="74"/>
                </a:lnTo>
                <a:lnTo>
                  <a:pt x="344" y="74"/>
                </a:lnTo>
                <a:lnTo>
                  <a:pt x="344" y="74"/>
                </a:lnTo>
                <a:lnTo>
                  <a:pt x="343" y="72"/>
                </a:lnTo>
                <a:lnTo>
                  <a:pt x="343" y="72"/>
                </a:lnTo>
                <a:lnTo>
                  <a:pt x="343" y="71"/>
                </a:lnTo>
                <a:lnTo>
                  <a:pt x="343" y="68"/>
                </a:lnTo>
                <a:lnTo>
                  <a:pt x="343" y="68"/>
                </a:lnTo>
                <a:lnTo>
                  <a:pt x="343" y="68"/>
                </a:lnTo>
                <a:lnTo>
                  <a:pt x="343" y="66"/>
                </a:lnTo>
                <a:lnTo>
                  <a:pt x="343" y="66"/>
                </a:lnTo>
                <a:lnTo>
                  <a:pt x="341" y="66"/>
                </a:lnTo>
                <a:lnTo>
                  <a:pt x="341" y="64"/>
                </a:lnTo>
                <a:lnTo>
                  <a:pt x="341" y="62"/>
                </a:lnTo>
                <a:lnTo>
                  <a:pt x="341" y="62"/>
                </a:lnTo>
                <a:lnTo>
                  <a:pt x="338" y="58"/>
                </a:lnTo>
                <a:lnTo>
                  <a:pt x="338" y="58"/>
                </a:lnTo>
                <a:lnTo>
                  <a:pt x="338" y="58"/>
                </a:lnTo>
                <a:lnTo>
                  <a:pt x="337" y="55"/>
                </a:lnTo>
                <a:lnTo>
                  <a:pt x="337" y="55"/>
                </a:lnTo>
                <a:lnTo>
                  <a:pt x="337" y="54"/>
                </a:lnTo>
                <a:lnTo>
                  <a:pt x="334" y="53"/>
                </a:lnTo>
                <a:lnTo>
                  <a:pt x="334" y="51"/>
                </a:lnTo>
                <a:lnTo>
                  <a:pt x="334" y="51"/>
                </a:lnTo>
                <a:lnTo>
                  <a:pt x="332" y="50"/>
                </a:lnTo>
                <a:lnTo>
                  <a:pt x="332" y="49"/>
                </a:lnTo>
                <a:lnTo>
                  <a:pt x="332" y="49"/>
                </a:lnTo>
                <a:lnTo>
                  <a:pt x="329" y="48"/>
                </a:lnTo>
                <a:lnTo>
                  <a:pt x="329" y="48"/>
                </a:lnTo>
                <a:lnTo>
                  <a:pt x="328" y="48"/>
                </a:lnTo>
                <a:lnTo>
                  <a:pt x="326" y="45"/>
                </a:lnTo>
                <a:lnTo>
                  <a:pt x="326" y="45"/>
                </a:lnTo>
                <a:lnTo>
                  <a:pt x="326" y="45"/>
                </a:lnTo>
                <a:lnTo>
                  <a:pt x="323" y="44"/>
                </a:lnTo>
                <a:lnTo>
                  <a:pt x="323" y="44"/>
                </a:lnTo>
                <a:lnTo>
                  <a:pt x="322" y="44"/>
                </a:lnTo>
                <a:lnTo>
                  <a:pt x="320" y="43"/>
                </a:lnTo>
                <a:lnTo>
                  <a:pt x="320" y="43"/>
                </a:lnTo>
                <a:lnTo>
                  <a:pt x="320" y="42"/>
                </a:lnTo>
                <a:lnTo>
                  <a:pt x="317" y="42"/>
                </a:lnTo>
                <a:lnTo>
                  <a:pt x="316" y="42"/>
                </a:lnTo>
                <a:lnTo>
                  <a:pt x="316" y="42"/>
                </a:lnTo>
                <a:lnTo>
                  <a:pt x="311" y="41"/>
                </a:lnTo>
                <a:lnTo>
                  <a:pt x="310" y="41"/>
                </a:lnTo>
                <a:lnTo>
                  <a:pt x="310" y="41"/>
                </a:lnTo>
                <a:lnTo>
                  <a:pt x="308" y="41"/>
                </a:lnTo>
                <a:lnTo>
                  <a:pt x="308" y="41"/>
                </a:lnTo>
                <a:lnTo>
                  <a:pt x="308" y="41"/>
                </a:lnTo>
                <a:lnTo>
                  <a:pt x="304" y="41"/>
                </a:lnTo>
                <a:lnTo>
                  <a:pt x="304" y="41"/>
                </a:lnTo>
                <a:lnTo>
                  <a:pt x="304" y="41"/>
                </a:lnTo>
                <a:lnTo>
                  <a:pt x="302" y="41"/>
                </a:lnTo>
                <a:lnTo>
                  <a:pt x="302" y="41"/>
                </a:lnTo>
                <a:lnTo>
                  <a:pt x="302" y="41"/>
                </a:lnTo>
                <a:lnTo>
                  <a:pt x="299" y="42"/>
                </a:lnTo>
                <a:lnTo>
                  <a:pt x="299" y="42"/>
                </a:lnTo>
                <a:lnTo>
                  <a:pt x="299" y="42"/>
                </a:lnTo>
                <a:lnTo>
                  <a:pt x="297" y="42"/>
                </a:lnTo>
                <a:lnTo>
                  <a:pt x="297" y="43"/>
                </a:lnTo>
                <a:lnTo>
                  <a:pt x="296" y="43"/>
                </a:lnTo>
                <a:lnTo>
                  <a:pt x="294" y="44"/>
                </a:lnTo>
                <a:lnTo>
                  <a:pt x="294" y="44"/>
                </a:lnTo>
                <a:lnTo>
                  <a:pt x="293" y="44"/>
                </a:lnTo>
                <a:lnTo>
                  <a:pt x="292" y="45"/>
                </a:lnTo>
                <a:lnTo>
                  <a:pt x="292" y="45"/>
                </a:lnTo>
                <a:lnTo>
                  <a:pt x="292" y="45"/>
                </a:lnTo>
                <a:lnTo>
                  <a:pt x="290" y="47"/>
                </a:lnTo>
                <a:lnTo>
                  <a:pt x="290" y="47"/>
                </a:lnTo>
                <a:lnTo>
                  <a:pt x="290" y="47"/>
                </a:lnTo>
                <a:lnTo>
                  <a:pt x="288" y="49"/>
                </a:lnTo>
                <a:lnTo>
                  <a:pt x="288" y="49"/>
                </a:lnTo>
                <a:lnTo>
                  <a:pt x="288" y="49"/>
                </a:lnTo>
                <a:lnTo>
                  <a:pt x="287" y="51"/>
                </a:lnTo>
                <a:lnTo>
                  <a:pt x="287" y="51"/>
                </a:lnTo>
                <a:lnTo>
                  <a:pt x="287" y="51"/>
                </a:lnTo>
                <a:lnTo>
                  <a:pt x="285" y="55"/>
                </a:lnTo>
                <a:lnTo>
                  <a:pt x="285" y="55"/>
                </a:lnTo>
                <a:lnTo>
                  <a:pt x="285" y="55"/>
                </a:lnTo>
                <a:lnTo>
                  <a:pt x="284" y="60"/>
                </a:lnTo>
                <a:lnTo>
                  <a:pt x="284" y="60"/>
                </a:lnTo>
                <a:lnTo>
                  <a:pt x="284" y="60"/>
                </a:lnTo>
                <a:lnTo>
                  <a:pt x="282" y="64"/>
                </a:lnTo>
                <a:lnTo>
                  <a:pt x="282" y="64"/>
                </a:lnTo>
                <a:lnTo>
                  <a:pt x="282" y="64"/>
                </a:lnTo>
                <a:lnTo>
                  <a:pt x="282" y="67"/>
                </a:lnTo>
                <a:lnTo>
                  <a:pt x="282" y="67"/>
                </a:lnTo>
                <a:lnTo>
                  <a:pt x="282" y="67"/>
                </a:lnTo>
                <a:lnTo>
                  <a:pt x="282" y="71"/>
                </a:lnTo>
                <a:lnTo>
                  <a:pt x="282" y="71"/>
                </a:lnTo>
                <a:lnTo>
                  <a:pt x="282" y="71"/>
                </a:lnTo>
                <a:lnTo>
                  <a:pt x="282" y="73"/>
                </a:lnTo>
                <a:lnTo>
                  <a:pt x="282" y="73"/>
                </a:lnTo>
                <a:lnTo>
                  <a:pt x="284" y="74"/>
                </a:lnTo>
                <a:lnTo>
                  <a:pt x="284" y="76"/>
                </a:lnTo>
                <a:lnTo>
                  <a:pt x="285" y="77"/>
                </a:lnTo>
                <a:lnTo>
                  <a:pt x="285" y="77"/>
                </a:lnTo>
                <a:lnTo>
                  <a:pt x="285" y="77"/>
                </a:lnTo>
                <a:lnTo>
                  <a:pt x="286" y="78"/>
                </a:lnTo>
                <a:lnTo>
                  <a:pt x="286" y="78"/>
                </a:lnTo>
                <a:lnTo>
                  <a:pt x="286" y="78"/>
                </a:lnTo>
                <a:lnTo>
                  <a:pt x="287" y="78"/>
                </a:lnTo>
                <a:lnTo>
                  <a:pt x="287" y="78"/>
                </a:lnTo>
                <a:lnTo>
                  <a:pt x="288" y="79"/>
                </a:lnTo>
                <a:lnTo>
                  <a:pt x="288" y="79"/>
                </a:lnTo>
                <a:lnTo>
                  <a:pt x="288" y="79"/>
                </a:lnTo>
                <a:lnTo>
                  <a:pt x="290" y="79"/>
                </a:lnTo>
                <a:lnTo>
                  <a:pt x="290" y="79"/>
                </a:lnTo>
                <a:lnTo>
                  <a:pt x="290" y="79"/>
                </a:lnTo>
                <a:lnTo>
                  <a:pt x="292" y="79"/>
                </a:lnTo>
                <a:lnTo>
                  <a:pt x="293" y="79"/>
                </a:lnTo>
                <a:lnTo>
                  <a:pt x="293" y="79"/>
                </a:lnTo>
                <a:lnTo>
                  <a:pt x="296" y="79"/>
                </a:lnTo>
                <a:lnTo>
                  <a:pt x="296" y="79"/>
                </a:lnTo>
                <a:lnTo>
                  <a:pt x="296" y="79"/>
                </a:lnTo>
                <a:lnTo>
                  <a:pt x="299" y="78"/>
                </a:lnTo>
                <a:lnTo>
                  <a:pt x="299" y="78"/>
                </a:lnTo>
                <a:lnTo>
                  <a:pt x="299" y="78"/>
                </a:lnTo>
                <a:lnTo>
                  <a:pt x="302" y="76"/>
                </a:lnTo>
                <a:lnTo>
                  <a:pt x="302" y="76"/>
                </a:lnTo>
                <a:lnTo>
                  <a:pt x="303" y="76"/>
                </a:lnTo>
                <a:lnTo>
                  <a:pt x="305" y="73"/>
                </a:lnTo>
                <a:lnTo>
                  <a:pt x="305" y="73"/>
                </a:lnTo>
                <a:lnTo>
                  <a:pt x="305" y="73"/>
                </a:lnTo>
                <a:lnTo>
                  <a:pt x="308" y="71"/>
                </a:lnTo>
                <a:lnTo>
                  <a:pt x="308" y="70"/>
                </a:lnTo>
                <a:lnTo>
                  <a:pt x="309" y="70"/>
                </a:lnTo>
                <a:lnTo>
                  <a:pt x="311" y="66"/>
                </a:lnTo>
                <a:lnTo>
                  <a:pt x="311" y="66"/>
                </a:lnTo>
                <a:lnTo>
                  <a:pt x="311" y="66"/>
                </a:lnTo>
                <a:lnTo>
                  <a:pt x="313" y="65"/>
                </a:lnTo>
                <a:lnTo>
                  <a:pt x="313" y="65"/>
                </a:lnTo>
                <a:lnTo>
                  <a:pt x="313" y="64"/>
                </a:lnTo>
                <a:lnTo>
                  <a:pt x="314" y="62"/>
                </a:lnTo>
                <a:lnTo>
                  <a:pt x="314" y="62"/>
                </a:lnTo>
                <a:lnTo>
                  <a:pt x="314" y="61"/>
                </a:lnTo>
                <a:lnTo>
                  <a:pt x="314" y="60"/>
                </a:lnTo>
                <a:lnTo>
                  <a:pt x="314" y="59"/>
                </a:lnTo>
                <a:lnTo>
                  <a:pt x="314" y="59"/>
                </a:lnTo>
                <a:lnTo>
                  <a:pt x="315" y="56"/>
                </a:lnTo>
                <a:lnTo>
                  <a:pt x="315" y="56"/>
                </a:lnTo>
                <a:lnTo>
                  <a:pt x="315" y="56"/>
                </a:lnTo>
                <a:lnTo>
                  <a:pt x="315" y="54"/>
                </a:lnTo>
                <a:lnTo>
                  <a:pt x="315" y="54"/>
                </a:lnTo>
                <a:lnTo>
                  <a:pt x="315" y="54"/>
                </a:lnTo>
                <a:lnTo>
                  <a:pt x="315" y="51"/>
                </a:lnTo>
                <a:lnTo>
                  <a:pt x="315" y="51"/>
                </a:lnTo>
                <a:lnTo>
                  <a:pt x="315" y="51"/>
                </a:lnTo>
                <a:lnTo>
                  <a:pt x="314" y="49"/>
                </a:lnTo>
                <a:lnTo>
                  <a:pt x="314" y="48"/>
                </a:lnTo>
                <a:lnTo>
                  <a:pt x="314" y="48"/>
                </a:lnTo>
                <a:lnTo>
                  <a:pt x="313" y="45"/>
                </a:lnTo>
                <a:lnTo>
                  <a:pt x="313" y="45"/>
                </a:lnTo>
                <a:lnTo>
                  <a:pt x="313" y="45"/>
                </a:lnTo>
                <a:lnTo>
                  <a:pt x="313" y="43"/>
                </a:lnTo>
                <a:lnTo>
                  <a:pt x="311" y="43"/>
                </a:lnTo>
                <a:lnTo>
                  <a:pt x="311" y="43"/>
                </a:lnTo>
                <a:lnTo>
                  <a:pt x="310" y="41"/>
                </a:lnTo>
                <a:lnTo>
                  <a:pt x="310" y="41"/>
                </a:lnTo>
                <a:lnTo>
                  <a:pt x="310" y="41"/>
                </a:lnTo>
                <a:lnTo>
                  <a:pt x="307" y="36"/>
                </a:lnTo>
                <a:lnTo>
                  <a:pt x="307" y="36"/>
                </a:lnTo>
                <a:lnTo>
                  <a:pt x="307" y="35"/>
                </a:lnTo>
                <a:lnTo>
                  <a:pt x="304" y="33"/>
                </a:lnTo>
                <a:lnTo>
                  <a:pt x="304" y="33"/>
                </a:lnTo>
                <a:lnTo>
                  <a:pt x="304" y="32"/>
                </a:lnTo>
                <a:lnTo>
                  <a:pt x="302" y="31"/>
                </a:lnTo>
                <a:lnTo>
                  <a:pt x="302" y="31"/>
                </a:lnTo>
                <a:lnTo>
                  <a:pt x="302" y="31"/>
                </a:lnTo>
                <a:lnTo>
                  <a:pt x="299" y="29"/>
                </a:lnTo>
                <a:lnTo>
                  <a:pt x="299" y="29"/>
                </a:lnTo>
                <a:lnTo>
                  <a:pt x="299" y="29"/>
                </a:lnTo>
                <a:lnTo>
                  <a:pt x="296" y="27"/>
                </a:lnTo>
                <a:lnTo>
                  <a:pt x="296" y="27"/>
                </a:lnTo>
                <a:lnTo>
                  <a:pt x="296" y="27"/>
                </a:lnTo>
                <a:lnTo>
                  <a:pt x="293" y="25"/>
                </a:lnTo>
                <a:lnTo>
                  <a:pt x="293" y="25"/>
                </a:lnTo>
                <a:lnTo>
                  <a:pt x="292" y="25"/>
                </a:lnTo>
                <a:lnTo>
                  <a:pt x="290" y="25"/>
                </a:lnTo>
                <a:lnTo>
                  <a:pt x="290" y="24"/>
                </a:lnTo>
                <a:lnTo>
                  <a:pt x="290" y="24"/>
                </a:lnTo>
                <a:lnTo>
                  <a:pt x="286" y="24"/>
                </a:lnTo>
                <a:lnTo>
                  <a:pt x="286" y="24"/>
                </a:lnTo>
                <a:lnTo>
                  <a:pt x="286" y="24"/>
                </a:lnTo>
                <a:lnTo>
                  <a:pt x="284" y="23"/>
                </a:lnTo>
                <a:lnTo>
                  <a:pt x="282" y="23"/>
                </a:lnTo>
                <a:lnTo>
                  <a:pt x="282" y="23"/>
                </a:lnTo>
                <a:lnTo>
                  <a:pt x="276" y="23"/>
                </a:lnTo>
                <a:lnTo>
                  <a:pt x="276" y="23"/>
                </a:lnTo>
                <a:lnTo>
                  <a:pt x="276" y="23"/>
                </a:lnTo>
                <a:lnTo>
                  <a:pt x="274" y="23"/>
                </a:lnTo>
                <a:lnTo>
                  <a:pt x="274" y="24"/>
                </a:lnTo>
                <a:lnTo>
                  <a:pt x="274" y="24"/>
                </a:lnTo>
                <a:lnTo>
                  <a:pt x="270" y="24"/>
                </a:lnTo>
                <a:lnTo>
                  <a:pt x="270" y="24"/>
                </a:lnTo>
                <a:lnTo>
                  <a:pt x="270" y="24"/>
                </a:lnTo>
                <a:lnTo>
                  <a:pt x="268" y="25"/>
                </a:lnTo>
                <a:lnTo>
                  <a:pt x="268" y="25"/>
                </a:lnTo>
                <a:lnTo>
                  <a:pt x="268" y="25"/>
                </a:lnTo>
                <a:lnTo>
                  <a:pt x="266" y="26"/>
                </a:lnTo>
                <a:lnTo>
                  <a:pt x="266" y="26"/>
                </a:lnTo>
                <a:lnTo>
                  <a:pt x="266" y="26"/>
                </a:lnTo>
                <a:lnTo>
                  <a:pt x="263" y="27"/>
                </a:lnTo>
                <a:lnTo>
                  <a:pt x="263" y="27"/>
                </a:lnTo>
                <a:lnTo>
                  <a:pt x="263" y="27"/>
                </a:lnTo>
                <a:lnTo>
                  <a:pt x="261" y="29"/>
                </a:lnTo>
                <a:lnTo>
                  <a:pt x="261" y="29"/>
                </a:lnTo>
                <a:lnTo>
                  <a:pt x="261" y="29"/>
                </a:lnTo>
                <a:lnTo>
                  <a:pt x="260" y="31"/>
                </a:lnTo>
                <a:lnTo>
                  <a:pt x="260" y="31"/>
                </a:lnTo>
                <a:lnTo>
                  <a:pt x="258" y="31"/>
                </a:lnTo>
                <a:lnTo>
                  <a:pt x="257" y="32"/>
                </a:lnTo>
                <a:lnTo>
                  <a:pt x="257" y="32"/>
                </a:lnTo>
                <a:lnTo>
                  <a:pt x="257" y="33"/>
                </a:lnTo>
                <a:lnTo>
                  <a:pt x="256" y="35"/>
                </a:lnTo>
                <a:lnTo>
                  <a:pt x="256" y="35"/>
                </a:lnTo>
                <a:lnTo>
                  <a:pt x="256" y="35"/>
                </a:lnTo>
                <a:lnTo>
                  <a:pt x="255" y="37"/>
                </a:lnTo>
                <a:lnTo>
                  <a:pt x="255" y="37"/>
                </a:lnTo>
                <a:lnTo>
                  <a:pt x="255" y="37"/>
                </a:lnTo>
                <a:lnTo>
                  <a:pt x="254" y="42"/>
                </a:lnTo>
                <a:lnTo>
                  <a:pt x="254" y="42"/>
                </a:lnTo>
                <a:lnTo>
                  <a:pt x="254" y="42"/>
                </a:lnTo>
                <a:lnTo>
                  <a:pt x="252" y="45"/>
                </a:lnTo>
                <a:lnTo>
                  <a:pt x="252" y="47"/>
                </a:lnTo>
                <a:lnTo>
                  <a:pt x="252" y="47"/>
                </a:lnTo>
                <a:lnTo>
                  <a:pt x="252" y="50"/>
                </a:lnTo>
                <a:lnTo>
                  <a:pt x="252" y="50"/>
                </a:lnTo>
                <a:lnTo>
                  <a:pt x="252" y="50"/>
                </a:lnTo>
                <a:lnTo>
                  <a:pt x="252" y="54"/>
                </a:lnTo>
                <a:lnTo>
                  <a:pt x="252" y="54"/>
                </a:lnTo>
                <a:lnTo>
                  <a:pt x="252" y="54"/>
                </a:lnTo>
                <a:lnTo>
                  <a:pt x="254" y="56"/>
                </a:lnTo>
                <a:lnTo>
                  <a:pt x="254" y="58"/>
                </a:lnTo>
                <a:lnTo>
                  <a:pt x="254" y="58"/>
                </a:lnTo>
                <a:lnTo>
                  <a:pt x="255" y="60"/>
                </a:lnTo>
                <a:lnTo>
                  <a:pt x="255" y="60"/>
                </a:lnTo>
                <a:lnTo>
                  <a:pt x="255" y="60"/>
                </a:lnTo>
                <a:lnTo>
                  <a:pt x="256" y="62"/>
                </a:lnTo>
                <a:lnTo>
                  <a:pt x="257" y="62"/>
                </a:lnTo>
                <a:lnTo>
                  <a:pt x="257" y="62"/>
                </a:lnTo>
                <a:lnTo>
                  <a:pt x="257" y="64"/>
                </a:lnTo>
                <a:lnTo>
                  <a:pt x="258" y="64"/>
                </a:lnTo>
                <a:lnTo>
                  <a:pt x="258" y="64"/>
                </a:lnTo>
                <a:lnTo>
                  <a:pt x="260" y="65"/>
                </a:lnTo>
                <a:lnTo>
                  <a:pt x="260" y="65"/>
                </a:lnTo>
                <a:lnTo>
                  <a:pt x="260" y="65"/>
                </a:lnTo>
                <a:lnTo>
                  <a:pt x="261" y="65"/>
                </a:lnTo>
                <a:lnTo>
                  <a:pt x="261" y="65"/>
                </a:lnTo>
                <a:lnTo>
                  <a:pt x="261" y="65"/>
                </a:lnTo>
                <a:lnTo>
                  <a:pt x="262" y="65"/>
                </a:lnTo>
                <a:lnTo>
                  <a:pt x="262" y="65"/>
                </a:lnTo>
                <a:lnTo>
                  <a:pt x="263" y="65"/>
                </a:lnTo>
                <a:lnTo>
                  <a:pt x="266" y="65"/>
                </a:lnTo>
                <a:lnTo>
                  <a:pt x="266" y="65"/>
                </a:lnTo>
                <a:lnTo>
                  <a:pt x="266" y="65"/>
                </a:lnTo>
                <a:lnTo>
                  <a:pt x="268" y="64"/>
                </a:lnTo>
                <a:lnTo>
                  <a:pt x="268" y="64"/>
                </a:lnTo>
                <a:lnTo>
                  <a:pt x="269" y="64"/>
                </a:lnTo>
                <a:lnTo>
                  <a:pt x="272" y="61"/>
                </a:lnTo>
                <a:lnTo>
                  <a:pt x="272" y="61"/>
                </a:lnTo>
                <a:lnTo>
                  <a:pt x="272" y="61"/>
                </a:lnTo>
                <a:lnTo>
                  <a:pt x="274" y="59"/>
                </a:lnTo>
                <a:lnTo>
                  <a:pt x="274" y="59"/>
                </a:lnTo>
                <a:lnTo>
                  <a:pt x="274" y="59"/>
                </a:lnTo>
                <a:lnTo>
                  <a:pt x="276" y="56"/>
                </a:lnTo>
                <a:lnTo>
                  <a:pt x="276" y="56"/>
                </a:lnTo>
                <a:lnTo>
                  <a:pt x="276" y="56"/>
                </a:lnTo>
                <a:lnTo>
                  <a:pt x="279" y="53"/>
                </a:lnTo>
                <a:lnTo>
                  <a:pt x="279" y="53"/>
                </a:lnTo>
                <a:lnTo>
                  <a:pt x="279" y="53"/>
                </a:lnTo>
                <a:lnTo>
                  <a:pt x="281" y="49"/>
                </a:lnTo>
                <a:lnTo>
                  <a:pt x="281" y="49"/>
                </a:lnTo>
                <a:lnTo>
                  <a:pt x="281" y="48"/>
                </a:lnTo>
                <a:lnTo>
                  <a:pt x="282" y="47"/>
                </a:lnTo>
                <a:lnTo>
                  <a:pt x="282" y="47"/>
                </a:lnTo>
                <a:lnTo>
                  <a:pt x="282" y="45"/>
                </a:lnTo>
                <a:lnTo>
                  <a:pt x="284" y="44"/>
                </a:lnTo>
                <a:lnTo>
                  <a:pt x="284" y="43"/>
                </a:lnTo>
                <a:lnTo>
                  <a:pt x="284" y="43"/>
                </a:lnTo>
                <a:lnTo>
                  <a:pt x="284" y="41"/>
                </a:lnTo>
                <a:lnTo>
                  <a:pt x="284" y="41"/>
                </a:lnTo>
                <a:lnTo>
                  <a:pt x="284" y="41"/>
                </a:lnTo>
                <a:lnTo>
                  <a:pt x="284" y="38"/>
                </a:lnTo>
                <a:lnTo>
                  <a:pt x="284" y="38"/>
                </a:lnTo>
                <a:lnTo>
                  <a:pt x="284" y="38"/>
                </a:lnTo>
                <a:lnTo>
                  <a:pt x="284" y="36"/>
                </a:lnTo>
                <a:lnTo>
                  <a:pt x="284" y="36"/>
                </a:lnTo>
                <a:lnTo>
                  <a:pt x="282" y="36"/>
                </a:lnTo>
                <a:lnTo>
                  <a:pt x="282" y="33"/>
                </a:lnTo>
                <a:lnTo>
                  <a:pt x="282" y="33"/>
                </a:lnTo>
                <a:lnTo>
                  <a:pt x="282" y="32"/>
                </a:lnTo>
                <a:lnTo>
                  <a:pt x="281" y="31"/>
                </a:lnTo>
                <a:lnTo>
                  <a:pt x="281" y="30"/>
                </a:lnTo>
                <a:lnTo>
                  <a:pt x="281" y="30"/>
                </a:lnTo>
                <a:lnTo>
                  <a:pt x="280" y="27"/>
                </a:lnTo>
                <a:lnTo>
                  <a:pt x="280" y="27"/>
                </a:lnTo>
                <a:lnTo>
                  <a:pt x="280" y="27"/>
                </a:lnTo>
                <a:lnTo>
                  <a:pt x="279" y="25"/>
                </a:lnTo>
                <a:lnTo>
                  <a:pt x="279" y="25"/>
                </a:lnTo>
                <a:lnTo>
                  <a:pt x="279" y="25"/>
                </a:lnTo>
                <a:lnTo>
                  <a:pt x="276" y="23"/>
                </a:lnTo>
                <a:lnTo>
                  <a:pt x="276" y="23"/>
                </a:lnTo>
                <a:lnTo>
                  <a:pt x="276" y="23"/>
                </a:lnTo>
                <a:lnTo>
                  <a:pt x="273" y="19"/>
                </a:lnTo>
                <a:lnTo>
                  <a:pt x="273" y="19"/>
                </a:lnTo>
                <a:lnTo>
                  <a:pt x="272" y="18"/>
                </a:lnTo>
                <a:lnTo>
                  <a:pt x="269" y="17"/>
                </a:lnTo>
                <a:lnTo>
                  <a:pt x="269" y="17"/>
                </a:lnTo>
                <a:lnTo>
                  <a:pt x="269" y="17"/>
                </a:lnTo>
                <a:lnTo>
                  <a:pt x="267" y="15"/>
                </a:lnTo>
                <a:lnTo>
                  <a:pt x="267" y="15"/>
                </a:lnTo>
                <a:lnTo>
                  <a:pt x="267" y="14"/>
                </a:lnTo>
                <a:lnTo>
                  <a:pt x="263" y="13"/>
                </a:lnTo>
                <a:lnTo>
                  <a:pt x="263" y="13"/>
                </a:lnTo>
                <a:lnTo>
                  <a:pt x="263" y="13"/>
                </a:lnTo>
                <a:lnTo>
                  <a:pt x="261" y="12"/>
                </a:lnTo>
                <a:lnTo>
                  <a:pt x="261" y="12"/>
                </a:lnTo>
                <a:lnTo>
                  <a:pt x="260" y="12"/>
                </a:lnTo>
                <a:lnTo>
                  <a:pt x="257" y="11"/>
                </a:lnTo>
                <a:lnTo>
                  <a:pt x="257" y="11"/>
                </a:lnTo>
                <a:lnTo>
                  <a:pt x="257" y="11"/>
                </a:lnTo>
                <a:lnTo>
                  <a:pt x="254" y="11"/>
                </a:lnTo>
                <a:lnTo>
                  <a:pt x="254" y="11"/>
                </a:lnTo>
                <a:lnTo>
                  <a:pt x="254" y="11"/>
                </a:lnTo>
                <a:lnTo>
                  <a:pt x="250" y="11"/>
                </a:lnTo>
                <a:lnTo>
                  <a:pt x="250" y="11"/>
                </a:lnTo>
                <a:lnTo>
                  <a:pt x="250" y="11"/>
                </a:lnTo>
                <a:lnTo>
                  <a:pt x="248" y="11"/>
                </a:lnTo>
                <a:lnTo>
                  <a:pt x="246" y="11"/>
                </a:lnTo>
                <a:lnTo>
                  <a:pt x="246" y="11"/>
                </a:lnTo>
                <a:lnTo>
                  <a:pt x="240" y="11"/>
                </a:lnTo>
                <a:lnTo>
                  <a:pt x="240" y="11"/>
                </a:lnTo>
                <a:lnTo>
                  <a:pt x="240" y="11"/>
                </a:lnTo>
                <a:lnTo>
                  <a:pt x="238" y="12"/>
                </a:lnTo>
                <a:lnTo>
                  <a:pt x="238" y="12"/>
                </a:lnTo>
                <a:lnTo>
                  <a:pt x="238" y="12"/>
                </a:lnTo>
                <a:lnTo>
                  <a:pt x="236" y="13"/>
                </a:lnTo>
                <a:lnTo>
                  <a:pt x="236" y="13"/>
                </a:lnTo>
                <a:lnTo>
                  <a:pt x="234" y="13"/>
                </a:lnTo>
                <a:lnTo>
                  <a:pt x="233" y="14"/>
                </a:lnTo>
                <a:lnTo>
                  <a:pt x="232" y="14"/>
                </a:lnTo>
                <a:lnTo>
                  <a:pt x="232" y="14"/>
                </a:lnTo>
                <a:lnTo>
                  <a:pt x="231" y="15"/>
                </a:lnTo>
                <a:lnTo>
                  <a:pt x="230" y="15"/>
                </a:lnTo>
                <a:lnTo>
                  <a:pt x="230" y="15"/>
                </a:lnTo>
                <a:lnTo>
                  <a:pt x="228" y="18"/>
                </a:lnTo>
                <a:lnTo>
                  <a:pt x="228" y="18"/>
                </a:lnTo>
                <a:lnTo>
                  <a:pt x="228" y="18"/>
                </a:lnTo>
                <a:lnTo>
                  <a:pt x="226" y="19"/>
                </a:lnTo>
                <a:lnTo>
                  <a:pt x="226" y="19"/>
                </a:lnTo>
                <a:lnTo>
                  <a:pt x="226" y="19"/>
                </a:lnTo>
                <a:lnTo>
                  <a:pt x="225" y="21"/>
                </a:lnTo>
                <a:lnTo>
                  <a:pt x="225" y="21"/>
                </a:lnTo>
                <a:lnTo>
                  <a:pt x="225" y="21"/>
                </a:lnTo>
                <a:lnTo>
                  <a:pt x="224" y="24"/>
                </a:lnTo>
                <a:lnTo>
                  <a:pt x="224" y="24"/>
                </a:lnTo>
                <a:lnTo>
                  <a:pt x="224" y="24"/>
                </a:lnTo>
                <a:lnTo>
                  <a:pt x="222" y="26"/>
                </a:lnTo>
                <a:lnTo>
                  <a:pt x="222" y="26"/>
                </a:lnTo>
                <a:lnTo>
                  <a:pt x="222" y="26"/>
                </a:lnTo>
                <a:lnTo>
                  <a:pt x="221" y="29"/>
                </a:lnTo>
                <a:lnTo>
                  <a:pt x="221" y="29"/>
                </a:lnTo>
                <a:lnTo>
                  <a:pt x="221" y="29"/>
                </a:lnTo>
                <a:lnTo>
                  <a:pt x="221" y="33"/>
                </a:lnTo>
                <a:lnTo>
                  <a:pt x="221" y="33"/>
                </a:lnTo>
                <a:lnTo>
                  <a:pt x="221" y="33"/>
                </a:lnTo>
                <a:lnTo>
                  <a:pt x="221" y="37"/>
                </a:lnTo>
                <a:lnTo>
                  <a:pt x="221" y="38"/>
                </a:lnTo>
                <a:lnTo>
                  <a:pt x="221" y="38"/>
                </a:lnTo>
                <a:lnTo>
                  <a:pt x="221" y="42"/>
                </a:lnTo>
                <a:lnTo>
                  <a:pt x="221" y="42"/>
                </a:lnTo>
                <a:lnTo>
                  <a:pt x="221" y="42"/>
                </a:lnTo>
                <a:lnTo>
                  <a:pt x="222" y="45"/>
                </a:lnTo>
                <a:lnTo>
                  <a:pt x="222" y="45"/>
                </a:lnTo>
                <a:lnTo>
                  <a:pt x="222" y="45"/>
                </a:lnTo>
                <a:lnTo>
                  <a:pt x="224" y="48"/>
                </a:lnTo>
                <a:lnTo>
                  <a:pt x="224" y="49"/>
                </a:lnTo>
                <a:lnTo>
                  <a:pt x="224" y="49"/>
                </a:lnTo>
                <a:lnTo>
                  <a:pt x="225" y="51"/>
                </a:lnTo>
                <a:lnTo>
                  <a:pt x="225" y="51"/>
                </a:lnTo>
                <a:lnTo>
                  <a:pt x="225" y="51"/>
                </a:lnTo>
                <a:lnTo>
                  <a:pt x="227" y="53"/>
                </a:lnTo>
                <a:lnTo>
                  <a:pt x="227" y="53"/>
                </a:lnTo>
                <a:lnTo>
                  <a:pt x="227" y="54"/>
                </a:lnTo>
                <a:lnTo>
                  <a:pt x="228" y="54"/>
                </a:lnTo>
                <a:lnTo>
                  <a:pt x="228" y="54"/>
                </a:lnTo>
                <a:lnTo>
                  <a:pt x="228" y="54"/>
                </a:lnTo>
                <a:lnTo>
                  <a:pt x="230" y="55"/>
                </a:lnTo>
                <a:lnTo>
                  <a:pt x="230" y="55"/>
                </a:lnTo>
                <a:lnTo>
                  <a:pt x="231" y="55"/>
                </a:lnTo>
                <a:lnTo>
                  <a:pt x="232" y="55"/>
                </a:lnTo>
                <a:lnTo>
                  <a:pt x="232" y="55"/>
                </a:lnTo>
                <a:lnTo>
                  <a:pt x="232" y="55"/>
                </a:lnTo>
                <a:lnTo>
                  <a:pt x="233" y="55"/>
                </a:lnTo>
                <a:lnTo>
                  <a:pt x="233" y="55"/>
                </a:lnTo>
                <a:lnTo>
                  <a:pt x="233" y="55"/>
                </a:lnTo>
                <a:lnTo>
                  <a:pt x="236" y="54"/>
                </a:lnTo>
                <a:lnTo>
                  <a:pt x="237" y="54"/>
                </a:lnTo>
                <a:lnTo>
                  <a:pt x="237" y="54"/>
                </a:lnTo>
                <a:lnTo>
                  <a:pt x="239" y="53"/>
                </a:lnTo>
                <a:lnTo>
                  <a:pt x="239" y="53"/>
                </a:lnTo>
                <a:lnTo>
                  <a:pt x="239" y="53"/>
                </a:lnTo>
                <a:lnTo>
                  <a:pt x="242" y="50"/>
                </a:lnTo>
                <a:lnTo>
                  <a:pt x="242" y="50"/>
                </a:lnTo>
                <a:lnTo>
                  <a:pt x="242" y="50"/>
                </a:lnTo>
                <a:lnTo>
                  <a:pt x="244" y="48"/>
                </a:lnTo>
                <a:lnTo>
                  <a:pt x="244" y="47"/>
                </a:lnTo>
                <a:lnTo>
                  <a:pt x="244" y="47"/>
                </a:lnTo>
                <a:lnTo>
                  <a:pt x="246" y="44"/>
                </a:lnTo>
                <a:lnTo>
                  <a:pt x="246" y="44"/>
                </a:lnTo>
                <a:lnTo>
                  <a:pt x="246" y="44"/>
                </a:lnTo>
                <a:lnTo>
                  <a:pt x="248" y="41"/>
                </a:lnTo>
                <a:lnTo>
                  <a:pt x="248" y="39"/>
                </a:lnTo>
                <a:lnTo>
                  <a:pt x="248" y="39"/>
                </a:lnTo>
                <a:lnTo>
                  <a:pt x="250" y="36"/>
                </a:lnTo>
                <a:lnTo>
                  <a:pt x="250" y="36"/>
                </a:lnTo>
                <a:lnTo>
                  <a:pt x="250" y="36"/>
                </a:lnTo>
                <a:lnTo>
                  <a:pt x="250" y="33"/>
                </a:lnTo>
                <a:lnTo>
                  <a:pt x="250" y="33"/>
                </a:lnTo>
                <a:lnTo>
                  <a:pt x="250" y="32"/>
                </a:lnTo>
                <a:lnTo>
                  <a:pt x="250" y="31"/>
                </a:lnTo>
                <a:lnTo>
                  <a:pt x="250" y="30"/>
                </a:lnTo>
                <a:lnTo>
                  <a:pt x="250" y="30"/>
                </a:lnTo>
                <a:lnTo>
                  <a:pt x="250" y="27"/>
                </a:lnTo>
                <a:lnTo>
                  <a:pt x="250" y="27"/>
                </a:lnTo>
                <a:lnTo>
                  <a:pt x="250" y="27"/>
                </a:lnTo>
                <a:lnTo>
                  <a:pt x="250" y="25"/>
                </a:lnTo>
                <a:lnTo>
                  <a:pt x="250" y="25"/>
                </a:lnTo>
                <a:lnTo>
                  <a:pt x="250" y="25"/>
                </a:lnTo>
                <a:lnTo>
                  <a:pt x="249" y="23"/>
                </a:lnTo>
                <a:lnTo>
                  <a:pt x="249" y="23"/>
                </a:lnTo>
                <a:lnTo>
                  <a:pt x="249" y="23"/>
                </a:lnTo>
                <a:lnTo>
                  <a:pt x="248" y="20"/>
                </a:lnTo>
                <a:lnTo>
                  <a:pt x="248" y="20"/>
                </a:lnTo>
                <a:lnTo>
                  <a:pt x="248" y="20"/>
                </a:lnTo>
                <a:lnTo>
                  <a:pt x="246" y="18"/>
                </a:lnTo>
                <a:lnTo>
                  <a:pt x="246" y="18"/>
                </a:lnTo>
                <a:lnTo>
                  <a:pt x="246" y="18"/>
                </a:lnTo>
                <a:lnTo>
                  <a:pt x="245" y="15"/>
                </a:lnTo>
                <a:lnTo>
                  <a:pt x="245" y="15"/>
                </a:lnTo>
                <a:lnTo>
                  <a:pt x="245" y="15"/>
                </a:lnTo>
                <a:lnTo>
                  <a:pt x="243" y="13"/>
                </a:lnTo>
                <a:lnTo>
                  <a:pt x="243" y="13"/>
                </a:lnTo>
                <a:lnTo>
                  <a:pt x="243" y="13"/>
                </a:lnTo>
                <a:lnTo>
                  <a:pt x="240" y="11"/>
                </a:lnTo>
                <a:lnTo>
                  <a:pt x="240" y="11"/>
                </a:lnTo>
                <a:lnTo>
                  <a:pt x="240" y="11"/>
                </a:lnTo>
                <a:lnTo>
                  <a:pt x="236" y="7"/>
                </a:lnTo>
                <a:lnTo>
                  <a:pt x="236" y="7"/>
                </a:lnTo>
                <a:lnTo>
                  <a:pt x="236" y="7"/>
                </a:lnTo>
                <a:lnTo>
                  <a:pt x="233" y="6"/>
                </a:lnTo>
                <a:lnTo>
                  <a:pt x="233" y="6"/>
                </a:lnTo>
                <a:lnTo>
                  <a:pt x="232" y="6"/>
                </a:lnTo>
                <a:lnTo>
                  <a:pt x="230" y="5"/>
                </a:lnTo>
                <a:lnTo>
                  <a:pt x="230" y="5"/>
                </a:lnTo>
                <a:lnTo>
                  <a:pt x="230" y="5"/>
                </a:lnTo>
                <a:lnTo>
                  <a:pt x="226" y="3"/>
                </a:lnTo>
                <a:lnTo>
                  <a:pt x="226" y="3"/>
                </a:lnTo>
                <a:lnTo>
                  <a:pt x="226" y="3"/>
                </a:lnTo>
                <a:lnTo>
                  <a:pt x="222" y="3"/>
                </a:lnTo>
                <a:lnTo>
                  <a:pt x="222" y="3"/>
                </a:lnTo>
                <a:lnTo>
                  <a:pt x="222" y="3"/>
                </a:lnTo>
                <a:lnTo>
                  <a:pt x="220" y="2"/>
                </a:lnTo>
                <a:lnTo>
                  <a:pt x="219" y="2"/>
                </a:lnTo>
                <a:lnTo>
                  <a:pt x="219" y="2"/>
                </a:lnTo>
                <a:lnTo>
                  <a:pt x="216" y="2"/>
                </a:lnTo>
                <a:lnTo>
                  <a:pt x="216" y="2"/>
                </a:lnTo>
                <a:lnTo>
                  <a:pt x="215" y="2"/>
                </a:lnTo>
                <a:lnTo>
                  <a:pt x="213" y="2"/>
                </a:lnTo>
                <a:lnTo>
                  <a:pt x="213" y="2"/>
                </a:lnTo>
                <a:lnTo>
                  <a:pt x="213" y="2"/>
                </a:lnTo>
                <a:lnTo>
                  <a:pt x="209" y="3"/>
                </a:lnTo>
                <a:lnTo>
                  <a:pt x="209" y="3"/>
                </a:lnTo>
                <a:lnTo>
                  <a:pt x="209" y="3"/>
                </a:lnTo>
                <a:lnTo>
                  <a:pt x="203" y="5"/>
                </a:lnTo>
                <a:lnTo>
                  <a:pt x="203" y="5"/>
                </a:lnTo>
                <a:lnTo>
                  <a:pt x="203" y="5"/>
                </a:lnTo>
                <a:lnTo>
                  <a:pt x="201" y="6"/>
                </a:lnTo>
                <a:lnTo>
                  <a:pt x="201" y="6"/>
                </a:lnTo>
                <a:lnTo>
                  <a:pt x="201" y="6"/>
                </a:lnTo>
                <a:lnTo>
                  <a:pt x="198" y="8"/>
                </a:lnTo>
                <a:lnTo>
                  <a:pt x="198" y="8"/>
                </a:lnTo>
                <a:lnTo>
                  <a:pt x="198" y="8"/>
                </a:lnTo>
                <a:lnTo>
                  <a:pt x="196" y="9"/>
                </a:lnTo>
                <a:lnTo>
                  <a:pt x="196" y="9"/>
                </a:lnTo>
                <a:lnTo>
                  <a:pt x="196" y="9"/>
                </a:lnTo>
                <a:lnTo>
                  <a:pt x="194" y="12"/>
                </a:lnTo>
                <a:lnTo>
                  <a:pt x="194" y="12"/>
                </a:lnTo>
                <a:lnTo>
                  <a:pt x="194" y="12"/>
                </a:lnTo>
                <a:lnTo>
                  <a:pt x="192" y="13"/>
                </a:lnTo>
                <a:lnTo>
                  <a:pt x="192" y="13"/>
                </a:lnTo>
                <a:lnTo>
                  <a:pt x="191" y="13"/>
                </a:lnTo>
                <a:lnTo>
                  <a:pt x="190" y="15"/>
                </a:lnTo>
                <a:lnTo>
                  <a:pt x="190" y="15"/>
                </a:lnTo>
                <a:lnTo>
                  <a:pt x="190" y="15"/>
                </a:lnTo>
                <a:lnTo>
                  <a:pt x="189" y="18"/>
                </a:lnTo>
                <a:lnTo>
                  <a:pt x="189" y="18"/>
                </a:lnTo>
                <a:lnTo>
                  <a:pt x="189" y="18"/>
                </a:lnTo>
                <a:lnTo>
                  <a:pt x="188" y="20"/>
                </a:lnTo>
                <a:lnTo>
                  <a:pt x="188" y="20"/>
                </a:lnTo>
                <a:lnTo>
                  <a:pt x="188" y="20"/>
                </a:lnTo>
                <a:lnTo>
                  <a:pt x="188" y="23"/>
                </a:lnTo>
                <a:lnTo>
                  <a:pt x="188" y="23"/>
                </a:lnTo>
                <a:lnTo>
                  <a:pt x="188" y="23"/>
                </a:lnTo>
                <a:lnTo>
                  <a:pt x="188" y="25"/>
                </a:lnTo>
                <a:lnTo>
                  <a:pt x="188" y="25"/>
                </a:lnTo>
                <a:lnTo>
                  <a:pt x="188" y="26"/>
                </a:lnTo>
                <a:lnTo>
                  <a:pt x="188" y="30"/>
                </a:lnTo>
                <a:lnTo>
                  <a:pt x="188" y="30"/>
                </a:lnTo>
                <a:lnTo>
                  <a:pt x="188" y="30"/>
                </a:lnTo>
                <a:lnTo>
                  <a:pt x="188" y="35"/>
                </a:lnTo>
                <a:lnTo>
                  <a:pt x="188" y="35"/>
                </a:lnTo>
                <a:lnTo>
                  <a:pt x="188" y="35"/>
                </a:lnTo>
                <a:lnTo>
                  <a:pt x="189" y="38"/>
                </a:lnTo>
                <a:lnTo>
                  <a:pt x="189" y="38"/>
                </a:lnTo>
                <a:lnTo>
                  <a:pt x="189" y="38"/>
                </a:lnTo>
                <a:lnTo>
                  <a:pt x="190" y="42"/>
                </a:lnTo>
                <a:lnTo>
                  <a:pt x="190" y="42"/>
                </a:lnTo>
                <a:lnTo>
                  <a:pt x="190" y="42"/>
                </a:lnTo>
                <a:lnTo>
                  <a:pt x="192" y="44"/>
                </a:lnTo>
                <a:lnTo>
                  <a:pt x="192" y="44"/>
                </a:lnTo>
                <a:lnTo>
                  <a:pt x="192" y="45"/>
                </a:lnTo>
                <a:lnTo>
                  <a:pt x="194" y="47"/>
                </a:lnTo>
                <a:lnTo>
                  <a:pt x="194" y="47"/>
                </a:lnTo>
                <a:lnTo>
                  <a:pt x="195" y="48"/>
                </a:lnTo>
                <a:lnTo>
                  <a:pt x="196" y="49"/>
                </a:lnTo>
                <a:lnTo>
                  <a:pt x="197" y="49"/>
                </a:lnTo>
                <a:lnTo>
                  <a:pt x="197" y="49"/>
                </a:lnTo>
                <a:lnTo>
                  <a:pt x="198" y="49"/>
                </a:lnTo>
                <a:lnTo>
                  <a:pt x="198" y="49"/>
                </a:lnTo>
                <a:lnTo>
                  <a:pt x="198" y="49"/>
                </a:lnTo>
                <a:lnTo>
                  <a:pt x="200" y="50"/>
                </a:lnTo>
                <a:lnTo>
                  <a:pt x="200" y="50"/>
                </a:lnTo>
                <a:lnTo>
                  <a:pt x="200" y="50"/>
                </a:lnTo>
                <a:lnTo>
                  <a:pt x="201" y="50"/>
                </a:lnTo>
                <a:lnTo>
                  <a:pt x="201" y="50"/>
                </a:lnTo>
                <a:lnTo>
                  <a:pt x="202" y="49"/>
                </a:lnTo>
                <a:lnTo>
                  <a:pt x="203" y="49"/>
                </a:lnTo>
                <a:lnTo>
                  <a:pt x="203" y="49"/>
                </a:lnTo>
                <a:lnTo>
                  <a:pt x="203" y="49"/>
                </a:lnTo>
                <a:lnTo>
                  <a:pt x="206" y="48"/>
                </a:lnTo>
                <a:lnTo>
                  <a:pt x="206" y="48"/>
                </a:lnTo>
                <a:lnTo>
                  <a:pt x="206" y="48"/>
                </a:lnTo>
                <a:lnTo>
                  <a:pt x="208" y="47"/>
                </a:lnTo>
                <a:lnTo>
                  <a:pt x="208" y="47"/>
                </a:lnTo>
                <a:lnTo>
                  <a:pt x="208" y="45"/>
                </a:lnTo>
                <a:lnTo>
                  <a:pt x="210" y="43"/>
                </a:lnTo>
                <a:lnTo>
                  <a:pt x="210" y="43"/>
                </a:lnTo>
                <a:lnTo>
                  <a:pt x="210" y="43"/>
                </a:lnTo>
                <a:lnTo>
                  <a:pt x="212" y="41"/>
                </a:lnTo>
                <a:lnTo>
                  <a:pt x="212" y="41"/>
                </a:lnTo>
                <a:lnTo>
                  <a:pt x="213" y="41"/>
                </a:lnTo>
                <a:lnTo>
                  <a:pt x="214" y="37"/>
                </a:lnTo>
                <a:lnTo>
                  <a:pt x="214" y="37"/>
                </a:lnTo>
                <a:lnTo>
                  <a:pt x="214" y="36"/>
                </a:lnTo>
                <a:lnTo>
                  <a:pt x="215" y="32"/>
                </a:lnTo>
                <a:lnTo>
                  <a:pt x="215" y="32"/>
                </a:lnTo>
                <a:lnTo>
                  <a:pt x="215" y="32"/>
                </a:lnTo>
                <a:lnTo>
                  <a:pt x="216" y="27"/>
                </a:lnTo>
                <a:lnTo>
                  <a:pt x="216" y="27"/>
                </a:lnTo>
                <a:lnTo>
                  <a:pt x="216" y="27"/>
                </a:lnTo>
                <a:lnTo>
                  <a:pt x="216" y="25"/>
                </a:lnTo>
                <a:lnTo>
                  <a:pt x="216" y="25"/>
                </a:lnTo>
                <a:lnTo>
                  <a:pt x="216" y="25"/>
                </a:lnTo>
                <a:lnTo>
                  <a:pt x="216" y="23"/>
                </a:lnTo>
                <a:lnTo>
                  <a:pt x="216" y="23"/>
                </a:lnTo>
                <a:lnTo>
                  <a:pt x="215" y="23"/>
                </a:lnTo>
                <a:lnTo>
                  <a:pt x="215" y="20"/>
                </a:lnTo>
                <a:lnTo>
                  <a:pt x="215" y="20"/>
                </a:lnTo>
                <a:lnTo>
                  <a:pt x="215" y="20"/>
                </a:lnTo>
                <a:lnTo>
                  <a:pt x="214" y="18"/>
                </a:lnTo>
                <a:lnTo>
                  <a:pt x="214" y="18"/>
                </a:lnTo>
                <a:lnTo>
                  <a:pt x="214" y="18"/>
                </a:lnTo>
                <a:lnTo>
                  <a:pt x="213" y="15"/>
                </a:lnTo>
                <a:lnTo>
                  <a:pt x="213" y="15"/>
                </a:lnTo>
                <a:lnTo>
                  <a:pt x="213" y="15"/>
                </a:lnTo>
                <a:lnTo>
                  <a:pt x="212" y="13"/>
                </a:lnTo>
                <a:lnTo>
                  <a:pt x="212" y="13"/>
                </a:lnTo>
                <a:lnTo>
                  <a:pt x="212" y="13"/>
                </a:lnTo>
                <a:lnTo>
                  <a:pt x="210" y="11"/>
                </a:lnTo>
                <a:lnTo>
                  <a:pt x="210" y="11"/>
                </a:lnTo>
                <a:lnTo>
                  <a:pt x="210" y="11"/>
                </a:lnTo>
                <a:lnTo>
                  <a:pt x="208" y="8"/>
                </a:lnTo>
                <a:lnTo>
                  <a:pt x="208" y="8"/>
                </a:lnTo>
                <a:lnTo>
                  <a:pt x="208" y="8"/>
                </a:lnTo>
                <a:lnTo>
                  <a:pt x="206" y="7"/>
                </a:lnTo>
                <a:lnTo>
                  <a:pt x="206" y="7"/>
                </a:lnTo>
                <a:lnTo>
                  <a:pt x="206" y="7"/>
                </a:lnTo>
                <a:lnTo>
                  <a:pt x="203" y="5"/>
                </a:lnTo>
                <a:lnTo>
                  <a:pt x="203" y="5"/>
                </a:lnTo>
                <a:lnTo>
                  <a:pt x="203" y="5"/>
                </a:lnTo>
                <a:lnTo>
                  <a:pt x="198" y="2"/>
                </a:lnTo>
                <a:lnTo>
                  <a:pt x="197" y="2"/>
                </a:lnTo>
                <a:lnTo>
                  <a:pt x="197" y="2"/>
                </a:lnTo>
                <a:lnTo>
                  <a:pt x="195" y="1"/>
                </a:lnTo>
                <a:lnTo>
                  <a:pt x="195" y="1"/>
                </a:lnTo>
                <a:lnTo>
                  <a:pt x="195" y="1"/>
                </a:lnTo>
                <a:lnTo>
                  <a:pt x="191" y="1"/>
                </a:lnTo>
                <a:lnTo>
                  <a:pt x="191" y="1"/>
                </a:lnTo>
                <a:lnTo>
                  <a:pt x="191" y="1"/>
                </a:lnTo>
                <a:lnTo>
                  <a:pt x="188" y="0"/>
                </a:lnTo>
                <a:lnTo>
                  <a:pt x="188" y="0"/>
                </a:lnTo>
                <a:lnTo>
                  <a:pt x="188" y="0"/>
                </a:lnTo>
                <a:lnTo>
                  <a:pt x="184" y="0"/>
                </a:lnTo>
                <a:lnTo>
                  <a:pt x="184" y="0"/>
                </a:lnTo>
                <a:lnTo>
                  <a:pt x="184" y="0"/>
                </a:lnTo>
                <a:lnTo>
                  <a:pt x="180" y="0"/>
                </a:lnTo>
                <a:lnTo>
                  <a:pt x="180" y="0"/>
                </a:lnTo>
                <a:lnTo>
                  <a:pt x="180" y="0"/>
                </a:lnTo>
                <a:lnTo>
                  <a:pt x="178" y="1"/>
                </a:lnTo>
                <a:lnTo>
                  <a:pt x="178" y="1"/>
                </a:lnTo>
                <a:lnTo>
                  <a:pt x="177" y="1"/>
                </a:lnTo>
                <a:lnTo>
                  <a:pt x="174" y="1"/>
                </a:lnTo>
                <a:lnTo>
                  <a:pt x="174" y="1"/>
                </a:lnTo>
                <a:lnTo>
                  <a:pt x="174" y="1"/>
                </a:lnTo>
                <a:lnTo>
                  <a:pt x="171" y="2"/>
                </a:lnTo>
                <a:lnTo>
                  <a:pt x="171" y="2"/>
                </a:lnTo>
                <a:lnTo>
                  <a:pt x="171" y="2"/>
                </a:lnTo>
                <a:lnTo>
                  <a:pt x="166" y="5"/>
                </a:lnTo>
                <a:lnTo>
                  <a:pt x="166" y="5"/>
                </a:lnTo>
                <a:lnTo>
                  <a:pt x="165" y="5"/>
                </a:lnTo>
                <a:lnTo>
                  <a:pt x="163" y="7"/>
                </a:lnTo>
                <a:lnTo>
                  <a:pt x="162" y="7"/>
                </a:lnTo>
                <a:lnTo>
                  <a:pt x="162" y="7"/>
                </a:lnTo>
                <a:lnTo>
                  <a:pt x="161" y="8"/>
                </a:lnTo>
                <a:lnTo>
                  <a:pt x="161" y="8"/>
                </a:lnTo>
                <a:lnTo>
                  <a:pt x="160" y="8"/>
                </a:lnTo>
                <a:lnTo>
                  <a:pt x="159" y="11"/>
                </a:lnTo>
                <a:lnTo>
                  <a:pt x="159" y="11"/>
                </a:lnTo>
                <a:lnTo>
                  <a:pt x="159" y="11"/>
                </a:lnTo>
                <a:lnTo>
                  <a:pt x="156" y="13"/>
                </a:lnTo>
                <a:lnTo>
                  <a:pt x="156" y="13"/>
                </a:lnTo>
                <a:lnTo>
                  <a:pt x="156" y="13"/>
                </a:lnTo>
                <a:lnTo>
                  <a:pt x="155" y="15"/>
                </a:lnTo>
                <a:lnTo>
                  <a:pt x="155" y="15"/>
                </a:lnTo>
                <a:lnTo>
                  <a:pt x="155" y="15"/>
                </a:lnTo>
                <a:lnTo>
                  <a:pt x="154" y="18"/>
                </a:lnTo>
                <a:lnTo>
                  <a:pt x="154" y="18"/>
                </a:lnTo>
                <a:lnTo>
                  <a:pt x="154" y="18"/>
                </a:lnTo>
                <a:lnTo>
                  <a:pt x="154" y="20"/>
                </a:lnTo>
                <a:lnTo>
                  <a:pt x="153" y="20"/>
                </a:lnTo>
                <a:lnTo>
                  <a:pt x="153" y="20"/>
                </a:lnTo>
                <a:lnTo>
                  <a:pt x="153" y="23"/>
                </a:lnTo>
                <a:lnTo>
                  <a:pt x="153" y="23"/>
                </a:lnTo>
                <a:lnTo>
                  <a:pt x="153" y="23"/>
                </a:lnTo>
                <a:lnTo>
                  <a:pt x="153" y="25"/>
                </a:lnTo>
                <a:lnTo>
                  <a:pt x="153" y="25"/>
                </a:lnTo>
                <a:lnTo>
                  <a:pt x="153" y="25"/>
                </a:lnTo>
                <a:lnTo>
                  <a:pt x="153" y="27"/>
                </a:lnTo>
                <a:lnTo>
                  <a:pt x="153" y="27"/>
                </a:lnTo>
                <a:lnTo>
                  <a:pt x="153" y="27"/>
                </a:lnTo>
                <a:lnTo>
                  <a:pt x="154" y="32"/>
                </a:lnTo>
                <a:lnTo>
                  <a:pt x="154" y="32"/>
                </a:lnTo>
                <a:lnTo>
                  <a:pt x="154" y="32"/>
                </a:lnTo>
                <a:lnTo>
                  <a:pt x="155" y="36"/>
                </a:lnTo>
                <a:lnTo>
                  <a:pt x="155" y="37"/>
                </a:lnTo>
                <a:lnTo>
                  <a:pt x="155" y="37"/>
                </a:lnTo>
                <a:lnTo>
                  <a:pt x="156" y="41"/>
                </a:lnTo>
                <a:lnTo>
                  <a:pt x="156" y="41"/>
                </a:lnTo>
                <a:lnTo>
                  <a:pt x="156" y="41"/>
                </a:lnTo>
                <a:lnTo>
                  <a:pt x="159" y="43"/>
                </a:lnTo>
                <a:lnTo>
                  <a:pt x="159" y="43"/>
                </a:lnTo>
                <a:lnTo>
                  <a:pt x="159" y="43"/>
                </a:lnTo>
                <a:lnTo>
                  <a:pt x="160" y="45"/>
                </a:lnTo>
                <a:lnTo>
                  <a:pt x="160" y="47"/>
                </a:lnTo>
                <a:lnTo>
                  <a:pt x="161" y="47"/>
                </a:lnTo>
                <a:lnTo>
                  <a:pt x="162" y="48"/>
                </a:lnTo>
                <a:lnTo>
                  <a:pt x="163" y="48"/>
                </a:lnTo>
                <a:lnTo>
                  <a:pt x="163" y="48"/>
                </a:lnTo>
                <a:lnTo>
                  <a:pt x="166" y="49"/>
                </a:lnTo>
                <a:lnTo>
                  <a:pt x="166" y="49"/>
                </a:lnTo>
                <a:lnTo>
                  <a:pt x="166" y="49"/>
                </a:lnTo>
                <a:lnTo>
                  <a:pt x="167" y="49"/>
                </a:lnTo>
                <a:lnTo>
                  <a:pt x="167" y="50"/>
                </a:lnTo>
                <a:lnTo>
                  <a:pt x="167" y="50"/>
                </a:lnTo>
                <a:lnTo>
                  <a:pt x="168" y="50"/>
                </a:lnTo>
                <a:lnTo>
                  <a:pt x="168" y="50"/>
                </a:lnTo>
                <a:lnTo>
                  <a:pt x="169" y="50"/>
                </a:lnTo>
                <a:lnTo>
                  <a:pt x="171" y="49"/>
                </a:lnTo>
                <a:lnTo>
                  <a:pt x="171" y="49"/>
                </a:lnTo>
                <a:lnTo>
                  <a:pt x="171" y="49"/>
                </a:lnTo>
                <a:lnTo>
                  <a:pt x="172" y="49"/>
                </a:lnTo>
                <a:lnTo>
                  <a:pt x="172" y="49"/>
                </a:lnTo>
                <a:lnTo>
                  <a:pt x="172" y="49"/>
                </a:lnTo>
                <a:lnTo>
                  <a:pt x="174" y="48"/>
                </a:lnTo>
                <a:lnTo>
                  <a:pt x="174" y="47"/>
                </a:lnTo>
                <a:lnTo>
                  <a:pt x="174" y="47"/>
                </a:lnTo>
                <a:lnTo>
                  <a:pt x="177" y="45"/>
                </a:lnTo>
                <a:lnTo>
                  <a:pt x="177" y="44"/>
                </a:lnTo>
                <a:lnTo>
                  <a:pt x="177" y="44"/>
                </a:lnTo>
                <a:lnTo>
                  <a:pt x="178" y="42"/>
                </a:lnTo>
                <a:lnTo>
                  <a:pt x="178" y="42"/>
                </a:lnTo>
                <a:lnTo>
                  <a:pt x="178" y="42"/>
                </a:lnTo>
                <a:lnTo>
                  <a:pt x="179" y="38"/>
                </a:lnTo>
                <a:lnTo>
                  <a:pt x="179" y="38"/>
                </a:lnTo>
                <a:lnTo>
                  <a:pt x="179" y="38"/>
                </a:lnTo>
                <a:lnTo>
                  <a:pt x="180" y="35"/>
                </a:lnTo>
                <a:lnTo>
                  <a:pt x="180" y="35"/>
                </a:lnTo>
                <a:lnTo>
                  <a:pt x="180" y="35"/>
                </a:lnTo>
                <a:lnTo>
                  <a:pt x="182" y="30"/>
                </a:lnTo>
                <a:lnTo>
                  <a:pt x="182" y="30"/>
                </a:lnTo>
                <a:lnTo>
                  <a:pt x="182" y="30"/>
                </a:lnTo>
                <a:lnTo>
                  <a:pt x="182" y="26"/>
                </a:lnTo>
                <a:lnTo>
                  <a:pt x="182" y="25"/>
                </a:lnTo>
                <a:lnTo>
                  <a:pt x="182" y="25"/>
                </a:lnTo>
                <a:lnTo>
                  <a:pt x="182" y="23"/>
                </a:lnTo>
                <a:lnTo>
                  <a:pt x="182" y="23"/>
                </a:lnTo>
                <a:lnTo>
                  <a:pt x="182" y="23"/>
                </a:lnTo>
                <a:lnTo>
                  <a:pt x="180" y="20"/>
                </a:lnTo>
                <a:lnTo>
                  <a:pt x="180" y="20"/>
                </a:lnTo>
                <a:lnTo>
                  <a:pt x="180" y="20"/>
                </a:lnTo>
                <a:lnTo>
                  <a:pt x="179" y="18"/>
                </a:lnTo>
                <a:lnTo>
                  <a:pt x="179" y="18"/>
                </a:lnTo>
                <a:lnTo>
                  <a:pt x="179" y="18"/>
                </a:lnTo>
                <a:lnTo>
                  <a:pt x="178" y="15"/>
                </a:lnTo>
                <a:lnTo>
                  <a:pt x="178" y="15"/>
                </a:lnTo>
                <a:lnTo>
                  <a:pt x="178" y="15"/>
                </a:lnTo>
                <a:lnTo>
                  <a:pt x="177" y="13"/>
                </a:lnTo>
                <a:lnTo>
                  <a:pt x="177" y="13"/>
                </a:lnTo>
                <a:lnTo>
                  <a:pt x="177" y="13"/>
                </a:lnTo>
                <a:lnTo>
                  <a:pt x="175" y="12"/>
                </a:lnTo>
                <a:lnTo>
                  <a:pt x="175" y="12"/>
                </a:lnTo>
                <a:lnTo>
                  <a:pt x="174" y="12"/>
                </a:lnTo>
                <a:lnTo>
                  <a:pt x="173" y="9"/>
                </a:lnTo>
                <a:lnTo>
                  <a:pt x="173" y="9"/>
                </a:lnTo>
                <a:lnTo>
                  <a:pt x="173" y="9"/>
                </a:lnTo>
                <a:lnTo>
                  <a:pt x="171" y="8"/>
                </a:lnTo>
                <a:lnTo>
                  <a:pt x="171" y="8"/>
                </a:lnTo>
                <a:lnTo>
                  <a:pt x="171" y="8"/>
                </a:lnTo>
                <a:lnTo>
                  <a:pt x="168" y="6"/>
                </a:lnTo>
                <a:lnTo>
                  <a:pt x="168" y="6"/>
                </a:lnTo>
                <a:lnTo>
                  <a:pt x="168" y="6"/>
                </a:lnTo>
                <a:lnTo>
                  <a:pt x="166" y="5"/>
                </a:lnTo>
                <a:lnTo>
                  <a:pt x="165" y="5"/>
                </a:lnTo>
                <a:lnTo>
                  <a:pt x="165" y="5"/>
                </a:lnTo>
                <a:lnTo>
                  <a:pt x="160" y="3"/>
                </a:lnTo>
                <a:lnTo>
                  <a:pt x="160" y="3"/>
                </a:lnTo>
                <a:lnTo>
                  <a:pt x="159" y="3"/>
                </a:lnTo>
                <a:lnTo>
                  <a:pt x="156" y="2"/>
                </a:lnTo>
                <a:lnTo>
                  <a:pt x="156" y="2"/>
                </a:lnTo>
                <a:lnTo>
                  <a:pt x="156" y="2"/>
                </a:lnTo>
                <a:lnTo>
                  <a:pt x="153" y="2"/>
                </a:lnTo>
                <a:lnTo>
                  <a:pt x="153" y="2"/>
                </a:lnTo>
                <a:lnTo>
                  <a:pt x="153" y="2"/>
                </a:lnTo>
                <a:lnTo>
                  <a:pt x="149" y="2"/>
                </a:lnTo>
                <a:lnTo>
                  <a:pt x="149" y="2"/>
                </a:lnTo>
                <a:lnTo>
                  <a:pt x="149" y="2"/>
                </a:lnTo>
                <a:lnTo>
                  <a:pt x="145" y="3"/>
                </a:lnTo>
                <a:lnTo>
                  <a:pt x="145" y="3"/>
                </a:lnTo>
                <a:lnTo>
                  <a:pt x="145" y="3"/>
                </a:lnTo>
                <a:lnTo>
                  <a:pt x="142" y="3"/>
                </a:lnTo>
                <a:lnTo>
                  <a:pt x="142" y="3"/>
                </a:lnTo>
                <a:lnTo>
                  <a:pt x="142" y="3"/>
                </a:lnTo>
                <a:lnTo>
                  <a:pt x="139" y="5"/>
                </a:lnTo>
                <a:lnTo>
                  <a:pt x="139" y="5"/>
                </a:lnTo>
                <a:lnTo>
                  <a:pt x="139" y="5"/>
                </a:lnTo>
                <a:lnTo>
                  <a:pt x="136" y="6"/>
                </a:lnTo>
                <a:lnTo>
                  <a:pt x="136" y="6"/>
                </a:lnTo>
                <a:lnTo>
                  <a:pt x="136" y="6"/>
                </a:lnTo>
                <a:lnTo>
                  <a:pt x="133" y="7"/>
                </a:lnTo>
                <a:lnTo>
                  <a:pt x="133" y="7"/>
                </a:lnTo>
                <a:lnTo>
                  <a:pt x="132" y="7"/>
                </a:lnTo>
                <a:lnTo>
                  <a:pt x="129" y="11"/>
                </a:lnTo>
                <a:lnTo>
                  <a:pt x="127" y="11"/>
                </a:lnTo>
                <a:lnTo>
                  <a:pt x="127" y="11"/>
                </a:lnTo>
                <a:lnTo>
                  <a:pt x="126" y="13"/>
                </a:lnTo>
                <a:lnTo>
                  <a:pt x="126" y="13"/>
                </a:lnTo>
                <a:lnTo>
                  <a:pt x="125" y="13"/>
                </a:lnTo>
                <a:lnTo>
                  <a:pt x="124" y="15"/>
                </a:lnTo>
                <a:lnTo>
                  <a:pt x="124" y="15"/>
                </a:lnTo>
                <a:lnTo>
                  <a:pt x="124" y="15"/>
                </a:lnTo>
                <a:lnTo>
                  <a:pt x="123" y="18"/>
                </a:lnTo>
                <a:lnTo>
                  <a:pt x="121" y="18"/>
                </a:lnTo>
                <a:lnTo>
                  <a:pt x="121" y="18"/>
                </a:lnTo>
                <a:lnTo>
                  <a:pt x="120" y="20"/>
                </a:lnTo>
                <a:lnTo>
                  <a:pt x="120" y="20"/>
                </a:lnTo>
                <a:lnTo>
                  <a:pt x="120" y="20"/>
                </a:lnTo>
                <a:lnTo>
                  <a:pt x="119" y="23"/>
                </a:lnTo>
                <a:lnTo>
                  <a:pt x="119" y="23"/>
                </a:lnTo>
                <a:lnTo>
                  <a:pt x="119" y="23"/>
                </a:lnTo>
                <a:lnTo>
                  <a:pt x="119" y="25"/>
                </a:lnTo>
                <a:lnTo>
                  <a:pt x="119" y="25"/>
                </a:lnTo>
                <a:lnTo>
                  <a:pt x="119" y="25"/>
                </a:lnTo>
                <a:lnTo>
                  <a:pt x="118" y="27"/>
                </a:lnTo>
                <a:lnTo>
                  <a:pt x="118" y="27"/>
                </a:lnTo>
                <a:lnTo>
                  <a:pt x="118" y="27"/>
                </a:lnTo>
                <a:lnTo>
                  <a:pt x="118" y="30"/>
                </a:lnTo>
                <a:lnTo>
                  <a:pt x="118" y="30"/>
                </a:lnTo>
                <a:lnTo>
                  <a:pt x="118" y="31"/>
                </a:lnTo>
                <a:lnTo>
                  <a:pt x="119" y="32"/>
                </a:lnTo>
                <a:lnTo>
                  <a:pt x="119" y="33"/>
                </a:lnTo>
                <a:lnTo>
                  <a:pt x="119" y="33"/>
                </a:lnTo>
                <a:lnTo>
                  <a:pt x="119" y="36"/>
                </a:lnTo>
                <a:lnTo>
                  <a:pt x="119" y="36"/>
                </a:lnTo>
                <a:lnTo>
                  <a:pt x="119" y="36"/>
                </a:lnTo>
                <a:lnTo>
                  <a:pt x="120" y="39"/>
                </a:lnTo>
                <a:lnTo>
                  <a:pt x="120" y="39"/>
                </a:lnTo>
                <a:lnTo>
                  <a:pt x="120" y="41"/>
                </a:lnTo>
                <a:lnTo>
                  <a:pt x="123" y="44"/>
                </a:lnTo>
                <a:lnTo>
                  <a:pt x="123" y="44"/>
                </a:lnTo>
                <a:lnTo>
                  <a:pt x="123" y="44"/>
                </a:lnTo>
                <a:lnTo>
                  <a:pt x="125" y="47"/>
                </a:lnTo>
                <a:lnTo>
                  <a:pt x="125" y="47"/>
                </a:lnTo>
                <a:lnTo>
                  <a:pt x="125" y="48"/>
                </a:lnTo>
                <a:lnTo>
                  <a:pt x="127" y="50"/>
                </a:lnTo>
                <a:lnTo>
                  <a:pt x="127" y="50"/>
                </a:lnTo>
                <a:lnTo>
                  <a:pt x="127" y="50"/>
                </a:lnTo>
                <a:lnTo>
                  <a:pt x="130" y="53"/>
                </a:lnTo>
                <a:lnTo>
                  <a:pt x="130" y="53"/>
                </a:lnTo>
                <a:lnTo>
                  <a:pt x="130" y="53"/>
                </a:lnTo>
                <a:lnTo>
                  <a:pt x="132" y="54"/>
                </a:lnTo>
                <a:lnTo>
                  <a:pt x="132" y="54"/>
                </a:lnTo>
                <a:lnTo>
                  <a:pt x="132" y="54"/>
                </a:lnTo>
                <a:lnTo>
                  <a:pt x="135" y="55"/>
                </a:lnTo>
                <a:lnTo>
                  <a:pt x="135" y="55"/>
                </a:lnTo>
                <a:lnTo>
                  <a:pt x="136" y="55"/>
                </a:lnTo>
                <a:lnTo>
                  <a:pt x="137" y="55"/>
                </a:lnTo>
                <a:lnTo>
                  <a:pt x="137" y="55"/>
                </a:lnTo>
                <a:lnTo>
                  <a:pt x="137" y="55"/>
                </a:lnTo>
                <a:lnTo>
                  <a:pt x="138" y="55"/>
                </a:lnTo>
                <a:lnTo>
                  <a:pt x="138" y="55"/>
                </a:lnTo>
                <a:lnTo>
                  <a:pt x="138" y="55"/>
                </a:lnTo>
                <a:lnTo>
                  <a:pt x="139" y="54"/>
                </a:lnTo>
                <a:lnTo>
                  <a:pt x="139" y="54"/>
                </a:lnTo>
                <a:lnTo>
                  <a:pt x="141" y="54"/>
                </a:lnTo>
                <a:lnTo>
                  <a:pt x="141" y="54"/>
                </a:lnTo>
                <a:lnTo>
                  <a:pt x="142" y="53"/>
                </a:lnTo>
                <a:lnTo>
                  <a:pt x="142" y="53"/>
                </a:lnTo>
                <a:lnTo>
                  <a:pt x="143" y="51"/>
                </a:lnTo>
                <a:lnTo>
                  <a:pt x="143" y="51"/>
                </a:lnTo>
                <a:lnTo>
                  <a:pt x="144" y="51"/>
                </a:lnTo>
                <a:lnTo>
                  <a:pt x="145" y="49"/>
                </a:lnTo>
                <a:lnTo>
                  <a:pt x="145" y="49"/>
                </a:lnTo>
                <a:lnTo>
                  <a:pt x="145" y="48"/>
                </a:lnTo>
                <a:lnTo>
                  <a:pt x="147" y="45"/>
                </a:lnTo>
                <a:lnTo>
                  <a:pt x="147" y="45"/>
                </a:lnTo>
                <a:lnTo>
                  <a:pt x="147" y="45"/>
                </a:lnTo>
                <a:lnTo>
                  <a:pt x="147" y="42"/>
                </a:lnTo>
                <a:lnTo>
                  <a:pt x="148" y="42"/>
                </a:lnTo>
                <a:lnTo>
                  <a:pt x="148" y="42"/>
                </a:lnTo>
                <a:lnTo>
                  <a:pt x="148" y="38"/>
                </a:lnTo>
                <a:lnTo>
                  <a:pt x="148" y="38"/>
                </a:lnTo>
                <a:lnTo>
                  <a:pt x="148" y="37"/>
                </a:lnTo>
                <a:lnTo>
                  <a:pt x="148" y="33"/>
                </a:lnTo>
                <a:lnTo>
                  <a:pt x="148" y="33"/>
                </a:lnTo>
                <a:lnTo>
                  <a:pt x="148" y="33"/>
                </a:lnTo>
                <a:lnTo>
                  <a:pt x="147" y="29"/>
                </a:lnTo>
                <a:lnTo>
                  <a:pt x="147" y="29"/>
                </a:lnTo>
                <a:lnTo>
                  <a:pt x="147" y="29"/>
                </a:lnTo>
                <a:lnTo>
                  <a:pt x="147" y="26"/>
                </a:lnTo>
                <a:lnTo>
                  <a:pt x="147" y="26"/>
                </a:lnTo>
                <a:lnTo>
                  <a:pt x="147" y="26"/>
                </a:lnTo>
                <a:lnTo>
                  <a:pt x="145" y="24"/>
                </a:lnTo>
                <a:lnTo>
                  <a:pt x="145" y="24"/>
                </a:lnTo>
                <a:lnTo>
                  <a:pt x="145" y="24"/>
                </a:lnTo>
                <a:lnTo>
                  <a:pt x="144" y="21"/>
                </a:lnTo>
                <a:lnTo>
                  <a:pt x="144" y="21"/>
                </a:lnTo>
                <a:lnTo>
                  <a:pt x="144" y="21"/>
                </a:lnTo>
                <a:lnTo>
                  <a:pt x="143" y="19"/>
                </a:lnTo>
                <a:lnTo>
                  <a:pt x="142" y="19"/>
                </a:lnTo>
                <a:lnTo>
                  <a:pt x="142" y="19"/>
                </a:lnTo>
                <a:lnTo>
                  <a:pt x="141" y="18"/>
                </a:lnTo>
                <a:lnTo>
                  <a:pt x="141" y="18"/>
                </a:lnTo>
                <a:lnTo>
                  <a:pt x="141" y="18"/>
                </a:lnTo>
                <a:lnTo>
                  <a:pt x="138" y="15"/>
                </a:lnTo>
                <a:lnTo>
                  <a:pt x="138" y="15"/>
                </a:lnTo>
                <a:lnTo>
                  <a:pt x="138" y="15"/>
                </a:lnTo>
                <a:lnTo>
                  <a:pt x="136" y="14"/>
                </a:lnTo>
                <a:lnTo>
                  <a:pt x="136" y="14"/>
                </a:lnTo>
                <a:lnTo>
                  <a:pt x="136" y="14"/>
                </a:lnTo>
                <a:lnTo>
                  <a:pt x="133" y="13"/>
                </a:lnTo>
                <a:lnTo>
                  <a:pt x="133" y="13"/>
                </a:lnTo>
                <a:lnTo>
                  <a:pt x="133" y="13"/>
                </a:lnTo>
                <a:lnTo>
                  <a:pt x="131" y="12"/>
                </a:lnTo>
                <a:lnTo>
                  <a:pt x="131" y="12"/>
                </a:lnTo>
                <a:lnTo>
                  <a:pt x="131" y="12"/>
                </a:lnTo>
                <a:lnTo>
                  <a:pt x="127" y="11"/>
                </a:lnTo>
                <a:lnTo>
                  <a:pt x="127" y="11"/>
                </a:lnTo>
                <a:lnTo>
                  <a:pt x="127" y="11"/>
                </a:lnTo>
                <a:lnTo>
                  <a:pt x="121" y="11"/>
                </a:lnTo>
                <a:lnTo>
                  <a:pt x="121" y="11"/>
                </a:lnTo>
                <a:lnTo>
                  <a:pt x="121" y="11"/>
                </a:lnTo>
                <a:lnTo>
                  <a:pt x="119" y="11"/>
                </a:lnTo>
                <a:lnTo>
                  <a:pt x="118" y="11"/>
                </a:lnTo>
                <a:lnTo>
                  <a:pt x="118" y="11"/>
                </a:lnTo>
                <a:lnTo>
                  <a:pt x="115" y="11"/>
                </a:lnTo>
                <a:lnTo>
                  <a:pt x="115" y="11"/>
                </a:lnTo>
                <a:lnTo>
                  <a:pt x="115" y="11"/>
                </a:lnTo>
                <a:lnTo>
                  <a:pt x="112" y="11"/>
                </a:lnTo>
                <a:lnTo>
                  <a:pt x="112" y="11"/>
                </a:lnTo>
                <a:lnTo>
                  <a:pt x="112" y="11"/>
                </a:lnTo>
                <a:lnTo>
                  <a:pt x="108" y="12"/>
                </a:lnTo>
                <a:lnTo>
                  <a:pt x="108" y="12"/>
                </a:lnTo>
                <a:lnTo>
                  <a:pt x="108" y="12"/>
                </a:lnTo>
                <a:lnTo>
                  <a:pt x="105" y="13"/>
                </a:lnTo>
                <a:lnTo>
                  <a:pt x="105" y="13"/>
                </a:lnTo>
                <a:lnTo>
                  <a:pt x="105" y="13"/>
                </a:lnTo>
                <a:lnTo>
                  <a:pt x="102" y="14"/>
                </a:lnTo>
                <a:lnTo>
                  <a:pt x="102" y="14"/>
                </a:lnTo>
                <a:lnTo>
                  <a:pt x="102" y="15"/>
                </a:lnTo>
                <a:lnTo>
                  <a:pt x="99" y="17"/>
                </a:lnTo>
                <a:lnTo>
                  <a:pt x="99" y="17"/>
                </a:lnTo>
                <a:lnTo>
                  <a:pt x="99" y="17"/>
                </a:lnTo>
                <a:lnTo>
                  <a:pt x="96" y="18"/>
                </a:lnTo>
                <a:lnTo>
                  <a:pt x="96" y="19"/>
                </a:lnTo>
                <a:lnTo>
                  <a:pt x="96" y="19"/>
                </a:lnTo>
                <a:lnTo>
                  <a:pt x="93" y="23"/>
                </a:lnTo>
                <a:lnTo>
                  <a:pt x="91" y="23"/>
                </a:lnTo>
                <a:lnTo>
                  <a:pt x="91" y="23"/>
                </a:lnTo>
                <a:lnTo>
                  <a:pt x="90" y="25"/>
                </a:lnTo>
                <a:lnTo>
                  <a:pt x="90" y="25"/>
                </a:lnTo>
                <a:lnTo>
                  <a:pt x="90" y="25"/>
                </a:lnTo>
                <a:lnTo>
                  <a:pt x="89" y="27"/>
                </a:lnTo>
                <a:lnTo>
                  <a:pt x="89" y="27"/>
                </a:lnTo>
                <a:lnTo>
                  <a:pt x="88" y="27"/>
                </a:lnTo>
                <a:lnTo>
                  <a:pt x="87" y="30"/>
                </a:lnTo>
                <a:lnTo>
                  <a:pt x="87" y="30"/>
                </a:lnTo>
                <a:lnTo>
                  <a:pt x="87" y="31"/>
                </a:lnTo>
                <a:lnTo>
                  <a:pt x="87" y="32"/>
                </a:lnTo>
                <a:lnTo>
                  <a:pt x="87" y="33"/>
                </a:lnTo>
                <a:lnTo>
                  <a:pt x="87" y="33"/>
                </a:lnTo>
                <a:lnTo>
                  <a:pt x="85" y="36"/>
                </a:lnTo>
                <a:lnTo>
                  <a:pt x="85" y="36"/>
                </a:lnTo>
                <a:lnTo>
                  <a:pt x="85" y="36"/>
                </a:lnTo>
                <a:lnTo>
                  <a:pt x="85" y="38"/>
                </a:lnTo>
                <a:lnTo>
                  <a:pt x="85" y="38"/>
                </a:lnTo>
                <a:lnTo>
                  <a:pt x="85" y="38"/>
                </a:lnTo>
                <a:lnTo>
                  <a:pt x="85" y="41"/>
                </a:lnTo>
                <a:lnTo>
                  <a:pt x="85" y="41"/>
                </a:lnTo>
                <a:lnTo>
                  <a:pt x="85" y="41"/>
                </a:lnTo>
                <a:lnTo>
                  <a:pt x="85" y="43"/>
                </a:lnTo>
                <a:lnTo>
                  <a:pt x="85" y="43"/>
                </a:lnTo>
                <a:lnTo>
                  <a:pt x="85" y="44"/>
                </a:lnTo>
                <a:lnTo>
                  <a:pt x="87" y="45"/>
                </a:lnTo>
                <a:lnTo>
                  <a:pt x="87" y="47"/>
                </a:lnTo>
                <a:lnTo>
                  <a:pt x="87" y="47"/>
                </a:lnTo>
                <a:lnTo>
                  <a:pt x="87" y="48"/>
                </a:lnTo>
                <a:lnTo>
                  <a:pt x="93" y="62"/>
                </a:lnTo>
                <a:lnTo>
                  <a:pt x="93" y="48"/>
                </a:lnTo>
                <a:lnTo>
                  <a:pt x="93" y="48"/>
                </a:lnTo>
                <a:lnTo>
                  <a:pt x="89" y="48"/>
                </a:lnTo>
                <a:lnTo>
                  <a:pt x="87" y="49"/>
                </a:lnTo>
                <a:lnTo>
                  <a:pt x="89" y="53"/>
                </a:lnTo>
                <a:lnTo>
                  <a:pt x="89" y="53"/>
                </a:lnTo>
                <a:lnTo>
                  <a:pt x="89" y="53"/>
                </a:lnTo>
                <a:lnTo>
                  <a:pt x="91" y="56"/>
                </a:lnTo>
                <a:lnTo>
                  <a:pt x="91" y="56"/>
                </a:lnTo>
                <a:lnTo>
                  <a:pt x="91" y="56"/>
                </a:lnTo>
                <a:lnTo>
                  <a:pt x="94" y="59"/>
                </a:lnTo>
                <a:lnTo>
                  <a:pt x="95" y="59"/>
                </a:lnTo>
                <a:lnTo>
                  <a:pt x="95" y="59"/>
                </a:lnTo>
                <a:lnTo>
                  <a:pt x="97" y="61"/>
                </a:lnTo>
                <a:lnTo>
                  <a:pt x="97" y="61"/>
                </a:lnTo>
                <a:lnTo>
                  <a:pt x="97" y="61"/>
                </a:lnTo>
                <a:lnTo>
                  <a:pt x="100" y="64"/>
                </a:lnTo>
                <a:lnTo>
                  <a:pt x="100" y="64"/>
                </a:lnTo>
                <a:lnTo>
                  <a:pt x="100" y="64"/>
                </a:lnTo>
                <a:lnTo>
                  <a:pt x="102" y="65"/>
                </a:lnTo>
                <a:lnTo>
                  <a:pt x="103" y="65"/>
                </a:lnTo>
                <a:lnTo>
                  <a:pt x="103" y="65"/>
                </a:lnTo>
                <a:lnTo>
                  <a:pt x="106" y="65"/>
                </a:lnTo>
                <a:lnTo>
                  <a:pt x="106" y="65"/>
                </a:lnTo>
                <a:lnTo>
                  <a:pt x="106" y="65"/>
                </a:lnTo>
                <a:lnTo>
                  <a:pt x="107" y="65"/>
                </a:lnTo>
                <a:lnTo>
                  <a:pt x="108" y="65"/>
                </a:lnTo>
                <a:lnTo>
                  <a:pt x="108" y="65"/>
                </a:lnTo>
                <a:lnTo>
                  <a:pt x="109" y="65"/>
                </a:lnTo>
                <a:lnTo>
                  <a:pt x="109" y="65"/>
                </a:lnTo>
                <a:lnTo>
                  <a:pt x="109" y="65"/>
                </a:lnTo>
                <a:lnTo>
                  <a:pt x="111" y="64"/>
                </a:lnTo>
                <a:lnTo>
                  <a:pt x="111" y="64"/>
                </a:lnTo>
                <a:lnTo>
                  <a:pt x="111" y="64"/>
                </a:lnTo>
                <a:lnTo>
                  <a:pt x="112" y="62"/>
                </a:lnTo>
                <a:lnTo>
                  <a:pt x="112" y="62"/>
                </a:lnTo>
                <a:lnTo>
                  <a:pt x="112" y="62"/>
                </a:lnTo>
                <a:lnTo>
                  <a:pt x="113" y="60"/>
                </a:lnTo>
                <a:lnTo>
                  <a:pt x="114" y="60"/>
                </a:lnTo>
                <a:lnTo>
                  <a:pt x="114" y="60"/>
                </a:lnTo>
                <a:lnTo>
                  <a:pt x="115" y="58"/>
                </a:lnTo>
                <a:lnTo>
                  <a:pt x="115" y="58"/>
                </a:lnTo>
                <a:lnTo>
                  <a:pt x="115" y="56"/>
                </a:lnTo>
                <a:lnTo>
                  <a:pt x="115" y="54"/>
                </a:lnTo>
                <a:lnTo>
                  <a:pt x="115" y="54"/>
                </a:lnTo>
                <a:lnTo>
                  <a:pt x="115" y="54"/>
                </a:lnTo>
                <a:lnTo>
                  <a:pt x="115" y="50"/>
                </a:lnTo>
                <a:lnTo>
                  <a:pt x="115" y="50"/>
                </a:lnTo>
                <a:lnTo>
                  <a:pt x="115" y="50"/>
                </a:lnTo>
                <a:lnTo>
                  <a:pt x="115" y="47"/>
                </a:lnTo>
                <a:lnTo>
                  <a:pt x="115" y="47"/>
                </a:lnTo>
                <a:lnTo>
                  <a:pt x="115" y="45"/>
                </a:lnTo>
                <a:lnTo>
                  <a:pt x="114" y="42"/>
                </a:lnTo>
                <a:lnTo>
                  <a:pt x="114" y="42"/>
                </a:lnTo>
                <a:lnTo>
                  <a:pt x="114" y="42"/>
                </a:lnTo>
                <a:lnTo>
                  <a:pt x="113" y="37"/>
                </a:lnTo>
                <a:lnTo>
                  <a:pt x="113" y="37"/>
                </a:lnTo>
                <a:lnTo>
                  <a:pt x="113" y="37"/>
                </a:lnTo>
                <a:lnTo>
                  <a:pt x="113" y="35"/>
                </a:lnTo>
                <a:lnTo>
                  <a:pt x="112" y="35"/>
                </a:lnTo>
                <a:lnTo>
                  <a:pt x="112" y="35"/>
                </a:lnTo>
                <a:lnTo>
                  <a:pt x="111" y="33"/>
                </a:lnTo>
                <a:lnTo>
                  <a:pt x="111" y="32"/>
                </a:lnTo>
                <a:lnTo>
                  <a:pt x="111" y="32"/>
                </a:lnTo>
                <a:lnTo>
                  <a:pt x="109" y="31"/>
                </a:lnTo>
                <a:lnTo>
                  <a:pt x="109" y="31"/>
                </a:lnTo>
                <a:lnTo>
                  <a:pt x="109" y="31"/>
                </a:lnTo>
                <a:lnTo>
                  <a:pt x="108" y="29"/>
                </a:lnTo>
                <a:lnTo>
                  <a:pt x="107" y="29"/>
                </a:lnTo>
                <a:lnTo>
                  <a:pt x="107" y="29"/>
                </a:lnTo>
                <a:lnTo>
                  <a:pt x="106" y="27"/>
                </a:lnTo>
                <a:lnTo>
                  <a:pt x="106" y="27"/>
                </a:lnTo>
                <a:lnTo>
                  <a:pt x="105" y="27"/>
                </a:lnTo>
                <a:lnTo>
                  <a:pt x="103" y="26"/>
                </a:lnTo>
                <a:lnTo>
                  <a:pt x="103" y="26"/>
                </a:lnTo>
                <a:lnTo>
                  <a:pt x="103" y="26"/>
                </a:lnTo>
                <a:lnTo>
                  <a:pt x="101" y="25"/>
                </a:lnTo>
                <a:lnTo>
                  <a:pt x="101" y="25"/>
                </a:lnTo>
                <a:lnTo>
                  <a:pt x="100" y="25"/>
                </a:lnTo>
                <a:lnTo>
                  <a:pt x="97" y="24"/>
                </a:lnTo>
                <a:lnTo>
                  <a:pt x="97" y="24"/>
                </a:lnTo>
                <a:lnTo>
                  <a:pt x="97" y="24"/>
                </a:lnTo>
                <a:lnTo>
                  <a:pt x="95" y="24"/>
                </a:lnTo>
                <a:lnTo>
                  <a:pt x="95" y="24"/>
                </a:lnTo>
                <a:lnTo>
                  <a:pt x="95" y="23"/>
                </a:lnTo>
                <a:lnTo>
                  <a:pt x="91" y="23"/>
                </a:lnTo>
                <a:lnTo>
                  <a:pt x="91" y="23"/>
                </a:lnTo>
                <a:lnTo>
                  <a:pt x="91" y="23"/>
                </a:lnTo>
                <a:lnTo>
                  <a:pt x="85" y="23"/>
                </a:lnTo>
                <a:lnTo>
                  <a:pt x="85" y="23"/>
                </a:lnTo>
                <a:lnTo>
                  <a:pt x="85" y="23"/>
                </a:lnTo>
                <a:lnTo>
                  <a:pt x="83" y="24"/>
                </a:lnTo>
                <a:lnTo>
                  <a:pt x="82" y="24"/>
                </a:lnTo>
                <a:lnTo>
                  <a:pt x="82" y="24"/>
                </a:lnTo>
                <a:lnTo>
                  <a:pt x="79" y="24"/>
                </a:lnTo>
                <a:lnTo>
                  <a:pt x="79" y="24"/>
                </a:lnTo>
                <a:lnTo>
                  <a:pt x="79" y="25"/>
                </a:lnTo>
                <a:lnTo>
                  <a:pt x="76" y="25"/>
                </a:lnTo>
                <a:lnTo>
                  <a:pt x="76" y="25"/>
                </a:lnTo>
                <a:lnTo>
                  <a:pt x="76" y="25"/>
                </a:lnTo>
                <a:lnTo>
                  <a:pt x="72" y="27"/>
                </a:lnTo>
                <a:lnTo>
                  <a:pt x="72" y="27"/>
                </a:lnTo>
                <a:lnTo>
                  <a:pt x="72" y="27"/>
                </a:lnTo>
                <a:lnTo>
                  <a:pt x="70" y="29"/>
                </a:lnTo>
                <a:lnTo>
                  <a:pt x="70" y="29"/>
                </a:lnTo>
                <a:lnTo>
                  <a:pt x="70" y="29"/>
                </a:lnTo>
                <a:lnTo>
                  <a:pt x="67" y="31"/>
                </a:lnTo>
                <a:lnTo>
                  <a:pt x="66" y="31"/>
                </a:lnTo>
                <a:lnTo>
                  <a:pt x="66" y="31"/>
                </a:lnTo>
                <a:lnTo>
                  <a:pt x="64" y="32"/>
                </a:lnTo>
                <a:lnTo>
                  <a:pt x="64" y="33"/>
                </a:lnTo>
                <a:lnTo>
                  <a:pt x="64" y="33"/>
                </a:lnTo>
                <a:lnTo>
                  <a:pt x="63" y="35"/>
                </a:lnTo>
                <a:lnTo>
                  <a:pt x="61" y="36"/>
                </a:lnTo>
                <a:lnTo>
                  <a:pt x="61" y="36"/>
                </a:lnTo>
                <a:lnTo>
                  <a:pt x="58" y="41"/>
                </a:lnTo>
                <a:lnTo>
                  <a:pt x="58" y="41"/>
                </a:lnTo>
                <a:lnTo>
                  <a:pt x="58" y="41"/>
                </a:lnTo>
                <a:lnTo>
                  <a:pt x="57" y="43"/>
                </a:lnTo>
                <a:lnTo>
                  <a:pt x="57" y="43"/>
                </a:lnTo>
                <a:lnTo>
                  <a:pt x="57" y="43"/>
                </a:lnTo>
                <a:lnTo>
                  <a:pt x="55" y="45"/>
                </a:lnTo>
                <a:lnTo>
                  <a:pt x="55" y="45"/>
                </a:lnTo>
                <a:lnTo>
                  <a:pt x="55" y="45"/>
                </a:lnTo>
                <a:lnTo>
                  <a:pt x="54" y="48"/>
                </a:lnTo>
                <a:lnTo>
                  <a:pt x="54" y="48"/>
                </a:lnTo>
                <a:lnTo>
                  <a:pt x="54" y="49"/>
                </a:lnTo>
                <a:lnTo>
                  <a:pt x="54" y="51"/>
                </a:lnTo>
                <a:lnTo>
                  <a:pt x="54" y="51"/>
                </a:lnTo>
                <a:lnTo>
                  <a:pt x="54" y="51"/>
                </a:lnTo>
                <a:lnTo>
                  <a:pt x="54" y="54"/>
                </a:lnTo>
                <a:lnTo>
                  <a:pt x="54" y="54"/>
                </a:lnTo>
                <a:lnTo>
                  <a:pt x="54" y="54"/>
                </a:lnTo>
                <a:lnTo>
                  <a:pt x="54" y="56"/>
                </a:lnTo>
                <a:lnTo>
                  <a:pt x="54" y="56"/>
                </a:lnTo>
                <a:lnTo>
                  <a:pt x="54" y="56"/>
                </a:lnTo>
                <a:lnTo>
                  <a:pt x="54" y="59"/>
                </a:lnTo>
                <a:lnTo>
                  <a:pt x="54" y="59"/>
                </a:lnTo>
                <a:lnTo>
                  <a:pt x="54" y="60"/>
                </a:lnTo>
                <a:lnTo>
                  <a:pt x="55" y="61"/>
                </a:lnTo>
                <a:lnTo>
                  <a:pt x="55" y="62"/>
                </a:lnTo>
                <a:lnTo>
                  <a:pt x="55" y="62"/>
                </a:lnTo>
                <a:lnTo>
                  <a:pt x="57" y="64"/>
                </a:lnTo>
                <a:lnTo>
                  <a:pt x="57" y="65"/>
                </a:lnTo>
                <a:lnTo>
                  <a:pt x="57" y="65"/>
                </a:lnTo>
                <a:lnTo>
                  <a:pt x="58" y="66"/>
                </a:lnTo>
                <a:lnTo>
                  <a:pt x="58" y="67"/>
                </a:lnTo>
                <a:lnTo>
                  <a:pt x="60" y="67"/>
                </a:lnTo>
                <a:lnTo>
                  <a:pt x="60" y="67"/>
                </a:lnTo>
                <a:lnTo>
                  <a:pt x="60" y="65"/>
                </a:lnTo>
                <a:lnTo>
                  <a:pt x="58" y="66"/>
                </a:lnTo>
                <a:lnTo>
                  <a:pt x="60" y="70"/>
                </a:lnTo>
                <a:lnTo>
                  <a:pt x="60" y="70"/>
                </a:lnTo>
                <a:lnTo>
                  <a:pt x="60" y="71"/>
                </a:lnTo>
                <a:lnTo>
                  <a:pt x="64" y="73"/>
                </a:lnTo>
                <a:lnTo>
                  <a:pt x="64" y="73"/>
                </a:lnTo>
                <a:lnTo>
                  <a:pt x="64" y="73"/>
                </a:lnTo>
                <a:lnTo>
                  <a:pt x="66" y="76"/>
                </a:lnTo>
                <a:lnTo>
                  <a:pt x="66" y="76"/>
                </a:lnTo>
                <a:lnTo>
                  <a:pt x="66" y="76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2" y="79"/>
                </a:lnTo>
                <a:lnTo>
                  <a:pt x="72" y="79"/>
                </a:lnTo>
                <a:lnTo>
                  <a:pt x="73" y="79"/>
                </a:lnTo>
                <a:lnTo>
                  <a:pt x="76" y="79"/>
                </a:lnTo>
                <a:lnTo>
                  <a:pt x="76" y="79"/>
                </a:lnTo>
                <a:lnTo>
                  <a:pt x="76" y="79"/>
                </a:lnTo>
                <a:lnTo>
                  <a:pt x="78" y="79"/>
                </a:lnTo>
                <a:lnTo>
                  <a:pt x="78" y="79"/>
                </a:lnTo>
                <a:lnTo>
                  <a:pt x="79" y="79"/>
                </a:lnTo>
                <a:lnTo>
                  <a:pt x="81" y="79"/>
                </a:lnTo>
                <a:lnTo>
                  <a:pt x="81" y="79"/>
                </a:lnTo>
                <a:lnTo>
                  <a:pt x="81" y="79"/>
                </a:lnTo>
                <a:lnTo>
                  <a:pt x="82" y="78"/>
                </a:lnTo>
                <a:lnTo>
                  <a:pt x="82" y="78"/>
                </a:lnTo>
                <a:lnTo>
                  <a:pt x="82" y="78"/>
                </a:lnTo>
                <a:lnTo>
                  <a:pt x="83" y="78"/>
                </a:lnTo>
                <a:lnTo>
                  <a:pt x="83" y="78"/>
                </a:lnTo>
                <a:lnTo>
                  <a:pt x="83" y="77"/>
                </a:lnTo>
                <a:lnTo>
                  <a:pt x="84" y="77"/>
                </a:lnTo>
                <a:lnTo>
                  <a:pt x="84" y="77"/>
                </a:lnTo>
                <a:lnTo>
                  <a:pt x="84" y="76"/>
                </a:lnTo>
                <a:lnTo>
                  <a:pt x="85" y="74"/>
                </a:lnTo>
                <a:lnTo>
                  <a:pt x="85" y="73"/>
                </a:lnTo>
                <a:lnTo>
                  <a:pt x="85" y="73"/>
                </a:lnTo>
                <a:lnTo>
                  <a:pt x="87" y="71"/>
                </a:lnTo>
                <a:lnTo>
                  <a:pt x="87" y="71"/>
                </a:lnTo>
                <a:lnTo>
                  <a:pt x="87" y="71"/>
                </a:lnTo>
                <a:lnTo>
                  <a:pt x="87" y="67"/>
                </a:lnTo>
                <a:lnTo>
                  <a:pt x="87" y="67"/>
                </a:lnTo>
                <a:lnTo>
                  <a:pt x="87" y="67"/>
                </a:lnTo>
                <a:lnTo>
                  <a:pt x="87" y="64"/>
                </a:lnTo>
                <a:lnTo>
                  <a:pt x="87" y="64"/>
                </a:lnTo>
                <a:lnTo>
                  <a:pt x="87" y="64"/>
                </a:lnTo>
                <a:lnTo>
                  <a:pt x="85" y="60"/>
                </a:lnTo>
                <a:lnTo>
                  <a:pt x="85" y="60"/>
                </a:lnTo>
                <a:lnTo>
                  <a:pt x="85" y="60"/>
                </a:lnTo>
                <a:lnTo>
                  <a:pt x="84" y="55"/>
                </a:lnTo>
                <a:lnTo>
                  <a:pt x="84" y="55"/>
                </a:lnTo>
                <a:lnTo>
                  <a:pt x="84" y="55"/>
                </a:lnTo>
                <a:lnTo>
                  <a:pt x="82" y="51"/>
                </a:lnTo>
                <a:lnTo>
                  <a:pt x="82" y="51"/>
                </a:lnTo>
                <a:lnTo>
                  <a:pt x="82" y="51"/>
                </a:lnTo>
                <a:lnTo>
                  <a:pt x="81" y="49"/>
                </a:lnTo>
                <a:lnTo>
                  <a:pt x="81" y="49"/>
                </a:lnTo>
                <a:lnTo>
                  <a:pt x="81" y="49"/>
                </a:lnTo>
                <a:lnTo>
                  <a:pt x="79" y="47"/>
                </a:lnTo>
                <a:lnTo>
                  <a:pt x="78" y="47"/>
                </a:lnTo>
                <a:lnTo>
                  <a:pt x="78" y="47"/>
                </a:lnTo>
                <a:lnTo>
                  <a:pt x="77" y="45"/>
                </a:lnTo>
                <a:lnTo>
                  <a:pt x="77" y="45"/>
                </a:lnTo>
                <a:lnTo>
                  <a:pt x="77" y="45"/>
                </a:lnTo>
                <a:lnTo>
                  <a:pt x="75" y="44"/>
                </a:lnTo>
                <a:lnTo>
                  <a:pt x="75" y="44"/>
                </a:lnTo>
                <a:lnTo>
                  <a:pt x="75" y="44"/>
                </a:lnTo>
                <a:lnTo>
                  <a:pt x="72" y="43"/>
                </a:lnTo>
                <a:lnTo>
                  <a:pt x="72" y="43"/>
                </a:lnTo>
                <a:lnTo>
                  <a:pt x="72" y="42"/>
                </a:lnTo>
                <a:lnTo>
                  <a:pt x="70" y="42"/>
                </a:lnTo>
                <a:lnTo>
                  <a:pt x="70" y="42"/>
                </a:lnTo>
                <a:lnTo>
                  <a:pt x="70" y="42"/>
                </a:lnTo>
                <a:lnTo>
                  <a:pt x="67" y="41"/>
                </a:lnTo>
                <a:lnTo>
                  <a:pt x="67" y="41"/>
                </a:lnTo>
                <a:lnTo>
                  <a:pt x="67" y="41"/>
                </a:lnTo>
                <a:lnTo>
                  <a:pt x="64" y="41"/>
                </a:lnTo>
                <a:lnTo>
                  <a:pt x="64" y="41"/>
                </a:lnTo>
                <a:lnTo>
                  <a:pt x="64" y="41"/>
                </a:lnTo>
                <a:lnTo>
                  <a:pt x="61" y="41"/>
                </a:lnTo>
                <a:lnTo>
                  <a:pt x="61" y="41"/>
                </a:lnTo>
                <a:lnTo>
                  <a:pt x="61" y="41"/>
                </a:lnTo>
                <a:lnTo>
                  <a:pt x="58" y="41"/>
                </a:lnTo>
                <a:lnTo>
                  <a:pt x="58" y="41"/>
                </a:lnTo>
                <a:lnTo>
                  <a:pt x="58" y="41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49" y="42"/>
                </a:lnTo>
                <a:lnTo>
                  <a:pt x="49" y="43"/>
                </a:lnTo>
                <a:lnTo>
                  <a:pt x="48" y="43"/>
                </a:lnTo>
                <a:lnTo>
                  <a:pt x="46" y="44"/>
                </a:lnTo>
                <a:lnTo>
                  <a:pt x="46" y="44"/>
                </a:lnTo>
                <a:lnTo>
                  <a:pt x="46" y="44"/>
                </a:lnTo>
                <a:lnTo>
                  <a:pt x="43" y="45"/>
                </a:lnTo>
                <a:lnTo>
                  <a:pt x="42" y="45"/>
                </a:lnTo>
                <a:lnTo>
                  <a:pt x="42" y="45"/>
                </a:lnTo>
                <a:lnTo>
                  <a:pt x="40" y="48"/>
                </a:lnTo>
                <a:lnTo>
                  <a:pt x="40" y="48"/>
                </a:lnTo>
                <a:lnTo>
                  <a:pt x="40" y="48"/>
                </a:lnTo>
                <a:lnTo>
                  <a:pt x="37" y="49"/>
                </a:lnTo>
                <a:lnTo>
                  <a:pt x="37" y="49"/>
                </a:lnTo>
                <a:lnTo>
                  <a:pt x="37" y="50"/>
                </a:lnTo>
                <a:lnTo>
                  <a:pt x="35" y="51"/>
                </a:lnTo>
                <a:lnTo>
                  <a:pt x="35" y="51"/>
                </a:lnTo>
                <a:lnTo>
                  <a:pt x="35" y="53"/>
                </a:lnTo>
                <a:lnTo>
                  <a:pt x="32" y="54"/>
                </a:lnTo>
                <a:lnTo>
                  <a:pt x="32" y="55"/>
                </a:lnTo>
                <a:lnTo>
                  <a:pt x="32" y="55"/>
                </a:lnTo>
                <a:lnTo>
                  <a:pt x="30" y="58"/>
                </a:lnTo>
                <a:lnTo>
                  <a:pt x="30" y="58"/>
                </a:lnTo>
                <a:lnTo>
                  <a:pt x="30" y="58"/>
                </a:lnTo>
                <a:lnTo>
                  <a:pt x="28" y="62"/>
                </a:lnTo>
                <a:lnTo>
                  <a:pt x="28" y="62"/>
                </a:lnTo>
                <a:lnTo>
                  <a:pt x="28" y="64"/>
                </a:lnTo>
                <a:lnTo>
                  <a:pt x="26" y="66"/>
                </a:lnTo>
                <a:lnTo>
                  <a:pt x="26" y="66"/>
                </a:lnTo>
                <a:lnTo>
                  <a:pt x="26" y="66"/>
                </a:lnTo>
                <a:lnTo>
                  <a:pt x="25" y="68"/>
                </a:lnTo>
                <a:lnTo>
                  <a:pt x="25" y="68"/>
                </a:lnTo>
                <a:lnTo>
                  <a:pt x="25" y="68"/>
                </a:lnTo>
                <a:lnTo>
                  <a:pt x="25" y="71"/>
                </a:lnTo>
                <a:lnTo>
                  <a:pt x="25" y="72"/>
                </a:lnTo>
                <a:lnTo>
                  <a:pt x="25" y="72"/>
                </a:lnTo>
                <a:lnTo>
                  <a:pt x="25" y="74"/>
                </a:lnTo>
                <a:lnTo>
                  <a:pt x="25" y="74"/>
                </a:lnTo>
                <a:lnTo>
                  <a:pt x="25" y="74"/>
                </a:lnTo>
                <a:lnTo>
                  <a:pt x="25" y="77"/>
                </a:lnTo>
                <a:lnTo>
                  <a:pt x="25" y="77"/>
                </a:lnTo>
                <a:lnTo>
                  <a:pt x="25" y="77"/>
                </a:lnTo>
                <a:lnTo>
                  <a:pt x="26" y="79"/>
                </a:lnTo>
                <a:lnTo>
                  <a:pt x="26" y="79"/>
                </a:lnTo>
                <a:lnTo>
                  <a:pt x="26" y="80"/>
                </a:lnTo>
                <a:lnTo>
                  <a:pt x="26" y="82"/>
                </a:lnTo>
                <a:lnTo>
                  <a:pt x="26" y="82"/>
                </a:lnTo>
                <a:lnTo>
                  <a:pt x="26" y="83"/>
                </a:lnTo>
                <a:lnTo>
                  <a:pt x="28" y="84"/>
                </a:lnTo>
                <a:lnTo>
                  <a:pt x="28" y="84"/>
                </a:lnTo>
                <a:lnTo>
                  <a:pt x="28" y="85"/>
                </a:lnTo>
                <a:lnTo>
                  <a:pt x="29" y="86"/>
                </a:lnTo>
                <a:lnTo>
                  <a:pt x="29" y="86"/>
                </a:lnTo>
                <a:lnTo>
                  <a:pt x="29" y="86"/>
                </a:lnTo>
                <a:lnTo>
                  <a:pt x="31" y="89"/>
                </a:lnTo>
                <a:lnTo>
                  <a:pt x="31" y="89"/>
                </a:lnTo>
                <a:lnTo>
                  <a:pt x="31" y="89"/>
                </a:lnTo>
                <a:lnTo>
                  <a:pt x="35" y="91"/>
                </a:lnTo>
                <a:lnTo>
                  <a:pt x="35" y="92"/>
                </a:lnTo>
                <a:lnTo>
                  <a:pt x="35" y="92"/>
                </a:lnTo>
                <a:lnTo>
                  <a:pt x="37" y="95"/>
                </a:lnTo>
                <a:lnTo>
                  <a:pt x="37" y="95"/>
                </a:lnTo>
                <a:lnTo>
                  <a:pt x="38" y="95"/>
                </a:lnTo>
                <a:lnTo>
                  <a:pt x="41" y="96"/>
                </a:lnTo>
                <a:lnTo>
                  <a:pt x="41" y="96"/>
                </a:lnTo>
                <a:lnTo>
                  <a:pt x="42" y="96"/>
                </a:lnTo>
                <a:lnTo>
                  <a:pt x="44" y="98"/>
                </a:lnTo>
                <a:lnTo>
                  <a:pt x="44" y="98"/>
                </a:lnTo>
                <a:lnTo>
                  <a:pt x="44" y="98"/>
                </a:lnTo>
                <a:lnTo>
                  <a:pt x="48" y="98"/>
                </a:lnTo>
                <a:lnTo>
                  <a:pt x="48" y="98"/>
                </a:lnTo>
                <a:lnTo>
                  <a:pt x="48" y="98"/>
                </a:lnTo>
                <a:lnTo>
                  <a:pt x="50" y="98"/>
                </a:lnTo>
                <a:lnTo>
                  <a:pt x="52" y="98"/>
                </a:lnTo>
                <a:lnTo>
                  <a:pt x="52" y="98"/>
                </a:lnTo>
                <a:lnTo>
                  <a:pt x="54" y="98"/>
                </a:lnTo>
                <a:lnTo>
                  <a:pt x="54" y="98"/>
                </a:lnTo>
                <a:lnTo>
                  <a:pt x="54" y="98"/>
                </a:lnTo>
                <a:lnTo>
                  <a:pt x="55" y="97"/>
                </a:lnTo>
                <a:lnTo>
                  <a:pt x="55" y="97"/>
                </a:lnTo>
                <a:lnTo>
                  <a:pt x="55" y="97"/>
                </a:lnTo>
                <a:lnTo>
                  <a:pt x="57" y="97"/>
                </a:lnTo>
                <a:lnTo>
                  <a:pt x="57" y="97"/>
                </a:lnTo>
                <a:lnTo>
                  <a:pt x="58" y="96"/>
                </a:lnTo>
                <a:lnTo>
                  <a:pt x="58" y="96"/>
                </a:lnTo>
                <a:lnTo>
                  <a:pt x="58" y="96"/>
                </a:lnTo>
                <a:lnTo>
                  <a:pt x="58" y="95"/>
                </a:lnTo>
                <a:lnTo>
                  <a:pt x="59" y="95"/>
                </a:lnTo>
                <a:lnTo>
                  <a:pt x="59" y="95"/>
                </a:lnTo>
                <a:lnTo>
                  <a:pt x="59" y="94"/>
                </a:lnTo>
                <a:lnTo>
                  <a:pt x="60" y="91"/>
                </a:lnTo>
                <a:lnTo>
                  <a:pt x="60" y="91"/>
                </a:lnTo>
                <a:lnTo>
                  <a:pt x="60" y="91"/>
                </a:lnTo>
                <a:lnTo>
                  <a:pt x="60" y="89"/>
                </a:lnTo>
                <a:lnTo>
                  <a:pt x="60" y="88"/>
                </a:lnTo>
                <a:lnTo>
                  <a:pt x="60" y="88"/>
                </a:lnTo>
                <a:lnTo>
                  <a:pt x="60" y="85"/>
                </a:lnTo>
                <a:lnTo>
                  <a:pt x="60" y="85"/>
                </a:lnTo>
                <a:lnTo>
                  <a:pt x="60" y="85"/>
                </a:lnTo>
                <a:lnTo>
                  <a:pt x="59" y="82"/>
                </a:lnTo>
                <a:lnTo>
                  <a:pt x="59" y="82"/>
                </a:lnTo>
                <a:lnTo>
                  <a:pt x="59" y="82"/>
                </a:lnTo>
                <a:lnTo>
                  <a:pt x="58" y="78"/>
                </a:lnTo>
                <a:lnTo>
                  <a:pt x="58" y="78"/>
                </a:lnTo>
                <a:lnTo>
                  <a:pt x="58" y="78"/>
                </a:lnTo>
                <a:lnTo>
                  <a:pt x="55" y="74"/>
                </a:lnTo>
                <a:lnTo>
                  <a:pt x="55" y="73"/>
                </a:lnTo>
                <a:lnTo>
                  <a:pt x="55" y="73"/>
                </a:lnTo>
                <a:lnTo>
                  <a:pt x="53" y="70"/>
                </a:lnTo>
                <a:lnTo>
                  <a:pt x="53" y="70"/>
                </a:lnTo>
                <a:lnTo>
                  <a:pt x="53" y="70"/>
                </a:lnTo>
                <a:lnTo>
                  <a:pt x="50" y="68"/>
                </a:lnTo>
                <a:lnTo>
                  <a:pt x="50" y="68"/>
                </a:lnTo>
                <a:lnTo>
                  <a:pt x="50" y="68"/>
                </a:lnTo>
                <a:lnTo>
                  <a:pt x="49" y="66"/>
                </a:lnTo>
                <a:lnTo>
                  <a:pt x="49" y="66"/>
                </a:lnTo>
                <a:lnTo>
                  <a:pt x="49" y="66"/>
                </a:lnTo>
                <a:lnTo>
                  <a:pt x="47" y="65"/>
                </a:lnTo>
                <a:lnTo>
                  <a:pt x="47" y="65"/>
                </a:lnTo>
                <a:lnTo>
                  <a:pt x="47" y="65"/>
                </a:lnTo>
                <a:lnTo>
                  <a:pt x="44" y="64"/>
                </a:lnTo>
                <a:lnTo>
                  <a:pt x="44" y="64"/>
                </a:lnTo>
                <a:lnTo>
                  <a:pt x="44" y="64"/>
                </a:lnTo>
                <a:lnTo>
                  <a:pt x="42" y="62"/>
                </a:lnTo>
                <a:lnTo>
                  <a:pt x="42" y="62"/>
                </a:lnTo>
                <a:lnTo>
                  <a:pt x="42" y="62"/>
                </a:lnTo>
                <a:lnTo>
                  <a:pt x="40" y="62"/>
                </a:lnTo>
                <a:lnTo>
                  <a:pt x="40" y="62"/>
                </a:lnTo>
                <a:lnTo>
                  <a:pt x="38" y="62"/>
                </a:lnTo>
                <a:lnTo>
                  <a:pt x="36" y="62"/>
                </a:lnTo>
                <a:lnTo>
                  <a:pt x="36" y="62"/>
                </a:lnTo>
                <a:lnTo>
                  <a:pt x="36" y="62"/>
                </a:lnTo>
                <a:lnTo>
                  <a:pt x="34" y="62"/>
                </a:lnTo>
                <a:lnTo>
                  <a:pt x="34" y="62"/>
                </a:lnTo>
                <a:lnTo>
                  <a:pt x="34" y="62"/>
                </a:lnTo>
                <a:lnTo>
                  <a:pt x="30" y="62"/>
                </a:lnTo>
                <a:lnTo>
                  <a:pt x="30" y="62"/>
                </a:lnTo>
                <a:lnTo>
                  <a:pt x="30" y="62"/>
                </a:lnTo>
                <a:lnTo>
                  <a:pt x="28" y="62"/>
                </a:lnTo>
                <a:lnTo>
                  <a:pt x="28" y="62"/>
                </a:lnTo>
                <a:lnTo>
                  <a:pt x="28" y="64"/>
                </a:lnTo>
                <a:lnTo>
                  <a:pt x="22" y="65"/>
                </a:lnTo>
                <a:lnTo>
                  <a:pt x="22" y="65"/>
                </a:lnTo>
                <a:lnTo>
                  <a:pt x="22" y="65"/>
                </a:lnTo>
                <a:lnTo>
                  <a:pt x="19" y="66"/>
                </a:lnTo>
                <a:lnTo>
                  <a:pt x="19" y="66"/>
                </a:lnTo>
                <a:lnTo>
                  <a:pt x="18" y="67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3" y="71"/>
                </a:lnTo>
                <a:lnTo>
                  <a:pt x="13" y="71"/>
                </a:lnTo>
                <a:lnTo>
                  <a:pt x="13" y="71"/>
                </a:lnTo>
                <a:lnTo>
                  <a:pt x="11" y="73"/>
                </a:lnTo>
                <a:lnTo>
                  <a:pt x="11" y="73"/>
                </a:lnTo>
                <a:lnTo>
                  <a:pt x="11" y="73"/>
                </a:lnTo>
                <a:lnTo>
                  <a:pt x="8" y="76"/>
                </a:lnTo>
                <a:lnTo>
                  <a:pt x="8" y="76"/>
                </a:lnTo>
                <a:lnTo>
                  <a:pt x="8" y="76"/>
                </a:lnTo>
                <a:lnTo>
                  <a:pt x="6" y="78"/>
                </a:lnTo>
                <a:lnTo>
                  <a:pt x="6" y="78"/>
                </a:lnTo>
                <a:lnTo>
                  <a:pt x="6" y="78"/>
                </a:lnTo>
                <a:lnTo>
                  <a:pt x="5" y="80"/>
                </a:lnTo>
                <a:lnTo>
                  <a:pt x="5" y="82"/>
                </a:lnTo>
                <a:lnTo>
                  <a:pt x="5" y="82"/>
                </a:lnTo>
                <a:lnTo>
                  <a:pt x="4" y="84"/>
                </a:lnTo>
                <a:lnTo>
                  <a:pt x="2" y="84"/>
                </a:lnTo>
                <a:lnTo>
                  <a:pt x="2" y="84"/>
                </a:lnTo>
                <a:lnTo>
                  <a:pt x="1" y="90"/>
                </a:lnTo>
                <a:lnTo>
                  <a:pt x="1" y="90"/>
                </a:lnTo>
                <a:lnTo>
                  <a:pt x="1" y="90"/>
                </a:lnTo>
                <a:lnTo>
                  <a:pt x="0" y="92"/>
                </a:lnTo>
                <a:lnTo>
                  <a:pt x="0" y="92"/>
                </a:lnTo>
                <a:lnTo>
                  <a:pt x="0" y="94"/>
                </a:lnTo>
                <a:lnTo>
                  <a:pt x="0" y="96"/>
                </a:lnTo>
                <a:lnTo>
                  <a:pt x="0" y="96"/>
                </a:lnTo>
                <a:lnTo>
                  <a:pt x="0" y="96"/>
                </a:lnTo>
                <a:lnTo>
                  <a:pt x="0" y="98"/>
                </a:lnTo>
                <a:lnTo>
                  <a:pt x="0" y="98"/>
                </a:lnTo>
                <a:lnTo>
                  <a:pt x="0" y="98"/>
                </a:lnTo>
                <a:lnTo>
                  <a:pt x="0" y="101"/>
                </a:lnTo>
                <a:lnTo>
                  <a:pt x="0" y="102"/>
                </a:lnTo>
                <a:lnTo>
                  <a:pt x="0" y="102"/>
                </a:lnTo>
                <a:lnTo>
                  <a:pt x="1" y="104"/>
                </a:lnTo>
                <a:lnTo>
                  <a:pt x="1" y="104"/>
                </a:lnTo>
                <a:lnTo>
                  <a:pt x="1" y="104"/>
                </a:lnTo>
                <a:lnTo>
                  <a:pt x="2" y="107"/>
                </a:lnTo>
                <a:lnTo>
                  <a:pt x="2" y="107"/>
                </a:lnTo>
                <a:lnTo>
                  <a:pt x="2" y="107"/>
                </a:lnTo>
                <a:lnTo>
                  <a:pt x="4" y="109"/>
                </a:lnTo>
                <a:lnTo>
                  <a:pt x="4" y="109"/>
                </a:lnTo>
                <a:lnTo>
                  <a:pt x="4" y="109"/>
                </a:lnTo>
                <a:lnTo>
                  <a:pt x="5" y="112"/>
                </a:lnTo>
                <a:lnTo>
                  <a:pt x="5" y="112"/>
                </a:lnTo>
                <a:lnTo>
                  <a:pt x="5" y="112"/>
                </a:lnTo>
                <a:lnTo>
                  <a:pt x="6" y="113"/>
                </a:lnTo>
                <a:lnTo>
                  <a:pt x="6" y="113"/>
                </a:lnTo>
                <a:lnTo>
                  <a:pt x="7" y="113"/>
                </a:lnTo>
                <a:lnTo>
                  <a:pt x="8" y="115"/>
                </a:lnTo>
                <a:lnTo>
                  <a:pt x="11" y="116"/>
                </a:lnTo>
                <a:lnTo>
                  <a:pt x="14" y="113"/>
                </a:lnTo>
                <a:lnTo>
                  <a:pt x="12" y="110"/>
                </a:lnTo>
                <a:lnTo>
                  <a:pt x="11" y="109"/>
                </a:lnTo>
                <a:lnTo>
                  <a:pt x="8" y="112"/>
                </a:lnTo>
                <a:lnTo>
                  <a:pt x="11" y="109"/>
                </a:lnTo>
                <a:lnTo>
                  <a:pt x="10" y="108"/>
                </a:lnTo>
                <a:lnTo>
                  <a:pt x="7" y="109"/>
                </a:lnTo>
                <a:lnTo>
                  <a:pt x="10" y="108"/>
                </a:lnTo>
                <a:lnTo>
                  <a:pt x="8" y="106"/>
                </a:lnTo>
                <a:lnTo>
                  <a:pt x="6" y="108"/>
                </a:lnTo>
                <a:lnTo>
                  <a:pt x="8" y="107"/>
                </a:lnTo>
                <a:lnTo>
                  <a:pt x="7" y="104"/>
                </a:lnTo>
                <a:lnTo>
                  <a:pt x="5" y="106"/>
                </a:lnTo>
                <a:lnTo>
                  <a:pt x="7" y="104"/>
                </a:lnTo>
                <a:lnTo>
                  <a:pt x="6" y="102"/>
                </a:lnTo>
                <a:lnTo>
                  <a:pt x="4" y="103"/>
                </a:lnTo>
                <a:lnTo>
                  <a:pt x="6" y="103"/>
                </a:lnTo>
                <a:lnTo>
                  <a:pt x="6" y="101"/>
                </a:lnTo>
                <a:lnTo>
                  <a:pt x="4" y="101"/>
                </a:lnTo>
                <a:lnTo>
                  <a:pt x="6" y="101"/>
                </a:lnTo>
                <a:lnTo>
                  <a:pt x="6" y="98"/>
                </a:lnTo>
                <a:lnTo>
                  <a:pt x="2" y="98"/>
                </a:lnTo>
                <a:lnTo>
                  <a:pt x="6" y="98"/>
                </a:lnTo>
                <a:lnTo>
                  <a:pt x="6" y="96"/>
                </a:lnTo>
                <a:lnTo>
                  <a:pt x="2" y="96"/>
                </a:lnTo>
                <a:lnTo>
                  <a:pt x="6" y="96"/>
                </a:lnTo>
                <a:lnTo>
                  <a:pt x="6" y="94"/>
                </a:lnTo>
                <a:lnTo>
                  <a:pt x="4" y="94"/>
                </a:lnTo>
                <a:lnTo>
                  <a:pt x="6" y="94"/>
                </a:lnTo>
                <a:lnTo>
                  <a:pt x="6" y="91"/>
                </a:lnTo>
                <a:lnTo>
                  <a:pt x="4" y="90"/>
                </a:lnTo>
                <a:lnTo>
                  <a:pt x="6" y="91"/>
                </a:lnTo>
                <a:lnTo>
                  <a:pt x="8" y="86"/>
                </a:lnTo>
                <a:lnTo>
                  <a:pt x="6" y="85"/>
                </a:lnTo>
                <a:lnTo>
                  <a:pt x="8" y="86"/>
                </a:lnTo>
                <a:lnTo>
                  <a:pt x="10" y="84"/>
                </a:lnTo>
                <a:lnTo>
                  <a:pt x="7" y="83"/>
                </a:lnTo>
                <a:lnTo>
                  <a:pt x="10" y="84"/>
                </a:lnTo>
                <a:lnTo>
                  <a:pt x="11" y="82"/>
                </a:lnTo>
                <a:lnTo>
                  <a:pt x="8" y="79"/>
                </a:lnTo>
                <a:lnTo>
                  <a:pt x="11" y="82"/>
                </a:lnTo>
                <a:lnTo>
                  <a:pt x="13" y="79"/>
                </a:lnTo>
                <a:lnTo>
                  <a:pt x="11" y="77"/>
                </a:lnTo>
                <a:lnTo>
                  <a:pt x="12" y="79"/>
                </a:lnTo>
                <a:lnTo>
                  <a:pt x="14" y="77"/>
                </a:lnTo>
                <a:lnTo>
                  <a:pt x="12" y="74"/>
                </a:lnTo>
                <a:lnTo>
                  <a:pt x="14" y="77"/>
                </a:lnTo>
                <a:lnTo>
                  <a:pt x="17" y="74"/>
                </a:lnTo>
                <a:lnTo>
                  <a:pt x="14" y="73"/>
                </a:lnTo>
                <a:lnTo>
                  <a:pt x="17" y="74"/>
                </a:lnTo>
                <a:lnTo>
                  <a:pt x="19" y="73"/>
                </a:lnTo>
                <a:lnTo>
                  <a:pt x="18" y="71"/>
                </a:lnTo>
                <a:lnTo>
                  <a:pt x="19" y="73"/>
                </a:lnTo>
                <a:lnTo>
                  <a:pt x="22" y="71"/>
                </a:lnTo>
                <a:lnTo>
                  <a:pt x="20" y="68"/>
                </a:lnTo>
                <a:lnTo>
                  <a:pt x="22" y="72"/>
                </a:lnTo>
                <a:lnTo>
                  <a:pt x="24" y="70"/>
                </a:lnTo>
                <a:lnTo>
                  <a:pt x="23" y="67"/>
                </a:lnTo>
                <a:lnTo>
                  <a:pt x="24" y="71"/>
                </a:lnTo>
                <a:lnTo>
                  <a:pt x="29" y="68"/>
                </a:lnTo>
                <a:lnTo>
                  <a:pt x="28" y="66"/>
                </a:lnTo>
                <a:lnTo>
                  <a:pt x="29" y="68"/>
                </a:lnTo>
                <a:lnTo>
                  <a:pt x="31" y="68"/>
                </a:lnTo>
                <a:lnTo>
                  <a:pt x="31" y="65"/>
                </a:lnTo>
                <a:lnTo>
                  <a:pt x="31" y="68"/>
                </a:lnTo>
                <a:lnTo>
                  <a:pt x="34" y="67"/>
                </a:lnTo>
                <a:lnTo>
                  <a:pt x="34" y="65"/>
                </a:lnTo>
                <a:lnTo>
                  <a:pt x="34" y="67"/>
                </a:lnTo>
                <a:lnTo>
                  <a:pt x="36" y="67"/>
                </a:lnTo>
                <a:lnTo>
                  <a:pt x="36" y="65"/>
                </a:lnTo>
                <a:lnTo>
                  <a:pt x="36" y="67"/>
                </a:lnTo>
                <a:lnTo>
                  <a:pt x="38" y="68"/>
                </a:lnTo>
                <a:lnTo>
                  <a:pt x="38" y="65"/>
                </a:lnTo>
                <a:lnTo>
                  <a:pt x="38" y="68"/>
                </a:lnTo>
                <a:lnTo>
                  <a:pt x="41" y="68"/>
                </a:lnTo>
                <a:lnTo>
                  <a:pt x="41" y="66"/>
                </a:lnTo>
                <a:lnTo>
                  <a:pt x="40" y="68"/>
                </a:lnTo>
                <a:lnTo>
                  <a:pt x="42" y="68"/>
                </a:lnTo>
                <a:lnTo>
                  <a:pt x="43" y="66"/>
                </a:lnTo>
                <a:lnTo>
                  <a:pt x="42" y="68"/>
                </a:lnTo>
                <a:lnTo>
                  <a:pt x="44" y="70"/>
                </a:lnTo>
                <a:lnTo>
                  <a:pt x="46" y="67"/>
                </a:lnTo>
                <a:lnTo>
                  <a:pt x="43" y="70"/>
                </a:lnTo>
                <a:lnTo>
                  <a:pt x="46" y="71"/>
                </a:lnTo>
                <a:lnTo>
                  <a:pt x="47" y="68"/>
                </a:lnTo>
                <a:lnTo>
                  <a:pt x="46" y="71"/>
                </a:lnTo>
                <a:lnTo>
                  <a:pt x="47" y="72"/>
                </a:lnTo>
                <a:lnTo>
                  <a:pt x="49" y="70"/>
                </a:lnTo>
                <a:lnTo>
                  <a:pt x="47" y="72"/>
                </a:lnTo>
                <a:lnTo>
                  <a:pt x="48" y="73"/>
                </a:lnTo>
                <a:lnTo>
                  <a:pt x="50" y="72"/>
                </a:lnTo>
                <a:lnTo>
                  <a:pt x="48" y="73"/>
                </a:lnTo>
                <a:lnTo>
                  <a:pt x="50" y="77"/>
                </a:lnTo>
                <a:lnTo>
                  <a:pt x="53" y="76"/>
                </a:lnTo>
                <a:lnTo>
                  <a:pt x="50" y="77"/>
                </a:lnTo>
                <a:lnTo>
                  <a:pt x="53" y="80"/>
                </a:lnTo>
                <a:lnTo>
                  <a:pt x="55" y="79"/>
                </a:lnTo>
                <a:lnTo>
                  <a:pt x="52" y="80"/>
                </a:lnTo>
                <a:lnTo>
                  <a:pt x="54" y="83"/>
                </a:lnTo>
                <a:lnTo>
                  <a:pt x="57" y="82"/>
                </a:lnTo>
                <a:lnTo>
                  <a:pt x="54" y="83"/>
                </a:lnTo>
                <a:lnTo>
                  <a:pt x="54" y="86"/>
                </a:lnTo>
                <a:lnTo>
                  <a:pt x="57" y="85"/>
                </a:lnTo>
                <a:lnTo>
                  <a:pt x="54" y="85"/>
                </a:lnTo>
                <a:lnTo>
                  <a:pt x="54" y="89"/>
                </a:lnTo>
                <a:lnTo>
                  <a:pt x="58" y="89"/>
                </a:lnTo>
                <a:lnTo>
                  <a:pt x="54" y="88"/>
                </a:lnTo>
                <a:lnTo>
                  <a:pt x="54" y="90"/>
                </a:lnTo>
                <a:lnTo>
                  <a:pt x="58" y="91"/>
                </a:lnTo>
                <a:lnTo>
                  <a:pt x="54" y="90"/>
                </a:lnTo>
                <a:lnTo>
                  <a:pt x="54" y="92"/>
                </a:lnTo>
                <a:lnTo>
                  <a:pt x="57" y="92"/>
                </a:lnTo>
                <a:lnTo>
                  <a:pt x="54" y="91"/>
                </a:lnTo>
                <a:lnTo>
                  <a:pt x="54" y="92"/>
                </a:lnTo>
                <a:lnTo>
                  <a:pt x="55" y="94"/>
                </a:lnTo>
                <a:lnTo>
                  <a:pt x="54" y="92"/>
                </a:lnTo>
                <a:lnTo>
                  <a:pt x="53" y="92"/>
                </a:lnTo>
                <a:lnTo>
                  <a:pt x="55" y="95"/>
                </a:lnTo>
                <a:lnTo>
                  <a:pt x="53" y="92"/>
                </a:lnTo>
                <a:lnTo>
                  <a:pt x="53" y="92"/>
                </a:lnTo>
                <a:lnTo>
                  <a:pt x="54" y="95"/>
                </a:lnTo>
                <a:lnTo>
                  <a:pt x="53" y="92"/>
                </a:lnTo>
                <a:lnTo>
                  <a:pt x="52" y="94"/>
                </a:lnTo>
                <a:lnTo>
                  <a:pt x="53" y="96"/>
                </a:lnTo>
                <a:lnTo>
                  <a:pt x="53" y="92"/>
                </a:lnTo>
                <a:lnTo>
                  <a:pt x="50" y="94"/>
                </a:lnTo>
                <a:lnTo>
                  <a:pt x="50" y="96"/>
                </a:lnTo>
                <a:lnTo>
                  <a:pt x="52" y="94"/>
                </a:lnTo>
                <a:lnTo>
                  <a:pt x="48" y="94"/>
                </a:lnTo>
                <a:lnTo>
                  <a:pt x="48" y="96"/>
                </a:lnTo>
                <a:lnTo>
                  <a:pt x="49" y="94"/>
                </a:lnTo>
                <a:lnTo>
                  <a:pt x="47" y="92"/>
                </a:lnTo>
                <a:lnTo>
                  <a:pt x="46" y="95"/>
                </a:lnTo>
                <a:lnTo>
                  <a:pt x="47" y="92"/>
                </a:lnTo>
                <a:lnTo>
                  <a:pt x="43" y="91"/>
                </a:lnTo>
                <a:lnTo>
                  <a:pt x="42" y="94"/>
                </a:lnTo>
                <a:lnTo>
                  <a:pt x="44" y="91"/>
                </a:lnTo>
                <a:lnTo>
                  <a:pt x="41" y="90"/>
                </a:lnTo>
                <a:lnTo>
                  <a:pt x="40" y="92"/>
                </a:lnTo>
                <a:lnTo>
                  <a:pt x="41" y="90"/>
                </a:lnTo>
                <a:lnTo>
                  <a:pt x="38" y="88"/>
                </a:lnTo>
                <a:lnTo>
                  <a:pt x="36" y="90"/>
                </a:lnTo>
                <a:lnTo>
                  <a:pt x="38" y="88"/>
                </a:lnTo>
                <a:lnTo>
                  <a:pt x="35" y="85"/>
                </a:lnTo>
                <a:lnTo>
                  <a:pt x="32" y="86"/>
                </a:lnTo>
                <a:lnTo>
                  <a:pt x="35" y="85"/>
                </a:lnTo>
                <a:lnTo>
                  <a:pt x="34" y="83"/>
                </a:lnTo>
                <a:lnTo>
                  <a:pt x="31" y="85"/>
                </a:lnTo>
                <a:lnTo>
                  <a:pt x="34" y="84"/>
                </a:lnTo>
                <a:lnTo>
                  <a:pt x="32" y="82"/>
                </a:lnTo>
                <a:lnTo>
                  <a:pt x="30" y="83"/>
                </a:lnTo>
                <a:lnTo>
                  <a:pt x="32" y="82"/>
                </a:lnTo>
                <a:lnTo>
                  <a:pt x="32" y="80"/>
                </a:lnTo>
                <a:lnTo>
                  <a:pt x="29" y="82"/>
                </a:lnTo>
                <a:lnTo>
                  <a:pt x="32" y="80"/>
                </a:lnTo>
                <a:lnTo>
                  <a:pt x="31" y="78"/>
                </a:lnTo>
                <a:lnTo>
                  <a:pt x="29" y="79"/>
                </a:lnTo>
                <a:lnTo>
                  <a:pt x="31" y="78"/>
                </a:lnTo>
                <a:lnTo>
                  <a:pt x="31" y="76"/>
                </a:lnTo>
                <a:lnTo>
                  <a:pt x="29" y="77"/>
                </a:lnTo>
                <a:lnTo>
                  <a:pt x="31" y="77"/>
                </a:lnTo>
                <a:lnTo>
                  <a:pt x="31" y="74"/>
                </a:lnTo>
                <a:lnTo>
                  <a:pt x="28" y="74"/>
                </a:lnTo>
                <a:lnTo>
                  <a:pt x="31" y="74"/>
                </a:lnTo>
                <a:lnTo>
                  <a:pt x="31" y="72"/>
                </a:lnTo>
                <a:lnTo>
                  <a:pt x="28" y="72"/>
                </a:lnTo>
                <a:lnTo>
                  <a:pt x="31" y="72"/>
                </a:lnTo>
                <a:lnTo>
                  <a:pt x="31" y="70"/>
                </a:lnTo>
                <a:lnTo>
                  <a:pt x="29" y="70"/>
                </a:lnTo>
                <a:lnTo>
                  <a:pt x="31" y="70"/>
                </a:lnTo>
                <a:lnTo>
                  <a:pt x="32" y="67"/>
                </a:lnTo>
                <a:lnTo>
                  <a:pt x="29" y="66"/>
                </a:lnTo>
                <a:lnTo>
                  <a:pt x="32" y="67"/>
                </a:lnTo>
                <a:lnTo>
                  <a:pt x="32" y="65"/>
                </a:lnTo>
                <a:lnTo>
                  <a:pt x="30" y="64"/>
                </a:lnTo>
                <a:lnTo>
                  <a:pt x="32" y="65"/>
                </a:lnTo>
                <a:lnTo>
                  <a:pt x="35" y="60"/>
                </a:lnTo>
                <a:lnTo>
                  <a:pt x="32" y="59"/>
                </a:lnTo>
                <a:lnTo>
                  <a:pt x="35" y="60"/>
                </a:lnTo>
                <a:lnTo>
                  <a:pt x="37" y="58"/>
                </a:lnTo>
                <a:lnTo>
                  <a:pt x="35" y="56"/>
                </a:lnTo>
                <a:lnTo>
                  <a:pt x="37" y="59"/>
                </a:lnTo>
                <a:lnTo>
                  <a:pt x="38" y="56"/>
                </a:lnTo>
                <a:lnTo>
                  <a:pt x="36" y="54"/>
                </a:lnTo>
                <a:lnTo>
                  <a:pt x="38" y="56"/>
                </a:lnTo>
                <a:lnTo>
                  <a:pt x="41" y="54"/>
                </a:lnTo>
                <a:lnTo>
                  <a:pt x="38" y="51"/>
                </a:lnTo>
                <a:lnTo>
                  <a:pt x="41" y="54"/>
                </a:lnTo>
                <a:lnTo>
                  <a:pt x="43" y="51"/>
                </a:lnTo>
                <a:lnTo>
                  <a:pt x="41" y="50"/>
                </a:lnTo>
                <a:lnTo>
                  <a:pt x="43" y="51"/>
                </a:lnTo>
                <a:lnTo>
                  <a:pt x="46" y="50"/>
                </a:lnTo>
                <a:lnTo>
                  <a:pt x="44" y="48"/>
                </a:lnTo>
                <a:lnTo>
                  <a:pt x="46" y="50"/>
                </a:lnTo>
                <a:lnTo>
                  <a:pt x="48" y="49"/>
                </a:lnTo>
                <a:lnTo>
                  <a:pt x="47" y="47"/>
                </a:lnTo>
                <a:lnTo>
                  <a:pt x="48" y="49"/>
                </a:lnTo>
                <a:lnTo>
                  <a:pt x="50" y="48"/>
                </a:lnTo>
                <a:lnTo>
                  <a:pt x="49" y="45"/>
                </a:lnTo>
                <a:lnTo>
                  <a:pt x="50" y="48"/>
                </a:lnTo>
                <a:lnTo>
                  <a:pt x="54" y="47"/>
                </a:lnTo>
                <a:lnTo>
                  <a:pt x="53" y="44"/>
                </a:lnTo>
                <a:lnTo>
                  <a:pt x="53" y="47"/>
                </a:lnTo>
                <a:lnTo>
                  <a:pt x="59" y="45"/>
                </a:lnTo>
                <a:lnTo>
                  <a:pt x="58" y="43"/>
                </a:lnTo>
                <a:lnTo>
                  <a:pt x="59" y="45"/>
                </a:lnTo>
                <a:lnTo>
                  <a:pt x="61" y="45"/>
                </a:lnTo>
                <a:lnTo>
                  <a:pt x="61" y="43"/>
                </a:lnTo>
                <a:lnTo>
                  <a:pt x="61" y="45"/>
                </a:lnTo>
                <a:lnTo>
                  <a:pt x="64" y="45"/>
                </a:lnTo>
                <a:lnTo>
                  <a:pt x="64" y="43"/>
                </a:lnTo>
                <a:lnTo>
                  <a:pt x="64" y="45"/>
                </a:lnTo>
                <a:lnTo>
                  <a:pt x="66" y="47"/>
                </a:lnTo>
                <a:lnTo>
                  <a:pt x="66" y="43"/>
                </a:lnTo>
                <a:lnTo>
                  <a:pt x="66" y="47"/>
                </a:lnTo>
                <a:lnTo>
                  <a:pt x="69" y="47"/>
                </a:lnTo>
                <a:lnTo>
                  <a:pt x="69" y="44"/>
                </a:lnTo>
                <a:lnTo>
                  <a:pt x="67" y="47"/>
                </a:lnTo>
                <a:lnTo>
                  <a:pt x="70" y="48"/>
                </a:lnTo>
                <a:lnTo>
                  <a:pt x="71" y="45"/>
                </a:lnTo>
                <a:lnTo>
                  <a:pt x="70" y="48"/>
                </a:lnTo>
                <a:lnTo>
                  <a:pt x="72" y="49"/>
                </a:lnTo>
                <a:lnTo>
                  <a:pt x="73" y="47"/>
                </a:lnTo>
                <a:lnTo>
                  <a:pt x="71" y="48"/>
                </a:lnTo>
                <a:lnTo>
                  <a:pt x="73" y="50"/>
                </a:lnTo>
                <a:lnTo>
                  <a:pt x="75" y="48"/>
                </a:lnTo>
                <a:lnTo>
                  <a:pt x="73" y="49"/>
                </a:lnTo>
                <a:lnTo>
                  <a:pt x="75" y="51"/>
                </a:lnTo>
                <a:lnTo>
                  <a:pt x="77" y="49"/>
                </a:lnTo>
                <a:lnTo>
                  <a:pt x="75" y="50"/>
                </a:lnTo>
                <a:lnTo>
                  <a:pt x="76" y="53"/>
                </a:lnTo>
                <a:lnTo>
                  <a:pt x="78" y="50"/>
                </a:lnTo>
                <a:lnTo>
                  <a:pt x="76" y="53"/>
                </a:lnTo>
                <a:lnTo>
                  <a:pt x="77" y="54"/>
                </a:lnTo>
                <a:lnTo>
                  <a:pt x="79" y="53"/>
                </a:lnTo>
                <a:lnTo>
                  <a:pt x="77" y="54"/>
                </a:lnTo>
                <a:lnTo>
                  <a:pt x="78" y="58"/>
                </a:lnTo>
                <a:lnTo>
                  <a:pt x="82" y="56"/>
                </a:lnTo>
                <a:lnTo>
                  <a:pt x="78" y="58"/>
                </a:lnTo>
                <a:lnTo>
                  <a:pt x="79" y="61"/>
                </a:lnTo>
                <a:lnTo>
                  <a:pt x="83" y="60"/>
                </a:lnTo>
                <a:lnTo>
                  <a:pt x="79" y="61"/>
                </a:lnTo>
                <a:lnTo>
                  <a:pt x="81" y="65"/>
                </a:lnTo>
                <a:lnTo>
                  <a:pt x="83" y="64"/>
                </a:lnTo>
                <a:lnTo>
                  <a:pt x="81" y="65"/>
                </a:lnTo>
                <a:lnTo>
                  <a:pt x="81" y="67"/>
                </a:lnTo>
                <a:lnTo>
                  <a:pt x="84" y="67"/>
                </a:lnTo>
                <a:lnTo>
                  <a:pt x="81" y="67"/>
                </a:lnTo>
                <a:lnTo>
                  <a:pt x="81" y="70"/>
                </a:lnTo>
                <a:lnTo>
                  <a:pt x="84" y="70"/>
                </a:lnTo>
                <a:lnTo>
                  <a:pt x="81" y="70"/>
                </a:lnTo>
                <a:lnTo>
                  <a:pt x="81" y="72"/>
                </a:lnTo>
                <a:lnTo>
                  <a:pt x="83" y="73"/>
                </a:lnTo>
                <a:lnTo>
                  <a:pt x="81" y="71"/>
                </a:lnTo>
                <a:lnTo>
                  <a:pt x="79" y="73"/>
                </a:lnTo>
                <a:lnTo>
                  <a:pt x="82" y="74"/>
                </a:lnTo>
                <a:lnTo>
                  <a:pt x="79" y="73"/>
                </a:lnTo>
                <a:lnTo>
                  <a:pt x="79" y="73"/>
                </a:lnTo>
                <a:lnTo>
                  <a:pt x="81" y="76"/>
                </a:lnTo>
                <a:lnTo>
                  <a:pt x="79" y="73"/>
                </a:lnTo>
                <a:lnTo>
                  <a:pt x="78" y="74"/>
                </a:lnTo>
                <a:lnTo>
                  <a:pt x="81" y="76"/>
                </a:lnTo>
                <a:lnTo>
                  <a:pt x="79" y="73"/>
                </a:lnTo>
                <a:lnTo>
                  <a:pt x="78" y="74"/>
                </a:lnTo>
                <a:lnTo>
                  <a:pt x="79" y="77"/>
                </a:lnTo>
                <a:lnTo>
                  <a:pt x="78" y="74"/>
                </a:lnTo>
                <a:lnTo>
                  <a:pt x="77" y="74"/>
                </a:lnTo>
                <a:lnTo>
                  <a:pt x="78" y="77"/>
                </a:lnTo>
                <a:lnTo>
                  <a:pt x="78" y="74"/>
                </a:lnTo>
                <a:lnTo>
                  <a:pt x="76" y="74"/>
                </a:lnTo>
                <a:lnTo>
                  <a:pt x="76" y="77"/>
                </a:lnTo>
                <a:lnTo>
                  <a:pt x="77" y="74"/>
                </a:lnTo>
                <a:lnTo>
                  <a:pt x="75" y="73"/>
                </a:lnTo>
                <a:lnTo>
                  <a:pt x="73" y="77"/>
                </a:lnTo>
                <a:lnTo>
                  <a:pt x="75" y="74"/>
                </a:lnTo>
                <a:lnTo>
                  <a:pt x="72" y="73"/>
                </a:lnTo>
                <a:lnTo>
                  <a:pt x="71" y="76"/>
                </a:lnTo>
                <a:lnTo>
                  <a:pt x="72" y="73"/>
                </a:lnTo>
                <a:lnTo>
                  <a:pt x="70" y="71"/>
                </a:lnTo>
                <a:lnTo>
                  <a:pt x="69" y="73"/>
                </a:lnTo>
                <a:lnTo>
                  <a:pt x="70" y="71"/>
                </a:lnTo>
                <a:lnTo>
                  <a:pt x="67" y="68"/>
                </a:lnTo>
                <a:lnTo>
                  <a:pt x="65" y="71"/>
                </a:lnTo>
                <a:lnTo>
                  <a:pt x="67" y="70"/>
                </a:lnTo>
                <a:lnTo>
                  <a:pt x="65" y="66"/>
                </a:lnTo>
                <a:lnTo>
                  <a:pt x="63" y="68"/>
                </a:lnTo>
                <a:lnTo>
                  <a:pt x="65" y="66"/>
                </a:lnTo>
                <a:lnTo>
                  <a:pt x="63" y="64"/>
                </a:lnTo>
                <a:lnTo>
                  <a:pt x="61" y="62"/>
                </a:lnTo>
                <a:lnTo>
                  <a:pt x="60" y="62"/>
                </a:lnTo>
                <a:lnTo>
                  <a:pt x="60" y="62"/>
                </a:lnTo>
                <a:lnTo>
                  <a:pt x="60" y="65"/>
                </a:lnTo>
                <a:lnTo>
                  <a:pt x="63" y="64"/>
                </a:lnTo>
                <a:lnTo>
                  <a:pt x="61" y="61"/>
                </a:lnTo>
                <a:lnTo>
                  <a:pt x="59" y="62"/>
                </a:lnTo>
                <a:lnTo>
                  <a:pt x="61" y="62"/>
                </a:lnTo>
                <a:lnTo>
                  <a:pt x="60" y="60"/>
                </a:lnTo>
                <a:lnTo>
                  <a:pt x="58" y="61"/>
                </a:lnTo>
                <a:lnTo>
                  <a:pt x="60" y="60"/>
                </a:lnTo>
                <a:lnTo>
                  <a:pt x="60" y="58"/>
                </a:lnTo>
                <a:lnTo>
                  <a:pt x="57" y="59"/>
                </a:lnTo>
                <a:lnTo>
                  <a:pt x="60" y="59"/>
                </a:lnTo>
                <a:lnTo>
                  <a:pt x="59" y="56"/>
                </a:lnTo>
                <a:lnTo>
                  <a:pt x="57" y="56"/>
                </a:lnTo>
                <a:lnTo>
                  <a:pt x="59" y="56"/>
                </a:lnTo>
                <a:lnTo>
                  <a:pt x="59" y="54"/>
                </a:lnTo>
                <a:lnTo>
                  <a:pt x="57" y="54"/>
                </a:lnTo>
                <a:lnTo>
                  <a:pt x="59" y="54"/>
                </a:lnTo>
                <a:lnTo>
                  <a:pt x="60" y="51"/>
                </a:lnTo>
                <a:lnTo>
                  <a:pt x="57" y="51"/>
                </a:lnTo>
                <a:lnTo>
                  <a:pt x="60" y="53"/>
                </a:lnTo>
                <a:lnTo>
                  <a:pt x="60" y="49"/>
                </a:lnTo>
                <a:lnTo>
                  <a:pt x="58" y="49"/>
                </a:lnTo>
                <a:lnTo>
                  <a:pt x="60" y="50"/>
                </a:lnTo>
                <a:lnTo>
                  <a:pt x="61" y="48"/>
                </a:lnTo>
                <a:lnTo>
                  <a:pt x="58" y="47"/>
                </a:lnTo>
                <a:lnTo>
                  <a:pt x="60" y="48"/>
                </a:lnTo>
                <a:lnTo>
                  <a:pt x="61" y="45"/>
                </a:lnTo>
                <a:lnTo>
                  <a:pt x="59" y="44"/>
                </a:lnTo>
                <a:lnTo>
                  <a:pt x="61" y="45"/>
                </a:lnTo>
                <a:lnTo>
                  <a:pt x="63" y="43"/>
                </a:lnTo>
                <a:lnTo>
                  <a:pt x="60" y="42"/>
                </a:lnTo>
                <a:lnTo>
                  <a:pt x="63" y="43"/>
                </a:lnTo>
                <a:lnTo>
                  <a:pt x="66" y="38"/>
                </a:lnTo>
                <a:lnTo>
                  <a:pt x="64" y="37"/>
                </a:lnTo>
                <a:lnTo>
                  <a:pt x="66" y="39"/>
                </a:lnTo>
                <a:lnTo>
                  <a:pt x="69" y="37"/>
                </a:lnTo>
                <a:lnTo>
                  <a:pt x="66" y="35"/>
                </a:lnTo>
                <a:lnTo>
                  <a:pt x="67" y="37"/>
                </a:lnTo>
                <a:lnTo>
                  <a:pt x="70" y="35"/>
                </a:lnTo>
                <a:lnTo>
                  <a:pt x="69" y="33"/>
                </a:lnTo>
                <a:lnTo>
                  <a:pt x="70" y="36"/>
                </a:lnTo>
                <a:lnTo>
                  <a:pt x="72" y="33"/>
                </a:lnTo>
                <a:lnTo>
                  <a:pt x="71" y="31"/>
                </a:lnTo>
                <a:lnTo>
                  <a:pt x="72" y="33"/>
                </a:lnTo>
                <a:lnTo>
                  <a:pt x="76" y="32"/>
                </a:lnTo>
                <a:lnTo>
                  <a:pt x="73" y="30"/>
                </a:lnTo>
                <a:lnTo>
                  <a:pt x="75" y="32"/>
                </a:lnTo>
                <a:lnTo>
                  <a:pt x="78" y="31"/>
                </a:lnTo>
                <a:lnTo>
                  <a:pt x="77" y="29"/>
                </a:lnTo>
                <a:lnTo>
                  <a:pt x="78" y="31"/>
                </a:lnTo>
                <a:lnTo>
                  <a:pt x="81" y="30"/>
                </a:lnTo>
                <a:lnTo>
                  <a:pt x="79" y="27"/>
                </a:lnTo>
                <a:lnTo>
                  <a:pt x="81" y="30"/>
                </a:lnTo>
                <a:lnTo>
                  <a:pt x="83" y="29"/>
                </a:lnTo>
                <a:lnTo>
                  <a:pt x="83" y="26"/>
                </a:lnTo>
                <a:lnTo>
                  <a:pt x="83" y="29"/>
                </a:lnTo>
                <a:lnTo>
                  <a:pt x="87" y="29"/>
                </a:lnTo>
                <a:lnTo>
                  <a:pt x="85" y="26"/>
                </a:lnTo>
                <a:lnTo>
                  <a:pt x="85" y="29"/>
                </a:lnTo>
                <a:lnTo>
                  <a:pt x="91" y="29"/>
                </a:lnTo>
                <a:lnTo>
                  <a:pt x="91" y="26"/>
                </a:lnTo>
                <a:lnTo>
                  <a:pt x="91" y="29"/>
                </a:lnTo>
                <a:lnTo>
                  <a:pt x="94" y="29"/>
                </a:lnTo>
                <a:lnTo>
                  <a:pt x="94" y="26"/>
                </a:lnTo>
                <a:lnTo>
                  <a:pt x="94" y="29"/>
                </a:lnTo>
                <a:lnTo>
                  <a:pt x="96" y="30"/>
                </a:lnTo>
                <a:lnTo>
                  <a:pt x="97" y="26"/>
                </a:lnTo>
                <a:lnTo>
                  <a:pt x="96" y="30"/>
                </a:lnTo>
                <a:lnTo>
                  <a:pt x="99" y="30"/>
                </a:lnTo>
                <a:lnTo>
                  <a:pt x="100" y="27"/>
                </a:lnTo>
                <a:lnTo>
                  <a:pt x="99" y="30"/>
                </a:lnTo>
                <a:lnTo>
                  <a:pt x="101" y="31"/>
                </a:lnTo>
                <a:lnTo>
                  <a:pt x="102" y="29"/>
                </a:lnTo>
                <a:lnTo>
                  <a:pt x="100" y="31"/>
                </a:lnTo>
                <a:lnTo>
                  <a:pt x="102" y="32"/>
                </a:lnTo>
                <a:lnTo>
                  <a:pt x="103" y="30"/>
                </a:lnTo>
                <a:lnTo>
                  <a:pt x="102" y="32"/>
                </a:lnTo>
                <a:lnTo>
                  <a:pt x="103" y="33"/>
                </a:lnTo>
                <a:lnTo>
                  <a:pt x="106" y="31"/>
                </a:lnTo>
                <a:lnTo>
                  <a:pt x="103" y="33"/>
                </a:lnTo>
                <a:lnTo>
                  <a:pt x="106" y="35"/>
                </a:lnTo>
                <a:lnTo>
                  <a:pt x="107" y="32"/>
                </a:lnTo>
                <a:lnTo>
                  <a:pt x="105" y="35"/>
                </a:lnTo>
                <a:lnTo>
                  <a:pt x="107" y="36"/>
                </a:lnTo>
                <a:lnTo>
                  <a:pt x="108" y="35"/>
                </a:lnTo>
                <a:lnTo>
                  <a:pt x="106" y="36"/>
                </a:lnTo>
                <a:lnTo>
                  <a:pt x="107" y="38"/>
                </a:lnTo>
                <a:lnTo>
                  <a:pt x="109" y="36"/>
                </a:lnTo>
                <a:lnTo>
                  <a:pt x="107" y="37"/>
                </a:lnTo>
                <a:lnTo>
                  <a:pt x="108" y="39"/>
                </a:lnTo>
                <a:lnTo>
                  <a:pt x="111" y="38"/>
                </a:lnTo>
                <a:lnTo>
                  <a:pt x="108" y="39"/>
                </a:lnTo>
                <a:lnTo>
                  <a:pt x="109" y="43"/>
                </a:lnTo>
                <a:lnTo>
                  <a:pt x="112" y="43"/>
                </a:lnTo>
                <a:lnTo>
                  <a:pt x="109" y="43"/>
                </a:lnTo>
                <a:lnTo>
                  <a:pt x="111" y="47"/>
                </a:lnTo>
                <a:lnTo>
                  <a:pt x="113" y="47"/>
                </a:lnTo>
                <a:lnTo>
                  <a:pt x="109" y="47"/>
                </a:lnTo>
                <a:lnTo>
                  <a:pt x="111" y="50"/>
                </a:lnTo>
                <a:lnTo>
                  <a:pt x="113" y="50"/>
                </a:lnTo>
                <a:lnTo>
                  <a:pt x="111" y="50"/>
                </a:lnTo>
                <a:lnTo>
                  <a:pt x="111" y="53"/>
                </a:lnTo>
                <a:lnTo>
                  <a:pt x="113" y="54"/>
                </a:lnTo>
                <a:lnTo>
                  <a:pt x="111" y="53"/>
                </a:lnTo>
                <a:lnTo>
                  <a:pt x="109" y="56"/>
                </a:lnTo>
                <a:lnTo>
                  <a:pt x="112" y="56"/>
                </a:lnTo>
                <a:lnTo>
                  <a:pt x="109" y="55"/>
                </a:lnTo>
                <a:lnTo>
                  <a:pt x="108" y="58"/>
                </a:lnTo>
                <a:lnTo>
                  <a:pt x="112" y="59"/>
                </a:lnTo>
                <a:lnTo>
                  <a:pt x="109" y="58"/>
                </a:lnTo>
                <a:lnTo>
                  <a:pt x="108" y="59"/>
                </a:lnTo>
                <a:lnTo>
                  <a:pt x="109" y="60"/>
                </a:lnTo>
                <a:lnTo>
                  <a:pt x="108" y="59"/>
                </a:lnTo>
                <a:lnTo>
                  <a:pt x="107" y="59"/>
                </a:lnTo>
                <a:lnTo>
                  <a:pt x="109" y="61"/>
                </a:lnTo>
                <a:lnTo>
                  <a:pt x="108" y="59"/>
                </a:lnTo>
                <a:lnTo>
                  <a:pt x="107" y="59"/>
                </a:lnTo>
                <a:lnTo>
                  <a:pt x="108" y="61"/>
                </a:lnTo>
                <a:lnTo>
                  <a:pt x="107" y="59"/>
                </a:lnTo>
                <a:lnTo>
                  <a:pt x="106" y="59"/>
                </a:lnTo>
                <a:lnTo>
                  <a:pt x="107" y="62"/>
                </a:lnTo>
                <a:lnTo>
                  <a:pt x="107" y="59"/>
                </a:lnTo>
                <a:lnTo>
                  <a:pt x="106" y="60"/>
                </a:lnTo>
                <a:lnTo>
                  <a:pt x="106" y="62"/>
                </a:lnTo>
                <a:lnTo>
                  <a:pt x="106" y="60"/>
                </a:lnTo>
                <a:lnTo>
                  <a:pt x="105" y="59"/>
                </a:lnTo>
                <a:lnTo>
                  <a:pt x="103" y="62"/>
                </a:lnTo>
                <a:lnTo>
                  <a:pt x="105" y="59"/>
                </a:lnTo>
                <a:lnTo>
                  <a:pt x="102" y="59"/>
                </a:lnTo>
                <a:lnTo>
                  <a:pt x="101" y="61"/>
                </a:lnTo>
                <a:lnTo>
                  <a:pt x="103" y="59"/>
                </a:lnTo>
                <a:lnTo>
                  <a:pt x="100" y="58"/>
                </a:lnTo>
                <a:lnTo>
                  <a:pt x="99" y="60"/>
                </a:lnTo>
                <a:lnTo>
                  <a:pt x="101" y="58"/>
                </a:lnTo>
                <a:lnTo>
                  <a:pt x="99" y="55"/>
                </a:lnTo>
                <a:lnTo>
                  <a:pt x="96" y="58"/>
                </a:lnTo>
                <a:lnTo>
                  <a:pt x="99" y="55"/>
                </a:lnTo>
                <a:lnTo>
                  <a:pt x="96" y="53"/>
                </a:lnTo>
                <a:lnTo>
                  <a:pt x="94" y="54"/>
                </a:lnTo>
                <a:lnTo>
                  <a:pt x="96" y="53"/>
                </a:lnTo>
                <a:lnTo>
                  <a:pt x="94" y="49"/>
                </a:lnTo>
                <a:lnTo>
                  <a:pt x="91" y="51"/>
                </a:lnTo>
                <a:lnTo>
                  <a:pt x="94" y="50"/>
                </a:lnTo>
                <a:lnTo>
                  <a:pt x="93" y="45"/>
                </a:lnTo>
                <a:lnTo>
                  <a:pt x="87" y="36"/>
                </a:lnTo>
                <a:lnTo>
                  <a:pt x="87" y="48"/>
                </a:lnTo>
                <a:lnTo>
                  <a:pt x="87" y="48"/>
                </a:lnTo>
                <a:lnTo>
                  <a:pt x="89" y="48"/>
                </a:lnTo>
                <a:lnTo>
                  <a:pt x="93" y="47"/>
                </a:lnTo>
                <a:lnTo>
                  <a:pt x="91" y="44"/>
                </a:lnTo>
                <a:lnTo>
                  <a:pt x="89" y="45"/>
                </a:lnTo>
                <a:lnTo>
                  <a:pt x="91" y="44"/>
                </a:lnTo>
                <a:lnTo>
                  <a:pt x="91" y="42"/>
                </a:lnTo>
                <a:lnTo>
                  <a:pt x="88" y="43"/>
                </a:lnTo>
                <a:lnTo>
                  <a:pt x="91" y="43"/>
                </a:lnTo>
                <a:lnTo>
                  <a:pt x="90" y="41"/>
                </a:lnTo>
                <a:lnTo>
                  <a:pt x="88" y="41"/>
                </a:lnTo>
                <a:lnTo>
                  <a:pt x="90" y="41"/>
                </a:lnTo>
                <a:lnTo>
                  <a:pt x="90" y="38"/>
                </a:lnTo>
                <a:lnTo>
                  <a:pt x="88" y="38"/>
                </a:lnTo>
                <a:lnTo>
                  <a:pt x="90" y="38"/>
                </a:lnTo>
                <a:lnTo>
                  <a:pt x="91" y="37"/>
                </a:lnTo>
                <a:lnTo>
                  <a:pt x="88" y="36"/>
                </a:lnTo>
                <a:lnTo>
                  <a:pt x="91" y="37"/>
                </a:lnTo>
                <a:lnTo>
                  <a:pt x="91" y="35"/>
                </a:lnTo>
                <a:lnTo>
                  <a:pt x="89" y="33"/>
                </a:lnTo>
                <a:lnTo>
                  <a:pt x="91" y="35"/>
                </a:lnTo>
                <a:lnTo>
                  <a:pt x="93" y="32"/>
                </a:lnTo>
                <a:lnTo>
                  <a:pt x="90" y="31"/>
                </a:lnTo>
                <a:lnTo>
                  <a:pt x="93" y="32"/>
                </a:lnTo>
                <a:lnTo>
                  <a:pt x="94" y="30"/>
                </a:lnTo>
                <a:lnTo>
                  <a:pt x="91" y="29"/>
                </a:lnTo>
                <a:lnTo>
                  <a:pt x="94" y="31"/>
                </a:lnTo>
                <a:lnTo>
                  <a:pt x="95" y="29"/>
                </a:lnTo>
                <a:lnTo>
                  <a:pt x="93" y="27"/>
                </a:lnTo>
                <a:lnTo>
                  <a:pt x="95" y="29"/>
                </a:lnTo>
                <a:lnTo>
                  <a:pt x="96" y="26"/>
                </a:lnTo>
                <a:lnTo>
                  <a:pt x="94" y="25"/>
                </a:lnTo>
                <a:lnTo>
                  <a:pt x="96" y="26"/>
                </a:lnTo>
                <a:lnTo>
                  <a:pt x="100" y="23"/>
                </a:lnTo>
                <a:lnTo>
                  <a:pt x="99" y="20"/>
                </a:lnTo>
                <a:lnTo>
                  <a:pt x="100" y="23"/>
                </a:lnTo>
                <a:lnTo>
                  <a:pt x="102" y="21"/>
                </a:lnTo>
                <a:lnTo>
                  <a:pt x="101" y="19"/>
                </a:lnTo>
                <a:lnTo>
                  <a:pt x="102" y="21"/>
                </a:lnTo>
                <a:lnTo>
                  <a:pt x="105" y="20"/>
                </a:lnTo>
                <a:lnTo>
                  <a:pt x="103" y="18"/>
                </a:lnTo>
                <a:lnTo>
                  <a:pt x="105" y="20"/>
                </a:lnTo>
                <a:lnTo>
                  <a:pt x="107" y="19"/>
                </a:lnTo>
                <a:lnTo>
                  <a:pt x="106" y="15"/>
                </a:lnTo>
                <a:lnTo>
                  <a:pt x="107" y="19"/>
                </a:lnTo>
                <a:lnTo>
                  <a:pt x="111" y="18"/>
                </a:lnTo>
                <a:lnTo>
                  <a:pt x="109" y="14"/>
                </a:lnTo>
                <a:lnTo>
                  <a:pt x="109" y="18"/>
                </a:lnTo>
                <a:lnTo>
                  <a:pt x="113" y="17"/>
                </a:lnTo>
                <a:lnTo>
                  <a:pt x="112" y="14"/>
                </a:lnTo>
                <a:lnTo>
                  <a:pt x="113" y="17"/>
                </a:lnTo>
                <a:lnTo>
                  <a:pt x="115" y="17"/>
                </a:lnTo>
                <a:lnTo>
                  <a:pt x="115" y="13"/>
                </a:lnTo>
                <a:lnTo>
                  <a:pt x="115" y="17"/>
                </a:lnTo>
                <a:lnTo>
                  <a:pt x="119" y="15"/>
                </a:lnTo>
                <a:lnTo>
                  <a:pt x="119" y="13"/>
                </a:lnTo>
                <a:lnTo>
                  <a:pt x="119" y="15"/>
                </a:lnTo>
                <a:lnTo>
                  <a:pt x="121" y="15"/>
                </a:lnTo>
                <a:lnTo>
                  <a:pt x="121" y="13"/>
                </a:lnTo>
                <a:lnTo>
                  <a:pt x="121" y="15"/>
                </a:lnTo>
                <a:lnTo>
                  <a:pt x="126" y="17"/>
                </a:lnTo>
                <a:lnTo>
                  <a:pt x="127" y="14"/>
                </a:lnTo>
                <a:lnTo>
                  <a:pt x="126" y="17"/>
                </a:lnTo>
                <a:lnTo>
                  <a:pt x="129" y="17"/>
                </a:lnTo>
                <a:lnTo>
                  <a:pt x="130" y="14"/>
                </a:lnTo>
                <a:lnTo>
                  <a:pt x="129" y="17"/>
                </a:lnTo>
                <a:lnTo>
                  <a:pt x="131" y="18"/>
                </a:lnTo>
                <a:lnTo>
                  <a:pt x="132" y="15"/>
                </a:lnTo>
                <a:lnTo>
                  <a:pt x="131" y="18"/>
                </a:lnTo>
                <a:lnTo>
                  <a:pt x="133" y="19"/>
                </a:lnTo>
                <a:lnTo>
                  <a:pt x="135" y="17"/>
                </a:lnTo>
                <a:lnTo>
                  <a:pt x="133" y="19"/>
                </a:lnTo>
                <a:lnTo>
                  <a:pt x="135" y="20"/>
                </a:lnTo>
                <a:lnTo>
                  <a:pt x="137" y="18"/>
                </a:lnTo>
                <a:lnTo>
                  <a:pt x="135" y="20"/>
                </a:lnTo>
                <a:lnTo>
                  <a:pt x="137" y="21"/>
                </a:lnTo>
                <a:lnTo>
                  <a:pt x="138" y="19"/>
                </a:lnTo>
                <a:lnTo>
                  <a:pt x="137" y="21"/>
                </a:lnTo>
                <a:lnTo>
                  <a:pt x="138" y="23"/>
                </a:lnTo>
                <a:lnTo>
                  <a:pt x="141" y="21"/>
                </a:lnTo>
                <a:lnTo>
                  <a:pt x="138" y="23"/>
                </a:lnTo>
                <a:lnTo>
                  <a:pt x="139" y="25"/>
                </a:lnTo>
                <a:lnTo>
                  <a:pt x="142" y="23"/>
                </a:lnTo>
                <a:lnTo>
                  <a:pt x="139" y="25"/>
                </a:lnTo>
                <a:lnTo>
                  <a:pt x="141" y="26"/>
                </a:lnTo>
                <a:lnTo>
                  <a:pt x="143" y="25"/>
                </a:lnTo>
                <a:lnTo>
                  <a:pt x="141" y="26"/>
                </a:lnTo>
                <a:lnTo>
                  <a:pt x="141" y="29"/>
                </a:lnTo>
                <a:lnTo>
                  <a:pt x="143" y="27"/>
                </a:lnTo>
                <a:lnTo>
                  <a:pt x="141" y="27"/>
                </a:lnTo>
                <a:lnTo>
                  <a:pt x="142" y="30"/>
                </a:lnTo>
                <a:lnTo>
                  <a:pt x="144" y="30"/>
                </a:lnTo>
                <a:lnTo>
                  <a:pt x="142" y="30"/>
                </a:lnTo>
                <a:lnTo>
                  <a:pt x="142" y="33"/>
                </a:lnTo>
                <a:lnTo>
                  <a:pt x="144" y="33"/>
                </a:lnTo>
                <a:lnTo>
                  <a:pt x="142" y="33"/>
                </a:lnTo>
                <a:lnTo>
                  <a:pt x="142" y="38"/>
                </a:lnTo>
                <a:lnTo>
                  <a:pt x="144" y="37"/>
                </a:lnTo>
                <a:lnTo>
                  <a:pt x="142" y="37"/>
                </a:lnTo>
                <a:lnTo>
                  <a:pt x="142" y="41"/>
                </a:lnTo>
                <a:lnTo>
                  <a:pt x="144" y="42"/>
                </a:lnTo>
                <a:lnTo>
                  <a:pt x="142" y="41"/>
                </a:lnTo>
                <a:lnTo>
                  <a:pt x="141" y="44"/>
                </a:lnTo>
                <a:lnTo>
                  <a:pt x="144" y="44"/>
                </a:lnTo>
                <a:lnTo>
                  <a:pt x="141" y="43"/>
                </a:lnTo>
                <a:lnTo>
                  <a:pt x="141" y="47"/>
                </a:lnTo>
                <a:lnTo>
                  <a:pt x="143" y="47"/>
                </a:lnTo>
                <a:lnTo>
                  <a:pt x="141" y="45"/>
                </a:lnTo>
                <a:lnTo>
                  <a:pt x="139" y="48"/>
                </a:lnTo>
                <a:lnTo>
                  <a:pt x="142" y="49"/>
                </a:lnTo>
                <a:lnTo>
                  <a:pt x="139" y="48"/>
                </a:lnTo>
                <a:lnTo>
                  <a:pt x="138" y="49"/>
                </a:lnTo>
                <a:lnTo>
                  <a:pt x="139" y="51"/>
                </a:lnTo>
                <a:lnTo>
                  <a:pt x="138" y="49"/>
                </a:lnTo>
                <a:lnTo>
                  <a:pt x="137" y="49"/>
                </a:lnTo>
                <a:lnTo>
                  <a:pt x="138" y="51"/>
                </a:lnTo>
                <a:lnTo>
                  <a:pt x="138" y="49"/>
                </a:lnTo>
                <a:lnTo>
                  <a:pt x="137" y="49"/>
                </a:lnTo>
                <a:lnTo>
                  <a:pt x="138" y="51"/>
                </a:lnTo>
                <a:lnTo>
                  <a:pt x="137" y="49"/>
                </a:lnTo>
                <a:lnTo>
                  <a:pt x="136" y="49"/>
                </a:lnTo>
                <a:lnTo>
                  <a:pt x="137" y="51"/>
                </a:lnTo>
                <a:lnTo>
                  <a:pt x="137" y="49"/>
                </a:lnTo>
                <a:lnTo>
                  <a:pt x="136" y="49"/>
                </a:lnTo>
                <a:lnTo>
                  <a:pt x="136" y="51"/>
                </a:lnTo>
                <a:lnTo>
                  <a:pt x="136" y="49"/>
                </a:lnTo>
                <a:lnTo>
                  <a:pt x="135" y="49"/>
                </a:lnTo>
                <a:lnTo>
                  <a:pt x="133" y="51"/>
                </a:lnTo>
                <a:lnTo>
                  <a:pt x="135" y="49"/>
                </a:lnTo>
                <a:lnTo>
                  <a:pt x="132" y="48"/>
                </a:lnTo>
                <a:lnTo>
                  <a:pt x="131" y="50"/>
                </a:lnTo>
                <a:lnTo>
                  <a:pt x="133" y="48"/>
                </a:lnTo>
                <a:lnTo>
                  <a:pt x="131" y="45"/>
                </a:lnTo>
                <a:lnTo>
                  <a:pt x="129" y="48"/>
                </a:lnTo>
                <a:lnTo>
                  <a:pt x="131" y="47"/>
                </a:lnTo>
                <a:lnTo>
                  <a:pt x="129" y="44"/>
                </a:lnTo>
                <a:lnTo>
                  <a:pt x="127" y="45"/>
                </a:lnTo>
                <a:lnTo>
                  <a:pt x="130" y="44"/>
                </a:lnTo>
                <a:lnTo>
                  <a:pt x="127" y="41"/>
                </a:lnTo>
                <a:lnTo>
                  <a:pt x="125" y="43"/>
                </a:lnTo>
                <a:lnTo>
                  <a:pt x="127" y="41"/>
                </a:lnTo>
                <a:lnTo>
                  <a:pt x="126" y="37"/>
                </a:lnTo>
                <a:lnTo>
                  <a:pt x="123" y="38"/>
                </a:lnTo>
                <a:lnTo>
                  <a:pt x="126" y="38"/>
                </a:lnTo>
                <a:lnTo>
                  <a:pt x="124" y="33"/>
                </a:lnTo>
                <a:lnTo>
                  <a:pt x="121" y="35"/>
                </a:lnTo>
                <a:lnTo>
                  <a:pt x="125" y="35"/>
                </a:lnTo>
                <a:lnTo>
                  <a:pt x="124" y="32"/>
                </a:lnTo>
                <a:lnTo>
                  <a:pt x="121" y="32"/>
                </a:lnTo>
                <a:lnTo>
                  <a:pt x="124" y="32"/>
                </a:lnTo>
                <a:lnTo>
                  <a:pt x="124" y="30"/>
                </a:lnTo>
                <a:lnTo>
                  <a:pt x="121" y="30"/>
                </a:lnTo>
                <a:lnTo>
                  <a:pt x="124" y="31"/>
                </a:lnTo>
                <a:lnTo>
                  <a:pt x="124" y="29"/>
                </a:lnTo>
                <a:lnTo>
                  <a:pt x="121" y="29"/>
                </a:lnTo>
                <a:lnTo>
                  <a:pt x="124" y="29"/>
                </a:lnTo>
                <a:lnTo>
                  <a:pt x="124" y="26"/>
                </a:lnTo>
                <a:lnTo>
                  <a:pt x="121" y="26"/>
                </a:lnTo>
                <a:lnTo>
                  <a:pt x="124" y="26"/>
                </a:lnTo>
                <a:lnTo>
                  <a:pt x="125" y="24"/>
                </a:lnTo>
                <a:lnTo>
                  <a:pt x="123" y="24"/>
                </a:lnTo>
                <a:lnTo>
                  <a:pt x="125" y="25"/>
                </a:lnTo>
                <a:lnTo>
                  <a:pt x="126" y="23"/>
                </a:lnTo>
                <a:lnTo>
                  <a:pt x="123" y="21"/>
                </a:lnTo>
                <a:lnTo>
                  <a:pt x="125" y="23"/>
                </a:lnTo>
                <a:lnTo>
                  <a:pt x="126" y="20"/>
                </a:lnTo>
                <a:lnTo>
                  <a:pt x="124" y="19"/>
                </a:lnTo>
                <a:lnTo>
                  <a:pt x="126" y="20"/>
                </a:lnTo>
                <a:lnTo>
                  <a:pt x="129" y="19"/>
                </a:lnTo>
                <a:lnTo>
                  <a:pt x="126" y="17"/>
                </a:lnTo>
                <a:lnTo>
                  <a:pt x="127" y="19"/>
                </a:lnTo>
                <a:lnTo>
                  <a:pt x="130" y="17"/>
                </a:lnTo>
                <a:lnTo>
                  <a:pt x="127" y="15"/>
                </a:lnTo>
                <a:lnTo>
                  <a:pt x="130" y="17"/>
                </a:lnTo>
                <a:lnTo>
                  <a:pt x="131" y="15"/>
                </a:lnTo>
                <a:lnTo>
                  <a:pt x="130" y="13"/>
                </a:lnTo>
                <a:lnTo>
                  <a:pt x="131" y="15"/>
                </a:lnTo>
                <a:lnTo>
                  <a:pt x="136" y="12"/>
                </a:lnTo>
                <a:lnTo>
                  <a:pt x="135" y="9"/>
                </a:lnTo>
                <a:lnTo>
                  <a:pt x="136" y="12"/>
                </a:lnTo>
                <a:lnTo>
                  <a:pt x="138" y="11"/>
                </a:lnTo>
                <a:lnTo>
                  <a:pt x="137" y="8"/>
                </a:lnTo>
                <a:lnTo>
                  <a:pt x="138" y="11"/>
                </a:lnTo>
                <a:lnTo>
                  <a:pt x="141" y="9"/>
                </a:lnTo>
                <a:lnTo>
                  <a:pt x="139" y="7"/>
                </a:lnTo>
                <a:lnTo>
                  <a:pt x="141" y="9"/>
                </a:lnTo>
                <a:lnTo>
                  <a:pt x="144" y="9"/>
                </a:lnTo>
                <a:lnTo>
                  <a:pt x="143" y="6"/>
                </a:lnTo>
                <a:lnTo>
                  <a:pt x="143" y="9"/>
                </a:lnTo>
                <a:lnTo>
                  <a:pt x="147" y="8"/>
                </a:lnTo>
                <a:lnTo>
                  <a:pt x="147" y="6"/>
                </a:lnTo>
                <a:lnTo>
                  <a:pt x="147" y="8"/>
                </a:lnTo>
                <a:lnTo>
                  <a:pt x="150" y="8"/>
                </a:lnTo>
                <a:lnTo>
                  <a:pt x="149" y="6"/>
                </a:lnTo>
                <a:lnTo>
                  <a:pt x="149" y="8"/>
                </a:lnTo>
                <a:lnTo>
                  <a:pt x="153" y="8"/>
                </a:lnTo>
                <a:lnTo>
                  <a:pt x="153" y="6"/>
                </a:lnTo>
                <a:lnTo>
                  <a:pt x="153" y="8"/>
                </a:lnTo>
                <a:lnTo>
                  <a:pt x="155" y="8"/>
                </a:lnTo>
                <a:lnTo>
                  <a:pt x="156" y="6"/>
                </a:lnTo>
                <a:lnTo>
                  <a:pt x="155" y="8"/>
                </a:lnTo>
                <a:lnTo>
                  <a:pt x="159" y="8"/>
                </a:lnTo>
                <a:lnTo>
                  <a:pt x="159" y="6"/>
                </a:lnTo>
                <a:lnTo>
                  <a:pt x="157" y="8"/>
                </a:lnTo>
                <a:lnTo>
                  <a:pt x="163" y="11"/>
                </a:lnTo>
                <a:lnTo>
                  <a:pt x="165" y="8"/>
                </a:lnTo>
                <a:lnTo>
                  <a:pt x="163" y="11"/>
                </a:lnTo>
                <a:lnTo>
                  <a:pt x="166" y="12"/>
                </a:lnTo>
                <a:lnTo>
                  <a:pt x="167" y="8"/>
                </a:lnTo>
                <a:lnTo>
                  <a:pt x="166" y="11"/>
                </a:lnTo>
                <a:lnTo>
                  <a:pt x="167" y="13"/>
                </a:lnTo>
                <a:lnTo>
                  <a:pt x="169" y="11"/>
                </a:lnTo>
                <a:lnTo>
                  <a:pt x="167" y="12"/>
                </a:lnTo>
                <a:lnTo>
                  <a:pt x="169" y="14"/>
                </a:lnTo>
                <a:lnTo>
                  <a:pt x="171" y="12"/>
                </a:lnTo>
                <a:lnTo>
                  <a:pt x="169" y="14"/>
                </a:lnTo>
                <a:lnTo>
                  <a:pt x="171" y="15"/>
                </a:lnTo>
                <a:lnTo>
                  <a:pt x="173" y="13"/>
                </a:lnTo>
                <a:lnTo>
                  <a:pt x="171" y="15"/>
                </a:lnTo>
                <a:lnTo>
                  <a:pt x="172" y="17"/>
                </a:lnTo>
                <a:lnTo>
                  <a:pt x="174" y="15"/>
                </a:lnTo>
                <a:lnTo>
                  <a:pt x="172" y="17"/>
                </a:lnTo>
                <a:lnTo>
                  <a:pt x="173" y="19"/>
                </a:lnTo>
                <a:lnTo>
                  <a:pt x="175" y="17"/>
                </a:lnTo>
                <a:lnTo>
                  <a:pt x="173" y="18"/>
                </a:lnTo>
                <a:lnTo>
                  <a:pt x="174" y="20"/>
                </a:lnTo>
                <a:lnTo>
                  <a:pt x="177" y="19"/>
                </a:lnTo>
                <a:lnTo>
                  <a:pt x="174" y="20"/>
                </a:lnTo>
                <a:lnTo>
                  <a:pt x="175" y="23"/>
                </a:lnTo>
                <a:lnTo>
                  <a:pt x="178" y="21"/>
                </a:lnTo>
                <a:lnTo>
                  <a:pt x="175" y="21"/>
                </a:lnTo>
                <a:lnTo>
                  <a:pt x="175" y="24"/>
                </a:lnTo>
                <a:lnTo>
                  <a:pt x="178" y="24"/>
                </a:lnTo>
                <a:lnTo>
                  <a:pt x="175" y="24"/>
                </a:lnTo>
                <a:lnTo>
                  <a:pt x="175" y="26"/>
                </a:lnTo>
                <a:lnTo>
                  <a:pt x="178" y="26"/>
                </a:lnTo>
                <a:lnTo>
                  <a:pt x="175" y="25"/>
                </a:lnTo>
                <a:lnTo>
                  <a:pt x="175" y="30"/>
                </a:lnTo>
                <a:lnTo>
                  <a:pt x="178" y="30"/>
                </a:lnTo>
                <a:lnTo>
                  <a:pt x="175" y="30"/>
                </a:lnTo>
                <a:lnTo>
                  <a:pt x="175" y="33"/>
                </a:lnTo>
                <a:lnTo>
                  <a:pt x="178" y="33"/>
                </a:lnTo>
                <a:lnTo>
                  <a:pt x="175" y="33"/>
                </a:lnTo>
                <a:lnTo>
                  <a:pt x="174" y="37"/>
                </a:lnTo>
                <a:lnTo>
                  <a:pt x="177" y="37"/>
                </a:lnTo>
                <a:lnTo>
                  <a:pt x="174" y="37"/>
                </a:lnTo>
                <a:lnTo>
                  <a:pt x="173" y="39"/>
                </a:lnTo>
                <a:lnTo>
                  <a:pt x="175" y="41"/>
                </a:lnTo>
                <a:lnTo>
                  <a:pt x="173" y="39"/>
                </a:lnTo>
                <a:lnTo>
                  <a:pt x="172" y="42"/>
                </a:lnTo>
                <a:lnTo>
                  <a:pt x="174" y="43"/>
                </a:lnTo>
                <a:lnTo>
                  <a:pt x="172" y="42"/>
                </a:lnTo>
                <a:lnTo>
                  <a:pt x="171" y="43"/>
                </a:lnTo>
                <a:lnTo>
                  <a:pt x="173" y="45"/>
                </a:lnTo>
                <a:lnTo>
                  <a:pt x="171" y="43"/>
                </a:lnTo>
                <a:lnTo>
                  <a:pt x="169" y="44"/>
                </a:lnTo>
                <a:lnTo>
                  <a:pt x="171" y="47"/>
                </a:lnTo>
                <a:lnTo>
                  <a:pt x="169" y="44"/>
                </a:lnTo>
                <a:lnTo>
                  <a:pt x="168" y="44"/>
                </a:lnTo>
                <a:lnTo>
                  <a:pt x="169" y="47"/>
                </a:lnTo>
                <a:lnTo>
                  <a:pt x="169" y="44"/>
                </a:lnTo>
                <a:lnTo>
                  <a:pt x="168" y="44"/>
                </a:lnTo>
                <a:lnTo>
                  <a:pt x="168" y="47"/>
                </a:lnTo>
                <a:lnTo>
                  <a:pt x="168" y="44"/>
                </a:lnTo>
                <a:lnTo>
                  <a:pt x="167" y="44"/>
                </a:lnTo>
                <a:lnTo>
                  <a:pt x="167" y="47"/>
                </a:lnTo>
                <a:lnTo>
                  <a:pt x="168" y="44"/>
                </a:lnTo>
                <a:lnTo>
                  <a:pt x="167" y="44"/>
                </a:lnTo>
                <a:lnTo>
                  <a:pt x="167" y="47"/>
                </a:lnTo>
                <a:lnTo>
                  <a:pt x="167" y="44"/>
                </a:lnTo>
                <a:lnTo>
                  <a:pt x="166" y="43"/>
                </a:lnTo>
                <a:lnTo>
                  <a:pt x="165" y="45"/>
                </a:lnTo>
                <a:lnTo>
                  <a:pt x="166" y="43"/>
                </a:lnTo>
                <a:lnTo>
                  <a:pt x="165" y="42"/>
                </a:lnTo>
                <a:lnTo>
                  <a:pt x="162" y="44"/>
                </a:lnTo>
                <a:lnTo>
                  <a:pt x="165" y="42"/>
                </a:lnTo>
                <a:lnTo>
                  <a:pt x="162" y="39"/>
                </a:lnTo>
                <a:lnTo>
                  <a:pt x="161" y="42"/>
                </a:lnTo>
                <a:lnTo>
                  <a:pt x="163" y="41"/>
                </a:lnTo>
                <a:lnTo>
                  <a:pt x="161" y="37"/>
                </a:lnTo>
                <a:lnTo>
                  <a:pt x="159" y="39"/>
                </a:lnTo>
                <a:lnTo>
                  <a:pt x="161" y="38"/>
                </a:lnTo>
                <a:lnTo>
                  <a:pt x="160" y="35"/>
                </a:lnTo>
                <a:lnTo>
                  <a:pt x="157" y="36"/>
                </a:lnTo>
                <a:lnTo>
                  <a:pt x="160" y="35"/>
                </a:lnTo>
                <a:lnTo>
                  <a:pt x="159" y="31"/>
                </a:lnTo>
                <a:lnTo>
                  <a:pt x="156" y="32"/>
                </a:lnTo>
                <a:lnTo>
                  <a:pt x="159" y="31"/>
                </a:lnTo>
                <a:lnTo>
                  <a:pt x="159" y="27"/>
                </a:lnTo>
                <a:lnTo>
                  <a:pt x="155" y="27"/>
                </a:lnTo>
                <a:lnTo>
                  <a:pt x="159" y="27"/>
                </a:lnTo>
                <a:lnTo>
                  <a:pt x="159" y="25"/>
                </a:lnTo>
                <a:lnTo>
                  <a:pt x="155" y="25"/>
                </a:lnTo>
                <a:lnTo>
                  <a:pt x="159" y="25"/>
                </a:lnTo>
                <a:lnTo>
                  <a:pt x="159" y="23"/>
                </a:lnTo>
                <a:lnTo>
                  <a:pt x="155" y="23"/>
                </a:lnTo>
                <a:lnTo>
                  <a:pt x="159" y="24"/>
                </a:lnTo>
                <a:lnTo>
                  <a:pt x="159" y="21"/>
                </a:lnTo>
                <a:lnTo>
                  <a:pt x="156" y="20"/>
                </a:lnTo>
                <a:lnTo>
                  <a:pt x="159" y="21"/>
                </a:lnTo>
                <a:lnTo>
                  <a:pt x="160" y="19"/>
                </a:lnTo>
                <a:lnTo>
                  <a:pt x="156" y="19"/>
                </a:lnTo>
                <a:lnTo>
                  <a:pt x="159" y="20"/>
                </a:lnTo>
                <a:lnTo>
                  <a:pt x="160" y="18"/>
                </a:lnTo>
                <a:lnTo>
                  <a:pt x="157" y="17"/>
                </a:lnTo>
                <a:lnTo>
                  <a:pt x="160" y="18"/>
                </a:lnTo>
                <a:lnTo>
                  <a:pt x="161" y="15"/>
                </a:lnTo>
                <a:lnTo>
                  <a:pt x="159" y="14"/>
                </a:lnTo>
                <a:lnTo>
                  <a:pt x="161" y="17"/>
                </a:lnTo>
                <a:lnTo>
                  <a:pt x="162" y="14"/>
                </a:lnTo>
                <a:lnTo>
                  <a:pt x="161" y="13"/>
                </a:lnTo>
                <a:lnTo>
                  <a:pt x="162" y="14"/>
                </a:lnTo>
                <a:lnTo>
                  <a:pt x="165" y="13"/>
                </a:lnTo>
                <a:lnTo>
                  <a:pt x="162" y="11"/>
                </a:lnTo>
                <a:lnTo>
                  <a:pt x="165" y="13"/>
                </a:lnTo>
                <a:lnTo>
                  <a:pt x="166" y="11"/>
                </a:lnTo>
                <a:lnTo>
                  <a:pt x="165" y="9"/>
                </a:lnTo>
                <a:lnTo>
                  <a:pt x="166" y="12"/>
                </a:lnTo>
                <a:lnTo>
                  <a:pt x="168" y="9"/>
                </a:lnTo>
                <a:lnTo>
                  <a:pt x="167" y="7"/>
                </a:lnTo>
                <a:lnTo>
                  <a:pt x="168" y="9"/>
                </a:lnTo>
                <a:lnTo>
                  <a:pt x="173" y="7"/>
                </a:lnTo>
                <a:lnTo>
                  <a:pt x="172" y="5"/>
                </a:lnTo>
                <a:lnTo>
                  <a:pt x="173" y="7"/>
                </a:lnTo>
                <a:lnTo>
                  <a:pt x="175" y="7"/>
                </a:lnTo>
                <a:lnTo>
                  <a:pt x="174" y="3"/>
                </a:lnTo>
                <a:lnTo>
                  <a:pt x="175" y="7"/>
                </a:lnTo>
                <a:lnTo>
                  <a:pt x="178" y="6"/>
                </a:lnTo>
                <a:lnTo>
                  <a:pt x="178" y="3"/>
                </a:lnTo>
                <a:lnTo>
                  <a:pt x="178" y="6"/>
                </a:lnTo>
                <a:lnTo>
                  <a:pt x="182" y="6"/>
                </a:lnTo>
                <a:lnTo>
                  <a:pt x="182" y="3"/>
                </a:lnTo>
                <a:lnTo>
                  <a:pt x="182" y="6"/>
                </a:lnTo>
                <a:lnTo>
                  <a:pt x="184" y="6"/>
                </a:lnTo>
                <a:lnTo>
                  <a:pt x="184" y="2"/>
                </a:lnTo>
                <a:lnTo>
                  <a:pt x="184" y="6"/>
                </a:lnTo>
                <a:lnTo>
                  <a:pt x="188" y="6"/>
                </a:lnTo>
                <a:lnTo>
                  <a:pt x="188" y="3"/>
                </a:lnTo>
                <a:lnTo>
                  <a:pt x="188" y="6"/>
                </a:lnTo>
                <a:lnTo>
                  <a:pt x="190" y="6"/>
                </a:lnTo>
                <a:lnTo>
                  <a:pt x="191" y="3"/>
                </a:lnTo>
                <a:lnTo>
                  <a:pt x="190" y="6"/>
                </a:lnTo>
                <a:lnTo>
                  <a:pt x="194" y="7"/>
                </a:lnTo>
                <a:lnTo>
                  <a:pt x="194" y="3"/>
                </a:lnTo>
                <a:lnTo>
                  <a:pt x="192" y="7"/>
                </a:lnTo>
                <a:lnTo>
                  <a:pt x="196" y="7"/>
                </a:lnTo>
                <a:lnTo>
                  <a:pt x="197" y="5"/>
                </a:lnTo>
                <a:lnTo>
                  <a:pt x="196" y="7"/>
                </a:lnTo>
                <a:lnTo>
                  <a:pt x="201" y="9"/>
                </a:lnTo>
                <a:lnTo>
                  <a:pt x="202" y="7"/>
                </a:lnTo>
                <a:lnTo>
                  <a:pt x="201" y="9"/>
                </a:lnTo>
                <a:lnTo>
                  <a:pt x="202" y="12"/>
                </a:lnTo>
                <a:lnTo>
                  <a:pt x="204" y="9"/>
                </a:lnTo>
                <a:lnTo>
                  <a:pt x="202" y="11"/>
                </a:lnTo>
                <a:lnTo>
                  <a:pt x="204" y="13"/>
                </a:lnTo>
                <a:lnTo>
                  <a:pt x="206" y="11"/>
                </a:lnTo>
                <a:lnTo>
                  <a:pt x="204" y="13"/>
                </a:lnTo>
                <a:lnTo>
                  <a:pt x="206" y="14"/>
                </a:lnTo>
                <a:lnTo>
                  <a:pt x="208" y="13"/>
                </a:lnTo>
                <a:lnTo>
                  <a:pt x="206" y="14"/>
                </a:lnTo>
                <a:lnTo>
                  <a:pt x="207" y="17"/>
                </a:lnTo>
                <a:lnTo>
                  <a:pt x="209" y="14"/>
                </a:lnTo>
                <a:lnTo>
                  <a:pt x="207" y="15"/>
                </a:lnTo>
                <a:lnTo>
                  <a:pt x="208" y="18"/>
                </a:lnTo>
                <a:lnTo>
                  <a:pt x="210" y="17"/>
                </a:lnTo>
                <a:lnTo>
                  <a:pt x="208" y="18"/>
                </a:lnTo>
                <a:lnTo>
                  <a:pt x="209" y="20"/>
                </a:lnTo>
                <a:lnTo>
                  <a:pt x="212" y="19"/>
                </a:lnTo>
                <a:lnTo>
                  <a:pt x="209" y="19"/>
                </a:lnTo>
                <a:lnTo>
                  <a:pt x="210" y="21"/>
                </a:lnTo>
                <a:lnTo>
                  <a:pt x="213" y="20"/>
                </a:lnTo>
                <a:lnTo>
                  <a:pt x="210" y="21"/>
                </a:lnTo>
                <a:lnTo>
                  <a:pt x="210" y="24"/>
                </a:lnTo>
                <a:lnTo>
                  <a:pt x="213" y="23"/>
                </a:lnTo>
                <a:lnTo>
                  <a:pt x="210" y="23"/>
                </a:lnTo>
                <a:lnTo>
                  <a:pt x="210" y="25"/>
                </a:lnTo>
                <a:lnTo>
                  <a:pt x="213" y="25"/>
                </a:lnTo>
                <a:lnTo>
                  <a:pt x="210" y="25"/>
                </a:lnTo>
                <a:lnTo>
                  <a:pt x="210" y="27"/>
                </a:lnTo>
                <a:lnTo>
                  <a:pt x="213" y="27"/>
                </a:lnTo>
                <a:lnTo>
                  <a:pt x="210" y="27"/>
                </a:lnTo>
                <a:lnTo>
                  <a:pt x="209" y="31"/>
                </a:lnTo>
                <a:lnTo>
                  <a:pt x="213" y="32"/>
                </a:lnTo>
                <a:lnTo>
                  <a:pt x="209" y="31"/>
                </a:lnTo>
                <a:lnTo>
                  <a:pt x="208" y="35"/>
                </a:lnTo>
                <a:lnTo>
                  <a:pt x="212" y="36"/>
                </a:lnTo>
                <a:lnTo>
                  <a:pt x="208" y="35"/>
                </a:lnTo>
                <a:lnTo>
                  <a:pt x="207" y="38"/>
                </a:lnTo>
                <a:lnTo>
                  <a:pt x="209" y="39"/>
                </a:lnTo>
                <a:lnTo>
                  <a:pt x="207" y="37"/>
                </a:lnTo>
                <a:lnTo>
                  <a:pt x="206" y="41"/>
                </a:lnTo>
                <a:lnTo>
                  <a:pt x="208" y="42"/>
                </a:lnTo>
                <a:lnTo>
                  <a:pt x="206" y="39"/>
                </a:lnTo>
                <a:lnTo>
                  <a:pt x="204" y="42"/>
                </a:lnTo>
                <a:lnTo>
                  <a:pt x="206" y="44"/>
                </a:lnTo>
                <a:lnTo>
                  <a:pt x="204" y="42"/>
                </a:lnTo>
                <a:lnTo>
                  <a:pt x="202" y="43"/>
                </a:lnTo>
                <a:lnTo>
                  <a:pt x="204" y="45"/>
                </a:lnTo>
                <a:lnTo>
                  <a:pt x="203" y="43"/>
                </a:lnTo>
                <a:lnTo>
                  <a:pt x="201" y="44"/>
                </a:lnTo>
                <a:lnTo>
                  <a:pt x="202" y="47"/>
                </a:lnTo>
                <a:lnTo>
                  <a:pt x="202" y="44"/>
                </a:lnTo>
                <a:lnTo>
                  <a:pt x="201" y="44"/>
                </a:lnTo>
                <a:lnTo>
                  <a:pt x="201" y="47"/>
                </a:lnTo>
                <a:lnTo>
                  <a:pt x="201" y="44"/>
                </a:lnTo>
                <a:lnTo>
                  <a:pt x="200" y="44"/>
                </a:lnTo>
                <a:lnTo>
                  <a:pt x="200" y="47"/>
                </a:lnTo>
                <a:lnTo>
                  <a:pt x="201" y="44"/>
                </a:lnTo>
                <a:lnTo>
                  <a:pt x="200" y="44"/>
                </a:lnTo>
                <a:lnTo>
                  <a:pt x="198" y="47"/>
                </a:lnTo>
                <a:lnTo>
                  <a:pt x="200" y="44"/>
                </a:lnTo>
                <a:lnTo>
                  <a:pt x="198" y="44"/>
                </a:lnTo>
                <a:lnTo>
                  <a:pt x="198" y="47"/>
                </a:lnTo>
                <a:lnTo>
                  <a:pt x="200" y="44"/>
                </a:lnTo>
                <a:lnTo>
                  <a:pt x="197" y="43"/>
                </a:lnTo>
                <a:lnTo>
                  <a:pt x="196" y="45"/>
                </a:lnTo>
                <a:lnTo>
                  <a:pt x="198" y="43"/>
                </a:lnTo>
                <a:lnTo>
                  <a:pt x="196" y="42"/>
                </a:lnTo>
                <a:lnTo>
                  <a:pt x="195" y="43"/>
                </a:lnTo>
                <a:lnTo>
                  <a:pt x="197" y="42"/>
                </a:lnTo>
                <a:lnTo>
                  <a:pt x="195" y="39"/>
                </a:lnTo>
                <a:lnTo>
                  <a:pt x="192" y="41"/>
                </a:lnTo>
                <a:lnTo>
                  <a:pt x="196" y="39"/>
                </a:lnTo>
                <a:lnTo>
                  <a:pt x="195" y="37"/>
                </a:lnTo>
                <a:lnTo>
                  <a:pt x="191" y="37"/>
                </a:lnTo>
                <a:lnTo>
                  <a:pt x="195" y="37"/>
                </a:lnTo>
                <a:lnTo>
                  <a:pt x="194" y="33"/>
                </a:lnTo>
                <a:lnTo>
                  <a:pt x="191" y="33"/>
                </a:lnTo>
                <a:lnTo>
                  <a:pt x="194" y="33"/>
                </a:lnTo>
                <a:lnTo>
                  <a:pt x="194" y="30"/>
                </a:lnTo>
                <a:lnTo>
                  <a:pt x="190" y="30"/>
                </a:lnTo>
                <a:lnTo>
                  <a:pt x="194" y="30"/>
                </a:lnTo>
                <a:lnTo>
                  <a:pt x="192" y="25"/>
                </a:lnTo>
                <a:lnTo>
                  <a:pt x="190" y="26"/>
                </a:lnTo>
                <a:lnTo>
                  <a:pt x="192" y="26"/>
                </a:lnTo>
                <a:lnTo>
                  <a:pt x="194" y="24"/>
                </a:lnTo>
                <a:lnTo>
                  <a:pt x="190" y="24"/>
                </a:lnTo>
                <a:lnTo>
                  <a:pt x="194" y="24"/>
                </a:lnTo>
                <a:lnTo>
                  <a:pt x="194" y="21"/>
                </a:lnTo>
                <a:lnTo>
                  <a:pt x="191" y="21"/>
                </a:lnTo>
                <a:lnTo>
                  <a:pt x="194" y="23"/>
                </a:lnTo>
                <a:lnTo>
                  <a:pt x="195" y="20"/>
                </a:lnTo>
                <a:lnTo>
                  <a:pt x="191" y="19"/>
                </a:lnTo>
                <a:lnTo>
                  <a:pt x="194" y="20"/>
                </a:lnTo>
                <a:lnTo>
                  <a:pt x="195" y="18"/>
                </a:lnTo>
                <a:lnTo>
                  <a:pt x="192" y="17"/>
                </a:lnTo>
                <a:lnTo>
                  <a:pt x="195" y="19"/>
                </a:lnTo>
                <a:lnTo>
                  <a:pt x="196" y="17"/>
                </a:lnTo>
                <a:lnTo>
                  <a:pt x="194" y="15"/>
                </a:lnTo>
                <a:lnTo>
                  <a:pt x="196" y="17"/>
                </a:lnTo>
                <a:lnTo>
                  <a:pt x="197" y="15"/>
                </a:lnTo>
                <a:lnTo>
                  <a:pt x="196" y="13"/>
                </a:lnTo>
                <a:lnTo>
                  <a:pt x="197" y="15"/>
                </a:lnTo>
                <a:lnTo>
                  <a:pt x="200" y="14"/>
                </a:lnTo>
                <a:lnTo>
                  <a:pt x="197" y="12"/>
                </a:lnTo>
                <a:lnTo>
                  <a:pt x="200" y="14"/>
                </a:lnTo>
                <a:lnTo>
                  <a:pt x="201" y="12"/>
                </a:lnTo>
                <a:lnTo>
                  <a:pt x="200" y="11"/>
                </a:lnTo>
                <a:lnTo>
                  <a:pt x="201" y="13"/>
                </a:lnTo>
                <a:lnTo>
                  <a:pt x="203" y="11"/>
                </a:lnTo>
                <a:lnTo>
                  <a:pt x="202" y="8"/>
                </a:lnTo>
                <a:lnTo>
                  <a:pt x="203" y="12"/>
                </a:lnTo>
                <a:lnTo>
                  <a:pt x="206" y="11"/>
                </a:lnTo>
                <a:lnTo>
                  <a:pt x="204" y="8"/>
                </a:lnTo>
                <a:lnTo>
                  <a:pt x="206" y="11"/>
                </a:lnTo>
                <a:lnTo>
                  <a:pt x="210" y="8"/>
                </a:lnTo>
                <a:lnTo>
                  <a:pt x="210" y="6"/>
                </a:lnTo>
                <a:lnTo>
                  <a:pt x="210" y="8"/>
                </a:lnTo>
                <a:lnTo>
                  <a:pt x="213" y="8"/>
                </a:lnTo>
                <a:lnTo>
                  <a:pt x="213" y="6"/>
                </a:lnTo>
                <a:lnTo>
                  <a:pt x="213" y="8"/>
                </a:lnTo>
                <a:lnTo>
                  <a:pt x="216" y="8"/>
                </a:lnTo>
                <a:lnTo>
                  <a:pt x="216" y="6"/>
                </a:lnTo>
                <a:lnTo>
                  <a:pt x="216" y="8"/>
                </a:lnTo>
                <a:lnTo>
                  <a:pt x="219" y="8"/>
                </a:lnTo>
                <a:lnTo>
                  <a:pt x="219" y="6"/>
                </a:lnTo>
                <a:lnTo>
                  <a:pt x="219" y="8"/>
                </a:lnTo>
                <a:lnTo>
                  <a:pt x="222" y="8"/>
                </a:lnTo>
                <a:lnTo>
                  <a:pt x="222" y="6"/>
                </a:lnTo>
                <a:lnTo>
                  <a:pt x="221" y="8"/>
                </a:lnTo>
                <a:lnTo>
                  <a:pt x="225" y="9"/>
                </a:lnTo>
                <a:lnTo>
                  <a:pt x="226" y="6"/>
                </a:lnTo>
                <a:lnTo>
                  <a:pt x="225" y="9"/>
                </a:lnTo>
                <a:lnTo>
                  <a:pt x="227" y="9"/>
                </a:lnTo>
                <a:lnTo>
                  <a:pt x="228" y="7"/>
                </a:lnTo>
                <a:lnTo>
                  <a:pt x="227" y="9"/>
                </a:lnTo>
                <a:lnTo>
                  <a:pt x="231" y="11"/>
                </a:lnTo>
                <a:lnTo>
                  <a:pt x="232" y="8"/>
                </a:lnTo>
                <a:lnTo>
                  <a:pt x="230" y="11"/>
                </a:lnTo>
                <a:lnTo>
                  <a:pt x="233" y="12"/>
                </a:lnTo>
                <a:lnTo>
                  <a:pt x="234" y="9"/>
                </a:lnTo>
                <a:lnTo>
                  <a:pt x="232" y="12"/>
                </a:lnTo>
                <a:lnTo>
                  <a:pt x="237" y="15"/>
                </a:lnTo>
                <a:lnTo>
                  <a:pt x="239" y="13"/>
                </a:lnTo>
                <a:lnTo>
                  <a:pt x="237" y="15"/>
                </a:lnTo>
                <a:lnTo>
                  <a:pt x="239" y="17"/>
                </a:lnTo>
                <a:lnTo>
                  <a:pt x="240" y="15"/>
                </a:lnTo>
                <a:lnTo>
                  <a:pt x="239" y="17"/>
                </a:lnTo>
                <a:lnTo>
                  <a:pt x="240" y="19"/>
                </a:lnTo>
                <a:lnTo>
                  <a:pt x="243" y="17"/>
                </a:lnTo>
                <a:lnTo>
                  <a:pt x="240" y="19"/>
                </a:lnTo>
                <a:lnTo>
                  <a:pt x="242" y="20"/>
                </a:lnTo>
                <a:lnTo>
                  <a:pt x="244" y="19"/>
                </a:lnTo>
                <a:lnTo>
                  <a:pt x="242" y="20"/>
                </a:lnTo>
                <a:lnTo>
                  <a:pt x="243" y="23"/>
                </a:lnTo>
                <a:lnTo>
                  <a:pt x="245" y="21"/>
                </a:lnTo>
                <a:lnTo>
                  <a:pt x="243" y="23"/>
                </a:lnTo>
                <a:lnTo>
                  <a:pt x="244" y="25"/>
                </a:lnTo>
                <a:lnTo>
                  <a:pt x="246" y="24"/>
                </a:lnTo>
                <a:lnTo>
                  <a:pt x="244" y="24"/>
                </a:lnTo>
                <a:lnTo>
                  <a:pt x="244" y="26"/>
                </a:lnTo>
                <a:lnTo>
                  <a:pt x="248" y="26"/>
                </a:lnTo>
                <a:lnTo>
                  <a:pt x="244" y="26"/>
                </a:lnTo>
                <a:lnTo>
                  <a:pt x="245" y="29"/>
                </a:lnTo>
                <a:lnTo>
                  <a:pt x="248" y="29"/>
                </a:lnTo>
                <a:lnTo>
                  <a:pt x="244" y="29"/>
                </a:lnTo>
                <a:lnTo>
                  <a:pt x="245" y="31"/>
                </a:lnTo>
                <a:lnTo>
                  <a:pt x="248" y="30"/>
                </a:lnTo>
                <a:lnTo>
                  <a:pt x="245" y="30"/>
                </a:lnTo>
                <a:lnTo>
                  <a:pt x="244" y="32"/>
                </a:lnTo>
                <a:lnTo>
                  <a:pt x="248" y="32"/>
                </a:lnTo>
                <a:lnTo>
                  <a:pt x="244" y="32"/>
                </a:lnTo>
                <a:lnTo>
                  <a:pt x="244" y="35"/>
                </a:lnTo>
                <a:lnTo>
                  <a:pt x="246" y="35"/>
                </a:lnTo>
                <a:lnTo>
                  <a:pt x="244" y="33"/>
                </a:lnTo>
                <a:lnTo>
                  <a:pt x="243" y="38"/>
                </a:lnTo>
                <a:lnTo>
                  <a:pt x="245" y="38"/>
                </a:lnTo>
                <a:lnTo>
                  <a:pt x="243" y="37"/>
                </a:lnTo>
                <a:lnTo>
                  <a:pt x="242" y="41"/>
                </a:lnTo>
                <a:lnTo>
                  <a:pt x="244" y="43"/>
                </a:lnTo>
                <a:lnTo>
                  <a:pt x="242" y="41"/>
                </a:lnTo>
                <a:lnTo>
                  <a:pt x="239" y="44"/>
                </a:lnTo>
                <a:lnTo>
                  <a:pt x="242" y="45"/>
                </a:lnTo>
                <a:lnTo>
                  <a:pt x="239" y="44"/>
                </a:lnTo>
                <a:lnTo>
                  <a:pt x="237" y="47"/>
                </a:lnTo>
                <a:lnTo>
                  <a:pt x="239" y="48"/>
                </a:lnTo>
                <a:lnTo>
                  <a:pt x="238" y="45"/>
                </a:lnTo>
                <a:lnTo>
                  <a:pt x="236" y="48"/>
                </a:lnTo>
                <a:lnTo>
                  <a:pt x="237" y="50"/>
                </a:lnTo>
                <a:lnTo>
                  <a:pt x="236" y="48"/>
                </a:lnTo>
                <a:lnTo>
                  <a:pt x="233" y="49"/>
                </a:lnTo>
                <a:lnTo>
                  <a:pt x="236" y="51"/>
                </a:lnTo>
                <a:lnTo>
                  <a:pt x="234" y="49"/>
                </a:lnTo>
                <a:lnTo>
                  <a:pt x="232" y="49"/>
                </a:lnTo>
                <a:lnTo>
                  <a:pt x="233" y="51"/>
                </a:lnTo>
                <a:lnTo>
                  <a:pt x="233" y="49"/>
                </a:lnTo>
                <a:lnTo>
                  <a:pt x="232" y="49"/>
                </a:lnTo>
                <a:lnTo>
                  <a:pt x="232" y="51"/>
                </a:lnTo>
                <a:lnTo>
                  <a:pt x="232" y="49"/>
                </a:lnTo>
                <a:lnTo>
                  <a:pt x="231" y="49"/>
                </a:lnTo>
                <a:lnTo>
                  <a:pt x="231" y="51"/>
                </a:lnTo>
                <a:lnTo>
                  <a:pt x="232" y="49"/>
                </a:lnTo>
                <a:lnTo>
                  <a:pt x="231" y="49"/>
                </a:lnTo>
                <a:lnTo>
                  <a:pt x="230" y="51"/>
                </a:lnTo>
                <a:lnTo>
                  <a:pt x="231" y="49"/>
                </a:lnTo>
                <a:lnTo>
                  <a:pt x="231" y="49"/>
                </a:lnTo>
                <a:lnTo>
                  <a:pt x="228" y="51"/>
                </a:lnTo>
                <a:lnTo>
                  <a:pt x="231" y="49"/>
                </a:lnTo>
                <a:lnTo>
                  <a:pt x="230" y="48"/>
                </a:lnTo>
                <a:lnTo>
                  <a:pt x="227" y="49"/>
                </a:lnTo>
                <a:lnTo>
                  <a:pt x="230" y="48"/>
                </a:lnTo>
                <a:lnTo>
                  <a:pt x="228" y="45"/>
                </a:lnTo>
                <a:lnTo>
                  <a:pt x="226" y="47"/>
                </a:lnTo>
                <a:lnTo>
                  <a:pt x="228" y="47"/>
                </a:lnTo>
                <a:lnTo>
                  <a:pt x="227" y="43"/>
                </a:lnTo>
                <a:lnTo>
                  <a:pt x="225" y="44"/>
                </a:lnTo>
                <a:lnTo>
                  <a:pt x="227" y="44"/>
                </a:lnTo>
                <a:lnTo>
                  <a:pt x="227" y="41"/>
                </a:lnTo>
                <a:lnTo>
                  <a:pt x="224" y="42"/>
                </a:lnTo>
                <a:lnTo>
                  <a:pt x="227" y="41"/>
                </a:lnTo>
                <a:lnTo>
                  <a:pt x="226" y="37"/>
                </a:lnTo>
                <a:lnTo>
                  <a:pt x="224" y="37"/>
                </a:lnTo>
                <a:lnTo>
                  <a:pt x="226" y="38"/>
                </a:lnTo>
                <a:lnTo>
                  <a:pt x="227" y="33"/>
                </a:lnTo>
                <a:lnTo>
                  <a:pt x="224" y="33"/>
                </a:lnTo>
                <a:lnTo>
                  <a:pt x="227" y="33"/>
                </a:lnTo>
                <a:lnTo>
                  <a:pt x="227" y="30"/>
                </a:lnTo>
                <a:lnTo>
                  <a:pt x="225" y="30"/>
                </a:lnTo>
                <a:lnTo>
                  <a:pt x="227" y="30"/>
                </a:lnTo>
                <a:lnTo>
                  <a:pt x="227" y="27"/>
                </a:lnTo>
                <a:lnTo>
                  <a:pt x="225" y="27"/>
                </a:lnTo>
                <a:lnTo>
                  <a:pt x="227" y="29"/>
                </a:lnTo>
                <a:lnTo>
                  <a:pt x="228" y="26"/>
                </a:lnTo>
                <a:lnTo>
                  <a:pt x="226" y="25"/>
                </a:lnTo>
                <a:lnTo>
                  <a:pt x="228" y="26"/>
                </a:lnTo>
                <a:lnTo>
                  <a:pt x="230" y="25"/>
                </a:lnTo>
                <a:lnTo>
                  <a:pt x="227" y="23"/>
                </a:lnTo>
                <a:lnTo>
                  <a:pt x="230" y="25"/>
                </a:lnTo>
                <a:lnTo>
                  <a:pt x="231" y="23"/>
                </a:lnTo>
                <a:lnTo>
                  <a:pt x="228" y="21"/>
                </a:lnTo>
                <a:lnTo>
                  <a:pt x="231" y="23"/>
                </a:lnTo>
                <a:lnTo>
                  <a:pt x="232" y="21"/>
                </a:lnTo>
                <a:lnTo>
                  <a:pt x="230" y="19"/>
                </a:lnTo>
                <a:lnTo>
                  <a:pt x="232" y="21"/>
                </a:lnTo>
                <a:lnTo>
                  <a:pt x="233" y="20"/>
                </a:lnTo>
                <a:lnTo>
                  <a:pt x="232" y="18"/>
                </a:lnTo>
                <a:lnTo>
                  <a:pt x="233" y="20"/>
                </a:lnTo>
                <a:lnTo>
                  <a:pt x="236" y="19"/>
                </a:lnTo>
                <a:lnTo>
                  <a:pt x="234" y="17"/>
                </a:lnTo>
                <a:lnTo>
                  <a:pt x="236" y="19"/>
                </a:lnTo>
                <a:lnTo>
                  <a:pt x="238" y="18"/>
                </a:lnTo>
                <a:lnTo>
                  <a:pt x="237" y="15"/>
                </a:lnTo>
                <a:lnTo>
                  <a:pt x="237" y="18"/>
                </a:lnTo>
                <a:lnTo>
                  <a:pt x="239" y="17"/>
                </a:lnTo>
                <a:lnTo>
                  <a:pt x="239" y="14"/>
                </a:lnTo>
                <a:lnTo>
                  <a:pt x="239" y="17"/>
                </a:lnTo>
                <a:lnTo>
                  <a:pt x="242" y="17"/>
                </a:lnTo>
                <a:lnTo>
                  <a:pt x="242" y="14"/>
                </a:lnTo>
                <a:lnTo>
                  <a:pt x="242" y="17"/>
                </a:lnTo>
                <a:lnTo>
                  <a:pt x="248" y="15"/>
                </a:lnTo>
                <a:lnTo>
                  <a:pt x="248" y="13"/>
                </a:lnTo>
                <a:lnTo>
                  <a:pt x="248" y="15"/>
                </a:lnTo>
                <a:lnTo>
                  <a:pt x="250" y="15"/>
                </a:lnTo>
                <a:lnTo>
                  <a:pt x="250" y="13"/>
                </a:lnTo>
                <a:lnTo>
                  <a:pt x="250" y="15"/>
                </a:lnTo>
                <a:lnTo>
                  <a:pt x="252" y="17"/>
                </a:lnTo>
                <a:lnTo>
                  <a:pt x="254" y="13"/>
                </a:lnTo>
                <a:lnTo>
                  <a:pt x="252" y="17"/>
                </a:lnTo>
                <a:lnTo>
                  <a:pt x="256" y="17"/>
                </a:lnTo>
                <a:lnTo>
                  <a:pt x="256" y="14"/>
                </a:lnTo>
                <a:lnTo>
                  <a:pt x="256" y="17"/>
                </a:lnTo>
                <a:lnTo>
                  <a:pt x="258" y="18"/>
                </a:lnTo>
                <a:lnTo>
                  <a:pt x="260" y="14"/>
                </a:lnTo>
                <a:lnTo>
                  <a:pt x="258" y="18"/>
                </a:lnTo>
                <a:lnTo>
                  <a:pt x="262" y="19"/>
                </a:lnTo>
                <a:lnTo>
                  <a:pt x="262" y="15"/>
                </a:lnTo>
                <a:lnTo>
                  <a:pt x="261" y="19"/>
                </a:lnTo>
                <a:lnTo>
                  <a:pt x="264" y="20"/>
                </a:lnTo>
                <a:lnTo>
                  <a:pt x="266" y="18"/>
                </a:lnTo>
                <a:lnTo>
                  <a:pt x="264" y="20"/>
                </a:lnTo>
                <a:lnTo>
                  <a:pt x="267" y="21"/>
                </a:lnTo>
                <a:lnTo>
                  <a:pt x="268" y="19"/>
                </a:lnTo>
                <a:lnTo>
                  <a:pt x="267" y="21"/>
                </a:lnTo>
                <a:lnTo>
                  <a:pt x="269" y="23"/>
                </a:lnTo>
                <a:lnTo>
                  <a:pt x="270" y="20"/>
                </a:lnTo>
                <a:lnTo>
                  <a:pt x="268" y="23"/>
                </a:lnTo>
                <a:lnTo>
                  <a:pt x="273" y="26"/>
                </a:lnTo>
                <a:lnTo>
                  <a:pt x="274" y="25"/>
                </a:lnTo>
                <a:lnTo>
                  <a:pt x="273" y="26"/>
                </a:lnTo>
                <a:lnTo>
                  <a:pt x="274" y="29"/>
                </a:lnTo>
                <a:lnTo>
                  <a:pt x="276" y="27"/>
                </a:lnTo>
                <a:lnTo>
                  <a:pt x="274" y="29"/>
                </a:lnTo>
                <a:lnTo>
                  <a:pt x="275" y="31"/>
                </a:lnTo>
                <a:lnTo>
                  <a:pt x="278" y="29"/>
                </a:lnTo>
                <a:lnTo>
                  <a:pt x="275" y="30"/>
                </a:lnTo>
                <a:lnTo>
                  <a:pt x="276" y="32"/>
                </a:lnTo>
                <a:lnTo>
                  <a:pt x="279" y="31"/>
                </a:lnTo>
                <a:lnTo>
                  <a:pt x="276" y="32"/>
                </a:lnTo>
                <a:lnTo>
                  <a:pt x="278" y="35"/>
                </a:lnTo>
                <a:lnTo>
                  <a:pt x="280" y="33"/>
                </a:lnTo>
                <a:lnTo>
                  <a:pt x="276" y="35"/>
                </a:lnTo>
                <a:lnTo>
                  <a:pt x="278" y="37"/>
                </a:lnTo>
                <a:lnTo>
                  <a:pt x="280" y="36"/>
                </a:lnTo>
                <a:lnTo>
                  <a:pt x="278" y="37"/>
                </a:lnTo>
                <a:lnTo>
                  <a:pt x="278" y="38"/>
                </a:lnTo>
                <a:lnTo>
                  <a:pt x="280" y="38"/>
                </a:lnTo>
                <a:lnTo>
                  <a:pt x="278" y="38"/>
                </a:lnTo>
                <a:lnTo>
                  <a:pt x="278" y="41"/>
                </a:lnTo>
                <a:lnTo>
                  <a:pt x="280" y="41"/>
                </a:lnTo>
                <a:lnTo>
                  <a:pt x="278" y="41"/>
                </a:lnTo>
                <a:lnTo>
                  <a:pt x="278" y="43"/>
                </a:lnTo>
                <a:lnTo>
                  <a:pt x="280" y="43"/>
                </a:lnTo>
                <a:lnTo>
                  <a:pt x="278" y="42"/>
                </a:lnTo>
                <a:lnTo>
                  <a:pt x="278" y="44"/>
                </a:lnTo>
                <a:lnTo>
                  <a:pt x="280" y="45"/>
                </a:lnTo>
                <a:lnTo>
                  <a:pt x="278" y="44"/>
                </a:lnTo>
                <a:lnTo>
                  <a:pt x="276" y="47"/>
                </a:lnTo>
                <a:lnTo>
                  <a:pt x="279" y="48"/>
                </a:lnTo>
                <a:lnTo>
                  <a:pt x="276" y="45"/>
                </a:lnTo>
                <a:lnTo>
                  <a:pt x="274" y="50"/>
                </a:lnTo>
                <a:lnTo>
                  <a:pt x="276" y="51"/>
                </a:lnTo>
                <a:lnTo>
                  <a:pt x="274" y="49"/>
                </a:lnTo>
                <a:lnTo>
                  <a:pt x="273" y="53"/>
                </a:lnTo>
                <a:lnTo>
                  <a:pt x="274" y="54"/>
                </a:lnTo>
                <a:lnTo>
                  <a:pt x="273" y="53"/>
                </a:lnTo>
                <a:lnTo>
                  <a:pt x="270" y="55"/>
                </a:lnTo>
                <a:lnTo>
                  <a:pt x="272" y="58"/>
                </a:lnTo>
                <a:lnTo>
                  <a:pt x="270" y="55"/>
                </a:lnTo>
                <a:lnTo>
                  <a:pt x="268" y="58"/>
                </a:lnTo>
                <a:lnTo>
                  <a:pt x="269" y="60"/>
                </a:lnTo>
                <a:lnTo>
                  <a:pt x="268" y="58"/>
                </a:lnTo>
                <a:lnTo>
                  <a:pt x="266" y="59"/>
                </a:lnTo>
                <a:lnTo>
                  <a:pt x="267" y="61"/>
                </a:lnTo>
                <a:lnTo>
                  <a:pt x="266" y="59"/>
                </a:lnTo>
                <a:lnTo>
                  <a:pt x="263" y="59"/>
                </a:lnTo>
                <a:lnTo>
                  <a:pt x="264" y="62"/>
                </a:lnTo>
                <a:lnTo>
                  <a:pt x="264" y="59"/>
                </a:lnTo>
                <a:lnTo>
                  <a:pt x="262" y="60"/>
                </a:lnTo>
                <a:lnTo>
                  <a:pt x="262" y="62"/>
                </a:lnTo>
                <a:lnTo>
                  <a:pt x="263" y="60"/>
                </a:lnTo>
                <a:lnTo>
                  <a:pt x="262" y="59"/>
                </a:lnTo>
                <a:lnTo>
                  <a:pt x="262" y="62"/>
                </a:lnTo>
                <a:lnTo>
                  <a:pt x="262" y="59"/>
                </a:lnTo>
                <a:lnTo>
                  <a:pt x="261" y="59"/>
                </a:lnTo>
                <a:lnTo>
                  <a:pt x="261" y="61"/>
                </a:lnTo>
                <a:lnTo>
                  <a:pt x="262" y="59"/>
                </a:lnTo>
                <a:lnTo>
                  <a:pt x="261" y="59"/>
                </a:lnTo>
                <a:lnTo>
                  <a:pt x="260" y="61"/>
                </a:lnTo>
                <a:lnTo>
                  <a:pt x="261" y="59"/>
                </a:lnTo>
                <a:lnTo>
                  <a:pt x="261" y="59"/>
                </a:lnTo>
                <a:lnTo>
                  <a:pt x="258" y="60"/>
                </a:lnTo>
                <a:lnTo>
                  <a:pt x="261" y="59"/>
                </a:lnTo>
                <a:lnTo>
                  <a:pt x="260" y="58"/>
                </a:lnTo>
                <a:lnTo>
                  <a:pt x="257" y="59"/>
                </a:lnTo>
                <a:lnTo>
                  <a:pt x="260" y="58"/>
                </a:lnTo>
                <a:lnTo>
                  <a:pt x="258" y="55"/>
                </a:lnTo>
                <a:lnTo>
                  <a:pt x="256" y="56"/>
                </a:lnTo>
                <a:lnTo>
                  <a:pt x="260" y="56"/>
                </a:lnTo>
                <a:lnTo>
                  <a:pt x="258" y="53"/>
                </a:lnTo>
                <a:lnTo>
                  <a:pt x="256" y="54"/>
                </a:lnTo>
                <a:lnTo>
                  <a:pt x="258" y="53"/>
                </a:lnTo>
                <a:lnTo>
                  <a:pt x="258" y="50"/>
                </a:lnTo>
                <a:lnTo>
                  <a:pt x="256" y="50"/>
                </a:lnTo>
                <a:lnTo>
                  <a:pt x="258" y="50"/>
                </a:lnTo>
                <a:lnTo>
                  <a:pt x="258" y="47"/>
                </a:lnTo>
                <a:lnTo>
                  <a:pt x="256" y="47"/>
                </a:lnTo>
                <a:lnTo>
                  <a:pt x="258" y="47"/>
                </a:lnTo>
                <a:lnTo>
                  <a:pt x="260" y="43"/>
                </a:lnTo>
                <a:lnTo>
                  <a:pt x="256" y="43"/>
                </a:lnTo>
                <a:lnTo>
                  <a:pt x="260" y="43"/>
                </a:lnTo>
                <a:lnTo>
                  <a:pt x="261" y="39"/>
                </a:lnTo>
                <a:lnTo>
                  <a:pt x="257" y="38"/>
                </a:lnTo>
                <a:lnTo>
                  <a:pt x="261" y="39"/>
                </a:lnTo>
                <a:lnTo>
                  <a:pt x="261" y="37"/>
                </a:lnTo>
                <a:lnTo>
                  <a:pt x="258" y="36"/>
                </a:lnTo>
                <a:lnTo>
                  <a:pt x="261" y="38"/>
                </a:lnTo>
                <a:lnTo>
                  <a:pt x="262" y="36"/>
                </a:lnTo>
                <a:lnTo>
                  <a:pt x="260" y="35"/>
                </a:lnTo>
                <a:lnTo>
                  <a:pt x="262" y="36"/>
                </a:lnTo>
                <a:lnTo>
                  <a:pt x="263" y="35"/>
                </a:lnTo>
                <a:lnTo>
                  <a:pt x="261" y="32"/>
                </a:lnTo>
                <a:lnTo>
                  <a:pt x="263" y="35"/>
                </a:lnTo>
                <a:lnTo>
                  <a:pt x="264" y="33"/>
                </a:lnTo>
                <a:lnTo>
                  <a:pt x="263" y="31"/>
                </a:lnTo>
                <a:lnTo>
                  <a:pt x="264" y="33"/>
                </a:lnTo>
                <a:lnTo>
                  <a:pt x="267" y="32"/>
                </a:lnTo>
                <a:lnTo>
                  <a:pt x="264" y="30"/>
                </a:lnTo>
                <a:lnTo>
                  <a:pt x="266" y="32"/>
                </a:lnTo>
                <a:lnTo>
                  <a:pt x="268" y="31"/>
                </a:lnTo>
                <a:lnTo>
                  <a:pt x="267" y="29"/>
                </a:lnTo>
                <a:lnTo>
                  <a:pt x="268" y="31"/>
                </a:lnTo>
                <a:lnTo>
                  <a:pt x="270" y="30"/>
                </a:lnTo>
                <a:lnTo>
                  <a:pt x="269" y="27"/>
                </a:lnTo>
                <a:lnTo>
                  <a:pt x="270" y="30"/>
                </a:lnTo>
                <a:lnTo>
                  <a:pt x="273" y="30"/>
                </a:lnTo>
                <a:lnTo>
                  <a:pt x="272" y="26"/>
                </a:lnTo>
                <a:lnTo>
                  <a:pt x="272" y="30"/>
                </a:lnTo>
                <a:lnTo>
                  <a:pt x="275" y="29"/>
                </a:lnTo>
                <a:lnTo>
                  <a:pt x="274" y="26"/>
                </a:lnTo>
                <a:lnTo>
                  <a:pt x="274" y="29"/>
                </a:lnTo>
                <a:lnTo>
                  <a:pt x="278" y="29"/>
                </a:lnTo>
                <a:lnTo>
                  <a:pt x="276" y="26"/>
                </a:lnTo>
                <a:lnTo>
                  <a:pt x="276" y="29"/>
                </a:lnTo>
                <a:lnTo>
                  <a:pt x="282" y="29"/>
                </a:lnTo>
                <a:lnTo>
                  <a:pt x="282" y="26"/>
                </a:lnTo>
                <a:lnTo>
                  <a:pt x="282" y="29"/>
                </a:lnTo>
                <a:lnTo>
                  <a:pt x="285" y="29"/>
                </a:lnTo>
                <a:lnTo>
                  <a:pt x="286" y="26"/>
                </a:lnTo>
                <a:lnTo>
                  <a:pt x="285" y="29"/>
                </a:lnTo>
                <a:lnTo>
                  <a:pt x="288" y="30"/>
                </a:lnTo>
                <a:lnTo>
                  <a:pt x="288" y="27"/>
                </a:lnTo>
                <a:lnTo>
                  <a:pt x="287" y="30"/>
                </a:lnTo>
                <a:lnTo>
                  <a:pt x="291" y="31"/>
                </a:lnTo>
                <a:lnTo>
                  <a:pt x="292" y="29"/>
                </a:lnTo>
                <a:lnTo>
                  <a:pt x="291" y="31"/>
                </a:lnTo>
                <a:lnTo>
                  <a:pt x="293" y="32"/>
                </a:lnTo>
                <a:lnTo>
                  <a:pt x="294" y="30"/>
                </a:lnTo>
                <a:lnTo>
                  <a:pt x="293" y="32"/>
                </a:lnTo>
                <a:lnTo>
                  <a:pt x="296" y="33"/>
                </a:lnTo>
                <a:lnTo>
                  <a:pt x="297" y="31"/>
                </a:lnTo>
                <a:lnTo>
                  <a:pt x="296" y="33"/>
                </a:lnTo>
                <a:lnTo>
                  <a:pt x="298" y="36"/>
                </a:lnTo>
                <a:lnTo>
                  <a:pt x="300" y="33"/>
                </a:lnTo>
                <a:lnTo>
                  <a:pt x="298" y="35"/>
                </a:lnTo>
                <a:lnTo>
                  <a:pt x="300" y="37"/>
                </a:lnTo>
                <a:lnTo>
                  <a:pt x="303" y="35"/>
                </a:lnTo>
                <a:lnTo>
                  <a:pt x="300" y="37"/>
                </a:lnTo>
                <a:lnTo>
                  <a:pt x="303" y="39"/>
                </a:lnTo>
                <a:lnTo>
                  <a:pt x="304" y="37"/>
                </a:lnTo>
                <a:lnTo>
                  <a:pt x="303" y="38"/>
                </a:lnTo>
                <a:lnTo>
                  <a:pt x="305" y="43"/>
                </a:lnTo>
                <a:lnTo>
                  <a:pt x="308" y="42"/>
                </a:lnTo>
                <a:lnTo>
                  <a:pt x="305" y="43"/>
                </a:lnTo>
                <a:lnTo>
                  <a:pt x="307" y="45"/>
                </a:lnTo>
                <a:lnTo>
                  <a:pt x="309" y="44"/>
                </a:lnTo>
                <a:lnTo>
                  <a:pt x="307" y="45"/>
                </a:lnTo>
                <a:lnTo>
                  <a:pt x="308" y="48"/>
                </a:lnTo>
                <a:lnTo>
                  <a:pt x="310" y="47"/>
                </a:lnTo>
                <a:lnTo>
                  <a:pt x="308" y="48"/>
                </a:lnTo>
                <a:lnTo>
                  <a:pt x="309" y="50"/>
                </a:lnTo>
                <a:lnTo>
                  <a:pt x="311" y="49"/>
                </a:lnTo>
                <a:lnTo>
                  <a:pt x="309" y="49"/>
                </a:lnTo>
                <a:lnTo>
                  <a:pt x="309" y="53"/>
                </a:lnTo>
                <a:lnTo>
                  <a:pt x="311" y="51"/>
                </a:lnTo>
                <a:lnTo>
                  <a:pt x="309" y="51"/>
                </a:lnTo>
                <a:lnTo>
                  <a:pt x="309" y="54"/>
                </a:lnTo>
                <a:lnTo>
                  <a:pt x="311" y="54"/>
                </a:lnTo>
                <a:lnTo>
                  <a:pt x="309" y="54"/>
                </a:lnTo>
                <a:lnTo>
                  <a:pt x="309" y="56"/>
                </a:lnTo>
                <a:lnTo>
                  <a:pt x="311" y="56"/>
                </a:lnTo>
                <a:lnTo>
                  <a:pt x="309" y="56"/>
                </a:lnTo>
                <a:lnTo>
                  <a:pt x="309" y="59"/>
                </a:lnTo>
                <a:lnTo>
                  <a:pt x="311" y="59"/>
                </a:lnTo>
                <a:lnTo>
                  <a:pt x="309" y="58"/>
                </a:lnTo>
                <a:lnTo>
                  <a:pt x="308" y="60"/>
                </a:lnTo>
                <a:lnTo>
                  <a:pt x="311" y="61"/>
                </a:lnTo>
                <a:lnTo>
                  <a:pt x="308" y="60"/>
                </a:lnTo>
                <a:lnTo>
                  <a:pt x="308" y="62"/>
                </a:lnTo>
                <a:lnTo>
                  <a:pt x="310" y="62"/>
                </a:lnTo>
                <a:lnTo>
                  <a:pt x="308" y="61"/>
                </a:lnTo>
                <a:lnTo>
                  <a:pt x="307" y="64"/>
                </a:lnTo>
                <a:lnTo>
                  <a:pt x="309" y="65"/>
                </a:lnTo>
                <a:lnTo>
                  <a:pt x="307" y="64"/>
                </a:lnTo>
                <a:lnTo>
                  <a:pt x="304" y="66"/>
                </a:lnTo>
                <a:lnTo>
                  <a:pt x="307" y="68"/>
                </a:lnTo>
                <a:lnTo>
                  <a:pt x="304" y="66"/>
                </a:lnTo>
                <a:lnTo>
                  <a:pt x="302" y="70"/>
                </a:lnTo>
                <a:lnTo>
                  <a:pt x="303" y="71"/>
                </a:lnTo>
                <a:lnTo>
                  <a:pt x="302" y="68"/>
                </a:lnTo>
                <a:lnTo>
                  <a:pt x="299" y="71"/>
                </a:lnTo>
                <a:lnTo>
                  <a:pt x="300" y="73"/>
                </a:lnTo>
                <a:lnTo>
                  <a:pt x="299" y="71"/>
                </a:lnTo>
                <a:lnTo>
                  <a:pt x="296" y="73"/>
                </a:lnTo>
                <a:lnTo>
                  <a:pt x="298" y="76"/>
                </a:lnTo>
                <a:lnTo>
                  <a:pt x="297" y="73"/>
                </a:lnTo>
                <a:lnTo>
                  <a:pt x="294" y="74"/>
                </a:lnTo>
                <a:lnTo>
                  <a:pt x="294" y="77"/>
                </a:lnTo>
                <a:lnTo>
                  <a:pt x="294" y="73"/>
                </a:lnTo>
                <a:lnTo>
                  <a:pt x="292" y="74"/>
                </a:lnTo>
                <a:lnTo>
                  <a:pt x="292" y="77"/>
                </a:lnTo>
                <a:lnTo>
                  <a:pt x="292" y="74"/>
                </a:lnTo>
                <a:lnTo>
                  <a:pt x="291" y="74"/>
                </a:lnTo>
                <a:lnTo>
                  <a:pt x="290" y="77"/>
                </a:lnTo>
                <a:lnTo>
                  <a:pt x="291" y="74"/>
                </a:lnTo>
                <a:lnTo>
                  <a:pt x="290" y="74"/>
                </a:lnTo>
                <a:lnTo>
                  <a:pt x="290" y="77"/>
                </a:lnTo>
                <a:lnTo>
                  <a:pt x="291" y="74"/>
                </a:lnTo>
                <a:lnTo>
                  <a:pt x="290" y="73"/>
                </a:lnTo>
                <a:lnTo>
                  <a:pt x="288" y="76"/>
                </a:lnTo>
                <a:lnTo>
                  <a:pt x="290" y="74"/>
                </a:lnTo>
                <a:lnTo>
                  <a:pt x="290" y="73"/>
                </a:lnTo>
                <a:lnTo>
                  <a:pt x="287" y="76"/>
                </a:lnTo>
                <a:lnTo>
                  <a:pt x="290" y="73"/>
                </a:lnTo>
                <a:lnTo>
                  <a:pt x="288" y="73"/>
                </a:lnTo>
                <a:lnTo>
                  <a:pt x="286" y="74"/>
                </a:lnTo>
                <a:lnTo>
                  <a:pt x="290" y="73"/>
                </a:lnTo>
                <a:lnTo>
                  <a:pt x="288" y="71"/>
                </a:lnTo>
                <a:lnTo>
                  <a:pt x="286" y="73"/>
                </a:lnTo>
                <a:lnTo>
                  <a:pt x="288" y="72"/>
                </a:lnTo>
                <a:lnTo>
                  <a:pt x="287" y="70"/>
                </a:lnTo>
                <a:lnTo>
                  <a:pt x="285" y="70"/>
                </a:lnTo>
                <a:lnTo>
                  <a:pt x="287" y="70"/>
                </a:lnTo>
                <a:lnTo>
                  <a:pt x="287" y="67"/>
                </a:lnTo>
                <a:lnTo>
                  <a:pt x="285" y="67"/>
                </a:lnTo>
                <a:lnTo>
                  <a:pt x="287" y="67"/>
                </a:lnTo>
                <a:lnTo>
                  <a:pt x="288" y="65"/>
                </a:lnTo>
                <a:lnTo>
                  <a:pt x="285" y="64"/>
                </a:lnTo>
                <a:lnTo>
                  <a:pt x="288" y="65"/>
                </a:lnTo>
                <a:lnTo>
                  <a:pt x="288" y="61"/>
                </a:lnTo>
                <a:lnTo>
                  <a:pt x="286" y="60"/>
                </a:lnTo>
                <a:lnTo>
                  <a:pt x="288" y="61"/>
                </a:lnTo>
                <a:lnTo>
                  <a:pt x="290" y="58"/>
                </a:lnTo>
                <a:lnTo>
                  <a:pt x="287" y="56"/>
                </a:lnTo>
                <a:lnTo>
                  <a:pt x="290" y="58"/>
                </a:lnTo>
                <a:lnTo>
                  <a:pt x="292" y="54"/>
                </a:lnTo>
                <a:lnTo>
                  <a:pt x="290" y="53"/>
                </a:lnTo>
                <a:lnTo>
                  <a:pt x="292" y="54"/>
                </a:lnTo>
                <a:lnTo>
                  <a:pt x="293" y="53"/>
                </a:lnTo>
                <a:lnTo>
                  <a:pt x="291" y="50"/>
                </a:lnTo>
                <a:lnTo>
                  <a:pt x="292" y="53"/>
                </a:lnTo>
                <a:lnTo>
                  <a:pt x="294" y="50"/>
                </a:lnTo>
                <a:lnTo>
                  <a:pt x="292" y="49"/>
                </a:lnTo>
                <a:lnTo>
                  <a:pt x="293" y="51"/>
                </a:lnTo>
                <a:lnTo>
                  <a:pt x="296" y="49"/>
                </a:lnTo>
                <a:lnTo>
                  <a:pt x="293" y="48"/>
                </a:lnTo>
                <a:lnTo>
                  <a:pt x="296" y="50"/>
                </a:lnTo>
                <a:lnTo>
                  <a:pt x="297" y="48"/>
                </a:lnTo>
                <a:lnTo>
                  <a:pt x="296" y="47"/>
                </a:lnTo>
                <a:lnTo>
                  <a:pt x="297" y="49"/>
                </a:lnTo>
                <a:lnTo>
                  <a:pt x="299" y="48"/>
                </a:lnTo>
                <a:lnTo>
                  <a:pt x="298" y="45"/>
                </a:lnTo>
                <a:lnTo>
                  <a:pt x="298" y="48"/>
                </a:lnTo>
                <a:lnTo>
                  <a:pt x="300" y="47"/>
                </a:lnTo>
                <a:lnTo>
                  <a:pt x="299" y="44"/>
                </a:lnTo>
                <a:lnTo>
                  <a:pt x="300" y="47"/>
                </a:lnTo>
                <a:lnTo>
                  <a:pt x="303" y="47"/>
                </a:lnTo>
                <a:lnTo>
                  <a:pt x="302" y="43"/>
                </a:lnTo>
                <a:lnTo>
                  <a:pt x="303" y="47"/>
                </a:lnTo>
                <a:lnTo>
                  <a:pt x="305" y="45"/>
                </a:lnTo>
                <a:lnTo>
                  <a:pt x="305" y="43"/>
                </a:lnTo>
                <a:lnTo>
                  <a:pt x="305" y="45"/>
                </a:lnTo>
                <a:lnTo>
                  <a:pt x="308" y="45"/>
                </a:lnTo>
                <a:lnTo>
                  <a:pt x="308" y="43"/>
                </a:lnTo>
                <a:lnTo>
                  <a:pt x="308" y="45"/>
                </a:lnTo>
                <a:lnTo>
                  <a:pt x="310" y="45"/>
                </a:lnTo>
                <a:lnTo>
                  <a:pt x="310" y="43"/>
                </a:lnTo>
                <a:lnTo>
                  <a:pt x="310" y="45"/>
                </a:lnTo>
                <a:lnTo>
                  <a:pt x="315" y="47"/>
                </a:lnTo>
                <a:lnTo>
                  <a:pt x="316" y="44"/>
                </a:lnTo>
                <a:lnTo>
                  <a:pt x="315" y="47"/>
                </a:lnTo>
                <a:lnTo>
                  <a:pt x="317" y="48"/>
                </a:lnTo>
                <a:lnTo>
                  <a:pt x="319" y="45"/>
                </a:lnTo>
                <a:lnTo>
                  <a:pt x="317" y="48"/>
                </a:lnTo>
                <a:lnTo>
                  <a:pt x="321" y="49"/>
                </a:lnTo>
                <a:lnTo>
                  <a:pt x="322" y="47"/>
                </a:lnTo>
                <a:lnTo>
                  <a:pt x="320" y="49"/>
                </a:lnTo>
                <a:lnTo>
                  <a:pt x="323" y="50"/>
                </a:lnTo>
                <a:lnTo>
                  <a:pt x="325" y="48"/>
                </a:lnTo>
                <a:lnTo>
                  <a:pt x="323" y="50"/>
                </a:lnTo>
                <a:lnTo>
                  <a:pt x="326" y="51"/>
                </a:lnTo>
                <a:lnTo>
                  <a:pt x="327" y="50"/>
                </a:lnTo>
                <a:lnTo>
                  <a:pt x="326" y="51"/>
                </a:lnTo>
                <a:lnTo>
                  <a:pt x="328" y="54"/>
                </a:lnTo>
                <a:lnTo>
                  <a:pt x="329" y="51"/>
                </a:lnTo>
                <a:lnTo>
                  <a:pt x="328" y="54"/>
                </a:lnTo>
                <a:lnTo>
                  <a:pt x="331" y="56"/>
                </a:lnTo>
                <a:lnTo>
                  <a:pt x="332" y="54"/>
                </a:lnTo>
                <a:lnTo>
                  <a:pt x="329" y="56"/>
                </a:lnTo>
                <a:lnTo>
                  <a:pt x="332" y="59"/>
                </a:lnTo>
                <a:lnTo>
                  <a:pt x="334" y="56"/>
                </a:lnTo>
                <a:lnTo>
                  <a:pt x="332" y="58"/>
                </a:lnTo>
                <a:lnTo>
                  <a:pt x="333" y="60"/>
                </a:lnTo>
                <a:lnTo>
                  <a:pt x="335" y="59"/>
                </a:lnTo>
                <a:lnTo>
                  <a:pt x="333" y="60"/>
                </a:lnTo>
                <a:lnTo>
                  <a:pt x="335" y="65"/>
                </a:lnTo>
                <a:lnTo>
                  <a:pt x="339" y="64"/>
                </a:lnTo>
                <a:lnTo>
                  <a:pt x="335" y="65"/>
                </a:lnTo>
                <a:lnTo>
                  <a:pt x="337" y="67"/>
                </a:lnTo>
                <a:lnTo>
                  <a:pt x="339" y="66"/>
                </a:lnTo>
                <a:lnTo>
                  <a:pt x="337" y="67"/>
                </a:lnTo>
                <a:lnTo>
                  <a:pt x="338" y="70"/>
                </a:lnTo>
                <a:lnTo>
                  <a:pt x="340" y="70"/>
                </a:lnTo>
                <a:lnTo>
                  <a:pt x="338" y="70"/>
                </a:lnTo>
                <a:lnTo>
                  <a:pt x="338" y="72"/>
                </a:lnTo>
                <a:lnTo>
                  <a:pt x="340" y="72"/>
                </a:lnTo>
                <a:lnTo>
                  <a:pt x="338" y="72"/>
                </a:lnTo>
                <a:lnTo>
                  <a:pt x="338" y="74"/>
                </a:lnTo>
                <a:lnTo>
                  <a:pt x="340" y="74"/>
                </a:lnTo>
                <a:lnTo>
                  <a:pt x="338" y="74"/>
                </a:lnTo>
                <a:lnTo>
                  <a:pt x="338" y="77"/>
                </a:lnTo>
                <a:lnTo>
                  <a:pt x="340" y="77"/>
                </a:lnTo>
                <a:lnTo>
                  <a:pt x="338" y="76"/>
                </a:lnTo>
                <a:lnTo>
                  <a:pt x="337" y="78"/>
                </a:lnTo>
                <a:lnTo>
                  <a:pt x="340" y="79"/>
                </a:lnTo>
                <a:lnTo>
                  <a:pt x="337" y="78"/>
                </a:lnTo>
                <a:lnTo>
                  <a:pt x="337" y="80"/>
                </a:lnTo>
                <a:lnTo>
                  <a:pt x="339" y="82"/>
                </a:lnTo>
                <a:lnTo>
                  <a:pt x="337" y="80"/>
                </a:lnTo>
                <a:lnTo>
                  <a:pt x="335" y="82"/>
                </a:lnTo>
                <a:lnTo>
                  <a:pt x="338" y="83"/>
                </a:lnTo>
                <a:lnTo>
                  <a:pt x="335" y="82"/>
                </a:lnTo>
                <a:lnTo>
                  <a:pt x="334" y="84"/>
                </a:lnTo>
                <a:lnTo>
                  <a:pt x="337" y="85"/>
                </a:lnTo>
                <a:lnTo>
                  <a:pt x="335" y="83"/>
                </a:lnTo>
                <a:lnTo>
                  <a:pt x="333" y="85"/>
                </a:lnTo>
                <a:lnTo>
                  <a:pt x="335" y="86"/>
                </a:lnTo>
                <a:lnTo>
                  <a:pt x="334" y="85"/>
                </a:lnTo>
                <a:lnTo>
                  <a:pt x="331" y="88"/>
                </a:lnTo>
                <a:lnTo>
                  <a:pt x="332" y="90"/>
                </a:lnTo>
                <a:lnTo>
                  <a:pt x="331" y="88"/>
                </a:lnTo>
                <a:lnTo>
                  <a:pt x="327" y="90"/>
                </a:lnTo>
                <a:lnTo>
                  <a:pt x="329" y="92"/>
                </a:lnTo>
                <a:lnTo>
                  <a:pt x="328" y="90"/>
                </a:lnTo>
                <a:lnTo>
                  <a:pt x="325" y="91"/>
                </a:lnTo>
                <a:lnTo>
                  <a:pt x="326" y="94"/>
                </a:lnTo>
                <a:lnTo>
                  <a:pt x="325" y="91"/>
                </a:lnTo>
                <a:lnTo>
                  <a:pt x="322" y="92"/>
                </a:lnTo>
                <a:lnTo>
                  <a:pt x="323" y="95"/>
                </a:lnTo>
                <a:lnTo>
                  <a:pt x="322" y="92"/>
                </a:lnTo>
                <a:lnTo>
                  <a:pt x="320" y="94"/>
                </a:lnTo>
                <a:lnTo>
                  <a:pt x="320" y="96"/>
                </a:lnTo>
                <a:lnTo>
                  <a:pt x="320" y="94"/>
                </a:lnTo>
                <a:lnTo>
                  <a:pt x="317" y="94"/>
                </a:lnTo>
                <a:lnTo>
                  <a:pt x="317" y="96"/>
                </a:lnTo>
                <a:lnTo>
                  <a:pt x="319" y="94"/>
                </a:lnTo>
                <a:lnTo>
                  <a:pt x="316" y="92"/>
                </a:lnTo>
                <a:lnTo>
                  <a:pt x="315" y="96"/>
                </a:lnTo>
                <a:lnTo>
                  <a:pt x="316" y="94"/>
                </a:lnTo>
                <a:lnTo>
                  <a:pt x="315" y="92"/>
                </a:lnTo>
                <a:lnTo>
                  <a:pt x="314" y="95"/>
                </a:lnTo>
                <a:lnTo>
                  <a:pt x="316" y="92"/>
                </a:lnTo>
                <a:lnTo>
                  <a:pt x="315" y="92"/>
                </a:lnTo>
                <a:lnTo>
                  <a:pt x="314" y="95"/>
                </a:lnTo>
                <a:lnTo>
                  <a:pt x="315" y="92"/>
                </a:lnTo>
                <a:lnTo>
                  <a:pt x="315" y="92"/>
                </a:lnTo>
                <a:lnTo>
                  <a:pt x="313" y="94"/>
                </a:lnTo>
                <a:lnTo>
                  <a:pt x="315" y="92"/>
                </a:lnTo>
                <a:lnTo>
                  <a:pt x="315" y="91"/>
                </a:lnTo>
                <a:lnTo>
                  <a:pt x="313" y="92"/>
                </a:lnTo>
                <a:lnTo>
                  <a:pt x="315" y="92"/>
                </a:lnTo>
                <a:lnTo>
                  <a:pt x="314" y="90"/>
                </a:lnTo>
                <a:lnTo>
                  <a:pt x="311" y="91"/>
                </a:lnTo>
                <a:lnTo>
                  <a:pt x="314" y="90"/>
                </a:lnTo>
                <a:lnTo>
                  <a:pt x="314" y="88"/>
                </a:lnTo>
                <a:lnTo>
                  <a:pt x="311" y="89"/>
                </a:lnTo>
                <a:lnTo>
                  <a:pt x="314" y="89"/>
                </a:lnTo>
                <a:lnTo>
                  <a:pt x="314" y="85"/>
                </a:lnTo>
                <a:lnTo>
                  <a:pt x="311" y="85"/>
                </a:lnTo>
                <a:lnTo>
                  <a:pt x="314" y="86"/>
                </a:lnTo>
                <a:lnTo>
                  <a:pt x="315" y="83"/>
                </a:lnTo>
                <a:lnTo>
                  <a:pt x="313" y="82"/>
                </a:lnTo>
                <a:lnTo>
                  <a:pt x="315" y="83"/>
                </a:lnTo>
                <a:lnTo>
                  <a:pt x="316" y="80"/>
                </a:lnTo>
                <a:lnTo>
                  <a:pt x="314" y="79"/>
                </a:lnTo>
                <a:lnTo>
                  <a:pt x="316" y="80"/>
                </a:lnTo>
                <a:lnTo>
                  <a:pt x="319" y="77"/>
                </a:lnTo>
                <a:lnTo>
                  <a:pt x="316" y="76"/>
                </a:lnTo>
                <a:lnTo>
                  <a:pt x="317" y="77"/>
                </a:lnTo>
                <a:lnTo>
                  <a:pt x="321" y="73"/>
                </a:lnTo>
                <a:lnTo>
                  <a:pt x="319" y="72"/>
                </a:lnTo>
                <a:lnTo>
                  <a:pt x="320" y="73"/>
                </a:lnTo>
                <a:lnTo>
                  <a:pt x="322" y="72"/>
                </a:lnTo>
                <a:lnTo>
                  <a:pt x="320" y="70"/>
                </a:lnTo>
                <a:lnTo>
                  <a:pt x="321" y="72"/>
                </a:lnTo>
                <a:lnTo>
                  <a:pt x="323" y="71"/>
                </a:lnTo>
                <a:lnTo>
                  <a:pt x="321" y="68"/>
                </a:lnTo>
                <a:lnTo>
                  <a:pt x="323" y="71"/>
                </a:lnTo>
                <a:lnTo>
                  <a:pt x="325" y="70"/>
                </a:lnTo>
                <a:lnTo>
                  <a:pt x="323" y="67"/>
                </a:lnTo>
                <a:lnTo>
                  <a:pt x="325" y="70"/>
                </a:lnTo>
                <a:lnTo>
                  <a:pt x="327" y="68"/>
                </a:lnTo>
                <a:lnTo>
                  <a:pt x="326" y="66"/>
                </a:lnTo>
                <a:lnTo>
                  <a:pt x="326" y="68"/>
                </a:lnTo>
                <a:lnTo>
                  <a:pt x="328" y="68"/>
                </a:lnTo>
                <a:lnTo>
                  <a:pt x="327" y="66"/>
                </a:lnTo>
                <a:lnTo>
                  <a:pt x="328" y="68"/>
                </a:lnTo>
                <a:lnTo>
                  <a:pt x="331" y="68"/>
                </a:lnTo>
                <a:lnTo>
                  <a:pt x="329" y="65"/>
                </a:lnTo>
                <a:lnTo>
                  <a:pt x="331" y="68"/>
                </a:lnTo>
                <a:lnTo>
                  <a:pt x="333" y="67"/>
                </a:lnTo>
                <a:lnTo>
                  <a:pt x="333" y="65"/>
                </a:lnTo>
                <a:lnTo>
                  <a:pt x="332" y="67"/>
                </a:lnTo>
                <a:lnTo>
                  <a:pt x="335" y="67"/>
                </a:lnTo>
                <a:lnTo>
                  <a:pt x="335" y="65"/>
                </a:lnTo>
                <a:lnTo>
                  <a:pt x="334" y="67"/>
                </a:lnTo>
                <a:lnTo>
                  <a:pt x="338" y="68"/>
                </a:lnTo>
                <a:lnTo>
                  <a:pt x="338" y="65"/>
                </a:lnTo>
                <a:lnTo>
                  <a:pt x="337" y="68"/>
                </a:lnTo>
                <a:lnTo>
                  <a:pt x="340" y="68"/>
                </a:lnTo>
                <a:lnTo>
                  <a:pt x="340" y="66"/>
                </a:lnTo>
                <a:lnTo>
                  <a:pt x="339" y="68"/>
                </a:lnTo>
                <a:lnTo>
                  <a:pt x="345" y="71"/>
                </a:lnTo>
                <a:lnTo>
                  <a:pt x="346" y="67"/>
                </a:lnTo>
                <a:lnTo>
                  <a:pt x="345" y="70"/>
                </a:lnTo>
                <a:lnTo>
                  <a:pt x="347" y="72"/>
                </a:lnTo>
                <a:lnTo>
                  <a:pt x="349" y="68"/>
                </a:lnTo>
                <a:lnTo>
                  <a:pt x="347" y="71"/>
                </a:lnTo>
                <a:lnTo>
                  <a:pt x="350" y="73"/>
                </a:lnTo>
                <a:lnTo>
                  <a:pt x="351" y="71"/>
                </a:lnTo>
                <a:lnTo>
                  <a:pt x="350" y="73"/>
                </a:lnTo>
                <a:lnTo>
                  <a:pt x="352" y="74"/>
                </a:lnTo>
                <a:lnTo>
                  <a:pt x="353" y="73"/>
                </a:lnTo>
                <a:lnTo>
                  <a:pt x="352" y="74"/>
                </a:lnTo>
                <a:lnTo>
                  <a:pt x="355" y="77"/>
                </a:lnTo>
                <a:lnTo>
                  <a:pt x="356" y="74"/>
                </a:lnTo>
                <a:lnTo>
                  <a:pt x="353" y="77"/>
                </a:lnTo>
                <a:lnTo>
                  <a:pt x="356" y="79"/>
                </a:lnTo>
                <a:lnTo>
                  <a:pt x="358" y="77"/>
                </a:lnTo>
                <a:lnTo>
                  <a:pt x="356" y="79"/>
                </a:lnTo>
                <a:lnTo>
                  <a:pt x="358" y="82"/>
                </a:lnTo>
                <a:lnTo>
                  <a:pt x="361" y="79"/>
                </a:lnTo>
                <a:lnTo>
                  <a:pt x="358" y="82"/>
                </a:lnTo>
                <a:lnTo>
                  <a:pt x="359" y="84"/>
                </a:lnTo>
                <a:lnTo>
                  <a:pt x="362" y="83"/>
                </a:lnTo>
                <a:lnTo>
                  <a:pt x="359" y="84"/>
                </a:lnTo>
                <a:lnTo>
                  <a:pt x="361" y="86"/>
                </a:lnTo>
                <a:lnTo>
                  <a:pt x="363" y="85"/>
                </a:lnTo>
                <a:lnTo>
                  <a:pt x="361" y="86"/>
                </a:lnTo>
                <a:lnTo>
                  <a:pt x="362" y="91"/>
                </a:lnTo>
                <a:lnTo>
                  <a:pt x="365" y="90"/>
                </a:lnTo>
                <a:lnTo>
                  <a:pt x="362" y="91"/>
                </a:lnTo>
                <a:lnTo>
                  <a:pt x="363" y="94"/>
                </a:lnTo>
                <a:lnTo>
                  <a:pt x="365" y="94"/>
                </a:lnTo>
                <a:lnTo>
                  <a:pt x="363" y="94"/>
                </a:lnTo>
                <a:lnTo>
                  <a:pt x="363" y="96"/>
                </a:lnTo>
                <a:lnTo>
                  <a:pt x="365" y="96"/>
                </a:lnTo>
                <a:lnTo>
                  <a:pt x="363" y="96"/>
                </a:lnTo>
                <a:lnTo>
                  <a:pt x="363" y="98"/>
                </a:lnTo>
                <a:lnTo>
                  <a:pt x="365" y="98"/>
                </a:lnTo>
                <a:lnTo>
                  <a:pt x="363" y="98"/>
                </a:lnTo>
                <a:lnTo>
                  <a:pt x="363" y="101"/>
                </a:lnTo>
                <a:lnTo>
                  <a:pt x="365" y="101"/>
                </a:lnTo>
                <a:lnTo>
                  <a:pt x="363" y="101"/>
                </a:lnTo>
                <a:lnTo>
                  <a:pt x="362" y="103"/>
                </a:lnTo>
                <a:lnTo>
                  <a:pt x="364" y="103"/>
                </a:lnTo>
                <a:lnTo>
                  <a:pt x="362" y="102"/>
                </a:lnTo>
                <a:lnTo>
                  <a:pt x="362" y="104"/>
                </a:lnTo>
                <a:lnTo>
                  <a:pt x="364" y="106"/>
                </a:lnTo>
                <a:lnTo>
                  <a:pt x="362" y="104"/>
                </a:lnTo>
                <a:lnTo>
                  <a:pt x="361" y="107"/>
                </a:lnTo>
                <a:lnTo>
                  <a:pt x="363" y="108"/>
                </a:lnTo>
                <a:lnTo>
                  <a:pt x="361" y="106"/>
                </a:lnTo>
                <a:lnTo>
                  <a:pt x="359" y="108"/>
                </a:lnTo>
                <a:lnTo>
                  <a:pt x="362" y="109"/>
                </a:lnTo>
                <a:lnTo>
                  <a:pt x="359" y="108"/>
                </a:lnTo>
                <a:lnTo>
                  <a:pt x="358" y="109"/>
                </a:lnTo>
                <a:lnTo>
                  <a:pt x="361" y="112"/>
                </a:lnTo>
                <a:lnTo>
                  <a:pt x="358" y="109"/>
                </a:lnTo>
                <a:lnTo>
                  <a:pt x="357" y="110"/>
                </a:lnTo>
                <a:lnTo>
                  <a:pt x="351" y="114"/>
                </a:lnTo>
                <a:lnTo>
                  <a:pt x="349" y="116"/>
                </a:lnTo>
                <a:lnTo>
                  <a:pt x="352" y="121"/>
                </a:lnTo>
                <a:lnTo>
                  <a:pt x="355" y="119"/>
                </a:lnTo>
                <a:close/>
              </a:path>
            </a:pathLst>
          </a:custGeom>
          <a:solidFill>
            <a:srgbClr val="AF2626"/>
          </a:solidFill>
          <a:ln w="0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98" name="直線コネクタ 97"/>
          <p:cNvCxnSpPr/>
          <p:nvPr/>
        </p:nvCxnSpPr>
        <p:spPr>
          <a:xfrm>
            <a:off x="958470" y="3137966"/>
            <a:ext cx="901539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6265419" y="291810"/>
            <a:ext cx="27887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err="1" smtClean="0">
                <a:solidFill>
                  <a:srgbClr val="00B050"/>
                </a:solidFill>
              </a:rPr>
              <a:t>Brambilla,Pineda,Soto,Vairo</a:t>
            </a:r>
            <a:endParaRPr lang="ja-JP" altLang="en-US" sz="1600" dirty="0"/>
          </a:p>
        </p:txBody>
      </p:sp>
      <p:sp>
        <p:nvSpPr>
          <p:cNvPr id="7" name="曲折矢印 6"/>
          <p:cNvSpPr/>
          <p:nvPr/>
        </p:nvSpPr>
        <p:spPr>
          <a:xfrm rot="5400000" flipV="1">
            <a:off x="2991077" y="4339928"/>
            <a:ext cx="335301" cy="733340"/>
          </a:xfrm>
          <a:prstGeom prst="bentArrow">
            <a:avLst>
              <a:gd name="adj1" fmla="val 0"/>
              <a:gd name="adj2" fmla="val 12139"/>
              <a:gd name="adj3" fmla="val 12816"/>
              <a:gd name="adj4" fmla="val 4375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3448276" y="4351661"/>
                <a:ext cx="1475853" cy="370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1</m:t>
                      </m:r>
                      <m:r>
                        <a:rPr kumimoji="1" lang="en-US" altLang="ja-JP" sz="16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kumimoji="1" lang="en-US" altLang="ja-JP" sz="16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16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e>
                          <m:sSup>
                            <m:sSupPr>
                              <m:ctrlPr>
                                <a:rPr lang="en-US" altLang="ja-JP" sz="16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16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  <m:sup>
                              <m:r>
                                <a:rPr lang="en-US" altLang="ja-JP" sz="16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altLang="ja-JP" sz="16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  <m:e>
                          <m:r>
                            <a:rPr kumimoji="1" lang="en-US" altLang="ja-JP" sz="16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</m:d>
                    </m:oMath>
                  </m:oMathPara>
                </a14:m>
                <a:endParaRPr kumimoji="1" lang="ja-JP" altLang="en-US" sz="1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276" y="4351661"/>
                <a:ext cx="1475853" cy="37029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テキスト ボックス 73"/>
          <p:cNvSpPr txBox="1"/>
          <p:nvPr/>
        </p:nvSpPr>
        <p:spPr>
          <a:xfrm>
            <a:off x="1280747" y="1451704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00B050"/>
                </a:solidFill>
              </a:rPr>
              <a:t>singlet</a:t>
            </a:r>
            <a:endParaRPr kumimoji="1" lang="ja-JP" altLang="en-US" sz="1400" dirty="0">
              <a:solidFill>
                <a:srgbClr val="00B050"/>
              </a:solidFill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3757702" y="1438854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00B050"/>
                </a:solidFill>
              </a:rPr>
              <a:t> octet </a:t>
            </a:r>
            <a:endParaRPr kumimoji="1" lang="ja-JP" altLang="en-US" sz="1400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88" y="760960"/>
            <a:ext cx="8648241" cy="66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307822" y="3806194"/>
                <a:ext cx="5081840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/>
                  <a:t>QCD </a:t>
                </a:r>
                <a:r>
                  <a:rPr lang="en-US" altLang="ja-JP" dirty="0" smtClean="0"/>
                  <a:t>potential = Self-energy of  </a:t>
                </a:r>
                <a14:m>
                  <m:oMath xmlns:m="http://schemas.openxmlformats.org/officeDocument/2006/math">
                    <m:r>
                      <a:rPr lang="en-US" altLang="ja-JP" sz="2000" b="1" i="1" smtClean="0">
                        <a:solidFill>
                          <a:srgbClr val="0000FF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altLang="ja-JP" dirty="0" smtClean="0"/>
                  <a:t>  in </a:t>
                </a:r>
                <a:r>
                  <a:rPr lang="en-US" altLang="ja-JP" dirty="0" err="1" smtClean="0"/>
                  <a:t>pNRQCD</a:t>
                </a:r>
                <a:r>
                  <a:rPr lang="en-US" altLang="ja-JP" dirty="0" smtClean="0"/>
                  <a:t>: 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22" y="3806194"/>
                <a:ext cx="5081840" cy="392993"/>
              </a:xfrm>
              <a:prstGeom prst="rect">
                <a:avLst/>
              </a:prstGeom>
              <a:blipFill rotWithShape="1">
                <a:blip r:embed="rId9"/>
                <a:stretch>
                  <a:fillRect l="-959" t="-1538" r="-120" b="-230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7" name="Picture 16" descr="USgluon2"/>
          <p:cNvPicPr>
            <a:picLocks noChangeAspect="1" noChangeArrowheads="1"/>
          </p:cNvPicPr>
          <p:nvPr/>
        </p:nvPicPr>
        <p:blipFill rotWithShape="1">
          <a:blip r:embed="rId3"/>
          <a:srcRect t="31295" r="74432"/>
          <a:stretch/>
        </p:blipFill>
        <p:spPr bwMode="auto">
          <a:xfrm>
            <a:off x="6752795" y="4050532"/>
            <a:ext cx="1098562" cy="389375"/>
          </a:xfrm>
          <a:prstGeom prst="rect">
            <a:avLst/>
          </a:prstGeom>
          <a:noFill/>
        </p:spPr>
      </p:pic>
      <p:grpSp>
        <p:nvGrpSpPr>
          <p:cNvPr id="78" name="グループ化 77"/>
          <p:cNvGrpSpPr/>
          <p:nvPr/>
        </p:nvGrpSpPr>
        <p:grpSpPr>
          <a:xfrm>
            <a:off x="7213753" y="4315877"/>
            <a:ext cx="109538" cy="117475"/>
            <a:chOff x="7810500" y="2455863"/>
            <a:chExt cx="109538" cy="117475"/>
          </a:xfrm>
        </p:grpSpPr>
        <p:sp>
          <p:nvSpPr>
            <p:cNvPr id="79" name="Freeform 14"/>
            <p:cNvSpPr>
              <a:spLocks/>
            </p:cNvSpPr>
            <p:nvPr/>
          </p:nvSpPr>
          <p:spPr bwMode="auto">
            <a:xfrm>
              <a:off x="7813675" y="2460625"/>
              <a:ext cx="101600" cy="107950"/>
            </a:xfrm>
            <a:custGeom>
              <a:avLst/>
              <a:gdLst>
                <a:gd name="T0" fmla="*/ 55 w 64"/>
                <a:gd name="T1" fmla="*/ 58 h 68"/>
                <a:gd name="T2" fmla="*/ 45 w 64"/>
                <a:gd name="T3" fmla="*/ 66 h 68"/>
                <a:gd name="T4" fmla="*/ 33 w 64"/>
                <a:gd name="T5" fmla="*/ 68 h 68"/>
                <a:gd name="T6" fmla="*/ 21 w 64"/>
                <a:gd name="T7" fmla="*/ 66 h 68"/>
                <a:gd name="T8" fmla="*/ 10 w 64"/>
                <a:gd name="T9" fmla="*/ 58 h 68"/>
                <a:gd name="T10" fmla="*/ 2 w 64"/>
                <a:gd name="T11" fmla="*/ 46 h 68"/>
                <a:gd name="T12" fmla="*/ 0 w 64"/>
                <a:gd name="T13" fmla="*/ 33 h 68"/>
                <a:gd name="T14" fmla="*/ 2 w 64"/>
                <a:gd name="T15" fmla="*/ 22 h 68"/>
                <a:gd name="T16" fmla="*/ 10 w 64"/>
                <a:gd name="T17" fmla="*/ 10 h 68"/>
                <a:gd name="T18" fmla="*/ 21 w 64"/>
                <a:gd name="T19" fmla="*/ 2 h 68"/>
                <a:gd name="T20" fmla="*/ 33 w 64"/>
                <a:gd name="T21" fmla="*/ 0 h 68"/>
                <a:gd name="T22" fmla="*/ 45 w 64"/>
                <a:gd name="T23" fmla="*/ 2 h 68"/>
                <a:gd name="T24" fmla="*/ 55 w 64"/>
                <a:gd name="T25" fmla="*/ 10 h 68"/>
                <a:gd name="T26" fmla="*/ 62 w 64"/>
                <a:gd name="T27" fmla="*/ 22 h 68"/>
                <a:gd name="T28" fmla="*/ 64 w 64"/>
                <a:gd name="T29" fmla="*/ 33 h 68"/>
                <a:gd name="T30" fmla="*/ 62 w 64"/>
                <a:gd name="T31" fmla="*/ 46 h 68"/>
                <a:gd name="T32" fmla="*/ 55 w 64"/>
                <a:gd name="T33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68">
                  <a:moveTo>
                    <a:pt x="55" y="58"/>
                  </a:moveTo>
                  <a:lnTo>
                    <a:pt x="45" y="66"/>
                  </a:lnTo>
                  <a:lnTo>
                    <a:pt x="33" y="68"/>
                  </a:lnTo>
                  <a:lnTo>
                    <a:pt x="21" y="66"/>
                  </a:lnTo>
                  <a:lnTo>
                    <a:pt x="10" y="58"/>
                  </a:lnTo>
                  <a:lnTo>
                    <a:pt x="2" y="46"/>
                  </a:lnTo>
                  <a:lnTo>
                    <a:pt x="0" y="33"/>
                  </a:lnTo>
                  <a:lnTo>
                    <a:pt x="2" y="22"/>
                  </a:lnTo>
                  <a:lnTo>
                    <a:pt x="10" y="10"/>
                  </a:lnTo>
                  <a:lnTo>
                    <a:pt x="21" y="2"/>
                  </a:lnTo>
                  <a:lnTo>
                    <a:pt x="33" y="0"/>
                  </a:lnTo>
                  <a:lnTo>
                    <a:pt x="45" y="2"/>
                  </a:lnTo>
                  <a:lnTo>
                    <a:pt x="55" y="10"/>
                  </a:lnTo>
                  <a:lnTo>
                    <a:pt x="62" y="22"/>
                  </a:lnTo>
                  <a:lnTo>
                    <a:pt x="64" y="33"/>
                  </a:lnTo>
                  <a:lnTo>
                    <a:pt x="62" y="46"/>
                  </a:lnTo>
                  <a:lnTo>
                    <a:pt x="55" y="5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Freeform 15"/>
            <p:cNvSpPr>
              <a:spLocks noEditPoints="1"/>
            </p:cNvSpPr>
            <p:nvPr/>
          </p:nvSpPr>
          <p:spPr bwMode="auto">
            <a:xfrm>
              <a:off x="7813675" y="2460625"/>
              <a:ext cx="101600" cy="107950"/>
            </a:xfrm>
            <a:custGeom>
              <a:avLst/>
              <a:gdLst>
                <a:gd name="T0" fmla="*/ 55 w 64"/>
                <a:gd name="T1" fmla="*/ 58 h 68"/>
                <a:gd name="T2" fmla="*/ 45 w 64"/>
                <a:gd name="T3" fmla="*/ 66 h 68"/>
                <a:gd name="T4" fmla="*/ 33 w 64"/>
                <a:gd name="T5" fmla="*/ 68 h 68"/>
                <a:gd name="T6" fmla="*/ 21 w 64"/>
                <a:gd name="T7" fmla="*/ 66 h 68"/>
                <a:gd name="T8" fmla="*/ 10 w 64"/>
                <a:gd name="T9" fmla="*/ 58 h 68"/>
                <a:gd name="T10" fmla="*/ 2 w 64"/>
                <a:gd name="T11" fmla="*/ 46 h 68"/>
                <a:gd name="T12" fmla="*/ 0 w 64"/>
                <a:gd name="T13" fmla="*/ 33 h 68"/>
                <a:gd name="T14" fmla="*/ 2 w 64"/>
                <a:gd name="T15" fmla="*/ 22 h 68"/>
                <a:gd name="T16" fmla="*/ 10 w 64"/>
                <a:gd name="T17" fmla="*/ 10 h 68"/>
                <a:gd name="T18" fmla="*/ 21 w 64"/>
                <a:gd name="T19" fmla="*/ 2 h 68"/>
                <a:gd name="T20" fmla="*/ 33 w 64"/>
                <a:gd name="T21" fmla="*/ 0 h 68"/>
                <a:gd name="T22" fmla="*/ 45 w 64"/>
                <a:gd name="T23" fmla="*/ 2 h 68"/>
                <a:gd name="T24" fmla="*/ 55 w 64"/>
                <a:gd name="T25" fmla="*/ 10 h 68"/>
                <a:gd name="T26" fmla="*/ 62 w 64"/>
                <a:gd name="T27" fmla="*/ 22 h 68"/>
                <a:gd name="T28" fmla="*/ 64 w 64"/>
                <a:gd name="T29" fmla="*/ 33 h 68"/>
                <a:gd name="T30" fmla="*/ 62 w 64"/>
                <a:gd name="T31" fmla="*/ 46 h 68"/>
                <a:gd name="T32" fmla="*/ 55 w 64"/>
                <a:gd name="T33" fmla="*/ 58 h 68"/>
                <a:gd name="T34" fmla="*/ 55 w 64"/>
                <a:gd name="T35" fmla="*/ 58 h 68"/>
                <a:gd name="T36" fmla="*/ 62 w 64"/>
                <a:gd name="T37" fmla="*/ 46 h 68"/>
                <a:gd name="T38" fmla="*/ 64 w 64"/>
                <a:gd name="T39" fmla="*/ 33 h 68"/>
                <a:gd name="T40" fmla="*/ 62 w 64"/>
                <a:gd name="T41" fmla="*/ 22 h 68"/>
                <a:gd name="T42" fmla="*/ 55 w 64"/>
                <a:gd name="T43" fmla="*/ 10 h 68"/>
                <a:gd name="T44" fmla="*/ 45 w 64"/>
                <a:gd name="T45" fmla="*/ 2 h 68"/>
                <a:gd name="T46" fmla="*/ 33 w 64"/>
                <a:gd name="T47" fmla="*/ 0 h 68"/>
                <a:gd name="T48" fmla="*/ 21 w 64"/>
                <a:gd name="T49" fmla="*/ 2 h 68"/>
                <a:gd name="T50" fmla="*/ 10 w 64"/>
                <a:gd name="T51" fmla="*/ 10 h 68"/>
                <a:gd name="T52" fmla="*/ 2 w 64"/>
                <a:gd name="T53" fmla="*/ 22 h 68"/>
                <a:gd name="T54" fmla="*/ 0 w 64"/>
                <a:gd name="T55" fmla="*/ 33 h 68"/>
                <a:gd name="T56" fmla="*/ 2 w 64"/>
                <a:gd name="T57" fmla="*/ 46 h 68"/>
                <a:gd name="T58" fmla="*/ 10 w 64"/>
                <a:gd name="T59" fmla="*/ 58 h 68"/>
                <a:gd name="T60" fmla="*/ 21 w 64"/>
                <a:gd name="T61" fmla="*/ 66 h 68"/>
                <a:gd name="T62" fmla="*/ 33 w 64"/>
                <a:gd name="T63" fmla="*/ 68 h 68"/>
                <a:gd name="T64" fmla="*/ 45 w 64"/>
                <a:gd name="T65" fmla="*/ 66 h 68"/>
                <a:gd name="T66" fmla="*/ 55 w 64"/>
                <a:gd name="T67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8">
                  <a:moveTo>
                    <a:pt x="55" y="58"/>
                  </a:moveTo>
                  <a:lnTo>
                    <a:pt x="45" y="66"/>
                  </a:lnTo>
                  <a:lnTo>
                    <a:pt x="33" y="68"/>
                  </a:lnTo>
                  <a:lnTo>
                    <a:pt x="21" y="66"/>
                  </a:lnTo>
                  <a:lnTo>
                    <a:pt x="10" y="58"/>
                  </a:lnTo>
                  <a:lnTo>
                    <a:pt x="2" y="46"/>
                  </a:lnTo>
                  <a:lnTo>
                    <a:pt x="0" y="33"/>
                  </a:lnTo>
                  <a:lnTo>
                    <a:pt x="2" y="22"/>
                  </a:lnTo>
                  <a:lnTo>
                    <a:pt x="10" y="10"/>
                  </a:lnTo>
                  <a:lnTo>
                    <a:pt x="21" y="2"/>
                  </a:lnTo>
                  <a:lnTo>
                    <a:pt x="33" y="0"/>
                  </a:lnTo>
                  <a:lnTo>
                    <a:pt x="45" y="2"/>
                  </a:lnTo>
                  <a:lnTo>
                    <a:pt x="55" y="10"/>
                  </a:lnTo>
                  <a:lnTo>
                    <a:pt x="62" y="22"/>
                  </a:lnTo>
                  <a:lnTo>
                    <a:pt x="64" y="33"/>
                  </a:lnTo>
                  <a:lnTo>
                    <a:pt x="62" y="46"/>
                  </a:lnTo>
                  <a:lnTo>
                    <a:pt x="55" y="58"/>
                  </a:lnTo>
                  <a:close/>
                  <a:moveTo>
                    <a:pt x="55" y="58"/>
                  </a:moveTo>
                  <a:lnTo>
                    <a:pt x="62" y="46"/>
                  </a:lnTo>
                  <a:lnTo>
                    <a:pt x="64" y="33"/>
                  </a:lnTo>
                  <a:lnTo>
                    <a:pt x="62" y="22"/>
                  </a:lnTo>
                  <a:lnTo>
                    <a:pt x="55" y="10"/>
                  </a:lnTo>
                  <a:lnTo>
                    <a:pt x="45" y="2"/>
                  </a:lnTo>
                  <a:lnTo>
                    <a:pt x="33" y="0"/>
                  </a:lnTo>
                  <a:lnTo>
                    <a:pt x="21" y="2"/>
                  </a:lnTo>
                  <a:lnTo>
                    <a:pt x="10" y="10"/>
                  </a:lnTo>
                  <a:lnTo>
                    <a:pt x="2" y="22"/>
                  </a:lnTo>
                  <a:lnTo>
                    <a:pt x="0" y="33"/>
                  </a:lnTo>
                  <a:lnTo>
                    <a:pt x="2" y="46"/>
                  </a:lnTo>
                  <a:lnTo>
                    <a:pt x="10" y="58"/>
                  </a:lnTo>
                  <a:lnTo>
                    <a:pt x="21" y="66"/>
                  </a:lnTo>
                  <a:lnTo>
                    <a:pt x="33" y="68"/>
                  </a:lnTo>
                  <a:lnTo>
                    <a:pt x="45" y="66"/>
                  </a:lnTo>
                  <a:lnTo>
                    <a:pt x="55" y="5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Freeform 16"/>
            <p:cNvSpPr>
              <a:spLocks noEditPoints="1"/>
            </p:cNvSpPr>
            <p:nvPr/>
          </p:nvSpPr>
          <p:spPr bwMode="auto">
            <a:xfrm>
              <a:off x="7810500" y="2455863"/>
              <a:ext cx="109538" cy="117475"/>
            </a:xfrm>
            <a:custGeom>
              <a:avLst/>
              <a:gdLst>
                <a:gd name="T0" fmla="*/ 55 w 69"/>
                <a:gd name="T1" fmla="*/ 60 h 74"/>
                <a:gd name="T2" fmla="*/ 46 w 69"/>
                <a:gd name="T3" fmla="*/ 66 h 74"/>
                <a:gd name="T4" fmla="*/ 35 w 69"/>
                <a:gd name="T5" fmla="*/ 69 h 74"/>
                <a:gd name="T6" fmla="*/ 24 w 69"/>
                <a:gd name="T7" fmla="*/ 66 h 74"/>
                <a:gd name="T8" fmla="*/ 14 w 69"/>
                <a:gd name="T9" fmla="*/ 60 h 74"/>
                <a:gd name="T10" fmla="*/ 7 w 69"/>
                <a:gd name="T11" fmla="*/ 49 h 74"/>
                <a:gd name="T12" fmla="*/ 6 w 69"/>
                <a:gd name="T13" fmla="*/ 36 h 74"/>
                <a:gd name="T14" fmla="*/ 7 w 69"/>
                <a:gd name="T15" fmla="*/ 25 h 74"/>
                <a:gd name="T16" fmla="*/ 14 w 69"/>
                <a:gd name="T17" fmla="*/ 14 h 74"/>
                <a:gd name="T18" fmla="*/ 24 w 69"/>
                <a:gd name="T19" fmla="*/ 8 h 74"/>
                <a:gd name="T20" fmla="*/ 35 w 69"/>
                <a:gd name="T21" fmla="*/ 5 h 74"/>
                <a:gd name="T22" fmla="*/ 46 w 69"/>
                <a:gd name="T23" fmla="*/ 8 h 74"/>
                <a:gd name="T24" fmla="*/ 55 w 69"/>
                <a:gd name="T25" fmla="*/ 14 h 74"/>
                <a:gd name="T26" fmla="*/ 62 w 69"/>
                <a:gd name="T27" fmla="*/ 25 h 74"/>
                <a:gd name="T28" fmla="*/ 64 w 69"/>
                <a:gd name="T29" fmla="*/ 36 h 74"/>
                <a:gd name="T30" fmla="*/ 62 w 69"/>
                <a:gd name="T31" fmla="*/ 49 h 74"/>
                <a:gd name="T32" fmla="*/ 55 w 69"/>
                <a:gd name="T33" fmla="*/ 60 h 74"/>
                <a:gd name="T34" fmla="*/ 59 w 69"/>
                <a:gd name="T35" fmla="*/ 63 h 74"/>
                <a:gd name="T36" fmla="*/ 66 w 69"/>
                <a:gd name="T37" fmla="*/ 51 h 74"/>
                <a:gd name="T38" fmla="*/ 69 w 69"/>
                <a:gd name="T39" fmla="*/ 36 h 74"/>
                <a:gd name="T40" fmla="*/ 66 w 69"/>
                <a:gd name="T41" fmla="*/ 23 h 74"/>
                <a:gd name="T42" fmla="*/ 59 w 69"/>
                <a:gd name="T43" fmla="*/ 10 h 74"/>
                <a:gd name="T44" fmla="*/ 48 w 69"/>
                <a:gd name="T45" fmla="*/ 3 h 74"/>
                <a:gd name="T46" fmla="*/ 35 w 69"/>
                <a:gd name="T47" fmla="*/ 0 h 74"/>
                <a:gd name="T48" fmla="*/ 21 w 69"/>
                <a:gd name="T49" fmla="*/ 3 h 74"/>
                <a:gd name="T50" fmla="*/ 9 w 69"/>
                <a:gd name="T51" fmla="*/ 10 h 74"/>
                <a:gd name="T52" fmla="*/ 2 w 69"/>
                <a:gd name="T53" fmla="*/ 23 h 74"/>
                <a:gd name="T54" fmla="*/ 0 w 69"/>
                <a:gd name="T55" fmla="*/ 36 h 74"/>
                <a:gd name="T56" fmla="*/ 2 w 69"/>
                <a:gd name="T57" fmla="*/ 51 h 74"/>
                <a:gd name="T58" fmla="*/ 9 w 69"/>
                <a:gd name="T59" fmla="*/ 63 h 74"/>
                <a:gd name="T60" fmla="*/ 21 w 69"/>
                <a:gd name="T61" fmla="*/ 71 h 74"/>
                <a:gd name="T62" fmla="*/ 35 w 69"/>
                <a:gd name="T63" fmla="*/ 74 h 74"/>
                <a:gd name="T64" fmla="*/ 48 w 69"/>
                <a:gd name="T65" fmla="*/ 71 h 74"/>
                <a:gd name="T66" fmla="*/ 59 w 69"/>
                <a:gd name="T67" fmla="*/ 6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74">
                  <a:moveTo>
                    <a:pt x="55" y="60"/>
                  </a:moveTo>
                  <a:lnTo>
                    <a:pt x="46" y="66"/>
                  </a:lnTo>
                  <a:lnTo>
                    <a:pt x="35" y="69"/>
                  </a:lnTo>
                  <a:lnTo>
                    <a:pt x="24" y="66"/>
                  </a:lnTo>
                  <a:lnTo>
                    <a:pt x="14" y="60"/>
                  </a:lnTo>
                  <a:lnTo>
                    <a:pt x="7" y="49"/>
                  </a:lnTo>
                  <a:lnTo>
                    <a:pt x="6" y="36"/>
                  </a:lnTo>
                  <a:lnTo>
                    <a:pt x="7" y="25"/>
                  </a:lnTo>
                  <a:lnTo>
                    <a:pt x="14" y="14"/>
                  </a:lnTo>
                  <a:lnTo>
                    <a:pt x="24" y="8"/>
                  </a:lnTo>
                  <a:lnTo>
                    <a:pt x="35" y="5"/>
                  </a:lnTo>
                  <a:lnTo>
                    <a:pt x="46" y="8"/>
                  </a:lnTo>
                  <a:lnTo>
                    <a:pt x="55" y="14"/>
                  </a:lnTo>
                  <a:lnTo>
                    <a:pt x="62" y="25"/>
                  </a:lnTo>
                  <a:lnTo>
                    <a:pt x="64" y="36"/>
                  </a:lnTo>
                  <a:lnTo>
                    <a:pt x="62" y="49"/>
                  </a:lnTo>
                  <a:lnTo>
                    <a:pt x="55" y="60"/>
                  </a:lnTo>
                  <a:close/>
                  <a:moveTo>
                    <a:pt x="59" y="63"/>
                  </a:moveTo>
                  <a:lnTo>
                    <a:pt x="66" y="51"/>
                  </a:lnTo>
                  <a:lnTo>
                    <a:pt x="69" y="36"/>
                  </a:lnTo>
                  <a:lnTo>
                    <a:pt x="66" y="23"/>
                  </a:lnTo>
                  <a:lnTo>
                    <a:pt x="59" y="10"/>
                  </a:lnTo>
                  <a:lnTo>
                    <a:pt x="48" y="3"/>
                  </a:lnTo>
                  <a:lnTo>
                    <a:pt x="35" y="0"/>
                  </a:lnTo>
                  <a:lnTo>
                    <a:pt x="21" y="3"/>
                  </a:lnTo>
                  <a:lnTo>
                    <a:pt x="9" y="10"/>
                  </a:lnTo>
                  <a:lnTo>
                    <a:pt x="2" y="23"/>
                  </a:lnTo>
                  <a:lnTo>
                    <a:pt x="0" y="36"/>
                  </a:lnTo>
                  <a:lnTo>
                    <a:pt x="2" y="51"/>
                  </a:lnTo>
                  <a:lnTo>
                    <a:pt x="9" y="63"/>
                  </a:lnTo>
                  <a:lnTo>
                    <a:pt x="21" y="71"/>
                  </a:lnTo>
                  <a:lnTo>
                    <a:pt x="35" y="74"/>
                  </a:lnTo>
                  <a:lnTo>
                    <a:pt x="48" y="71"/>
                  </a:lnTo>
                  <a:lnTo>
                    <a:pt x="59" y="63"/>
                  </a:lnTo>
                  <a:close/>
                </a:path>
              </a:pathLst>
            </a:custGeom>
            <a:solidFill>
              <a:srgbClr val="843F0F"/>
            </a:solidFill>
            <a:ln w="0">
              <a:solidFill>
                <a:srgbClr val="843F0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Freeform 17"/>
            <p:cNvSpPr>
              <a:spLocks noEditPoints="1"/>
            </p:cNvSpPr>
            <p:nvPr/>
          </p:nvSpPr>
          <p:spPr bwMode="auto">
            <a:xfrm>
              <a:off x="7832725" y="2481263"/>
              <a:ext cx="63500" cy="66675"/>
            </a:xfrm>
            <a:custGeom>
              <a:avLst/>
              <a:gdLst>
                <a:gd name="T0" fmla="*/ 34 w 40"/>
                <a:gd name="T1" fmla="*/ 2 h 42"/>
                <a:gd name="T2" fmla="*/ 3 w 40"/>
                <a:gd name="T3" fmla="*/ 36 h 42"/>
                <a:gd name="T4" fmla="*/ 0 w 40"/>
                <a:gd name="T5" fmla="*/ 38 h 42"/>
                <a:gd name="T6" fmla="*/ 5 w 40"/>
                <a:gd name="T7" fmla="*/ 42 h 42"/>
                <a:gd name="T8" fmla="*/ 6 w 40"/>
                <a:gd name="T9" fmla="*/ 40 h 42"/>
                <a:gd name="T10" fmla="*/ 38 w 40"/>
                <a:gd name="T11" fmla="*/ 6 h 42"/>
                <a:gd name="T12" fmla="*/ 40 w 40"/>
                <a:gd name="T13" fmla="*/ 4 h 42"/>
                <a:gd name="T14" fmla="*/ 37 w 40"/>
                <a:gd name="T15" fmla="*/ 0 h 42"/>
                <a:gd name="T16" fmla="*/ 34 w 40"/>
                <a:gd name="T17" fmla="*/ 2 h 42"/>
                <a:gd name="T18" fmla="*/ 3 w 40"/>
                <a:gd name="T19" fmla="*/ 6 h 42"/>
                <a:gd name="T20" fmla="*/ 34 w 40"/>
                <a:gd name="T21" fmla="*/ 40 h 42"/>
                <a:gd name="T22" fmla="*/ 37 w 40"/>
                <a:gd name="T23" fmla="*/ 42 h 42"/>
                <a:gd name="T24" fmla="*/ 40 w 40"/>
                <a:gd name="T25" fmla="*/ 38 h 42"/>
                <a:gd name="T26" fmla="*/ 38 w 40"/>
                <a:gd name="T27" fmla="*/ 36 h 42"/>
                <a:gd name="T28" fmla="*/ 6 w 40"/>
                <a:gd name="T29" fmla="*/ 2 h 42"/>
                <a:gd name="T30" fmla="*/ 5 w 40"/>
                <a:gd name="T31" fmla="*/ 0 h 42"/>
                <a:gd name="T32" fmla="*/ 0 w 40"/>
                <a:gd name="T33" fmla="*/ 4 h 42"/>
                <a:gd name="T34" fmla="*/ 3 w 40"/>
                <a:gd name="T35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42">
                  <a:moveTo>
                    <a:pt x="34" y="2"/>
                  </a:moveTo>
                  <a:lnTo>
                    <a:pt x="3" y="36"/>
                  </a:lnTo>
                  <a:lnTo>
                    <a:pt x="0" y="38"/>
                  </a:lnTo>
                  <a:lnTo>
                    <a:pt x="5" y="42"/>
                  </a:lnTo>
                  <a:lnTo>
                    <a:pt x="6" y="40"/>
                  </a:lnTo>
                  <a:lnTo>
                    <a:pt x="38" y="6"/>
                  </a:lnTo>
                  <a:lnTo>
                    <a:pt x="40" y="4"/>
                  </a:lnTo>
                  <a:lnTo>
                    <a:pt x="37" y="0"/>
                  </a:lnTo>
                  <a:lnTo>
                    <a:pt x="34" y="2"/>
                  </a:lnTo>
                  <a:close/>
                  <a:moveTo>
                    <a:pt x="3" y="6"/>
                  </a:moveTo>
                  <a:lnTo>
                    <a:pt x="34" y="40"/>
                  </a:lnTo>
                  <a:lnTo>
                    <a:pt x="37" y="42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4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843F0F"/>
            </a:solidFill>
            <a:ln w="0">
              <a:solidFill>
                <a:srgbClr val="843F0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6973575" y="3764971"/>
                <a:ext cx="658898" cy="509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14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14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14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ja-JP" sz="14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14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14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r>
                            <a:rPr lang="en-US" altLang="ja-JP" sz="14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ja-JP" altLang="en-US" sz="1400" dirty="0"/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575" y="3764971"/>
                <a:ext cx="658898" cy="50905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正方形/長方形 82"/>
          <p:cNvSpPr/>
          <p:nvPr/>
        </p:nvSpPr>
        <p:spPr>
          <a:xfrm>
            <a:off x="7639928" y="1195194"/>
            <a:ext cx="7986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>
                <a:solidFill>
                  <a:srgbClr val="C00000"/>
                </a:solidFill>
              </a:rPr>
              <a:t>IR </a:t>
            </a:r>
            <a:r>
              <a:rPr lang="en-US" altLang="ja-JP" sz="1200" dirty="0" smtClean="0">
                <a:solidFill>
                  <a:srgbClr val="C00000"/>
                </a:solidFill>
              </a:rPr>
              <a:t>gluon </a:t>
            </a:r>
            <a:endParaRPr lang="ja-JP" altLang="en-US" sz="1200" dirty="0"/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6511923" y="4303238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00B050"/>
                </a:solidFill>
              </a:rPr>
              <a:t>singlet</a:t>
            </a:r>
            <a:endParaRPr kumimoji="1" lang="ja-JP" altLang="en-US" sz="1400" dirty="0">
              <a:solidFill>
                <a:srgbClr val="00B050"/>
              </a:solidFill>
            </a:endParaRPr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7382254" y="4303239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00B050"/>
                </a:solidFill>
              </a:rPr>
              <a:t>singlet</a:t>
            </a:r>
            <a:endParaRPr kumimoji="1" lang="ja-JP" altLang="en-US" sz="1400" dirty="0">
              <a:solidFill>
                <a:srgbClr val="00B050"/>
              </a:solidFill>
            </a:endParaRPr>
          </a:p>
        </p:txBody>
      </p:sp>
      <p:sp>
        <p:nvSpPr>
          <p:cNvPr id="113" name="右矢印 112"/>
          <p:cNvSpPr/>
          <p:nvPr/>
        </p:nvSpPr>
        <p:spPr>
          <a:xfrm rot="16200000" flipV="1">
            <a:off x="2871164" y="1942963"/>
            <a:ext cx="275502" cy="20459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6941579" y="1438851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00B050"/>
                </a:solidFill>
              </a:rPr>
              <a:t>singlet</a:t>
            </a:r>
            <a:endParaRPr kumimoji="1" lang="ja-JP" altLang="en-US" sz="1400" dirty="0">
              <a:solidFill>
                <a:srgbClr val="00B050"/>
              </a:solidFill>
            </a:endParaRP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7788039" y="1426001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00B050"/>
                </a:solidFill>
              </a:rPr>
              <a:t> octet </a:t>
            </a:r>
            <a:endParaRPr kumimoji="1" lang="ja-JP" altLang="en-US" sz="14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テキスト ボックス 115"/>
              <p:cNvSpPr txBox="1"/>
              <p:nvPr/>
            </p:nvSpPr>
            <p:spPr>
              <a:xfrm>
                <a:off x="3646578" y="2710146"/>
                <a:ext cx="7218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1600" i="1">
                          <a:solidFill>
                            <a:srgbClr val="CC3399"/>
                          </a:solidFill>
                          <a:latin typeface="Cambria Math"/>
                        </a:rPr>
                        <m:t>𝜆</m:t>
                      </m:r>
                      <m:r>
                        <a:rPr kumimoji="1" lang="en-US" altLang="ja-JP" sz="1600" b="0" i="1" smtClean="0">
                          <a:solidFill>
                            <a:srgbClr val="CC3399"/>
                          </a:solidFill>
                          <a:latin typeface="Cambria Math"/>
                        </a:rPr>
                        <m:t>&lt;</m:t>
                      </m:r>
                      <m:r>
                        <a:rPr kumimoji="1" lang="en-US" altLang="ja-JP" sz="1600" b="0" i="1" smtClean="0">
                          <a:solidFill>
                            <a:srgbClr val="CC3399"/>
                          </a:solidFill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kumimoji="1" lang="ja-JP" altLang="en-US" sz="1600" dirty="0">
                  <a:solidFill>
                    <a:srgbClr val="CC3399"/>
                  </a:solidFill>
                </a:endParaRPr>
              </a:p>
            </p:txBody>
          </p:sp>
        </mc:Choice>
        <mc:Fallback xmlns="">
          <p:sp>
            <p:nvSpPr>
              <p:cNvPr id="116" name="テキスト ボックス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578" y="2710146"/>
                <a:ext cx="721864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4976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6" b="55301"/>
          <a:stretch/>
        </p:blipFill>
        <p:spPr bwMode="auto">
          <a:xfrm>
            <a:off x="1222867" y="2304199"/>
            <a:ext cx="6136401" cy="57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15" y="1621780"/>
            <a:ext cx="5308695" cy="63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409" y="798195"/>
            <a:ext cx="3536414" cy="67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9" t="-271"/>
          <a:stretch/>
        </p:blipFill>
        <p:spPr bwMode="auto">
          <a:xfrm>
            <a:off x="7059891" y="1564400"/>
            <a:ext cx="2084109" cy="1487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8" r="59425" b="-1"/>
          <a:stretch/>
        </p:blipFill>
        <p:spPr bwMode="auto">
          <a:xfrm>
            <a:off x="870319" y="4373701"/>
            <a:ext cx="2798298" cy="110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4" t="5311" r="45162" b="1969"/>
          <a:stretch/>
        </p:blipFill>
        <p:spPr bwMode="auto">
          <a:xfrm>
            <a:off x="1685581" y="407625"/>
            <a:ext cx="1377108" cy="46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1" t="11186" b="43359"/>
          <a:stretch/>
        </p:blipFill>
        <p:spPr bwMode="auto">
          <a:xfrm>
            <a:off x="4109291" y="4493417"/>
            <a:ext cx="914400" cy="45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2" t="47130" r="1703" b="15152"/>
          <a:stretch/>
        </p:blipFill>
        <p:spPr bwMode="auto">
          <a:xfrm>
            <a:off x="3998275" y="4946575"/>
            <a:ext cx="904229" cy="36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グループ化 13"/>
          <p:cNvGrpSpPr/>
          <p:nvPr/>
        </p:nvGrpSpPr>
        <p:grpSpPr>
          <a:xfrm>
            <a:off x="230434" y="5561675"/>
            <a:ext cx="4215746" cy="338554"/>
            <a:chOff x="241451" y="4592185"/>
            <a:chExt cx="4215746" cy="338554"/>
          </a:xfrm>
        </p:grpSpPr>
        <p:sp>
          <p:nvSpPr>
            <p:cNvPr id="34" name="円/楕円 33"/>
            <p:cNvSpPr/>
            <p:nvPr/>
          </p:nvSpPr>
          <p:spPr>
            <a:xfrm>
              <a:off x="241451" y="4735426"/>
              <a:ext cx="66101" cy="6610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361717" y="4592185"/>
              <a:ext cx="4095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Coefficient of linear potential (at short-dist.)</a:t>
              </a:r>
              <a:endParaRPr kumimoji="1" lang="ja-JP" altLang="en-US" sz="1600" dirty="0"/>
            </a:p>
          </p:txBody>
        </p:sp>
      </p:grp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t="-1090" r="51671" b="1398"/>
          <a:stretch/>
        </p:blipFill>
        <p:spPr bwMode="auto">
          <a:xfrm>
            <a:off x="7339410" y="165258"/>
            <a:ext cx="1738489" cy="144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149485" y="6026781"/>
                <a:ext cx="1964960" cy="596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ja-JP" altLang="en-US" sz="16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𝐿𝐿</m:t>
                          </m:r>
                        </m:sub>
                      </m:sSub>
                      <m:r>
                        <a:rPr kumimoji="1" lang="en-US" altLang="ja-JP" sz="16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6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1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kumimoji="1" lang="ja-JP" altLang="en-US" sz="1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1" lang="en-US" altLang="ja-JP" sz="1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sz="1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160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1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kumimoji="1" lang="en-US" altLang="ja-JP" sz="1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1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l-GR" altLang="ja-JP" sz="1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Λ</m:t>
                                  </m:r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kumimoji="1" lang="en-US" altLang="ja-JP" sz="1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sz="1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𝑀𝑆</m:t>
                                      </m:r>
                                    </m:e>
                                  </m:acc>
                                </m:sub>
                                <m:sup/>
                              </m:sSubSup>
                            </m:e>
                          </m:d>
                        </m:e>
                        <m:sup>
                          <m:r>
                            <a:rPr kumimoji="1" lang="en-US" altLang="ja-JP" sz="1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485" y="6026781"/>
                <a:ext cx="1964960" cy="59676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グループ化 10"/>
          <p:cNvGrpSpPr/>
          <p:nvPr/>
        </p:nvGrpSpPr>
        <p:grpSpPr>
          <a:xfrm>
            <a:off x="154236" y="3320403"/>
            <a:ext cx="5336717" cy="758285"/>
            <a:chOff x="77118" y="1921256"/>
            <a:chExt cx="5336717" cy="7582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77118" y="2038123"/>
                  <a:ext cx="53367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 smtClean="0"/>
                    <a:t>In the LL case </a:t>
                  </a:r>
                  <a:r>
                    <a:rPr kumimoji="1" lang="en-US" altLang="ja-JP" dirty="0" smtClean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ja-JP" altLang="en-US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                       </m:t>
                      </m:r>
                    </m:oMath>
                  </a14:m>
                  <a:r>
                    <a:rPr kumimoji="1" lang="en-US" altLang="ja-JP" dirty="0" smtClean="0"/>
                    <a:t>       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160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16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altLang="ja-JP" sz="16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∗</m:t>
                          </m:r>
                        </m:sub>
                      </m:sSub>
                      <m:r>
                        <a:rPr lang="en-US" altLang="ja-JP" sz="1600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sz="1600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ja-JP" sz="1600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Λ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altLang="ja-JP" sz="1600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ja-JP" sz="1600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𝑀𝑆</m:t>
                              </m:r>
                            </m:e>
                          </m:acc>
                        </m:sub>
                      </m:sSub>
                    </m:oMath>
                  </a14:m>
                  <a:r>
                    <a:rPr kumimoji="1" lang="en-US" altLang="ja-JP" dirty="0" smtClean="0"/>
                    <a:t>)</a:t>
                  </a:r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7" name="テキスト ボックス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18" y="2038123"/>
                  <a:ext cx="5336717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913" t="-8333" b="-2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正方形/長方形 9"/>
                <p:cNvSpPr/>
                <p:nvPr/>
              </p:nvSpPr>
              <p:spPr>
                <a:xfrm>
                  <a:off x="2485262" y="1921256"/>
                  <a:ext cx="1242841" cy="75828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ja-JP" sz="160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ja-JP" altLang="en-US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altLang="ja-JP" sz="160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log</m:t>
                            </m:r>
                            <m: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⁡(</m:t>
                            </m:r>
                            <m:f>
                              <m:fPr>
                                <m:ctrlPr>
                                  <a:rPr lang="en-US" altLang="ja-JP" sz="1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1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𝑞</m:t>
                                </m:r>
                                <m:r>
                                  <a:rPr lang="en-US" altLang="ja-JP" sz="16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  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ja-JP" sz="1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ja-JP" sz="16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Λ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altLang="ja-JP" sz="16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ja-JP" sz="16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𝑀𝑆</m:t>
                                        </m:r>
                                      </m:e>
                                    </m:acc>
                                  </m:sub>
                                </m:sSub>
                              </m:den>
                            </m:f>
                            <m:r>
                              <a:rPr lang="en-US" altLang="ja-JP" sz="1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ja-JP" altLang="en-US" sz="1600" dirty="0"/>
                </a:p>
              </p:txBody>
            </p:sp>
          </mc:Choice>
          <mc:Fallback xmlns="">
            <p:sp>
              <p:nvSpPr>
                <p:cNvPr id="10" name="正方形/長方形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5262" y="1921256"/>
                  <a:ext cx="1242841" cy="75828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グループ化 11"/>
          <p:cNvGrpSpPr/>
          <p:nvPr/>
        </p:nvGrpSpPr>
        <p:grpSpPr>
          <a:xfrm>
            <a:off x="252468" y="4021148"/>
            <a:ext cx="4095727" cy="338554"/>
            <a:chOff x="263485" y="3018607"/>
            <a:chExt cx="4095727" cy="338554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407617" y="3018607"/>
              <a:ext cx="39515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err="1" smtClean="0"/>
                <a:t>Coulombic</a:t>
              </a:r>
              <a:r>
                <a:rPr kumimoji="1" lang="en-US" altLang="ja-JP" sz="1600" dirty="0" smtClean="0"/>
                <a:t> pot. with log corr. at </a:t>
              </a:r>
              <a:r>
                <a:rPr lang="en-US" altLang="ja-JP" sz="1600" dirty="0" smtClean="0"/>
                <a:t>short-dist.</a:t>
              </a:r>
              <a:endParaRPr kumimoji="1" lang="ja-JP" altLang="en-US" sz="1600" dirty="0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263485" y="3150816"/>
              <a:ext cx="66101" cy="6610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4" r="87333"/>
          <a:stretch/>
        </p:blipFill>
        <p:spPr bwMode="auto">
          <a:xfrm>
            <a:off x="396205" y="4693191"/>
            <a:ext cx="672431" cy="527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4" t="15938" r="6723" b="43359"/>
          <a:stretch/>
        </p:blipFill>
        <p:spPr bwMode="auto">
          <a:xfrm>
            <a:off x="1090669" y="4704208"/>
            <a:ext cx="275423" cy="40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187284" y="451692"/>
            <a:ext cx="14798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Formulas for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30506" y="1002535"/>
            <a:ext cx="1787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Define  </a:t>
            </a:r>
            <a:r>
              <a:rPr kumimoji="1" lang="en-US" altLang="ja-JP" sz="1600" dirty="0" smtClean="0"/>
              <a:t>           via</a:t>
            </a:r>
            <a:endParaRPr kumimoji="1" lang="ja-JP" altLang="en-US" sz="160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275422" y="793205"/>
            <a:ext cx="26770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330506" y="1432191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then</a:t>
            </a:r>
            <a:endParaRPr kumimoji="1" lang="ja-JP" altLang="en-US" sz="1600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06" t="32770" r="172" b="22286"/>
          <a:stretch/>
        </p:blipFill>
        <p:spPr bwMode="auto">
          <a:xfrm>
            <a:off x="1079653" y="1046602"/>
            <a:ext cx="605928" cy="31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316" y="3850053"/>
            <a:ext cx="3541020" cy="256522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679631" y="495759"/>
            <a:ext cx="3955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i="1" dirty="0" smtClean="0">
                <a:solidFill>
                  <a:srgbClr val="00B050"/>
                </a:solidFill>
              </a:rPr>
              <a:t>Key: </a:t>
            </a:r>
            <a:r>
              <a:rPr kumimoji="1" lang="en-US" altLang="ja-JP" sz="1600" i="1" dirty="0" smtClean="0"/>
              <a:t>separate and subtract</a:t>
            </a:r>
            <a:r>
              <a:rPr lang="en-US" altLang="ja-JP" sz="1600" i="1" dirty="0" smtClean="0"/>
              <a:t> </a:t>
            </a:r>
            <a:r>
              <a:rPr lang="en-US" altLang="ja-JP" sz="1600" i="1" dirty="0" smtClean="0">
                <a:solidFill>
                  <a:srgbClr val="FF0000"/>
                </a:solidFill>
              </a:rPr>
              <a:t>IR contr.</a:t>
            </a:r>
            <a:endParaRPr kumimoji="1" lang="ja-JP" altLang="en-US" sz="1600" i="1" dirty="0">
              <a:solidFill>
                <a:srgbClr val="FF0000"/>
              </a:solidFill>
            </a:endParaRPr>
          </a:p>
        </p:txBody>
      </p:sp>
      <p:sp>
        <p:nvSpPr>
          <p:cNvPr id="37" name="Line 45"/>
          <p:cNvSpPr>
            <a:spLocks noChangeShapeType="1"/>
          </p:cNvSpPr>
          <p:nvPr/>
        </p:nvSpPr>
        <p:spPr bwMode="auto">
          <a:xfrm>
            <a:off x="241875" y="3189727"/>
            <a:ext cx="8624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3443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>
            <a:grpSpLocks noChangeAspect="1"/>
          </p:cNvGrpSpPr>
          <p:nvPr/>
        </p:nvGrpSpPr>
        <p:grpSpPr>
          <a:xfrm>
            <a:off x="928745" y="1828795"/>
            <a:ext cx="5747475" cy="4393257"/>
            <a:chOff x="558800" y="622300"/>
            <a:chExt cx="7966075" cy="6089110"/>
          </a:xfrm>
        </p:grpSpPr>
        <p:pic>
          <p:nvPicPr>
            <p:cNvPr id="17" name="Picture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9125" y="823912"/>
              <a:ext cx="7905750" cy="5887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正方形/長方形 17"/>
            <p:cNvSpPr/>
            <p:nvPr/>
          </p:nvSpPr>
          <p:spPr>
            <a:xfrm>
              <a:off x="558800" y="1752600"/>
              <a:ext cx="647700" cy="876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5963" y="2270125"/>
              <a:ext cx="523875" cy="18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81275" y="4367213"/>
              <a:ext cx="2152650" cy="101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03825" y="4478338"/>
              <a:ext cx="1038416" cy="398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2" name="直線矢印コネクタ 21"/>
            <p:cNvCxnSpPr/>
            <p:nvPr/>
          </p:nvCxnSpPr>
          <p:spPr>
            <a:xfrm rot="16200000" flipV="1">
              <a:off x="5708650" y="3028950"/>
              <a:ext cx="1206500" cy="304800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/>
            <p:nvPr/>
          </p:nvCxnSpPr>
          <p:spPr>
            <a:xfrm rot="16200000" flipV="1">
              <a:off x="5886450" y="2736850"/>
              <a:ext cx="1206500" cy="304800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/>
            <p:nvPr/>
          </p:nvCxnSpPr>
          <p:spPr>
            <a:xfrm rot="16200000" flipV="1">
              <a:off x="6076950" y="2432050"/>
              <a:ext cx="1206500" cy="304800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/>
            <p:nvPr/>
          </p:nvCxnSpPr>
          <p:spPr>
            <a:xfrm>
              <a:off x="5511800" y="863600"/>
              <a:ext cx="1244600" cy="927100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03975" y="3905250"/>
              <a:ext cx="40005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53213" y="3527425"/>
              <a:ext cx="56197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83400" y="3176588"/>
              <a:ext cx="7620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32300" y="622300"/>
              <a:ext cx="990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597425" y="969482"/>
                <a:ext cx="4869923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Comparison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kumimoji="1" lang="en-US" altLang="ja-JP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kumimoji="1" lang="en-US" altLang="ja-JP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kumimoji="1" lang="en-US" altLang="ja-JP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r>
                      <a:rPr kumimoji="1" lang="ja-JP" altLang="en-US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𝜎</m:t>
                    </m:r>
                    <m:r>
                      <a:rPr kumimoji="1" lang="en-US" altLang="ja-JP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kumimoji="1" lang="en-US" altLang="ja-JP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kumimoji="1" lang="en-US" altLang="ja-JP" dirty="0" smtClean="0"/>
                  <a:t>  and  lattice comp.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425" y="969482"/>
                <a:ext cx="4869923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874" t="-6349" r="-375" b="-2222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512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コネクタ 7"/>
          <p:cNvCxnSpPr/>
          <p:nvPr/>
        </p:nvCxnSpPr>
        <p:spPr>
          <a:xfrm>
            <a:off x="3503347" y="2675251"/>
            <a:ext cx="34923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760164" y="1123721"/>
            <a:ext cx="7346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Today pert. QCD is subdivided and specialized into a wide variety of</a:t>
            </a:r>
          </a:p>
          <a:p>
            <a:r>
              <a:rPr lang="en-US" altLang="ja-JP" dirty="0" smtClean="0"/>
              <a:t>research fields:  </a:t>
            </a:r>
            <a:r>
              <a:rPr lang="en-US" altLang="ja-JP" dirty="0" smtClean="0">
                <a:solidFill>
                  <a:srgbClr val="FF0066"/>
                </a:solidFill>
              </a:rPr>
              <a:t>jets, DIS, </a:t>
            </a:r>
            <a:r>
              <a:rPr lang="en-US" altLang="ja-JP" i="1" dirty="0" smtClean="0">
                <a:solidFill>
                  <a:srgbClr val="FF0066"/>
                </a:solidFill>
              </a:rPr>
              <a:t>B</a:t>
            </a:r>
            <a:r>
              <a:rPr lang="en-US" altLang="ja-JP" dirty="0" smtClean="0">
                <a:solidFill>
                  <a:srgbClr val="FF0066"/>
                </a:solidFill>
              </a:rPr>
              <a:t>-physics, </a:t>
            </a:r>
            <a:r>
              <a:rPr lang="en-US" altLang="ja-JP" dirty="0" err="1" smtClean="0">
                <a:solidFill>
                  <a:srgbClr val="FF0066"/>
                </a:solidFill>
              </a:rPr>
              <a:t>quarkonium</a:t>
            </a:r>
            <a:r>
              <a:rPr lang="en-US" altLang="ja-JP" dirty="0" smtClean="0">
                <a:solidFill>
                  <a:srgbClr val="FF0066"/>
                </a:solidFill>
              </a:rPr>
              <a:t>,</a:t>
            </a:r>
            <a:r>
              <a:rPr lang="en-US" altLang="ja-JP" dirty="0" smtClean="0">
                <a:solidFill>
                  <a:srgbClr val="FF0066"/>
                </a:solidFill>
                <a:latin typeface="ＭＳ 明朝"/>
                <a:ea typeface="ＭＳ 明朝"/>
              </a:rPr>
              <a:t>…</a:t>
            </a:r>
            <a:endParaRPr kumimoji="1" lang="ja-JP" altLang="en-US" dirty="0">
              <a:solidFill>
                <a:srgbClr val="FF0066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48300" y="2368625"/>
            <a:ext cx="6404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 unified view in terms of singularities in </a:t>
            </a:r>
            <a:r>
              <a:rPr lang="en-US" altLang="ja-JP" dirty="0" smtClean="0"/>
              <a:t>physical amplitudes.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19907" y="2919470"/>
            <a:ext cx="5096332" cy="456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altLang="ja-JP" dirty="0" smtClean="0"/>
              <a:t>Scale separation in Factorization, EFT, OPE.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919907" y="3859704"/>
            <a:ext cx="73537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 smtClean="0"/>
              <a:t>(2) </a:t>
            </a:r>
            <a:r>
              <a:rPr lang="en-US" altLang="ja-JP" dirty="0" smtClean="0"/>
              <a:t>Unsolved questions in </a:t>
            </a:r>
            <a:r>
              <a:rPr lang="en-US" altLang="ja-JP" dirty="0" smtClean="0"/>
              <a:t>analytic results of individual rad. corr.</a:t>
            </a:r>
            <a:endParaRPr lang="en-US" altLang="ja-JP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663543" y="3415228"/>
            <a:ext cx="5391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7030A0"/>
                </a:solidFill>
              </a:rPr>
              <a:t>Contour integrals around singularities of amplitudes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663543" y="4384713"/>
            <a:ext cx="5827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Resolution of singularities,</a:t>
            </a:r>
          </a:p>
          <a:p>
            <a:r>
              <a:rPr lang="en-US" altLang="ja-JP" dirty="0" smtClean="0">
                <a:solidFill>
                  <a:srgbClr val="00B050"/>
                </a:solidFill>
              </a:rPr>
              <a:t>T</a:t>
            </a:r>
            <a:r>
              <a:rPr kumimoji="1" lang="en-US" altLang="ja-JP" dirty="0" smtClean="0">
                <a:solidFill>
                  <a:srgbClr val="00B050"/>
                </a:solidFill>
              </a:rPr>
              <a:t>heory of MZVs, singularities and topology of diagrams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17793" y="2148291"/>
            <a:ext cx="7821976" cy="31728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778786" y="528810"/>
            <a:ext cx="1172116" cy="36933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548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567368" y="1634265"/>
            <a:ext cx="80147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ja-JP" dirty="0"/>
              <a:t>Develop methods on how to decompose and systematically organize radiative corrections.</a:t>
            </a:r>
            <a:endParaRPr lang="en-US" altLang="ja-JP" dirty="0" smtClean="0"/>
          </a:p>
          <a:p>
            <a:pPr marL="342900" indent="-342900">
              <a:buFont typeface="+mj-lt"/>
              <a:buAutoNum type="arabicPeriod"/>
            </a:pPr>
            <a:endParaRPr lang="en-US" altLang="ja-JP" dirty="0"/>
          </a:p>
          <a:p>
            <a:pPr marL="342900" indent="-342900">
              <a:buFont typeface="+mj-lt"/>
              <a:buAutoNum type="arabicPeriod"/>
            </a:pPr>
            <a:endParaRPr lang="en-US" altLang="ja-JP" dirty="0" smtClean="0"/>
          </a:p>
          <a:p>
            <a:pPr marL="342900" indent="-342900">
              <a:buFont typeface="+mj-lt"/>
              <a:buAutoNum type="arabicPeriod"/>
            </a:pPr>
            <a:endParaRPr lang="en-US" altLang="ja-JP" dirty="0" smtClean="0"/>
          </a:p>
        </p:txBody>
      </p:sp>
      <p:sp>
        <p:nvSpPr>
          <p:cNvPr id="3" name="正方形/長方形 2"/>
          <p:cNvSpPr/>
          <p:nvPr/>
        </p:nvSpPr>
        <p:spPr>
          <a:xfrm>
            <a:off x="2789870" y="520020"/>
            <a:ext cx="2749471" cy="507831"/>
          </a:xfrm>
          <a:prstGeom prst="rect">
            <a:avLst/>
          </a:prstGeom>
          <a:ln w="19050">
            <a:solidFill>
              <a:srgbClr val="FF0066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 smtClean="0"/>
              <a:t>Formulation in </a:t>
            </a:r>
            <a:r>
              <a:rPr lang="en-US" altLang="ja-JP" dirty="0"/>
              <a:t>pert. QCD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72010" y="2082194"/>
            <a:ext cx="2659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Factorization, EFT, OPE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3305061" y="2115239"/>
            <a:ext cx="1421175" cy="33050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199961" y="4307593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rgbClr val="00B050"/>
                </a:solidFill>
              </a:rPr>
              <a:t>Separation of scales</a:t>
            </a:r>
            <a:endParaRPr kumimoji="1" lang="ja-JP" altLang="en-US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9722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27088E-6 L 0.13993 -0.00023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 flipH="1">
            <a:off x="737431" y="638690"/>
            <a:ext cx="5625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err="1" smtClean="0">
                <a:solidFill>
                  <a:schemeClr val="tx2"/>
                </a:solidFill>
                <a:uFill>
                  <a:solidFill>
                    <a:srgbClr val="FF0000"/>
                  </a:solidFill>
                </a:uFill>
              </a:rPr>
              <a:t>Wilsonian</a:t>
            </a:r>
            <a:r>
              <a:rPr lang="en-US" altLang="ja-JP" sz="2400" u="sng" dirty="0" smtClean="0">
                <a:solidFill>
                  <a:schemeClr val="tx2"/>
                </a:solidFill>
                <a:uFill>
                  <a:solidFill>
                    <a:srgbClr val="FF0000"/>
                  </a:solidFill>
                </a:uFill>
              </a:rPr>
              <a:t> EFT</a:t>
            </a:r>
            <a:endParaRPr kumimoji="1" lang="ja-JP" altLang="en-US" sz="2400" u="sng" dirty="0">
              <a:solidFill>
                <a:schemeClr val="tx2"/>
              </a:solidFill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15238" y="980500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i</a:t>
            </a:r>
            <a:r>
              <a:rPr kumimoji="1" lang="en-US" altLang="ja-JP" dirty="0" smtClean="0">
                <a:solidFill>
                  <a:srgbClr val="FF0000"/>
                </a:solidFill>
              </a:rPr>
              <a:t>n terms of light quarks and IR gluons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34" name="直線矢印コネクタ 33"/>
          <p:cNvCxnSpPr/>
          <p:nvPr/>
        </p:nvCxnSpPr>
        <p:spPr>
          <a:xfrm flipV="1">
            <a:off x="7402424" y="440678"/>
            <a:ext cx="0" cy="18398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7237171" y="1441372"/>
            <a:ext cx="330506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3" t="2140" b="1"/>
          <a:stretch/>
        </p:blipFill>
        <p:spPr bwMode="auto">
          <a:xfrm>
            <a:off x="7557577" y="1916937"/>
            <a:ext cx="645579" cy="34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正方形/長方形 38"/>
              <p:cNvSpPr/>
              <p:nvPr/>
            </p:nvSpPr>
            <p:spPr>
              <a:xfrm>
                <a:off x="7465909" y="1250280"/>
                <a:ext cx="40312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i="1" smtClean="0">
                          <a:solidFill>
                            <a:srgbClr val="008000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ja-JP" altLang="en-US" sz="20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39" name="正方形/長方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909" y="1250280"/>
                <a:ext cx="403123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/>
              <p:cNvSpPr/>
              <p:nvPr/>
            </p:nvSpPr>
            <p:spPr>
              <a:xfrm>
                <a:off x="7180262" y="44070"/>
                <a:ext cx="4740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正方形/長方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262" y="44070"/>
                <a:ext cx="47404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図 43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48" y="55085"/>
            <a:ext cx="358264" cy="1531344"/>
          </a:xfrm>
          <a:prstGeom prst="rect">
            <a:avLst/>
          </a:prstGeom>
        </p:spPr>
      </p:pic>
      <p:sp>
        <p:nvSpPr>
          <p:cNvPr id="45" name="テキスト ボックス 44"/>
          <p:cNvSpPr txBox="1"/>
          <p:nvPr/>
        </p:nvSpPr>
        <p:spPr>
          <a:xfrm>
            <a:off x="7938659" y="627961"/>
            <a:ext cx="982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 smtClean="0"/>
              <a:t>integrate</a:t>
            </a:r>
          </a:p>
          <a:p>
            <a:pPr algn="ctr"/>
            <a:r>
              <a:rPr lang="en-US" altLang="ja-JP" sz="1600" dirty="0" smtClean="0"/>
              <a:t>out</a:t>
            </a:r>
            <a:endParaRPr kumimoji="1"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/>
              <p:cNvSpPr txBox="1"/>
              <p:nvPr/>
            </p:nvSpPr>
            <p:spPr>
              <a:xfrm>
                <a:off x="809977" y="2114319"/>
                <a:ext cx="4716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 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9" name="テキスト ボックス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977" y="2114319"/>
                <a:ext cx="471604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正方形/長方形 47"/>
              <p:cNvSpPr/>
              <p:nvPr/>
            </p:nvSpPr>
            <p:spPr>
              <a:xfrm>
                <a:off x="1518687" y="1844536"/>
                <a:ext cx="1054327" cy="5536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80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ℒ</m:t>
                          </m:r>
                        </m:e>
                        <m:sub>
                          <m:r>
                            <a:rPr lang="en-US" altLang="ja-JP" sz="28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𝑄𝐶𝐷</m:t>
                          </m:r>
                        </m:sub>
                      </m:sSub>
                    </m:oMath>
                  </m:oMathPara>
                </a14:m>
                <a:endParaRPr lang="ja-JP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8" name="正方形/長方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687" y="1844536"/>
                <a:ext cx="1054327" cy="55361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直線矢印コネクタ 52"/>
          <p:cNvCxnSpPr/>
          <p:nvPr/>
        </p:nvCxnSpPr>
        <p:spPr>
          <a:xfrm>
            <a:off x="2571370" y="2126594"/>
            <a:ext cx="422176" cy="842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/>
              <p:cNvSpPr txBox="1"/>
              <p:nvPr/>
            </p:nvSpPr>
            <p:spPr>
              <a:xfrm>
                <a:off x="807741" y="3026296"/>
                <a:ext cx="833074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 smtClean="0"/>
                  <a:t>Determine Wilson </a:t>
                </a:r>
                <a:r>
                  <a:rPr lang="en-US" altLang="ja-JP" sz="2000" dirty="0" err="1" smtClean="0"/>
                  <a:t>coeffs</a:t>
                </a:r>
                <a:r>
                  <a:rPr lang="en-US" altLang="ja-JP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ja-JP" altLang="en-US" sz="20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d>
                  </m:oMath>
                </a14:m>
                <a:r>
                  <a:rPr lang="ja-JP" altLang="en-US" sz="2000" dirty="0"/>
                  <a:t> </a:t>
                </a:r>
                <a:r>
                  <a:rPr lang="en-US" altLang="ja-JP" sz="2000" dirty="0" smtClean="0"/>
                  <a:t>such that physics at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0000FF"/>
                        </a:solidFill>
                        <a:latin typeface="Cambria Math"/>
                      </a:rPr>
                      <m:t>𝐸</m:t>
                    </m:r>
                    <m:r>
                      <a:rPr lang="en-US" altLang="ja-JP" sz="2000" i="1">
                        <a:solidFill>
                          <a:srgbClr val="0000FF"/>
                        </a:solidFill>
                        <a:latin typeface="Cambria Math"/>
                      </a:rPr>
                      <m:t>&lt;</m:t>
                    </m:r>
                    <m:r>
                      <a:rPr lang="ja-JP" altLang="en-US" sz="2000" i="1">
                        <a:solidFill>
                          <a:srgbClr val="0000FF"/>
                        </a:solidFill>
                        <a:latin typeface="Cambria Math"/>
                      </a:rPr>
                      <m:t>𝜇</m:t>
                    </m:r>
                  </m:oMath>
                </a14:m>
                <a:r>
                  <a:rPr lang="en-US" altLang="ja-JP" sz="2000" dirty="0" smtClean="0"/>
                  <a:t> is unchanged,</a:t>
                </a:r>
              </a:p>
              <a:p>
                <a:r>
                  <a:rPr lang="en-US" altLang="ja-JP" sz="2000" dirty="0" smtClean="0">
                    <a:solidFill>
                      <a:srgbClr val="FF0000"/>
                    </a:solidFill>
                  </a:rPr>
                  <a:t>via</a:t>
                </a:r>
                <a:r>
                  <a:rPr lang="en-US" altLang="ja-JP" sz="2000" dirty="0" smtClean="0"/>
                  <a:t>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pert. </a:t>
                </a:r>
                <a:r>
                  <a:rPr lang="en-US" altLang="ja-JP" sz="2000" dirty="0" smtClean="0">
                    <a:solidFill>
                      <a:srgbClr val="FF0000"/>
                    </a:solidFill>
                  </a:rPr>
                  <a:t>QCD.</a:t>
                </a:r>
                <a:endParaRPr lang="ja-JP" altLang="en-US" sz="2000" dirty="0"/>
              </a:p>
              <a:p>
                <a:endParaRPr kumimoji="1" lang="ja-JP" altLang="en-US" sz="2000" dirty="0"/>
              </a:p>
            </p:txBody>
          </p:sp>
        </mc:Choice>
        <mc:Fallback xmlns="">
          <p:sp>
            <p:nvSpPr>
              <p:cNvPr id="65" name="テキスト ボックス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41" y="3026296"/>
                <a:ext cx="8330742" cy="1015663"/>
              </a:xfrm>
              <a:prstGeom prst="rect">
                <a:avLst/>
              </a:prstGeom>
              <a:blipFill rotWithShape="1">
                <a:blip r:embed="rId14"/>
                <a:stretch>
                  <a:fillRect l="-805" t="-2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テキスト ボックス 66"/>
          <p:cNvSpPr txBox="1"/>
          <p:nvPr/>
        </p:nvSpPr>
        <p:spPr>
          <a:xfrm>
            <a:off x="5265111" y="2359195"/>
            <a:ext cx="1279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8000"/>
                </a:solidFill>
              </a:rPr>
              <a:t>less </a:t>
            </a:r>
            <a:r>
              <a:rPr lang="en-US" altLang="ja-JP" sz="2000" dirty="0" err="1" smtClean="0">
                <a:solidFill>
                  <a:srgbClr val="008000"/>
                </a:solidFill>
              </a:rPr>
              <a:t>d.o.f</a:t>
            </a:r>
            <a:r>
              <a:rPr lang="en-US" altLang="ja-JP" sz="2000" dirty="0" smtClean="0">
                <a:solidFill>
                  <a:srgbClr val="008000"/>
                </a:solidFill>
              </a:rPr>
              <a:t>.</a:t>
            </a:r>
            <a:endParaRPr kumimoji="1" lang="ja-JP" altLang="en-US" sz="2000" dirty="0">
              <a:solidFill>
                <a:srgbClr val="008000"/>
              </a:solidFill>
            </a:endParaRPr>
          </a:p>
        </p:txBody>
      </p:sp>
      <p:grpSp>
        <p:nvGrpSpPr>
          <p:cNvPr id="75" name="グループ化 74"/>
          <p:cNvGrpSpPr/>
          <p:nvPr/>
        </p:nvGrpSpPr>
        <p:grpSpPr>
          <a:xfrm>
            <a:off x="3026156" y="1844536"/>
            <a:ext cx="3894424" cy="619606"/>
            <a:chOff x="5630208" y="1345879"/>
            <a:chExt cx="3894424" cy="619606"/>
          </a:xfrm>
        </p:grpSpPr>
        <p:grpSp>
          <p:nvGrpSpPr>
            <p:cNvPr id="76" name="グループ化 75"/>
            <p:cNvGrpSpPr/>
            <p:nvPr/>
          </p:nvGrpSpPr>
          <p:grpSpPr>
            <a:xfrm>
              <a:off x="6056228" y="1346816"/>
              <a:ext cx="3468404" cy="618669"/>
              <a:chOff x="5966218" y="4538670"/>
              <a:chExt cx="3468404" cy="61866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テキスト ボックス 77"/>
                  <p:cNvSpPr txBox="1"/>
                  <p:nvPr/>
                </p:nvSpPr>
                <p:spPr>
                  <a:xfrm>
                    <a:off x="5966218" y="4609210"/>
                    <a:ext cx="2271263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0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   </m:t>
                          </m:r>
                          <m:d>
                            <m:dPr>
                              <m:ctrlPr>
                                <a:rPr kumimoji="1" lang="en-US" altLang="ja-JP" sz="2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kumimoji="1" lang="ja-JP" altLang="en-US" sz="2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d>
                          <m:r>
                            <a:rPr kumimoji="1" lang="en-US" altLang="ja-JP" sz="20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kumimoji="1" lang="en-US" altLang="ja-JP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 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kumimoji="1" lang="en-US" altLang="ja-JP" sz="2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kumimoji="1" lang="en-US" altLang="ja-JP" sz="2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             </m:t>
                              </m:r>
                              <m:r>
                                <a:rPr kumimoji="1" lang="en-US" altLang="ja-JP" sz="2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8" name="テキスト ボックス 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66218" y="4609210"/>
                    <a:ext cx="2271263" cy="400110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正方形/長方形 78"/>
                  <p:cNvSpPr/>
                  <p:nvPr/>
                </p:nvSpPr>
                <p:spPr>
                  <a:xfrm>
                    <a:off x="7306515" y="4538670"/>
                    <a:ext cx="970330" cy="51328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28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     </m:t>
                          </m:r>
                          <m:r>
                            <a:rPr lang="ja-JP" altLang="en-US" sz="280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𝒪</m:t>
                          </m:r>
                          <m:r>
                            <a:rPr lang="en-US" altLang="ja-JP" sz="28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oMath>
                      </m:oMathPara>
                    </a14:m>
                    <a:endParaRPr lang="ja-JP" altLang="en-US" sz="2800" baseline="-25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9" name="正方形/長方形 7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6515" y="4538670"/>
                    <a:ext cx="970330" cy="513282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正方形/長方形 79"/>
                  <p:cNvSpPr/>
                  <p:nvPr/>
                </p:nvSpPr>
                <p:spPr>
                  <a:xfrm>
                    <a:off x="6849906" y="4542171"/>
                    <a:ext cx="552011" cy="6151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ja-JP" sz="140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altLang="ja-JP" sz="1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m:rPr>
                                  <m:nor/>
                                </m:rPr>
                                <a:rPr lang="ja-JP" altLang="en-US" sz="1400" dirty="0">
                                  <a:solidFill>
                                    <a:srgbClr val="0000FF"/>
                                  </a:solidFill>
                                </a:rPr>
                                <m:t> </m:t>
                              </m:r>
                            </m:e>
                          </m:nary>
                        </m:oMath>
                      </m:oMathPara>
                    </a14:m>
                    <a:endParaRPr lang="ja-JP" altLang="en-US" sz="14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0" name="正方形/長方形 7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49906" y="4542171"/>
                    <a:ext cx="552011" cy="615168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 l="-100000" t="-115842" r="-108791" b="-16633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正方形/長方形 80"/>
                  <p:cNvSpPr/>
                  <p:nvPr/>
                </p:nvSpPr>
                <p:spPr>
                  <a:xfrm>
                    <a:off x="7852907" y="4581045"/>
                    <a:ext cx="1581715" cy="42479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altLang="ja-JP" sz="20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ja-JP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ja-JP" sz="20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ja-JP" sz="2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ja-JP" sz="200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0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2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ja-JP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ja-JP" altLang="en-US" sz="2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ja-JP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ja-JP" altLang="en-US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1" name="正方形/長方形 8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52907" y="4581045"/>
                    <a:ext cx="1581715" cy="424796"/>
                  </a:xfrm>
                  <a:prstGeom prst="rect">
                    <a:avLst/>
                  </a:prstGeom>
                  <a:blipFill rotWithShape="1">
                    <a:blip r:embed="rId18"/>
                    <a:stretch>
                      <a:fillRect b="-10145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正方形/長方形 76"/>
                <p:cNvSpPr/>
                <p:nvPr/>
              </p:nvSpPr>
              <p:spPr>
                <a:xfrm>
                  <a:off x="5630208" y="1345879"/>
                  <a:ext cx="50706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80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ℒ</m:t>
                        </m:r>
                      </m:oMath>
                    </m:oMathPara>
                  </a14:m>
                  <a:endParaRPr lang="ja-JP" altLang="en-US" sz="28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正方形/長方形 7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0208" y="1345879"/>
                  <a:ext cx="507062" cy="523220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テキスト ボックス 4"/>
          <p:cNvSpPr txBox="1"/>
          <p:nvPr/>
        </p:nvSpPr>
        <p:spPr>
          <a:xfrm>
            <a:off x="3305046" y="2049135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00FF"/>
                </a:solidFill>
              </a:rPr>
              <a:t>EFT</a:t>
            </a:r>
            <a:endParaRPr kumimoji="1" lang="ja-JP" altLang="en-US" sz="1600" dirty="0">
              <a:solidFill>
                <a:srgbClr val="0000FF"/>
              </a:solidFill>
            </a:endParaRPr>
          </a:p>
        </p:txBody>
      </p:sp>
      <p:cxnSp>
        <p:nvCxnSpPr>
          <p:cNvPr id="82" name="直線矢印コネクタ 81"/>
          <p:cNvCxnSpPr/>
          <p:nvPr/>
        </p:nvCxnSpPr>
        <p:spPr>
          <a:xfrm>
            <a:off x="4979624" y="1388126"/>
            <a:ext cx="528810" cy="48474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4803177" y="1955360"/>
                <a:ext cx="5732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ja-JP" alt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177" y="1955360"/>
                <a:ext cx="573234" cy="369332"/>
              </a:xfrm>
              <a:prstGeom prst="rect">
                <a:avLst/>
              </a:prstGeom>
              <a:blipFill rotWithShape="1">
                <a:blip r:embed="rId2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7" t="14123" r="49340" b="-1"/>
          <a:stretch/>
        </p:blipFill>
        <p:spPr bwMode="auto">
          <a:xfrm rot="5400000">
            <a:off x="7528754" y="1667704"/>
            <a:ext cx="267035" cy="23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4711215" y="226383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7030A0"/>
                </a:solidFill>
              </a:rPr>
              <a:t>UV </a:t>
            </a:r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5813711" y="226383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IR</a:t>
            </a:r>
            <a:endParaRPr lang="ja-JP" altLang="en-US" dirty="0"/>
          </a:p>
        </p:txBody>
      </p:sp>
      <p:cxnSp>
        <p:nvCxnSpPr>
          <p:cNvPr id="31" name="直線コネクタ 30"/>
          <p:cNvCxnSpPr/>
          <p:nvPr/>
        </p:nvCxnSpPr>
        <p:spPr>
          <a:xfrm>
            <a:off x="4715218" y="2307286"/>
            <a:ext cx="550843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5373296" y="2307286"/>
            <a:ext cx="15232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18817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96" y="2803290"/>
            <a:ext cx="6544420" cy="49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11" y="1316313"/>
            <a:ext cx="1334455" cy="35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矢印コネクタ 5"/>
          <p:cNvCxnSpPr/>
          <p:nvPr/>
        </p:nvCxnSpPr>
        <p:spPr>
          <a:xfrm flipH="1">
            <a:off x="3613533" y="2655072"/>
            <a:ext cx="220338" cy="27542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5299113" y="2644055"/>
            <a:ext cx="605928" cy="26440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 flipH="1">
            <a:off x="340818" y="638690"/>
            <a:ext cx="6192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OPE in </a:t>
            </a:r>
            <a:r>
              <a:rPr lang="en-US" altLang="ja-JP" sz="2400" u="sng" dirty="0" err="1" smtClean="0">
                <a:solidFill>
                  <a:schemeClr val="tx2"/>
                </a:solidFill>
                <a:uFill>
                  <a:solidFill>
                    <a:srgbClr val="FF0000"/>
                  </a:solidFill>
                </a:uFill>
              </a:rPr>
              <a:t>Wilsonian</a:t>
            </a:r>
            <a:r>
              <a:rPr lang="en-US" altLang="ja-JP" sz="2400" u="sng" dirty="0" smtClean="0">
                <a:solidFill>
                  <a:schemeClr val="tx2"/>
                </a:solidFill>
                <a:uFill>
                  <a:solidFill>
                    <a:srgbClr val="FF0000"/>
                  </a:solidFill>
                </a:uFill>
              </a:rPr>
              <a:t> EFT</a:t>
            </a:r>
            <a:r>
              <a:rPr lang="en-US" altLang="ja-JP" sz="2400" dirty="0" smtClean="0">
                <a:solidFill>
                  <a:schemeClr val="tx2"/>
                </a:solidFill>
                <a:uFill>
                  <a:solidFill>
                    <a:srgbClr val="FF0000"/>
                  </a:solidFill>
                </a:uFill>
              </a:rPr>
              <a:t>      </a:t>
            </a:r>
            <a:r>
              <a:rPr lang="en-US" altLang="ja-JP" dirty="0" err="1" smtClean="0">
                <a:solidFill>
                  <a:srgbClr val="008000"/>
                </a:solidFill>
                <a:uFill>
                  <a:solidFill>
                    <a:srgbClr val="FF0000"/>
                  </a:solidFill>
                </a:uFill>
              </a:rPr>
              <a:t>multipole</a:t>
            </a:r>
            <a:r>
              <a:rPr lang="en-US" altLang="ja-JP" dirty="0" smtClean="0">
                <a:solidFill>
                  <a:srgbClr val="008000"/>
                </a:solidFill>
                <a:uFill>
                  <a:solidFill>
                    <a:srgbClr val="FF0000"/>
                  </a:solidFill>
                </a:uFill>
              </a:rPr>
              <a:t> expansion</a:t>
            </a:r>
            <a:endParaRPr kumimoji="1" lang="ja-JP" altLang="en-US" dirty="0">
              <a:solidFill>
                <a:srgbClr val="008000"/>
              </a:solidFill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446967" y="599780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ja-JP" altLang="en-US" sz="2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/>
              <p:cNvSpPr/>
              <p:nvPr/>
            </p:nvSpPr>
            <p:spPr>
              <a:xfrm>
                <a:off x="3882077" y="4545455"/>
                <a:ext cx="120815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altLang="ja-JP" sz="200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US" altLang="ja-JP" sz="200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altLang="ja-JP" sz="20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≪1</m:t>
                      </m:r>
                    </m:oMath>
                  </m:oMathPara>
                </a14:m>
                <a:endParaRPr lang="ja-JP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3" name="正方形/長方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077" y="4545455"/>
                <a:ext cx="1208151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112" y="3313622"/>
            <a:ext cx="4702654" cy="68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グループ化 24"/>
          <p:cNvGrpSpPr/>
          <p:nvPr/>
        </p:nvGrpSpPr>
        <p:grpSpPr>
          <a:xfrm>
            <a:off x="6835652" y="0"/>
            <a:ext cx="1422589" cy="2280493"/>
            <a:chOff x="7496664" y="55085"/>
            <a:chExt cx="1422589" cy="2280493"/>
          </a:xfrm>
        </p:grpSpPr>
        <p:cxnSp>
          <p:nvCxnSpPr>
            <p:cNvPr id="30" name="直線矢印コネクタ 29"/>
            <p:cNvCxnSpPr/>
            <p:nvPr/>
          </p:nvCxnSpPr>
          <p:spPr>
            <a:xfrm flipV="1">
              <a:off x="8063436" y="495763"/>
              <a:ext cx="0" cy="183981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直線コネクタ 1024"/>
            <p:cNvCxnSpPr/>
            <p:nvPr/>
          </p:nvCxnSpPr>
          <p:spPr>
            <a:xfrm>
              <a:off x="7898183" y="903386"/>
              <a:ext cx="330506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>
              <a:off x="7898183" y="1606627"/>
              <a:ext cx="330506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16" r="71494"/>
            <a:stretch/>
          </p:blipFill>
          <p:spPr bwMode="auto">
            <a:xfrm>
              <a:off x="7496664" y="760166"/>
              <a:ext cx="380404" cy="311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23" t="2140" b="1"/>
            <a:stretch/>
          </p:blipFill>
          <p:spPr bwMode="auto">
            <a:xfrm>
              <a:off x="8273674" y="1961005"/>
              <a:ext cx="645579" cy="344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2" name="正方形/長方形 1031"/>
                <p:cNvSpPr/>
                <p:nvPr/>
              </p:nvSpPr>
              <p:spPr>
                <a:xfrm>
                  <a:off x="7520993" y="1393501"/>
                  <a:ext cx="40312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ja-JP" altLang="en-US" sz="2000" i="1" smtClean="0">
                            <a:solidFill>
                              <a:srgbClr val="008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oMath>
                    </m:oMathPara>
                  </a14:m>
                  <a:endParaRPr lang="ja-JP" altLang="en-US" sz="2000" dirty="0">
                    <a:solidFill>
                      <a:srgbClr val="008000"/>
                    </a:solidFill>
                  </a:endParaRPr>
                </a:p>
              </p:txBody>
            </p:sp>
          </mc:Choice>
          <mc:Fallback xmlns="">
            <p:sp>
              <p:nvSpPr>
                <p:cNvPr id="1032" name="正方形/長方形 10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0993" y="1393501"/>
                  <a:ext cx="403123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3" name="正方形/長方形 1032"/>
                <p:cNvSpPr/>
                <p:nvPr/>
              </p:nvSpPr>
              <p:spPr>
                <a:xfrm>
                  <a:off x="7852290" y="55085"/>
                  <a:ext cx="47404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oMath>
                    </m:oMathPara>
                  </a14:m>
                  <a:endParaRPr lang="ja-JP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33" name="正方形/長方形 10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2290" y="55085"/>
                  <a:ext cx="474040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テキスト ボックス 1"/>
          <p:cNvSpPr txBox="1"/>
          <p:nvPr/>
        </p:nvSpPr>
        <p:spPr>
          <a:xfrm>
            <a:off x="947450" y="1311004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Observable which includes a high scale </a:t>
            </a:r>
            <a:endParaRPr kumimoji="1" lang="ja-JP" altLang="en-US" dirty="0"/>
          </a:p>
        </p:txBody>
      </p:sp>
      <p:pic>
        <p:nvPicPr>
          <p:cNvPr id="28" name="図 27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829" y="-22035"/>
            <a:ext cx="457416" cy="1743769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7971709" y="672028"/>
            <a:ext cx="982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 smtClean="0"/>
              <a:t>integrate</a:t>
            </a:r>
          </a:p>
          <a:p>
            <a:pPr algn="ctr"/>
            <a:r>
              <a:rPr lang="en-US" altLang="ja-JP" sz="1600" dirty="0" smtClean="0"/>
              <a:t>out</a:t>
            </a:r>
            <a:endParaRPr kumimoji="1" lang="ja-JP" altLang="en-US" sz="16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283037" y="2302530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light quarks and IR gluons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27" name="直線コネクタ 26"/>
          <p:cNvCxnSpPr/>
          <p:nvPr/>
        </p:nvCxnSpPr>
        <p:spPr>
          <a:xfrm>
            <a:off x="2864386" y="3216932"/>
            <a:ext cx="1277956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5242193" y="3215096"/>
            <a:ext cx="231537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3202237" y="3786137"/>
            <a:ext cx="290110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>
            <a:off x="3745735" y="3216932"/>
            <a:ext cx="1299990" cy="815248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5881171" y="3215096"/>
            <a:ext cx="34887" cy="806067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>
            <a:off x="5438661" y="3786137"/>
            <a:ext cx="91806" cy="257060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5023687" y="3999127"/>
            <a:ext cx="21034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rgbClr val="00B050"/>
                </a:solidFill>
              </a:rPr>
              <a:t>n</a:t>
            </a:r>
            <a:r>
              <a:rPr kumimoji="1" lang="en-US" altLang="ja-JP" sz="1600" dirty="0" smtClean="0">
                <a:solidFill>
                  <a:srgbClr val="00B050"/>
                </a:solidFill>
              </a:rPr>
              <a:t>on-pert. parameters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6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4236" y="176264"/>
            <a:ext cx="3762568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Asymptotic Expansion of Diagrams</a:t>
            </a:r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48" y="1043268"/>
            <a:ext cx="4542413" cy="92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グループ化 27"/>
          <p:cNvGrpSpPr/>
          <p:nvPr/>
        </p:nvGrpSpPr>
        <p:grpSpPr>
          <a:xfrm>
            <a:off x="388172" y="1960996"/>
            <a:ext cx="8059929" cy="1222881"/>
            <a:chOff x="388172" y="1806758"/>
            <a:chExt cx="8059929" cy="1222881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172" y="1806758"/>
              <a:ext cx="4280598" cy="884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5" t="957"/>
            <a:stretch/>
          </p:blipFill>
          <p:spPr bwMode="auto">
            <a:xfrm>
              <a:off x="4594034" y="1850572"/>
              <a:ext cx="3723702" cy="84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7786" y="2673079"/>
              <a:ext cx="1174567" cy="356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角丸四角形 4"/>
            <p:cNvSpPr/>
            <p:nvPr/>
          </p:nvSpPr>
          <p:spPr>
            <a:xfrm>
              <a:off x="881349" y="1811354"/>
              <a:ext cx="3635567" cy="804231"/>
            </a:xfrm>
            <a:prstGeom prst="roundRect">
              <a:avLst/>
            </a:prstGeom>
            <a:noFill/>
            <a:ln>
              <a:solidFill>
                <a:srgbClr val="DA5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角丸四角形 10"/>
            <p:cNvSpPr/>
            <p:nvPr/>
          </p:nvSpPr>
          <p:spPr>
            <a:xfrm>
              <a:off x="4812534" y="1811354"/>
              <a:ext cx="3635567" cy="804231"/>
            </a:xfrm>
            <a:prstGeom prst="roundRect">
              <a:avLst/>
            </a:prstGeom>
            <a:noFill/>
            <a:ln>
              <a:solidFill>
                <a:srgbClr val="DA5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6865" y="2718698"/>
              <a:ext cx="672773" cy="290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グループ化 28"/>
          <p:cNvGrpSpPr/>
          <p:nvPr/>
        </p:nvGrpSpPr>
        <p:grpSpPr>
          <a:xfrm>
            <a:off x="1519238" y="3399638"/>
            <a:ext cx="5611939" cy="3318808"/>
            <a:chOff x="1519238" y="3399638"/>
            <a:chExt cx="5611939" cy="3318808"/>
          </a:xfrm>
        </p:grpSpPr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0038" y="5069078"/>
              <a:ext cx="471085" cy="25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角丸四角形 15"/>
            <p:cNvSpPr/>
            <p:nvPr/>
          </p:nvSpPr>
          <p:spPr>
            <a:xfrm>
              <a:off x="4686300" y="4895850"/>
              <a:ext cx="1905000" cy="2476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" name="直線コネクタ 14"/>
            <p:cNvCxnSpPr/>
            <p:nvPr/>
          </p:nvCxnSpPr>
          <p:spPr>
            <a:xfrm>
              <a:off x="4801523" y="3404215"/>
              <a:ext cx="0" cy="3314231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十字形 16"/>
            <p:cNvSpPr/>
            <p:nvPr/>
          </p:nvSpPr>
          <p:spPr>
            <a:xfrm rot="2700000">
              <a:off x="4719838" y="4938403"/>
              <a:ext cx="168689" cy="162132"/>
            </a:xfrm>
            <a:prstGeom prst="plus">
              <a:avLst>
                <a:gd name="adj" fmla="val 3945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十字形 17"/>
            <p:cNvSpPr/>
            <p:nvPr/>
          </p:nvSpPr>
          <p:spPr>
            <a:xfrm rot="2700000">
              <a:off x="4281709" y="4943166"/>
              <a:ext cx="168689" cy="162132"/>
            </a:xfrm>
            <a:prstGeom prst="plus">
              <a:avLst>
                <a:gd name="adj" fmla="val 3945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十字形 18"/>
            <p:cNvSpPr/>
            <p:nvPr/>
          </p:nvSpPr>
          <p:spPr>
            <a:xfrm rot="2700000">
              <a:off x="2257625" y="4933641"/>
              <a:ext cx="168689" cy="162132"/>
            </a:xfrm>
            <a:prstGeom prst="plus">
              <a:avLst>
                <a:gd name="adj" fmla="val 3945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2" name="Picture 7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40"/>
            <a:stretch/>
          </p:blipFill>
          <p:spPr bwMode="auto">
            <a:xfrm>
              <a:off x="6077811" y="3399638"/>
              <a:ext cx="278922" cy="338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直線コネクタ 12"/>
            <p:cNvCxnSpPr/>
            <p:nvPr/>
          </p:nvCxnSpPr>
          <p:spPr>
            <a:xfrm>
              <a:off x="6016470" y="3465954"/>
              <a:ext cx="0" cy="347663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rot="5400000">
              <a:off x="6192685" y="3627880"/>
              <a:ext cx="0" cy="347663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円/楕円 13"/>
            <p:cNvSpPr/>
            <p:nvPr/>
          </p:nvSpPr>
          <p:spPr>
            <a:xfrm>
              <a:off x="1685926" y="3590926"/>
              <a:ext cx="4743450" cy="2838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二等辺三角形 19"/>
            <p:cNvSpPr/>
            <p:nvPr/>
          </p:nvSpPr>
          <p:spPr>
            <a:xfrm rot="16200000">
              <a:off x="6143625" y="4562475"/>
              <a:ext cx="1060704" cy="9144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3" t="94908" r="18287" b="926"/>
            <a:stretch/>
          </p:blipFill>
          <p:spPr>
            <a:xfrm>
              <a:off x="4872038" y="4943476"/>
              <a:ext cx="1609725" cy="171450"/>
            </a:xfrm>
            <a:prstGeom prst="rect">
              <a:avLst/>
            </a:prstGeom>
          </p:spPr>
        </p:pic>
        <p:cxnSp>
          <p:nvCxnSpPr>
            <p:cNvPr id="7" name="直線コネクタ 6"/>
            <p:cNvCxnSpPr/>
            <p:nvPr/>
          </p:nvCxnSpPr>
          <p:spPr>
            <a:xfrm>
              <a:off x="1519238" y="5023692"/>
              <a:ext cx="4903596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305" y="5114925"/>
              <a:ext cx="374574" cy="193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円/楕円 20"/>
            <p:cNvSpPr/>
            <p:nvPr/>
          </p:nvSpPr>
          <p:spPr>
            <a:xfrm>
              <a:off x="1961002" y="4638100"/>
              <a:ext cx="760164" cy="7601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3898135" y="4658298"/>
              <a:ext cx="760164" cy="7601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7" name="グループ化 26"/>
            <p:cNvGrpSpPr/>
            <p:nvPr/>
          </p:nvGrpSpPr>
          <p:grpSpPr>
            <a:xfrm>
              <a:off x="4055813" y="3512603"/>
              <a:ext cx="108563" cy="155095"/>
              <a:chOff x="4055813" y="3512603"/>
              <a:chExt cx="108563" cy="155095"/>
            </a:xfrm>
          </p:grpSpPr>
          <p:cxnSp>
            <p:nvCxnSpPr>
              <p:cNvPr id="24" name="直線コネクタ 23"/>
              <p:cNvCxnSpPr/>
              <p:nvPr/>
            </p:nvCxnSpPr>
            <p:spPr>
              <a:xfrm flipV="1">
                <a:off x="4057651" y="3512603"/>
                <a:ext cx="106725" cy="7356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/>
              <p:cNvCxnSpPr/>
              <p:nvPr/>
            </p:nvCxnSpPr>
            <p:spPr>
              <a:xfrm>
                <a:off x="4055813" y="3594138"/>
                <a:ext cx="106725" cy="7356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グループ化 37"/>
            <p:cNvGrpSpPr/>
            <p:nvPr/>
          </p:nvGrpSpPr>
          <p:grpSpPr>
            <a:xfrm flipH="1">
              <a:off x="4046288" y="6351052"/>
              <a:ext cx="108563" cy="155095"/>
              <a:chOff x="4055813" y="3512603"/>
              <a:chExt cx="108563" cy="155095"/>
            </a:xfrm>
          </p:grpSpPr>
          <p:cxnSp>
            <p:nvCxnSpPr>
              <p:cNvPr id="39" name="直線コネクタ 38"/>
              <p:cNvCxnSpPr/>
              <p:nvPr/>
            </p:nvCxnSpPr>
            <p:spPr>
              <a:xfrm flipV="1">
                <a:off x="4057651" y="3512603"/>
                <a:ext cx="106725" cy="7356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/>
              <p:cNvCxnSpPr/>
              <p:nvPr/>
            </p:nvCxnSpPr>
            <p:spPr>
              <a:xfrm>
                <a:off x="4055813" y="3594138"/>
                <a:ext cx="106725" cy="7356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グループ化 40"/>
            <p:cNvGrpSpPr/>
            <p:nvPr/>
          </p:nvGrpSpPr>
          <p:grpSpPr>
            <a:xfrm>
              <a:off x="2327026" y="4565116"/>
              <a:ext cx="108563" cy="155095"/>
              <a:chOff x="4055813" y="3512603"/>
              <a:chExt cx="108563" cy="155095"/>
            </a:xfrm>
          </p:grpSpPr>
          <p:cxnSp>
            <p:nvCxnSpPr>
              <p:cNvPr id="42" name="直線コネクタ 41"/>
              <p:cNvCxnSpPr/>
              <p:nvPr/>
            </p:nvCxnSpPr>
            <p:spPr>
              <a:xfrm flipV="1">
                <a:off x="4057651" y="3512603"/>
                <a:ext cx="106725" cy="7356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>
              <a:xfrm>
                <a:off x="4055813" y="3594138"/>
                <a:ext cx="106725" cy="7356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グループ化 43"/>
            <p:cNvGrpSpPr/>
            <p:nvPr/>
          </p:nvGrpSpPr>
          <p:grpSpPr>
            <a:xfrm>
              <a:off x="4274888" y="4579403"/>
              <a:ext cx="108563" cy="155095"/>
              <a:chOff x="4055813" y="3512603"/>
              <a:chExt cx="108563" cy="155095"/>
            </a:xfrm>
          </p:grpSpPr>
          <p:cxnSp>
            <p:nvCxnSpPr>
              <p:cNvPr id="45" name="直線コネクタ 44"/>
              <p:cNvCxnSpPr/>
              <p:nvPr/>
            </p:nvCxnSpPr>
            <p:spPr>
              <a:xfrm flipV="1">
                <a:off x="4057651" y="3512603"/>
                <a:ext cx="106725" cy="7356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/>
              <p:cNvCxnSpPr/>
              <p:nvPr/>
            </p:nvCxnSpPr>
            <p:spPr>
              <a:xfrm>
                <a:off x="4055813" y="3594138"/>
                <a:ext cx="106725" cy="7356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テキスト ボックス 1"/>
          <p:cNvSpPr txBox="1"/>
          <p:nvPr/>
        </p:nvSpPr>
        <p:spPr>
          <a:xfrm>
            <a:off x="121185" y="683046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Simplified example: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4886025" y="1250281"/>
                <a:ext cx="8812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(=</m:t>
                      </m:r>
                      <m:r>
                        <a:rPr lang="en-US" altLang="ja-JP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en-US" altLang="ja-JP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025" y="1250281"/>
                <a:ext cx="881203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6246567" y="5530467"/>
            <a:ext cx="26132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00A7E2"/>
                </a:solidFill>
              </a:rPr>
              <a:t>Contribution of each </a:t>
            </a:r>
            <a:r>
              <a:rPr kumimoji="1" lang="en-US" altLang="ja-JP" sz="1600" dirty="0" smtClean="0">
                <a:solidFill>
                  <a:srgbClr val="00A7E2"/>
                </a:solidFill>
              </a:rPr>
              <a:t>scale </a:t>
            </a:r>
          </a:p>
          <a:p>
            <a:r>
              <a:rPr kumimoji="1" lang="en-US" altLang="ja-JP" sz="1600" dirty="0" smtClean="0">
                <a:solidFill>
                  <a:srgbClr val="00A7E2"/>
                </a:solidFill>
              </a:rPr>
              <a:t>given by contour </a:t>
            </a:r>
            <a:r>
              <a:rPr lang="en-US" altLang="ja-JP" sz="1600" dirty="0" smtClean="0">
                <a:solidFill>
                  <a:srgbClr val="00A7E2"/>
                </a:solidFill>
              </a:rPr>
              <a:t>integral </a:t>
            </a:r>
          </a:p>
          <a:p>
            <a:r>
              <a:rPr lang="en-US" altLang="ja-JP" sz="1600" dirty="0" smtClean="0">
                <a:solidFill>
                  <a:srgbClr val="00A7E2"/>
                </a:solidFill>
              </a:rPr>
              <a:t>around singularity</a:t>
            </a:r>
            <a:endParaRPr kumimoji="1" lang="ja-JP" altLang="en-US" sz="1600" dirty="0">
              <a:solidFill>
                <a:srgbClr val="00A7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66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グループ化 35"/>
          <p:cNvGrpSpPr/>
          <p:nvPr/>
        </p:nvGrpSpPr>
        <p:grpSpPr>
          <a:xfrm>
            <a:off x="396717" y="889242"/>
            <a:ext cx="2883445" cy="1695465"/>
            <a:chOff x="2708313" y="1208735"/>
            <a:chExt cx="2883445" cy="1695465"/>
          </a:xfrm>
        </p:grpSpPr>
        <p:cxnSp>
          <p:nvCxnSpPr>
            <p:cNvPr id="4" name="直線コネクタ 3"/>
            <p:cNvCxnSpPr/>
            <p:nvPr/>
          </p:nvCxnSpPr>
          <p:spPr>
            <a:xfrm>
              <a:off x="2875834" y="1972019"/>
              <a:ext cx="2596444" cy="0"/>
            </a:xfrm>
            <a:prstGeom prst="line">
              <a:avLst/>
            </a:prstGeom>
            <a:ln w="19050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円/楕円 5"/>
            <p:cNvSpPr/>
            <p:nvPr/>
          </p:nvSpPr>
          <p:spPr>
            <a:xfrm>
              <a:off x="3547432" y="1498293"/>
              <a:ext cx="1311007" cy="100253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" name="直線コネクタ 7"/>
            <p:cNvCxnSpPr/>
            <p:nvPr/>
          </p:nvCxnSpPr>
          <p:spPr>
            <a:xfrm>
              <a:off x="4191919" y="1498293"/>
              <a:ext cx="0" cy="1002535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8"/>
            <p:cNvCxnSpPr/>
            <p:nvPr/>
          </p:nvCxnSpPr>
          <p:spPr>
            <a:xfrm flipV="1">
              <a:off x="3448280" y="1399143"/>
              <a:ext cx="506775" cy="297455"/>
            </a:xfrm>
            <a:prstGeom prst="straightConnector1">
              <a:avLst/>
            </a:prstGeom>
            <a:ln>
              <a:solidFill>
                <a:srgbClr val="66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3418959" y="1234441"/>
                  <a:ext cx="36221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600" b="0" i="1" smtClean="0">
                            <a:solidFill>
                              <a:srgbClr val="663300"/>
                            </a:solidFill>
                            <a:latin typeface="Cambria Math"/>
                          </a:rPr>
                          <m:t>𝑘</m:t>
                        </m:r>
                      </m:oMath>
                    </m:oMathPara>
                  </a14:m>
                  <a:endParaRPr kumimoji="1" lang="ja-JP" altLang="en-US" sz="1600" dirty="0">
                    <a:solidFill>
                      <a:srgbClr val="6633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テキスト ボックス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8959" y="1234441"/>
                  <a:ext cx="362215" cy="33855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直線矢印コネクタ 10"/>
            <p:cNvCxnSpPr/>
            <p:nvPr/>
          </p:nvCxnSpPr>
          <p:spPr>
            <a:xfrm>
              <a:off x="3602516" y="2412694"/>
              <a:ext cx="319489" cy="242371"/>
            </a:xfrm>
            <a:prstGeom prst="straightConnector1">
              <a:avLst/>
            </a:prstGeom>
            <a:ln>
              <a:solidFill>
                <a:srgbClr val="66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/>
                <p:cNvSpPr txBox="1"/>
                <p:nvPr/>
              </p:nvSpPr>
              <p:spPr>
                <a:xfrm>
                  <a:off x="3483226" y="2565646"/>
                  <a:ext cx="72359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600" b="0" i="1" smtClean="0">
                            <a:solidFill>
                              <a:srgbClr val="6633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kumimoji="1" lang="en-US" altLang="ja-JP" sz="1600" b="0" i="1" smtClean="0">
                            <a:solidFill>
                              <a:srgbClr val="6633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kumimoji="1" lang="en-US" altLang="ja-JP" sz="1600" b="0" i="1" smtClean="0">
                            <a:solidFill>
                              <a:srgbClr val="663300"/>
                            </a:solidFill>
                            <a:latin typeface="Cambria Math"/>
                          </a:rPr>
                          <m:t>𝑘</m:t>
                        </m:r>
                      </m:oMath>
                    </m:oMathPara>
                  </a14:m>
                  <a:endParaRPr kumimoji="1" lang="ja-JP" altLang="en-US" sz="1600" dirty="0">
                    <a:solidFill>
                      <a:srgbClr val="6633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テキスト ボックス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3226" y="2565646"/>
                  <a:ext cx="723596" cy="3385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直線矢印コネクタ 12"/>
            <p:cNvCxnSpPr/>
            <p:nvPr/>
          </p:nvCxnSpPr>
          <p:spPr>
            <a:xfrm>
              <a:off x="4480193" y="1395472"/>
              <a:ext cx="378246" cy="235025"/>
            </a:xfrm>
            <a:prstGeom prst="straightConnector1">
              <a:avLst/>
            </a:prstGeom>
            <a:ln>
              <a:solidFill>
                <a:srgbClr val="66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テキスト ボックス 13"/>
                <p:cNvSpPr txBox="1"/>
                <p:nvPr/>
              </p:nvSpPr>
              <p:spPr>
                <a:xfrm>
                  <a:off x="4550024" y="1208735"/>
                  <a:ext cx="35920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600" b="0" i="1" smtClean="0">
                            <a:solidFill>
                              <a:srgbClr val="663300"/>
                            </a:solidFill>
                            <a:latin typeface="Cambria Math"/>
                          </a:rPr>
                          <m:t>𝑞</m:t>
                        </m:r>
                      </m:oMath>
                    </m:oMathPara>
                  </a14:m>
                  <a:endParaRPr kumimoji="1" lang="ja-JP" altLang="en-US" sz="1600" dirty="0">
                    <a:solidFill>
                      <a:srgbClr val="6633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テキスト ボックス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0024" y="1208735"/>
                  <a:ext cx="359201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545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直線矢印コネクタ 14"/>
            <p:cNvCxnSpPr/>
            <p:nvPr/>
          </p:nvCxnSpPr>
          <p:spPr>
            <a:xfrm flipV="1">
              <a:off x="4417764" y="2401677"/>
              <a:ext cx="429658" cy="308472"/>
            </a:xfrm>
            <a:prstGeom prst="straightConnector1">
              <a:avLst/>
            </a:prstGeom>
            <a:ln>
              <a:solidFill>
                <a:srgbClr val="66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テキスト ボックス 15"/>
                <p:cNvSpPr txBox="1"/>
                <p:nvPr/>
              </p:nvSpPr>
              <p:spPr>
                <a:xfrm>
                  <a:off x="4472907" y="2519743"/>
                  <a:ext cx="72058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600" b="0" i="1" smtClean="0">
                            <a:solidFill>
                              <a:srgbClr val="6633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kumimoji="1" lang="en-US" altLang="ja-JP" sz="1600" b="0" i="1" smtClean="0">
                            <a:solidFill>
                              <a:srgbClr val="6633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kumimoji="1" lang="en-US" altLang="ja-JP" sz="1600" b="0" i="1" smtClean="0">
                            <a:solidFill>
                              <a:srgbClr val="663300"/>
                            </a:solidFill>
                            <a:latin typeface="Cambria Math"/>
                          </a:rPr>
                          <m:t>𝑞</m:t>
                        </m:r>
                      </m:oMath>
                    </m:oMathPara>
                  </a14:m>
                  <a:endParaRPr kumimoji="1" lang="ja-JP" altLang="en-US" sz="1600" dirty="0">
                    <a:solidFill>
                      <a:srgbClr val="6633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テキスト ボックス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2907" y="2519743"/>
                  <a:ext cx="720582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545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直線矢印コネクタ 16"/>
            <p:cNvCxnSpPr/>
            <p:nvPr/>
          </p:nvCxnSpPr>
          <p:spPr>
            <a:xfrm flipV="1">
              <a:off x="5166911" y="1847162"/>
              <a:ext cx="359884" cy="3672"/>
            </a:xfrm>
            <a:prstGeom prst="straightConnector1">
              <a:avLst/>
            </a:prstGeom>
            <a:ln>
              <a:solidFill>
                <a:srgbClr val="66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5233070" y="1473140"/>
                  <a:ext cx="35868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600" b="0" i="1" smtClean="0">
                            <a:solidFill>
                              <a:srgbClr val="663300"/>
                            </a:solidFill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kumimoji="1" lang="ja-JP" altLang="en-US" sz="1600" dirty="0">
                    <a:solidFill>
                      <a:srgbClr val="6633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テキスト ボックス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3070" y="1473140"/>
                  <a:ext cx="358688" cy="33855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直線矢印コネクタ 28"/>
            <p:cNvCxnSpPr/>
            <p:nvPr/>
          </p:nvCxnSpPr>
          <p:spPr>
            <a:xfrm flipV="1">
              <a:off x="2708313" y="1856342"/>
              <a:ext cx="359884" cy="3672"/>
            </a:xfrm>
            <a:prstGeom prst="straightConnector1">
              <a:avLst/>
            </a:prstGeom>
            <a:ln>
              <a:solidFill>
                <a:srgbClr val="66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テキスト ボックス 29"/>
                <p:cNvSpPr txBox="1"/>
                <p:nvPr/>
              </p:nvSpPr>
              <p:spPr>
                <a:xfrm>
                  <a:off x="2774472" y="1482320"/>
                  <a:ext cx="35868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600" b="0" i="1" smtClean="0">
                            <a:solidFill>
                              <a:srgbClr val="663300"/>
                            </a:solidFill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kumimoji="1" lang="ja-JP" altLang="en-US" sz="1600" dirty="0">
                    <a:solidFill>
                      <a:srgbClr val="6633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テキスト ボックス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4472" y="1482320"/>
                  <a:ext cx="358688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545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直線矢印コネクタ 30"/>
            <p:cNvCxnSpPr/>
            <p:nvPr/>
          </p:nvCxnSpPr>
          <p:spPr>
            <a:xfrm>
              <a:off x="4327795" y="1771876"/>
              <a:ext cx="1834" cy="508616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テキスト ボックス 31"/>
                <p:cNvSpPr txBox="1"/>
                <p:nvPr/>
              </p:nvSpPr>
              <p:spPr>
                <a:xfrm>
                  <a:off x="4239718" y="1746724"/>
                  <a:ext cx="72058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kumimoji="1" lang="en-US" altLang="ja-JP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kumimoji="1" lang="en-US" altLang="ja-JP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𝑞</m:t>
                        </m:r>
                      </m:oMath>
                    </m:oMathPara>
                  </a14:m>
                  <a:endParaRPr kumimoji="1" lang="ja-JP" altLang="en-US" sz="16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テキスト ボックス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9718" y="1746724"/>
                  <a:ext cx="720582" cy="3385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/>
              <p:cNvSpPr txBox="1"/>
              <p:nvPr/>
            </p:nvSpPr>
            <p:spPr>
              <a:xfrm>
                <a:off x="3368351" y="1261501"/>
                <a:ext cx="5465792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solidFill>
                            <a:srgbClr val="6633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i="1" smtClean="0">
                              <a:solidFill>
                                <a:srgbClr val="663300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ja-JP" b="0" i="1" smtClean="0">
                                  <a:solidFill>
                                    <a:srgbClr val="6633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solidFill>
                                    <a:srgbClr val="6633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solidFill>
                                    <a:srgbClr val="66330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p>
                          </m:sSup>
                          <m:r>
                            <a:rPr kumimoji="1" lang="en-US" altLang="ja-JP" b="0" i="1" smtClean="0">
                              <a:solidFill>
                                <a:srgbClr val="6633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kumimoji="1" lang="en-US" altLang="ja-JP" b="0" i="1" smtClean="0">
                              <a:solidFill>
                                <a:srgbClr val="663300"/>
                              </a:solidFill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kumimoji="1" lang="en-US" altLang="ja-JP" b="0" i="1" smtClean="0">
                                  <a:solidFill>
                                    <a:srgbClr val="6633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solidFill>
                                    <a:srgbClr val="6633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solidFill>
                                    <a:srgbClr val="66330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p>
                          </m:sSup>
                          <m:r>
                            <a:rPr kumimoji="1" lang="en-US" altLang="ja-JP" b="0" i="1" smtClean="0">
                              <a:solidFill>
                                <a:srgbClr val="663300"/>
                              </a:solidFill>
                              <a:latin typeface="Cambria Math"/>
                            </a:rPr>
                            <m:t>𝑞</m:t>
                          </m:r>
                          <m:r>
                            <a:rPr kumimoji="1" lang="en-US" altLang="ja-JP" b="0" i="1" smtClean="0">
                              <a:solidFill>
                                <a:srgbClr val="66330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nary>
                      <m:f>
                        <m:fPr>
                          <m:ctrlPr>
                            <a:rPr kumimoji="1" lang="en-US" altLang="ja-JP" i="1" smtClean="0">
                              <a:solidFill>
                                <a:srgbClr val="6633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solidFill>
                                <a:srgbClr val="6633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b="0" i="1" smtClean="0">
                                  <a:solidFill>
                                    <a:srgbClr val="6633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solidFill>
                                    <a:srgbClr val="6633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solidFill>
                                    <a:srgbClr val="6633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b="0" i="1" smtClean="0">
                                  <a:solidFill>
                                    <a:srgbClr val="6633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b="0" i="1" smtClean="0">
                                      <a:solidFill>
                                        <a:srgbClr val="6633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0" i="1" smtClean="0">
                                      <a:solidFill>
                                        <a:srgbClr val="6633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kumimoji="1" lang="en-US" altLang="ja-JP" b="0" i="1" smtClean="0">
                                      <a:solidFill>
                                        <a:srgbClr val="6633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kumimoji="1" lang="en-US" altLang="ja-JP" b="0" i="1" smtClean="0">
                                      <a:solidFill>
                                        <a:srgbClr val="663300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ja-JP" b="0" i="1" smtClean="0">
                                  <a:solidFill>
                                    <a:srgbClr val="6633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ja-JP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kumimoji="1" lang="en-US" altLang="ja-JP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kumimoji="1" lang="en-US" altLang="ja-JP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𝑞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kumimoji="1" lang="en-US" altLang="ja-JP" b="0" i="1" smtClean="0">
                                  <a:solidFill>
                                    <a:srgbClr val="6633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solidFill>
                                    <a:srgbClr val="6633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kumimoji="1" lang="en-US" altLang="ja-JP" b="0" i="1" smtClean="0">
                                  <a:solidFill>
                                    <a:srgbClr val="66330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solidFill>
                                    <a:srgbClr val="6633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b="0" i="1" smtClean="0">
                                  <a:solidFill>
                                    <a:srgbClr val="6633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b="0" i="1" smtClean="0">
                                      <a:solidFill>
                                        <a:srgbClr val="6633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0" i="1" smtClean="0">
                                      <a:solidFill>
                                        <a:srgbClr val="6633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kumimoji="1" lang="en-US" altLang="ja-JP" b="0" i="1" smtClean="0">
                                      <a:solidFill>
                                        <a:srgbClr val="6633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kumimoji="1" lang="en-US" altLang="ja-JP" b="0" i="1" smtClean="0">
                                      <a:solidFill>
                                        <a:srgbClr val="66330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ja-JP" b="0" i="1" smtClean="0">
                                  <a:solidFill>
                                    <a:srgbClr val="6633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ja-JP" altLang="en-US" dirty="0">
                  <a:solidFill>
                    <a:srgbClr val="663300"/>
                  </a:solidFill>
                </a:endParaRPr>
              </a:p>
            </p:txBody>
          </p:sp>
        </mc:Choice>
        <mc:Fallback xmlns=""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351" y="1261501"/>
                <a:ext cx="5465792" cy="81887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1" name="直線コネクタ 170"/>
          <p:cNvCxnSpPr/>
          <p:nvPr/>
        </p:nvCxnSpPr>
        <p:spPr>
          <a:xfrm>
            <a:off x="110169" y="2710149"/>
            <a:ext cx="889061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正方形/長方形 171"/>
              <p:cNvSpPr/>
              <p:nvPr/>
            </p:nvSpPr>
            <p:spPr>
              <a:xfrm>
                <a:off x="6617347" y="2142633"/>
                <a:ext cx="22438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b="0" dirty="0" smtClean="0">
                    <a:solidFill>
                      <a:srgbClr val="002060"/>
                    </a:solidFill>
                  </a:rPr>
                  <a:t>in the case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≪</m:t>
                    </m:r>
                    <m:sSup>
                      <m:sSupPr>
                        <m:ctrlP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72" name="正方形/長方形 1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347" y="2142633"/>
                <a:ext cx="2243819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2446" t="-819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/>
          <p:cNvSpPr txBox="1"/>
          <p:nvPr/>
        </p:nvSpPr>
        <p:spPr>
          <a:xfrm>
            <a:off x="88134" y="297454"/>
            <a:ext cx="6400150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Asymptotic expansion of a diagram and Wilson </a:t>
            </a:r>
            <a:r>
              <a:rPr kumimoji="1" lang="en-US" altLang="ja-JP" dirty="0" err="1" smtClean="0"/>
              <a:t>coeffs</a:t>
            </a:r>
            <a:r>
              <a:rPr kumimoji="1" lang="en-US" altLang="ja-JP" dirty="0" smtClean="0"/>
              <a:t> in EFT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774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usepackage[dvips]{graphicx,psfrag}&#10;\usepackage[dvips,usenames]{color}&#10;\usepackage{amsmath,amssymb,graphics}&#10;\input colordvi&#10;&#10;\setlength{\textwidth}{22cm}&#10;\setlength{\textheight}{27cm}&#10;\setlength{\oddsidemargin}{-0.75cm}&#10;\setlength{\evensidemargin}{-0.75cm}&#10;\setlength{\topmargin}{-2.25cm}&#10;\setlength{\footskip}{0cm}&#10;\setlength{\parindent}{0cm}&#10;\setlength{\parskip}{1.5mm}&#10;\setlength{\arraycolsep}{2pt}&#10;&#10;\newcommand{\blue}{\NavyBlue}&#10;\newcommand{\red}{\OrangeRed}&#10;\newcommand{\green}{\ForestGreen}&#10;\newcommand{\orange}{\Orange}&#10;\newcommand{\brown}{\Brown}&#10;\newcommand{\purple}{\Purple}&#10;&#10;\definecolor{red1}{rgb}{1,0,0}&#10;\definecolor{red2}{rgb}{0.75,0,0}&#10;\definecolor{red3}{rgb}{0.5,0,0}&#10;\definecolor{blue1}{rgb}{0,0,1}&#10;&#10;&#10;\newcommand{\al}{\alpha}&#10;\newcommand{\be}{\beta}&#10;\newcommand{\VEV}[1]{\left\langle #1 \right\rangle}&#10;\newcommand{\tilLam}{\widetilde{\Lambda}}&#10;\newcommand{\major}[2]{\frac{d^{#1}{#2}}{(2\pi)^{#1}}}&#10;&#10;\newcommand \bra[1]{\left&lt; {#1} \,\right\vert}&#10;\newcommand \ket[1]{\left\vert\, {#1} \, \right&gt;}&#10;\newcommand \braket[2]{\hbox{$\left&lt; {#1} \,\vrule\, {#2} \right&gt;$}}&#10;\newcommand{\bea}{\begin{eqnarray}}&#10;\newcommand{\eea}{\end{eqnarray}}&#10;\newcommand{\simgt}{\hbox{ \raise3pt\hbox to 0pt{$&gt;$}\raise-3pt\hbox{$\sim$} }}&#10;\newcommand{\simlt}{\hbox{ \raise3pt\hbox to 0pt{$&lt;$}\raise-3pt\hbox{$\sim$} }}&#10;\newcommand \vc[1]{{\bf {#1}}}&#10;\newcommand{\clfn}{\setcounter{footnote}{0}}&#10;&#10;\newcommand{\LQ}{\Lambda_{\rm QCD}}&#10;&#10;\begin{document}&#10;&#10;\end{document}&#10;"/>
  <p:tag name="TEX2PS" val="platex $(base).tex; dvipsk -D $(res) -E -o $(base).ps $(base).dvi"/>
  <p:tag name="EXTERNALEDITCOMMAND" val="notepad %"/>
  <p:tag name="GHOSTSCRIPTCOMMAND" val="gswin32c"/>
  <p:tag name="DEFAULTBITMAP" val="png256"/>
  <p:tag name="DEFAULTBLEND" val="False"/>
  <p:tag name="DEFAULTTRANSPARENT" val="False"/>
  <p:tag name="DEFAULTWORKAROUNDTRANSPARENCYBUG" val="False"/>
  <p:tag name="DEFAULTRESOLUTION" val="1200"/>
  <p:tag name="DEFAULTMAGNIFICATION" val="1"/>
  <p:tag name="DEFAULTFONTSIZE" val="12"/>
  <p:tag name="DEFAULTWIDTH" val="390"/>
  <p:tag name="DEFAULTHEIGHT" val="38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graphicx}&#10;\usepackage[dvips,usenames]{color}&#10;\usepackage{amsmath,amssymb,graphics}&#10;\input colordvi&#10;&#10;\setlength{\textwidth}{22cm}&#10;\setlength{\textheight}{27cm}&#10;\setlength{\oddsidemargin}{-0.75cm}&#10;\setlength{\evensidemargin}{-0.75cm}&#10;\setlength{\topmargin}{-2.25cm}&#10;\setlength{\footskip}{0cm}&#10;\setlength{\parindent}{0cm}&#10;\setlength{\parskip}{1.5mm}&#10;\setlength{\arraycolsep}{2pt}&#10;&#10;\newcommand{\blue}{\NavyBlue}&#10;\newcommand{\red}{\OrangeRed}&#10;\newcommand{\green}{\ForestGreen}&#10;\newcommand{\orange}{\Orange}&#10;\newcommand{\brown}{\Brown}&#10;\newcommand{\purple}{\Purple}&#10;&#10;\definecolor{red1}{rgb}{1,0,0}&#10;\definecolor{red2}{rgb}{0.75,0,0}&#10;\definecolor{red3}{rgb}{0.5,0,0}&#10;&#10;&#10;\newcommand{\al}{\alpha}&#10;\newcommand{\be}{\beta}&#10;\newcommand{\VEV}[1]{\left\langle #1 \right\rangle}&#10;\newcommand{\tilLam}{\widetilde{\Lambda}}&#10;\newcommand{\major}[2]{\frac{d^{#1}{#2}}{(2\pi)^{#1}}}&#10;&#10;\begin{document}&#10;$\bar{Q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90"/>
  <p:tag name="BOXHEIGHT" val="385"/>
  <p:tag name="BOXFONT" val="12"/>
  <p:tag name="BOXWRAP" val="False"/>
  <p:tag name="WORKAROUNDTRANSPARENCYBUG" val="False"/>
  <p:tag name="ALLOWFONTSUBSTITUTION" val="False"/>
  <p:tag name="BITMAPFORMAT" val="png256"/>
  <p:tag name="ORIGWIDTH" val="16"/>
  <p:tag name="PICTUREFILESIZE" val="28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graphicx}&#10;\usepackage[dvips,usenames]{color}&#10;\usepackage{amsmath,amssymb,graphics}&#10;\input colordvi&#10;&#10;\setlength{\textwidth}{22cm}&#10;\setlength{\textheight}{27cm}&#10;\setlength{\oddsidemargin}{-0.75cm}&#10;\setlength{\evensidemargin}{-0.75cm}&#10;\setlength{\topmargin}{-2.25cm}&#10;\setlength{\footskip}{0cm}&#10;\setlength{\parindent}{0cm}&#10;\setlength{\parskip}{1.5mm}&#10;\setlength{\arraycolsep}{2pt}&#10;&#10;\newcommand{\blue}{\NavyBlue}&#10;\newcommand{\red}{\OrangeRed}&#10;\newcommand{\green}{\ForestGreen}&#10;\newcommand{\orange}{\Orange}&#10;\newcommand{\brown}{\Brown}&#10;\newcommand{\purple}{\Purple}&#10;&#10;\definecolor{red1}{rgb}{1,0,0}&#10;\definecolor{red2}{rgb}{0.75,0,0}&#10;\definecolor{red3}{rgb}{0.5,0,0}&#10;&#10;&#10;\newcommand{\al}{\alpha}&#10;\newcommand{\be}{\beta}&#10;\newcommand{\VEV}[1]{\left\langle #1 \right\rangle}&#10;\newcommand{\tilLam}{\widetilde{\Lambda}}&#10;\newcommand{\major}[2]{\frac{d^{#1}{#2}}{(2\pi)^{#1}}}&#10;&#10;\begin{document}&#10;$Q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90"/>
  <p:tag name="BOXHEIGHT" val="385"/>
  <p:tag name="BOXFONT" val="12"/>
  <p:tag name="BOXWRAP" val="False"/>
  <p:tag name="WORKAROUNDTRANSPARENCYBUG" val="False"/>
  <p:tag name="ALLOWFONTSUBSTITUTION" val="False"/>
  <p:tag name="BITMAPFORMAT" val="png256"/>
  <p:tag name="ORIGWIDTH" val="16"/>
  <p:tag name="PICTUREFILESIZE" val="278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graphicx}&#10;\usepackage[dvips,usenames]{color}&#10;\usepackage{amsmath,amssymb,graphics}&#10;\input colordvi&#10;&#10;\setlength{\textwidth}{22cm}&#10;\setlength{\textheight}{27cm}&#10;\setlength{\oddsidemargin}{-0.75cm}&#10;\setlength{\evensidemargin}{-0.75cm}&#10;\setlength{\topmargin}{-2.25cm}&#10;\setlength{\footskip}{0cm}&#10;\setlength{\parindent}{0cm}&#10;\setlength{\parskip}{1.5mm}&#10;\setlength{\arraycolsep}{2pt}&#10;&#10;\newcommand{\blue}{\NavyBlue}&#10;\newcommand{\red}{\OrangeRed}&#10;\newcommand{\green}{\ForestGreen}&#10;\newcommand{\orange}{\Orange}&#10;\newcommand{\brown}{\Brown}&#10;\newcommand{\purple}{\Purple}&#10;&#10;\definecolor{red1}{rgb}{1,0,0}&#10;\definecolor{red2}{rgb}{0.75,0,0}&#10;\definecolor{red3}{rgb}{0.5,0,0}&#10;&#10;&#10;\newcommand{\al}{\alpha}&#10;\newcommand{\be}{\beta}&#10;\newcommand{\VEV}[1]{\left\langle #1 \right\rangle}&#10;\newcommand{\tilLam}{\widetilde{\Lambda}}&#10;\newcommand{\major}[2]{\frac{d^{#1}{#2}}{(2\pi)^{#1}}}&#10;&#10;\begin{document}&#10;$\bar{Q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90"/>
  <p:tag name="BOXHEIGHT" val="385"/>
  <p:tag name="BOXFONT" val="12"/>
  <p:tag name="BOXWRAP" val="False"/>
  <p:tag name="WORKAROUNDTRANSPARENCYBUG" val="False"/>
  <p:tag name="ALLOWFONTSUBSTITUTION" val="False"/>
  <p:tag name="BITMAPFORMAT" val="png256"/>
  <p:tag name="ORIGWIDTH" val="16"/>
  <p:tag name="PICTUREFILESIZE" val="288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graphicx}&#10;\usepackage[dvips,usenames]{color}&#10;\usepackage{amsmath,amssymb,graphics}&#10;\input colordvi&#10;&#10;\setlength{\textwidth}{22cm}&#10;\setlength{\textheight}{27cm}&#10;\setlength{\oddsidemargin}{-0.75cm}&#10;\setlength{\evensidemargin}{-0.75cm}&#10;\setlength{\topmargin}{-2.25cm}&#10;\setlength{\footskip}{0cm}&#10;\setlength{\parindent}{0cm}&#10;\setlength{\parskip}{1.5mm}&#10;\setlength{\arraycolsep}{2pt}&#10;&#10;\newcommand{\blue}{\NavyBlue}&#10;\newcommand{\red}{\OrangeRed}&#10;\newcommand{\green}{\ForestGreen}&#10;\newcommand{\orange}{\Orange}&#10;\newcommand{\brown}{\Brown}&#10;\newcommand{\purple}{\Purple}&#10;&#10;\definecolor{red1}{rgb}{1,0,0}&#10;\definecolor{red2}{rgb}{0.75,0,0}&#10;\definecolor{red3}{rgb}{0.5,0,0}&#10;&#10;&#10;\newcommand{\al}{\alpha}&#10;\newcommand{\be}{\beta}&#10;\newcommand{\VEV}[1]{\left\langle #1 \right\rangle}&#10;\newcommand{\tilLam}{\widetilde{\Lambda}}&#10;\newcommand{\major}[2]{\frac{d^{#1}{#2}}{(2\pi)^{#1}}}&#10;&#10;\begin{document}&#10;$Q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90"/>
  <p:tag name="BOXHEIGHT" val="385"/>
  <p:tag name="BOXFONT" val="12"/>
  <p:tag name="BOXWRAP" val="False"/>
  <p:tag name="WORKAROUNDTRANSPARENCYBUG" val="False"/>
  <p:tag name="ALLOWFONTSUBSTITUTION" val="False"/>
  <p:tag name="BITMAPFORMAT" val="png256"/>
  <p:tag name="ORIGWIDTH" val="16"/>
  <p:tag name="PICTUREFILESIZE" val="278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graphicx}&#10;\usepackage[dvips,usenames]{color}&#10;\usepackage{amsmath,amssymb,graphics}&#10;\input colordvi&#10;&#10;\setlength{\textwidth}{22cm}&#10;\setlength{\textheight}{27cm}&#10;\setlength{\oddsidemargin}{-0.75cm}&#10;\setlength{\evensidemargin}{-0.75cm}&#10;\setlength{\topmargin}{-2.25cm}&#10;\setlength{\footskip}{0cm}&#10;\setlength{\parindent}{0cm}&#10;\setlength{\parskip}{1.5mm}&#10;\setlength{\arraycolsep}{2pt}&#10;&#10;\newcommand{\blue}{\NavyBlue}&#10;\newcommand{\red}{\OrangeRed}&#10;\newcommand{\green}{\ForestGreen}&#10;\newcommand{\orange}{\Orange}&#10;\newcommand{\brown}{\Brown}&#10;\newcommand{\purple}{\Purple}&#10;&#10;\definecolor{red1}{rgb}{1,0,0}&#10;\definecolor{red2}{rgb}{0.75,0,0}&#10;\definecolor{red3}{rgb}{0.5,0,0}&#10;&#10;&#10;\newcommand{\al}{\alpha}&#10;\newcommand{\be}{\beta}&#10;\newcommand{\VEV}[1]{\left\langle #1 \right\rangle}&#10;\newcommand{\tilLam}{\widetilde{\Lambda}}&#10;\newcommand{\major}[2]{\frac{d^{#1}{#2}}{(2\pi)^{#1}}}&#10;&#10;\begin{document}&#10;$\bar{Q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90"/>
  <p:tag name="BOXHEIGHT" val="385"/>
  <p:tag name="BOXFONT" val="12"/>
  <p:tag name="BOXWRAP" val="False"/>
  <p:tag name="WORKAROUNDTRANSPARENCYBUG" val="False"/>
  <p:tag name="ALLOWFONTSUBSTITUTION" val="False"/>
  <p:tag name="BITMAPFORMAT" val="png256"/>
  <p:tag name="ORIGWIDTH" val="16"/>
  <p:tag name="PICTUREFILESIZE" val="28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graphicx}&#10;\usepackage[dvips,usenames]{color}&#10;\usepackage{amsmath,amssymb,graphics}&#10;\input colordvi&#10;&#10;\setlength{\textwidth}{22cm}&#10;\setlength{\textheight}{27cm}&#10;\setlength{\oddsidemargin}{-0.75cm}&#10;\setlength{\evensidemargin}{-0.75cm}&#10;\setlength{\topmargin}{-2.25cm}&#10;\setlength{\footskip}{0cm}&#10;\setlength{\parindent}{0cm}&#10;\setlength{\parskip}{1.5mm}&#10;\setlength{\arraycolsep}{2pt}&#10;&#10;\newcommand{\blue}{\NavyBlue}&#10;\newcommand{\red}{\OrangeRed}&#10;\newcommand{\green}{\ForestGreen}&#10;\newcommand{\orange}{\Orange}&#10;\newcommand{\brown}{\Brown}&#10;\newcommand{\purple}{\Purple}&#10;&#10;\definecolor{red1}{rgb}{1,0,0}&#10;\definecolor{red2}{rgb}{0.75,0,0}&#10;\definecolor{red3}{rgb}{0.5,0,0}&#10;&#10;&#10;\newcommand{\al}{\alpha}&#10;\newcommand{\be}{\beta}&#10;\newcommand{\VEV}[1]{\left\langle #1 \right\rangle}&#10;\newcommand{\tilLam}{\widetilde{\Lambda}}&#10;\newcommand{\major}[2]{\frac{d^{#1}{#2}}{(2\pi)^{#1}}}&#10;&#10;\begin{document}&#10;$Q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90"/>
  <p:tag name="BOXHEIGHT" val="385"/>
  <p:tag name="BOXFONT" val="12"/>
  <p:tag name="BOXWRAP" val="False"/>
  <p:tag name="WORKAROUNDTRANSPARENCYBUG" val="False"/>
  <p:tag name="ALLOWFONTSUBSTITUTION" val="False"/>
  <p:tag name="BITMAPFORMAT" val="png256"/>
  <p:tag name="ORIGWIDTH" val="16"/>
  <p:tag name="PICTUREFILESIZE" val="2780"/>
</p:tagLst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86936</TotalTime>
  <Words>3242</Words>
  <Application>Microsoft Office PowerPoint</Application>
  <PresentationFormat>画面に合わせる (4:3)</PresentationFormat>
  <Paragraphs>526</Paragraphs>
  <Slides>48</Slides>
  <Notes>10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48</vt:i4>
      </vt:variant>
      <vt:variant>
        <vt:lpstr>目的別スライド ショー</vt:lpstr>
      </vt:variant>
      <vt:variant>
        <vt:i4>2</vt:i4>
      </vt:variant>
    </vt:vector>
  </HeadingPairs>
  <TitlesOfParts>
    <vt:vector size="51" baseType="lpstr">
      <vt:lpstr>Pixel</vt:lpstr>
      <vt:lpstr>PowerPoint プレゼンテーション</vt:lpstr>
      <vt:lpstr>☆Plan of Talk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本文</vt:lpstr>
      <vt:lpstr>質疑応答</vt:lpstr>
    </vt:vector>
  </TitlesOfParts>
  <Company>tohoku.univ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重いクォーク・反クォーク対の 周囲のグルーオン配位 ：摂動ＱＣＤによる解析</dc:title>
  <dc:creator>takayuki</dc:creator>
  <cp:lastModifiedBy>隅野行成</cp:lastModifiedBy>
  <cp:revision>663</cp:revision>
  <cp:lastPrinted>2014-06-11T09:33:20Z</cp:lastPrinted>
  <dcterms:created xsi:type="dcterms:W3CDTF">2004-12-04T18:31:10Z</dcterms:created>
  <dcterms:modified xsi:type="dcterms:W3CDTF">2014-07-30T09:18:23Z</dcterms:modified>
</cp:coreProperties>
</file>