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74" r:id="rId2"/>
    <p:sldMasterId id="2147483787" r:id="rId3"/>
    <p:sldMasterId id="2147483807" r:id="rId4"/>
    <p:sldMasterId id="2147483820" r:id="rId5"/>
  </p:sldMasterIdLst>
  <p:notesMasterIdLst>
    <p:notesMasterId r:id="rId80"/>
  </p:notesMasterIdLst>
  <p:sldIdLst>
    <p:sldId id="789" r:id="rId6"/>
    <p:sldId id="641" r:id="rId7"/>
    <p:sldId id="857" r:id="rId8"/>
    <p:sldId id="647" r:id="rId9"/>
    <p:sldId id="643" r:id="rId10"/>
    <p:sldId id="917" r:id="rId11"/>
    <p:sldId id="918" r:id="rId12"/>
    <p:sldId id="919" r:id="rId13"/>
    <p:sldId id="925" r:id="rId14"/>
    <p:sldId id="920" r:id="rId15"/>
    <p:sldId id="921" r:id="rId16"/>
    <p:sldId id="922" r:id="rId17"/>
    <p:sldId id="868" r:id="rId18"/>
    <p:sldId id="860" r:id="rId19"/>
    <p:sldId id="856" r:id="rId20"/>
    <p:sldId id="869" r:id="rId21"/>
    <p:sldId id="858" r:id="rId22"/>
    <p:sldId id="924" r:id="rId23"/>
    <p:sldId id="947" r:id="rId24"/>
    <p:sldId id="948" r:id="rId25"/>
    <p:sldId id="885" r:id="rId26"/>
    <p:sldId id="886" r:id="rId27"/>
    <p:sldId id="887" r:id="rId28"/>
    <p:sldId id="888" r:id="rId29"/>
    <p:sldId id="889" r:id="rId30"/>
    <p:sldId id="890" r:id="rId31"/>
    <p:sldId id="893" r:id="rId32"/>
    <p:sldId id="891" r:id="rId33"/>
    <p:sldId id="894" r:id="rId34"/>
    <p:sldId id="941" r:id="rId35"/>
    <p:sldId id="926" r:id="rId36"/>
    <p:sldId id="944" r:id="rId37"/>
    <p:sldId id="942" r:id="rId38"/>
    <p:sldId id="943" r:id="rId39"/>
    <p:sldId id="862" r:id="rId40"/>
    <p:sldId id="896" r:id="rId41"/>
    <p:sldId id="899" r:id="rId42"/>
    <p:sldId id="895" r:id="rId43"/>
    <p:sldId id="900" r:id="rId44"/>
    <p:sldId id="897" r:id="rId45"/>
    <p:sldId id="898" r:id="rId46"/>
    <p:sldId id="872" r:id="rId47"/>
    <p:sldId id="901" r:id="rId48"/>
    <p:sldId id="902" r:id="rId49"/>
    <p:sldId id="904" r:id="rId50"/>
    <p:sldId id="905" r:id="rId51"/>
    <p:sldId id="907" r:id="rId52"/>
    <p:sldId id="909" r:id="rId53"/>
    <p:sldId id="865" r:id="rId54"/>
    <p:sldId id="913" r:id="rId55"/>
    <p:sldId id="912" r:id="rId56"/>
    <p:sldId id="910" r:id="rId57"/>
    <p:sldId id="911" r:id="rId58"/>
    <p:sldId id="863" r:id="rId59"/>
    <p:sldId id="876" r:id="rId60"/>
    <p:sldId id="878" r:id="rId61"/>
    <p:sldId id="877" r:id="rId62"/>
    <p:sldId id="916" r:id="rId63"/>
    <p:sldId id="859" r:id="rId64"/>
    <p:sldId id="931" r:id="rId65"/>
    <p:sldId id="933" r:id="rId66"/>
    <p:sldId id="935" r:id="rId67"/>
    <p:sldId id="936" r:id="rId68"/>
    <p:sldId id="945" r:id="rId69"/>
    <p:sldId id="939" r:id="rId70"/>
    <p:sldId id="938" r:id="rId71"/>
    <p:sldId id="949" r:id="rId72"/>
    <p:sldId id="946" r:id="rId73"/>
    <p:sldId id="950" r:id="rId74"/>
    <p:sldId id="852" r:id="rId75"/>
    <p:sldId id="932" r:id="rId76"/>
    <p:sldId id="937" r:id="rId77"/>
    <p:sldId id="934" r:id="rId78"/>
    <p:sldId id="923" r:id="rId79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7">
          <p15:clr>
            <a:srgbClr val="A4A3A4"/>
          </p15:clr>
        </p15:guide>
        <p15:guide id="2" pos="28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FFFF"/>
    <a:srgbClr val="10E6FC"/>
    <a:srgbClr val="808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2" autoAdjust="0"/>
    <p:restoredTop sz="98085" autoAdjust="0"/>
  </p:normalViewPr>
  <p:slideViewPr>
    <p:cSldViewPr snapToGrid="0">
      <p:cViewPr varScale="1">
        <p:scale>
          <a:sx n="55" d="100"/>
          <a:sy n="55" d="100"/>
        </p:scale>
        <p:origin x="568" y="32"/>
      </p:cViewPr>
      <p:guideLst>
        <p:guide orient="horz" pos="2217"/>
        <p:guide pos="2894"/>
      </p:guideLst>
    </p:cSldViewPr>
  </p:slideViewPr>
  <p:outlineViewPr>
    <p:cViewPr>
      <p:scale>
        <a:sx n="33" d="100"/>
        <a:sy n="33" d="100"/>
      </p:scale>
      <p:origin x="0" y="32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20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5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7" Type="http://schemas.openxmlformats.org/officeDocument/2006/relationships/image" Target="../media/image128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6" Type="http://schemas.openxmlformats.org/officeDocument/2006/relationships/image" Target="../media/image127.wmf"/><Relationship Id="rId5" Type="http://schemas.openxmlformats.org/officeDocument/2006/relationships/image" Target="../media/image126.wmf"/><Relationship Id="rId4" Type="http://schemas.openxmlformats.org/officeDocument/2006/relationships/image" Target="../media/image125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image" Target="../media/image129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image" Target="../media/image1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0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C56712F-227B-46A7-BDED-8B7E7EB06CA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4118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29750-C2CE-1D48-885F-439C13212A8A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74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29750-C2CE-1D48-885F-439C13212A8A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1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29750-C2CE-1D48-885F-439C13212A8A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54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79FC9-84BD-44D9-B1EB-ABE2FCE2751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3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D1A29-A9FA-4F7C-9A2A-71CF410F128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9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C453E-1E51-488E-89BF-270B9F3A457A}" type="slidenum">
              <a:rPr lang="ja-JP" altLang="en-US" smtClean="0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5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D2543-1464-4045-88EF-81E21003B2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C9AC1-71E3-4B9E-98DA-BDC52D3798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7680C-4A9F-49BE-B48E-E9AFCAC251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6" y="10220"/>
            <a:ext cx="8950592" cy="668338"/>
          </a:xfrm>
          <a:gradFill flip="none" rotWithShape="1">
            <a:gsLst>
              <a:gs pos="0">
                <a:srgbClr val="333399"/>
              </a:gs>
              <a:gs pos="100000">
                <a:srgbClr val="000066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>
            <a:lvl1pPr>
              <a:defRPr>
                <a:solidFill>
                  <a:schemeClr val="bg1">
                    <a:alpha val="9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eaLnBrk="1" hangingPunct="1"/>
            <a:endParaRPr lang="ja-JP" altLang="en-US" sz="3600" b="1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2383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7052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Lepton Moments 2014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88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Lepton Moments 2014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47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Lepton Moments 2014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83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Lepton Moments 2014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18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Lepton Moments 2014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31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Lepton Moments 2014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2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8420C-33C8-4ADB-BDE0-E850051CB3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Lepton Moments 2014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48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Lepton Moments 2014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16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Lepton Moments 2014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37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Lepton Moments 2014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45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00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F0A2-E8BA-A248-A838-172EE4729A0E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67400" y="5486400"/>
            <a:ext cx="2895600" cy="762000"/>
          </a:xfrm>
        </p:spPr>
        <p:txBody>
          <a:bodyPr anchor="t" anchorCtr="0"/>
          <a:lstStyle>
            <a:lvl1pPr algn="r"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404040"/>
                </a:solidFill>
              </a:rPr>
              <a:t>Presented By: Wes Moss, CFP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2D9B57A-413F-4497-9CED-33400418B658}" type="slidenum">
              <a:rPr lang="en-US" smtClean="0">
                <a:solidFill>
                  <a:srgbClr val="93A299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536125" y="3148493"/>
            <a:ext cx="6766560" cy="2077720"/>
          </a:xfrm>
          <a:prstGeom prst="rect">
            <a:avLst/>
          </a:prstGeom>
          <a:noFill/>
          <a:ln w="28575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7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42E6-17E0-2049-AE3C-2E8E1F90B667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AFB4-4EF8-46FE-AED1-5F1F018D3D0A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M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3400" y="278166"/>
            <a:ext cx="83362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5467" y="372862"/>
            <a:ext cx="8127916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758" y="290097"/>
            <a:ext cx="6778625" cy="69775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399"/>
            <a:ext cx="8229600" cy="4267201"/>
          </a:xfrm>
        </p:spPr>
        <p:txBody>
          <a:bodyPr/>
          <a:lstStyle>
            <a:lvl1pPr marL="228600" indent="-228600">
              <a:buFont typeface="Wingdings" pitchFamily="2" charset="2"/>
              <a:buChar char="Ø"/>
              <a:defRPr sz="2200">
                <a:solidFill>
                  <a:schemeClr val="tx1"/>
                </a:solidFill>
              </a:defRPr>
            </a:lvl1pPr>
            <a:lvl2pPr marL="4572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2pPr>
            <a:lvl3pPr marL="6858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3pPr>
            <a:lvl4pPr marL="9144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4pPr>
            <a:lvl5pPr marL="11430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5pPr>
            <a:lvl6pPr marL="1371600" indent="-228600">
              <a:buFont typeface="Wingdings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600200" indent="-228600"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828800" indent="-228600"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2057400" indent="-228600">
              <a:buClr>
                <a:schemeClr val="accent1"/>
              </a:buClr>
              <a:buFont typeface="Wingdings" pitchFamily="2" charset="2"/>
              <a:buChar char="Ø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85B-D17F-6B44-A725-0E8CA3B6B215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14700" y="132346"/>
            <a:ext cx="1847088" cy="178308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none"/>
        </p:style>
        <p:txBody>
          <a:bodyPr lIns="45720" rIns="45720" anchor="ctr" anchorCtr="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228600" indent="0">
              <a:buNone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>
                <a:solidFill>
                  <a:schemeClr val="bg1"/>
                </a:solidFill>
              </a:defRPr>
            </a:lvl3pPr>
            <a:lvl4pPr marL="685800" indent="0">
              <a:buNone/>
              <a:defRPr sz="1400">
                <a:solidFill>
                  <a:schemeClr val="bg1"/>
                </a:solidFill>
              </a:defRPr>
            </a:lvl4pPr>
            <a:lvl5pPr marL="9144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587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5178-0DA7-A845-9819-EBFB4C01800E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 dirty="0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1640" y="2100811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7320" y="1009381"/>
            <a:ext cx="8033800" cy="343838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 dirty="0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120" y="1009382"/>
            <a:ext cx="7696200" cy="2640830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5160" y="3695931"/>
            <a:ext cx="7818120" cy="66436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120" y="3761921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5421" y="917017"/>
            <a:ext cx="7817599" cy="3439314"/>
          </a:xfrm>
          <a:prstGeom prst="rect">
            <a:avLst/>
          </a:prstGeom>
          <a:noFill/>
          <a:ln w="28575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8229600" cy="2971801"/>
          </a:xfrm>
        </p:spPr>
        <p:txBody>
          <a:bodyPr/>
          <a:lstStyle>
            <a:lvl1pPr marL="228600" indent="-228600">
              <a:defRPr sz="2200">
                <a:solidFill>
                  <a:schemeClr val="tx1"/>
                </a:solidFill>
              </a:defRPr>
            </a:lvl1pPr>
            <a:lvl2pPr marL="457200" indent="-228600">
              <a:defRPr sz="2000">
                <a:solidFill>
                  <a:schemeClr val="tx1"/>
                </a:solidFill>
              </a:defRPr>
            </a:lvl2pPr>
            <a:lvl3pPr marL="685800" indent="-228600">
              <a:defRPr sz="1800">
                <a:solidFill>
                  <a:schemeClr val="tx1"/>
                </a:solidFill>
              </a:defRPr>
            </a:lvl3pPr>
            <a:lvl4pPr marL="914400" indent="-228600">
              <a:defRPr sz="1600">
                <a:solidFill>
                  <a:schemeClr val="tx1"/>
                </a:solidFill>
              </a:defRPr>
            </a:lvl4pPr>
            <a:lvl5pPr marL="1143000" indent="-228600"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648200"/>
            <a:ext cx="8229600" cy="1676400"/>
          </a:xfrm>
        </p:spPr>
        <p:txBody>
          <a:bodyPr/>
          <a:lstStyle>
            <a:lvl1pPr marL="228600">
              <a:defRPr sz="2200">
                <a:solidFill>
                  <a:schemeClr val="tx1"/>
                </a:solidFill>
              </a:defRPr>
            </a:lvl1pPr>
            <a:lvl2pPr marL="457200">
              <a:defRPr sz="2000">
                <a:solidFill>
                  <a:schemeClr val="tx1"/>
                </a:solidFill>
              </a:defRPr>
            </a:lvl2pPr>
            <a:lvl3pPr marL="685800">
              <a:defRPr sz="1800">
                <a:solidFill>
                  <a:schemeClr val="tx1"/>
                </a:solidFill>
              </a:defRPr>
            </a:lvl3pPr>
            <a:lvl4pPr marL="914400" indent="-228600">
              <a:defRPr sz="1600">
                <a:solidFill>
                  <a:schemeClr val="tx1"/>
                </a:solidFill>
              </a:defRPr>
            </a:lvl4pPr>
            <a:lvl5pPr marL="1143000" indent="-228600"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6CE2-BE95-2D4F-AD97-68A28730BFE7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4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7585D-FDC4-49EB-B0FE-D0F55DF6BF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M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600" y="278166"/>
            <a:ext cx="82600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9763" y="372862"/>
            <a:ext cx="80536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2971801"/>
          </a:xfrm>
        </p:spPr>
        <p:txBody>
          <a:bodyPr/>
          <a:lstStyle>
            <a:lvl1pPr marL="228600" indent="-228600">
              <a:buFont typeface="Wingdings" pitchFamily="2" charset="2"/>
              <a:buChar char="Ø"/>
              <a:defRPr sz="2200">
                <a:solidFill>
                  <a:schemeClr val="tx1"/>
                </a:solidFill>
              </a:defRPr>
            </a:lvl1pPr>
            <a:lvl2pPr marL="4572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2pPr>
            <a:lvl3pPr marL="6858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3pPr>
            <a:lvl4pPr marL="9144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4pPr>
            <a:lvl5pPr marL="11430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5pPr>
            <a:lvl6pPr marL="1371600" indent="-228600">
              <a:buFont typeface="Wingdings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600200" indent="-228600"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828800" indent="-228600"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2057400" indent="-228600">
              <a:buClr>
                <a:schemeClr val="accent1"/>
              </a:buClr>
              <a:buFont typeface="Wingdings" pitchFamily="2" charset="2"/>
              <a:buChar char="Ø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175" y="408372"/>
            <a:ext cx="6778625" cy="103942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4FB87-AD20-724D-BBF8-E4CD14F8498F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57200" y="4648200"/>
            <a:ext cx="8229600" cy="1676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14700" y="132346"/>
            <a:ext cx="1847088" cy="178308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none"/>
        </p:style>
        <p:txBody>
          <a:bodyPr lIns="45720" rIns="45720" anchor="ctr" anchorCtr="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228600" indent="0">
              <a:buNone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>
                <a:solidFill>
                  <a:schemeClr val="bg1"/>
                </a:solidFill>
              </a:defRPr>
            </a:lvl3pPr>
            <a:lvl4pPr marL="685800" indent="0">
              <a:buNone/>
              <a:defRPr sz="1400">
                <a:solidFill>
                  <a:schemeClr val="bg1"/>
                </a:solidFill>
              </a:defRPr>
            </a:lvl4pPr>
            <a:lvl5pPr marL="9144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1597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 marL="228600">
              <a:defRPr sz="2200"/>
            </a:lvl1pPr>
            <a:lvl2pPr marL="457200">
              <a:defRPr sz="2000"/>
            </a:lvl2pPr>
            <a:lvl3pPr marL="685800">
              <a:defRPr sz="1800"/>
            </a:lvl3pPr>
            <a:lvl4pPr marL="914400">
              <a:defRPr sz="1600"/>
            </a:lvl4pPr>
            <a:lvl5pPr marL="11430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 marL="228600">
              <a:defRPr sz="2200"/>
            </a:lvl1pPr>
            <a:lvl2pPr marL="457200">
              <a:defRPr sz="2000"/>
            </a:lvl2pPr>
            <a:lvl3pPr marL="685800">
              <a:defRPr sz="1800"/>
            </a:lvl3pPr>
            <a:lvl4pPr marL="914400">
              <a:defRPr sz="1600"/>
            </a:lvl4pPr>
            <a:lvl5pPr marL="11430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735E0-FF26-A444-A841-2273E7918DFA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2863" y="372861"/>
            <a:ext cx="8380520" cy="11160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278166"/>
            <a:ext cx="8260672" cy="7714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61E4-FA01-734E-B6A6-F15C1807170A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fld id="{FA84A37A-AFC2-4A01-80A1-FC20F2C0D5BB}" type="slidenum">
              <a:rPr lang="en-US" smtClean="0">
                <a:gradFill>
                  <a:gsLst>
                    <a:gs pos="0">
                      <a:srgbClr val="786C71">
                        <a:shade val="20000"/>
                        <a:satMod val="200000"/>
                      </a:srgbClr>
                    </a:gs>
                    <a:gs pos="78000">
                      <a:srgbClr val="786C71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86C71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srgbClr val="786C71">
                      <a:shade val="20000"/>
                      <a:satMod val="200000"/>
                    </a:srgbClr>
                  </a:gs>
                  <a:gs pos="78000">
                    <a:srgbClr val="786C71">
                      <a:tint val="90000"/>
                      <a:shade val="89000"/>
                      <a:satMod val="220000"/>
                    </a:srgbClr>
                  </a:gs>
                  <a:gs pos="100000">
                    <a:srgbClr val="786C71">
                      <a:tint val="12000"/>
                      <a:satMod val="255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29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0873-F38D-C944-A22C-B62FE237EAED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533400"/>
            <a:ext cx="8229600" cy="5715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19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D16AC-13A7-1F47-996A-D448F5828AF9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4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2E48-CF7E-C84E-9723-6D6F4038F36E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4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1">
              <a:lumMod val="95000"/>
            </a:schemeClr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19F0-67D2-0447-94D1-4EECB1AC42E0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>
            <a:normAutofit/>
          </a:bodyPr>
          <a:lstStyle>
            <a:lvl1pPr algn="ctr"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27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5824" y="3962400"/>
            <a:ext cx="3707166" cy="22860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11350"/>
            <a:ext cx="8077200" cy="1898650"/>
          </a:xfrm>
        </p:spPr>
        <p:txBody>
          <a:bodyPr/>
          <a:lstStyle>
            <a:lvl1pPr marL="228600" indent="-228600">
              <a:buFont typeface="Wingdings" pitchFamily="2" charset="2"/>
              <a:buChar char="Ø"/>
              <a:defRPr sz="2200">
                <a:solidFill>
                  <a:schemeClr val="tx1"/>
                </a:solidFill>
              </a:defRPr>
            </a:lvl1pPr>
            <a:lvl2pPr marL="4572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2pPr>
            <a:lvl3pPr marL="6858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3pPr>
            <a:lvl4pPr marL="9144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4pPr>
            <a:lvl5pPr marL="1143000" indent="-228600">
              <a:buFont typeface="Wingdings" pitchFamily="2" charset="2"/>
              <a:buChar char="Ø"/>
              <a:defRPr>
                <a:solidFill>
                  <a:schemeClr val="tx1"/>
                </a:solidFill>
              </a:defRPr>
            </a:lvl5pPr>
            <a:lvl6pPr marL="1371600" indent="-228600">
              <a:buFont typeface="Wingdings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600200" indent="-228600"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828800" indent="-228600">
              <a:buClr>
                <a:schemeClr val="accent1"/>
              </a:buClr>
              <a:buFont typeface="Wingdings" pitchFamily="2" charset="2"/>
              <a:buChar char="Ø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2057400" indent="-228600">
              <a:buClr>
                <a:schemeClr val="accent1"/>
              </a:buClr>
              <a:buFont typeface="Wingdings" pitchFamily="2" charset="2"/>
              <a:buChar char="Ø"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4DED-8ED6-D942-82A5-F2AA8121E82F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495800" y="4038600"/>
            <a:ext cx="4114800" cy="21336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685800" indent="0">
              <a:buFontTx/>
              <a:buNone/>
              <a:defRPr/>
            </a:lvl4pPr>
            <a:lvl5pPr marL="9144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27257" y="4076700"/>
            <a:ext cx="3464300" cy="2057400"/>
          </a:xfr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dirty="0" smtClean="0"/>
              <a:t>Click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7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付きビデ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0397-9D03-154D-B1BA-ADEE84A147C1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 hasCustomPrompt="1"/>
          </p:nvPr>
        </p:nvSpPr>
        <p:spPr>
          <a:xfrm>
            <a:off x="457200" y="1752601"/>
            <a:ext cx="8229600" cy="36576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add media file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486400"/>
            <a:ext cx="8229600" cy="533400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Click to add video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ED61-8CB8-3C4C-93E4-413D1D5EEE7B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63880" y="304800"/>
            <a:ext cx="4846320" cy="381000"/>
          </a:xfrm>
        </p:spPr>
        <p:txBody>
          <a:bodyPr bIns="0" anchor="b" anchorCtr="0">
            <a:noAutofit/>
          </a:bodyPr>
          <a:lstStyle>
            <a:lvl1pPr marL="0" indent="0">
              <a:buNone/>
              <a:defRPr sz="2400" b="1" cap="all" baseline="0"/>
            </a:lvl1pPr>
            <a:lvl2pPr marL="228600" indent="0">
              <a:buNone/>
              <a:defRPr sz="2400" b="1"/>
            </a:lvl2pPr>
            <a:lvl3pPr marL="457200" indent="0">
              <a:buNone/>
              <a:defRPr sz="2400" b="1"/>
            </a:lvl3pPr>
            <a:lvl4pPr marL="685800" indent="0">
              <a:buNone/>
              <a:defRPr sz="2400" b="1"/>
            </a:lvl4pPr>
            <a:lvl5pPr marL="914400" indent="0">
              <a:buNone/>
              <a:defRPr sz="2400" b="1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63880" y="701040"/>
            <a:ext cx="4846320" cy="685800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6" hasCustomPrompt="1"/>
          </p:nvPr>
        </p:nvSpPr>
        <p:spPr>
          <a:xfrm>
            <a:off x="5867400" y="533400"/>
            <a:ext cx="2438400" cy="2031326"/>
          </a:xfrm>
          <a:ln>
            <a:solidFill>
              <a:schemeClr val="bg1"/>
            </a:solidFill>
          </a:ln>
        </p:spPr>
        <p:txBody>
          <a:bodyPr tIns="9144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 smtClean="0"/>
              <a:t>[Click to insert Logo / Brand Image]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581400" y="2819401"/>
            <a:ext cx="5257800" cy="3505199"/>
          </a:xfrm>
        </p:spPr>
        <p:txBody>
          <a:bodyPr>
            <a:normAutofit/>
          </a:bodyPr>
          <a:lstStyle>
            <a:lvl1pPr>
              <a:defRPr sz="1800" baseline="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[insert your bio or company information]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76690" y="1642472"/>
            <a:ext cx="2483254" cy="3234328"/>
          </a:xfrm>
          <a:ln w="228600" cap="sq" cmpd="sng">
            <a:noFill/>
            <a:miter lim="800000"/>
          </a:ln>
        </p:spPr>
        <p:txBody>
          <a:bodyPr tIns="27432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 smtClean="0"/>
              <a:t>[Click icon to insert photo]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E7351-0A3B-426C-BDCE-55A67C87B3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9989E-FC58-9D47-94F0-E72414EE1BCB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6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A6C41-80B7-FE4A-B22E-932C675D58E1}" type="datetime1">
              <a:rPr lang="ja-JP" altLang="en-US" smtClean="0">
                <a:solidFill>
                  <a:srgbClr val="564B3C"/>
                </a:solidFill>
              </a:rPr>
              <a:pPr/>
              <a:t>2015/9/15</a:t>
            </a:fld>
            <a:endParaRPr lang="en-US" dirty="0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64B3C"/>
                </a:solidFill>
              </a:rPr>
              <a:t>Presented By: Wes Moss, CFP</a:t>
            </a:r>
            <a:endParaRPr lang="en-US" dirty="0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 dirty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タイトル、2 つの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5EBA5-89A7-B64F-A2FC-3D4896FE9B41}" type="datetime1">
              <a:rPr lang="ja-JP" altLang="en-US" smtClean="0">
                <a:solidFill>
                  <a:srgbClr val="564B3C"/>
                </a:solidFill>
              </a:rPr>
              <a:pPr>
                <a:defRPr/>
              </a:pPr>
              <a:t>2015/9/15</a:t>
            </a:fld>
            <a:endParaRPr lang="en-US" altLang="ja-JP">
              <a:solidFill>
                <a:srgbClr val="564B3C"/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564B3C"/>
                </a:solidFill>
              </a:rPr>
              <a:t>Presented By: Wes Moss, CFP</a:t>
            </a:r>
            <a:endParaRPr lang="en-US" altLang="ja-JP">
              <a:solidFill>
                <a:srgbClr val="564B3C"/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83FDB-81BF-2545-9F61-6BB49BDEC376}" type="slidenum">
              <a:rPr lang="en-US" altLang="ja-JP">
                <a:solidFill>
                  <a:srgbClr val="564B3C"/>
                </a:solidFill>
              </a:rPr>
              <a:pPr/>
              <a:t>‹#›</a:t>
            </a:fld>
            <a:endParaRPr lang="en-US" altLang="ja-JP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69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8680"/>
          </a:xfrm>
        </p:spPr>
        <p:txBody>
          <a:bodyPr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620000" cy="4495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AEC4-A279-3A41-8C11-96AB5E5D959C}" type="datetime1">
              <a:rPr lang="ja-JP" altLang="en-US" smtClean="0">
                <a:solidFill>
                  <a:srgbClr val="DFDCB7"/>
                </a:solidFill>
              </a:rPr>
              <a:pPr/>
              <a:t>2015/9/15</a:t>
            </a:fld>
            <a:endParaRPr lang="en-US" dirty="0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FDCB7"/>
                </a:solidFill>
              </a:rPr>
              <a:t>Presented By: Wes Moss, CFP</a:t>
            </a:r>
            <a:endParaRPr lang="en-US" dirty="0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 dirty="0">
              <a:solidFill>
                <a:srgbClr val="564B3C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143000"/>
            <a:ext cx="7620000" cy="381000"/>
          </a:xfrm>
        </p:spPr>
        <p:txBody>
          <a:bodyPr>
            <a:noAutofit/>
          </a:bodyPr>
          <a:lstStyle>
            <a:lvl1pPr marL="740664" indent="0">
              <a:spcBef>
                <a:spcPts val="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  <a:lvl2pPr marL="411480" indent="0">
              <a:buFontTx/>
              <a:buNone/>
              <a:defRPr sz="2000" b="1">
                <a:solidFill>
                  <a:schemeClr val="tx2"/>
                </a:solidFill>
              </a:defRPr>
            </a:lvl2pPr>
            <a:lvl3pPr marL="777240" indent="0">
              <a:buFontTx/>
              <a:buNone/>
              <a:defRPr sz="2000" b="1">
                <a:solidFill>
                  <a:schemeClr val="tx2"/>
                </a:solidFill>
              </a:defRPr>
            </a:lvl3pPr>
            <a:lvl4pPr marL="1051560" indent="0">
              <a:buFontTx/>
              <a:buNone/>
              <a:defRPr sz="2000" b="1">
                <a:solidFill>
                  <a:schemeClr val="tx2"/>
                </a:solidFill>
              </a:defRPr>
            </a:lvl4pPr>
            <a:lvl5pPr marL="1325880" indent="0">
              <a:buFontTx/>
              <a:buNone/>
              <a:defRPr sz="20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02443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3E892-0DEB-4D4E-9ADC-974017593F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2593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CA300-C04C-41C6-9FE3-6464FEE84B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193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535A6-5F3E-41FC-8EE7-1DCAC7ADC1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492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7BAA6-52BF-4E7B-A0CD-B43FAB6C83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466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51251-3A6A-4A5C-9C83-F1ACB5DD78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2884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78FD5-0E3C-4C29-9420-B7FFADCD0C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605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E67C8-2089-4887-B3A6-8F223319C62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C376-10DB-40BD-B33F-F56AEB9A8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7737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85A1B-7EDA-481E-921A-55B0192B5D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6274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D69AE-477E-408F-B978-D9D8117CFF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5441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BF97-5841-4295-86FA-FA636AC5A1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5843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5EA2A-EB53-4710-9A9F-9D6200C1CE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3364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4B67C-75A1-4AA2-A897-11637468AC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2923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0" y="0"/>
            <a:ext cx="9144000" cy="62636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0" y="5353963"/>
            <a:ext cx="9144000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7DEB-E0B9-6141-9627-302612AF6BC0}" type="datetime1">
              <a:rPr lang="ja-JP" altLang="en-US" smtClean="0">
                <a:solidFill>
                  <a:srgbClr val="073E87"/>
                </a:solidFill>
              </a:rPr>
              <a:pPr/>
              <a:t>2015/9/15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776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F161-AC5E-B94E-A14B-387282EC16BA}" type="datetime1">
              <a:rPr lang="ja-JP" altLang="en-US" smtClean="0">
                <a:solidFill>
                  <a:srgbClr val="073E87"/>
                </a:solidFill>
              </a:rPr>
              <a:pPr/>
              <a:t>2015/9/15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73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  <a:ea typeface="+mn-ea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  <a:ea typeface="+mn-ea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  <a:ea typeface="+mn-ea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  <a:ea typeface="+mn-ea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FD106-1437-2E4C-96CF-2F6A64556739}" type="datetime1">
              <a:rPr lang="ja-JP" altLang="en-US" smtClean="0">
                <a:solidFill>
                  <a:srgbClr val="073E87"/>
                </a:solidFill>
              </a:rPr>
              <a:pPr/>
              <a:t>2015/9/15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18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33B1-F06A-1D4D-A236-CB9C1B4D7F79}" type="datetime1">
              <a:rPr lang="ja-JP" altLang="en-US" smtClean="0">
                <a:solidFill>
                  <a:srgbClr val="073E87"/>
                </a:solidFill>
              </a:rPr>
              <a:pPr/>
              <a:t>2015/9/15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6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371B3-0604-4938-AE6A-482FA1BB5F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DD5B-DC1B-3943-A6BC-1E327B3B6B45}" type="datetime1">
              <a:rPr lang="ja-JP" altLang="en-US" smtClean="0">
                <a:solidFill>
                  <a:srgbClr val="073E87"/>
                </a:solidFill>
              </a:rPr>
              <a:pPr/>
              <a:t>2015/9/15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870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6956-958F-4841-B027-1204F4FBDAC2}" type="datetime1">
              <a:rPr lang="ja-JP" altLang="en-US" smtClean="0">
                <a:solidFill>
                  <a:srgbClr val="073E87"/>
                </a:solidFill>
              </a:rPr>
              <a:pPr/>
              <a:t>2015/9/15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477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FCFC3-E51F-524D-A6FF-EA63DB8EAADE}" type="datetime1">
              <a:rPr lang="ja-JP" altLang="en-US" smtClean="0">
                <a:solidFill>
                  <a:srgbClr val="073E87"/>
                </a:solidFill>
              </a:rPr>
              <a:pPr/>
              <a:t>2015/9/15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46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3383-A82F-BC44-9F5C-2B4B73B4C261}" type="datetime1">
              <a:rPr lang="ja-JP" altLang="en-US" smtClean="0">
                <a:solidFill>
                  <a:srgbClr val="073E87"/>
                </a:solidFill>
              </a:rPr>
              <a:pPr/>
              <a:t>2015/9/15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0929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DFED-DE82-E34B-A6ED-9AB3C360252E}" type="datetime1">
              <a:rPr lang="ja-JP" altLang="en-US" smtClean="0">
                <a:solidFill>
                  <a:srgbClr val="073E87"/>
                </a:solidFill>
              </a:rPr>
              <a:pPr/>
              <a:t>2015/9/15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36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802-92E9-C543-AA6F-7E459081112D}" type="datetime1">
              <a:rPr lang="ja-JP" altLang="en-US" smtClean="0">
                <a:solidFill>
                  <a:srgbClr val="073E87"/>
                </a:solidFill>
              </a:rPr>
              <a:pPr/>
              <a:t>2015/9/15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818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3A05-609E-DA40-B0A0-47E59DD21CAE}" type="datetime1">
              <a:rPr lang="ja-JP" altLang="en-US" smtClean="0">
                <a:solidFill>
                  <a:srgbClr val="073E87"/>
                </a:solidFill>
              </a:rPr>
              <a:pPr/>
              <a:t>2015/9/15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07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DAECA-FB7C-40AA-BEF3-8DF7A1B094F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98F41-6689-4E63-B13C-78D6A1428F7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62D-DF4D-4170-B23F-3972260872B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6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D24EA2-C2F5-4CD9-B297-C77387F015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7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srgbClr val="616161"/>
              </a:solidFill>
              <a:latin typeface="Calibri"/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mtClean="0">
                <a:solidFill>
                  <a:srgbClr val="616161"/>
                </a:solidFill>
                <a:latin typeface="Calibri"/>
                <a:ea typeface="+mn-ea"/>
              </a:rPr>
              <a:t>Lepton Moments 2014</a:t>
            </a:r>
            <a:endParaRPr kumimoji="0" lang="en-US" dirty="0">
              <a:solidFill>
                <a:srgbClr val="616161"/>
              </a:solidFill>
              <a:latin typeface="Calibri"/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034D8C-3CB4-402A-BC46-2AB14C0FE90A}" type="slidenum">
              <a:rPr kumimoji="0" lang="en-US" smtClean="0">
                <a:solidFill>
                  <a:srgbClr val="616161"/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srgbClr val="616161"/>
              </a:solidFill>
              <a:latin typeface="Calibri"/>
              <a:ea typeface="+mn-ea"/>
            </a:endParaRPr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39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60633BB-C15C-E241-9C2E-7DC32C4B6026}" type="datetime1">
              <a:rPr kumimoji="0" lang="ja-JP" altLang="en-US" smtClean="0">
                <a:solidFill>
                  <a:srgbClr val="564B3C"/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2015/9/15</a:t>
            </a:fld>
            <a:endParaRPr kumimoji="0" lang="en-US" dirty="0">
              <a:solidFill>
                <a:srgbClr val="564B3C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mtClean="0">
                <a:solidFill>
                  <a:srgbClr val="564B3C"/>
                </a:solidFill>
                <a:latin typeface="Calibri"/>
                <a:ea typeface="+mn-ea"/>
              </a:rPr>
              <a:t>Presented By: Wes Moss, CFP</a:t>
            </a:r>
            <a:endParaRPr kumimoji="0" lang="en-US" dirty="0">
              <a:solidFill>
                <a:srgbClr val="564B3C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84A37A-AFC2-4A01-80A1-FC20F2C0D5BB}" type="slidenum">
              <a:rPr kumimoji="0" lang="en-US" smtClean="0">
                <a:solidFill>
                  <a:srgbClr val="564B3C"/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srgbClr val="564B3C"/>
              </a:solidFill>
              <a:latin typeface="Calibri"/>
              <a:ea typeface="+mn-e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6629400"/>
            <a:ext cx="9144000" cy="22160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00000">
                <a:schemeClr val="bg1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7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b="1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Font typeface="Wingdings" pitchFamily="2" charset="2"/>
        <a:buChar char="Ø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1000"/>
        </a:spcBef>
        <a:buClr>
          <a:schemeClr val="accent1"/>
        </a:buClr>
        <a:buFont typeface="Wingdings" pitchFamily="2" charset="2"/>
        <a:buChar char="Ø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1000"/>
        </a:spcBef>
        <a:buClr>
          <a:schemeClr val="accent1"/>
        </a:buClr>
        <a:buFont typeface="Wingdings" pitchFamily="2" charset="2"/>
        <a:buChar char="Ø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1000"/>
        </a:spcBef>
        <a:buClr>
          <a:schemeClr val="accent1"/>
        </a:buClr>
        <a:buFont typeface="Wingdings" pitchFamily="2" charset="2"/>
        <a:buChar char="Ø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1000"/>
        </a:spcBef>
        <a:buClr>
          <a:schemeClr val="accent1"/>
        </a:buClr>
        <a:buFont typeface="Wingdings" pitchFamily="2" charset="2"/>
        <a:buChar char="Ø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spcBef>
          <a:spcPts val="1000"/>
        </a:spcBef>
        <a:buClr>
          <a:schemeClr val="accent1"/>
        </a:buClr>
        <a:buFont typeface="Wingdings" pitchFamily="2" charset="2"/>
        <a:buChar char="Ø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ts val="1000"/>
        </a:spcBef>
        <a:buClr>
          <a:schemeClr val="accent1"/>
        </a:buClr>
        <a:buFont typeface="Wingdings" pitchFamily="2" charset="2"/>
        <a:buChar char="Ø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ts val="1000"/>
        </a:spcBef>
        <a:buClr>
          <a:schemeClr val="accent1"/>
        </a:buClr>
        <a:buFont typeface="Wingdings" pitchFamily="2" charset="2"/>
        <a:buChar char="Ø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ts val="1000"/>
        </a:spcBef>
        <a:buClr>
          <a:schemeClr val="accent1"/>
        </a:buClr>
        <a:buFont typeface="Wingdings" pitchFamily="2" charset="2"/>
        <a:buChar char="Ø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kumimoji="0"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>
              <a:defRPr/>
            </a:pPr>
            <a:endParaRPr kumimoji="0"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D0E8E08E-6802-4BE0-9CAE-A43957479D43}" type="slidenum">
              <a:rPr kumimoji="0" lang="en-US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kumimoji="0" 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499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-368" y="0"/>
            <a:ext cx="9156226" cy="2482708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-368" y="1464657"/>
            <a:ext cx="915622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5166" y="31895"/>
            <a:ext cx="8637949" cy="791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EA83617-5BAD-BF42-9D68-8422EC5CCA51}" type="datetime1">
              <a:rPr lang="ja-JP" altLang="en-US" smtClean="0">
                <a:solidFill>
                  <a:srgbClr val="073E87"/>
                </a:solidFill>
                <a:latin typeface="Candara"/>
                <a:ea typeface="HGP明朝E" panose="02020900000000000000" pitchFamily="18" charset="-128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2015/9/15</a:t>
            </a:fld>
            <a:endParaRPr lang="ja-JP" altLang="en-US">
              <a:solidFill>
                <a:srgbClr val="073E87"/>
              </a:solidFill>
              <a:latin typeface="Candara"/>
              <a:ea typeface="HGP明朝E" panose="02020900000000000000" pitchFamily="18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73E87"/>
              </a:solidFill>
              <a:latin typeface="Candara"/>
              <a:ea typeface="HGP明朝E" panose="02020900000000000000" pitchFamily="18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4522" y="6487941"/>
            <a:ext cx="629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 dirty="0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31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" Type="http://schemas.openxmlformats.org/officeDocument/2006/relationships/oleObject" Target="../embeddings/oleObject15.bin"/><Relationship Id="rId21" Type="http://schemas.openxmlformats.org/officeDocument/2006/relationships/image" Target="../media/image92.png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5.wmf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19.bin"/><Relationship Id="rId24" Type="http://schemas.openxmlformats.org/officeDocument/2006/relationships/image" Target="../media/image26.png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10" Type="http://schemas.openxmlformats.org/officeDocument/2006/relationships/image" Target="../media/image24.wmf"/><Relationship Id="rId19" Type="http://schemas.openxmlformats.org/officeDocument/2006/relationships/image" Target="../media/image90.png"/><Relationship Id="rId4" Type="http://schemas.openxmlformats.org/officeDocument/2006/relationships/image" Target="../media/image21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20.wmf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35.wmf"/><Relationship Id="rId18" Type="http://schemas.openxmlformats.org/officeDocument/2006/relationships/oleObject" Target="../embeddings/oleObject26.bin"/><Relationship Id="rId3" Type="http://schemas.openxmlformats.org/officeDocument/2006/relationships/image" Target="../media/image35.png"/><Relationship Id="rId7" Type="http://schemas.openxmlformats.org/officeDocument/2006/relationships/image" Target="../media/image40.jpg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5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0.wmf"/><Relationship Id="rId11" Type="http://schemas.openxmlformats.org/officeDocument/2006/relationships/image" Target="../media/image34.wmf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38.wmf"/><Relationship Id="rId4" Type="http://schemas.openxmlformats.org/officeDocument/2006/relationships/image" Target="../media/image39.png"/><Relationship Id="rId9" Type="http://schemas.openxmlformats.org/officeDocument/2006/relationships/image" Target="../media/image42.jpg"/><Relationship Id="rId14" Type="http://schemas.openxmlformats.org/officeDocument/2006/relationships/oleObject" Target="../embeddings/oleObject2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oleObject" Target="../embeddings/oleObject27.bin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4.wmf"/><Relationship Id="rId11" Type="http://schemas.openxmlformats.org/officeDocument/2006/relationships/image" Target="../media/image48.png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47.emf"/><Relationship Id="rId4" Type="http://schemas.openxmlformats.org/officeDocument/2006/relationships/image" Target="../media/image43.wmf"/><Relationship Id="rId9" Type="http://schemas.openxmlformats.org/officeDocument/2006/relationships/image" Target="../media/image45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3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3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9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59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102.png"/><Relationship Id="rId3" Type="http://schemas.openxmlformats.org/officeDocument/2006/relationships/image" Target="../media/image83.jpeg"/><Relationship Id="rId7" Type="http://schemas.openxmlformats.org/officeDocument/2006/relationships/image" Target="../media/image86.jpeg"/><Relationship Id="rId12" Type="http://schemas.openxmlformats.org/officeDocument/2006/relationships/image" Target="../media/image9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5.jpeg"/><Relationship Id="rId11" Type="http://schemas.openxmlformats.org/officeDocument/2006/relationships/image" Target="../media/image90.wmf"/><Relationship Id="rId5" Type="http://schemas.openxmlformats.org/officeDocument/2006/relationships/image" Target="../media/image84.png"/><Relationship Id="rId10" Type="http://schemas.openxmlformats.org/officeDocument/2006/relationships/image" Target="../media/image89.jpeg"/><Relationship Id="rId4" Type="http://schemas.microsoft.com/office/2007/relationships/hdphoto" Target="../media/hdphoto1.wdp"/><Relationship Id="rId9" Type="http://schemas.openxmlformats.org/officeDocument/2006/relationships/image" Target="../media/image88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4.png"/><Relationship Id="rId5" Type="http://schemas.openxmlformats.org/officeDocument/2006/relationships/oleObject" Target="../embeddings/oleObject38.bin"/><Relationship Id="rId4" Type="http://schemas.openxmlformats.org/officeDocument/2006/relationships/image" Target="../media/image103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40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111.wmf"/><Relationship Id="rId4" Type="http://schemas.openxmlformats.org/officeDocument/2006/relationships/oleObject" Target="../embeddings/oleObject42.bin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19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18.w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119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13" Type="http://schemas.openxmlformats.org/officeDocument/2006/relationships/image" Target="../media/image126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3.wmf"/><Relationship Id="rId12" Type="http://schemas.openxmlformats.org/officeDocument/2006/relationships/oleObject" Target="../embeddings/oleObject55.bin"/><Relationship Id="rId17" Type="http://schemas.openxmlformats.org/officeDocument/2006/relationships/image" Target="../media/image12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7.bin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125.wmf"/><Relationship Id="rId5" Type="http://schemas.openxmlformats.org/officeDocument/2006/relationships/image" Target="../media/image122.wmf"/><Relationship Id="rId15" Type="http://schemas.openxmlformats.org/officeDocument/2006/relationships/image" Target="../media/image127.wmf"/><Relationship Id="rId10" Type="http://schemas.openxmlformats.org/officeDocument/2006/relationships/oleObject" Target="../embeddings/oleObject54.bin"/><Relationship Id="rId4" Type="http://schemas.openxmlformats.org/officeDocument/2006/relationships/oleObject" Target="../embeddings/oleObject51.bin"/><Relationship Id="rId9" Type="http://schemas.openxmlformats.org/officeDocument/2006/relationships/image" Target="../media/image124.wmf"/><Relationship Id="rId14" Type="http://schemas.openxmlformats.org/officeDocument/2006/relationships/oleObject" Target="../embeddings/oleObject56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mf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30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129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33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34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35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37.w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13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599430" y="1868438"/>
            <a:ext cx="79451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 smtClean="0"/>
              <a:t>東工大大学院理工学研究科　　旭 耕一郎</a:t>
            </a:r>
            <a:endParaRPr lang="en-US" altLang="ja-JP" sz="2000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97283" y="926639"/>
            <a:ext cx="87494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 smtClean="0">
                <a:solidFill>
                  <a:srgbClr val="0000FF"/>
                </a:solidFill>
              </a:rPr>
              <a:t>EDM </a:t>
            </a:r>
            <a:r>
              <a:rPr lang="ja-JP" altLang="en-US" sz="3200" dirty="0" smtClean="0">
                <a:solidFill>
                  <a:srgbClr val="0000FF"/>
                </a:solidFill>
              </a:rPr>
              <a:t>実験とその現状</a:t>
            </a:r>
            <a:endParaRPr lang="en-US" altLang="ja-JP" sz="3200" dirty="0">
              <a:solidFill>
                <a:srgbClr val="0000FF"/>
              </a:solidFill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366891" y="107950"/>
            <a:ext cx="3579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1200" i="1" dirty="0" smtClean="0">
                <a:solidFill>
                  <a:srgbClr val="FF0000"/>
                </a:solidFill>
                <a:latin typeface="Times New Roman" pitchFamily="18" charset="0"/>
              </a:rPr>
              <a:t>基研研究会「素粒子物理学の進展 </a:t>
            </a:r>
            <a:r>
              <a:rPr lang="en-US" altLang="ja-JP" sz="1200" i="1" dirty="0" smtClean="0">
                <a:solidFill>
                  <a:srgbClr val="FF0000"/>
                </a:solidFill>
                <a:latin typeface="Times New Roman" pitchFamily="18" charset="0"/>
              </a:rPr>
              <a:t>2015</a:t>
            </a:r>
            <a:r>
              <a:rPr lang="ja-JP" altLang="en-US" sz="1200" i="1" dirty="0" smtClean="0">
                <a:solidFill>
                  <a:srgbClr val="FF0000"/>
                </a:solidFill>
                <a:latin typeface="Times New Roman" pitchFamily="18" charset="0"/>
              </a:rPr>
              <a:t>」（</a:t>
            </a:r>
            <a:r>
              <a:rPr lang="en-US" altLang="ja-JP" sz="1200" i="1" dirty="0" smtClean="0">
                <a:solidFill>
                  <a:srgbClr val="FF0000"/>
                </a:solidFill>
                <a:latin typeface="Times New Roman" pitchFamily="18" charset="0"/>
              </a:rPr>
              <a:t>ppp2015</a:t>
            </a:r>
            <a:r>
              <a:rPr lang="ja-JP" altLang="en-US" sz="1200" i="1" dirty="0" smtClean="0">
                <a:solidFill>
                  <a:srgbClr val="FF0000"/>
                </a:solidFill>
                <a:latin typeface="Times New Roman" pitchFamily="18" charset="0"/>
              </a:rPr>
              <a:t>）</a:t>
            </a:r>
            <a:endParaRPr lang="en-US" altLang="ja-JP" sz="1200" i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r"/>
            <a:r>
              <a:rPr lang="ja-JP" altLang="en-US" sz="1200" i="1" dirty="0" smtClean="0">
                <a:solidFill>
                  <a:srgbClr val="FF0000"/>
                </a:solidFill>
                <a:latin typeface="Times New Roman" pitchFamily="18" charset="0"/>
              </a:rPr>
              <a:t>京都大学基礎物理学研究所</a:t>
            </a:r>
            <a:r>
              <a:rPr lang="en-US" altLang="ja-JP" sz="1200" i="1" dirty="0" smtClean="0">
                <a:solidFill>
                  <a:srgbClr val="FF0000"/>
                </a:solidFill>
                <a:latin typeface="Times New Roman" pitchFamily="18" charset="0"/>
              </a:rPr>
              <a:t>, September 14-18, 2015 </a:t>
            </a:r>
            <a:endParaRPr lang="en-US" altLang="ja-JP" sz="12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214907" y="3385680"/>
            <a:ext cx="4529302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u="sng" dirty="0" smtClean="0"/>
              <a:t>Outline</a:t>
            </a:r>
            <a:r>
              <a:rPr lang="en-US" altLang="ja-JP" sz="2000" dirty="0" smtClean="0"/>
              <a:t>:</a:t>
            </a:r>
          </a:p>
          <a:p>
            <a:pPr algn="ctr">
              <a:spcBef>
                <a:spcPct val="50000"/>
              </a:spcBef>
            </a:pPr>
            <a:endParaRPr lang="en-US" altLang="ja-JP" sz="2000" dirty="0"/>
          </a:p>
          <a:p>
            <a:pPr>
              <a:spcBef>
                <a:spcPct val="50000"/>
              </a:spcBef>
            </a:pPr>
            <a:r>
              <a:rPr lang="en-US" altLang="ja-JP" sz="2000" dirty="0">
                <a:solidFill>
                  <a:prstClr val="black"/>
                </a:solidFill>
              </a:rPr>
              <a:t>§</a:t>
            </a:r>
            <a:r>
              <a:rPr lang="en-US" altLang="ja-JP" sz="2000" dirty="0" smtClean="0"/>
              <a:t>1</a:t>
            </a:r>
            <a:r>
              <a:rPr lang="en-US" altLang="ja-JP" sz="2000" dirty="0"/>
              <a:t>.  </a:t>
            </a:r>
            <a:r>
              <a:rPr lang="en-US" altLang="ja-JP" sz="2000" dirty="0" smtClean="0"/>
              <a:t>EDM </a:t>
            </a:r>
            <a:r>
              <a:rPr lang="ja-JP" altLang="en-US" sz="2000" dirty="0" smtClean="0"/>
              <a:t>とは？　</a:t>
            </a:r>
            <a:endParaRPr lang="en-US" altLang="ja-JP" sz="2000" dirty="0"/>
          </a:p>
          <a:p>
            <a:pPr>
              <a:spcBef>
                <a:spcPct val="50000"/>
              </a:spcBef>
            </a:pPr>
            <a:r>
              <a:rPr lang="en-US" altLang="ja-JP" sz="2000" dirty="0">
                <a:solidFill>
                  <a:prstClr val="black"/>
                </a:solidFill>
              </a:rPr>
              <a:t>§</a:t>
            </a:r>
            <a:r>
              <a:rPr lang="en-US" altLang="ja-JP" sz="2000" dirty="0" smtClean="0"/>
              <a:t>2</a:t>
            </a:r>
            <a:r>
              <a:rPr lang="en-US" altLang="ja-JP" sz="2000" dirty="0"/>
              <a:t>.  </a:t>
            </a:r>
            <a:r>
              <a:rPr lang="en-US" altLang="ja-JP" sz="2000" dirty="0" smtClean="0"/>
              <a:t>EDM </a:t>
            </a:r>
            <a:r>
              <a:rPr lang="ja-JP" altLang="en-US" sz="2000" dirty="0" smtClean="0"/>
              <a:t>を測る</a:t>
            </a:r>
            <a:endParaRPr lang="en-US" altLang="ja-JP" sz="2000" dirty="0"/>
          </a:p>
          <a:p>
            <a:pPr>
              <a:spcBef>
                <a:spcPct val="50000"/>
              </a:spcBef>
            </a:pPr>
            <a:r>
              <a:rPr lang="en-US" altLang="ja-JP" sz="2000" dirty="0">
                <a:solidFill>
                  <a:prstClr val="black"/>
                </a:solidFill>
              </a:rPr>
              <a:t>§</a:t>
            </a:r>
            <a:r>
              <a:rPr lang="en-US" altLang="ja-JP" sz="2000" dirty="0" smtClean="0"/>
              <a:t>3</a:t>
            </a:r>
            <a:r>
              <a:rPr lang="en-US" altLang="ja-JP" sz="2000" dirty="0"/>
              <a:t>.  </a:t>
            </a:r>
            <a:r>
              <a:rPr lang="ja-JP" altLang="en-US" sz="2000" dirty="0" smtClean="0"/>
              <a:t>世界の </a:t>
            </a:r>
            <a:r>
              <a:rPr lang="en-US" altLang="ja-JP" sz="2000" dirty="0" smtClean="0"/>
              <a:t>EDM</a:t>
            </a:r>
            <a:r>
              <a:rPr lang="ja-JP" altLang="en-US" sz="2000" dirty="0" smtClean="0"/>
              <a:t> 実験の状況</a:t>
            </a:r>
            <a:endParaRPr lang="en-US" altLang="ja-JP" sz="2000" dirty="0"/>
          </a:p>
          <a:p>
            <a:pPr>
              <a:spcBef>
                <a:spcPct val="50000"/>
              </a:spcBef>
            </a:pPr>
            <a:r>
              <a:rPr lang="en-US" altLang="ja-JP" sz="2000" dirty="0">
                <a:solidFill>
                  <a:prstClr val="black"/>
                </a:solidFill>
              </a:rPr>
              <a:t>§</a:t>
            </a:r>
            <a:r>
              <a:rPr lang="en-US" altLang="ja-JP" sz="2000" dirty="0" smtClean="0"/>
              <a:t>4</a:t>
            </a:r>
            <a:r>
              <a:rPr lang="en-US" altLang="ja-JP" sz="2000" dirty="0"/>
              <a:t>.  </a:t>
            </a:r>
            <a:r>
              <a:rPr lang="ja-JP" altLang="en-US" sz="2000" dirty="0" smtClean="0"/>
              <a:t>まとめ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99186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正方形/長方形 64"/>
          <p:cNvSpPr/>
          <p:nvPr/>
        </p:nvSpPr>
        <p:spPr>
          <a:xfrm>
            <a:off x="3100081" y="1760978"/>
            <a:ext cx="4824536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371889" y="1760978"/>
            <a:ext cx="1728192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2494102" y="3411415"/>
            <a:ext cx="4824536" cy="8640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922713"/>
              </p:ext>
            </p:extLst>
          </p:nvPr>
        </p:nvGraphicFramePr>
        <p:xfrm>
          <a:off x="2940050" y="3592513"/>
          <a:ext cx="3937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68" name="Equation" r:id="rId3" imgW="3936960" imgH="457200" progId="Equation.DSMT4">
                  <p:embed/>
                </p:oleObj>
              </mc:Choice>
              <mc:Fallback>
                <p:oleObj name="Equation" r:id="rId3" imgW="39369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050" y="3592513"/>
                        <a:ext cx="39370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115616" y="5449757"/>
            <a:ext cx="2064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Paramagnetic atoms, molecules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(Cs, </a:t>
            </a:r>
            <a:r>
              <a:rPr lang="en-US" altLang="ja-JP" dirty="0" err="1" smtClean="0"/>
              <a:t>YbF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ThO</a:t>
            </a:r>
            <a:r>
              <a:rPr lang="en-US" altLang="ja-JP" dirty="0" smtClean="0"/>
              <a:t>, ...)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83604" y="5449757"/>
            <a:ext cx="223224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Diamagnetic </a:t>
            </a:r>
          </a:p>
          <a:p>
            <a:pPr algn="ctr"/>
            <a:r>
              <a:rPr kumimoji="1" lang="en-US" altLang="ja-JP" dirty="0" smtClean="0"/>
              <a:t>atoms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err="1"/>
              <a:t>Xe</a:t>
            </a:r>
            <a:r>
              <a:rPr lang="en-US" altLang="ja-JP" dirty="0"/>
              <a:t>, </a:t>
            </a:r>
            <a:r>
              <a:rPr lang="en-US" altLang="ja-JP" dirty="0" smtClean="0"/>
              <a:t>Hg, Rn, </a:t>
            </a:r>
            <a:r>
              <a:rPr lang="en-US" altLang="ja-JP" dirty="0" err="1" smtClean="0"/>
              <a:t>TlF</a:t>
            </a:r>
            <a:r>
              <a:rPr lang="en-US" altLang="ja-JP" dirty="0" smtClean="0"/>
              <a:t>, ..)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48264" y="5439792"/>
            <a:ext cx="2088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Charged particles</a:t>
            </a: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bare 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ions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endParaRPr kumimoji="1" lang="en-US" altLang="ja-JP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(p, d,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He,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Li, ..)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38328" y="5443984"/>
            <a:ext cx="119307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Neutron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(n)</a:t>
            </a: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2243744" y="4097118"/>
            <a:ext cx="762082" cy="93610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803094" y="4971179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15952" y="498231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44144" y="496121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08304" y="496121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endParaRPr kumimoji="1" lang="ja-JP" altLang="en-US" sz="24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2357818" y="4061892"/>
            <a:ext cx="1214807" cy="1060805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4068251" y="4061892"/>
            <a:ext cx="289284" cy="103782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>
            <a:off x="4569560" y="4128381"/>
            <a:ext cx="170406" cy="940067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>
            <a:off x="4643438" y="4128381"/>
            <a:ext cx="868912" cy="100109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6156476" y="4151124"/>
            <a:ext cx="1367852" cy="948589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5515852" y="4160034"/>
            <a:ext cx="472308" cy="8731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4764024" y="4143087"/>
            <a:ext cx="1176128" cy="956626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6156475" y="4151124"/>
            <a:ext cx="1" cy="84609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6681183" y="4128381"/>
            <a:ext cx="998703" cy="940067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5515852" y="4128381"/>
            <a:ext cx="1919146" cy="100109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4764024" y="4143087"/>
            <a:ext cx="2670974" cy="1125233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1655656" y="1994713"/>
            <a:ext cx="12001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i="1" dirty="0" smtClean="0">
                <a:latin typeface="Symbol" panose="05050102010706020507" pitchFamily="18" charset="2"/>
              </a:rPr>
              <a:t>q, </a:t>
            </a:r>
            <a:r>
              <a:rPr kumimoji="1" lang="en-US" altLang="ja-JP" sz="2400" i="1" dirty="0" err="1" smtClean="0">
                <a:latin typeface="Symbol" panose="05050102010706020507" pitchFamily="18" charset="2"/>
              </a:rPr>
              <a:t>f</a:t>
            </a:r>
            <a:r>
              <a:rPr kumimoji="1" lang="en-US" altLang="ja-JP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541840" y="1391646"/>
            <a:ext cx="146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(SM, dim-4)</a:t>
            </a:r>
            <a:endParaRPr kumimoji="1" lang="ja-JP" altLang="en-US" dirty="0"/>
          </a:p>
        </p:txBody>
      </p:sp>
      <p:graphicFrame>
        <p:nvGraphicFramePr>
          <p:cNvPr id="64" name="オブジェクト 63"/>
          <p:cNvGraphicFramePr>
            <a:graphicFrameLocks noChangeAspect="1"/>
          </p:cNvGraphicFramePr>
          <p:nvPr>
            <p:extLst/>
          </p:nvPr>
        </p:nvGraphicFramePr>
        <p:xfrm>
          <a:off x="3424238" y="1814513"/>
          <a:ext cx="43307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69" name="Equation" r:id="rId5" imgW="4330440" imgH="965160" progId="Equation.DSMT4">
                  <p:embed/>
                </p:oleObj>
              </mc:Choice>
              <mc:Fallback>
                <p:oleObj name="Equation" r:id="rId5" imgW="433044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4238" y="1814513"/>
                        <a:ext cx="43307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71631" y="5443984"/>
            <a:ext cx="899969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Muon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)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97579" y="497117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endParaRPr kumimoji="1" lang="ja-JP" altLang="en-US" sz="2400" dirty="0">
              <a:latin typeface="Symbol" panose="05050102010706020507" pitchFamily="18" charset="2"/>
            </a:endParaRPr>
          </a:p>
        </p:txBody>
      </p:sp>
      <p:sp>
        <p:nvSpPr>
          <p:cNvPr id="48" name="下矢印 47"/>
          <p:cNvSpPr/>
          <p:nvPr/>
        </p:nvSpPr>
        <p:spPr>
          <a:xfrm>
            <a:off x="4177694" y="874908"/>
            <a:ext cx="1780495" cy="886070"/>
          </a:xfrm>
          <a:prstGeom prst="downArrow">
            <a:avLst>
              <a:gd name="adj1" fmla="val 50000"/>
              <a:gd name="adj2" fmla="val 4546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EFT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97579" y="3593062"/>
            <a:ext cx="216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Global parameters</a:t>
            </a:r>
            <a:endParaRPr kumimoji="1" lang="ja-JP" altLang="en-US" dirty="0"/>
          </a:p>
        </p:txBody>
      </p:sp>
      <p:sp>
        <p:nvSpPr>
          <p:cNvPr id="58" name="下矢印 57"/>
          <p:cNvSpPr/>
          <p:nvPr/>
        </p:nvSpPr>
        <p:spPr>
          <a:xfrm>
            <a:off x="4005788" y="2872982"/>
            <a:ext cx="1982372" cy="516738"/>
          </a:xfrm>
          <a:prstGeom prst="downArrow">
            <a:avLst>
              <a:gd name="adj1" fmla="val 50000"/>
              <a:gd name="adj2" fmla="val 4546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QCD,…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5898087" y="1115602"/>
            <a:ext cx="2841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dim-6 CPV eff. ops. having impact on EDMs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232547" y="143534"/>
            <a:ext cx="3448636" cy="738664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BSM</a:t>
            </a:r>
          </a:p>
          <a:p>
            <a:pPr algn="ctr"/>
            <a:r>
              <a:rPr lang="en-US" altLang="ja-JP" dirty="0" smtClean="0"/>
              <a:t>SUSY, Extra-dim, GUTs, </a:t>
            </a:r>
            <a:r>
              <a:rPr lang="en-US" altLang="ja-JP" dirty="0"/>
              <a:t>...</a:t>
            </a:r>
            <a:endParaRPr kumimoji="1" lang="en-US" altLang="ja-JP" dirty="0" smtClean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982985" y="568201"/>
            <a:ext cx="2177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V. </a:t>
            </a:r>
            <a:r>
              <a:rPr kumimoji="1" lang="en-US" altLang="ja-JP" sz="1200" dirty="0" err="1" smtClean="0"/>
              <a:t>Cirigliano</a:t>
            </a:r>
            <a:r>
              <a:rPr kumimoji="1" lang="en-US" altLang="ja-JP" sz="1200" dirty="0" smtClean="0"/>
              <a:t> et al., </a:t>
            </a:r>
            <a:r>
              <a:rPr kumimoji="1" lang="en-US" altLang="ja-JP" sz="1200" dirty="0" err="1" smtClean="0"/>
              <a:t>Prog</a:t>
            </a:r>
            <a:r>
              <a:rPr kumimoji="1" lang="en-US" altLang="ja-JP" sz="1200" dirty="0" smtClean="0"/>
              <a:t>. Part. </a:t>
            </a:r>
            <a:r>
              <a:rPr kumimoji="1" lang="en-US" altLang="ja-JP" sz="1200" dirty="0" err="1" smtClean="0"/>
              <a:t>Nucl</a:t>
            </a:r>
            <a:r>
              <a:rPr kumimoji="1" lang="en-US" altLang="ja-JP" sz="1200" dirty="0" smtClean="0"/>
              <a:t>. Phys. 71 (2013) 2.</a:t>
            </a:r>
            <a:endParaRPr kumimoji="1" lang="ja-JP" altLang="en-US" sz="1200" dirty="0"/>
          </a:p>
        </p:txBody>
      </p:sp>
      <p:sp>
        <p:nvSpPr>
          <p:cNvPr id="40" name="正方形/長方形 39"/>
          <p:cNvSpPr/>
          <p:nvPr/>
        </p:nvSpPr>
        <p:spPr>
          <a:xfrm>
            <a:off x="7308304" y="3561426"/>
            <a:ext cx="1973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J. Engel </a:t>
            </a:r>
            <a:r>
              <a:rPr lang="en-US" altLang="ja-JP" sz="1200" i="1" dirty="0">
                <a:latin typeface="+mn-lt"/>
                <a:cs typeface="Times New Roman" panose="02020603050405020304" pitchFamily="18" charset="0"/>
              </a:rPr>
              <a:t>et al</a:t>
            </a:r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., </a:t>
            </a:r>
            <a:r>
              <a:rPr lang="en-US" altLang="ja-JP" sz="1200" i="1" dirty="0" err="1">
                <a:latin typeface="+mn-lt"/>
                <a:cs typeface="Times New Roman" panose="02020603050405020304" pitchFamily="18" charset="0"/>
              </a:rPr>
              <a:t>Prog</a:t>
            </a:r>
            <a:r>
              <a:rPr lang="en-US" altLang="ja-JP" sz="1200" i="1" dirty="0">
                <a:latin typeface="+mn-lt"/>
                <a:cs typeface="Times New Roman" panose="02020603050405020304" pitchFamily="18" charset="0"/>
              </a:rPr>
              <a:t>. Part. </a:t>
            </a:r>
            <a:endParaRPr lang="en-US" altLang="ja-JP" sz="1200" i="1" dirty="0" smtClean="0">
              <a:latin typeface="+mn-lt"/>
              <a:cs typeface="Times New Roman" panose="02020603050405020304" pitchFamily="18" charset="0"/>
            </a:endParaRPr>
          </a:p>
          <a:p>
            <a:r>
              <a:rPr lang="en-US" altLang="ja-JP" sz="1200" i="1" dirty="0" err="1" smtClean="0">
                <a:latin typeface="+mn-lt"/>
                <a:cs typeface="Times New Roman" panose="02020603050405020304" pitchFamily="18" charset="0"/>
              </a:rPr>
              <a:t>Nucl</a:t>
            </a:r>
            <a:r>
              <a:rPr lang="en-US" altLang="ja-JP" sz="1200" i="1" dirty="0">
                <a:latin typeface="+mn-lt"/>
                <a:cs typeface="Times New Roman" panose="02020603050405020304" pitchFamily="18" charset="0"/>
              </a:rPr>
              <a:t>. Phys.</a:t>
            </a:r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ja-JP" sz="1200" b="1" dirty="0">
                <a:latin typeface="+mn-lt"/>
                <a:cs typeface="Times New Roman" panose="02020603050405020304" pitchFamily="18" charset="0"/>
              </a:rPr>
              <a:t>71</a:t>
            </a:r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 (2013) 21</a:t>
            </a:r>
            <a:endParaRPr lang="ja-JP" alt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4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正方形/長方形 64"/>
          <p:cNvSpPr/>
          <p:nvPr/>
        </p:nvSpPr>
        <p:spPr>
          <a:xfrm>
            <a:off x="3100081" y="1760978"/>
            <a:ext cx="4824536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371889" y="1760978"/>
            <a:ext cx="1728192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2494102" y="3411415"/>
            <a:ext cx="4824536" cy="8640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661562"/>
              </p:ext>
            </p:extLst>
          </p:nvPr>
        </p:nvGraphicFramePr>
        <p:xfrm>
          <a:off x="2940050" y="3592513"/>
          <a:ext cx="3937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92" name="Equation" r:id="rId3" imgW="3936960" imgH="457200" progId="Equation.DSMT4">
                  <p:embed/>
                </p:oleObj>
              </mc:Choice>
              <mc:Fallback>
                <p:oleObj name="Equation" r:id="rId3" imgW="39369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050" y="3592513"/>
                        <a:ext cx="39370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115616" y="5449757"/>
            <a:ext cx="2064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Paramagnetic atoms, molecules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(Cs, </a:t>
            </a:r>
            <a:r>
              <a:rPr lang="en-US" altLang="ja-JP" dirty="0" err="1" smtClean="0"/>
              <a:t>YbF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ThO</a:t>
            </a:r>
            <a:r>
              <a:rPr lang="en-US" altLang="ja-JP" dirty="0" smtClean="0"/>
              <a:t>, ...)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83604" y="5449757"/>
            <a:ext cx="223224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Diamagnetic </a:t>
            </a:r>
          </a:p>
          <a:p>
            <a:pPr algn="ctr"/>
            <a:r>
              <a:rPr kumimoji="1" lang="en-US" altLang="ja-JP" dirty="0" smtClean="0"/>
              <a:t>atoms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err="1"/>
              <a:t>Xe</a:t>
            </a:r>
            <a:r>
              <a:rPr lang="en-US" altLang="ja-JP" dirty="0"/>
              <a:t>, </a:t>
            </a:r>
            <a:r>
              <a:rPr lang="en-US" altLang="ja-JP" dirty="0" smtClean="0"/>
              <a:t>Hg, Rn, </a:t>
            </a:r>
            <a:r>
              <a:rPr lang="en-US" altLang="ja-JP" dirty="0" err="1" smtClean="0"/>
              <a:t>TlF</a:t>
            </a:r>
            <a:r>
              <a:rPr lang="en-US" altLang="ja-JP" dirty="0" smtClean="0"/>
              <a:t>, ..)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48264" y="5439792"/>
            <a:ext cx="2088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Charged particles</a:t>
            </a: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bare 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ions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endParaRPr kumimoji="1" lang="en-US" altLang="ja-JP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(p, d,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He,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Li, ..)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38328" y="5443984"/>
            <a:ext cx="119307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Neutron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(n)</a:t>
            </a: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2243744" y="4097118"/>
            <a:ext cx="762082" cy="93610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803094" y="4971179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15952" y="498231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44144" y="496121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08304" y="496121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endParaRPr kumimoji="1" lang="ja-JP" altLang="en-US" sz="24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2357818" y="4061892"/>
            <a:ext cx="1214807" cy="1060805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4068251" y="4061892"/>
            <a:ext cx="289284" cy="103782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>
            <a:off x="4569560" y="4128381"/>
            <a:ext cx="170406" cy="940067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>
            <a:off x="4643438" y="4128381"/>
            <a:ext cx="868912" cy="100109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6156476" y="4151124"/>
            <a:ext cx="1367852" cy="948589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5515852" y="4160034"/>
            <a:ext cx="472308" cy="8731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4764024" y="4143087"/>
            <a:ext cx="1176128" cy="956626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6156475" y="4151124"/>
            <a:ext cx="1" cy="84609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6681183" y="4128381"/>
            <a:ext cx="998703" cy="940067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5515852" y="4128381"/>
            <a:ext cx="1919146" cy="100109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4764024" y="4143087"/>
            <a:ext cx="2670974" cy="1125233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1655656" y="1994713"/>
            <a:ext cx="12001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i="1" dirty="0" smtClean="0">
                <a:latin typeface="Symbol" panose="05050102010706020507" pitchFamily="18" charset="2"/>
              </a:rPr>
              <a:t>q, </a:t>
            </a:r>
            <a:r>
              <a:rPr kumimoji="1" lang="en-US" altLang="ja-JP" sz="2400" i="1" dirty="0" err="1" smtClean="0">
                <a:latin typeface="Symbol" panose="05050102010706020507" pitchFamily="18" charset="2"/>
              </a:rPr>
              <a:t>f</a:t>
            </a:r>
            <a:r>
              <a:rPr kumimoji="1" lang="en-US" altLang="ja-JP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541840" y="1391646"/>
            <a:ext cx="146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(SM, dim-4)</a:t>
            </a:r>
            <a:endParaRPr kumimoji="1" lang="ja-JP" altLang="en-US" dirty="0"/>
          </a:p>
        </p:txBody>
      </p:sp>
      <p:graphicFrame>
        <p:nvGraphicFramePr>
          <p:cNvPr id="64" name="オブジェクト 63"/>
          <p:cNvGraphicFramePr>
            <a:graphicFrameLocks noChangeAspect="1"/>
          </p:cNvGraphicFramePr>
          <p:nvPr>
            <p:extLst/>
          </p:nvPr>
        </p:nvGraphicFramePr>
        <p:xfrm>
          <a:off x="3424238" y="1814513"/>
          <a:ext cx="43307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93" name="Equation" r:id="rId5" imgW="4330440" imgH="965160" progId="Equation.DSMT4">
                  <p:embed/>
                </p:oleObj>
              </mc:Choice>
              <mc:Fallback>
                <p:oleObj name="Equation" r:id="rId5" imgW="433044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4238" y="1814513"/>
                        <a:ext cx="43307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71631" y="5443984"/>
            <a:ext cx="899969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Muon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)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97579" y="497117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endParaRPr kumimoji="1" lang="ja-JP" altLang="en-US" sz="2400" dirty="0">
              <a:latin typeface="Symbol" panose="05050102010706020507" pitchFamily="18" charset="2"/>
            </a:endParaRPr>
          </a:p>
        </p:txBody>
      </p:sp>
      <p:sp>
        <p:nvSpPr>
          <p:cNvPr id="48" name="下矢印 47"/>
          <p:cNvSpPr/>
          <p:nvPr/>
        </p:nvSpPr>
        <p:spPr>
          <a:xfrm>
            <a:off x="4177694" y="874908"/>
            <a:ext cx="1780495" cy="886070"/>
          </a:xfrm>
          <a:prstGeom prst="downArrow">
            <a:avLst>
              <a:gd name="adj1" fmla="val 50000"/>
              <a:gd name="adj2" fmla="val 4546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EFT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97579" y="3593062"/>
            <a:ext cx="216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Global parameters</a:t>
            </a:r>
            <a:endParaRPr kumimoji="1" lang="ja-JP" altLang="en-US" dirty="0"/>
          </a:p>
        </p:txBody>
      </p:sp>
      <p:sp>
        <p:nvSpPr>
          <p:cNvPr id="58" name="下矢印 57"/>
          <p:cNvSpPr/>
          <p:nvPr/>
        </p:nvSpPr>
        <p:spPr>
          <a:xfrm>
            <a:off x="4005788" y="2872982"/>
            <a:ext cx="1982372" cy="516738"/>
          </a:xfrm>
          <a:prstGeom prst="downArrow">
            <a:avLst>
              <a:gd name="adj1" fmla="val 50000"/>
              <a:gd name="adj2" fmla="val 4546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QCD,…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/>
        </p:nvSpPr>
        <p:spPr>
          <a:xfrm>
            <a:off x="2419508" y="4432668"/>
            <a:ext cx="1850332" cy="3600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Atomic Physics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5898087" y="1115602"/>
            <a:ext cx="2841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dim-6 CPV eff. ops. having impact on EDMs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/>
        </p:nvSpPr>
        <p:spPr>
          <a:xfrm>
            <a:off x="4357535" y="4441380"/>
            <a:ext cx="3634845" cy="3600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Nuclear Physics, Hadron Physics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232547" y="143534"/>
            <a:ext cx="3448636" cy="738664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BSM</a:t>
            </a:r>
          </a:p>
          <a:p>
            <a:pPr algn="ctr"/>
            <a:r>
              <a:rPr lang="en-US" altLang="ja-JP" dirty="0" smtClean="0"/>
              <a:t>SUSY, Extra-dim, GUTs, </a:t>
            </a:r>
            <a:r>
              <a:rPr lang="en-US" altLang="ja-JP" dirty="0"/>
              <a:t>...</a:t>
            </a:r>
            <a:endParaRPr kumimoji="1" lang="en-US" altLang="ja-JP" dirty="0" smtClean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982985" y="568201"/>
            <a:ext cx="2177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V. </a:t>
            </a:r>
            <a:r>
              <a:rPr kumimoji="1" lang="en-US" altLang="ja-JP" sz="1200" dirty="0" err="1" smtClean="0"/>
              <a:t>Cirigliano</a:t>
            </a:r>
            <a:r>
              <a:rPr kumimoji="1" lang="en-US" altLang="ja-JP" sz="1200" dirty="0" smtClean="0"/>
              <a:t> et al., </a:t>
            </a:r>
            <a:r>
              <a:rPr kumimoji="1" lang="en-US" altLang="ja-JP" sz="1200" dirty="0" err="1" smtClean="0"/>
              <a:t>Prog</a:t>
            </a:r>
            <a:r>
              <a:rPr kumimoji="1" lang="en-US" altLang="ja-JP" sz="1200" dirty="0" smtClean="0"/>
              <a:t>. Part. </a:t>
            </a:r>
            <a:r>
              <a:rPr kumimoji="1" lang="en-US" altLang="ja-JP" sz="1200" dirty="0" err="1" smtClean="0"/>
              <a:t>Nucl</a:t>
            </a:r>
            <a:r>
              <a:rPr kumimoji="1" lang="en-US" altLang="ja-JP" sz="1200" dirty="0" smtClean="0"/>
              <a:t>. Phys. 71 (2013) 2.</a:t>
            </a:r>
            <a:endParaRPr kumimoji="1" lang="ja-JP" altLang="en-US" sz="1200" dirty="0"/>
          </a:p>
        </p:txBody>
      </p:sp>
      <p:sp>
        <p:nvSpPr>
          <p:cNvPr id="44" name="正方形/長方形 43"/>
          <p:cNvSpPr/>
          <p:nvPr/>
        </p:nvSpPr>
        <p:spPr>
          <a:xfrm>
            <a:off x="7308304" y="3561426"/>
            <a:ext cx="1973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J. Engel </a:t>
            </a:r>
            <a:r>
              <a:rPr lang="en-US" altLang="ja-JP" sz="1200" i="1" dirty="0">
                <a:latin typeface="+mn-lt"/>
                <a:cs typeface="Times New Roman" panose="02020603050405020304" pitchFamily="18" charset="0"/>
              </a:rPr>
              <a:t>et al</a:t>
            </a:r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., </a:t>
            </a:r>
            <a:r>
              <a:rPr lang="en-US" altLang="ja-JP" sz="1200" i="1" dirty="0" err="1">
                <a:latin typeface="+mn-lt"/>
                <a:cs typeface="Times New Roman" panose="02020603050405020304" pitchFamily="18" charset="0"/>
              </a:rPr>
              <a:t>Prog</a:t>
            </a:r>
            <a:r>
              <a:rPr lang="en-US" altLang="ja-JP" sz="1200" i="1" dirty="0">
                <a:latin typeface="+mn-lt"/>
                <a:cs typeface="Times New Roman" panose="02020603050405020304" pitchFamily="18" charset="0"/>
              </a:rPr>
              <a:t>. Part. </a:t>
            </a:r>
            <a:endParaRPr lang="en-US" altLang="ja-JP" sz="1200" i="1" dirty="0" smtClean="0">
              <a:latin typeface="+mn-lt"/>
              <a:cs typeface="Times New Roman" panose="02020603050405020304" pitchFamily="18" charset="0"/>
            </a:endParaRPr>
          </a:p>
          <a:p>
            <a:r>
              <a:rPr lang="en-US" altLang="ja-JP" sz="1200" i="1" dirty="0" err="1" smtClean="0">
                <a:latin typeface="+mn-lt"/>
                <a:cs typeface="Times New Roman" panose="02020603050405020304" pitchFamily="18" charset="0"/>
              </a:rPr>
              <a:t>Nucl</a:t>
            </a:r>
            <a:r>
              <a:rPr lang="en-US" altLang="ja-JP" sz="1200" i="1" dirty="0">
                <a:latin typeface="+mn-lt"/>
                <a:cs typeface="Times New Roman" panose="02020603050405020304" pitchFamily="18" charset="0"/>
              </a:rPr>
              <a:t>. Phys.</a:t>
            </a:r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ja-JP" sz="1200" b="1" dirty="0">
                <a:latin typeface="+mn-lt"/>
                <a:cs typeface="Times New Roman" panose="02020603050405020304" pitchFamily="18" charset="0"/>
              </a:rPr>
              <a:t>71</a:t>
            </a:r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 (2013) 21</a:t>
            </a:r>
            <a:endParaRPr lang="ja-JP" alt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33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正方形/長方形 64"/>
          <p:cNvSpPr/>
          <p:nvPr/>
        </p:nvSpPr>
        <p:spPr>
          <a:xfrm>
            <a:off x="3100081" y="1760978"/>
            <a:ext cx="4824536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371889" y="1760978"/>
            <a:ext cx="1728192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9" name="直線矢印コネクタ 58"/>
          <p:cNvCxnSpPr/>
          <p:nvPr/>
        </p:nvCxnSpPr>
        <p:spPr>
          <a:xfrm flipH="1">
            <a:off x="734578" y="2195787"/>
            <a:ext cx="2793306" cy="293368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/>
          <p:cNvSpPr/>
          <p:nvPr/>
        </p:nvSpPr>
        <p:spPr>
          <a:xfrm>
            <a:off x="2494102" y="3411415"/>
            <a:ext cx="4824536" cy="8640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410028"/>
              </p:ext>
            </p:extLst>
          </p:nvPr>
        </p:nvGraphicFramePr>
        <p:xfrm>
          <a:off x="2940050" y="3592513"/>
          <a:ext cx="3937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16" name="Equation" r:id="rId3" imgW="3936960" imgH="457200" progId="Equation.DSMT4">
                  <p:embed/>
                </p:oleObj>
              </mc:Choice>
              <mc:Fallback>
                <p:oleObj name="Equation" r:id="rId3" imgW="39369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050" y="3592513"/>
                        <a:ext cx="39370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115616" y="5449757"/>
            <a:ext cx="2064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Paramagnetic atoms, molecules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(Cs, </a:t>
            </a:r>
            <a:r>
              <a:rPr lang="en-US" altLang="ja-JP" dirty="0" err="1" smtClean="0"/>
              <a:t>YbF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ThO</a:t>
            </a:r>
            <a:r>
              <a:rPr lang="en-US" altLang="ja-JP" dirty="0" smtClean="0"/>
              <a:t>, ...)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83604" y="5449757"/>
            <a:ext cx="223224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Diamagnetic </a:t>
            </a:r>
          </a:p>
          <a:p>
            <a:pPr algn="ctr"/>
            <a:r>
              <a:rPr kumimoji="1" lang="en-US" altLang="ja-JP" dirty="0" smtClean="0"/>
              <a:t>atoms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err="1"/>
              <a:t>Xe</a:t>
            </a:r>
            <a:r>
              <a:rPr lang="en-US" altLang="ja-JP" dirty="0"/>
              <a:t>, </a:t>
            </a:r>
            <a:r>
              <a:rPr lang="en-US" altLang="ja-JP" dirty="0" smtClean="0"/>
              <a:t>Hg, Rn, </a:t>
            </a:r>
            <a:r>
              <a:rPr lang="en-US" altLang="ja-JP" dirty="0" err="1" smtClean="0"/>
              <a:t>TlF</a:t>
            </a:r>
            <a:r>
              <a:rPr lang="en-US" altLang="ja-JP" dirty="0" smtClean="0"/>
              <a:t>, ..)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48264" y="5439792"/>
            <a:ext cx="2088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Charged particles</a:t>
            </a: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bare 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ions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endParaRPr kumimoji="1" lang="en-US" altLang="ja-JP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(p, d,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He,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Li, ..)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38328" y="5443984"/>
            <a:ext cx="119307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Neutron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(n)</a:t>
            </a: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2243744" y="4097118"/>
            <a:ext cx="762082" cy="93610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803094" y="4971179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15952" y="498231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44144" y="496121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08304" y="496121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endParaRPr kumimoji="1" lang="ja-JP" altLang="en-US" sz="24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2357818" y="4061892"/>
            <a:ext cx="1214807" cy="1060805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4068251" y="4061892"/>
            <a:ext cx="289284" cy="103782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>
            <a:off x="4569560" y="4128381"/>
            <a:ext cx="170406" cy="940067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>
            <a:off x="4643438" y="4128381"/>
            <a:ext cx="868912" cy="100109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6156476" y="4151124"/>
            <a:ext cx="1367852" cy="948589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5515852" y="4160034"/>
            <a:ext cx="472308" cy="8731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4764024" y="4143087"/>
            <a:ext cx="1176128" cy="956626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6156475" y="4151124"/>
            <a:ext cx="1" cy="84609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6681183" y="4128381"/>
            <a:ext cx="998703" cy="940067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5515852" y="4128381"/>
            <a:ext cx="1919146" cy="100109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4764024" y="4143087"/>
            <a:ext cx="2670974" cy="1125233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1655656" y="1994713"/>
            <a:ext cx="12001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i="1" dirty="0" smtClean="0">
                <a:latin typeface="Symbol" panose="05050102010706020507" pitchFamily="18" charset="2"/>
              </a:rPr>
              <a:t>q, </a:t>
            </a:r>
            <a:r>
              <a:rPr kumimoji="1" lang="en-US" altLang="ja-JP" sz="2400" i="1" dirty="0" err="1" smtClean="0">
                <a:latin typeface="Symbol" panose="05050102010706020507" pitchFamily="18" charset="2"/>
              </a:rPr>
              <a:t>f</a:t>
            </a:r>
            <a:r>
              <a:rPr kumimoji="1" lang="en-US" altLang="ja-JP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541840" y="1391646"/>
            <a:ext cx="146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(SM, dim-4)</a:t>
            </a:r>
            <a:endParaRPr kumimoji="1" lang="ja-JP" altLang="en-US" dirty="0"/>
          </a:p>
        </p:txBody>
      </p:sp>
      <p:graphicFrame>
        <p:nvGraphicFramePr>
          <p:cNvPr id="64" name="オブジェクト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897005"/>
              </p:ext>
            </p:extLst>
          </p:nvPr>
        </p:nvGraphicFramePr>
        <p:xfrm>
          <a:off x="3424238" y="1814513"/>
          <a:ext cx="43307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17" name="Equation" r:id="rId5" imgW="4330440" imgH="965160" progId="Equation.DSMT4">
                  <p:embed/>
                </p:oleObj>
              </mc:Choice>
              <mc:Fallback>
                <p:oleObj name="Equation" r:id="rId5" imgW="433044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4238" y="1814513"/>
                        <a:ext cx="43307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71631" y="5443984"/>
            <a:ext cx="899969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Muon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)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97579" y="497117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endParaRPr kumimoji="1" lang="ja-JP" altLang="en-US" sz="2400" dirty="0">
              <a:latin typeface="Symbol" panose="05050102010706020507" pitchFamily="18" charset="2"/>
            </a:endParaRPr>
          </a:p>
        </p:txBody>
      </p:sp>
      <p:sp>
        <p:nvSpPr>
          <p:cNvPr id="48" name="下矢印 47"/>
          <p:cNvSpPr/>
          <p:nvPr/>
        </p:nvSpPr>
        <p:spPr>
          <a:xfrm>
            <a:off x="4177694" y="874908"/>
            <a:ext cx="1780495" cy="886070"/>
          </a:xfrm>
          <a:prstGeom prst="downArrow">
            <a:avLst>
              <a:gd name="adj1" fmla="val 50000"/>
              <a:gd name="adj2" fmla="val 4546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EFT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97579" y="3593062"/>
            <a:ext cx="216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Global parameters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/>
        </p:nvSpPr>
        <p:spPr>
          <a:xfrm>
            <a:off x="2419508" y="4432668"/>
            <a:ext cx="1850332" cy="3600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Atomic Physics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/>
        </p:nvSpPr>
        <p:spPr>
          <a:xfrm>
            <a:off x="4357535" y="4441380"/>
            <a:ext cx="3634845" cy="3600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Nuclear Physics, Hadron Physics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5898087" y="1115602"/>
            <a:ext cx="2841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dim-6 CPV eff. ops. having impact on EDMs</a:t>
            </a:r>
            <a:endParaRPr kumimoji="1" lang="ja-JP" altLang="en-US" dirty="0"/>
          </a:p>
        </p:txBody>
      </p:sp>
      <p:cxnSp>
        <p:nvCxnSpPr>
          <p:cNvPr id="79" name="直線矢印コネクタ 78"/>
          <p:cNvCxnSpPr/>
          <p:nvPr/>
        </p:nvCxnSpPr>
        <p:spPr>
          <a:xfrm flipH="1">
            <a:off x="3283604" y="2195787"/>
            <a:ext cx="909292" cy="26059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H="1">
            <a:off x="3100081" y="2195787"/>
            <a:ext cx="427804" cy="1466842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3179848" y="2195787"/>
            <a:ext cx="997848" cy="1466842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右中かっこ 19"/>
          <p:cNvSpPr/>
          <p:nvPr/>
        </p:nvSpPr>
        <p:spPr>
          <a:xfrm rot="5400000">
            <a:off x="5311087" y="1627952"/>
            <a:ext cx="158535" cy="1135669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1" name="直線矢印コネクタ 50"/>
          <p:cNvCxnSpPr>
            <a:stCxn id="20" idx="1"/>
          </p:cNvCxnSpPr>
          <p:nvPr/>
        </p:nvCxnSpPr>
        <p:spPr>
          <a:xfrm flipH="1">
            <a:off x="4655982" y="2275054"/>
            <a:ext cx="734372" cy="1387575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stCxn id="20" idx="1"/>
          </p:cNvCxnSpPr>
          <p:nvPr/>
        </p:nvCxnSpPr>
        <p:spPr>
          <a:xfrm flipH="1">
            <a:off x="5326368" y="2275054"/>
            <a:ext cx="63986" cy="1427495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>
            <a:stCxn id="63" idx="1"/>
          </p:cNvCxnSpPr>
          <p:nvPr/>
        </p:nvCxnSpPr>
        <p:spPr>
          <a:xfrm flipH="1">
            <a:off x="4822520" y="2797980"/>
            <a:ext cx="1799593" cy="864649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右中かっこ 62"/>
          <p:cNvSpPr/>
          <p:nvPr/>
        </p:nvSpPr>
        <p:spPr>
          <a:xfrm rot="5400000">
            <a:off x="6583372" y="1701466"/>
            <a:ext cx="77482" cy="2115545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右中かっこ 67"/>
          <p:cNvSpPr/>
          <p:nvPr/>
        </p:nvSpPr>
        <p:spPr>
          <a:xfrm rot="5400000">
            <a:off x="4029509" y="1970545"/>
            <a:ext cx="77484" cy="1508537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9" name="直線矢印コネクタ 68"/>
          <p:cNvCxnSpPr>
            <a:stCxn id="63" idx="1"/>
          </p:cNvCxnSpPr>
          <p:nvPr/>
        </p:nvCxnSpPr>
        <p:spPr>
          <a:xfrm flipH="1">
            <a:off x="5527361" y="2797980"/>
            <a:ext cx="1094752" cy="85591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/>
          <p:cNvCxnSpPr/>
          <p:nvPr/>
        </p:nvCxnSpPr>
        <p:spPr>
          <a:xfrm flipH="1">
            <a:off x="6134293" y="2797980"/>
            <a:ext cx="487820" cy="829865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/>
          <p:cNvCxnSpPr/>
          <p:nvPr/>
        </p:nvCxnSpPr>
        <p:spPr>
          <a:xfrm flipH="1">
            <a:off x="6607713" y="2797980"/>
            <a:ext cx="14400" cy="92631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/>
          <p:nvPr/>
        </p:nvCxnSpPr>
        <p:spPr>
          <a:xfrm flipH="1">
            <a:off x="3678772" y="2763556"/>
            <a:ext cx="389479" cy="899073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/>
          <p:nvPr/>
        </p:nvCxnSpPr>
        <p:spPr>
          <a:xfrm flipH="1">
            <a:off x="4115952" y="2720497"/>
            <a:ext cx="907216" cy="93339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>
            <a:stCxn id="20" idx="1"/>
          </p:cNvCxnSpPr>
          <p:nvPr/>
        </p:nvCxnSpPr>
        <p:spPr>
          <a:xfrm>
            <a:off x="5390354" y="2275054"/>
            <a:ext cx="652390" cy="136790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/>
          <p:cNvCxnSpPr/>
          <p:nvPr/>
        </p:nvCxnSpPr>
        <p:spPr>
          <a:xfrm>
            <a:off x="5403606" y="2275054"/>
            <a:ext cx="1141200" cy="145442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正方形/長方形 72"/>
          <p:cNvSpPr/>
          <p:nvPr/>
        </p:nvSpPr>
        <p:spPr>
          <a:xfrm>
            <a:off x="3697879" y="2978173"/>
            <a:ext cx="3119240" cy="3280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QCD, Hadron Physics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232547" y="143534"/>
            <a:ext cx="3448636" cy="738664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BSM</a:t>
            </a:r>
          </a:p>
          <a:p>
            <a:pPr algn="ctr"/>
            <a:r>
              <a:rPr lang="en-US" altLang="ja-JP" dirty="0" smtClean="0"/>
              <a:t>SUSY, Extra-dim, GUTs, </a:t>
            </a:r>
            <a:r>
              <a:rPr lang="en-US" altLang="ja-JP" dirty="0"/>
              <a:t>...</a:t>
            </a:r>
            <a:endParaRPr kumimoji="1" lang="en-US" altLang="ja-JP" dirty="0" smtClean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6982985" y="568201"/>
            <a:ext cx="2177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V. </a:t>
            </a:r>
            <a:r>
              <a:rPr kumimoji="1" lang="en-US" altLang="ja-JP" sz="1200" dirty="0" err="1" smtClean="0"/>
              <a:t>Cirigliano</a:t>
            </a:r>
            <a:r>
              <a:rPr kumimoji="1" lang="en-US" altLang="ja-JP" sz="1200" dirty="0" smtClean="0"/>
              <a:t> et al., </a:t>
            </a:r>
            <a:r>
              <a:rPr kumimoji="1" lang="en-US" altLang="ja-JP" sz="1200" dirty="0" err="1" smtClean="0"/>
              <a:t>Prog</a:t>
            </a:r>
            <a:r>
              <a:rPr kumimoji="1" lang="en-US" altLang="ja-JP" sz="1200" dirty="0" smtClean="0"/>
              <a:t>. Part. </a:t>
            </a:r>
            <a:r>
              <a:rPr kumimoji="1" lang="en-US" altLang="ja-JP" sz="1200" dirty="0" err="1" smtClean="0"/>
              <a:t>Nucl</a:t>
            </a:r>
            <a:r>
              <a:rPr kumimoji="1" lang="en-US" altLang="ja-JP" sz="1200" dirty="0" smtClean="0"/>
              <a:t>. Phys. 71 (2013) 2.</a:t>
            </a:r>
            <a:endParaRPr kumimoji="1" lang="ja-JP" altLang="en-US" sz="1200" dirty="0"/>
          </a:p>
        </p:txBody>
      </p:sp>
      <p:sp>
        <p:nvSpPr>
          <p:cNvPr id="78" name="正方形/長方形 77"/>
          <p:cNvSpPr/>
          <p:nvPr/>
        </p:nvSpPr>
        <p:spPr>
          <a:xfrm>
            <a:off x="7308304" y="3561426"/>
            <a:ext cx="1973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J. Engel </a:t>
            </a:r>
            <a:r>
              <a:rPr lang="en-US" altLang="ja-JP" sz="1200" i="1" dirty="0">
                <a:latin typeface="+mn-lt"/>
                <a:cs typeface="Times New Roman" panose="02020603050405020304" pitchFamily="18" charset="0"/>
              </a:rPr>
              <a:t>et al</a:t>
            </a:r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., </a:t>
            </a:r>
            <a:r>
              <a:rPr lang="en-US" altLang="ja-JP" sz="1200" i="1" dirty="0" err="1">
                <a:latin typeface="+mn-lt"/>
                <a:cs typeface="Times New Roman" panose="02020603050405020304" pitchFamily="18" charset="0"/>
              </a:rPr>
              <a:t>Prog</a:t>
            </a:r>
            <a:r>
              <a:rPr lang="en-US" altLang="ja-JP" sz="1200" i="1" dirty="0">
                <a:latin typeface="+mn-lt"/>
                <a:cs typeface="Times New Roman" panose="02020603050405020304" pitchFamily="18" charset="0"/>
              </a:rPr>
              <a:t>. Part. </a:t>
            </a:r>
            <a:endParaRPr lang="en-US" altLang="ja-JP" sz="1200" i="1" dirty="0" smtClean="0">
              <a:latin typeface="+mn-lt"/>
              <a:cs typeface="Times New Roman" panose="02020603050405020304" pitchFamily="18" charset="0"/>
            </a:endParaRPr>
          </a:p>
          <a:p>
            <a:r>
              <a:rPr lang="en-US" altLang="ja-JP" sz="1200" i="1" dirty="0" err="1" smtClean="0">
                <a:latin typeface="+mn-lt"/>
                <a:cs typeface="Times New Roman" panose="02020603050405020304" pitchFamily="18" charset="0"/>
              </a:rPr>
              <a:t>Nucl</a:t>
            </a:r>
            <a:r>
              <a:rPr lang="en-US" altLang="ja-JP" sz="1200" i="1" dirty="0">
                <a:latin typeface="+mn-lt"/>
                <a:cs typeface="Times New Roman" panose="02020603050405020304" pitchFamily="18" charset="0"/>
              </a:rPr>
              <a:t>. Phys.</a:t>
            </a:r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ja-JP" sz="1200" b="1" dirty="0">
                <a:latin typeface="+mn-lt"/>
                <a:cs typeface="Times New Roman" panose="02020603050405020304" pitchFamily="18" charset="0"/>
              </a:rPr>
              <a:t>71</a:t>
            </a:r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 (2013) 21</a:t>
            </a:r>
            <a:endParaRPr lang="ja-JP" alt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5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角丸四角形 55"/>
          <p:cNvSpPr/>
          <p:nvPr/>
        </p:nvSpPr>
        <p:spPr>
          <a:xfrm>
            <a:off x="1227765" y="282485"/>
            <a:ext cx="6266046" cy="54204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 smtClean="0">
                <a:solidFill>
                  <a:prstClr val="black"/>
                </a:solidFill>
              </a:rPr>
              <a:t>§2</a:t>
            </a:r>
            <a:r>
              <a:rPr lang="ja-JP" altLang="en-US" sz="3200" dirty="0" smtClean="0">
                <a:solidFill>
                  <a:prstClr val="black"/>
                </a:solidFill>
              </a:rPr>
              <a:t>　</a:t>
            </a:r>
            <a:r>
              <a:rPr lang="en-US" altLang="ja-JP" sz="3200" dirty="0" smtClean="0">
                <a:solidFill>
                  <a:prstClr val="black"/>
                </a:solidFill>
              </a:rPr>
              <a:t>EDM </a:t>
            </a:r>
            <a:r>
              <a:rPr lang="ja-JP" altLang="en-US" sz="3200" dirty="0" smtClean="0">
                <a:solidFill>
                  <a:prstClr val="black"/>
                </a:solidFill>
              </a:rPr>
              <a:t>を測る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73765" y="1260312"/>
            <a:ext cx="4086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●基本は電場と </a:t>
            </a:r>
            <a:r>
              <a:rPr kumimoji="1" lang="en-US" altLang="ja-JP" dirty="0" smtClean="0"/>
              <a:t>EDM </a:t>
            </a:r>
            <a:r>
              <a:rPr kumimoji="1" lang="ja-JP" altLang="en-US" dirty="0" smtClean="0"/>
              <a:t>の相互作用</a:t>
            </a:r>
            <a:endParaRPr kumimoji="1" lang="ja-JP" altLang="en-US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739563"/>
              </p:ext>
            </p:extLst>
          </p:nvPr>
        </p:nvGraphicFramePr>
        <p:xfrm>
          <a:off x="2341386" y="1806574"/>
          <a:ext cx="16637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255" name="数式" r:id="rId3" imgW="1079032" imgH="203112" progId="Equation.3">
                  <p:embed/>
                </p:oleObj>
              </mc:Choice>
              <mc:Fallback>
                <p:oleObj name="数式" r:id="rId3" imgW="1079032" imgH="203112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386" y="1806574"/>
                        <a:ext cx="1663700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テキスト ボックス 56"/>
          <p:cNvSpPr txBox="1"/>
          <p:nvPr/>
        </p:nvSpPr>
        <p:spPr>
          <a:xfrm>
            <a:off x="1046790" y="2295707"/>
            <a:ext cx="80715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dirty="0" smtClean="0"/>
              <a:t>●さまざまな測定対象</a:t>
            </a:r>
            <a:endParaRPr kumimoji="1" lang="en-US" altLang="ja-JP" dirty="0" smtClean="0"/>
          </a:p>
          <a:p>
            <a:pPr indent="180975">
              <a:lnSpc>
                <a:spcPct val="150000"/>
              </a:lnSpc>
            </a:pPr>
            <a:r>
              <a:rPr kumimoji="1" lang="ja-JP" altLang="en-US" dirty="0" smtClean="0"/>
              <a:t>・階層が異なる： レプトン（</a:t>
            </a:r>
            <a:r>
              <a:rPr kumimoji="1" lang="en-US" altLang="ja-JP" dirty="0" smtClean="0"/>
              <a:t>e</a:t>
            </a:r>
            <a:r>
              <a:rPr lang="en-US" altLang="ja-JP" baseline="30000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kumimoji="1" lang="en-US" altLang="ja-JP" dirty="0" smtClean="0"/>
              <a:t>, 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baseline="30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kumimoji="1" lang="ja-JP" altLang="en-US" dirty="0" smtClean="0"/>
              <a:t>）、ハドロン（</a:t>
            </a:r>
            <a:r>
              <a:rPr kumimoji="1" lang="en-US" altLang="ja-JP" dirty="0" smtClean="0"/>
              <a:t>n, </a:t>
            </a:r>
            <a:r>
              <a:rPr kumimoji="1" lang="en-US" altLang="ja-JP" dirty="0" smtClean="0">
                <a:solidFill>
                  <a:srgbClr val="FF0000"/>
                </a:solidFill>
              </a:rPr>
              <a:t>p</a:t>
            </a:r>
            <a:r>
              <a:rPr lang="en-US" altLang="ja-JP" baseline="30000" dirty="0">
                <a:solidFill>
                  <a:srgbClr val="FF0000"/>
                </a:solidFill>
              </a:rPr>
              <a:t>+</a:t>
            </a:r>
            <a:r>
              <a:rPr kumimoji="1" lang="en-US" altLang="ja-JP" dirty="0" smtClean="0"/>
              <a:t>)</a:t>
            </a:r>
            <a:r>
              <a:rPr kumimoji="1" lang="ja-JP" altLang="en-US" dirty="0" err="1" smtClean="0"/>
              <a:t>、</a:t>
            </a:r>
            <a:endParaRPr kumimoji="1" lang="en-US" altLang="ja-JP" dirty="0" smtClean="0"/>
          </a:p>
          <a:p>
            <a:pPr indent="180975">
              <a:lnSpc>
                <a:spcPct val="150000"/>
              </a:lnSpc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　　</a:t>
            </a:r>
            <a:r>
              <a:rPr kumimoji="1" lang="ja-JP" altLang="en-US" dirty="0" smtClean="0"/>
              <a:t>原子核（</a:t>
            </a:r>
            <a:r>
              <a:rPr kumimoji="1" lang="en-US" altLang="ja-JP" dirty="0" smtClean="0">
                <a:solidFill>
                  <a:srgbClr val="FF0000"/>
                </a:solidFill>
              </a:rPr>
              <a:t>d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+</a:t>
            </a:r>
            <a:r>
              <a:rPr kumimoji="1" lang="en-US" altLang="ja-JP" dirty="0" smtClean="0"/>
              <a:t>, </a:t>
            </a:r>
            <a:r>
              <a:rPr kumimoji="1" lang="en-US" altLang="ja-JP" baseline="30000" dirty="0" smtClean="0"/>
              <a:t>3</a:t>
            </a:r>
            <a:r>
              <a:rPr kumimoji="1" lang="en-US" altLang="ja-JP" dirty="0" smtClean="0"/>
              <a:t>He</a:t>
            </a:r>
            <a:r>
              <a:rPr lang="en-US" altLang="ja-JP" baseline="30000" dirty="0">
                <a:solidFill>
                  <a:srgbClr val="FF0000"/>
                </a:solidFill>
              </a:rPr>
              <a:t>+</a:t>
            </a:r>
            <a:r>
              <a:rPr kumimoji="1" lang="en-US" altLang="ja-JP" dirty="0" smtClean="0"/>
              <a:t>, </a:t>
            </a:r>
            <a:r>
              <a:rPr lang="en-US" altLang="ja-JP" baseline="30000" dirty="0" smtClean="0"/>
              <a:t>6</a:t>
            </a:r>
            <a:r>
              <a:rPr lang="en-US" altLang="ja-JP" dirty="0" smtClean="0"/>
              <a:t>Li</a:t>
            </a:r>
            <a:r>
              <a:rPr lang="en-US" altLang="ja-JP" baseline="30000" dirty="0">
                <a:solidFill>
                  <a:srgbClr val="FF0000"/>
                </a:solidFill>
              </a:rPr>
              <a:t>+</a:t>
            </a:r>
            <a:r>
              <a:rPr lang="en-US" altLang="ja-JP" dirty="0" smtClean="0"/>
              <a:t>, </a:t>
            </a:r>
            <a:r>
              <a:rPr lang="en-US" altLang="ja-JP" baseline="30000" dirty="0" smtClean="0"/>
              <a:t>9</a:t>
            </a:r>
            <a:r>
              <a:rPr lang="en-US" altLang="ja-JP" dirty="0" smtClean="0"/>
              <a:t>Li</a:t>
            </a:r>
            <a:r>
              <a:rPr lang="en-US" altLang="ja-JP" baseline="30000" dirty="0">
                <a:solidFill>
                  <a:srgbClr val="FF0000"/>
                </a:solidFill>
              </a:rPr>
              <a:t>+</a:t>
            </a:r>
            <a:r>
              <a:rPr lang="en-US" altLang="ja-JP" dirty="0" smtClean="0"/>
              <a:t>, …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pPr indent="180975">
              <a:lnSpc>
                <a:spcPct val="150000"/>
              </a:lnSpc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　　原子（反磁性原子、常磁性原子）</a:t>
            </a:r>
            <a:endParaRPr lang="en-US" altLang="ja-JP" dirty="0" smtClean="0"/>
          </a:p>
          <a:p>
            <a:pPr indent="180975">
              <a:lnSpc>
                <a:spcPct val="150000"/>
              </a:lnSpc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　　　　　　　　分子</a:t>
            </a:r>
            <a:endParaRPr kumimoji="1" lang="en-US" altLang="ja-JP" dirty="0" smtClean="0"/>
          </a:p>
          <a:p>
            <a:pPr indent="180975">
              <a:lnSpc>
                <a:spcPct val="150000"/>
              </a:lnSpc>
            </a:pPr>
            <a:r>
              <a:rPr lang="ja-JP" altLang="en-US" dirty="0" smtClean="0"/>
              <a:t>・中性粒子</a:t>
            </a:r>
            <a:r>
              <a:rPr lang="en-US" altLang="ja-JP" dirty="0" smtClean="0"/>
              <a:t>/</a:t>
            </a:r>
            <a:r>
              <a:rPr lang="ja-JP" altLang="en-US" dirty="0" smtClean="0"/>
              <a:t>荷電粒子</a:t>
            </a:r>
            <a:endParaRPr lang="en-US" altLang="ja-JP" dirty="0" smtClean="0"/>
          </a:p>
          <a:p>
            <a:pPr indent="180975">
              <a:lnSpc>
                <a:spcPct val="150000"/>
              </a:lnSpc>
            </a:pPr>
            <a:r>
              <a:rPr kumimoji="1" lang="ja-JP" altLang="en-US" dirty="0" smtClean="0"/>
              <a:t>・素粒子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複合粒子</a:t>
            </a:r>
            <a:endParaRPr kumimoji="1" lang="en-US" altLang="ja-JP" dirty="0" smtClean="0"/>
          </a:p>
          <a:p>
            <a:pPr>
              <a:lnSpc>
                <a:spcPct val="150000"/>
              </a:lnSpc>
            </a:pPr>
            <a:r>
              <a:rPr lang="ja-JP" altLang="en-US" dirty="0" smtClean="0"/>
              <a:t>●超精密測定のための様々な工夫のしどころ</a:t>
            </a:r>
            <a:endParaRPr lang="en-US" altLang="ja-JP" dirty="0" smtClean="0"/>
          </a:p>
          <a:p>
            <a:pPr indent="180975">
              <a:lnSpc>
                <a:spcPct val="150000"/>
              </a:lnSpc>
            </a:pPr>
            <a:r>
              <a:rPr kumimoji="1" lang="ja-JP" altLang="en-US" dirty="0" smtClean="0"/>
              <a:t>・空間保持　→　超低温（中性子）、蓄積リング（</a:t>
            </a:r>
            <a:r>
              <a:rPr lang="ja-JP" altLang="en-US" dirty="0"/>
              <a:t>荷電粒子</a:t>
            </a:r>
            <a:r>
              <a:rPr kumimoji="1" lang="ja-JP" altLang="en-US" dirty="0" smtClean="0"/>
              <a:t>）、</a:t>
            </a:r>
            <a:r>
              <a:rPr kumimoji="1" lang="en-US" altLang="ja-JP" dirty="0" smtClean="0"/>
              <a:t>optical lattice </a:t>
            </a:r>
          </a:p>
          <a:p>
            <a:pPr indent="180975">
              <a:lnSpc>
                <a:spcPct val="150000"/>
              </a:lnSpc>
            </a:pPr>
            <a:r>
              <a:rPr kumimoji="1" lang="ja-JP" altLang="en-US" dirty="0" smtClean="0"/>
              <a:t>・擬似シグナル：　磁場の変動、ベリーの位相効果、</a:t>
            </a:r>
            <a:r>
              <a:rPr kumimoji="1" lang="en-US" altLang="ja-JP" dirty="0" smtClean="0"/>
              <a:t>…</a:t>
            </a:r>
          </a:p>
          <a:p>
            <a:pPr indent="180975">
              <a:lnSpc>
                <a:spcPct val="150000"/>
              </a:lnSpc>
            </a:pPr>
            <a:r>
              <a:rPr lang="ja-JP" altLang="en-US" dirty="0" smtClean="0"/>
              <a:t>・高感度化　→　</a:t>
            </a:r>
            <a:r>
              <a:rPr lang="en-US" altLang="ja-JP" dirty="0" smtClean="0"/>
              <a:t>Ramsey </a:t>
            </a:r>
            <a:r>
              <a:rPr lang="ja-JP" altLang="en-US" dirty="0" smtClean="0"/>
              <a:t>法、スピンメーザー、高電場（極性分子）</a:t>
            </a:r>
            <a:endParaRPr lang="en-US" altLang="ja-JP" dirty="0"/>
          </a:p>
          <a:p>
            <a:pPr indent="180975">
              <a:lnSpc>
                <a:spcPct val="150000"/>
              </a:lnSpc>
            </a:pPr>
            <a:endParaRPr kumimoji="1" lang="ja-JP" altLang="en-US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3499556" y="2122311"/>
            <a:ext cx="541866" cy="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2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738757"/>
              </p:ext>
            </p:extLst>
          </p:nvPr>
        </p:nvGraphicFramePr>
        <p:xfrm>
          <a:off x="1450190" y="3836395"/>
          <a:ext cx="1553524" cy="355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663" name="数式" r:id="rId3" imgW="888614" imgH="203112" progId="Equation.3">
                  <p:embed/>
                </p:oleObj>
              </mc:Choice>
              <mc:Fallback>
                <p:oleObj name="数式" r:id="rId3" imgW="888614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0190" y="3836395"/>
                        <a:ext cx="1553524" cy="3550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571487"/>
              </p:ext>
            </p:extLst>
          </p:nvPr>
        </p:nvGraphicFramePr>
        <p:xfrm>
          <a:off x="6229747" y="3836395"/>
          <a:ext cx="1584831" cy="36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664" name="数式" r:id="rId5" imgW="888614" imgH="203112" progId="Equation.3">
                  <p:embed/>
                </p:oleObj>
              </mc:Choice>
              <mc:Fallback>
                <p:oleObj name="数式" r:id="rId5" imgW="888614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747" y="3836395"/>
                        <a:ext cx="1584831" cy="362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324623"/>
              </p:ext>
            </p:extLst>
          </p:nvPr>
        </p:nvGraphicFramePr>
        <p:xfrm>
          <a:off x="1470946" y="4311315"/>
          <a:ext cx="1670689" cy="640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665" name="数式" r:id="rId7" imgW="1028254" imgH="393529" progId="Equation.3">
                  <p:embed/>
                </p:oleObj>
              </mc:Choice>
              <mc:Fallback>
                <p:oleObj name="数式" r:id="rId7" imgW="102825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0946" y="4311315"/>
                        <a:ext cx="1670689" cy="6407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097362"/>
              </p:ext>
            </p:extLst>
          </p:nvPr>
        </p:nvGraphicFramePr>
        <p:xfrm>
          <a:off x="6230402" y="4300410"/>
          <a:ext cx="1584981" cy="616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666" name="数式" r:id="rId9" imgW="1016000" imgH="393700" progId="Equation.3">
                  <p:embed/>
                </p:oleObj>
              </mc:Choice>
              <mc:Fallback>
                <p:oleObj name="数式" r:id="rId9" imgW="1016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402" y="4300410"/>
                        <a:ext cx="1584981" cy="6161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821868"/>
              </p:ext>
            </p:extLst>
          </p:nvPr>
        </p:nvGraphicFramePr>
        <p:xfrm>
          <a:off x="3709466" y="5277918"/>
          <a:ext cx="2066009" cy="646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667" name="数式" r:id="rId11" imgW="1256755" imgH="393529" progId="Equation.3">
                  <p:embed/>
                </p:oleObj>
              </mc:Choice>
              <mc:Fallback>
                <p:oleObj name="数式" r:id="rId11" imgW="1256755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9466" y="5277918"/>
                        <a:ext cx="2066009" cy="6467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98"/>
          <p:cNvSpPr txBox="1">
            <a:spLocks noChangeArrowheads="1"/>
          </p:cNvSpPr>
          <p:nvPr/>
        </p:nvSpPr>
        <p:spPr bwMode="auto">
          <a:xfrm>
            <a:off x="768158" y="6168203"/>
            <a:ext cx="7992020" cy="49423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000" i="1" dirty="0" smtClean="0">
                <a:solidFill>
                  <a:srgbClr val="000000"/>
                </a:solidFill>
              </a:rPr>
              <a:t>d</a:t>
            </a:r>
            <a:r>
              <a:rPr lang="en-US" altLang="ja-JP" sz="2000" dirty="0" smtClean="0">
                <a:solidFill>
                  <a:srgbClr val="000000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= </a:t>
            </a:r>
            <a:r>
              <a:rPr lang="en-US" altLang="ja-JP" sz="2000" dirty="0" smtClean="0">
                <a:solidFill>
                  <a:srgbClr val="000000"/>
                </a:solidFill>
              </a:rPr>
              <a:t>10</a:t>
            </a:r>
            <a:r>
              <a:rPr lang="en-US" altLang="ja-JP" sz="2000" baseline="30000" dirty="0" smtClean="0">
                <a:solidFill>
                  <a:srgbClr val="000000"/>
                </a:solidFill>
              </a:rPr>
              <a:t>-26</a:t>
            </a:r>
            <a:r>
              <a:rPr lang="en-US" altLang="ja-JP" sz="2000" dirty="0" smtClean="0">
                <a:solidFill>
                  <a:srgbClr val="000000"/>
                </a:solidFill>
              </a:rPr>
              <a:t> </a:t>
            </a:r>
            <a:r>
              <a:rPr lang="en-US" altLang="ja-JP" sz="2000" i="1" dirty="0" err="1">
                <a:solidFill>
                  <a:srgbClr val="000000"/>
                </a:solidFill>
              </a:rPr>
              <a:t>e</a:t>
            </a:r>
            <a:r>
              <a:rPr lang="en-US" altLang="ja-JP" sz="2000" dirty="0" err="1">
                <a:solidFill>
                  <a:srgbClr val="000000"/>
                </a:solidFill>
              </a:rPr>
              <a:t>cm</a:t>
            </a:r>
            <a:r>
              <a:rPr lang="en-US" altLang="ja-JP" sz="2000" dirty="0">
                <a:solidFill>
                  <a:srgbClr val="000000"/>
                </a:solidFill>
              </a:rPr>
              <a:t>, </a:t>
            </a:r>
            <a:r>
              <a:rPr lang="en-US" altLang="ja-JP" sz="2000" i="1" dirty="0">
                <a:solidFill>
                  <a:srgbClr val="000000"/>
                </a:solidFill>
              </a:rPr>
              <a:t>E</a:t>
            </a:r>
            <a:r>
              <a:rPr lang="en-US" altLang="ja-JP" sz="2000" dirty="0">
                <a:solidFill>
                  <a:srgbClr val="000000"/>
                </a:solidFill>
              </a:rPr>
              <a:t> = </a:t>
            </a:r>
            <a:r>
              <a:rPr lang="en-US" altLang="ja-JP" sz="2000" dirty="0" smtClean="0">
                <a:solidFill>
                  <a:srgbClr val="000000"/>
                </a:solidFill>
              </a:rPr>
              <a:t>100 </a:t>
            </a:r>
            <a:r>
              <a:rPr lang="en-US" altLang="ja-JP" sz="2000" dirty="0">
                <a:solidFill>
                  <a:srgbClr val="000000"/>
                </a:solidFill>
              </a:rPr>
              <a:t>kV/cm </a:t>
            </a:r>
            <a:r>
              <a:rPr lang="ja-JP" altLang="en-US" sz="2000" dirty="0" smtClean="0">
                <a:solidFill>
                  <a:srgbClr val="000000"/>
                </a:solidFill>
              </a:rPr>
              <a:t>　</a:t>
            </a:r>
            <a:r>
              <a:rPr lang="ja-JP" altLang="en-US" sz="2000" dirty="0" smtClean="0">
                <a:solidFill>
                  <a:srgbClr val="FF0000"/>
                </a:solidFill>
                <a:latin typeface="+mn-ea"/>
              </a:rPr>
              <a:t>⇒　必要な周波数精度</a:t>
            </a:r>
            <a:r>
              <a:rPr lang="ja-JP" altLang="en-US" sz="2000" dirty="0" smtClean="0">
                <a:solidFill>
                  <a:srgbClr val="FF0000"/>
                </a:solidFill>
                <a:latin typeface="ＭＳ Ｐ明朝"/>
                <a:ea typeface="ＭＳ Ｐ明朝"/>
              </a:rPr>
              <a:t>　</a:t>
            </a:r>
            <a:r>
              <a:rPr lang="en-US" altLang="ja-JP" sz="2000" u="sng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altLang="ja-JP" sz="2000" i="1" u="sng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altLang="ja-JP" sz="2000" u="sng" dirty="0" smtClean="0">
                <a:solidFill>
                  <a:srgbClr val="FF0000"/>
                </a:solidFill>
              </a:rPr>
              <a:t> </a:t>
            </a:r>
            <a:r>
              <a:rPr lang="en-US" altLang="ja-JP" sz="2000" u="sng" dirty="0">
                <a:solidFill>
                  <a:srgbClr val="FF0000"/>
                </a:solidFill>
              </a:rPr>
              <a:t>= </a:t>
            </a:r>
            <a:r>
              <a:rPr lang="en-US" altLang="ja-JP" sz="2000" u="sng" dirty="0" smtClean="0">
                <a:solidFill>
                  <a:srgbClr val="FF0000"/>
                </a:solidFill>
              </a:rPr>
              <a:t>1 </a:t>
            </a:r>
            <a:r>
              <a:rPr lang="en-US" altLang="ja-JP" sz="2000" u="sng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u="sng" dirty="0" err="1" smtClean="0">
                <a:solidFill>
                  <a:srgbClr val="FF0000"/>
                </a:solidFill>
              </a:rPr>
              <a:t>Hz</a:t>
            </a:r>
            <a:endParaRPr lang="ja-JP" altLang="en-US" sz="2000" u="sng" dirty="0">
              <a:solidFill>
                <a:srgbClr val="FF0000"/>
              </a:solidFill>
            </a:endParaRPr>
          </a:p>
        </p:txBody>
      </p:sp>
      <p:graphicFrame>
        <p:nvGraphicFramePr>
          <p:cNvPr id="1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20343"/>
              </p:ext>
            </p:extLst>
          </p:nvPr>
        </p:nvGraphicFramePr>
        <p:xfrm>
          <a:off x="6517779" y="2111135"/>
          <a:ext cx="1664395" cy="32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668" name="数式" r:id="rId13" imgW="1079032" imgH="203112" progId="Equation.3">
                  <p:embed/>
                </p:oleObj>
              </mc:Choice>
              <mc:Fallback>
                <p:oleObj name="数式" r:id="rId13" imgW="1079032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7779" y="2111135"/>
                        <a:ext cx="1664395" cy="327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テキスト ボックス 99"/>
          <p:cNvSpPr txBox="1">
            <a:spLocks noChangeArrowheads="1"/>
          </p:cNvSpPr>
          <p:nvPr/>
        </p:nvSpPr>
        <p:spPr bwMode="auto">
          <a:xfrm>
            <a:off x="6804329" y="2553683"/>
            <a:ext cx="1423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dirty="0" smtClean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US" altLang="ja-JP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&gt; 0, d &gt; 0)</a:t>
            </a:r>
            <a:endParaRPr lang="en-US" altLang="ja-JP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3" name="グループ化 92"/>
          <p:cNvGrpSpPr/>
          <p:nvPr/>
        </p:nvGrpSpPr>
        <p:grpSpPr>
          <a:xfrm>
            <a:off x="901155" y="848459"/>
            <a:ext cx="5127000" cy="2893818"/>
            <a:chOff x="4114800" y="1899561"/>
            <a:chExt cx="4987499" cy="2490468"/>
          </a:xfrm>
        </p:grpSpPr>
        <p:cxnSp>
          <p:nvCxnSpPr>
            <p:cNvPr id="94" name="直線コネクタ 93"/>
            <p:cNvCxnSpPr/>
            <p:nvPr/>
          </p:nvCxnSpPr>
          <p:spPr bwMode="auto">
            <a:xfrm>
              <a:off x="4165600" y="3389001"/>
              <a:ext cx="8128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直線コネクタ 94"/>
            <p:cNvCxnSpPr/>
            <p:nvPr/>
          </p:nvCxnSpPr>
          <p:spPr bwMode="auto">
            <a:xfrm>
              <a:off x="5308600" y="2745975"/>
              <a:ext cx="8128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直線コネクタ 95"/>
            <p:cNvCxnSpPr/>
            <p:nvPr/>
          </p:nvCxnSpPr>
          <p:spPr bwMode="auto">
            <a:xfrm>
              <a:off x="5308600" y="4091295"/>
              <a:ext cx="8128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直線コネクタ 96"/>
            <p:cNvCxnSpPr/>
            <p:nvPr/>
          </p:nvCxnSpPr>
          <p:spPr bwMode="auto">
            <a:xfrm>
              <a:off x="6705600" y="2555475"/>
              <a:ext cx="8128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直線コネクタ 97"/>
            <p:cNvCxnSpPr/>
            <p:nvPr/>
          </p:nvCxnSpPr>
          <p:spPr bwMode="auto">
            <a:xfrm>
              <a:off x="6705600" y="4281795"/>
              <a:ext cx="8128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直線コネクタ 98"/>
            <p:cNvCxnSpPr/>
            <p:nvPr/>
          </p:nvCxnSpPr>
          <p:spPr bwMode="auto">
            <a:xfrm>
              <a:off x="8026400" y="2936475"/>
              <a:ext cx="8128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直線コネクタ 99"/>
            <p:cNvCxnSpPr/>
            <p:nvPr/>
          </p:nvCxnSpPr>
          <p:spPr bwMode="auto">
            <a:xfrm>
              <a:off x="8026400" y="3900795"/>
              <a:ext cx="8128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直線コネクタ 100"/>
            <p:cNvCxnSpPr/>
            <p:nvPr/>
          </p:nvCxnSpPr>
          <p:spPr bwMode="auto">
            <a:xfrm flipV="1">
              <a:off x="4978400" y="2745975"/>
              <a:ext cx="330200" cy="643026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直線コネクタ 101"/>
            <p:cNvCxnSpPr/>
            <p:nvPr/>
          </p:nvCxnSpPr>
          <p:spPr bwMode="auto">
            <a:xfrm>
              <a:off x="4978400" y="3389001"/>
              <a:ext cx="330200" cy="702294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直線コネクタ 102"/>
            <p:cNvCxnSpPr/>
            <p:nvPr/>
          </p:nvCxnSpPr>
          <p:spPr bwMode="auto">
            <a:xfrm flipV="1">
              <a:off x="6121400" y="2555475"/>
              <a:ext cx="584200" cy="19050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直線コネクタ 103"/>
            <p:cNvCxnSpPr/>
            <p:nvPr/>
          </p:nvCxnSpPr>
          <p:spPr bwMode="auto">
            <a:xfrm>
              <a:off x="6121400" y="4091295"/>
              <a:ext cx="584200" cy="19050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直線コネクタ 104"/>
            <p:cNvCxnSpPr/>
            <p:nvPr/>
          </p:nvCxnSpPr>
          <p:spPr bwMode="auto">
            <a:xfrm>
              <a:off x="7518400" y="2555475"/>
              <a:ext cx="508000" cy="38100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6" name="直線コネクタ 105"/>
            <p:cNvCxnSpPr/>
            <p:nvPr/>
          </p:nvCxnSpPr>
          <p:spPr bwMode="auto">
            <a:xfrm flipV="1">
              <a:off x="7518400" y="3900795"/>
              <a:ext cx="508000" cy="38100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直線コネクタ 106"/>
            <p:cNvCxnSpPr/>
            <p:nvPr/>
          </p:nvCxnSpPr>
          <p:spPr bwMode="auto">
            <a:xfrm>
              <a:off x="6121400" y="2741548"/>
              <a:ext cx="2717800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" name="直線コネクタ 107"/>
            <p:cNvCxnSpPr/>
            <p:nvPr/>
          </p:nvCxnSpPr>
          <p:spPr bwMode="auto">
            <a:xfrm>
              <a:off x="6121400" y="4076943"/>
              <a:ext cx="2717800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" name="直線矢印コネクタ 108"/>
            <p:cNvCxnSpPr/>
            <p:nvPr/>
          </p:nvCxnSpPr>
          <p:spPr bwMode="auto">
            <a:xfrm>
              <a:off x="5715000" y="2741548"/>
              <a:ext cx="0" cy="134974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直線矢印コネクタ 109"/>
            <p:cNvCxnSpPr/>
            <p:nvPr/>
          </p:nvCxnSpPr>
          <p:spPr bwMode="auto">
            <a:xfrm>
              <a:off x="7112000" y="2555475"/>
              <a:ext cx="0" cy="172632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" name="直線矢印コネクタ 110"/>
            <p:cNvCxnSpPr/>
            <p:nvPr/>
          </p:nvCxnSpPr>
          <p:spPr bwMode="auto">
            <a:xfrm>
              <a:off x="8432800" y="2936475"/>
              <a:ext cx="0" cy="96432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テキスト ボックス 111"/>
                <p:cNvSpPr txBox="1"/>
                <p:nvPr/>
              </p:nvSpPr>
              <p:spPr>
                <a:xfrm>
                  <a:off x="4114800" y="2736505"/>
                  <a:ext cx="932598" cy="649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𝑩</m:t>
                        </m:r>
                        <m:r>
                          <a:rPr lang="en-US" altLang="ja-JP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altLang="ja-JP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oMath>
                    </m:oMathPara>
                  </a14:m>
                  <a:endParaRPr lang="en-US" altLang="ja-JP" dirty="0" smtClean="0">
                    <a:solidFill>
                      <a:srgbClr val="000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𝑬</m:t>
                        </m:r>
                        <m:r>
                          <a:rPr lang="en-US" altLang="ja-JP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altLang="ja-JP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oMath>
                    </m:oMathPara>
                  </a14:m>
                  <a:endParaRPr lang="ja-JP" alt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テキスト ボックス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4800" y="2736505"/>
                  <a:ext cx="932598" cy="649217"/>
                </a:xfrm>
                <a:prstGeom prst="rect">
                  <a:avLst/>
                </a:prstGeom>
                <a:blipFill rotWithShape="1">
                  <a:blip r:embed="rId1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テキスト ボックス 112"/>
                <p:cNvSpPr txBox="1"/>
                <p:nvPr/>
              </p:nvSpPr>
              <p:spPr>
                <a:xfrm>
                  <a:off x="5248701" y="1899562"/>
                  <a:ext cx="9325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𝑩</m:t>
                        </m:r>
                        <m:r>
                          <a:rPr lang="en-US" altLang="ja-JP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≠0</m:t>
                        </m:r>
                      </m:oMath>
                    </m:oMathPara>
                  </a14:m>
                  <a:endParaRPr lang="en-US" altLang="ja-JP" dirty="0" smtClean="0">
                    <a:solidFill>
                      <a:srgbClr val="000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𝑬</m:t>
                        </m:r>
                        <m:r>
                          <a:rPr lang="en-US" altLang="ja-JP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altLang="ja-JP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oMath>
                    </m:oMathPara>
                  </a14:m>
                  <a:endParaRPr lang="ja-JP" alt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テキスト ボックス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8701" y="1899562"/>
                  <a:ext cx="932598" cy="646331"/>
                </a:xfrm>
                <a:prstGeom prst="rect">
                  <a:avLst/>
                </a:prstGeom>
                <a:blipFill rotWithShape="1">
                  <a:blip r:embed="rId1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テキスト ボックス 113"/>
                <p:cNvSpPr txBox="1"/>
                <p:nvPr/>
              </p:nvSpPr>
              <p:spPr>
                <a:xfrm>
                  <a:off x="6611202" y="1899563"/>
                  <a:ext cx="9325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𝑩</m:t>
                        </m:r>
                        <m:r>
                          <a:rPr lang="en-US" altLang="ja-JP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≠0</m:t>
                        </m:r>
                      </m:oMath>
                    </m:oMathPara>
                  </a14:m>
                  <a:endParaRPr lang="en-US" altLang="ja-JP" dirty="0" smtClean="0">
                    <a:solidFill>
                      <a:srgbClr val="000000"/>
                    </a:solidFill>
                  </a:endParaRP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altLang="ja-JP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𝑬</m:t>
                      </m:r>
                    </m:oMath>
                  </a14:m>
                  <a:r>
                    <a:rPr lang="en-US" altLang="ja-JP" dirty="0" smtClean="0">
                      <a:solidFill>
                        <a:srgbClr val="000000"/>
                      </a:solidFill>
                    </a:rPr>
                    <a:t> // </a:t>
                  </a:r>
                  <a14:m>
                    <m:oMath xmlns:m="http://schemas.openxmlformats.org/officeDocument/2006/math">
                      <m:r>
                        <a:rPr lang="en-US" altLang="ja-JP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𝑩</m:t>
                      </m:r>
                    </m:oMath>
                  </a14:m>
                  <a:endParaRPr lang="ja-JP" altLang="en-US" b="1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テキスト ボックス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1202" y="1899563"/>
                  <a:ext cx="932598" cy="646331"/>
                </a:xfrm>
                <a:prstGeom prst="rect">
                  <a:avLst/>
                </a:prstGeom>
                <a:blipFill rotWithShape="1">
                  <a:blip r:embed="rId17" cstate="print"/>
                  <a:stretch>
                    <a:fillRect b="-1415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テキスト ボックス 114"/>
                <p:cNvSpPr txBox="1"/>
                <p:nvPr/>
              </p:nvSpPr>
              <p:spPr>
                <a:xfrm>
                  <a:off x="7966501" y="1899561"/>
                  <a:ext cx="1135798" cy="6863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𝑩</m:t>
                        </m:r>
                        <m:r>
                          <a:rPr lang="en-US" altLang="ja-JP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≠0</m:t>
                        </m:r>
                      </m:oMath>
                    </m:oMathPara>
                  </a14:m>
                  <a:endParaRPr lang="en-US" altLang="ja-JP" dirty="0" smtClean="0">
                    <a:solidFill>
                      <a:srgbClr val="000000"/>
                    </a:solidFill>
                  </a:endParaRP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altLang="ja-JP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altLang="ja-JP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𝑬</m:t>
                      </m:r>
                    </m:oMath>
                  </a14:m>
                  <a:r>
                    <a:rPr lang="en-US" altLang="ja-JP" dirty="0" smtClean="0">
                      <a:solidFill>
                        <a:srgbClr val="000000"/>
                      </a:solidFill>
                    </a:rPr>
                    <a:t> // </a:t>
                  </a:r>
                  <a14:m>
                    <m:oMath xmlns:m="http://schemas.openxmlformats.org/officeDocument/2006/math">
                      <m:r>
                        <a:rPr lang="en-US" altLang="ja-JP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𝑩</m:t>
                      </m:r>
                    </m:oMath>
                  </a14:m>
                  <a:endParaRPr lang="ja-JP" altLang="en-US" b="1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テキスト ボックス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6501" y="1899561"/>
                  <a:ext cx="1135798" cy="686371"/>
                </a:xfrm>
                <a:prstGeom prst="rect">
                  <a:avLst/>
                </a:prstGeom>
                <a:blipFill rotWithShape="1">
                  <a:blip r:embed="rId1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テキスト ボックス 115"/>
                <p:cNvSpPr txBox="1"/>
                <p:nvPr/>
              </p:nvSpPr>
              <p:spPr>
                <a:xfrm>
                  <a:off x="4209197" y="4082252"/>
                  <a:ext cx="115020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4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US" altLang="ja-JP" sz="14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=+1/2</m:t>
                        </m:r>
                      </m:oMath>
                    </m:oMathPara>
                  </a14:m>
                  <a:endParaRPr lang="ja-JP" alt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テキスト ボックス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9197" y="4082252"/>
                  <a:ext cx="1150203" cy="307777"/>
                </a:xfrm>
                <a:prstGeom prst="rect">
                  <a:avLst/>
                </a:prstGeom>
                <a:blipFill rotWithShape="1">
                  <a:blip r:embed="rId19" cstate="print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テキスト ボックス 116"/>
                <p:cNvSpPr txBox="1"/>
                <p:nvPr/>
              </p:nvSpPr>
              <p:spPr>
                <a:xfrm>
                  <a:off x="4232701" y="2391778"/>
                  <a:ext cx="10668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4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US" altLang="ja-JP" sz="14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=−1/2</m:t>
                        </m:r>
                      </m:oMath>
                    </m:oMathPara>
                  </a14:m>
                  <a:endParaRPr lang="ja-JP" alt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テキスト ボックス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2701" y="2391778"/>
                  <a:ext cx="1066800" cy="307777"/>
                </a:xfrm>
                <a:prstGeom prst="rect">
                  <a:avLst/>
                </a:prstGeom>
                <a:blipFill rotWithShape="1">
                  <a:blip r:embed="rId20" cstate="print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テキスト ボックス 117"/>
                <p:cNvSpPr txBox="1"/>
                <p:nvPr/>
              </p:nvSpPr>
              <p:spPr>
                <a:xfrm>
                  <a:off x="5727700" y="3204335"/>
                  <a:ext cx="669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h</m:t>
                        </m:r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ja-JP" alt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テキスト ボックス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7700" y="3204335"/>
                  <a:ext cx="669499" cy="369332"/>
                </a:xfrm>
                <a:prstGeom prst="rect">
                  <a:avLst/>
                </a:prstGeom>
                <a:blipFill rotWithShape="1">
                  <a:blip r:embed="rId21" cstate="print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テキスト ボックス 118"/>
                <p:cNvSpPr txBox="1"/>
                <p:nvPr/>
              </p:nvSpPr>
              <p:spPr>
                <a:xfrm>
                  <a:off x="7115601" y="3204335"/>
                  <a:ext cx="669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h</m:t>
                        </m:r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+</m:t>
                            </m:r>
                          </m:sub>
                        </m:sSub>
                      </m:oMath>
                    </m:oMathPara>
                  </a14:m>
                  <a:endParaRPr lang="ja-JP" alt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テキスト ボックス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5601" y="3204335"/>
                  <a:ext cx="669499" cy="369332"/>
                </a:xfrm>
                <a:prstGeom prst="rect">
                  <a:avLst/>
                </a:prstGeom>
                <a:blipFill rotWithShape="1">
                  <a:blip r:embed="rId22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テキスト ボックス 119"/>
                <p:cNvSpPr txBox="1"/>
                <p:nvPr/>
              </p:nvSpPr>
              <p:spPr>
                <a:xfrm>
                  <a:off x="8432800" y="3234702"/>
                  <a:ext cx="669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h</m:t>
                        </m:r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−</m:t>
                            </m:r>
                          </m:sub>
                        </m:sSub>
                      </m:oMath>
                    </m:oMathPara>
                  </a14:m>
                  <a:endParaRPr lang="ja-JP" alt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テキスト ボックス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2800" y="3234702"/>
                  <a:ext cx="669499" cy="369332"/>
                </a:xfrm>
                <a:prstGeom prst="rect">
                  <a:avLst/>
                </a:prstGeom>
                <a:blipFill rotWithShape="1">
                  <a:blip r:embed="rId2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1" name="グループ化 120"/>
          <p:cNvGrpSpPr/>
          <p:nvPr/>
        </p:nvGrpSpPr>
        <p:grpSpPr>
          <a:xfrm>
            <a:off x="3118736" y="3734448"/>
            <a:ext cx="3076498" cy="1299625"/>
            <a:chOff x="6355852" y="4861810"/>
            <a:chExt cx="3076498" cy="1299625"/>
          </a:xfrm>
        </p:grpSpPr>
        <p:pic>
          <p:nvPicPr>
            <p:cNvPr id="122" name="Picture 2" descr="C:\Users\chikamori\Desktop\xe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903" y="5145555"/>
              <a:ext cx="881798" cy="101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C:\Users\chikamori\Desktop\xe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4143" y="5145555"/>
              <a:ext cx="881798" cy="101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4" name="直線矢印コネクタ 123"/>
            <p:cNvCxnSpPr/>
            <p:nvPr/>
          </p:nvCxnSpPr>
          <p:spPr>
            <a:xfrm rot="5400000" flipH="1" flipV="1">
              <a:off x="6537689" y="5154101"/>
              <a:ext cx="570262" cy="1338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矢印コネクタ 124"/>
            <p:cNvCxnSpPr/>
            <p:nvPr/>
          </p:nvCxnSpPr>
          <p:spPr>
            <a:xfrm rot="5400000" flipH="1" flipV="1">
              <a:off x="6940083" y="5144886"/>
              <a:ext cx="567489" cy="133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矢印コネクタ 125"/>
            <p:cNvCxnSpPr/>
            <p:nvPr/>
          </p:nvCxnSpPr>
          <p:spPr>
            <a:xfrm rot="5400000" flipH="1" flipV="1">
              <a:off x="8206130" y="5153964"/>
              <a:ext cx="570263" cy="1338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矢印コネクタ 126"/>
            <p:cNvCxnSpPr/>
            <p:nvPr/>
          </p:nvCxnSpPr>
          <p:spPr>
            <a:xfrm rot="5400000">
              <a:off x="8548561" y="5160858"/>
              <a:ext cx="541798" cy="133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テキスト ボックス 127"/>
                <p:cNvSpPr txBox="1"/>
                <p:nvPr/>
              </p:nvSpPr>
              <p:spPr>
                <a:xfrm>
                  <a:off x="6355852" y="4890628"/>
                  <a:ext cx="4662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𝑩</m:t>
                        </m:r>
                      </m:oMath>
                    </m:oMathPara>
                  </a14:m>
                  <a:endParaRPr lang="ja-JP" altLang="en-US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テキスト ボックス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5852" y="4890628"/>
                  <a:ext cx="466299" cy="369332"/>
                </a:xfrm>
                <a:prstGeom prst="rect">
                  <a:avLst/>
                </a:prstGeom>
                <a:blipFill rotWithShape="1">
                  <a:blip r:embed="rId2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テキスト ボックス 128"/>
                <p:cNvSpPr txBox="1"/>
                <p:nvPr/>
              </p:nvSpPr>
              <p:spPr>
                <a:xfrm>
                  <a:off x="8025632" y="4890763"/>
                  <a:ext cx="4662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𝑩</m:t>
                        </m:r>
                      </m:oMath>
                    </m:oMathPara>
                  </a14:m>
                  <a:endParaRPr lang="ja-JP" altLang="en-US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テキスト ボックス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5632" y="4890763"/>
                  <a:ext cx="466299" cy="369332"/>
                </a:xfrm>
                <a:prstGeom prst="rect">
                  <a:avLst/>
                </a:prstGeom>
                <a:blipFill rotWithShape="1">
                  <a:blip r:embed="rId2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テキスト ボックス 129"/>
                <p:cNvSpPr txBox="1"/>
                <p:nvPr/>
              </p:nvSpPr>
              <p:spPr>
                <a:xfrm>
                  <a:off x="8818791" y="4890763"/>
                  <a:ext cx="4662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altLang="ja-JP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𝑬</m:t>
                        </m:r>
                      </m:oMath>
                    </m:oMathPara>
                  </a14:m>
                  <a:endParaRPr lang="ja-JP" alt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テキスト ボックス 1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8791" y="4890763"/>
                  <a:ext cx="466299" cy="369332"/>
                </a:xfrm>
                <a:prstGeom prst="rect">
                  <a:avLst/>
                </a:prstGeom>
                <a:blipFill rotWithShape="1">
                  <a:blip r:embed="rId27" cstate="print"/>
                  <a:stretch>
                    <a:fillRect r="-64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テキスト ボックス 130"/>
                <p:cNvSpPr txBox="1"/>
                <p:nvPr/>
              </p:nvSpPr>
              <p:spPr>
                <a:xfrm>
                  <a:off x="7224497" y="4869501"/>
                  <a:ext cx="42960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𝑬</m:t>
                        </m:r>
                      </m:oMath>
                    </m:oMathPara>
                  </a14:m>
                  <a:endParaRPr lang="ja-JP" alt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テキスト ボックス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4497" y="4869501"/>
                  <a:ext cx="429607" cy="369332"/>
                </a:xfrm>
                <a:prstGeom prst="rect">
                  <a:avLst/>
                </a:prstGeom>
                <a:blipFill rotWithShape="1">
                  <a:blip r:embed="rId2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テキスト ボックス 131"/>
                <p:cNvSpPr txBox="1"/>
                <p:nvPr/>
              </p:nvSpPr>
              <p:spPr>
                <a:xfrm>
                  <a:off x="7234925" y="5343992"/>
                  <a:ext cx="54155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+</m:t>
                            </m:r>
                          </m:sub>
                        </m:sSub>
                      </m:oMath>
                    </m:oMathPara>
                  </a14:m>
                  <a:endParaRPr lang="ja-JP" alt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テキスト ボックス 1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4925" y="5343992"/>
                  <a:ext cx="541551" cy="369332"/>
                </a:xfrm>
                <a:prstGeom prst="rect">
                  <a:avLst/>
                </a:prstGeom>
                <a:blipFill rotWithShape="1">
                  <a:blip r:embed="rId2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テキスト ボックス 132"/>
                <p:cNvSpPr txBox="1"/>
                <p:nvPr/>
              </p:nvSpPr>
              <p:spPr>
                <a:xfrm>
                  <a:off x="8890799" y="5343992"/>
                  <a:ext cx="54155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−</m:t>
                            </m:r>
                          </m:sub>
                        </m:sSub>
                      </m:oMath>
                    </m:oMathPara>
                  </a14:m>
                  <a:endParaRPr lang="ja-JP" alt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テキスト ボックス 1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0799" y="5343992"/>
                  <a:ext cx="541551" cy="369332"/>
                </a:xfrm>
                <a:prstGeom prst="rect">
                  <a:avLst/>
                </a:prstGeom>
                <a:blipFill rotWithShape="1">
                  <a:blip r:embed="rId30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屈折矢印 11"/>
          <p:cNvSpPr/>
          <p:nvPr/>
        </p:nvSpPr>
        <p:spPr>
          <a:xfrm rot="5400000">
            <a:off x="2277471" y="5007591"/>
            <a:ext cx="692336" cy="576064"/>
          </a:xfrm>
          <a:prstGeom prst="bentUp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2" name="屈折矢印 61"/>
          <p:cNvSpPr/>
          <p:nvPr/>
        </p:nvSpPr>
        <p:spPr>
          <a:xfrm rot="5400000" flipV="1">
            <a:off x="6468116" y="4966179"/>
            <a:ext cx="692336" cy="593009"/>
          </a:xfrm>
          <a:prstGeom prst="bentUp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角丸四角形 55"/>
          <p:cNvSpPr/>
          <p:nvPr/>
        </p:nvSpPr>
        <p:spPr>
          <a:xfrm>
            <a:off x="414698" y="259644"/>
            <a:ext cx="2899873" cy="4406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altLang="ja-JP" sz="2400" dirty="0" smtClean="0">
                <a:solidFill>
                  <a:prstClr val="black"/>
                </a:solidFill>
                <a:latin typeface="+mj-lt"/>
              </a:rPr>
              <a:t>EDM </a:t>
            </a:r>
            <a:r>
              <a:rPr lang="ja-JP" altLang="en-US" sz="2400" dirty="0" smtClean="0">
                <a:solidFill>
                  <a:prstClr val="black"/>
                </a:solidFill>
                <a:latin typeface="+mj-lt"/>
              </a:rPr>
              <a:t>測定の基本</a:t>
            </a:r>
            <a:endParaRPr lang="ja-JP" altLang="en-US" sz="24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610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04627" y="228178"/>
            <a:ext cx="79870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 smtClean="0"/>
              <a:t>2</a:t>
            </a:r>
            <a:r>
              <a:rPr lang="ja-JP" altLang="en-US" sz="2400" u="sng" dirty="0" err="1" smtClean="0"/>
              <a:t>つの</a:t>
            </a:r>
            <a:r>
              <a:rPr lang="ja-JP" altLang="en-US" sz="2400" u="sng" dirty="0" smtClean="0"/>
              <a:t>方法</a:t>
            </a:r>
            <a:endParaRPr lang="en-US" altLang="ja-JP" sz="2400" u="sng" dirty="0" smtClean="0"/>
          </a:p>
          <a:p>
            <a:endParaRPr kumimoji="1" lang="en-US" altLang="ja-JP" sz="2400" dirty="0"/>
          </a:p>
          <a:p>
            <a:r>
              <a:rPr lang="en-US" altLang="ja-JP" dirty="0" smtClean="0"/>
              <a:t>(1) </a:t>
            </a:r>
            <a:r>
              <a:rPr lang="ja-JP" altLang="en-US" dirty="0" smtClean="0"/>
              <a:t>自由歳差（</a:t>
            </a:r>
            <a:r>
              <a:rPr lang="en-US" altLang="ja-JP" dirty="0" smtClean="0"/>
              <a:t>FID</a:t>
            </a:r>
            <a:r>
              <a:rPr lang="ja-JP" altLang="en-US" dirty="0" smtClean="0"/>
              <a:t>）の波形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(2) </a:t>
            </a:r>
            <a:r>
              <a:rPr lang="ja-JP" altLang="en-US" dirty="0" smtClean="0"/>
              <a:t>ラムゼー法 （</a:t>
            </a:r>
            <a:r>
              <a:rPr lang="en-US" altLang="ja-JP" dirty="0" smtClean="0"/>
              <a:t>Ramsey's Separated Oscillatory Field Method</a:t>
            </a:r>
            <a:r>
              <a:rPr lang="ja-JP" altLang="en-US" dirty="0" smtClean="0"/>
              <a:t>）</a:t>
            </a:r>
            <a:endParaRPr lang="en-US" altLang="ja-JP" dirty="0"/>
          </a:p>
          <a:p>
            <a:endParaRPr kumimoji="1" lang="en-US" altLang="ja-JP" sz="24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988" y="1883617"/>
            <a:ext cx="5123186" cy="140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4522359"/>
            <a:ext cx="3214399" cy="233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33" y="4411386"/>
            <a:ext cx="4301399" cy="4843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34" y="1186822"/>
            <a:ext cx="2896711" cy="476725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V="1">
            <a:off x="1008733" y="4198496"/>
            <a:ext cx="515267" cy="7496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4794865" y="4198496"/>
            <a:ext cx="515267" cy="7496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1562099" y="4198496"/>
            <a:ext cx="3194665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943225" y="4013830"/>
            <a:ext cx="4762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kumimoji="1" lang="ja-JP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80836" y="3815052"/>
            <a:ext cx="57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kumimoji="1" lang="en-US" altLang="ja-JP" baseline="-25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90</a:t>
            </a:r>
            <a:r>
              <a:rPr kumimoji="1" lang="en-US" altLang="ja-JP" baseline="-25000" dirty="0" smtClean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endParaRPr kumimoji="1" lang="ja-JP" altLang="en-US" baseline="-25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736264" y="3808436"/>
            <a:ext cx="57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kumimoji="1" lang="en-US" altLang="ja-JP" baseline="-25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90</a:t>
            </a:r>
            <a:r>
              <a:rPr kumimoji="1" lang="en-US" altLang="ja-JP" baseline="-25000" dirty="0" smtClean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endParaRPr kumimoji="1" lang="ja-JP" altLang="en-US" baseline="-25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625459" y="642231"/>
            <a:ext cx="57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kumimoji="1" lang="en-US" altLang="ja-JP" baseline="-25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90</a:t>
            </a:r>
            <a:r>
              <a:rPr kumimoji="1" lang="en-US" altLang="ja-JP" baseline="-25000" dirty="0" smtClean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endParaRPr kumimoji="1" lang="ja-JP" altLang="en-US" baseline="-25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3722788" y="1055643"/>
            <a:ext cx="376400" cy="14096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図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0" y="5057554"/>
            <a:ext cx="542260" cy="749791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31" y="5073996"/>
            <a:ext cx="1326528" cy="526892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41" y="5069375"/>
            <a:ext cx="1204047" cy="75393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859" y="19436"/>
            <a:ext cx="542260" cy="749791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17" y="240783"/>
            <a:ext cx="1326528" cy="5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2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477832" y="333973"/>
                <a:ext cx="8456848" cy="3208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ja-JP" altLang="en-US" sz="2400" dirty="0" smtClean="0"/>
                  <a:t>●</a:t>
                </a:r>
                <a:r>
                  <a:rPr kumimoji="1" lang="en-US" altLang="ja-JP" sz="2400" dirty="0" smtClean="0"/>
                  <a:t>EDM </a:t>
                </a:r>
                <a:r>
                  <a:rPr kumimoji="1" lang="ja-JP" altLang="en-US" sz="2400" dirty="0" smtClean="0"/>
                  <a:t>測定における疑似シグナル</a:t>
                </a:r>
                <a:endParaRPr kumimoji="1" lang="en-US" altLang="ja-JP" sz="2400" dirty="0" smtClean="0"/>
              </a:p>
              <a:p>
                <a:pPr indent="363538">
                  <a:lnSpc>
                    <a:spcPct val="150000"/>
                  </a:lnSpc>
                </a:pPr>
                <a:r>
                  <a:rPr lang="ja-JP" altLang="en-US" dirty="0" smtClean="0"/>
                  <a:t>・磁場の変動　</a:t>
                </a:r>
                <a:endParaRPr lang="en-US" altLang="ja-JP" dirty="0" smtClean="0"/>
              </a:p>
              <a:p>
                <a:pPr indent="363538">
                  <a:lnSpc>
                    <a:spcPct val="150000"/>
                  </a:lnSpc>
                </a:pPr>
                <a:r>
                  <a:rPr lang="ja-JP" altLang="en-US" dirty="0" smtClean="0"/>
                  <a:t>　   スピンに働く相互作用</a:t>
                </a:r>
                <a:endParaRPr lang="en-US" altLang="ja-JP" dirty="0" smtClean="0"/>
              </a:p>
              <a:p>
                <a:pPr indent="363538">
                  <a:lnSpc>
                    <a:spcPct val="150000"/>
                  </a:lnSpc>
                </a:pPr>
                <a:r>
                  <a:rPr lang="en-US" altLang="ja-JP" b="0" dirty="0" smtClean="0"/>
                  <a:t>    </a:t>
                </a:r>
                <a:r>
                  <a:rPr lang="ja-JP" altLang="en-US" b="0" dirty="0" smtClean="0"/>
                  <a:t>　　</a:t>
                </a:r>
                <a14:m>
                  <m:oMath xmlns:m="http://schemas.openxmlformats.org/officeDocument/2006/math">
                    <m:r>
                      <a:rPr lang="ja-JP" altLang="en-US" i="1">
                        <a:latin typeface="Cambria Math" panose="02040503050406030204" pitchFamily="18" charset="0"/>
                      </a:rPr>
                      <m:t>　</m:t>
                    </m:r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　</m:t>
                    </m:r>
                    <m:r>
                      <a:rPr lang="ja-JP" altLang="en-US" i="1">
                        <a:latin typeface="Cambria Math" panose="02040503050406030204" pitchFamily="18" charset="0"/>
                      </a:rPr>
                      <m:t>　</m:t>
                    </m:r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　</m:t>
                    </m:r>
                    <m:r>
                      <a:rPr lang="ja-JP" altLang="en-US" i="1">
                        <a:latin typeface="Cambria Math" panose="02040503050406030204" pitchFamily="18" charset="0"/>
                      </a:rPr>
                      <m:t>　</m:t>
                    </m:r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　</m:t>
                    </m:r>
                    <m:r>
                      <a:rPr lang="ja-JP" altLang="en-US" i="1">
                        <a:latin typeface="Cambria Math" panose="02040503050406030204" pitchFamily="18" charset="0"/>
                      </a:rPr>
                      <m:t>　</m:t>
                    </m:r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　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ja-JP" dirty="0" smtClean="0"/>
                  <a:t>) : 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en-US" altLang="ja-JP" i="1" dirty="0" err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𝑑𝐸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 </m:t>
                    </m:r>
                  </m:oMath>
                </a14:m>
                <a:r>
                  <a:rPr lang="en-US" altLang="ja-JP" dirty="0" smtClean="0">
                    <a:sym typeface="Wingdings" panose="05000000000000000000" pitchFamily="2" charset="2"/>
                  </a:rPr>
                  <a:t>= 10</a:t>
                </a:r>
                <a:r>
                  <a:rPr lang="en-US" altLang="ja-JP" baseline="30000" dirty="0" smtClean="0">
                    <a:sym typeface="Wingdings" panose="05000000000000000000" pitchFamily="2" charset="2"/>
                  </a:rPr>
                  <a:t>10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 : 1</a:t>
                </a:r>
                <a:endParaRPr lang="en-US" altLang="ja-JP" dirty="0" smtClean="0"/>
              </a:p>
              <a:p>
                <a:pPr indent="363538">
                  <a:lnSpc>
                    <a:spcPct val="150000"/>
                  </a:lnSpc>
                </a:pPr>
                <a:r>
                  <a:rPr lang="ja-JP" altLang="en-US" dirty="0" smtClean="0"/>
                  <a:t>　　特に、電場の反転と相関して起こる磁場変動　（</a:t>
                </a:r>
                <a:r>
                  <a:rPr lang="en-US" altLang="ja-JP" dirty="0" smtClean="0"/>
                  <a:t>ex.  </a:t>
                </a:r>
                <a:r>
                  <a:rPr lang="ja-JP" altLang="en-US" dirty="0" smtClean="0"/>
                  <a:t>リーク電流）</a:t>
                </a:r>
                <a:endParaRPr lang="en-US" altLang="ja-JP" dirty="0" smtClean="0"/>
              </a:p>
              <a:p>
                <a:pPr indent="363538">
                  <a:lnSpc>
                    <a:spcPct val="150000"/>
                  </a:lnSpc>
                </a:pPr>
                <a:endParaRPr kumimoji="1" lang="en-US" altLang="ja-JP" dirty="0"/>
              </a:p>
              <a:p>
                <a:pPr indent="363538">
                  <a:lnSpc>
                    <a:spcPct val="150000"/>
                  </a:lnSpc>
                </a:pPr>
                <a:r>
                  <a:rPr lang="ja-JP" altLang="en-US" dirty="0" smtClean="0"/>
                  <a:t>・幾何位相効果（</a:t>
                </a:r>
                <a:r>
                  <a:rPr lang="en-US" altLang="ja-JP" dirty="0" smtClean="0"/>
                  <a:t>GPE</a:t>
                </a:r>
                <a:r>
                  <a:rPr lang="ja-JP" altLang="en-US" dirty="0" smtClean="0"/>
                  <a:t>）　　</a:t>
                </a:r>
                <a:r>
                  <a:rPr lang="en-US" altLang="ja-JP" dirty="0" smtClean="0"/>
                  <a:t>[</a:t>
                </a:r>
                <a:r>
                  <a:rPr lang="en-US" altLang="ja-JP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Pendlebury</a:t>
                </a:r>
                <a:r>
                  <a:rPr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 al</a:t>
                </a:r>
                <a:r>
                  <a:rPr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., </a:t>
                </a:r>
                <a:r>
                  <a:rPr lang="en-US" altLang="ja-JP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Phys. Rev. </a:t>
                </a:r>
                <a:r>
                  <a:rPr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altLang="ja-JP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</a:t>
                </a:r>
                <a:r>
                  <a:rPr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(2004) 032102</a:t>
                </a:r>
                <a:r>
                  <a:rPr lang="en-US" altLang="ja-JP" dirty="0" smtClean="0"/>
                  <a:t>.]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32" y="333973"/>
                <a:ext cx="8456848" cy="3208571"/>
              </a:xfrm>
              <a:prstGeom prst="rect">
                <a:avLst/>
              </a:prstGeom>
              <a:blipFill rotWithShape="0">
                <a:blip r:embed="rId3"/>
                <a:stretch>
                  <a:fillRect l="-1081" b="-5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4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6" y="3803258"/>
            <a:ext cx="3128566" cy="21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144842"/>
              </p:ext>
            </p:extLst>
          </p:nvPr>
        </p:nvGraphicFramePr>
        <p:xfrm>
          <a:off x="3592002" y="1400000"/>
          <a:ext cx="16637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45" name="数式" r:id="rId5" imgW="1079032" imgH="203112" progId="Equation.3">
                  <p:embed/>
                </p:oleObj>
              </mc:Choice>
              <mc:Fallback>
                <p:oleObj name="数式" r:id="rId5" imgW="1079032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2002" y="1400000"/>
                        <a:ext cx="1663700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47" y="3868662"/>
            <a:ext cx="1303959" cy="179104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57" y="3868662"/>
            <a:ext cx="1126085" cy="175113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870" y="3803258"/>
            <a:ext cx="1226195" cy="1881943"/>
          </a:xfrm>
          <a:prstGeom prst="rect">
            <a:avLst/>
          </a:prstGeom>
        </p:spPr>
      </p:pic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594260"/>
              </p:ext>
            </p:extLst>
          </p:nvPr>
        </p:nvGraphicFramePr>
        <p:xfrm>
          <a:off x="6541260" y="5541551"/>
          <a:ext cx="635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46" name="Equation" r:id="rId10" imgW="634680" imgH="457200" progId="Equation.DSMT4">
                  <p:embed/>
                </p:oleObj>
              </mc:Choice>
              <mc:Fallback>
                <p:oleObj name="Equation" r:id="rId10" imgW="6346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41260" y="5541551"/>
                        <a:ext cx="635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792377"/>
              </p:ext>
            </p:extLst>
          </p:nvPr>
        </p:nvGraphicFramePr>
        <p:xfrm>
          <a:off x="6957875" y="4404691"/>
          <a:ext cx="927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47" name="Equation" r:id="rId12" imgW="927000" imgH="457200" progId="Equation.DSMT4">
                  <p:embed/>
                </p:oleObj>
              </mc:Choice>
              <mc:Fallback>
                <p:oleObj name="Equation" r:id="rId12" imgW="9270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57875" y="4404691"/>
                        <a:ext cx="927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913249"/>
              </p:ext>
            </p:extLst>
          </p:nvPr>
        </p:nvGraphicFramePr>
        <p:xfrm>
          <a:off x="6407150" y="6273800"/>
          <a:ext cx="571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48" name="Equation" r:id="rId14" imgW="571320" imgH="266400" progId="Equation.DSMT4">
                  <p:embed/>
                </p:oleObj>
              </mc:Choice>
              <mc:Fallback>
                <p:oleObj name="Equation" r:id="rId14" imgW="5713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407150" y="6273800"/>
                        <a:ext cx="5715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131513"/>
              </p:ext>
            </p:extLst>
          </p:nvPr>
        </p:nvGraphicFramePr>
        <p:xfrm>
          <a:off x="7916863" y="6273800"/>
          <a:ext cx="698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49" name="Equation" r:id="rId16" imgW="698400" imgH="266400" progId="Equation.DSMT4">
                  <p:embed/>
                </p:oleObj>
              </mc:Choice>
              <mc:Fallback>
                <p:oleObj name="Equation" r:id="rId16" imgW="6984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916863" y="6273800"/>
                        <a:ext cx="6985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882087"/>
              </p:ext>
            </p:extLst>
          </p:nvPr>
        </p:nvGraphicFramePr>
        <p:xfrm>
          <a:off x="3902347" y="6146800"/>
          <a:ext cx="1270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50" name="Equation" r:id="rId18" imgW="1269720" imgH="393480" progId="Equation.DSMT4">
                  <p:embed/>
                </p:oleObj>
              </mc:Choice>
              <mc:Fallback>
                <p:oleObj name="Equation" r:id="rId18" imgW="1269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902347" y="6146800"/>
                        <a:ext cx="1270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2027719" y="6332793"/>
            <a:ext cx="191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Berry </a:t>
            </a:r>
            <a:r>
              <a:rPr kumimoji="1" lang="ja-JP" altLang="en-US" dirty="0" smtClean="0"/>
              <a:t>の位相 </a:t>
            </a:r>
            <a:r>
              <a:rPr kumimoji="1" lang="en-US" altLang="ja-JP" i="1" dirty="0" smtClean="0">
                <a:latin typeface="Symbol" panose="05050102010706020507" pitchFamily="18" charset="2"/>
              </a:rPr>
              <a:t>W</a:t>
            </a:r>
            <a:endParaRPr kumimoji="1" lang="ja-JP" altLang="en-US" i="1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506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118482" y="135466"/>
            <a:ext cx="6266046" cy="54204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3200" dirty="0" smtClean="0">
                <a:solidFill>
                  <a:prstClr val="black"/>
                </a:solidFill>
                <a:latin typeface="+mj-lt"/>
              </a:rPr>
              <a:t>§3</a:t>
            </a:r>
            <a:r>
              <a:rPr lang="ja-JP" altLang="en-US" sz="3200" dirty="0" smtClean="0">
                <a:solidFill>
                  <a:prstClr val="black"/>
                </a:solidFill>
                <a:latin typeface="+mj-lt"/>
              </a:rPr>
              <a:t>　世界の </a:t>
            </a:r>
            <a:r>
              <a:rPr lang="en-US" altLang="ja-JP" sz="3200" dirty="0" smtClean="0">
                <a:solidFill>
                  <a:prstClr val="black"/>
                </a:solidFill>
                <a:latin typeface="+mj-lt"/>
              </a:rPr>
              <a:t>EDM</a:t>
            </a:r>
            <a:r>
              <a:rPr lang="en-US" altLang="ja-JP" sz="3200" dirty="0" smtClean="0">
                <a:solidFill>
                  <a:prstClr val="black"/>
                </a:solidFill>
                <a:latin typeface="ＭＳ Ｐゴシック"/>
              </a:rPr>
              <a:t> </a:t>
            </a:r>
            <a:r>
              <a:rPr lang="ja-JP" altLang="en-US" sz="3200" dirty="0" smtClean="0">
                <a:solidFill>
                  <a:prstClr val="black"/>
                </a:solidFill>
                <a:latin typeface="ＭＳ Ｐゴシック"/>
              </a:rPr>
              <a:t>実験の現状</a:t>
            </a:r>
            <a:endParaRPr lang="ja-JP" alt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5610173"/>
                  </p:ext>
                </p:extLst>
              </p:nvPr>
            </p:nvGraphicFramePr>
            <p:xfrm>
              <a:off x="216693" y="885772"/>
              <a:ext cx="8803129" cy="525780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216996"/>
                    <a:gridCol w="948267"/>
                    <a:gridCol w="1444977"/>
                    <a:gridCol w="2483556"/>
                    <a:gridCol w="2709333"/>
                  </a:tblGrid>
                  <a:tr h="39116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Particle Species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Source of CPV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Group Name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Recent Result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</a:tr>
                  <a:tr h="248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Neutron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n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0" dirty="0" smtClean="0"/>
                            <a:t>,  </a:t>
                          </a: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30000" dirty="0" err="1" smtClean="0"/>
                            <a:t>color</a:t>
                          </a:r>
                          <a:endParaRPr kumimoji="1" lang="ja-JP" altLang="en-US" sz="1400" baseline="-250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>
                              <a:solidFill>
                                <a:srgbClr val="C00000"/>
                              </a:solidFill>
                            </a:rPr>
                            <a:t>ILL</a:t>
                          </a:r>
                          <a:r>
                            <a:rPr kumimoji="1" lang="en-US" altLang="ja-JP" sz="1200" baseline="0" dirty="0" smtClean="0">
                              <a:solidFill>
                                <a:srgbClr val="C00000"/>
                              </a:solidFill>
                            </a:rPr>
                            <a:t> (Grenoble)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baseline="0" dirty="0" smtClean="0"/>
                            <a:t>PSI (Zurich)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baseline="0" dirty="0" smtClean="0"/>
                            <a:t>SNS (Oak Ridge)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baseline="0" dirty="0" smtClean="0"/>
                            <a:t>KEK-RCNP-TRIUMF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700"/>
                            </a:lnSpc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JP" sz="1200" b="0" i="0" baseline="-2500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n</m:t>
                                  </m:r>
                                </m:e>
                              </m:d>
                              <m:r>
                                <a:rPr kumimoji="1" lang="en-US" altLang="ja-JP" sz="1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&lt;2.9×</m:t>
                              </m:r>
                              <m:sSup>
                                <m:sSupPr>
                                  <m:ctrlP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−26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1" lang="en-US" altLang="ja-JP" sz="1200" dirty="0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kumimoji="1" lang="en-US" altLang="ja-JP" sz="1200" b="0" i="1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nor/>
                                </m:rPr>
                                <a:rPr kumimoji="1" lang="en-US" altLang="ja-JP" sz="1200" b="0" i="0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cm</m:t>
                              </m:r>
                            </m:oMath>
                          </a14:m>
                          <a:r>
                            <a:rPr kumimoji="1" lang="en-US" altLang="ja-JP" sz="1200" dirty="0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  <a:t> (90% CL)</a:t>
                          </a:r>
                        </a:p>
                        <a:p>
                          <a:pPr algn="l">
                            <a:lnSpc>
                              <a:spcPts val="1700"/>
                            </a:lnSpc>
                          </a:pPr>
                          <a:endParaRPr kumimoji="1" lang="en-US" altLang="ja-JP" sz="1200" dirty="0" smtClean="0">
                            <a:solidFill>
                              <a:srgbClr val="C00000"/>
                            </a:solidFill>
                            <a:ea typeface="Cambria Math"/>
                          </a:endParaRPr>
                        </a:p>
                        <a:p>
                          <a:pPr algn="l">
                            <a:lnSpc>
                              <a:spcPts val="1700"/>
                            </a:lnSpc>
                          </a:pPr>
                          <a:endParaRPr kumimoji="1" lang="en-US" altLang="ja-JP" sz="1200" dirty="0" smtClean="0">
                            <a:ea typeface="Cambria Math"/>
                          </a:endParaRPr>
                        </a:p>
                        <a:p>
                          <a:pPr algn="l">
                            <a:lnSpc>
                              <a:spcPts val="1700"/>
                            </a:lnSpc>
                          </a:pPr>
                          <a:endParaRPr kumimoji="1" lang="en-US" altLang="ja-JP" sz="1200" dirty="0" smtClean="0">
                            <a:ea typeface="Cambria Math"/>
                          </a:endParaRPr>
                        </a:p>
                      </a:txBody>
                      <a:tcPr anchor="ctr"/>
                    </a:tc>
                  </a:tr>
                  <a:tr h="2257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Diamagnetic Atom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aseline="30000" dirty="0" smtClean="0"/>
                            <a:t>199</a:t>
                          </a:r>
                          <a:r>
                            <a:rPr kumimoji="1" lang="en-US" altLang="ja-JP" sz="1400" dirty="0" smtClean="0"/>
                            <a:t>Hg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baseline="30000" dirty="0" smtClean="0"/>
                            <a:t>129</a:t>
                          </a:r>
                          <a:r>
                            <a:rPr kumimoji="1" lang="en-US" altLang="ja-JP" sz="1400" dirty="0" smtClean="0"/>
                            <a:t>Xe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baseline="30000" dirty="0" smtClean="0"/>
                            <a:t>225</a:t>
                          </a:r>
                          <a:r>
                            <a:rPr kumimoji="1" lang="en-US" altLang="ja-JP" sz="1400" dirty="0" smtClean="0"/>
                            <a:t>Ra</a:t>
                          </a:r>
                        </a:p>
                        <a:p>
                          <a:pPr algn="ctr"/>
                          <a:r>
                            <a:rPr kumimoji="1" lang="en-US" altLang="ja-JP" sz="1400" i="1" baseline="30000" dirty="0" err="1" smtClean="0"/>
                            <a:t>A</a:t>
                          </a:r>
                          <a:r>
                            <a:rPr kumimoji="1" lang="en-US" altLang="ja-JP" sz="1400" dirty="0" err="1" smtClean="0"/>
                            <a:t>Rn</a:t>
                          </a:r>
                          <a:endParaRPr kumimoji="1" lang="en-US" altLang="ja-JP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0" dirty="0" smtClean="0"/>
                            <a:t>,  </a:t>
                          </a: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30000" dirty="0" err="1" smtClean="0"/>
                            <a:t>color</a:t>
                          </a:r>
                          <a:endParaRPr kumimoji="1" lang="ja-JP" altLang="en-US" sz="1400" baseline="-250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>
                              <a:solidFill>
                                <a:srgbClr val="C00000"/>
                              </a:solidFill>
                            </a:rPr>
                            <a:t>Seattle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TIT, Princeton, Mainz, Michigan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ts val="17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dirty="0" smtClean="0">
                              <a:solidFill>
                                <a:srgbClr val="FF0000"/>
                              </a:solidFill>
                            </a:rPr>
                            <a:t>Argonne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Rn EDM Collaboration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700"/>
                            </a:lnSpc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JP" sz="1200" b="0" i="0" baseline="-2500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Hg</m:t>
                                  </m:r>
                                </m:e>
                              </m:d>
                              <m:r>
                                <a:rPr kumimoji="1" lang="en-US" altLang="ja-JP" sz="12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&lt;</m:t>
                              </m:r>
                              <m:r>
                                <a:rPr kumimoji="1" lang="en-US" altLang="ja-JP" sz="1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3.1×</m:t>
                              </m:r>
                              <m:sSup>
                                <m:sSupPr>
                                  <m:ctrlP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−29</m:t>
                                  </m:r>
                                </m:sup>
                              </m:sSup>
                              <m:r>
                                <a:rPr kumimoji="1" lang="en-US" altLang="ja-JP" sz="1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kumimoji="1" lang="en-US" altLang="ja-JP" sz="1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kumimoji="1" lang="en-US" altLang="ja-JP" sz="1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1200" b="0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cm</m:t>
                              </m:r>
                            </m:oMath>
                          </a14:m>
                          <a:r>
                            <a:rPr kumimoji="1" lang="en-US" altLang="ja-JP" sz="1200" dirty="0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  <a:t> (95% CL)</a:t>
                          </a:r>
                          <a:endParaRPr kumimoji="1" lang="en-US" altLang="ja-JP" sz="1200" i="0" dirty="0" smtClean="0">
                            <a:solidFill>
                              <a:srgbClr val="C00000"/>
                            </a:solidFill>
                          </a:endParaRPr>
                        </a:p>
                        <a:p>
                          <a:pPr algn="l">
                            <a:lnSpc>
                              <a:spcPts val="1700"/>
                            </a:lnSpc>
                          </a:pPr>
                          <a:endParaRPr kumimoji="1" lang="en-US" altLang="ja-JP" sz="1200" i="0" dirty="0" smtClean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ts val="17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JP" sz="1200" b="0" i="0" baseline="-2500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Ra</m:t>
                                  </m:r>
                                </m:e>
                              </m:d>
                              <m:r>
                                <a:rPr kumimoji="1" lang="en-US" altLang="ja-JP" sz="12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&lt;</m:t>
                              </m:r>
                              <m:r>
                                <a:rPr kumimoji="1" lang="en-US" altLang="ja-JP" sz="1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5.0×</m:t>
                              </m:r>
                              <m:sSup>
                                <m:sSupPr>
                                  <m:ctrlP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−22</m:t>
                                  </m:r>
                                </m:sup>
                              </m:sSup>
                              <m:r>
                                <a:rPr kumimoji="1" lang="en-US" altLang="ja-JP" sz="1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kumimoji="1" lang="en-US" altLang="ja-JP" sz="1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kumimoji="1" lang="en-US" altLang="ja-JP" sz="1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1200" b="0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cm</m:t>
                              </m:r>
                            </m:oMath>
                          </a14:m>
                          <a:r>
                            <a:rPr kumimoji="1" lang="en-US" altLang="ja-JP" sz="1200" dirty="0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  <a:t> (95% CL)</a:t>
                          </a:r>
                          <a:endParaRPr kumimoji="1" lang="en-US" altLang="ja-JP" sz="1200" i="0" dirty="0" smtClean="0"/>
                        </a:p>
                        <a:p>
                          <a:pPr algn="l">
                            <a:lnSpc>
                              <a:spcPts val="1700"/>
                            </a:lnSpc>
                          </a:pPr>
                          <a:endParaRPr kumimoji="1" lang="ja-JP" altLang="en-US" sz="1200" i="0" dirty="0"/>
                        </a:p>
                      </a:txBody>
                      <a:tcPr anchor="ctr"/>
                    </a:tc>
                  </a:tr>
                  <a:tr h="162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Diamagnetic Molecule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err="1" smtClean="0"/>
                            <a:t>TlF</a:t>
                          </a:r>
                          <a:endParaRPr kumimoji="1" lang="en-US" altLang="ja-JP" sz="1400" dirty="0" smtClean="0"/>
                        </a:p>
                        <a:p>
                          <a:pPr algn="ctr"/>
                          <a:r>
                            <a:rPr kumimoji="1" lang="en-US" altLang="ja-JP" sz="1400" dirty="0" err="1" smtClean="0"/>
                            <a:t>YbHg</a:t>
                          </a:r>
                          <a:endParaRPr kumimoji="1" lang="en-US" altLang="ja-JP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0" dirty="0" smtClean="0"/>
                            <a:t>,  </a:t>
                          </a: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30000" dirty="0" err="1" smtClean="0"/>
                            <a:t>color</a:t>
                          </a:r>
                          <a:endParaRPr kumimoji="1" lang="en-US" altLang="ja-JP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Hinds (Yale) </a:t>
                          </a:r>
                          <a:r>
                            <a:rPr kumimoji="1" lang="en-US" altLang="ja-JP" sz="1200" i="1" dirty="0" smtClean="0"/>
                            <a:t>et al.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Kyoto U.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700"/>
                            </a:lnSpc>
                          </a:pPr>
                          <a:endParaRPr kumimoji="1" lang="ja-JP" altLang="en-US" sz="1200" dirty="0"/>
                        </a:p>
                      </a:txBody>
                      <a:tcPr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Paramagnetic Atom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Cs</a:t>
                          </a:r>
                        </a:p>
                        <a:p>
                          <a:pPr algn="ctr"/>
                          <a:r>
                            <a:rPr kumimoji="1" lang="en-US" altLang="ja-JP" sz="1400" dirty="0" smtClean="0"/>
                            <a:t>Tl</a:t>
                          </a:r>
                        </a:p>
                        <a:p>
                          <a:pPr algn="ctr"/>
                          <a:r>
                            <a:rPr kumimoji="1" lang="en-US" altLang="ja-JP" sz="1400" dirty="0" smtClean="0"/>
                            <a:t>Fr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i="1" dirty="0" smtClean="0"/>
                            <a:t>d</a:t>
                          </a:r>
                          <a:r>
                            <a:rPr kumimoji="1" lang="en-US" altLang="ja-JP" sz="1400" baseline="-25000" dirty="0" smtClean="0"/>
                            <a:t>e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Amherst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Berkeley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CYRIC (Tohoku U.)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700"/>
                            </a:lnSpc>
                          </a:pPr>
                          <a:endParaRPr kumimoji="1" lang="ja-JP" altLang="en-US" sz="1200" dirty="0"/>
                        </a:p>
                      </a:txBody>
                      <a:tcPr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dirty="0" smtClean="0"/>
                            <a:t>Paramagnetic Molecule</a:t>
                          </a:r>
                          <a:endParaRPr kumimoji="1" lang="ja-JP" altLang="en-US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err="1" smtClean="0"/>
                            <a:t>YbF</a:t>
                          </a:r>
                          <a:endParaRPr kumimoji="1" lang="en-US" altLang="ja-JP" sz="1400" dirty="0" smtClean="0"/>
                        </a:p>
                        <a:p>
                          <a:pPr algn="ctr"/>
                          <a:r>
                            <a:rPr kumimoji="1" lang="en-US" altLang="ja-JP" sz="1400" dirty="0" err="1" smtClean="0"/>
                            <a:t>ThO</a:t>
                          </a:r>
                          <a:endParaRPr kumimoji="1" lang="en-US" altLang="ja-JP" sz="1400" dirty="0" smtClean="0"/>
                        </a:p>
                        <a:p>
                          <a:pPr algn="ctr"/>
                          <a:r>
                            <a:rPr kumimoji="1" lang="en-US" altLang="ja-JP" sz="1400" dirty="0" err="1" smtClean="0"/>
                            <a:t>PbO</a:t>
                          </a:r>
                          <a:endParaRPr kumimoji="1" lang="en-US" altLang="ja-JP" sz="1400" dirty="0" smtClean="0"/>
                        </a:p>
                        <a:p>
                          <a:pPr algn="ctr"/>
                          <a:r>
                            <a:rPr kumimoji="1" lang="en-US" altLang="ja-JP" sz="1400" dirty="0" err="1" smtClean="0"/>
                            <a:t>PbF</a:t>
                          </a:r>
                          <a:endParaRPr kumimoji="1" lang="en-US" altLang="ja-JP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smtClean="0"/>
                            <a:t>d</a:t>
                          </a:r>
                          <a:r>
                            <a:rPr kumimoji="1" lang="en-US" altLang="ja-JP" sz="1400" baseline="-25000" dirty="0" smtClean="0"/>
                            <a:t>e</a:t>
                          </a:r>
                          <a:endParaRPr kumimoji="1" lang="en-US" altLang="ja-JP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Hinds (Imperial College London)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>
                              <a:solidFill>
                                <a:srgbClr val="C00000"/>
                              </a:solidFill>
                            </a:rPr>
                            <a:t>ACME Collaboration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DeMille (Yale)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Shafer-Ray (Oklahoma) et al.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17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JP" sz="1200" b="0" i="0" u="none" strike="noStrike" kern="1200" cap="none" spc="0" normalizeH="0" baseline="-2500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e</m:t>
                                  </m:r>
                                </m:e>
                              </m:d>
                              <m:r>
                                <a:rPr kumimoji="1" lang="en-US" altLang="ja-JP" sz="1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&lt;1.05×</m:t>
                              </m:r>
                              <m:sSup>
                                <m:sSupPr>
                                  <m:ctrlP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−27</m:t>
                                  </m:r>
                                </m:sup>
                              </m:sSup>
                              <m:r>
                                <a:rPr kumimoji="1" lang="en-US" altLang="ja-JP" sz="1200" b="0" i="1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kumimoji="1" lang="en-US" altLang="ja-JP" sz="1200" b="0" i="1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nor/>
                                </m:rPr>
                                <a:rPr kumimoji="1" lang="en-US" altLang="ja-JP" sz="1200" b="0" i="0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cm</m:t>
                              </m:r>
                            </m:oMath>
                          </a14:m>
                          <a:r>
                            <a:rPr kumimoji="1" lang="en-US" altLang="ja-JP" sz="1200" dirty="0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  <a:t> (90% CL)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ts val="17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JP" sz="1200" b="0" i="0" baseline="-2500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e</m:t>
                                  </m:r>
                                </m:e>
                              </m:d>
                              <m:r>
                                <a:rPr kumimoji="1" lang="en-US" altLang="ja-JP" sz="1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&lt;8.7×</m:t>
                              </m:r>
                              <m:sSup>
                                <m:sSupPr>
                                  <m:ctrlP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12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−29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1" lang="en-US" altLang="ja-JP" sz="1200" dirty="0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kumimoji="1" lang="en-US" altLang="ja-JP" sz="1200" b="0" i="1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nor/>
                                </m:rPr>
                                <a:rPr kumimoji="1" lang="en-US" altLang="ja-JP" sz="1200" b="0" i="0" dirty="0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cm</m:t>
                              </m:r>
                            </m:oMath>
                          </a14:m>
                          <a:r>
                            <a:rPr kumimoji="1" lang="en-US" altLang="ja-JP" sz="1200" dirty="0" smtClean="0">
                              <a:solidFill>
                                <a:srgbClr val="C00000"/>
                              </a:solidFill>
                              <a:ea typeface="Cambria Math"/>
                            </a:rPr>
                            <a:t> (90% CL)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ts val="17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1" lang="en-US" altLang="ja-JP" sz="1200" dirty="0" smtClean="0">
                            <a:solidFill>
                              <a:srgbClr val="C00000"/>
                            </a:solidFill>
                            <a:ea typeface="Cambria Math"/>
                          </a:endParaRPr>
                        </a:p>
                        <a:p>
                          <a:pPr algn="l">
                            <a:lnSpc>
                              <a:spcPts val="1700"/>
                            </a:lnSpc>
                          </a:pPr>
                          <a:endParaRPr kumimoji="1" lang="ja-JP" altLang="en-US" sz="1200" dirty="0"/>
                        </a:p>
                      </a:txBody>
                      <a:tcPr anchor="ctr"/>
                    </a:tc>
                  </a:tr>
                  <a:tr h="1461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Charged Particle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err="1" smtClean="0"/>
                            <a:t>muon</a:t>
                          </a:r>
                          <a:endParaRPr kumimoji="1" lang="en-US" altLang="ja-JP" sz="1400" dirty="0" smtClean="0"/>
                        </a:p>
                        <a:p>
                          <a:pPr algn="ctr"/>
                          <a:r>
                            <a:rPr kumimoji="1" lang="en-US" altLang="ja-JP" sz="1400" dirty="0" smtClean="0"/>
                            <a:t>proton</a:t>
                          </a:r>
                        </a:p>
                        <a:p>
                          <a:pPr marL="0" indent="0" algn="ctr"/>
                          <a:r>
                            <a:rPr kumimoji="1" lang="en-US" altLang="ja-JP" sz="1400" dirty="0" smtClean="0"/>
                            <a:t>deuteron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>
                              <a:latin typeface="Symbol" panose="05050102010706020507" pitchFamily="18" charset="2"/>
                            </a:rPr>
                            <a:t>m</a:t>
                          </a:r>
                          <a:endParaRPr kumimoji="1" lang="en-US" altLang="ja-JP" sz="1400" baseline="-25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endParaRPr kumimoji="1" lang="ja-JP" altLang="en-US" sz="1400" baseline="-2500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0" dirty="0" smtClean="0"/>
                            <a:t>,  </a:t>
                          </a: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30000" dirty="0" err="1" smtClean="0"/>
                            <a:t>color</a:t>
                          </a:r>
                          <a:endParaRPr kumimoji="1" lang="ja-JP" altLang="en-US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FNAL, J-PARC, PSI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FNAL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FNAL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700"/>
                            </a:lnSpc>
                          </a:pPr>
                          <a:endParaRPr kumimoji="1" lang="ja-JP" altLang="en-US" sz="1200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5610173"/>
                  </p:ext>
                </p:extLst>
              </p:nvPr>
            </p:nvGraphicFramePr>
            <p:xfrm>
              <a:off x="216693" y="885772"/>
              <a:ext cx="8803129" cy="519792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216996"/>
                    <a:gridCol w="948267"/>
                    <a:gridCol w="1444977"/>
                    <a:gridCol w="2483556"/>
                    <a:gridCol w="2709333"/>
                  </a:tblGrid>
                  <a:tr h="39116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Particle Species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Source of CPV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Group Name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Recent Result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</a:tr>
                  <a:tr h="935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Neutron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n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0" dirty="0" smtClean="0"/>
                            <a:t>,  </a:t>
                          </a: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30000" dirty="0" err="1" smtClean="0"/>
                            <a:t>color</a:t>
                          </a:r>
                          <a:endParaRPr kumimoji="1" lang="ja-JP" altLang="en-US" sz="1400" baseline="-250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>
                              <a:solidFill>
                                <a:srgbClr val="C00000"/>
                              </a:solidFill>
                            </a:rPr>
                            <a:t>ILL</a:t>
                          </a:r>
                          <a:r>
                            <a:rPr kumimoji="1" lang="en-US" altLang="ja-JP" sz="1200" baseline="0" dirty="0" smtClean="0">
                              <a:solidFill>
                                <a:srgbClr val="C00000"/>
                              </a:solidFill>
                            </a:rPr>
                            <a:t> (Grenoble)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baseline="0" dirty="0" smtClean="0"/>
                            <a:t>PSI (Zurich)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baseline="0" dirty="0" smtClean="0"/>
                            <a:t>SNS (Oak Ridge)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baseline="0" dirty="0" smtClean="0"/>
                            <a:t>KEK-RCNP-TRIUMF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225450" t="-41558" b="-418831"/>
                          </a:stretch>
                        </a:blipFill>
                      </a:tcPr>
                    </a:tc>
                  </a:tr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Diamagnetic Atom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aseline="30000" dirty="0" smtClean="0"/>
                            <a:t>199</a:t>
                          </a:r>
                          <a:r>
                            <a:rPr kumimoji="1" lang="en-US" altLang="ja-JP" sz="1400" dirty="0" smtClean="0"/>
                            <a:t>Hg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baseline="30000" dirty="0" smtClean="0"/>
                            <a:t>129</a:t>
                          </a:r>
                          <a:r>
                            <a:rPr kumimoji="1" lang="en-US" altLang="ja-JP" sz="1400" dirty="0" smtClean="0"/>
                            <a:t>Xe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baseline="30000" dirty="0" smtClean="0"/>
                            <a:t>225</a:t>
                          </a:r>
                          <a:r>
                            <a:rPr kumimoji="1" lang="en-US" altLang="ja-JP" sz="1400" dirty="0" smtClean="0"/>
                            <a:t>Ra</a:t>
                          </a:r>
                        </a:p>
                        <a:p>
                          <a:pPr algn="ctr"/>
                          <a:r>
                            <a:rPr kumimoji="1" lang="en-US" altLang="ja-JP" sz="1400" i="1" baseline="30000" dirty="0" err="1" smtClean="0"/>
                            <a:t>A</a:t>
                          </a:r>
                          <a:r>
                            <a:rPr kumimoji="1" lang="en-US" altLang="ja-JP" sz="1400" dirty="0" err="1" smtClean="0"/>
                            <a:t>Rn</a:t>
                          </a:r>
                          <a:endParaRPr kumimoji="1" lang="en-US" altLang="ja-JP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0" dirty="0" smtClean="0"/>
                            <a:t>,  </a:t>
                          </a: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30000" dirty="0" err="1" smtClean="0"/>
                            <a:t>color</a:t>
                          </a:r>
                          <a:endParaRPr kumimoji="1" lang="ja-JP" altLang="en-US" sz="1400" baseline="-250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>
                              <a:solidFill>
                                <a:srgbClr val="C00000"/>
                              </a:solidFill>
                            </a:rPr>
                            <a:t>Seattle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TIT, Princeton, Mainz, Michigan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ts val="17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dirty="0" smtClean="0">
                              <a:solidFill>
                                <a:srgbClr val="FF0000"/>
                              </a:solidFill>
                            </a:rPr>
                            <a:t>Argonne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Rn EDM Collaboration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225450" t="-140645" b="-316129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Diamagnetic Molecule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err="1" smtClean="0"/>
                            <a:t>TlF</a:t>
                          </a:r>
                          <a:endParaRPr kumimoji="1" lang="en-US" altLang="ja-JP" sz="1400" dirty="0" smtClean="0"/>
                        </a:p>
                        <a:p>
                          <a:pPr algn="ctr"/>
                          <a:r>
                            <a:rPr kumimoji="1" lang="en-US" altLang="ja-JP" sz="1400" dirty="0" err="1" smtClean="0"/>
                            <a:t>YbHg</a:t>
                          </a:r>
                          <a:endParaRPr kumimoji="1" lang="en-US" altLang="ja-JP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0" dirty="0" smtClean="0"/>
                            <a:t>,  </a:t>
                          </a: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30000" dirty="0" err="1" smtClean="0"/>
                            <a:t>color</a:t>
                          </a:r>
                          <a:endParaRPr kumimoji="1" lang="en-US" altLang="ja-JP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Hinds (Yale) </a:t>
                          </a:r>
                          <a:r>
                            <a:rPr kumimoji="1" lang="en-US" altLang="ja-JP" sz="1200" i="1" dirty="0" smtClean="0"/>
                            <a:t>et al.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Kyoto U.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700"/>
                            </a:lnSpc>
                          </a:pPr>
                          <a:endParaRPr kumimoji="1" lang="ja-JP" altLang="en-US" sz="1200" dirty="0"/>
                        </a:p>
                      </a:txBody>
                      <a:tcPr anchor="ctr"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Paramagnetic Atom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Cs</a:t>
                          </a:r>
                        </a:p>
                        <a:p>
                          <a:pPr algn="ctr"/>
                          <a:r>
                            <a:rPr kumimoji="1" lang="en-US" altLang="ja-JP" sz="1400" dirty="0" smtClean="0"/>
                            <a:t>Tl</a:t>
                          </a:r>
                        </a:p>
                        <a:p>
                          <a:pPr algn="ctr"/>
                          <a:r>
                            <a:rPr kumimoji="1" lang="en-US" altLang="ja-JP" sz="1400" dirty="0" smtClean="0"/>
                            <a:t>Fr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i="1" dirty="0" smtClean="0"/>
                            <a:t>d</a:t>
                          </a:r>
                          <a:r>
                            <a:rPr kumimoji="1" lang="en-US" altLang="ja-JP" sz="1400" baseline="-25000" dirty="0" smtClean="0"/>
                            <a:t>e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Amherst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Berkeley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CYRIC (Tohoku U.)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700"/>
                            </a:lnSpc>
                          </a:pPr>
                          <a:endParaRPr kumimoji="1" lang="ja-JP" altLang="en-US" sz="1200" dirty="0"/>
                        </a:p>
                      </a:txBody>
                      <a:tcPr anchor="ctr"/>
                    </a:tc>
                  </a:tr>
                  <a:tr h="9448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dirty="0" smtClean="0"/>
                            <a:t>Paramagnetic Molecule</a:t>
                          </a:r>
                          <a:endParaRPr kumimoji="1" lang="ja-JP" altLang="en-US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err="1" smtClean="0"/>
                            <a:t>YbF</a:t>
                          </a:r>
                          <a:endParaRPr kumimoji="1" lang="en-US" altLang="ja-JP" sz="1400" dirty="0" smtClean="0"/>
                        </a:p>
                        <a:p>
                          <a:pPr algn="ctr"/>
                          <a:r>
                            <a:rPr kumimoji="1" lang="en-US" altLang="ja-JP" sz="1400" dirty="0" err="1" smtClean="0"/>
                            <a:t>ThO</a:t>
                          </a:r>
                          <a:endParaRPr kumimoji="1" lang="en-US" altLang="ja-JP" sz="1400" dirty="0" smtClean="0"/>
                        </a:p>
                        <a:p>
                          <a:pPr algn="ctr"/>
                          <a:r>
                            <a:rPr kumimoji="1" lang="en-US" altLang="ja-JP" sz="1400" dirty="0" err="1" smtClean="0"/>
                            <a:t>PbO</a:t>
                          </a:r>
                          <a:endParaRPr kumimoji="1" lang="en-US" altLang="ja-JP" sz="1400" dirty="0" smtClean="0"/>
                        </a:p>
                        <a:p>
                          <a:pPr algn="ctr"/>
                          <a:r>
                            <a:rPr kumimoji="1" lang="en-US" altLang="ja-JP" sz="1400" dirty="0" err="1" smtClean="0"/>
                            <a:t>PbF</a:t>
                          </a:r>
                          <a:endParaRPr kumimoji="1" lang="en-US" altLang="ja-JP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smtClean="0"/>
                            <a:t>d</a:t>
                          </a:r>
                          <a:r>
                            <a:rPr kumimoji="1" lang="en-US" altLang="ja-JP" sz="1400" baseline="-25000" dirty="0" smtClean="0"/>
                            <a:t>e</a:t>
                          </a:r>
                          <a:endParaRPr kumimoji="1" lang="en-US" altLang="ja-JP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Hinds (Imperial College London)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>
                              <a:solidFill>
                                <a:srgbClr val="C00000"/>
                              </a:solidFill>
                            </a:rPr>
                            <a:t>ACME Collaboration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DeMille (Yale)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Shafer-Ray (Oklahoma) et al.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225450" t="-372903" b="-83871"/>
                          </a:stretch>
                        </a:blipFill>
                      </a:tcPr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smtClean="0"/>
                            <a:t>Charged Particle</a:t>
                          </a:r>
                          <a:endParaRPr kumimoji="1" lang="ja-JP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err="1" smtClean="0"/>
                            <a:t>muon</a:t>
                          </a:r>
                          <a:endParaRPr kumimoji="1" lang="en-US" altLang="ja-JP" sz="1400" dirty="0" smtClean="0"/>
                        </a:p>
                        <a:p>
                          <a:pPr algn="ctr"/>
                          <a:r>
                            <a:rPr kumimoji="1" lang="en-US" altLang="ja-JP" sz="1400" dirty="0" smtClean="0"/>
                            <a:t>proton</a:t>
                          </a:r>
                        </a:p>
                        <a:p>
                          <a:pPr marL="0" indent="0" algn="ctr"/>
                          <a:r>
                            <a:rPr kumimoji="1" lang="en-US" altLang="ja-JP" sz="1400" dirty="0" smtClean="0"/>
                            <a:t>deuteron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>
                              <a:latin typeface="Symbol" panose="05050102010706020507" pitchFamily="18" charset="2"/>
                            </a:rPr>
                            <a:t>m</a:t>
                          </a:r>
                          <a:endParaRPr kumimoji="1" lang="en-US" altLang="ja-JP" sz="1400" baseline="-25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endParaRPr kumimoji="1" lang="ja-JP" altLang="en-US" sz="1400" baseline="-25000" dirty="0" smtClean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0" dirty="0" smtClean="0"/>
                            <a:t>,  </a:t>
                          </a:r>
                          <a:r>
                            <a:rPr kumimoji="1" lang="en-US" altLang="ja-JP" sz="1400" i="1" dirty="0" err="1" smtClean="0"/>
                            <a:t>d</a:t>
                          </a:r>
                          <a:r>
                            <a:rPr kumimoji="1" lang="en-US" altLang="ja-JP" sz="1400" baseline="-25000" dirty="0" err="1" smtClean="0"/>
                            <a:t>q</a:t>
                          </a:r>
                          <a:r>
                            <a:rPr kumimoji="1" lang="en-US" altLang="ja-JP" sz="1400" baseline="30000" dirty="0" err="1" smtClean="0"/>
                            <a:t>color</a:t>
                          </a:r>
                          <a:endParaRPr kumimoji="1" lang="ja-JP" altLang="en-US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FNAL, J-PARC, PSI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FNAL</a:t>
                          </a:r>
                        </a:p>
                        <a:p>
                          <a:pPr>
                            <a:lnSpc>
                              <a:spcPts val="1700"/>
                            </a:lnSpc>
                          </a:pPr>
                          <a:r>
                            <a:rPr kumimoji="1" lang="en-US" altLang="ja-JP" sz="1200" dirty="0" smtClean="0"/>
                            <a:t>FNAL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700"/>
                            </a:lnSpc>
                          </a:pPr>
                          <a:endParaRPr kumimoji="1" lang="ja-JP" altLang="en-US" sz="1200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5283199" y="6305434"/>
            <a:ext cx="362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Table 3 in:  </a:t>
            </a:r>
          </a:p>
          <a:p>
            <a:r>
              <a:rPr kumimoji="1" lang="en-US" altLang="ja-JP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Fukuyama, </a:t>
            </a:r>
            <a:r>
              <a:rPr kumimoji="1" lang="en-US" altLang="ja-JP" sz="1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Int. J. Mod. Phys</a:t>
            </a:r>
            <a:r>
              <a:rPr kumimoji="1" lang="en-US" altLang="ja-JP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kumimoji="1" lang="en-US" altLang="ja-JP" sz="1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kumimoji="1" lang="en-US" altLang="ja-JP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(2012) 1230015.</a:t>
            </a:r>
            <a:endParaRPr kumimoji="1" lang="ja-JP" alt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5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72444" y="530577"/>
            <a:ext cx="7010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● </a:t>
            </a:r>
            <a:r>
              <a:rPr lang="en-US" altLang="ja-JP" sz="2400" u="sng" dirty="0"/>
              <a:t>EDM </a:t>
            </a:r>
            <a:r>
              <a:rPr lang="ja-JP" altLang="en-US" sz="2400" u="sng" dirty="0" smtClean="0"/>
              <a:t>を測定するにあたって</a:t>
            </a:r>
            <a:endParaRPr lang="en-US" altLang="ja-JP" sz="2400" u="sng" dirty="0" smtClean="0"/>
          </a:p>
          <a:p>
            <a:endParaRPr kumimoji="1" lang="en-US" altLang="ja-JP" dirty="0" smtClean="0"/>
          </a:p>
          <a:p>
            <a:pPr>
              <a:lnSpc>
                <a:spcPct val="150000"/>
              </a:lnSpc>
            </a:pPr>
            <a:r>
              <a:rPr kumimoji="1" lang="ja-JP" altLang="en-US" sz="2000" dirty="0" smtClean="0"/>
              <a:t>　・ </a:t>
            </a:r>
            <a:r>
              <a:rPr kumimoji="1" lang="en-US" altLang="ja-JP" sz="2000" dirty="0" smtClean="0"/>
              <a:t>EDM </a:t>
            </a:r>
            <a:r>
              <a:rPr kumimoji="1" lang="ja-JP" altLang="en-US" sz="2000" dirty="0" err="1" smtClean="0"/>
              <a:t>を検</a:t>
            </a:r>
            <a:r>
              <a:rPr kumimoji="1" lang="ja-JP" altLang="en-US" sz="2000" dirty="0" smtClean="0"/>
              <a:t>出するには電場が必要</a:t>
            </a:r>
            <a:endParaRPr kumimoji="1" lang="en-US" altLang="ja-JP" sz="2000" dirty="0" smtClean="0"/>
          </a:p>
          <a:p>
            <a:pPr>
              <a:lnSpc>
                <a:spcPct val="150000"/>
              </a:lnSpc>
            </a:pPr>
            <a:r>
              <a:rPr lang="ja-JP" altLang="en-US" sz="2000" dirty="0" smtClean="0"/>
              <a:t>　　　　　　↓</a:t>
            </a:r>
            <a:endParaRPr kumimoji="1" lang="en-US" altLang="ja-JP" sz="2000" dirty="0" smtClean="0"/>
          </a:p>
          <a:p>
            <a:pPr>
              <a:lnSpc>
                <a:spcPct val="150000"/>
              </a:lnSpc>
            </a:pPr>
            <a:r>
              <a:rPr lang="ja-JP" altLang="en-US" sz="2000" dirty="0" smtClean="0"/>
              <a:t>　・ </a:t>
            </a:r>
            <a:r>
              <a:rPr lang="ja-JP" altLang="en-US" sz="2000" dirty="0"/>
              <a:t>荷電</a:t>
            </a:r>
            <a:r>
              <a:rPr lang="ja-JP" altLang="en-US" sz="2000" dirty="0" smtClean="0"/>
              <a:t>粒子を電場中に静止させることができない</a:t>
            </a:r>
            <a:endParaRPr lang="en-US" altLang="ja-JP" sz="2000" dirty="0" smtClean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　　　　　　↓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 smtClean="0"/>
              <a:t>　 </a:t>
            </a:r>
            <a:r>
              <a:rPr lang="en-US" altLang="ja-JP" sz="2000" dirty="0" smtClean="0"/>
              <a:t>(</a:t>
            </a:r>
            <a:r>
              <a:rPr lang="en-US" altLang="ja-JP" sz="2000" dirty="0" err="1" smtClean="0"/>
              <a:t>i</a:t>
            </a:r>
            <a:r>
              <a:rPr lang="en-US" altLang="ja-JP" sz="2000" dirty="0" smtClean="0"/>
              <a:t>) </a:t>
            </a:r>
            <a:r>
              <a:rPr lang="ja-JP" altLang="en-US" sz="2000" dirty="0" smtClean="0"/>
              <a:t>中性粒子の</a:t>
            </a:r>
            <a:r>
              <a:rPr lang="en-US" altLang="ja-JP" sz="2000" dirty="0" smtClean="0"/>
              <a:t>EDM </a:t>
            </a:r>
            <a:r>
              <a:rPr lang="ja-JP" altLang="en-US" sz="2000" dirty="0" smtClean="0"/>
              <a:t>を測る　（</a:t>
            </a:r>
            <a:r>
              <a:rPr lang="en-US" altLang="ja-JP" sz="2000" dirty="0" smtClean="0"/>
              <a:t>neutron, atoms, molecules</a:t>
            </a:r>
            <a:r>
              <a:rPr lang="ja-JP" altLang="en-US" sz="2000" dirty="0" smtClean="0"/>
              <a:t>）</a:t>
            </a:r>
            <a:r>
              <a:rPr lang="en-US" altLang="ja-JP" sz="2000" dirty="0" smtClean="0"/>
              <a:t>  </a:t>
            </a:r>
          </a:p>
          <a:p>
            <a:pPr marL="541338" indent="-541338">
              <a:lnSpc>
                <a:spcPct val="150000"/>
              </a:lnSpc>
            </a:pPr>
            <a:r>
              <a:rPr lang="ja-JP" altLang="en-US" sz="2000" dirty="0" smtClean="0"/>
              <a:t>　</a:t>
            </a:r>
            <a:r>
              <a:rPr lang="en-US" altLang="ja-JP" sz="2000" dirty="0" smtClean="0"/>
              <a:t>(ii)</a:t>
            </a:r>
            <a:r>
              <a:rPr lang="ja-JP" altLang="en-US" sz="2000" dirty="0" smtClean="0"/>
              <a:t> 粒子を走らせて静電力をローレンツ力とバランスさせる（</a:t>
            </a:r>
            <a:r>
              <a:rPr lang="en-US" altLang="ja-JP" sz="2000" dirty="0" smtClean="0"/>
              <a:t>Ring-EDM </a:t>
            </a:r>
            <a:r>
              <a:rPr lang="ja-JP" altLang="en-US" sz="2000" dirty="0" smtClean="0"/>
              <a:t>実験）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41696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57223" y="2353156"/>
            <a:ext cx="40977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u="sng" dirty="0" smtClean="0">
                <a:solidFill>
                  <a:srgbClr val="0000FF"/>
                </a:solidFill>
              </a:rPr>
              <a:t>超冷</a:t>
            </a:r>
            <a:r>
              <a:rPr lang="ja-JP" altLang="en-US" sz="2400" u="sng" dirty="0">
                <a:solidFill>
                  <a:srgbClr val="0000FF"/>
                </a:solidFill>
              </a:rPr>
              <a:t>中性子（</a:t>
            </a:r>
            <a:r>
              <a:rPr lang="en-US" altLang="ja-JP" sz="2400" u="sng" dirty="0">
                <a:solidFill>
                  <a:srgbClr val="0000FF"/>
                </a:solidFill>
              </a:rPr>
              <a:t>UCN</a:t>
            </a:r>
            <a:r>
              <a:rPr lang="ja-JP" altLang="en-US" sz="2400" u="sng" dirty="0">
                <a:solidFill>
                  <a:srgbClr val="0000FF"/>
                </a:solidFill>
              </a:rPr>
              <a:t>）</a:t>
            </a:r>
            <a:endParaRPr lang="en-US" altLang="ja-JP" sz="2400" u="sng" dirty="0">
              <a:solidFill>
                <a:srgbClr val="0000FF"/>
              </a:solidFill>
            </a:endParaRPr>
          </a:p>
          <a:p>
            <a:pPr marL="182563" indent="-182563"/>
            <a:endParaRPr lang="en-US" altLang="ja-JP" dirty="0" smtClean="0"/>
          </a:p>
          <a:p>
            <a:pPr marL="182563" indent="-182563"/>
            <a:r>
              <a:rPr lang="ja-JP" altLang="en-US" dirty="0" smtClean="0"/>
              <a:t>・</a:t>
            </a:r>
            <a:r>
              <a:rPr lang="ja-JP" altLang="en-US" dirty="0"/>
              <a:t>中性子に対する散乱長 </a:t>
            </a:r>
            <a:r>
              <a:rPr lang="en-US" altLang="ja-JP" i="1" dirty="0"/>
              <a:t>a</a:t>
            </a:r>
            <a:r>
              <a:rPr lang="en-US" altLang="ja-JP" dirty="0"/>
              <a:t> </a:t>
            </a:r>
            <a:r>
              <a:rPr lang="ja-JP" altLang="en-US" dirty="0" smtClean="0"/>
              <a:t>が正のアイソトープ</a:t>
            </a:r>
            <a:r>
              <a:rPr lang="ja-JP" altLang="en-US" dirty="0"/>
              <a:t>からなる物質から反射される</a:t>
            </a:r>
            <a:r>
              <a:rPr lang="ja-JP" altLang="en-US" dirty="0" smtClean="0"/>
              <a:t>：</a:t>
            </a:r>
            <a:endParaRPr lang="en-US" altLang="ja-JP" dirty="0" smtClean="0"/>
          </a:p>
          <a:p>
            <a:pPr marL="182563" indent="-182563"/>
            <a:r>
              <a:rPr lang="ja-JP" altLang="en-US" dirty="0" smtClean="0"/>
              <a:t>　　　　フェルミポテンシャル</a:t>
            </a:r>
            <a:r>
              <a:rPr lang="ja-JP" altLang="en-US" dirty="0"/>
              <a:t>　　</a:t>
            </a:r>
            <a:endParaRPr lang="en-US" altLang="ja-JP" dirty="0"/>
          </a:p>
          <a:p>
            <a:pPr marL="182563" indent="-182563"/>
            <a:endParaRPr lang="en-US" altLang="ja-JP" dirty="0"/>
          </a:p>
          <a:p>
            <a:pPr marL="182563" indent="-182563"/>
            <a:endParaRPr lang="en-US" altLang="ja-JP" dirty="0" smtClean="0"/>
          </a:p>
          <a:p>
            <a:pPr marL="182563" indent="-182563"/>
            <a:endParaRPr lang="en-US" altLang="ja-JP" dirty="0"/>
          </a:p>
          <a:p>
            <a:pPr marL="182563" indent="-182563"/>
            <a:endParaRPr lang="en-US" altLang="ja-JP" dirty="0" smtClean="0"/>
          </a:p>
          <a:p>
            <a:pPr marL="182563" indent="-182563"/>
            <a:endParaRPr lang="en-US" altLang="ja-JP" dirty="0"/>
          </a:p>
          <a:p>
            <a:pPr marL="182563" indent="-182563"/>
            <a:r>
              <a:rPr lang="ja-JP" altLang="en-US" dirty="0" smtClean="0"/>
              <a:t>・</a:t>
            </a:r>
            <a:r>
              <a:rPr lang="ja-JP" altLang="en-US" dirty="0"/>
              <a:t>重力ポテンシャルの影響が顕著：</a:t>
            </a:r>
            <a:endParaRPr lang="en-US" altLang="ja-JP" dirty="0"/>
          </a:p>
          <a:p>
            <a:pPr marL="182563" indent="-182563"/>
            <a:endParaRPr lang="en-US" altLang="ja-JP" dirty="0"/>
          </a:p>
          <a:p>
            <a:pPr marL="182563" indent="-182563"/>
            <a:endParaRPr lang="en-US" altLang="ja-JP" dirty="0"/>
          </a:p>
          <a:p>
            <a:pPr marL="182563" indent="-182563"/>
            <a:r>
              <a:rPr lang="ja-JP" altLang="en-US" dirty="0" smtClean="0"/>
              <a:t>・</a:t>
            </a:r>
            <a:r>
              <a:rPr lang="ja-JP" altLang="en-US" dirty="0"/>
              <a:t>ゼーマンエネルギー　</a:t>
            </a:r>
            <a:r>
              <a:rPr lang="ja-JP" altLang="en-US" dirty="0" smtClean="0"/>
              <a:t>顕著：</a:t>
            </a:r>
            <a:endParaRPr lang="en-US" altLang="ja-JP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1327" y="85552"/>
            <a:ext cx="655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(1) </a:t>
            </a:r>
            <a:r>
              <a:rPr kumimoji="1" lang="ja-JP" altLang="en-US" sz="2400" u="sng" dirty="0" smtClean="0"/>
              <a:t>中性子</a:t>
            </a:r>
            <a:endParaRPr kumimoji="1" lang="ja-JP" altLang="en-US" sz="2400" u="sng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38707" y="523067"/>
            <a:ext cx="8141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 smtClean="0"/>
              <a:t>・寿命</a:t>
            </a:r>
            <a:r>
              <a:rPr lang="ja-JP" altLang="en-US" dirty="0" smtClean="0">
                <a:latin typeface="Symbol" panose="05050102010706020507" pitchFamily="18" charset="2"/>
              </a:rPr>
              <a:t> </a:t>
            </a:r>
            <a:r>
              <a:rPr lang="en-US" altLang="ja-JP" i="1" dirty="0" err="1" smtClean="0">
                <a:latin typeface="Symbol" panose="05050102010706020507" pitchFamily="18" charset="2"/>
              </a:rPr>
              <a:t>t</a:t>
            </a:r>
            <a:r>
              <a:rPr lang="en-US" altLang="ja-JP" baseline="-25000" dirty="0" err="1" smtClean="0">
                <a:latin typeface="Symbol" panose="05050102010706020507" pitchFamily="18" charset="2"/>
              </a:rPr>
              <a:t>b</a:t>
            </a:r>
            <a:r>
              <a:rPr lang="en-US" altLang="ja-JP" dirty="0" smtClean="0"/>
              <a:t> = 885.7 s  (15 min.) </a:t>
            </a:r>
            <a:r>
              <a:rPr lang="ja-JP" altLang="en-US" dirty="0" smtClean="0"/>
              <a:t>でベータ崩壊する。</a:t>
            </a:r>
            <a:endParaRPr lang="en-US" altLang="ja-JP" dirty="0" smtClean="0"/>
          </a:p>
          <a:p>
            <a:pPr>
              <a:lnSpc>
                <a:spcPct val="150000"/>
              </a:lnSpc>
            </a:pPr>
            <a:r>
              <a:rPr lang="ja-JP" altLang="en-US" dirty="0" smtClean="0"/>
              <a:t>・クーロン力が働かないので、通常は物質を通り抜ける。容器に保持できない。</a:t>
            </a:r>
            <a:endParaRPr lang="en-US" altLang="ja-JP" dirty="0" smtClean="0"/>
          </a:p>
          <a:p>
            <a:pPr>
              <a:lnSpc>
                <a:spcPct val="150000"/>
              </a:lnSpc>
            </a:pP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・冷却すると　（</a:t>
            </a:r>
            <a:r>
              <a:rPr lang="en-US" altLang="ja-JP" i="1" dirty="0"/>
              <a:t>E</a:t>
            </a:r>
            <a:r>
              <a:rPr lang="en-US" altLang="ja-JP" dirty="0"/>
              <a:t> </a:t>
            </a:r>
            <a:r>
              <a:rPr lang="ja-JP" altLang="en-US" dirty="0"/>
              <a:t>～ </a:t>
            </a:r>
            <a:r>
              <a:rPr lang="en-US" altLang="ja-JP" dirty="0"/>
              <a:t>250 </a:t>
            </a:r>
            <a:r>
              <a:rPr lang="en-US" altLang="ja-JP" dirty="0" err="1"/>
              <a:t>neV</a:t>
            </a:r>
            <a:r>
              <a:rPr lang="en-US" altLang="ja-JP" dirty="0"/>
              <a:t>, </a:t>
            </a:r>
            <a:r>
              <a:rPr lang="ja-JP" altLang="en-US" dirty="0"/>
              <a:t> </a:t>
            </a:r>
            <a:r>
              <a:rPr lang="en-US" altLang="ja-JP" i="1" dirty="0"/>
              <a:t>T</a:t>
            </a:r>
            <a:r>
              <a:rPr lang="en-US" altLang="ja-JP" dirty="0"/>
              <a:t> </a:t>
            </a:r>
            <a:r>
              <a:rPr lang="ja-JP" altLang="en-US" dirty="0"/>
              <a:t>～ </a:t>
            </a:r>
            <a:r>
              <a:rPr lang="en-US" altLang="ja-JP" dirty="0"/>
              <a:t>3 </a:t>
            </a:r>
            <a:r>
              <a:rPr lang="en-US" altLang="ja-JP" dirty="0" err="1"/>
              <a:t>mK</a:t>
            </a:r>
            <a:r>
              <a:rPr lang="en-US" altLang="ja-JP" dirty="0"/>
              <a:t>, </a:t>
            </a:r>
            <a:r>
              <a:rPr lang="en-US" altLang="ja-JP" i="1" dirty="0"/>
              <a:t>v</a:t>
            </a:r>
            <a:r>
              <a:rPr lang="en-US" altLang="ja-JP" dirty="0"/>
              <a:t> </a:t>
            </a:r>
            <a:r>
              <a:rPr lang="ja-JP" altLang="en-US" dirty="0"/>
              <a:t>～ </a:t>
            </a:r>
            <a:r>
              <a:rPr lang="en-US" altLang="ja-JP" dirty="0"/>
              <a:t>5 m/s</a:t>
            </a:r>
            <a:r>
              <a:rPr lang="ja-JP" altLang="en-US" dirty="0"/>
              <a:t>）　</a:t>
            </a:r>
            <a:endParaRPr lang="en-US" altLang="ja-JP" dirty="0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/>
          </p:nvPr>
        </p:nvGraphicFramePr>
        <p:xfrm>
          <a:off x="1187450" y="5819775"/>
          <a:ext cx="2362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06" name="Equation" r:id="rId3" imgW="2361960" imgH="266400" progId="Equation.DSMT4">
                  <p:embed/>
                </p:oleObj>
              </mc:Choice>
              <mc:Fallback>
                <p:oleObj name="Equation" r:id="rId3" imgW="23619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450" y="5819775"/>
                        <a:ext cx="23622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/>
          </p:nvPr>
        </p:nvGraphicFramePr>
        <p:xfrm>
          <a:off x="1276350" y="6523990"/>
          <a:ext cx="2184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07" name="Equation" r:id="rId5" imgW="2184120" imgH="291960" progId="Equation.DSMT4">
                  <p:embed/>
                </p:oleObj>
              </mc:Choice>
              <mc:Fallback>
                <p:oleObj name="Equation" r:id="rId5" imgW="21841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6350" y="6523990"/>
                        <a:ext cx="21844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6966790" y="6440170"/>
            <a:ext cx="2133600" cy="375920"/>
          </a:xfrm>
        </p:spPr>
        <p:txBody>
          <a:bodyPr/>
          <a:lstStyle/>
          <a:p>
            <a:pPr>
              <a:defRPr/>
            </a:pPr>
            <a:fld id="{414DAECA-FB7C-40AA-BEF3-8DF7A1B094F6}" type="slidenum">
              <a:rPr lang="en-US" altLang="ja-JP" sz="1600" smtClean="0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en-US" altLang="ja-JP" sz="1600" dirty="0">
              <a:solidFill>
                <a:schemeClr val="tx1"/>
              </a:solidFill>
            </a:endParaRPr>
          </a:p>
        </p:txBody>
      </p:sp>
      <p:sp>
        <p:nvSpPr>
          <p:cNvPr id="9" name="下矢印 8"/>
          <p:cNvSpPr/>
          <p:nvPr/>
        </p:nvSpPr>
        <p:spPr>
          <a:xfrm>
            <a:off x="1066800" y="1400230"/>
            <a:ext cx="894080" cy="434641"/>
          </a:xfrm>
          <a:prstGeom prst="downArrow">
            <a:avLst/>
          </a:prstGeom>
          <a:solidFill>
            <a:srgbClr val="10E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137" y="1391523"/>
            <a:ext cx="1078571" cy="3404967"/>
          </a:xfrm>
          <a:prstGeom prst="rect">
            <a:avLst/>
          </a:prstGeom>
        </p:spPr>
      </p:pic>
      <p:graphicFrame>
        <p:nvGraphicFramePr>
          <p:cNvPr id="4" name="オブジェクト 3"/>
          <p:cNvGraphicFramePr>
            <a:graphicFrameLocks noChangeAspect="1"/>
          </p:cNvGraphicFramePr>
          <p:nvPr>
            <p:extLst/>
          </p:nvPr>
        </p:nvGraphicFramePr>
        <p:xfrm>
          <a:off x="1187450" y="4165600"/>
          <a:ext cx="21082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08" name="Equation" r:id="rId8" imgW="2108160" imgH="1002960" progId="Equation.DSMT4">
                  <p:embed/>
                </p:oleObj>
              </mc:Choice>
              <mc:Fallback>
                <p:oleObj name="Equation" r:id="rId8" imgW="21081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87450" y="4165600"/>
                        <a:ext cx="21082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グループ化 14"/>
          <p:cNvGrpSpPr/>
          <p:nvPr/>
        </p:nvGrpSpPr>
        <p:grpSpPr>
          <a:xfrm>
            <a:off x="4582727" y="3187807"/>
            <a:ext cx="3106244" cy="1275835"/>
            <a:chOff x="3973483" y="3880711"/>
            <a:chExt cx="3106244" cy="1275835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3973483" y="3880711"/>
              <a:ext cx="3106244" cy="1275835"/>
              <a:chOff x="3973483" y="3880711"/>
              <a:chExt cx="3106244" cy="1275835"/>
            </a:xfrm>
          </p:grpSpPr>
          <p:pic>
            <p:nvPicPr>
              <p:cNvPr id="11" name="図 1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31435" y="3880711"/>
                <a:ext cx="2748292" cy="1275835"/>
              </a:xfrm>
              <a:prstGeom prst="rect">
                <a:avLst/>
              </a:prstGeom>
            </p:spPr>
          </p:pic>
          <p:sp>
            <p:nvSpPr>
              <p:cNvPr id="12" name="テキスト ボックス 11"/>
              <p:cNvSpPr txBox="1"/>
              <p:nvPr/>
            </p:nvSpPr>
            <p:spPr>
              <a:xfrm>
                <a:off x="3973483" y="4178646"/>
                <a:ext cx="173209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i="1" dirty="0" err="1" smtClean="0">
                    <a:solidFill>
                      <a:srgbClr val="FF0000"/>
                    </a:solidFill>
                  </a:rPr>
                  <a:t>E</a:t>
                </a:r>
                <a:r>
                  <a:rPr kumimoji="1" lang="en-US" altLang="ja-JP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kumimoji="1" lang="en-US" altLang="ja-JP" dirty="0" smtClean="0">
                    <a:solidFill>
                      <a:srgbClr val="FF0000"/>
                    </a:solidFill>
                  </a:rPr>
                  <a:t> &lt; 350 </a:t>
                </a:r>
                <a:r>
                  <a:rPr kumimoji="1" lang="en-US" altLang="ja-JP" dirty="0" err="1" smtClean="0">
                    <a:solidFill>
                      <a:srgbClr val="FF0000"/>
                    </a:solidFill>
                  </a:rPr>
                  <a:t>neV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5941542" y="3910782"/>
              <a:ext cx="8964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i="1" dirty="0" err="1" smtClean="0"/>
                <a:t>V</a:t>
              </a:r>
              <a:r>
                <a:rPr kumimoji="1" lang="en-US" altLang="ja-JP" baseline="-25000" dirty="0" err="1" smtClean="0"/>
                <a:t>Fermi</a:t>
              </a:r>
              <a:endParaRPr kumimoji="1" lang="ja-JP" altLang="en-US" dirty="0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4328" y="4796490"/>
            <a:ext cx="1918769" cy="206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169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2"/>
          <p:cNvSpPr>
            <a:spLocks noChangeShapeType="1"/>
          </p:cNvSpPr>
          <p:nvPr/>
        </p:nvSpPr>
        <p:spPr bwMode="auto">
          <a:xfrm>
            <a:off x="3928341" y="2094067"/>
            <a:ext cx="0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7653" name="Line 4"/>
          <p:cNvSpPr>
            <a:spLocks noChangeShapeType="1"/>
          </p:cNvSpPr>
          <p:nvPr/>
        </p:nvSpPr>
        <p:spPr bwMode="auto">
          <a:xfrm flipV="1">
            <a:off x="1653454" y="3164042"/>
            <a:ext cx="0" cy="3587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7654" name="Oval 5"/>
          <p:cNvSpPr>
            <a:spLocks noChangeArrowheads="1"/>
          </p:cNvSpPr>
          <p:nvPr/>
        </p:nvSpPr>
        <p:spPr bwMode="auto">
          <a:xfrm>
            <a:off x="932729" y="1722592"/>
            <a:ext cx="1439862" cy="1439863"/>
          </a:xfrm>
          <a:prstGeom prst="ellipse">
            <a:avLst/>
          </a:prstGeom>
          <a:gradFill rotWithShape="1">
            <a:gsLst>
              <a:gs pos="0">
                <a:srgbClr val="094C6E"/>
              </a:gs>
              <a:gs pos="100000">
                <a:srgbClr val="13A4ED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55" name="Line 6"/>
          <p:cNvSpPr>
            <a:spLocks noChangeShapeType="1"/>
          </p:cNvSpPr>
          <p:nvPr/>
        </p:nvSpPr>
        <p:spPr bwMode="auto">
          <a:xfrm flipV="1">
            <a:off x="1666154" y="1098705"/>
            <a:ext cx="0" cy="7191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1148629" y="1579717"/>
            <a:ext cx="43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altLang="ja-JP" sz="2800">
                <a:solidFill>
                  <a:schemeClr val="bg1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1364529" y="1722592"/>
            <a:ext cx="43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altLang="ja-JP" sz="2800">
                <a:solidFill>
                  <a:schemeClr val="bg1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27658" name="Text Box 9"/>
          <p:cNvSpPr txBox="1">
            <a:spLocks noChangeArrowheads="1"/>
          </p:cNvSpPr>
          <p:nvPr/>
        </p:nvSpPr>
        <p:spPr bwMode="auto">
          <a:xfrm>
            <a:off x="1653454" y="1651155"/>
            <a:ext cx="431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altLang="ja-JP" sz="2800">
                <a:solidFill>
                  <a:schemeClr val="bg1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27659" name="Text Box 10"/>
          <p:cNvSpPr txBox="1">
            <a:spLocks noChangeArrowheads="1"/>
          </p:cNvSpPr>
          <p:nvPr/>
        </p:nvSpPr>
        <p:spPr bwMode="auto">
          <a:xfrm>
            <a:off x="1148629" y="2659217"/>
            <a:ext cx="43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altLang="ja-JP" sz="3600" dirty="0" smtClean="0">
                <a:solidFill>
                  <a:schemeClr val="bg1"/>
                </a:solidFill>
                <a:latin typeface="Tahoma" pitchFamily="34" charset="0"/>
              </a:rPr>
              <a:t>­-</a:t>
            </a:r>
            <a:endParaRPr kumimoji="0" lang="en-US" altLang="ja-JP" sz="36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7660" name="Text Box 11"/>
          <p:cNvSpPr txBox="1">
            <a:spLocks noChangeArrowheads="1"/>
          </p:cNvSpPr>
          <p:nvPr/>
        </p:nvSpPr>
        <p:spPr bwMode="auto">
          <a:xfrm>
            <a:off x="1437554" y="2732242"/>
            <a:ext cx="43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altLang="ja-JP" sz="3600" dirty="0" smtClean="0">
                <a:solidFill>
                  <a:schemeClr val="bg1"/>
                </a:solidFill>
                <a:latin typeface="Tahoma" pitchFamily="34" charset="0"/>
              </a:rPr>
              <a:t>­-</a:t>
            </a:r>
            <a:endParaRPr kumimoji="0" lang="en-US" altLang="ja-JP" sz="36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7661" name="Text Box 12"/>
          <p:cNvSpPr txBox="1">
            <a:spLocks noChangeArrowheads="1"/>
          </p:cNvSpPr>
          <p:nvPr/>
        </p:nvSpPr>
        <p:spPr bwMode="auto">
          <a:xfrm>
            <a:off x="1724891" y="2659217"/>
            <a:ext cx="43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altLang="ja-JP" sz="3600" dirty="0" smtClean="0">
                <a:solidFill>
                  <a:schemeClr val="bg1"/>
                </a:solidFill>
                <a:latin typeface="Tahoma" pitchFamily="34" charset="0"/>
              </a:rPr>
              <a:t>­-</a:t>
            </a:r>
            <a:endParaRPr kumimoji="0" lang="en-US" altLang="ja-JP" sz="36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7662" name="Oval 13"/>
          <p:cNvSpPr>
            <a:spLocks noChangeArrowheads="1"/>
          </p:cNvSpPr>
          <p:nvPr/>
        </p:nvSpPr>
        <p:spPr bwMode="auto">
          <a:xfrm>
            <a:off x="3753716" y="1805142"/>
            <a:ext cx="360363" cy="3603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63" name="Oval 14"/>
          <p:cNvSpPr>
            <a:spLocks noChangeArrowheads="1"/>
          </p:cNvSpPr>
          <p:nvPr/>
        </p:nvSpPr>
        <p:spPr bwMode="auto">
          <a:xfrm>
            <a:off x="3744191" y="2670330"/>
            <a:ext cx="36036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64" name="Text Box 15"/>
          <p:cNvSpPr txBox="1">
            <a:spLocks noChangeArrowheads="1"/>
          </p:cNvSpPr>
          <p:nvPr/>
        </p:nvSpPr>
        <p:spPr bwMode="auto">
          <a:xfrm>
            <a:off x="2975841" y="1797205"/>
            <a:ext cx="8477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ja-JP" dirty="0">
                <a:solidFill>
                  <a:srgbClr val="0000FF"/>
                </a:solidFill>
                <a:latin typeface="Arial" charset="0"/>
              </a:rPr>
              <a:t>+</a:t>
            </a:r>
            <a:r>
              <a:rPr kumimoji="0" lang="en-US" altLang="ja-JP" i="1" dirty="0" smtClean="0">
                <a:solidFill>
                  <a:srgbClr val="0000FF"/>
                </a:solidFill>
                <a:latin typeface="Arial" charset="0"/>
              </a:rPr>
              <a:t>q</a:t>
            </a:r>
            <a:endParaRPr kumimoji="0" lang="en-US" altLang="ja-JP" i="1" dirty="0">
              <a:latin typeface="Arial" charset="0"/>
            </a:endParaRPr>
          </a:p>
        </p:txBody>
      </p:sp>
      <p:sp>
        <p:nvSpPr>
          <p:cNvPr id="27665" name="Text Box 16"/>
          <p:cNvSpPr txBox="1">
            <a:spLocks noChangeArrowheads="1"/>
          </p:cNvSpPr>
          <p:nvPr/>
        </p:nvSpPr>
        <p:spPr bwMode="auto">
          <a:xfrm>
            <a:off x="2956791" y="2678267"/>
            <a:ext cx="86518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ja-JP" dirty="0">
                <a:solidFill>
                  <a:srgbClr val="0000FF"/>
                </a:solidFill>
                <a:latin typeface="Symbol" pitchFamily="18" charset="2"/>
              </a:rPr>
              <a:t>-</a:t>
            </a:r>
            <a:r>
              <a:rPr kumimoji="0" lang="en-US" altLang="ja-JP" i="1" dirty="0" smtClean="0">
                <a:solidFill>
                  <a:srgbClr val="0000FF"/>
                </a:solidFill>
                <a:latin typeface="Arial" charset="0"/>
              </a:rPr>
              <a:t>q</a:t>
            </a:r>
            <a:endParaRPr kumimoji="0" lang="en-US" altLang="ja-JP" i="1" dirty="0">
              <a:latin typeface="Arial" charset="0"/>
            </a:endParaRPr>
          </a:p>
        </p:txBody>
      </p:sp>
      <p:sp>
        <p:nvSpPr>
          <p:cNvPr id="27666" name="Line 17"/>
          <p:cNvSpPr>
            <a:spLocks noChangeShapeType="1"/>
          </p:cNvSpPr>
          <p:nvPr/>
        </p:nvSpPr>
        <p:spPr bwMode="auto">
          <a:xfrm flipH="1" flipV="1">
            <a:off x="4372841" y="2011517"/>
            <a:ext cx="15875" cy="8651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triangle" w="med" len="lg"/>
            <a:tailEnd type="triangle" w="med" len="lg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67" name="Text Box 18"/>
          <p:cNvSpPr txBox="1">
            <a:spLocks noChangeArrowheads="1"/>
          </p:cNvSpPr>
          <p:nvPr/>
        </p:nvSpPr>
        <p:spPr bwMode="auto">
          <a:xfrm>
            <a:off x="4256954" y="2194080"/>
            <a:ext cx="11652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ja-JP" b="1" i="1" dirty="0">
                <a:solidFill>
                  <a:srgbClr val="0000FF"/>
                </a:solidFill>
                <a:latin typeface="Arial" charset="0"/>
              </a:rPr>
              <a:t>a</a:t>
            </a:r>
            <a:r>
              <a:rPr kumimoji="0" lang="en-US" altLang="ja-JP" i="1" dirty="0">
                <a:latin typeface="Arial" charset="0"/>
              </a:rPr>
              <a:t> </a:t>
            </a:r>
            <a:r>
              <a:rPr kumimoji="0" lang="en-US" altLang="ja-JP" dirty="0">
                <a:latin typeface="Arial" charset="0"/>
              </a:rPr>
              <a:t>[cm]</a:t>
            </a:r>
            <a:endParaRPr kumimoji="0" lang="en-US" altLang="ja-JP" i="1" dirty="0">
              <a:latin typeface="Arial" charset="0"/>
            </a:endParaRPr>
          </a:p>
        </p:txBody>
      </p:sp>
      <p:sp>
        <p:nvSpPr>
          <p:cNvPr id="27669" name="Text Box 20"/>
          <p:cNvSpPr txBox="1">
            <a:spLocks noChangeArrowheads="1"/>
          </p:cNvSpPr>
          <p:nvPr/>
        </p:nvSpPr>
        <p:spPr bwMode="auto">
          <a:xfrm>
            <a:off x="6351184" y="1926110"/>
            <a:ext cx="2078037" cy="1004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ja-JP" dirty="0">
                <a:latin typeface="Arial" charset="0"/>
              </a:rPr>
              <a:t>EDM </a:t>
            </a:r>
            <a:r>
              <a:rPr kumimoji="0" lang="en-US" altLang="ja-JP" b="1" i="1" dirty="0">
                <a:solidFill>
                  <a:srgbClr val="0000FF"/>
                </a:solidFill>
                <a:latin typeface="Arial" charset="0"/>
              </a:rPr>
              <a:t>d</a:t>
            </a:r>
          </a:p>
          <a:p>
            <a:pPr algn="ctr" eaLnBrk="0" hangingPunct="0">
              <a:spcBef>
                <a:spcPct val="50000"/>
              </a:spcBef>
            </a:pPr>
            <a:r>
              <a:rPr kumimoji="0" lang="en-US" altLang="ja-JP" b="1" i="1" dirty="0">
                <a:solidFill>
                  <a:srgbClr val="0000FF"/>
                </a:solidFill>
                <a:latin typeface="Arial" charset="0"/>
              </a:rPr>
              <a:t>d</a:t>
            </a:r>
            <a:r>
              <a:rPr kumimoji="0" lang="en-US" altLang="ja-JP" dirty="0">
                <a:latin typeface="Arial" charset="0"/>
              </a:rPr>
              <a:t> = </a:t>
            </a:r>
            <a:r>
              <a:rPr kumimoji="0" lang="en-US" altLang="ja-JP" i="1" dirty="0" err="1">
                <a:solidFill>
                  <a:srgbClr val="0000FF"/>
                </a:solidFill>
                <a:latin typeface="Arial" charset="0"/>
              </a:rPr>
              <a:t>q</a:t>
            </a:r>
            <a:r>
              <a:rPr kumimoji="0" lang="en-US" altLang="ja-JP" b="1" i="1" dirty="0" err="1">
                <a:solidFill>
                  <a:srgbClr val="0000FF"/>
                </a:solidFill>
                <a:latin typeface="Arial" charset="0"/>
              </a:rPr>
              <a:t>a</a:t>
            </a:r>
            <a:r>
              <a:rPr kumimoji="0" lang="en-US" altLang="ja-JP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kumimoji="0" lang="en-US" altLang="ja-JP" dirty="0">
                <a:latin typeface="Arial" charset="0"/>
              </a:rPr>
              <a:t>[</a:t>
            </a:r>
            <a:r>
              <a:rPr kumimoji="0" lang="en-US" altLang="ja-JP" i="1" dirty="0" err="1">
                <a:latin typeface="Arial" charset="0"/>
              </a:rPr>
              <a:t>e</a:t>
            </a:r>
            <a:r>
              <a:rPr kumimoji="0" lang="en-US" altLang="ja-JP" i="1" dirty="0" err="1">
                <a:latin typeface="Arial" charset="0"/>
                <a:cs typeface="Arial" charset="0"/>
              </a:rPr>
              <a:t>∙</a:t>
            </a:r>
            <a:r>
              <a:rPr kumimoji="0" lang="en-US" altLang="ja-JP" dirty="0" err="1">
                <a:latin typeface="Arial" charset="0"/>
                <a:cs typeface="Arial" charset="0"/>
              </a:rPr>
              <a:t>cm</a:t>
            </a:r>
            <a:r>
              <a:rPr kumimoji="0" lang="en-US" altLang="ja-JP" dirty="0">
                <a:latin typeface="Arial" charset="0"/>
                <a:cs typeface="Arial" charset="0"/>
              </a:rPr>
              <a:t>]</a:t>
            </a:r>
            <a:endParaRPr kumimoji="0" lang="en-US" altLang="ja-JP" i="1" dirty="0">
              <a:latin typeface="Arial" charset="0"/>
              <a:cs typeface="Arial" charset="0"/>
            </a:endParaRPr>
          </a:p>
        </p:txBody>
      </p:sp>
      <p:sp>
        <p:nvSpPr>
          <p:cNvPr id="27670" name="Text Box 21"/>
          <p:cNvSpPr txBox="1">
            <a:spLocks noChangeArrowheads="1"/>
          </p:cNvSpPr>
          <p:nvPr/>
        </p:nvSpPr>
        <p:spPr bwMode="auto">
          <a:xfrm>
            <a:off x="3712441" y="1671792"/>
            <a:ext cx="4651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altLang="ja-JP" sz="2800">
                <a:solidFill>
                  <a:srgbClr val="FF0000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27671" name="Text Box 22"/>
          <p:cNvSpPr txBox="1">
            <a:spLocks noChangeArrowheads="1"/>
          </p:cNvSpPr>
          <p:nvPr/>
        </p:nvSpPr>
        <p:spPr bwMode="auto">
          <a:xfrm>
            <a:off x="3748954" y="2530630"/>
            <a:ext cx="43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altLang="ja-JP" sz="3600" dirty="0" smtClean="0">
                <a:solidFill>
                  <a:srgbClr val="0000FF"/>
                </a:solidFill>
                <a:latin typeface="Tahoma" pitchFamily="34" charset="0"/>
              </a:rPr>
              <a:t>­-</a:t>
            </a:r>
            <a:endParaRPr kumimoji="0" lang="en-US" altLang="ja-JP" sz="3600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27673" name="Text Box 24"/>
          <p:cNvSpPr txBox="1">
            <a:spLocks noChangeArrowheads="1"/>
          </p:cNvSpPr>
          <p:nvPr/>
        </p:nvSpPr>
        <p:spPr bwMode="auto">
          <a:xfrm>
            <a:off x="800966" y="3655002"/>
            <a:ext cx="179705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ja-JP" dirty="0" smtClean="0">
                <a:latin typeface="Arial" charset="0"/>
              </a:rPr>
              <a:t>Neutral particle</a:t>
            </a:r>
            <a:endParaRPr kumimoji="0" lang="en-US" altLang="ja-JP" dirty="0">
              <a:latin typeface="Arial" charset="0"/>
            </a:endParaRPr>
          </a:p>
        </p:txBody>
      </p:sp>
      <p:sp>
        <p:nvSpPr>
          <p:cNvPr id="27674" name="Text Box 25"/>
          <p:cNvSpPr txBox="1">
            <a:spLocks noChangeArrowheads="1"/>
          </p:cNvSpPr>
          <p:nvPr/>
        </p:nvSpPr>
        <p:spPr bwMode="auto">
          <a:xfrm>
            <a:off x="2528166" y="2128992"/>
            <a:ext cx="466725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ja-JP" altLang="en-US" sz="3200">
                <a:latin typeface="Tahoma" pitchFamily="34" charset="0"/>
                <a:sym typeface="Symbol" pitchFamily="18" charset="2"/>
              </a:rPr>
              <a:t></a:t>
            </a:r>
          </a:p>
        </p:txBody>
      </p:sp>
      <p:sp>
        <p:nvSpPr>
          <p:cNvPr id="31" name="角丸四角形 30"/>
          <p:cNvSpPr/>
          <p:nvPr/>
        </p:nvSpPr>
        <p:spPr>
          <a:xfrm>
            <a:off x="1118482" y="135466"/>
            <a:ext cx="6266046" cy="54204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3200" dirty="0" smtClean="0">
                <a:solidFill>
                  <a:prstClr val="black"/>
                </a:solidFill>
                <a:latin typeface="+mj-lt"/>
              </a:rPr>
              <a:t>§1</a:t>
            </a:r>
            <a:r>
              <a:rPr lang="ja-JP" altLang="en-US" sz="3200" dirty="0" smtClean="0">
                <a:solidFill>
                  <a:prstClr val="black"/>
                </a:solidFill>
                <a:latin typeface="+mj-lt"/>
              </a:rPr>
              <a:t>　</a:t>
            </a:r>
            <a:r>
              <a:rPr lang="en-US" altLang="ja-JP" sz="3200" dirty="0" smtClean="0">
                <a:solidFill>
                  <a:prstClr val="black"/>
                </a:solidFill>
                <a:latin typeface="+mj-lt"/>
              </a:rPr>
              <a:t>EDM </a:t>
            </a:r>
            <a:r>
              <a:rPr lang="ja-JP" altLang="en-US" sz="3200" dirty="0" smtClean="0">
                <a:solidFill>
                  <a:prstClr val="black"/>
                </a:solidFill>
                <a:latin typeface="+mj-lt"/>
              </a:rPr>
              <a:t>とは？</a:t>
            </a:r>
            <a:endParaRPr lang="ja-JP" alt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 flipH="1" flipV="1">
            <a:off x="6445481" y="1722592"/>
            <a:ext cx="0" cy="115506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520921" y="2346971"/>
            <a:ext cx="47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=</a:t>
            </a:r>
            <a:endParaRPr kumimoji="1" lang="ja-JP" altLang="en-US" sz="28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893801" y="1059017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spin  </a:t>
            </a:r>
            <a:r>
              <a:rPr lang="en-US" altLang="ja-JP" b="1" i="1" dirty="0" smtClean="0"/>
              <a:t>s</a:t>
            </a:r>
            <a:endParaRPr kumimoji="1" lang="ja-JP" altLang="en-US" b="1" i="1" dirty="0"/>
          </a:p>
        </p:txBody>
      </p:sp>
      <p:graphicFrame>
        <p:nvGraphicFramePr>
          <p:cNvPr id="32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562882"/>
              </p:ext>
            </p:extLst>
          </p:nvPr>
        </p:nvGraphicFramePr>
        <p:xfrm>
          <a:off x="5926639" y="3513833"/>
          <a:ext cx="25971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912" name="Equation" r:id="rId3" imgW="1079032" imgH="317362" progId="Equation.DSMT4">
                  <p:embed/>
                </p:oleObj>
              </mc:Choice>
              <mc:Fallback>
                <p:oleObj name="Equation" r:id="rId3" imgW="1079032" imgH="317362" progId="Equation.DSMT4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6639" y="3513833"/>
                        <a:ext cx="2597150" cy="763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4828089" y="3637658"/>
            <a:ext cx="601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/>
              <a:t>or, </a:t>
            </a:r>
          </a:p>
        </p:txBody>
      </p:sp>
      <p:graphicFrame>
        <p:nvGraphicFramePr>
          <p:cNvPr id="3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652797"/>
              </p:ext>
            </p:extLst>
          </p:nvPr>
        </p:nvGraphicFramePr>
        <p:xfrm>
          <a:off x="3712441" y="5434494"/>
          <a:ext cx="5110162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913" name="Equation" r:id="rId5" imgW="2184120" imgH="545760" progId="Equation.DSMT4">
                  <p:embed/>
                </p:oleObj>
              </mc:Choice>
              <mc:Fallback>
                <p:oleObj name="Equation" r:id="rId5" imgW="2184120" imgH="545760" progId="Equation.DSMT4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2441" y="5434494"/>
                        <a:ext cx="5110162" cy="12779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オブジェクト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917478"/>
              </p:ext>
            </p:extLst>
          </p:nvPr>
        </p:nvGraphicFramePr>
        <p:xfrm>
          <a:off x="5998441" y="4341712"/>
          <a:ext cx="1081933" cy="859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914" name="Equation" r:id="rId7" imgW="495085" imgH="393529" progId="Equation.DSMT4">
                  <p:embed/>
                </p:oleObj>
              </mc:Choice>
              <mc:Fallback>
                <p:oleObj name="Equation" r:id="rId7" imgW="495085" imgH="393529" progId="Equation.DSMT4">
                  <p:embed/>
                  <p:pic>
                    <p:nvPicPr>
                      <p:cNvPr id="0" name="Picture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8441" y="4341712"/>
                        <a:ext cx="1081933" cy="8599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テキスト ボックス 36"/>
          <p:cNvSpPr txBox="1"/>
          <p:nvPr/>
        </p:nvSpPr>
        <p:spPr>
          <a:xfrm>
            <a:off x="481791" y="5704131"/>
            <a:ext cx="290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フェルミオンの固有 </a:t>
            </a:r>
            <a:r>
              <a:rPr kumimoji="1" lang="en-US" altLang="ja-JP" dirty="0" smtClean="0"/>
              <a:t>EDM </a:t>
            </a:r>
            <a:r>
              <a:rPr kumimoji="1" lang="en-US" altLang="ja-JP" i="1" dirty="0" err="1" smtClean="0"/>
              <a:t>d</a:t>
            </a:r>
            <a:r>
              <a:rPr kumimoji="1" lang="en-US" altLang="ja-JP" baseline="-25000" dirty="0" err="1" smtClean="0"/>
              <a:t>f</a:t>
            </a:r>
            <a:r>
              <a:rPr kumimoji="1" lang="en-US" altLang="ja-JP" dirty="0" smtClean="0"/>
              <a:t>: </a:t>
            </a:r>
            <a:endParaRPr kumimoji="1" lang="ja-JP" altLang="en-US" dirty="0"/>
          </a:p>
        </p:txBody>
      </p:sp>
      <p:cxnSp>
        <p:nvCxnSpPr>
          <p:cNvPr id="3" name="直線コネクタ 2"/>
          <p:cNvCxnSpPr/>
          <p:nvPr/>
        </p:nvCxnSpPr>
        <p:spPr>
          <a:xfrm flipV="1">
            <a:off x="492109" y="5384801"/>
            <a:ext cx="7982511" cy="225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522720"/>
            <a:ext cx="2133600" cy="335280"/>
          </a:xfrm>
        </p:spPr>
        <p:txBody>
          <a:bodyPr/>
          <a:lstStyle/>
          <a:p>
            <a:pPr>
              <a:defRPr/>
            </a:pPr>
            <a:fld id="{414DAECA-FB7C-40AA-BEF3-8DF7A1B094F6}" type="slidenum">
              <a:rPr lang="en-US" altLang="ja-JP" sz="1600" smtClean="0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en-US" altLang="ja-JP" sz="1600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07" y="3128835"/>
            <a:ext cx="4053854" cy="3561525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772160" y="4175760"/>
            <a:ext cx="3083830" cy="2275840"/>
            <a:chOff x="822960" y="3017520"/>
            <a:chExt cx="3083830" cy="2275840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240" y="3179463"/>
              <a:ext cx="3002550" cy="2113897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>
            <a:xfrm>
              <a:off x="822960" y="3017520"/>
              <a:ext cx="1391920" cy="538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221108" y="3309688"/>
            <a:ext cx="3761612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超冷中性子（</a:t>
            </a:r>
            <a:r>
              <a:rPr kumimoji="1" lang="en-US" altLang="ja-JP" sz="2400" dirty="0" smtClean="0"/>
              <a:t>UCN</a:t>
            </a:r>
            <a:r>
              <a:rPr kumimoji="1" lang="ja-JP" altLang="en-US" sz="2400" dirty="0" smtClean="0"/>
              <a:t>）の生成</a:t>
            </a: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16" y="19791"/>
            <a:ext cx="7059384" cy="29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8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168400" y="3271133"/>
            <a:ext cx="3211689" cy="300082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u="sng" dirty="0" smtClean="0"/>
              <a:t>稼働中のもの</a:t>
            </a:r>
            <a:r>
              <a:rPr lang="en-US" altLang="ja-JP" dirty="0" smtClean="0"/>
              <a:t>: 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・</a:t>
            </a:r>
            <a:r>
              <a:rPr lang="en-US" altLang="ja-JP" dirty="0" smtClean="0"/>
              <a:t>ILL PF-2</a:t>
            </a:r>
            <a:r>
              <a:rPr lang="ja-JP" altLang="en-US" dirty="0" smtClean="0"/>
              <a:t>（仏） </a:t>
            </a:r>
            <a:r>
              <a:rPr lang="en-US" altLang="ja-JP" dirty="0" smtClean="0"/>
              <a:t>(</a:t>
            </a:r>
            <a:r>
              <a:rPr lang="en-US" altLang="ja-JP" dirty="0"/>
              <a:t>turbine) </a:t>
            </a:r>
          </a:p>
          <a:p>
            <a:pPr>
              <a:lnSpc>
                <a:spcPct val="150000"/>
              </a:lnSpc>
            </a:pPr>
            <a:r>
              <a:rPr lang="ja-JP" altLang="en-US" dirty="0" smtClean="0"/>
              <a:t>・</a:t>
            </a:r>
            <a:r>
              <a:rPr lang="en-US" altLang="ja-JP" dirty="0" smtClean="0"/>
              <a:t>LANL</a:t>
            </a:r>
            <a:r>
              <a:rPr lang="ja-JP" altLang="en-US" dirty="0" smtClean="0"/>
              <a:t>（米国） </a:t>
            </a:r>
            <a:r>
              <a:rPr lang="en-US" altLang="ja-JP" dirty="0" smtClean="0"/>
              <a:t>(</a:t>
            </a:r>
            <a:r>
              <a:rPr lang="en-US" altLang="ja-JP" dirty="0"/>
              <a:t>sD2) </a:t>
            </a:r>
          </a:p>
          <a:p>
            <a:pPr>
              <a:lnSpc>
                <a:spcPct val="150000"/>
              </a:lnSpc>
            </a:pPr>
            <a:r>
              <a:rPr lang="ja-JP" altLang="en-US" dirty="0" smtClean="0"/>
              <a:t>・</a:t>
            </a:r>
            <a:r>
              <a:rPr lang="en-US" altLang="ja-JP" dirty="0" smtClean="0"/>
              <a:t>PSI</a:t>
            </a:r>
            <a:r>
              <a:rPr lang="ja-JP" altLang="en-US" dirty="0" smtClean="0"/>
              <a:t>（スイス） </a:t>
            </a:r>
            <a:r>
              <a:rPr lang="en-US" altLang="ja-JP" dirty="0" smtClean="0"/>
              <a:t>(</a:t>
            </a:r>
            <a:r>
              <a:rPr lang="en-US" altLang="ja-JP" dirty="0"/>
              <a:t>sD2) </a:t>
            </a:r>
          </a:p>
          <a:p>
            <a:pPr>
              <a:lnSpc>
                <a:spcPct val="150000"/>
              </a:lnSpc>
            </a:pPr>
            <a:r>
              <a:rPr lang="ja-JP" altLang="en-US" dirty="0" smtClean="0"/>
              <a:t>・</a:t>
            </a:r>
            <a:r>
              <a:rPr lang="en-US" altLang="ja-JP" dirty="0" smtClean="0"/>
              <a:t>TRIGA </a:t>
            </a:r>
            <a:r>
              <a:rPr lang="en-US" altLang="ja-JP" dirty="0"/>
              <a:t>Mainz </a:t>
            </a:r>
            <a:r>
              <a:rPr lang="ja-JP" altLang="en-US" dirty="0" smtClean="0"/>
              <a:t>（独）</a:t>
            </a:r>
            <a:r>
              <a:rPr lang="en-US" altLang="ja-JP" dirty="0" smtClean="0"/>
              <a:t>(</a:t>
            </a:r>
            <a:r>
              <a:rPr lang="en-US" altLang="ja-JP" dirty="0"/>
              <a:t>sD2) </a:t>
            </a:r>
          </a:p>
          <a:p>
            <a:pPr>
              <a:lnSpc>
                <a:spcPct val="150000"/>
              </a:lnSpc>
            </a:pPr>
            <a:r>
              <a:rPr lang="ja-JP" altLang="en-US" dirty="0" smtClean="0"/>
              <a:t>・</a:t>
            </a:r>
            <a:r>
              <a:rPr lang="en-US" altLang="ja-JP" dirty="0" smtClean="0"/>
              <a:t>RCNP</a:t>
            </a:r>
            <a:r>
              <a:rPr lang="ja-JP" altLang="en-US" dirty="0"/>
              <a:t>（日）</a:t>
            </a:r>
            <a:r>
              <a:rPr lang="en-US" altLang="ja-JP" dirty="0" smtClean="0"/>
              <a:t> </a:t>
            </a:r>
            <a:r>
              <a:rPr lang="en-US" altLang="ja-JP" dirty="0"/>
              <a:t>(SF-He) </a:t>
            </a:r>
          </a:p>
          <a:p>
            <a:pPr>
              <a:lnSpc>
                <a:spcPct val="150000"/>
              </a:lnSpc>
            </a:pPr>
            <a:r>
              <a:rPr lang="ja-JP" altLang="en-US" dirty="0" smtClean="0"/>
              <a:t>・</a:t>
            </a:r>
            <a:r>
              <a:rPr lang="en-US" altLang="ja-JP" dirty="0" smtClean="0"/>
              <a:t>ILL SUN</a:t>
            </a:r>
            <a:r>
              <a:rPr lang="ja-JP" altLang="en-US" dirty="0" smtClean="0"/>
              <a:t>（</a:t>
            </a:r>
            <a:r>
              <a:rPr lang="ja-JP" altLang="en-US" dirty="0"/>
              <a:t>仏</a:t>
            </a:r>
            <a:r>
              <a:rPr lang="ja-JP" altLang="en-US" dirty="0" smtClean="0"/>
              <a:t>） </a:t>
            </a:r>
            <a:r>
              <a:rPr lang="en-US" altLang="ja-JP" dirty="0" smtClean="0"/>
              <a:t>(</a:t>
            </a:r>
            <a:r>
              <a:rPr lang="en-US" altLang="ja-JP" dirty="0"/>
              <a:t>SF-He)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94852" y="3271133"/>
            <a:ext cx="33653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u="sng" dirty="0"/>
              <a:t>R&amp;D, </a:t>
            </a:r>
            <a:r>
              <a:rPr lang="ja-JP" altLang="en-US" u="sng" dirty="0"/>
              <a:t>建設中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・</a:t>
            </a:r>
            <a:r>
              <a:rPr lang="en-US" altLang="ja-JP" dirty="0"/>
              <a:t>ILL </a:t>
            </a:r>
            <a:r>
              <a:rPr lang="en-US" altLang="ja-JP" dirty="0" err="1" smtClean="0"/>
              <a:t>SuperSUN</a:t>
            </a:r>
            <a:r>
              <a:rPr lang="ja-JP" altLang="en-US" dirty="0"/>
              <a:t>（仏）</a:t>
            </a:r>
            <a:r>
              <a:rPr lang="en-US" altLang="ja-JP" dirty="0" smtClean="0"/>
              <a:t> 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・</a:t>
            </a:r>
            <a:r>
              <a:rPr lang="en-US" altLang="ja-JP" dirty="0" smtClean="0"/>
              <a:t>TRIUMF/RCNP</a:t>
            </a:r>
            <a:r>
              <a:rPr lang="ja-JP" altLang="en-US" dirty="0" smtClean="0"/>
              <a:t>（日</a:t>
            </a:r>
            <a:r>
              <a:rPr lang="en-US" altLang="ja-JP" dirty="0" smtClean="0"/>
              <a:t>-</a:t>
            </a:r>
            <a:r>
              <a:rPr lang="ja-JP" altLang="en-US" dirty="0" smtClean="0"/>
              <a:t>加）</a:t>
            </a:r>
            <a:r>
              <a:rPr lang="en-US" altLang="ja-JP" dirty="0" smtClean="0"/>
              <a:t> 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・</a:t>
            </a:r>
            <a:r>
              <a:rPr lang="en-US" altLang="ja-JP" dirty="0"/>
              <a:t>PNPI </a:t>
            </a:r>
            <a:r>
              <a:rPr lang="en-US" altLang="ja-JP" dirty="0" err="1" smtClean="0"/>
              <a:t>Gatchina</a:t>
            </a:r>
            <a:r>
              <a:rPr lang="en-US" altLang="ja-JP" dirty="0" smtClean="0"/>
              <a:t> WWR-M</a:t>
            </a:r>
            <a:r>
              <a:rPr lang="ja-JP" altLang="en-US" dirty="0" smtClean="0"/>
              <a:t>（露）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・</a:t>
            </a:r>
            <a:r>
              <a:rPr lang="en-US" altLang="ja-JP" dirty="0"/>
              <a:t>NCSU </a:t>
            </a:r>
            <a:r>
              <a:rPr lang="en-US" altLang="ja-JP" dirty="0" smtClean="0"/>
              <a:t>PULSTAR</a:t>
            </a:r>
            <a:r>
              <a:rPr lang="ja-JP" altLang="en-US" dirty="0" smtClean="0"/>
              <a:t>（米）</a:t>
            </a:r>
            <a:r>
              <a:rPr lang="en-US" altLang="ja-JP" dirty="0" smtClean="0"/>
              <a:t> 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・</a:t>
            </a:r>
            <a:r>
              <a:rPr lang="en-US" altLang="ja-JP" dirty="0"/>
              <a:t>FRM-2 </a:t>
            </a:r>
            <a:r>
              <a:rPr lang="en-US" altLang="ja-JP" dirty="0" err="1" smtClean="0"/>
              <a:t>Munchen</a:t>
            </a:r>
            <a:r>
              <a:rPr lang="ja-JP" altLang="en-US" dirty="0"/>
              <a:t>（独）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・</a:t>
            </a:r>
            <a:r>
              <a:rPr lang="en-US" altLang="ja-JP" dirty="0" smtClean="0"/>
              <a:t>SNS-EDM</a:t>
            </a:r>
            <a:r>
              <a:rPr lang="ja-JP" altLang="en-US" dirty="0" smtClean="0"/>
              <a:t>（米）</a:t>
            </a:r>
            <a:r>
              <a:rPr lang="en-US" altLang="ja-JP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ja-JP" altLang="en-US" dirty="0" smtClean="0"/>
              <a:t>・・・</a:t>
            </a:r>
            <a:endParaRPr lang="en-US" altLang="ja-JP" dirty="0"/>
          </a:p>
        </p:txBody>
      </p:sp>
      <p:pic>
        <p:nvPicPr>
          <p:cNvPr id="908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59" y="997655"/>
            <a:ext cx="7019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63423" y="300923"/>
            <a:ext cx="655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世界の </a:t>
            </a:r>
            <a:r>
              <a:rPr kumimoji="1" lang="en-US" altLang="ja-JP" sz="2400" dirty="0" smtClean="0"/>
              <a:t>UCN </a:t>
            </a:r>
            <a:r>
              <a:rPr kumimoji="1" lang="ja-JP" altLang="en-US" sz="2400" dirty="0" smtClean="0"/>
              <a:t>源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0220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正方形/長方形 1"/>
              <p:cNvSpPr/>
              <p:nvPr/>
            </p:nvSpPr>
            <p:spPr>
              <a:xfrm>
                <a:off x="682977" y="3135666"/>
                <a:ext cx="4306711" cy="2816156"/>
              </a:xfrm>
              <a:prstGeom prst="rect">
                <a:avLst/>
              </a:prstGeom>
            </p:spPr>
            <p:txBody>
              <a:bodyPr wrap="square" numCol="1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ja-JP" altLang="en-US" u="sng" dirty="0" smtClean="0"/>
                  <a:t>稼働中</a:t>
                </a:r>
                <a:r>
                  <a:rPr lang="en-US" altLang="ja-JP" dirty="0" smtClean="0"/>
                  <a:t>: </a:t>
                </a:r>
                <a:endParaRPr lang="en-US" altLang="ja-JP" dirty="0"/>
              </a:p>
              <a:p>
                <a:pPr>
                  <a:lnSpc>
                    <a:spcPct val="150000"/>
                  </a:lnSpc>
                </a:pPr>
                <a:r>
                  <a:rPr lang="ja-JP" altLang="en-US" dirty="0"/>
                  <a:t>●</a:t>
                </a:r>
                <a:r>
                  <a:rPr lang="en-US" altLang="ja-JP" dirty="0"/>
                  <a:t>PSI </a:t>
                </a:r>
                <a:r>
                  <a:rPr lang="ja-JP" altLang="en-US" dirty="0"/>
                  <a:t> </a:t>
                </a:r>
                <a:r>
                  <a:rPr lang="en-US" altLang="ja-JP" dirty="0" err="1"/>
                  <a:t>nEDM</a:t>
                </a:r>
                <a:r>
                  <a:rPr lang="en-US" altLang="ja-JP" dirty="0"/>
                  <a:t> Collaboration</a:t>
                </a:r>
              </a:p>
              <a:p>
                <a:pPr>
                  <a:lnSpc>
                    <a:spcPct val="150000"/>
                  </a:lnSpc>
                </a:pPr>
                <a:endParaRPr lang="en-US" altLang="ja-JP" dirty="0" smtClean="0"/>
              </a:p>
              <a:p>
                <a:pPr>
                  <a:lnSpc>
                    <a:spcPct val="150000"/>
                  </a:lnSpc>
                </a:pPr>
                <a:r>
                  <a:rPr lang="ja-JP" altLang="en-US" dirty="0" smtClean="0"/>
                  <a:t>●</a:t>
                </a:r>
                <a:r>
                  <a:rPr lang="en-US" altLang="ja-JP" dirty="0" smtClean="0"/>
                  <a:t>ILL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PF2 </a:t>
                </a:r>
                <a:r>
                  <a:rPr lang="ja-JP" altLang="en-US" dirty="0" smtClean="0"/>
                  <a:t>　 （</a:t>
                </a:r>
                <a:r>
                  <a:rPr lang="en-US" altLang="ja-JP" dirty="0" smtClean="0"/>
                  <a:t>PNPI-ILL </a:t>
                </a:r>
                <a:r>
                  <a:rPr lang="ja-JP" altLang="en-US" dirty="0" smtClean="0"/>
                  <a:t>共同研究）</a:t>
                </a:r>
                <a:endParaRPr lang="en-US" altLang="ja-JP" dirty="0"/>
              </a:p>
              <a:p>
                <a:pPr>
                  <a:lnSpc>
                    <a:spcPct val="150000"/>
                  </a:lnSpc>
                </a:pPr>
                <a:r>
                  <a:rPr lang="ja-JP" altLang="en-US" sz="1600" dirty="0"/>
                  <a:t> </a:t>
                </a:r>
                <a:r>
                  <a:rPr lang="ja-JP" altLang="en-US" sz="1600" dirty="0" smtClean="0"/>
                  <a:t>　</a:t>
                </a:r>
                <a:r>
                  <a:rPr lang="en-US" altLang="ja-JP" sz="1600" dirty="0" smtClean="0"/>
                  <a:t>2013 </a:t>
                </a:r>
                <a:r>
                  <a:rPr lang="ja-JP" altLang="en-US" sz="1600" dirty="0" smtClean="0"/>
                  <a:t>に</a:t>
                </a:r>
                <a:r>
                  <a:rPr lang="ja-JP" altLang="en-US" sz="1600" dirty="0"/>
                  <a:t>中間</a:t>
                </a:r>
                <a:r>
                  <a:rPr lang="ja-JP" altLang="en-US" sz="1600" dirty="0" smtClean="0"/>
                  <a:t>結果を出した</a:t>
                </a:r>
                <a:endParaRPr lang="en-US" altLang="ja-JP" sz="16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altLang="ja-JP" sz="1600" dirty="0"/>
                  <a:t> </a:t>
                </a:r>
                <a:r>
                  <a:rPr lang="en-US" altLang="ja-JP" sz="1600" dirty="0" smtClean="0"/>
                  <a:t>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600" b="0" i="1" smtClean="0">
                            <a:latin typeface="Cambria Math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ja-JP" sz="1600" b="0" i="0" baseline="-25000" smtClean="0">
                            <a:latin typeface="Cambria Math"/>
                          </a:rPr>
                          <m:t>n</m:t>
                        </m:r>
                      </m:e>
                    </m:d>
                    <m:r>
                      <a:rPr lang="en-US" altLang="ja-JP" sz="1600" i="1" smtClean="0">
                        <a:latin typeface="Cambria Math"/>
                        <a:ea typeface="Cambria Math"/>
                      </a:rPr>
                      <m:t>&lt;</m:t>
                    </m:r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latin typeface="Cambria Math"/>
                            <a:ea typeface="Cambria Math"/>
                          </a:rPr>
                          <m:t>5.5×10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/>
                            <a:ea typeface="Cambria Math"/>
                          </a:rPr>
                          <m:t>−26</m:t>
                        </m:r>
                      </m:sup>
                    </m:sSup>
                  </m:oMath>
                </a14:m>
                <a:r>
                  <a:rPr lang="en-US" altLang="ja-JP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sz="1600" b="0" i="1" dirty="0" smtClean="0">
                        <a:latin typeface="Cambria Math"/>
                      </a:rPr>
                      <m:t>𝑒</m:t>
                    </m:r>
                    <m:r>
                      <a:rPr lang="en-US" altLang="ja-JP" sz="1600" b="0" i="1" dirty="0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ja-JP" sz="1600" b="0" i="0" dirty="0" smtClean="0">
                        <a:latin typeface="Cambria Math"/>
                        <a:ea typeface="Cambria Math"/>
                      </a:rPr>
                      <m:t>cm</m:t>
                    </m:r>
                  </m:oMath>
                </a14:m>
                <a:endParaRPr lang="en-US" altLang="ja-JP" sz="16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altLang="ja-JP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[</a:t>
                </a:r>
                <a:r>
                  <a:rPr lang="en-US" altLang="ja-JP" sz="1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Serebrov</a:t>
                </a:r>
                <a:r>
                  <a:rPr lang="en-US" altLang="ja-JP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 al</a:t>
                </a:r>
                <a:r>
                  <a:rPr lang="en-US" altLang="ja-JP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., JETP Lett. </a:t>
                </a:r>
                <a:r>
                  <a:rPr lang="en-US" altLang="ja-JP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99</a:t>
                </a:r>
                <a:r>
                  <a:rPr lang="en-US" altLang="ja-JP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(2014) 4.]</a:t>
                </a:r>
              </a:p>
            </p:txBody>
          </p:sp>
        </mc:Choice>
        <mc:Fallback xmlns="">
          <p:sp>
            <p:nvSpPr>
              <p:cNvPr id="2" name="正方形/長方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77" y="3135666"/>
                <a:ext cx="4306711" cy="2816156"/>
              </a:xfrm>
              <a:prstGeom prst="rect">
                <a:avLst/>
              </a:prstGeom>
              <a:blipFill rotWithShape="1">
                <a:blip r:embed="rId2"/>
                <a:stretch>
                  <a:fillRect l="-11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/>
          <p:cNvSpPr txBox="1"/>
          <p:nvPr/>
        </p:nvSpPr>
        <p:spPr>
          <a:xfrm>
            <a:off x="5225519" y="3144310"/>
            <a:ext cx="328630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u="sng" dirty="0"/>
              <a:t>R&amp;D, </a:t>
            </a:r>
            <a:r>
              <a:rPr lang="ja-JP" altLang="en-US" u="sng" dirty="0"/>
              <a:t>建設中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 smtClean="0"/>
              <a:t>●</a:t>
            </a:r>
            <a:r>
              <a:rPr lang="en-US" altLang="ja-JP" dirty="0" smtClean="0"/>
              <a:t>TRIUMF/RCNP 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/>
              <a:t>●</a:t>
            </a:r>
            <a:r>
              <a:rPr lang="en-US" altLang="ja-JP" dirty="0"/>
              <a:t>SNS-EDM  </a:t>
            </a:r>
          </a:p>
          <a:p>
            <a:pPr>
              <a:lnSpc>
                <a:spcPct val="150000"/>
              </a:lnSpc>
            </a:pPr>
            <a:r>
              <a:rPr lang="ja-JP" altLang="en-US" dirty="0"/>
              <a:t>●</a:t>
            </a:r>
            <a:r>
              <a:rPr lang="en-US" altLang="ja-JP" dirty="0"/>
              <a:t>LANL</a:t>
            </a:r>
          </a:p>
          <a:p>
            <a:pPr>
              <a:lnSpc>
                <a:spcPct val="150000"/>
              </a:lnSpc>
            </a:pPr>
            <a:r>
              <a:rPr lang="ja-JP" altLang="en-US" dirty="0" smtClean="0"/>
              <a:t>●</a:t>
            </a:r>
            <a:r>
              <a:rPr lang="en-US" altLang="ja-JP" dirty="0" smtClean="0"/>
              <a:t>ILL </a:t>
            </a:r>
            <a:r>
              <a:rPr lang="en-US" altLang="ja-JP" dirty="0" err="1"/>
              <a:t>cryoEDM</a:t>
            </a:r>
            <a:r>
              <a:rPr lang="en-US" altLang="ja-JP" dirty="0"/>
              <a:t> </a:t>
            </a:r>
          </a:p>
          <a:p>
            <a:pPr>
              <a:lnSpc>
                <a:spcPct val="150000"/>
              </a:lnSpc>
            </a:pPr>
            <a:r>
              <a:rPr lang="ja-JP" altLang="en-US" dirty="0"/>
              <a:t>●</a:t>
            </a:r>
            <a:r>
              <a:rPr lang="en-US" altLang="ja-JP" dirty="0" smtClean="0"/>
              <a:t>FRM-2 </a:t>
            </a:r>
            <a:endParaRPr lang="en-US" altLang="ja-JP" dirty="0"/>
          </a:p>
          <a:p>
            <a:pPr>
              <a:lnSpc>
                <a:spcPct val="150000"/>
              </a:lnSpc>
            </a:pPr>
            <a:r>
              <a:rPr lang="ja-JP" altLang="en-US" dirty="0" smtClean="0"/>
              <a:t>●</a:t>
            </a:r>
            <a:r>
              <a:rPr lang="en-US" altLang="ja-JP" dirty="0" smtClean="0"/>
              <a:t>PNPI WWR-M 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63423" y="300923"/>
            <a:ext cx="655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EDM </a:t>
            </a:r>
            <a:r>
              <a:rPr kumimoji="1" lang="ja-JP" altLang="en-US" sz="2400" dirty="0" smtClean="0"/>
              <a:t>実験、計画</a:t>
            </a:r>
            <a:endParaRPr kumimoji="1" lang="ja-JP" altLang="en-US" sz="2400" dirty="0"/>
          </a:p>
        </p:txBody>
      </p:sp>
      <p:sp>
        <p:nvSpPr>
          <p:cNvPr id="4" name="右矢印 3"/>
          <p:cNvSpPr/>
          <p:nvPr/>
        </p:nvSpPr>
        <p:spPr>
          <a:xfrm>
            <a:off x="146756" y="3690144"/>
            <a:ext cx="536221" cy="3413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4642202" y="3671888"/>
            <a:ext cx="536221" cy="3413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59" y="997655"/>
            <a:ext cx="7019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05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09" y="225778"/>
            <a:ext cx="8457431" cy="629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197600" y="6571951"/>
            <a:ext cx="2506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from K. </a:t>
            </a:r>
            <a:r>
              <a:rPr kumimoji="1" lang="en-US" altLang="ja-JP" sz="1400" dirty="0" err="1" smtClean="0"/>
              <a:t>Kirch</a:t>
            </a:r>
            <a:r>
              <a:rPr kumimoji="1" lang="en-US" altLang="ja-JP" sz="1400" dirty="0" smtClean="0"/>
              <a:t>, FPUA2014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0645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8" y="90312"/>
            <a:ext cx="8612390" cy="641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70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8" y="90312"/>
            <a:ext cx="8612390" cy="641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1365955" y="4332905"/>
                <a:ext cx="4018845" cy="21698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ja-JP" altLang="en-US" dirty="0" smtClean="0"/>
                  <a:t>・データ取得中！</a:t>
                </a:r>
                <a:endParaRPr kumimoji="1" lang="en-US" altLang="ja-JP" dirty="0" smtClean="0"/>
              </a:p>
              <a:p>
                <a:pPr>
                  <a:lnSpc>
                    <a:spcPct val="150000"/>
                  </a:lnSpc>
                </a:pPr>
                <a:r>
                  <a:rPr kumimoji="1" lang="ja-JP" altLang="en-US" dirty="0" smtClean="0"/>
                  <a:t>・</a:t>
                </a:r>
                <a:r>
                  <a:rPr kumimoji="1" lang="en-US" altLang="ja-JP" dirty="0" smtClean="0"/>
                  <a:t>2016</a:t>
                </a:r>
                <a:r>
                  <a:rPr kumimoji="1" lang="ja-JP" altLang="en-US" dirty="0" smtClean="0"/>
                  <a:t>年までに </a:t>
                </a:r>
                <a:r>
                  <a:rPr kumimoji="1" lang="en-US" altLang="ja-JP" dirty="0" smtClean="0"/>
                  <a:t>300 </a:t>
                </a:r>
                <a:r>
                  <a:rPr kumimoji="1" lang="ja-JP" altLang="en-US" dirty="0" smtClean="0"/>
                  <a:t>データ日</a:t>
                </a:r>
                <a:endParaRPr kumimoji="1" lang="en-US" altLang="ja-JP" dirty="0" smtClean="0"/>
              </a:p>
              <a:p>
                <a:pPr>
                  <a:lnSpc>
                    <a:spcPct val="150000"/>
                  </a:lnSpc>
                </a:pPr>
                <a:r>
                  <a:rPr lang="ja-JP" altLang="en-US" dirty="0"/>
                  <a:t>　</a:t>
                </a:r>
                <a:r>
                  <a:rPr lang="ja-JP" altLang="en-US" dirty="0" smtClean="0"/>
                  <a:t>　→　統計誤差　</a:t>
                </a:r>
                <a14:m>
                  <m:oMath xmlns:m="http://schemas.openxmlformats.org/officeDocument/2006/math">
                    <m:r>
                      <a:rPr lang="ja-JP" altLang="en-US" b="0" i="1" smtClean="0">
                        <a:latin typeface="Cambria Math"/>
                      </a:rPr>
                      <m:t>𝜎</m:t>
                    </m:r>
                    <m:r>
                      <a:rPr lang="en-US" altLang="ja-JP" b="0" i="1" smtClean="0">
                        <a:latin typeface="Cambria Math"/>
                        <a:ea typeface="Cambria Math"/>
                      </a:rPr>
                      <m:t>&lt;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/>
                            <a:ea typeface="Cambria Math"/>
                          </a:rPr>
                          <m:t>−26</m:t>
                        </m:r>
                      </m:sup>
                    </m:sSup>
                    <m:r>
                      <a:rPr lang="en-US" altLang="ja-JP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ja-JP" b="0" i="1" smtClean="0"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altLang="ja-JP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ja-JP" b="0" i="1" smtClean="0">
                        <a:latin typeface="Cambria Math"/>
                        <a:ea typeface="Cambria Math"/>
                      </a:rPr>
                      <m:t>𝑐𝑚</m:t>
                    </m:r>
                  </m:oMath>
                </a14:m>
                <a:endParaRPr kumimoji="1" lang="en-US" altLang="ja-JP" dirty="0" smtClean="0"/>
              </a:p>
              <a:p>
                <a:pPr>
                  <a:lnSpc>
                    <a:spcPct val="150000"/>
                  </a:lnSpc>
                </a:pPr>
                <a:r>
                  <a:rPr lang="ja-JP" altLang="en-US" dirty="0" smtClean="0"/>
                  <a:t>・</a:t>
                </a:r>
                <a:r>
                  <a:rPr lang="en-US" altLang="ja-JP" dirty="0" smtClean="0"/>
                  <a:t>n2EDM </a:t>
                </a:r>
                <a:r>
                  <a:rPr lang="ja-JP" altLang="en-US" dirty="0" smtClean="0"/>
                  <a:t>フェーズに移る</a:t>
                </a:r>
                <a:endParaRPr lang="en-US" altLang="ja-JP" dirty="0" smtClean="0"/>
              </a:p>
              <a:p>
                <a:pPr>
                  <a:lnSpc>
                    <a:spcPct val="150000"/>
                  </a:lnSpc>
                </a:pPr>
                <a:r>
                  <a:rPr lang="ja-JP" altLang="en-US" dirty="0"/>
                  <a:t>　　→　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/>
                            <a:ea typeface="Cambria Math"/>
                          </a:rPr>
                          <m:t>2×</m:t>
                        </m:r>
                        <m:r>
                          <a:rPr lang="en-US" altLang="ja-JP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ja-JP" i="1">
                            <a:latin typeface="Cambria Math"/>
                            <a:ea typeface="Cambria Math"/>
                          </a:rPr>
                          <m:t>−2</m:t>
                        </m:r>
                        <m:r>
                          <a:rPr lang="en-US" altLang="ja-JP" b="0" i="1" smtClean="0">
                            <a:latin typeface="Cambria Math"/>
                            <a:ea typeface="Cambria Math"/>
                          </a:rPr>
                          <m:t>7</m:t>
                        </m:r>
                      </m:sup>
                    </m:sSup>
                    <m:r>
                      <a:rPr lang="en-US" altLang="ja-JP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ja-JP" i="1"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altLang="ja-JP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ja-JP" i="1">
                        <a:latin typeface="Cambria Math"/>
                        <a:ea typeface="Cambria Math"/>
                      </a:rPr>
                      <m:t>𝑐𝑚</m:t>
                    </m:r>
                  </m:oMath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955" y="4332905"/>
                <a:ext cx="4018845" cy="2169825"/>
              </a:xfrm>
              <a:prstGeom prst="rect">
                <a:avLst/>
              </a:prstGeom>
              <a:blipFill rotWithShape="1">
                <a:blip r:embed="rId3"/>
                <a:stretch>
                  <a:fillRect l="-1214" b="-14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7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17" y="1105458"/>
            <a:ext cx="8790413" cy="556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04800" y="203199"/>
            <a:ext cx="575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●</a:t>
            </a:r>
            <a:r>
              <a:rPr lang="en-US" altLang="ja-JP" sz="3200" dirty="0" smtClean="0"/>
              <a:t>TRIUMF/RCNP </a:t>
            </a:r>
            <a:r>
              <a:rPr lang="ja-JP" altLang="en-US" sz="3200" dirty="0" smtClean="0"/>
              <a:t>の計画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0165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17" y="1105458"/>
            <a:ext cx="8790413" cy="556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04800" y="203199"/>
            <a:ext cx="575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●</a:t>
            </a:r>
            <a:r>
              <a:rPr lang="en-US" altLang="ja-JP" sz="3200" dirty="0" smtClean="0"/>
              <a:t>TRIUMF/RCNP </a:t>
            </a:r>
            <a:r>
              <a:rPr lang="ja-JP" altLang="en-US" sz="3200" dirty="0" smtClean="0"/>
              <a:t>の計画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57778" y="1419030"/>
            <a:ext cx="5418667" cy="264687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altLang="ja-JP" dirty="0"/>
          </a:p>
          <a:p>
            <a:r>
              <a:rPr lang="en-US" altLang="ja-JP" b="1" u="sng" dirty="0" smtClean="0"/>
              <a:t>2013,14 </a:t>
            </a:r>
            <a:r>
              <a:rPr lang="en-US" altLang="ja-JP" b="1" u="sng" dirty="0"/>
              <a:t>RCNP, Osaka</a:t>
            </a:r>
            <a:r>
              <a:rPr lang="en-US" altLang="ja-JP" b="1" dirty="0"/>
              <a:t>: </a:t>
            </a:r>
            <a:endParaRPr lang="en-US" altLang="ja-JP" dirty="0"/>
          </a:p>
          <a:p>
            <a:pPr marL="90488" indent="-90488">
              <a:spcBef>
                <a:spcPts val="1200"/>
              </a:spcBef>
            </a:pPr>
            <a:r>
              <a:rPr lang="en-US" altLang="ja-JP" dirty="0" smtClean="0"/>
              <a:t>•</a:t>
            </a:r>
            <a:r>
              <a:rPr lang="en-US" altLang="ja-JP" b="1" dirty="0" smtClean="0"/>
              <a:t>Successful </a:t>
            </a:r>
            <a:r>
              <a:rPr lang="en-US" altLang="ja-JP" b="1" dirty="0" err="1"/>
              <a:t>cooldown</a:t>
            </a:r>
            <a:r>
              <a:rPr lang="en-US" altLang="ja-JP" b="1" dirty="0"/>
              <a:t> of </a:t>
            </a:r>
            <a:r>
              <a:rPr lang="en-US" altLang="ja-JP" b="1" dirty="0" smtClean="0"/>
              <a:t>new cryostat </a:t>
            </a:r>
            <a:r>
              <a:rPr lang="en-US" altLang="ja-JP" b="1" dirty="0"/>
              <a:t>to 0.7 K</a:t>
            </a:r>
            <a:endParaRPr lang="en-US" altLang="ja-JP" dirty="0"/>
          </a:p>
          <a:p>
            <a:pPr marL="90488" indent="-90488">
              <a:spcBef>
                <a:spcPts val="1200"/>
              </a:spcBef>
            </a:pPr>
            <a:r>
              <a:rPr lang="en-US" altLang="ja-JP" dirty="0"/>
              <a:t>•</a:t>
            </a:r>
            <a:r>
              <a:rPr lang="en-US" altLang="ja-JP" b="1" dirty="0"/>
              <a:t>first UCN beam time</a:t>
            </a:r>
            <a:endParaRPr lang="en-US" altLang="ja-JP" dirty="0"/>
          </a:p>
          <a:p>
            <a:pPr marL="90488" indent="-90488">
              <a:spcBef>
                <a:spcPts val="1200"/>
              </a:spcBef>
            </a:pPr>
            <a:r>
              <a:rPr lang="en-US" altLang="ja-JP" dirty="0"/>
              <a:t>•</a:t>
            </a:r>
            <a:r>
              <a:rPr lang="en-US" altLang="ja-JP" b="1" dirty="0"/>
              <a:t>UCN production </a:t>
            </a:r>
            <a:r>
              <a:rPr lang="en-US" altLang="ja-JP" b="1" dirty="0" smtClean="0"/>
              <a:t>and extraction demonstrated despite </a:t>
            </a:r>
            <a:r>
              <a:rPr lang="en-US" altLang="ja-JP" b="1" dirty="0"/>
              <a:t>large </a:t>
            </a:r>
            <a:r>
              <a:rPr lang="en-US" altLang="ja-JP" b="1" baseline="30000" dirty="0"/>
              <a:t>3</a:t>
            </a:r>
            <a:r>
              <a:rPr lang="en-US" altLang="ja-JP" b="1" dirty="0"/>
              <a:t>He </a:t>
            </a:r>
            <a:r>
              <a:rPr lang="en-US" altLang="ja-JP" b="1" dirty="0" smtClean="0"/>
              <a:t>fraction</a:t>
            </a:r>
          </a:p>
          <a:p>
            <a:pPr marL="90488" indent="-90488">
              <a:spcBef>
                <a:spcPts val="1200"/>
              </a:spcBef>
            </a:pPr>
            <a:endParaRPr lang="en-US" altLang="ja-JP" b="1" dirty="0" smtClean="0"/>
          </a:p>
        </p:txBody>
      </p:sp>
    </p:spTree>
    <p:extLst>
      <p:ext uri="{BB962C8B-B14F-4D97-AF65-F5344CB8AC3E}">
        <p14:creationId xmlns:p14="http://schemas.microsoft.com/office/powerpoint/2010/main" val="42784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02" y="1151763"/>
            <a:ext cx="8469846" cy="535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04800" y="203199"/>
            <a:ext cx="8477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●</a:t>
            </a:r>
            <a:r>
              <a:rPr lang="en-US" altLang="ja-JP" sz="2400" dirty="0" smtClean="0"/>
              <a:t>TRIUMF/RCNP </a:t>
            </a:r>
            <a:r>
              <a:rPr lang="ja-JP" altLang="en-US" sz="2400" dirty="0" smtClean="0"/>
              <a:t>の計画　－</a:t>
            </a:r>
            <a:r>
              <a:rPr lang="en-US" altLang="ja-JP" sz="2400" dirty="0" smtClean="0"/>
              <a:t>TRIUMF </a:t>
            </a:r>
            <a:r>
              <a:rPr lang="ja-JP" altLang="en-US" sz="2400" dirty="0" err="1" smtClean="0"/>
              <a:t>への</a:t>
            </a:r>
            <a:r>
              <a:rPr lang="ja-JP" altLang="en-US" sz="2400" dirty="0" smtClean="0"/>
              <a:t>移設、</a:t>
            </a:r>
            <a:r>
              <a:rPr lang="en-US" altLang="ja-JP" sz="2400" dirty="0" smtClean="0"/>
              <a:t>EDM </a:t>
            </a:r>
            <a:r>
              <a:rPr lang="ja-JP" altLang="en-US" sz="2400" dirty="0" smtClean="0"/>
              <a:t>実験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6319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02" y="1151763"/>
            <a:ext cx="8469846" cy="535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04800" y="203199"/>
            <a:ext cx="8477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●</a:t>
            </a:r>
            <a:r>
              <a:rPr lang="en-US" altLang="ja-JP" sz="2400" dirty="0" smtClean="0"/>
              <a:t>TRIUMF/RCNP </a:t>
            </a:r>
            <a:r>
              <a:rPr lang="ja-JP" altLang="en-US" sz="2400" dirty="0" smtClean="0"/>
              <a:t>の計画　－</a:t>
            </a:r>
            <a:r>
              <a:rPr lang="en-US" altLang="ja-JP" sz="2400" dirty="0" smtClean="0"/>
              <a:t>TRIUMF </a:t>
            </a:r>
            <a:r>
              <a:rPr lang="ja-JP" altLang="en-US" sz="2400" dirty="0" err="1" smtClean="0"/>
              <a:t>への</a:t>
            </a:r>
            <a:r>
              <a:rPr lang="ja-JP" altLang="en-US" sz="2400" dirty="0" smtClean="0"/>
              <a:t>移設、</a:t>
            </a:r>
            <a:r>
              <a:rPr lang="en-US" altLang="ja-JP" sz="2400" dirty="0" smtClean="0"/>
              <a:t>EDM </a:t>
            </a:r>
            <a:r>
              <a:rPr lang="ja-JP" altLang="en-US" sz="2400" dirty="0" smtClean="0"/>
              <a:t>実験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51378" y="1746408"/>
            <a:ext cx="6276622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altLang="ja-JP" dirty="0"/>
          </a:p>
          <a:p>
            <a:r>
              <a:rPr lang="en-US" altLang="ja-JP" b="1" u="sng" dirty="0" smtClean="0"/>
              <a:t>TRIUMF </a:t>
            </a:r>
            <a:r>
              <a:rPr lang="ja-JP" altLang="en-US" b="1" u="sng" dirty="0" smtClean="0"/>
              <a:t>へ移設後</a:t>
            </a:r>
            <a:r>
              <a:rPr lang="en-US" altLang="ja-JP" b="1" dirty="0" smtClean="0"/>
              <a:t>: </a:t>
            </a:r>
            <a:endParaRPr lang="en-US" altLang="ja-JP" dirty="0"/>
          </a:p>
          <a:p>
            <a:pPr marL="90488" indent="-90488">
              <a:spcBef>
                <a:spcPts val="1200"/>
              </a:spcBef>
            </a:pPr>
            <a:r>
              <a:rPr lang="en-US" altLang="ja-JP" dirty="0" smtClean="0"/>
              <a:t>•</a:t>
            </a:r>
            <a:r>
              <a:rPr lang="en-US" altLang="ja-JP" b="1" dirty="0" smtClean="0"/>
              <a:t>First UCN at TRIUMF, 2016</a:t>
            </a:r>
            <a:endParaRPr lang="en-US" altLang="ja-JP" dirty="0"/>
          </a:p>
          <a:p>
            <a:pPr marL="90488" indent="-90488">
              <a:spcBef>
                <a:spcPts val="1200"/>
              </a:spcBef>
            </a:pPr>
            <a:r>
              <a:rPr lang="en-US" altLang="ja-JP" dirty="0" smtClean="0"/>
              <a:t>•</a:t>
            </a:r>
            <a:r>
              <a:rPr lang="en-US" altLang="ja-JP" b="1" dirty="0" smtClean="0"/>
              <a:t>EDM result  &lt; 10</a:t>
            </a:r>
            <a:r>
              <a:rPr lang="en-US" altLang="ja-JP" b="1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b="1" baseline="30000" dirty="0" smtClean="0"/>
              <a:t>27</a:t>
            </a:r>
            <a:r>
              <a:rPr lang="en-US" altLang="ja-JP" b="1" dirty="0" smtClean="0"/>
              <a:t> </a:t>
            </a:r>
            <a:r>
              <a:rPr lang="en-US" altLang="ja-JP" b="1" dirty="0" err="1" smtClean="0"/>
              <a:t>ecm</a:t>
            </a:r>
            <a:r>
              <a:rPr lang="en-US" altLang="ja-JP" b="1" dirty="0" smtClean="0"/>
              <a:t>, before the end of the decade!</a:t>
            </a:r>
          </a:p>
          <a:p>
            <a:pPr marL="90488" indent="-90488">
              <a:spcBef>
                <a:spcPts val="1200"/>
              </a:spcBef>
            </a:pPr>
            <a:endParaRPr lang="en-US" altLang="ja-JP" b="1" dirty="0" smtClean="0"/>
          </a:p>
        </p:txBody>
      </p:sp>
    </p:spTree>
    <p:extLst>
      <p:ext uri="{BB962C8B-B14F-4D97-AF65-F5344CB8AC3E}">
        <p14:creationId xmlns:p14="http://schemas.microsoft.com/office/powerpoint/2010/main" val="26044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2045631" y="1229171"/>
            <a:ext cx="4039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i="1" u="sng" dirty="0">
                <a:solidFill>
                  <a:srgbClr val="000000"/>
                </a:solidFill>
              </a:rPr>
              <a:t>d</a:t>
            </a:r>
            <a:r>
              <a:rPr lang="en-US" altLang="ja-JP" sz="2400" u="sng" dirty="0">
                <a:solidFill>
                  <a:srgbClr val="000000"/>
                </a:solidFill>
              </a:rPr>
              <a:t> ~ </a:t>
            </a:r>
            <a:r>
              <a:rPr lang="en-US" altLang="ja-JP" sz="2400" u="sng" dirty="0" smtClean="0"/>
              <a:t>10</a:t>
            </a:r>
            <a:r>
              <a:rPr lang="en-US" altLang="ja-JP" sz="2400" u="sng" baseline="30000" dirty="0" smtClean="0">
                <a:latin typeface="Symbol" pitchFamily="18" charset="2"/>
              </a:rPr>
              <a:t>-</a:t>
            </a:r>
            <a:r>
              <a:rPr lang="en-US" altLang="ja-JP" sz="2400" u="sng" baseline="30000" dirty="0" smtClean="0"/>
              <a:t>26 </a:t>
            </a:r>
            <a:r>
              <a:rPr lang="en-US" altLang="ja-JP" sz="2400" i="1" u="sng" dirty="0" err="1" smtClean="0"/>
              <a:t>e</a:t>
            </a:r>
            <a:r>
              <a:rPr lang="en-US" altLang="ja-JP" sz="2400" u="sng" dirty="0" err="1" smtClean="0"/>
              <a:t>·cm</a:t>
            </a:r>
            <a:r>
              <a:rPr lang="ja-JP" altLang="en-US" sz="2400" u="sng" dirty="0" smtClean="0"/>
              <a:t>　</a:t>
            </a:r>
            <a:r>
              <a:rPr lang="ja-JP" altLang="en-US" sz="2400" u="sng" dirty="0"/>
              <a:t>という大きさ</a:t>
            </a:r>
            <a:r>
              <a:rPr lang="en-US" altLang="ja-JP" sz="2400" u="sng" dirty="0" smtClean="0"/>
              <a:t> </a:t>
            </a:r>
            <a:endParaRPr kumimoji="1" lang="ja-JP" altLang="en-US" u="sng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2177981" y="2833340"/>
            <a:ext cx="1" cy="2668895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580931" y="3925499"/>
            <a:ext cx="11941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~2.8 </a:t>
            </a:r>
            <a:r>
              <a:rPr kumimoji="1" lang="en-US" altLang="ja-JP" dirty="0" err="1" smtClean="0"/>
              <a:t>fm</a:t>
            </a:r>
            <a:endParaRPr kumimoji="1" lang="ja-JP" altLang="en-US" dirty="0"/>
          </a:p>
        </p:txBody>
      </p:sp>
      <p:sp>
        <p:nvSpPr>
          <p:cNvPr id="19" name="円/楕円 18"/>
          <p:cNvSpPr/>
          <p:nvPr/>
        </p:nvSpPr>
        <p:spPr>
          <a:xfrm>
            <a:off x="3015563" y="3171440"/>
            <a:ext cx="2514600" cy="2417915"/>
          </a:xfrm>
          <a:prstGeom prst="ellipse">
            <a:avLst/>
          </a:prstGeom>
          <a:gradFill flip="none" rotWithShape="1">
            <a:gsLst>
              <a:gs pos="0">
                <a:srgbClr val="8488C4"/>
              </a:gs>
              <a:gs pos="60000">
                <a:srgbClr val="D4DEFF">
                  <a:lumMod val="98000"/>
                  <a:lumOff val="2000"/>
                </a:srgbClr>
              </a:gs>
              <a:gs pos="89000">
                <a:srgbClr val="D4DEFF"/>
              </a:gs>
              <a:gs pos="100000">
                <a:srgbClr val="96AB94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/>
          <p:cNvCxnSpPr/>
          <p:nvPr/>
        </p:nvCxnSpPr>
        <p:spPr>
          <a:xfrm>
            <a:off x="4288103" y="2400369"/>
            <a:ext cx="0" cy="25717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3632501" y="3767965"/>
            <a:ext cx="151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3015563" y="2858052"/>
            <a:ext cx="2514600" cy="2417915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58048" y="3798456"/>
            <a:ext cx="5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+</a:t>
            </a:r>
            <a:r>
              <a:rPr kumimoji="1" lang="en-US" altLang="ja-JP" i="1" dirty="0" smtClean="0"/>
              <a:t>e</a:t>
            </a:r>
            <a:endParaRPr kumimoji="1" lang="ja-JP" altLang="en-US" i="1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967228" y="2986638"/>
            <a:ext cx="73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+  +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3004415">
            <a:off x="4151835" y="3924723"/>
            <a:ext cx="39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+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 rot="3004415">
            <a:off x="4135600" y="4195732"/>
            <a:ext cx="39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+  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 flipV="1">
            <a:off x="4646254" y="4024270"/>
            <a:ext cx="0" cy="413202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3810443" y="4271315"/>
            <a:ext cx="59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Symbol" panose="05050102010706020507" pitchFamily="18" charset="2"/>
              </a:rPr>
              <a:t>-</a:t>
            </a:r>
            <a:r>
              <a:rPr kumimoji="1" lang="en-US" altLang="ja-JP" i="1" dirty="0" smtClean="0"/>
              <a:t>e</a:t>
            </a:r>
            <a:endParaRPr kumimoji="1" lang="ja-JP" altLang="en-US" i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07674" y="5603333"/>
            <a:ext cx="144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中性子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807674" y="4024270"/>
            <a:ext cx="1274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~</a:t>
            </a:r>
            <a:r>
              <a:rPr lang="en-US" altLang="ja-JP" u="sng" dirty="0"/>
              <a:t> </a:t>
            </a:r>
            <a:r>
              <a:rPr lang="en-US" altLang="ja-JP" u="sng" dirty="0" smtClean="0"/>
              <a:t>10</a:t>
            </a:r>
            <a:r>
              <a:rPr lang="en-US" altLang="ja-JP" u="sng" baseline="30000" dirty="0" smtClean="0">
                <a:latin typeface="Symbol" pitchFamily="18" charset="2"/>
              </a:rPr>
              <a:t>-</a:t>
            </a:r>
            <a:r>
              <a:rPr lang="en-US" altLang="ja-JP" u="sng" baseline="30000" dirty="0" smtClean="0"/>
              <a:t>13  </a:t>
            </a:r>
            <a:r>
              <a:rPr lang="en-US" altLang="ja-JP" u="sng" dirty="0" err="1" smtClean="0"/>
              <a:t>fm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695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00579" y="199323"/>
            <a:ext cx="655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(2) </a:t>
            </a:r>
            <a:r>
              <a:rPr kumimoji="1" lang="ja-JP" altLang="en-US" sz="2400" u="sng" dirty="0" smtClean="0"/>
              <a:t>原子の </a:t>
            </a:r>
            <a:r>
              <a:rPr kumimoji="1" lang="en-US" altLang="ja-JP" sz="2400" u="sng" dirty="0" smtClean="0"/>
              <a:t>EDM</a:t>
            </a:r>
            <a:endParaRPr kumimoji="1" lang="ja-JP" altLang="en-US" sz="2400" u="sng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78357" y="660988"/>
            <a:ext cx="7938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/>
            <a:r>
              <a:rPr lang="ja-JP" altLang="en-US" sz="2000" dirty="0" smtClean="0"/>
              <a:t>・電気的に中性なので電場中でも保持できる。電子と原子核から構成されるのでそれらの </a:t>
            </a:r>
            <a:r>
              <a:rPr lang="en-US" altLang="ja-JP" sz="2000" dirty="0" smtClean="0"/>
              <a:t>EDM </a:t>
            </a:r>
            <a:r>
              <a:rPr lang="ja-JP" altLang="en-US" sz="2000" dirty="0" smtClean="0"/>
              <a:t>が原子の</a:t>
            </a:r>
            <a:r>
              <a:rPr lang="en-US" altLang="ja-JP" sz="2000" dirty="0" smtClean="0"/>
              <a:t>EDM</a:t>
            </a:r>
            <a:r>
              <a:rPr lang="ja-JP" altLang="en-US" sz="2000" dirty="0" smtClean="0"/>
              <a:t>となって現われる</a:t>
            </a:r>
            <a:r>
              <a:rPr lang="ja-JP" altLang="en-US" sz="2000" u="sng" dirty="0" smtClean="0"/>
              <a:t>であろう</a:t>
            </a:r>
            <a:r>
              <a:rPr lang="ja-JP" altLang="en-US" sz="2000" dirty="0" smtClean="0"/>
              <a:t>。</a:t>
            </a:r>
            <a:endParaRPr lang="en-US" altLang="ja-JP" sz="2000" dirty="0" smtClean="0"/>
          </a:p>
          <a:p>
            <a:pPr marL="90488" indent="-90488"/>
            <a:endParaRPr lang="en-US" altLang="ja-JP" sz="2000" dirty="0" smtClean="0"/>
          </a:p>
          <a:p>
            <a:r>
              <a:rPr kumimoji="1" lang="ja-JP" altLang="en-US" sz="2000" dirty="0" smtClean="0"/>
              <a:t>ところが</a:t>
            </a:r>
            <a:r>
              <a:rPr kumimoji="1" lang="en-US" altLang="ja-JP" sz="2000" dirty="0" smtClean="0"/>
              <a:t>…      </a:t>
            </a:r>
            <a:r>
              <a:rPr lang="en-US" altLang="ja-JP" sz="2000" u="sng" dirty="0" smtClean="0"/>
              <a:t>Schiff shielding</a:t>
            </a:r>
            <a:endParaRPr lang="en-US" altLang="ja-JP" sz="2000" u="sng" dirty="0"/>
          </a:p>
        </p:txBody>
      </p:sp>
      <p:sp>
        <p:nvSpPr>
          <p:cNvPr id="4" name="円/楕円 3"/>
          <p:cNvSpPr/>
          <p:nvPr/>
        </p:nvSpPr>
        <p:spPr>
          <a:xfrm>
            <a:off x="878357" y="2947345"/>
            <a:ext cx="3600000" cy="3600000"/>
          </a:xfrm>
          <a:prstGeom prst="ellipse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2570357" y="4294416"/>
            <a:ext cx="219004" cy="1020158"/>
            <a:chOff x="6706570" y="4523342"/>
            <a:chExt cx="219004" cy="1020158"/>
          </a:xfrm>
        </p:grpSpPr>
        <p:cxnSp>
          <p:nvCxnSpPr>
            <p:cNvPr id="6" name="直線コネクタ 5"/>
            <p:cNvCxnSpPr>
              <a:stCxn id="15" idx="4"/>
              <a:endCxn id="17" idx="4"/>
            </p:cNvCxnSpPr>
            <p:nvPr/>
          </p:nvCxnSpPr>
          <p:spPr>
            <a:xfrm>
              <a:off x="6814570" y="4739342"/>
              <a:ext cx="3004" cy="804158"/>
            </a:xfrm>
            <a:prstGeom prst="line">
              <a:avLst/>
            </a:prstGeom>
            <a:ln w="1016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円/楕円 14"/>
            <p:cNvSpPr/>
            <p:nvPr/>
          </p:nvSpPr>
          <p:spPr>
            <a:xfrm>
              <a:off x="6706570" y="4523342"/>
              <a:ext cx="216000" cy="2160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smtClean="0">
                  <a:ln w="28575">
                    <a:noFill/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+</a:t>
              </a:r>
              <a:endParaRPr kumimoji="1" lang="ja-JP" altLang="en-US" sz="1400" dirty="0">
                <a:ln w="28575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6709574" y="5327500"/>
              <a:ext cx="216000" cy="2160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smtClean="0">
                  <a:ln w="28575">
                    <a:noFill/>
                  </a:ln>
                  <a:solidFill>
                    <a:schemeClr val="bg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-</a:t>
              </a:r>
              <a:endParaRPr kumimoji="1" lang="ja-JP" altLang="en-US" sz="1400" dirty="0">
                <a:ln w="28575">
                  <a:noFill/>
                </a:ln>
                <a:solidFill>
                  <a:schemeClr val="bg1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円/楕円 15"/>
          <p:cNvSpPr/>
          <p:nvPr/>
        </p:nvSpPr>
        <p:spPr>
          <a:xfrm>
            <a:off x="2499859" y="4624495"/>
            <a:ext cx="360000" cy="360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ln w="28575">
                  <a:noFill/>
                </a:ln>
              </a:rPr>
              <a:t>+</a:t>
            </a:r>
            <a:endParaRPr kumimoji="1" lang="ja-JP" altLang="en-US" sz="2000" dirty="0">
              <a:ln w="28575">
                <a:noFill/>
              </a:ln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264323" y="2947345"/>
            <a:ext cx="136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dirty="0" err="1" smtClean="0"/>
              <a:t>d</a:t>
            </a:r>
            <a:r>
              <a:rPr kumimoji="1" lang="en-US" altLang="ja-JP" sz="2400" baseline="-25000" dirty="0" err="1" smtClean="0"/>
              <a:t>atom</a:t>
            </a:r>
            <a:r>
              <a:rPr kumimoji="1" lang="en-US" altLang="ja-JP" sz="2400" dirty="0" smtClean="0"/>
              <a:t> = 0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18286" y="4804119"/>
            <a:ext cx="1147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dirty="0" err="1" smtClean="0"/>
              <a:t>d</a:t>
            </a:r>
            <a:r>
              <a:rPr kumimoji="1" lang="en-US" altLang="ja-JP" sz="2400" baseline="-25000" dirty="0" err="1" smtClean="0"/>
              <a:t>nucleus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64322" y="2947345"/>
            <a:ext cx="186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dirty="0" err="1" smtClean="0"/>
              <a:t>d</a:t>
            </a:r>
            <a:r>
              <a:rPr kumimoji="1" lang="en-US" altLang="ja-JP" sz="2400" baseline="-25000" dirty="0" err="1" smtClean="0"/>
              <a:t>atom</a:t>
            </a:r>
            <a:r>
              <a:rPr kumimoji="1" lang="en-US" altLang="ja-JP" sz="2400" dirty="0" smtClean="0"/>
              <a:t> = </a:t>
            </a:r>
            <a:r>
              <a:rPr lang="en-US" altLang="ja-JP" sz="2400" b="1" i="1" dirty="0" err="1" smtClean="0"/>
              <a:t>d</a:t>
            </a:r>
            <a:r>
              <a:rPr lang="en-US" altLang="ja-JP" sz="2400" baseline="-25000" dirty="0" err="1" smtClean="0"/>
              <a:t>nucl</a:t>
            </a:r>
            <a:endParaRPr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64321" y="2947345"/>
            <a:ext cx="364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dirty="0" err="1" smtClean="0"/>
              <a:t>d</a:t>
            </a:r>
            <a:r>
              <a:rPr kumimoji="1" lang="en-US" altLang="ja-JP" sz="2400" baseline="-25000" dirty="0" err="1" smtClean="0"/>
              <a:t>atom</a:t>
            </a:r>
            <a:r>
              <a:rPr kumimoji="1" lang="en-US" altLang="ja-JP" sz="2400" dirty="0" smtClean="0"/>
              <a:t> = </a:t>
            </a:r>
            <a:r>
              <a:rPr lang="en-US" altLang="ja-JP" sz="2400" b="1" i="1" dirty="0" err="1" smtClean="0"/>
              <a:t>d</a:t>
            </a:r>
            <a:r>
              <a:rPr lang="en-US" altLang="ja-JP" sz="2400" baseline="-25000" dirty="0" err="1" smtClean="0"/>
              <a:t>nucleus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+ </a:t>
            </a:r>
            <a:r>
              <a:rPr lang="en-US" altLang="ja-JP" sz="2400" b="1" i="1" dirty="0" err="1" smtClean="0"/>
              <a:t>d</a:t>
            </a:r>
            <a:r>
              <a:rPr lang="en-US" altLang="ja-JP" sz="2400" baseline="-25000" dirty="0" err="1" smtClean="0"/>
              <a:t>shield</a:t>
            </a:r>
            <a:r>
              <a:rPr lang="en-US" altLang="ja-JP" sz="2400" dirty="0" smtClean="0"/>
              <a:t> = 0</a:t>
            </a:r>
          </a:p>
          <a:p>
            <a:r>
              <a:rPr lang="en-US" altLang="ja-JP" sz="2400" dirty="0" smtClean="0"/>
              <a:t>                           </a:t>
            </a:r>
            <a:r>
              <a:rPr lang="ja-JP" altLang="en-US" sz="2400" dirty="0" smtClean="0"/>
              <a:t>↑</a:t>
            </a:r>
            <a:endParaRPr lang="en-US" altLang="ja-JP" sz="2400" dirty="0" smtClean="0"/>
          </a:p>
          <a:p>
            <a:r>
              <a:rPr lang="en-US" altLang="ja-JP" sz="2400" dirty="0" smtClean="0"/>
              <a:t>                        </a:t>
            </a:r>
            <a:r>
              <a:rPr lang="en-US" altLang="ja-JP" sz="2400" dirty="0" smtClean="0">
                <a:latin typeface="Symbol" panose="05050102010706020507" pitchFamily="18" charset="2"/>
              </a:rPr>
              <a:t>-</a:t>
            </a:r>
            <a:r>
              <a:rPr lang="en-US" altLang="ja-JP" sz="2400" b="1" i="1" dirty="0" err="1" smtClean="0"/>
              <a:t>d</a:t>
            </a:r>
            <a:r>
              <a:rPr lang="en-US" altLang="ja-JP" sz="2400" baseline="-25000" dirty="0" err="1" smtClean="0"/>
              <a:t>nucleus</a:t>
            </a:r>
            <a:endParaRPr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83353" y="4391965"/>
            <a:ext cx="4233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Schiff’s theorem</a:t>
            </a:r>
            <a:r>
              <a:rPr kumimoji="1" lang="ja-JP" altLang="en-US" sz="2400" dirty="0" smtClean="0"/>
              <a:t>：</a:t>
            </a:r>
            <a:endParaRPr kumimoji="1" lang="en-US" altLang="ja-JP" sz="2400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「</a:t>
            </a:r>
            <a:r>
              <a:rPr lang="ja-JP" altLang="en-US" u="sng" dirty="0" smtClean="0"/>
              <a:t>クーロン力</a:t>
            </a:r>
            <a:r>
              <a:rPr lang="ja-JP" altLang="en-US" dirty="0" smtClean="0"/>
              <a:t>で互いに相互作用する非相対論的な荷電</a:t>
            </a:r>
            <a:r>
              <a:rPr lang="ja-JP" altLang="en-US" u="sng" dirty="0" smtClean="0"/>
              <a:t>点粒子</a:t>
            </a:r>
            <a:r>
              <a:rPr lang="ja-JP" altLang="en-US" dirty="0" smtClean="0"/>
              <a:t>系</a:t>
            </a:r>
            <a:r>
              <a:rPr lang="ja-JP" altLang="en-US" dirty="0"/>
              <a:t>（</a:t>
            </a:r>
            <a:r>
              <a:rPr lang="ja-JP" altLang="en-US" dirty="0" smtClean="0"/>
              <a:t>全体で中性）では、構成粒子</a:t>
            </a:r>
            <a:r>
              <a:rPr lang="ja-JP" altLang="en-US" dirty="0"/>
              <a:t>の</a:t>
            </a:r>
            <a:r>
              <a:rPr lang="ja-JP" altLang="en-US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EDM </a:t>
            </a:r>
            <a:r>
              <a:rPr lang="ja-JP" altLang="en-US" dirty="0" smtClean="0">
                <a:solidFill>
                  <a:srgbClr val="FF0000"/>
                </a:solidFill>
              </a:rPr>
              <a:t>は外部から見えない</a:t>
            </a:r>
            <a:r>
              <a:rPr lang="ja-JP" altLang="en-US" dirty="0" smtClean="0"/>
              <a:t>」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4461465" y="3033951"/>
            <a:ext cx="1279230" cy="331470"/>
            <a:chOff x="4264320" y="2331720"/>
            <a:chExt cx="1279230" cy="331470"/>
          </a:xfrm>
        </p:grpSpPr>
        <p:cxnSp>
          <p:nvCxnSpPr>
            <p:cNvPr id="9" name="直線コネクタ 8"/>
            <p:cNvCxnSpPr/>
            <p:nvPr/>
          </p:nvCxnSpPr>
          <p:spPr>
            <a:xfrm>
              <a:off x="4264321" y="2331720"/>
              <a:ext cx="1279229" cy="3314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4264320" y="2331720"/>
              <a:ext cx="1279229" cy="3314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/>
          <p:cNvGrpSpPr/>
          <p:nvPr/>
        </p:nvGrpSpPr>
        <p:grpSpPr>
          <a:xfrm>
            <a:off x="1928538" y="2854460"/>
            <a:ext cx="1499637" cy="3899318"/>
            <a:chOff x="2110265" y="2982685"/>
            <a:chExt cx="1499637" cy="3899318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2110265" y="2982685"/>
              <a:ext cx="1452524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kumimoji="1" lang="en-US" altLang="ja-JP" sz="3200" dirty="0" smtClean="0">
                  <a:latin typeface="+mn-lt"/>
                </a:rPr>
                <a:t>    </a:t>
              </a:r>
              <a:r>
                <a:rPr kumimoji="1" lang="en-US" altLang="ja-JP" sz="3200" dirty="0" smtClean="0">
                  <a:solidFill>
                    <a:schemeClr val="bg1"/>
                  </a:solidFill>
                  <a:latin typeface="+mn-lt"/>
                </a:rPr>
                <a:t>-</a:t>
              </a:r>
            </a:p>
            <a:p>
              <a:pPr>
                <a:lnSpc>
                  <a:spcPts val="1000"/>
                </a:lnSpc>
              </a:pPr>
              <a:r>
                <a:rPr kumimoji="1" lang="en-US" altLang="ja-JP" sz="3200" dirty="0" smtClean="0">
                  <a:solidFill>
                    <a:schemeClr val="bg1"/>
                  </a:solidFill>
                  <a:latin typeface="+mn-lt"/>
                </a:rPr>
                <a:t>-       -</a:t>
              </a:r>
              <a:endParaRPr kumimoji="1" lang="ja-JP" altLang="en-US" sz="32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157378" y="6404949"/>
              <a:ext cx="145252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endParaRPr kumimoji="1" lang="en-US" altLang="ja-JP" sz="2400" dirty="0" smtClean="0">
                <a:latin typeface="+mn-lt"/>
              </a:endParaRPr>
            </a:p>
            <a:p>
              <a:pPr>
                <a:lnSpc>
                  <a:spcPts val="1000"/>
                </a:lnSpc>
              </a:pPr>
              <a:r>
                <a:rPr kumimoji="1" lang="en-US" altLang="ja-JP" sz="2400" dirty="0" smtClean="0">
                  <a:latin typeface="+mn-lt"/>
                </a:rPr>
                <a:t>+         +</a:t>
              </a:r>
            </a:p>
            <a:p>
              <a:pPr>
                <a:lnSpc>
                  <a:spcPts val="1000"/>
                </a:lnSpc>
              </a:pPr>
              <a:r>
                <a:rPr lang="en-US" altLang="ja-JP" sz="2400" dirty="0"/>
                <a:t>   </a:t>
              </a:r>
              <a:r>
                <a:rPr lang="en-US" altLang="ja-JP" sz="2400" dirty="0" smtClean="0"/>
                <a:t>   +</a:t>
              </a:r>
              <a:endParaRPr kumimoji="1" lang="ja-JP" altLang="en-US" sz="24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89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1.94444E-6 -0.0344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11" grpId="0"/>
      <p:bldP spid="12" grpId="0"/>
      <p:bldP spid="13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68286" y="135262"/>
            <a:ext cx="71532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 smtClean="0"/>
              <a:t>反磁性原子</a:t>
            </a:r>
            <a:r>
              <a:rPr lang="ja-JP" altLang="en-US" sz="2400" u="sng" dirty="0"/>
              <a:t> </a:t>
            </a:r>
            <a:r>
              <a:rPr lang="en-US" altLang="ja-JP" sz="2400" u="sng" dirty="0" smtClean="0"/>
              <a:t>Diamagnetic atoms </a:t>
            </a:r>
            <a:r>
              <a:rPr lang="ja-JP" altLang="en-US" sz="2400" u="sng" dirty="0"/>
              <a:t>の場合</a:t>
            </a:r>
            <a:endParaRPr lang="en-US" altLang="ja-JP" sz="2400" u="sng" dirty="0" smtClean="0"/>
          </a:p>
          <a:p>
            <a:endParaRPr lang="en-US" altLang="ja-JP" sz="2000" dirty="0" smtClean="0"/>
          </a:p>
          <a:p>
            <a:r>
              <a:rPr kumimoji="1" lang="ja-JP" altLang="en-US" dirty="0" smtClean="0"/>
              <a:t>　・電子雲は閉殻となっており原子のスピンに寄与しない</a:t>
            </a:r>
            <a:endParaRPr kumimoji="1" lang="en-US" altLang="ja-JP" dirty="0" smtClean="0"/>
          </a:p>
          <a:p>
            <a:endParaRPr lang="en-US" altLang="ja-JP" dirty="0"/>
          </a:p>
          <a:p>
            <a:pPr marL="446088" indent="-446088"/>
            <a:r>
              <a:rPr lang="en-US" altLang="ja-JP" sz="2400" dirty="0" smtClean="0">
                <a:solidFill>
                  <a:srgbClr val="FF0000"/>
                </a:solidFill>
              </a:rPr>
              <a:t>☺</a:t>
            </a:r>
            <a:r>
              <a:rPr lang="en-US" altLang="ja-JP" dirty="0" smtClean="0"/>
              <a:t> But, .... </a:t>
            </a:r>
            <a:r>
              <a:rPr lang="ja-JP" altLang="en-US" dirty="0" smtClean="0"/>
              <a:t>原子核が点粒子でなく、深内部と外縁部で逆符号の </a:t>
            </a:r>
            <a:r>
              <a:rPr lang="en-US" altLang="ja-JP" dirty="0" smtClean="0"/>
              <a:t>EDM </a:t>
            </a:r>
            <a:r>
              <a:rPr lang="ja-JP" altLang="en-US" dirty="0" smtClean="0"/>
              <a:t>を持つとき、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・</a:t>
            </a:r>
            <a:r>
              <a:rPr lang="en-US" altLang="ja-JP" dirty="0" smtClean="0"/>
              <a:t>Schiff shielding </a:t>
            </a:r>
            <a:r>
              <a:rPr lang="ja-JP" altLang="en-US" dirty="0" smtClean="0"/>
              <a:t>は起こらない</a:t>
            </a:r>
            <a:endParaRPr lang="en-US" altLang="ja-JP" dirty="0" smtClean="0"/>
          </a:p>
          <a:p>
            <a:pPr marL="266700" indent="-266700"/>
            <a:r>
              <a:rPr kumimoji="1" lang="ja-JP" altLang="en-US" dirty="0"/>
              <a:t>　</a:t>
            </a:r>
            <a:r>
              <a:rPr kumimoji="1" lang="ja-JP" altLang="en-US" dirty="0" smtClean="0"/>
              <a:t>・原子核の内部には強い電場が存在するので、電子</a:t>
            </a:r>
            <a:r>
              <a:rPr kumimoji="1" lang="en-US" altLang="ja-JP" dirty="0" smtClean="0"/>
              <a:t>-</a:t>
            </a:r>
            <a:r>
              <a:rPr kumimoji="1" lang="ja-JP" altLang="en-US" dirty="0" smtClean="0"/>
              <a:t>核間の相互作用を通じて</a:t>
            </a:r>
            <a:r>
              <a:rPr kumimoji="1" lang="ja-JP" altLang="en-US" dirty="0" smtClean="0">
                <a:solidFill>
                  <a:srgbClr val="FF0000"/>
                </a:solidFill>
              </a:rPr>
              <a:t>電子雲に分極</a:t>
            </a:r>
            <a:r>
              <a:rPr kumimoji="1" lang="ja-JP" altLang="en-US" dirty="0" smtClean="0"/>
              <a:t>を引き起こす　　　→　</a:t>
            </a:r>
            <a:r>
              <a:rPr kumimoji="1" lang="ja-JP" altLang="en-US" dirty="0" smtClean="0">
                <a:solidFill>
                  <a:srgbClr val="FF0000"/>
                </a:solidFill>
              </a:rPr>
              <a:t>原子 </a:t>
            </a:r>
            <a:r>
              <a:rPr kumimoji="1" lang="en-US" altLang="ja-JP" dirty="0" smtClean="0">
                <a:solidFill>
                  <a:srgbClr val="FF0000"/>
                </a:solidFill>
              </a:rPr>
              <a:t>EDM</a:t>
            </a:r>
            <a:r>
              <a:rPr kumimoji="1" lang="en-US" altLang="ja-JP" dirty="0" smtClean="0"/>
              <a:t> </a:t>
            </a:r>
          </a:p>
          <a:p>
            <a:endParaRPr kumimoji="1" lang="ja-JP" altLang="en-US" dirty="0"/>
          </a:p>
        </p:txBody>
      </p:sp>
      <p:sp>
        <p:nvSpPr>
          <p:cNvPr id="3" name="円/楕円 2"/>
          <p:cNvSpPr/>
          <p:nvPr/>
        </p:nvSpPr>
        <p:spPr>
          <a:xfrm>
            <a:off x="878357" y="2947345"/>
            <a:ext cx="3600000" cy="3600000"/>
          </a:xfrm>
          <a:prstGeom prst="ellipse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2257671" y="4365544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5000"/>
                  <a:lumOff val="15000"/>
                </a:srgbClr>
              </a:gs>
              <a:gs pos="68000">
                <a:srgbClr val="FF0000">
                  <a:tint val="44500"/>
                  <a:satMod val="160000"/>
                </a:srgbClr>
              </a:gs>
              <a:gs pos="95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n w="28575">
                <a:noFill/>
              </a:ln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2459765" y="4581544"/>
            <a:ext cx="468000" cy="468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73000"/>
                  <a:lumOff val="27000"/>
                </a:srgbClr>
              </a:gs>
              <a:gs pos="64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n w="28575">
                <a:noFill/>
              </a:ln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27671" y="4273767"/>
            <a:ext cx="3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+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64760" y="4972143"/>
            <a:ext cx="258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+mn-lt"/>
              </a:rPr>
              <a:t>-</a:t>
            </a:r>
            <a:endParaRPr kumimoji="1" lang="ja-JP" altLang="en-US" sz="2400" dirty="0">
              <a:latin typeface="+mn-lt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27671" y="4417867"/>
            <a:ext cx="360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+mn-lt"/>
              </a:rPr>
              <a:t>-</a:t>
            </a:r>
          </a:p>
          <a:p>
            <a:r>
              <a:rPr kumimoji="1" lang="en-US" altLang="ja-JP" sz="1400" dirty="0" smtClean="0"/>
              <a:t>+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07638" y="4976321"/>
            <a:ext cx="10858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nucleus</a:t>
            </a:r>
            <a:endParaRPr kumimoji="1" lang="ja-JP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3992766" y="2915199"/>
                <a:ext cx="17395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i="1" dirty="0" smtClean="0"/>
                  <a:t>d</a:t>
                </a:r>
                <a:r>
                  <a:rPr lang="en-US" altLang="ja-JP" sz="2400" baseline="-25000" dirty="0" err="1" smtClean="0"/>
                  <a:t>atom</a:t>
                </a:r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altLang="ja-JP" sz="2400" dirty="0" smtClean="0">
                    <a:ea typeface="Cambria Math" panose="02040503050406030204" pitchFamily="18" charset="0"/>
                  </a:rPr>
                  <a:t> 0</a:t>
                </a: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766" y="2915199"/>
                <a:ext cx="1739599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5614" t="-9211" b="-30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横巻き 11"/>
          <p:cNvSpPr/>
          <p:nvPr/>
        </p:nvSpPr>
        <p:spPr>
          <a:xfrm>
            <a:off x="4698324" y="3199701"/>
            <a:ext cx="4141246" cy="3474720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dirty="0"/>
              <a:t>核内で電子に働く静電場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Schiff moment</a:t>
            </a:r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 smtClean="0"/>
              <a:t>→反磁性</a:t>
            </a:r>
            <a:r>
              <a:rPr lang="ja-JP" altLang="en-US" dirty="0"/>
              <a:t>原子の </a:t>
            </a:r>
            <a:r>
              <a:rPr lang="en-US" altLang="ja-JP" dirty="0" smtClean="0"/>
              <a:t>EDM</a:t>
            </a:r>
          </a:p>
          <a:p>
            <a:endParaRPr lang="ja-JP" altLang="en-US" dirty="0"/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798309"/>
              </p:ext>
            </p:extLst>
          </p:nvPr>
        </p:nvGraphicFramePr>
        <p:xfrm>
          <a:off x="5554080" y="4137501"/>
          <a:ext cx="302260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987" name="Equation" r:id="rId4" imgW="3022560" imgH="2019240" progId="Equation.DSMT4">
                  <p:embed/>
                </p:oleObj>
              </mc:Choice>
              <mc:Fallback>
                <p:oleObj name="Equation" r:id="rId4" imgW="3022560" imgH="2019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4080" y="4137501"/>
                        <a:ext cx="3022600" cy="201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384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68286" y="135262"/>
            <a:ext cx="71532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 smtClean="0"/>
              <a:t>反磁性原子</a:t>
            </a:r>
            <a:r>
              <a:rPr lang="ja-JP" altLang="en-US" sz="2400" u="sng" dirty="0"/>
              <a:t> </a:t>
            </a:r>
            <a:r>
              <a:rPr lang="en-US" altLang="ja-JP" sz="2400" u="sng" dirty="0" smtClean="0"/>
              <a:t>Diamagnetic atoms </a:t>
            </a:r>
            <a:r>
              <a:rPr lang="ja-JP" altLang="en-US" sz="2400" u="sng" dirty="0"/>
              <a:t>の場合</a:t>
            </a:r>
            <a:endParaRPr lang="en-US" altLang="ja-JP" sz="2400" u="sng" dirty="0" smtClean="0"/>
          </a:p>
          <a:p>
            <a:endParaRPr lang="en-US" altLang="ja-JP" sz="2000" dirty="0" smtClean="0"/>
          </a:p>
          <a:p>
            <a:r>
              <a:rPr kumimoji="1" lang="ja-JP" altLang="en-US" dirty="0" smtClean="0"/>
              <a:t>　・電子雲は閉殻となっており原子のスピンに寄与しない</a:t>
            </a:r>
            <a:endParaRPr kumimoji="1" lang="en-US" altLang="ja-JP" dirty="0" smtClean="0"/>
          </a:p>
          <a:p>
            <a:endParaRPr lang="en-US" altLang="ja-JP" dirty="0"/>
          </a:p>
          <a:p>
            <a:pPr marL="446088" indent="-446088"/>
            <a:r>
              <a:rPr lang="en-US" altLang="ja-JP" sz="2400" dirty="0" smtClean="0">
                <a:solidFill>
                  <a:srgbClr val="FF0000"/>
                </a:solidFill>
              </a:rPr>
              <a:t>☺</a:t>
            </a:r>
            <a:r>
              <a:rPr lang="en-US" altLang="ja-JP" dirty="0" smtClean="0"/>
              <a:t> But, .... </a:t>
            </a:r>
            <a:r>
              <a:rPr lang="ja-JP" altLang="en-US" dirty="0" smtClean="0"/>
              <a:t>原子核が点粒子でなく、深内部と外縁部で逆符号の </a:t>
            </a:r>
            <a:r>
              <a:rPr lang="en-US" altLang="ja-JP" dirty="0" smtClean="0"/>
              <a:t>EDM </a:t>
            </a:r>
            <a:r>
              <a:rPr lang="ja-JP" altLang="en-US" dirty="0" smtClean="0"/>
              <a:t>を持つとき、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・</a:t>
            </a:r>
            <a:r>
              <a:rPr lang="en-US" altLang="ja-JP" dirty="0" smtClean="0"/>
              <a:t>Schiff shielding </a:t>
            </a:r>
            <a:r>
              <a:rPr lang="ja-JP" altLang="en-US" dirty="0" smtClean="0"/>
              <a:t>は起こらない</a:t>
            </a:r>
            <a:endParaRPr lang="en-US" altLang="ja-JP" dirty="0" smtClean="0"/>
          </a:p>
          <a:p>
            <a:pPr marL="266700" indent="-266700"/>
            <a:r>
              <a:rPr kumimoji="1" lang="ja-JP" altLang="en-US" dirty="0"/>
              <a:t>　</a:t>
            </a:r>
            <a:r>
              <a:rPr kumimoji="1" lang="ja-JP" altLang="en-US" dirty="0" smtClean="0"/>
              <a:t>・原子核の内部には強い電場が存在するので、電子</a:t>
            </a:r>
            <a:r>
              <a:rPr kumimoji="1" lang="en-US" altLang="ja-JP" dirty="0" smtClean="0"/>
              <a:t>-</a:t>
            </a:r>
            <a:r>
              <a:rPr kumimoji="1" lang="ja-JP" altLang="en-US" dirty="0" smtClean="0"/>
              <a:t>核間の相互作用を通じて</a:t>
            </a:r>
            <a:r>
              <a:rPr kumimoji="1" lang="ja-JP" altLang="en-US" dirty="0" smtClean="0">
                <a:solidFill>
                  <a:srgbClr val="FF0000"/>
                </a:solidFill>
              </a:rPr>
              <a:t>電子雲に分極</a:t>
            </a:r>
            <a:r>
              <a:rPr kumimoji="1" lang="ja-JP" altLang="en-US" dirty="0" smtClean="0"/>
              <a:t>を引き起こす　　　→　</a:t>
            </a:r>
            <a:r>
              <a:rPr kumimoji="1" lang="ja-JP" altLang="en-US" dirty="0" smtClean="0">
                <a:solidFill>
                  <a:srgbClr val="FF0000"/>
                </a:solidFill>
              </a:rPr>
              <a:t>原子 </a:t>
            </a:r>
            <a:r>
              <a:rPr kumimoji="1" lang="en-US" altLang="ja-JP" dirty="0" smtClean="0">
                <a:solidFill>
                  <a:srgbClr val="FF0000"/>
                </a:solidFill>
              </a:rPr>
              <a:t>EDM</a:t>
            </a:r>
            <a:r>
              <a:rPr kumimoji="1" lang="en-US" altLang="ja-JP" dirty="0" smtClean="0"/>
              <a:t> </a:t>
            </a:r>
          </a:p>
          <a:p>
            <a:endParaRPr kumimoji="1" lang="ja-JP" altLang="en-US" dirty="0"/>
          </a:p>
        </p:txBody>
      </p:sp>
      <p:sp>
        <p:nvSpPr>
          <p:cNvPr id="3" name="円/楕円 2"/>
          <p:cNvSpPr/>
          <p:nvPr/>
        </p:nvSpPr>
        <p:spPr>
          <a:xfrm>
            <a:off x="878357" y="2947345"/>
            <a:ext cx="3600000" cy="3600000"/>
          </a:xfrm>
          <a:prstGeom prst="ellipse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2257671" y="4365544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5000"/>
                  <a:lumOff val="15000"/>
                </a:srgbClr>
              </a:gs>
              <a:gs pos="68000">
                <a:srgbClr val="FF0000">
                  <a:tint val="44500"/>
                  <a:satMod val="160000"/>
                </a:srgbClr>
              </a:gs>
              <a:gs pos="95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n w="28575">
                <a:noFill/>
              </a:ln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2459765" y="4581544"/>
            <a:ext cx="468000" cy="468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73000"/>
                  <a:lumOff val="27000"/>
                </a:srgbClr>
              </a:gs>
              <a:gs pos="64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n w="28575">
                <a:noFill/>
              </a:ln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27671" y="4273767"/>
            <a:ext cx="3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+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64760" y="4972143"/>
            <a:ext cx="258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+mn-lt"/>
              </a:rPr>
              <a:t>-</a:t>
            </a:r>
            <a:endParaRPr kumimoji="1" lang="ja-JP" altLang="en-US" sz="2400" dirty="0">
              <a:latin typeface="+mn-lt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27671" y="4417867"/>
            <a:ext cx="360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+mn-lt"/>
              </a:rPr>
              <a:t>-</a:t>
            </a:r>
          </a:p>
          <a:p>
            <a:r>
              <a:rPr kumimoji="1" lang="en-US" altLang="ja-JP" sz="1400" dirty="0" smtClean="0"/>
              <a:t>+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07638" y="4976321"/>
            <a:ext cx="10858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nucleus</a:t>
            </a:r>
            <a:endParaRPr kumimoji="1" lang="ja-JP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3992766" y="2915199"/>
                <a:ext cx="17395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i="1" dirty="0" smtClean="0"/>
                  <a:t>d</a:t>
                </a:r>
                <a:r>
                  <a:rPr lang="en-US" altLang="ja-JP" sz="2400" baseline="-25000" dirty="0" err="1" smtClean="0"/>
                  <a:t>atom</a:t>
                </a:r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altLang="ja-JP" sz="2400" dirty="0" smtClean="0">
                    <a:ea typeface="Cambria Math" panose="02040503050406030204" pitchFamily="18" charset="0"/>
                  </a:rPr>
                  <a:t> 0</a:t>
                </a: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766" y="2915199"/>
                <a:ext cx="1739599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5614" t="-9211" b="-30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横巻き 11"/>
          <p:cNvSpPr/>
          <p:nvPr/>
        </p:nvSpPr>
        <p:spPr>
          <a:xfrm>
            <a:off x="4698324" y="3199701"/>
            <a:ext cx="4141246" cy="3474720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dirty="0"/>
              <a:t>核内で電子に働く静電場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Schiff moment</a:t>
            </a:r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 smtClean="0"/>
              <a:t>→反磁性</a:t>
            </a:r>
            <a:r>
              <a:rPr lang="ja-JP" altLang="en-US" dirty="0"/>
              <a:t>原子の </a:t>
            </a:r>
            <a:r>
              <a:rPr lang="en-US" altLang="ja-JP" dirty="0" smtClean="0"/>
              <a:t>EDM</a:t>
            </a:r>
          </a:p>
          <a:p>
            <a:endParaRPr lang="ja-JP" altLang="en-US" dirty="0"/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/>
          </p:nvPr>
        </p:nvGraphicFramePr>
        <p:xfrm>
          <a:off x="5554080" y="4137501"/>
          <a:ext cx="302260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073" name="Equation" r:id="rId4" imgW="3022560" imgH="2019240" progId="Equation.DSMT4">
                  <p:embed/>
                </p:oleObj>
              </mc:Choice>
              <mc:Fallback>
                <p:oleObj name="Equation" r:id="rId4" imgW="3022560" imgH="2019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4080" y="4137501"/>
                        <a:ext cx="3022600" cy="201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664640" y="2029301"/>
            <a:ext cx="7627434" cy="270843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kumimoji="1" lang="en-US" altLang="ja-JP" sz="2400" dirty="0" smtClean="0"/>
          </a:p>
          <a:p>
            <a:r>
              <a:rPr kumimoji="1" lang="ja-JP" altLang="en-US" sz="2400" dirty="0" smtClean="0"/>
              <a:t>　</a:t>
            </a:r>
            <a:r>
              <a:rPr kumimoji="1" lang="ja-JP" altLang="en-US" sz="3200" dirty="0" smtClean="0"/>
              <a:t>●</a:t>
            </a:r>
            <a:r>
              <a:rPr lang="ja-JP" altLang="en-US" sz="3200" dirty="0"/>
              <a:t>反</a:t>
            </a:r>
            <a:r>
              <a:rPr kumimoji="1" lang="ja-JP" altLang="en-US" sz="3200" dirty="0" smtClean="0"/>
              <a:t>磁性原子の </a:t>
            </a:r>
            <a:r>
              <a:rPr kumimoji="1" lang="en-US" altLang="ja-JP" sz="3200" dirty="0" smtClean="0"/>
              <a:t>EDM</a:t>
            </a:r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endParaRPr kumimoji="1" lang="ja-JP" altLang="en-US" dirty="0"/>
          </a:p>
        </p:txBody>
      </p:sp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649062"/>
              </p:ext>
            </p:extLst>
          </p:nvPr>
        </p:nvGraphicFramePr>
        <p:xfrm>
          <a:off x="1570862" y="3402512"/>
          <a:ext cx="58801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074" name="Equation" r:id="rId6" imgW="5879880" imgH="660240" progId="Equation.DSMT4">
                  <p:embed/>
                </p:oleObj>
              </mc:Choice>
              <mc:Fallback>
                <p:oleObj name="Equation" r:id="rId6" imgW="587988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70862" y="3402512"/>
                        <a:ext cx="58801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6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01740" y="104313"/>
            <a:ext cx="767390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 smtClean="0"/>
              <a:t>常磁性原子</a:t>
            </a:r>
            <a:r>
              <a:rPr lang="ja-JP" altLang="en-US" sz="2400" u="sng" dirty="0"/>
              <a:t> </a:t>
            </a:r>
            <a:r>
              <a:rPr lang="en-US" altLang="ja-JP" sz="2400" u="sng" dirty="0" smtClean="0"/>
              <a:t>Paramagnetic atoms </a:t>
            </a:r>
            <a:r>
              <a:rPr lang="ja-JP" altLang="en-US" sz="2400" u="sng" dirty="0"/>
              <a:t>の場合</a:t>
            </a:r>
            <a:endParaRPr lang="en-US" altLang="ja-JP" sz="2400" u="sng" dirty="0" smtClean="0"/>
          </a:p>
          <a:p>
            <a:endParaRPr lang="en-US" altLang="ja-JP" sz="2000" dirty="0" smtClean="0"/>
          </a:p>
          <a:p>
            <a:r>
              <a:rPr kumimoji="1" lang="ja-JP" altLang="en-US" dirty="0" smtClean="0"/>
              <a:t>　</a:t>
            </a:r>
            <a:r>
              <a:rPr lang="ja-JP" altLang="en-US" sz="2400" dirty="0">
                <a:solidFill>
                  <a:srgbClr val="FF0000"/>
                </a:solidFill>
              </a:rPr>
              <a:t>・</a:t>
            </a:r>
            <a:r>
              <a:rPr lang="en-US" altLang="ja-JP" sz="2400" dirty="0" smtClean="0"/>
              <a:t> </a:t>
            </a:r>
            <a:r>
              <a:rPr kumimoji="1" lang="ja-JP" altLang="en-US" dirty="0" smtClean="0"/>
              <a:t>電子雲</a:t>
            </a:r>
            <a:r>
              <a:rPr lang="ja-JP" altLang="en-US" dirty="0"/>
              <a:t>に</a:t>
            </a:r>
            <a:r>
              <a:rPr kumimoji="1" lang="ja-JP" altLang="en-US" dirty="0" smtClean="0"/>
              <a:t>はバレンス電子のスピンがのこっている！</a:t>
            </a:r>
            <a:endParaRPr kumimoji="1" lang="en-US" altLang="ja-JP" dirty="0" smtClean="0"/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 ☺</a:t>
            </a:r>
            <a:r>
              <a:rPr lang="en-US" altLang="ja-JP" sz="2400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重い原子では電子はすでに相対論的！　→　</a:t>
            </a:r>
            <a:r>
              <a:rPr lang="en-US" altLang="ja-JP" dirty="0" smtClean="0">
                <a:solidFill>
                  <a:srgbClr val="0000FF"/>
                </a:solidFill>
              </a:rPr>
              <a:t>Schiff shielding </a:t>
            </a:r>
            <a:r>
              <a:rPr lang="ja-JP" altLang="en-US" dirty="0" smtClean="0">
                <a:solidFill>
                  <a:srgbClr val="0000FF"/>
                </a:solidFill>
              </a:rPr>
              <a:t>不完全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lang="ja-JP" altLang="en-US" dirty="0" smtClean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☺</a:t>
            </a:r>
            <a:r>
              <a:rPr lang="en-US" altLang="ja-JP" sz="2400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/>
              <a:t>原子の多体効果で増幅効果！　</a:t>
            </a:r>
            <a:r>
              <a:rPr lang="en-US" altLang="ja-JP" dirty="0" smtClean="0">
                <a:solidFill>
                  <a:srgbClr val="0000FF"/>
                </a:solidFill>
              </a:rPr>
              <a:t>123 </a:t>
            </a:r>
            <a:r>
              <a:rPr lang="ja-JP" altLang="en-US" dirty="0" smtClean="0">
                <a:solidFill>
                  <a:srgbClr val="0000FF"/>
                </a:solidFill>
              </a:rPr>
              <a:t>倍（</a:t>
            </a:r>
            <a:r>
              <a:rPr lang="en-US" altLang="ja-JP" dirty="0" smtClean="0">
                <a:solidFill>
                  <a:srgbClr val="0000FF"/>
                </a:solidFill>
              </a:rPr>
              <a:t>Cs</a:t>
            </a:r>
            <a:r>
              <a:rPr lang="ja-JP" altLang="en-US" dirty="0" smtClean="0">
                <a:solidFill>
                  <a:srgbClr val="0000FF"/>
                </a:solidFill>
              </a:rPr>
              <a:t>）</a:t>
            </a:r>
            <a:r>
              <a:rPr lang="en-US" altLang="ja-JP" dirty="0" smtClean="0">
                <a:solidFill>
                  <a:srgbClr val="0000FF"/>
                </a:solidFill>
              </a:rPr>
              <a:t>, 1000 </a:t>
            </a:r>
            <a:r>
              <a:rPr lang="ja-JP" altLang="en-US" dirty="0" smtClean="0">
                <a:solidFill>
                  <a:srgbClr val="0000FF"/>
                </a:solidFill>
              </a:rPr>
              <a:t>倍（</a:t>
            </a:r>
            <a:r>
              <a:rPr lang="en-US" altLang="ja-JP" dirty="0" smtClean="0">
                <a:solidFill>
                  <a:srgbClr val="0000FF"/>
                </a:solidFill>
              </a:rPr>
              <a:t>Fr</a:t>
            </a:r>
            <a:r>
              <a:rPr lang="ja-JP" altLang="en-US" dirty="0" smtClean="0">
                <a:solidFill>
                  <a:srgbClr val="0000FF"/>
                </a:solidFill>
              </a:rPr>
              <a:t>）</a:t>
            </a:r>
            <a:r>
              <a:rPr lang="en-US" altLang="ja-JP" dirty="0" smtClean="0">
                <a:solidFill>
                  <a:srgbClr val="0000FF"/>
                </a:solidFill>
              </a:rPr>
              <a:t>, ...</a:t>
            </a:r>
          </a:p>
          <a:p>
            <a:pPr marL="266700" indent="-266700"/>
            <a:r>
              <a:rPr kumimoji="1" lang="ja-JP" altLang="en-US" dirty="0"/>
              <a:t>　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25144" y="3917658"/>
            <a:ext cx="3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+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05111" y="4620212"/>
            <a:ext cx="10858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nucleus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12" name="横巻き 11"/>
          <p:cNvSpPr/>
          <p:nvPr/>
        </p:nvSpPr>
        <p:spPr>
          <a:xfrm>
            <a:off x="3648053" y="1393903"/>
            <a:ext cx="5384435" cy="5296830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dirty="0" smtClean="0"/>
              <a:t>電子の </a:t>
            </a:r>
            <a:r>
              <a:rPr lang="en-US" altLang="ja-JP" dirty="0" smtClean="0"/>
              <a:t>EDM </a:t>
            </a:r>
            <a:r>
              <a:rPr lang="ja-JP" altLang="en-US" dirty="0" smtClean="0"/>
              <a:t>は相対論的！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Schiff </a:t>
            </a:r>
            <a:r>
              <a:rPr lang="ja-JP" altLang="en-US" dirty="0" smtClean="0"/>
              <a:t>遮蔽は電荷の位置をずらすだけ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smtClean="0"/>
              <a:t>→遮蔽の残り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ja-JP" altLang="en-US" dirty="0"/>
          </a:p>
        </p:txBody>
      </p:sp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05170"/>
              </p:ext>
            </p:extLst>
          </p:nvPr>
        </p:nvGraphicFramePr>
        <p:xfrm>
          <a:off x="4531189" y="2283368"/>
          <a:ext cx="4483100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014" name="Equation" r:id="rId3" imgW="4483080" imgH="3517560" progId="Equation.DSMT4">
                  <p:embed/>
                </p:oleObj>
              </mc:Choice>
              <mc:Fallback>
                <p:oleObj name="Equation" r:id="rId3" imgW="4483080" imgH="3517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31189" y="2283368"/>
                        <a:ext cx="4483100" cy="351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円/楕円 13"/>
          <p:cNvSpPr/>
          <p:nvPr/>
        </p:nvSpPr>
        <p:spPr>
          <a:xfrm>
            <a:off x="205144" y="2648386"/>
            <a:ext cx="3240000" cy="3240000"/>
          </a:xfrm>
          <a:prstGeom prst="ellipse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円/楕円 14"/>
          <p:cNvSpPr/>
          <p:nvPr/>
        </p:nvSpPr>
        <p:spPr>
          <a:xfrm>
            <a:off x="1668053" y="4088386"/>
            <a:ext cx="360000" cy="360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n w="28575">
                <a:noFill/>
              </a:ln>
            </a:endParaRPr>
          </a:p>
        </p:txBody>
      </p:sp>
      <p:sp>
        <p:nvSpPr>
          <p:cNvPr id="17" name="上矢印 16"/>
          <p:cNvSpPr/>
          <p:nvPr/>
        </p:nvSpPr>
        <p:spPr>
          <a:xfrm>
            <a:off x="2431486" y="2905125"/>
            <a:ext cx="92639" cy="514350"/>
          </a:xfrm>
          <a:prstGeom prst="upArrow">
            <a:avLst>
              <a:gd name="adj1" fmla="val 50000"/>
              <a:gd name="adj2" fmla="val 1300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2386671" y="3082197"/>
            <a:ext cx="180000" cy="180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ln w="28575">
                  <a:noFill/>
                </a:ln>
              </a:rPr>
              <a:t>-</a:t>
            </a:r>
            <a:endParaRPr kumimoji="1" lang="ja-JP" altLang="en-US" sz="2000" dirty="0">
              <a:ln w="28575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7366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01740" y="104313"/>
            <a:ext cx="767390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 smtClean="0"/>
              <a:t>常磁性原子</a:t>
            </a:r>
            <a:r>
              <a:rPr lang="ja-JP" altLang="en-US" sz="2400" u="sng" dirty="0"/>
              <a:t> </a:t>
            </a:r>
            <a:r>
              <a:rPr lang="en-US" altLang="ja-JP" sz="2400" u="sng" dirty="0" smtClean="0"/>
              <a:t>Paramagnetic atoms </a:t>
            </a:r>
            <a:r>
              <a:rPr lang="ja-JP" altLang="en-US" sz="2400" u="sng" dirty="0"/>
              <a:t>の場合</a:t>
            </a:r>
            <a:endParaRPr lang="en-US" altLang="ja-JP" sz="2400" u="sng" dirty="0" smtClean="0"/>
          </a:p>
          <a:p>
            <a:endParaRPr lang="en-US" altLang="ja-JP" sz="2000" dirty="0" smtClean="0"/>
          </a:p>
          <a:p>
            <a:r>
              <a:rPr kumimoji="1" lang="ja-JP" altLang="en-US" dirty="0" smtClean="0"/>
              <a:t>　</a:t>
            </a:r>
            <a:r>
              <a:rPr lang="ja-JP" altLang="en-US" sz="2400" dirty="0">
                <a:solidFill>
                  <a:srgbClr val="FF0000"/>
                </a:solidFill>
              </a:rPr>
              <a:t>・</a:t>
            </a:r>
            <a:r>
              <a:rPr lang="en-US" altLang="ja-JP" sz="2400" dirty="0" smtClean="0"/>
              <a:t> </a:t>
            </a:r>
            <a:r>
              <a:rPr kumimoji="1" lang="ja-JP" altLang="en-US" dirty="0" smtClean="0"/>
              <a:t>電子雲</a:t>
            </a:r>
            <a:r>
              <a:rPr lang="ja-JP" altLang="en-US" dirty="0"/>
              <a:t>に</a:t>
            </a:r>
            <a:r>
              <a:rPr kumimoji="1" lang="ja-JP" altLang="en-US" dirty="0" smtClean="0"/>
              <a:t>はバレンス電子のスピンがのこっている！</a:t>
            </a:r>
            <a:endParaRPr kumimoji="1" lang="en-US" altLang="ja-JP" dirty="0" smtClean="0"/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 ☺</a:t>
            </a:r>
            <a:r>
              <a:rPr lang="en-US" altLang="ja-JP" sz="2400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重い原子では電子はすでに相対論的！　→　</a:t>
            </a:r>
            <a:r>
              <a:rPr lang="en-US" altLang="ja-JP" dirty="0" smtClean="0">
                <a:solidFill>
                  <a:srgbClr val="0000FF"/>
                </a:solidFill>
              </a:rPr>
              <a:t>Schiff shielding </a:t>
            </a:r>
            <a:r>
              <a:rPr lang="ja-JP" altLang="en-US" dirty="0" smtClean="0">
                <a:solidFill>
                  <a:srgbClr val="0000FF"/>
                </a:solidFill>
              </a:rPr>
              <a:t>不完全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lang="ja-JP" altLang="en-US" dirty="0" smtClean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☺</a:t>
            </a:r>
            <a:r>
              <a:rPr lang="en-US" altLang="ja-JP" sz="2400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/>
              <a:t>原子の多体効果で増幅効果！</a:t>
            </a:r>
            <a:endParaRPr lang="en-US" altLang="ja-JP" dirty="0" smtClean="0"/>
          </a:p>
          <a:p>
            <a:pPr marL="266700" indent="-266700"/>
            <a:r>
              <a:rPr kumimoji="1" lang="ja-JP" altLang="en-US" dirty="0"/>
              <a:t>　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25144" y="3917658"/>
            <a:ext cx="3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+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05111" y="4620212"/>
            <a:ext cx="10858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lt"/>
              </a:rPr>
              <a:t>nucleus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12" name="横巻き 11"/>
          <p:cNvSpPr/>
          <p:nvPr/>
        </p:nvSpPr>
        <p:spPr>
          <a:xfrm>
            <a:off x="3648053" y="1393903"/>
            <a:ext cx="5384435" cy="5296830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dirty="0" smtClean="0"/>
              <a:t>電子の </a:t>
            </a:r>
            <a:r>
              <a:rPr lang="en-US" altLang="ja-JP" dirty="0" smtClean="0"/>
              <a:t>EDM </a:t>
            </a:r>
            <a:r>
              <a:rPr lang="ja-JP" altLang="en-US" dirty="0" smtClean="0"/>
              <a:t>は相対論的！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Schiff </a:t>
            </a:r>
            <a:r>
              <a:rPr lang="ja-JP" altLang="en-US" dirty="0" smtClean="0"/>
              <a:t>遮蔽は電荷の位置をずらすだけ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smtClean="0"/>
              <a:t>→遮蔽の残り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ja-JP" altLang="en-US" dirty="0"/>
          </a:p>
        </p:txBody>
      </p:sp>
      <p:graphicFrame>
        <p:nvGraphicFramePr>
          <p:cNvPr id="13" name="オブジェクト 12"/>
          <p:cNvGraphicFramePr>
            <a:graphicFrameLocks noChangeAspect="1"/>
          </p:cNvGraphicFramePr>
          <p:nvPr/>
        </p:nvGraphicFramePr>
        <p:xfrm>
          <a:off x="4531189" y="2283368"/>
          <a:ext cx="4483100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074" name="Equation" r:id="rId3" imgW="4483080" imgH="3517560" progId="Equation.DSMT4">
                  <p:embed/>
                </p:oleObj>
              </mc:Choice>
              <mc:Fallback>
                <p:oleObj name="Equation" r:id="rId3" imgW="4483080" imgH="3517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31189" y="2283368"/>
                        <a:ext cx="4483100" cy="351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円/楕円 13"/>
          <p:cNvSpPr/>
          <p:nvPr/>
        </p:nvSpPr>
        <p:spPr>
          <a:xfrm>
            <a:off x="205144" y="2648386"/>
            <a:ext cx="3240000" cy="3240000"/>
          </a:xfrm>
          <a:prstGeom prst="ellipse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円/楕円 14"/>
          <p:cNvSpPr/>
          <p:nvPr/>
        </p:nvSpPr>
        <p:spPr>
          <a:xfrm>
            <a:off x="1668053" y="4088386"/>
            <a:ext cx="360000" cy="360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n w="28575">
                <a:noFill/>
              </a:ln>
            </a:endParaRPr>
          </a:p>
        </p:txBody>
      </p:sp>
      <p:sp>
        <p:nvSpPr>
          <p:cNvPr id="17" name="上矢印 16"/>
          <p:cNvSpPr/>
          <p:nvPr/>
        </p:nvSpPr>
        <p:spPr>
          <a:xfrm>
            <a:off x="2431486" y="2905125"/>
            <a:ext cx="92639" cy="514350"/>
          </a:xfrm>
          <a:prstGeom prst="upArrow">
            <a:avLst>
              <a:gd name="adj1" fmla="val 50000"/>
              <a:gd name="adj2" fmla="val 1300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2386671" y="3082197"/>
            <a:ext cx="180000" cy="180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ln w="28575">
                  <a:noFill/>
                </a:ln>
              </a:rPr>
              <a:t>-</a:t>
            </a:r>
            <a:endParaRPr kumimoji="1" lang="ja-JP" altLang="en-US" sz="2000" dirty="0">
              <a:ln w="28575">
                <a:noFill/>
              </a:ln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5144" y="1473398"/>
            <a:ext cx="8704680" cy="440120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kumimoji="1" lang="en-US" altLang="ja-JP" sz="2400" dirty="0" smtClean="0"/>
          </a:p>
          <a:p>
            <a:r>
              <a:rPr kumimoji="1" lang="ja-JP" altLang="en-US" sz="3200" dirty="0" smtClean="0"/>
              <a:t>　●常磁性原子の </a:t>
            </a:r>
            <a:r>
              <a:rPr kumimoji="1" lang="en-US" altLang="ja-JP" sz="3200" dirty="0" smtClean="0"/>
              <a:t>EDM</a:t>
            </a:r>
          </a:p>
          <a:p>
            <a:endParaRPr lang="en-US" altLang="ja-JP" sz="3200" dirty="0"/>
          </a:p>
          <a:p>
            <a:endParaRPr kumimoji="1" lang="en-US" altLang="ja-JP" sz="3200" dirty="0" smtClean="0"/>
          </a:p>
          <a:p>
            <a:endParaRPr kumimoji="1" lang="en-US" altLang="ja-JP" sz="3200" dirty="0" smtClean="0"/>
          </a:p>
          <a:p>
            <a:r>
              <a:rPr lang="ja-JP" altLang="en-US" sz="3200" dirty="0" smtClean="0"/>
              <a:t>　●極性分子の </a:t>
            </a:r>
            <a:r>
              <a:rPr lang="en-US" altLang="ja-JP" sz="3200" dirty="0" smtClean="0"/>
              <a:t>EDM</a:t>
            </a:r>
          </a:p>
          <a:p>
            <a:endParaRPr lang="en-US" altLang="ja-JP" sz="3200" dirty="0" smtClean="0"/>
          </a:p>
          <a:p>
            <a:endParaRPr kumimoji="1" lang="en-US" altLang="ja-JP" sz="3200" dirty="0" smtClean="0"/>
          </a:p>
          <a:p>
            <a:endParaRPr kumimoji="1" lang="ja-JP" altLang="en-US" sz="3200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948052"/>
              </p:ext>
            </p:extLst>
          </p:nvPr>
        </p:nvGraphicFramePr>
        <p:xfrm>
          <a:off x="1668463" y="2711450"/>
          <a:ext cx="32639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075" name="Equation" r:id="rId5" imgW="3263760" imgH="545760" progId="Equation.DSMT4">
                  <p:embed/>
                </p:oleObj>
              </mc:Choice>
              <mc:Fallback>
                <p:oleObj name="Equation" r:id="rId5" imgW="326376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68463" y="2711450"/>
                        <a:ext cx="32639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570992"/>
              </p:ext>
            </p:extLst>
          </p:nvPr>
        </p:nvGraphicFramePr>
        <p:xfrm>
          <a:off x="1001740" y="4690062"/>
          <a:ext cx="77978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076" name="Equation" r:id="rId7" imgW="7797600" imgH="622080" progId="Equation.DSMT4">
                  <p:embed/>
                </p:oleObj>
              </mc:Choice>
              <mc:Fallback>
                <p:oleObj name="Equation" r:id="rId7" imgW="779760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1740" y="4690062"/>
                        <a:ext cx="77978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299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55423" y="300923"/>
            <a:ext cx="7829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(2-a) </a:t>
            </a:r>
            <a:r>
              <a:rPr lang="ja-JP" altLang="en-US" sz="2400" u="sng" dirty="0" smtClean="0"/>
              <a:t>反磁性原子の実験</a:t>
            </a:r>
            <a:r>
              <a:rPr lang="ja-JP" altLang="en-US" sz="2400" dirty="0" smtClean="0"/>
              <a:t>　（→ </a:t>
            </a:r>
            <a:r>
              <a:rPr lang="ja-JP" altLang="en-US" sz="2400" dirty="0"/>
              <a:t>原子核の</a:t>
            </a:r>
            <a:r>
              <a:rPr lang="ja-JP" altLang="en-US" sz="2400" dirty="0" smtClean="0"/>
              <a:t>シッフモーメント）</a:t>
            </a:r>
            <a:endParaRPr kumimoji="1" lang="ja-JP" altLang="en-US" sz="2400" dirty="0"/>
          </a:p>
        </p:txBody>
      </p:sp>
      <p:pic>
        <p:nvPicPr>
          <p:cNvPr id="913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66" y="2067101"/>
            <a:ext cx="70866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55423" y="1048688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● </a:t>
            </a:r>
            <a:r>
              <a:rPr kumimoji="1" lang="en-US" altLang="ja-JP" sz="2400" baseline="30000" dirty="0" smtClean="0"/>
              <a:t>199</a:t>
            </a:r>
            <a:r>
              <a:rPr kumimoji="1" lang="en-US" altLang="ja-JP" sz="2400" dirty="0" smtClean="0"/>
              <a:t>Hg 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70400" y="6261177"/>
            <a:ext cx="4075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Griffith </a:t>
            </a:r>
            <a:r>
              <a:rPr kumimoji="1" lang="en-US" altLang="ja-JP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kumimoji="1" lang="en-US" altLang="ja-JP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</a:t>
            </a:r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1"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(2009) 101601. 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8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224" y="924509"/>
            <a:ext cx="6901176" cy="471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83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61950" y="152400"/>
            <a:ext cx="8229600" cy="563563"/>
          </a:xfrm>
        </p:spPr>
        <p:txBody>
          <a:bodyPr/>
          <a:lstStyle/>
          <a:p>
            <a:r>
              <a:rPr lang="en-US" sz="3200" smtClean="0"/>
              <a:t>Transverse Pumping / Optical Rotation</a:t>
            </a:r>
          </a:p>
        </p:txBody>
      </p:sp>
      <p:grpSp>
        <p:nvGrpSpPr>
          <p:cNvPr id="13315" name="Group 31"/>
          <p:cNvGrpSpPr>
            <a:grpSpLocks/>
          </p:cNvGrpSpPr>
          <p:nvPr/>
        </p:nvGrpSpPr>
        <p:grpSpPr bwMode="auto">
          <a:xfrm>
            <a:off x="3162300" y="1295400"/>
            <a:ext cx="1700213" cy="1395413"/>
            <a:chOff x="3683000" y="1258888"/>
            <a:chExt cx="1700213" cy="1395412"/>
          </a:xfrm>
        </p:grpSpPr>
        <p:grpSp>
          <p:nvGrpSpPr>
            <p:cNvPr id="13367" name="Group 52"/>
            <p:cNvGrpSpPr>
              <a:grpSpLocks/>
            </p:cNvGrpSpPr>
            <p:nvPr/>
          </p:nvGrpSpPr>
          <p:grpSpPr bwMode="auto">
            <a:xfrm>
              <a:off x="3682994" y="1960562"/>
              <a:ext cx="1700210" cy="693738"/>
              <a:chOff x="3682577" y="1960036"/>
              <a:chExt cx="1700840" cy="69475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068985" y="1961626"/>
                <a:ext cx="314441" cy="69316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flipH="1">
                <a:off x="5067396" y="1961626"/>
                <a:ext cx="304913" cy="693162"/>
              </a:xfrm>
              <a:prstGeom prst="arc">
                <a:avLst>
                  <a:gd name="adj1" fmla="val 16200000"/>
                  <a:gd name="adj2" fmla="val 5397227"/>
                </a:avLst>
              </a:prstGeom>
              <a:ln w="508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682583" y="1960036"/>
                <a:ext cx="314441" cy="69316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18" name="Straight Connector 17"/>
              <p:cNvCxnSpPr>
                <a:stCxn id="17" idx="0"/>
                <a:endCxn id="15" idx="0"/>
              </p:cNvCxnSpPr>
              <p:nvPr/>
            </p:nvCxnSpPr>
            <p:spPr>
              <a:xfrm rot="16200000" flipH="1">
                <a:off x="4532210" y="1267630"/>
                <a:ext cx="1590" cy="13864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17" idx="4"/>
                <a:endCxn id="15" idx="4"/>
              </p:cNvCxnSpPr>
              <p:nvPr/>
            </p:nvCxnSpPr>
            <p:spPr>
              <a:xfrm rot="16200000" flipH="1">
                <a:off x="4532210" y="1960792"/>
                <a:ext cx="1590" cy="13864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68" name="TextBox 80"/>
            <p:cNvSpPr txBox="1">
              <a:spLocks noChangeArrowheads="1"/>
            </p:cNvSpPr>
            <p:nvPr/>
          </p:nvSpPr>
          <p:spPr bwMode="auto">
            <a:xfrm>
              <a:off x="4389438" y="1436688"/>
              <a:ext cx="30956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6C00"/>
                  </a:solidFill>
                  <a:latin typeface="Calibri" pitchFamily="34" charset="0"/>
                </a:rPr>
                <a:t>B</a:t>
              </a:r>
            </a:p>
          </p:txBody>
        </p:sp>
        <p:grpSp>
          <p:nvGrpSpPr>
            <p:cNvPr id="13369" name="Group 55"/>
            <p:cNvGrpSpPr>
              <a:grpSpLocks/>
            </p:cNvGrpSpPr>
            <p:nvPr/>
          </p:nvGrpSpPr>
          <p:grpSpPr bwMode="auto">
            <a:xfrm>
              <a:off x="4278313" y="2109410"/>
              <a:ext cx="704850" cy="379345"/>
              <a:chOff x="4277722" y="2109595"/>
              <a:chExt cx="705870" cy="380301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4369930" y="2488750"/>
                <a:ext cx="244829" cy="1592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277722" y="2109973"/>
                <a:ext cx="244829" cy="1592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4738763" y="2283447"/>
                <a:ext cx="244829" cy="1591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/>
            <p:cNvCxnSpPr/>
            <p:nvPr/>
          </p:nvCxnSpPr>
          <p:spPr>
            <a:xfrm rot="16200000">
              <a:off x="4099719" y="1585119"/>
              <a:ext cx="654050" cy="1588"/>
            </a:xfrm>
            <a:prstGeom prst="straightConnector1">
              <a:avLst/>
            </a:prstGeom>
            <a:ln w="22225">
              <a:solidFill>
                <a:srgbClr val="006C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71" name="Group 67"/>
            <p:cNvGrpSpPr>
              <a:grpSpLocks/>
            </p:cNvGrpSpPr>
            <p:nvPr/>
          </p:nvGrpSpPr>
          <p:grpSpPr bwMode="auto">
            <a:xfrm>
              <a:off x="4038606" y="2019304"/>
              <a:ext cx="952502" cy="561976"/>
              <a:chOff x="4038829" y="2019338"/>
              <a:chExt cx="951811" cy="561220"/>
            </a:xfrm>
          </p:grpSpPr>
          <p:sp>
            <p:nvSpPr>
              <p:cNvPr id="9" name="AutoShape 11"/>
              <p:cNvSpPr>
                <a:spLocks/>
              </p:cNvSpPr>
              <p:nvPr/>
            </p:nvSpPr>
            <p:spPr bwMode="auto">
              <a:xfrm>
                <a:off x="4130831" y="2406163"/>
                <a:ext cx="491768" cy="17439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4509" y="20941"/>
                    </a:moveTo>
                    <a:lnTo>
                      <a:pt x="15010" y="20747"/>
                    </a:lnTo>
                    <a:lnTo>
                      <a:pt x="15500" y="20520"/>
                    </a:lnTo>
                    <a:lnTo>
                      <a:pt x="15979" y="20282"/>
                    </a:lnTo>
                    <a:lnTo>
                      <a:pt x="16447" y="20012"/>
                    </a:lnTo>
                    <a:lnTo>
                      <a:pt x="16897" y="19721"/>
                    </a:lnTo>
                    <a:lnTo>
                      <a:pt x="17333" y="19397"/>
                    </a:lnTo>
                    <a:lnTo>
                      <a:pt x="17754" y="19062"/>
                    </a:lnTo>
                    <a:lnTo>
                      <a:pt x="18157" y="18706"/>
                    </a:lnTo>
                    <a:lnTo>
                      <a:pt x="18543" y="18328"/>
                    </a:lnTo>
                    <a:lnTo>
                      <a:pt x="18910" y="17939"/>
                    </a:lnTo>
                    <a:lnTo>
                      <a:pt x="19256" y="17528"/>
                    </a:lnTo>
                    <a:lnTo>
                      <a:pt x="19580" y="17096"/>
                    </a:lnTo>
                    <a:lnTo>
                      <a:pt x="19882" y="16654"/>
                    </a:lnTo>
                    <a:lnTo>
                      <a:pt x="20163" y="16189"/>
                    </a:lnTo>
                    <a:lnTo>
                      <a:pt x="20419" y="15714"/>
                    </a:lnTo>
                    <a:lnTo>
                      <a:pt x="20653" y="15228"/>
                    </a:lnTo>
                    <a:lnTo>
                      <a:pt x="20862" y="14731"/>
                    </a:lnTo>
                    <a:lnTo>
                      <a:pt x="21045" y="14234"/>
                    </a:lnTo>
                    <a:lnTo>
                      <a:pt x="21204" y="13716"/>
                    </a:lnTo>
                    <a:lnTo>
                      <a:pt x="21334" y="13198"/>
                    </a:lnTo>
                    <a:lnTo>
                      <a:pt x="21442" y="12668"/>
                    </a:lnTo>
                    <a:lnTo>
                      <a:pt x="21521" y="12139"/>
                    </a:lnTo>
                    <a:lnTo>
                      <a:pt x="21575" y="11599"/>
                    </a:lnTo>
                    <a:lnTo>
                      <a:pt x="21600" y="11059"/>
                    </a:lnTo>
                    <a:lnTo>
                      <a:pt x="21600" y="10519"/>
                    </a:lnTo>
                    <a:lnTo>
                      <a:pt x="21571" y="9990"/>
                    </a:lnTo>
                    <a:lnTo>
                      <a:pt x="21517" y="9450"/>
                    </a:lnTo>
                    <a:lnTo>
                      <a:pt x="21438" y="8921"/>
                    </a:lnTo>
                    <a:lnTo>
                      <a:pt x="21330" y="8392"/>
                    </a:lnTo>
                    <a:lnTo>
                      <a:pt x="21197" y="7873"/>
                    </a:lnTo>
                    <a:lnTo>
                      <a:pt x="21038" y="7355"/>
                    </a:lnTo>
                    <a:lnTo>
                      <a:pt x="20855" y="6847"/>
                    </a:lnTo>
                    <a:lnTo>
                      <a:pt x="20646" y="6350"/>
                    </a:lnTo>
                    <a:lnTo>
                      <a:pt x="20412" y="5864"/>
                    </a:lnTo>
                    <a:lnTo>
                      <a:pt x="20152" y="5400"/>
                    </a:lnTo>
                    <a:lnTo>
                      <a:pt x="19871" y="4936"/>
                    </a:lnTo>
                    <a:lnTo>
                      <a:pt x="19569" y="4493"/>
                    </a:lnTo>
                    <a:lnTo>
                      <a:pt x="19245" y="4061"/>
                    </a:lnTo>
                    <a:lnTo>
                      <a:pt x="18899" y="3650"/>
                    </a:lnTo>
                    <a:lnTo>
                      <a:pt x="18532" y="3262"/>
                    </a:lnTo>
                    <a:lnTo>
                      <a:pt x="18146" y="2884"/>
                    </a:lnTo>
                    <a:lnTo>
                      <a:pt x="17743" y="2527"/>
                    </a:lnTo>
                    <a:lnTo>
                      <a:pt x="17322" y="2192"/>
                    </a:lnTo>
                    <a:lnTo>
                      <a:pt x="16882" y="1879"/>
                    </a:lnTo>
                    <a:lnTo>
                      <a:pt x="16432" y="1588"/>
                    </a:lnTo>
                    <a:lnTo>
                      <a:pt x="15964" y="1318"/>
                    </a:lnTo>
                    <a:lnTo>
                      <a:pt x="15485" y="1069"/>
                    </a:lnTo>
                    <a:lnTo>
                      <a:pt x="14995" y="842"/>
                    </a:lnTo>
                    <a:lnTo>
                      <a:pt x="14495" y="648"/>
                    </a:lnTo>
                    <a:lnTo>
                      <a:pt x="13983" y="475"/>
                    </a:lnTo>
                    <a:lnTo>
                      <a:pt x="13465" y="335"/>
                    </a:lnTo>
                    <a:lnTo>
                      <a:pt x="12939" y="216"/>
                    </a:lnTo>
                    <a:lnTo>
                      <a:pt x="12410" y="119"/>
                    </a:lnTo>
                    <a:lnTo>
                      <a:pt x="11877" y="54"/>
                    </a:lnTo>
                    <a:lnTo>
                      <a:pt x="11340" y="11"/>
                    </a:lnTo>
                    <a:lnTo>
                      <a:pt x="10800" y="0"/>
                    </a:lnTo>
                    <a:lnTo>
                      <a:pt x="10263" y="11"/>
                    </a:lnTo>
                    <a:lnTo>
                      <a:pt x="9727" y="54"/>
                    </a:lnTo>
                    <a:lnTo>
                      <a:pt x="9190" y="119"/>
                    </a:lnTo>
                    <a:lnTo>
                      <a:pt x="8661" y="216"/>
                    </a:lnTo>
                    <a:lnTo>
                      <a:pt x="8135" y="335"/>
                    </a:lnTo>
                    <a:lnTo>
                      <a:pt x="7617" y="475"/>
                    </a:lnTo>
                    <a:lnTo>
                      <a:pt x="7109" y="648"/>
                    </a:lnTo>
                    <a:lnTo>
                      <a:pt x="6608" y="842"/>
                    </a:lnTo>
                    <a:lnTo>
                      <a:pt x="6115" y="1069"/>
                    </a:lnTo>
                    <a:lnTo>
                      <a:pt x="5636" y="1318"/>
                    </a:lnTo>
                    <a:lnTo>
                      <a:pt x="5171" y="1588"/>
                    </a:lnTo>
                    <a:lnTo>
                      <a:pt x="4718" y="1879"/>
                    </a:lnTo>
                    <a:lnTo>
                      <a:pt x="4282" y="2192"/>
                    </a:lnTo>
                    <a:lnTo>
                      <a:pt x="3860" y="2527"/>
                    </a:lnTo>
                    <a:lnTo>
                      <a:pt x="3457" y="2884"/>
                    </a:lnTo>
                    <a:lnTo>
                      <a:pt x="3072" y="3251"/>
                    </a:lnTo>
                    <a:lnTo>
                      <a:pt x="2705" y="3650"/>
                    </a:lnTo>
                    <a:lnTo>
                      <a:pt x="2359" y="4061"/>
                    </a:lnTo>
                    <a:lnTo>
                      <a:pt x="2031" y="4493"/>
                    </a:lnTo>
                    <a:lnTo>
                      <a:pt x="1729" y="4936"/>
                    </a:lnTo>
                    <a:lnTo>
                      <a:pt x="1448" y="5389"/>
                    </a:lnTo>
                    <a:lnTo>
                      <a:pt x="1188" y="5864"/>
                    </a:lnTo>
                    <a:lnTo>
                      <a:pt x="954" y="6350"/>
                    </a:lnTo>
                    <a:lnTo>
                      <a:pt x="745" y="6847"/>
                    </a:lnTo>
                    <a:lnTo>
                      <a:pt x="562" y="7355"/>
                    </a:lnTo>
                    <a:lnTo>
                      <a:pt x="403" y="7862"/>
                    </a:lnTo>
                    <a:lnTo>
                      <a:pt x="270" y="8392"/>
                    </a:lnTo>
                    <a:lnTo>
                      <a:pt x="162" y="8921"/>
                    </a:lnTo>
                    <a:lnTo>
                      <a:pt x="83" y="9450"/>
                    </a:lnTo>
                    <a:lnTo>
                      <a:pt x="29" y="9979"/>
                    </a:lnTo>
                    <a:lnTo>
                      <a:pt x="0" y="10519"/>
                    </a:lnTo>
                    <a:lnTo>
                      <a:pt x="0" y="11059"/>
                    </a:lnTo>
                    <a:lnTo>
                      <a:pt x="25" y="11599"/>
                    </a:lnTo>
                    <a:lnTo>
                      <a:pt x="79" y="12128"/>
                    </a:lnTo>
                    <a:lnTo>
                      <a:pt x="158" y="12668"/>
                    </a:lnTo>
                    <a:lnTo>
                      <a:pt x="263" y="13187"/>
                    </a:lnTo>
                    <a:lnTo>
                      <a:pt x="396" y="13716"/>
                    </a:lnTo>
                    <a:lnTo>
                      <a:pt x="555" y="14224"/>
                    </a:lnTo>
                    <a:lnTo>
                      <a:pt x="738" y="14731"/>
                    </a:lnTo>
                    <a:lnTo>
                      <a:pt x="947" y="15228"/>
                    </a:lnTo>
                    <a:lnTo>
                      <a:pt x="1181" y="15714"/>
                    </a:lnTo>
                    <a:lnTo>
                      <a:pt x="1437" y="16189"/>
                    </a:lnTo>
                    <a:lnTo>
                      <a:pt x="1718" y="16643"/>
                    </a:lnTo>
                    <a:lnTo>
                      <a:pt x="2020" y="17096"/>
                    </a:lnTo>
                    <a:lnTo>
                      <a:pt x="2344" y="17518"/>
                    </a:lnTo>
                    <a:lnTo>
                      <a:pt x="2690" y="17939"/>
                    </a:lnTo>
                    <a:lnTo>
                      <a:pt x="3057" y="18328"/>
                    </a:lnTo>
                    <a:lnTo>
                      <a:pt x="3439" y="18706"/>
                    </a:lnTo>
                    <a:lnTo>
                      <a:pt x="3842" y="19062"/>
                    </a:lnTo>
                    <a:lnTo>
                      <a:pt x="4264" y="19397"/>
                    </a:lnTo>
                    <a:lnTo>
                      <a:pt x="4700" y="19710"/>
                    </a:lnTo>
                    <a:lnTo>
                      <a:pt x="5153" y="20012"/>
                    </a:lnTo>
                    <a:lnTo>
                      <a:pt x="5618" y="20272"/>
                    </a:lnTo>
                    <a:lnTo>
                      <a:pt x="6097" y="20520"/>
                    </a:lnTo>
                    <a:lnTo>
                      <a:pt x="6587" y="20747"/>
                    </a:lnTo>
                    <a:lnTo>
                      <a:pt x="7087" y="20941"/>
                    </a:lnTo>
                    <a:lnTo>
                      <a:pt x="7599" y="21114"/>
                    </a:lnTo>
                    <a:lnTo>
                      <a:pt x="8117" y="21265"/>
                    </a:lnTo>
                    <a:lnTo>
                      <a:pt x="8643" y="21384"/>
                    </a:lnTo>
                    <a:lnTo>
                      <a:pt x="9172" y="21481"/>
                    </a:lnTo>
                    <a:lnTo>
                      <a:pt x="9705" y="21546"/>
                    </a:lnTo>
                    <a:lnTo>
                      <a:pt x="10242" y="21589"/>
                    </a:lnTo>
                    <a:lnTo>
                      <a:pt x="10782" y="21600"/>
                    </a:lnTo>
                    <a:lnTo>
                      <a:pt x="11319" y="21589"/>
                    </a:lnTo>
                    <a:lnTo>
                      <a:pt x="11855" y="21546"/>
                    </a:lnTo>
                    <a:lnTo>
                      <a:pt x="12392" y="21481"/>
                    </a:lnTo>
                    <a:lnTo>
                      <a:pt x="12921" y="21395"/>
                    </a:lnTo>
                    <a:lnTo>
                      <a:pt x="13447" y="21276"/>
                    </a:lnTo>
                    <a:lnTo>
                      <a:pt x="13965" y="21125"/>
                    </a:lnTo>
                    <a:lnTo>
                      <a:pt x="14473" y="20952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miter lim="800000"/>
                <a:headEnd type="triangle" w="med" len="med"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" name="AutoShape 11"/>
              <p:cNvSpPr>
                <a:spLocks/>
              </p:cNvSpPr>
              <p:nvPr/>
            </p:nvSpPr>
            <p:spPr bwMode="auto">
              <a:xfrm>
                <a:off x="4038823" y="2019334"/>
                <a:ext cx="491768" cy="17439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4509" y="20941"/>
                    </a:moveTo>
                    <a:lnTo>
                      <a:pt x="15010" y="20747"/>
                    </a:lnTo>
                    <a:lnTo>
                      <a:pt x="15500" y="20520"/>
                    </a:lnTo>
                    <a:lnTo>
                      <a:pt x="15979" y="20282"/>
                    </a:lnTo>
                    <a:lnTo>
                      <a:pt x="16447" y="20012"/>
                    </a:lnTo>
                    <a:lnTo>
                      <a:pt x="16897" y="19721"/>
                    </a:lnTo>
                    <a:lnTo>
                      <a:pt x="17333" y="19397"/>
                    </a:lnTo>
                    <a:lnTo>
                      <a:pt x="17754" y="19062"/>
                    </a:lnTo>
                    <a:lnTo>
                      <a:pt x="18157" y="18706"/>
                    </a:lnTo>
                    <a:lnTo>
                      <a:pt x="18543" y="18328"/>
                    </a:lnTo>
                    <a:lnTo>
                      <a:pt x="18910" y="17939"/>
                    </a:lnTo>
                    <a:lnTo>
                      <a:pt x="19256" y="17528"/>
                    </a:lnTo>
                    <a:lnTo>
                      <a:pt x="19580" y="17096"/>
                    </a:lnTo>
                    <a:lnTo>
                      <a:pt x="19882" y="16654"/>
                    </a:lnTo>
                    <a:lnTo>
                      <a:pt x="20163" y="16189"/>
                    </a:lnTo>
                    <a:lnTo>
                      <a:pt x="20419" y="15714"/>
                    </a:lnTo>
                    <a:lnTo>
                      <a:pt x="20653" y="15228"/>
                    </a:lnTo>
                    <a:lnTo>
                      <a:pt x="20862" y="14731"/>
                    </a:lnTo>
                    <a:lnTo>
                      <a:pt x="21045" y="14234"/>
                    </a:lnTo>
                    <a:lnTo>
                      <a:pt x="21204" y="13716"/>
                    </a:lnTo>
                    <a:lnTo>
                      <a:pt x="21334" y="13198"/>
                    </a:lnTo>
                    <a:lnTo>
                      <a:pt x="21442" y="12668"/>
                    </a:lnTo>
                    <a:lnTo>
                      <a:pt x="21521" y="12139"/>
                    </a:lnTo>
                    <a:lnTo>
                      <a:pt x="21575" y="11599"/>
                    </a:lnTo>
                    <a:lnTo>
                      <a:pt x="21600" y="11059"/>
                    </a:lnTo>
                    <a:lnTo>
                      <a:pt x="21600" y="10519"/>
                    </a:lnTo>
                    <a:lnTo>
                      <a:pt x="21571" y="9990"/>
                    </a:lnTo>
                    <a:lnTo>
                      <a:pt x="21517" y="9450"/>
                    </a:lnTo>
                    <a:lnTo>
                      <a:pt x="21438" y="8921"/>
                    </a:lnTo>
                    <a:lnTo>
                      <a:pt x="21330" y="8392"/>
                    </a:lnTo>
                    <a:lnTo>
                      <a:pt x="21197" y="7873"/>
                    </a:lnTo>
                    <a:lnTo>
                      <a:pt x="21038" y="7355"/>
                    </a:lnTo>
                    <a:lnTo>
                      <a:pt x="20855" y="6847"/>
                    </a:lnTo>
                    <a:lnTo>
                      <a:pt x="20646" y="6350"/>
                    </a:lnTo>
                    <a:lnTo>
                      <a:pt x="20412" y="5864"/>
                    </a:lnTo>
                    <a:lnTo>
                      <a:pt x="20152" y="5400"/>
                    </a:lnTo>
                    <a:lnTo>
                      <a:pt x="19871" y="4936"/>
                    </a:lnTo>
                    <a:lnTo>
                      <a:pt x="19569" y="4493"/>
                    </a:lnTo>
                    <a:lnTo>
                      <a:pt x="19245" y="4061"/>
                    </a:lnTo>
                    <a:lnTo>
                      <a:pt x="18899" y="3650"/>
                    </a:lnTo>
                    <a:lnTo>
                      <a:pt x="18532" y="3262"/>
                    </a:lnTo>
                    <a:lnTo>
                      <a:pt x="18146" y="2884"/>
                    </a:lnTo>
                    <a:lnTo>
                      <a:pt x="17743" y="2527"/>
                    </a:lnTo>
                    <a:lnTo>
                      <a:pt x="17322" y="2192"/>
                    </a:lnTo>
                    <a:lnTo>
                      <a:pt x="16882" y="1879"/>
                    </a:lnTo>
                    <a:lnTo>
                      <a:pt x="16432" y="1588"/>
                    </a:lnTo>
                    <a:lnTo>
                      <a:pt x="15964" y="1318"/>
                    </a:lnTo>
                    <a:lnTo>
                      <a:pt x="15485" y="1069"/>
                    </a:lnTo>
                    <a:lnTo>
                      <a:pt x="14995" y="842"/>
                    </a:lnTo>
                    <a:lnTo>
                      <a:pt x="14495" y="648"/>
                    </a:lnTo>
                    <a:lnTo>
                      <a:pt x="13983" y="475"/>
                    </a:lnTo>
                    <a:lnTo>
                      <a:pt x="13465" y="335"/>
                    </a:lnTo>
                    <a:lnTo>
                      <a:pt x="12939" y="216"/>
                    </a:lnTo>
                    <a:lnTo>
                      <a:pt x="12410" y="119"/>
                    </a:lnTo>
                    <a:lnTo>
                      <a:pt x="11877" y="54"/>
                    </a:lnTo>
                    <a:lnTo>
                      <a:pt x="11340" y="11"/>
                    </a:lnTo>
                    <a:lnTo>
                      <a:pt x="10800" y="0"/>
                    </a:lnTo>
                    <a:lnTo>
                      <a:pt x="10263" y="11"/>
                    </a:lnTo>
                    <a:lnTo>
                      <a:pt x="9727" y="54"/>
                    </a:lnTo>
                    <a:lnTo>
                      <a:pt x="9190" y="119"/>
                    </a:lnTo>
                    <a:lnTo>
                      <a:pt x="8661" y="216"/>
                    </a:lnTo>
                    <a:lnTo>
                      <a:pt x="8135" y="335"/>
                    </a:lnTo>
                    <a:lnTo>
                      <a:pt x="7617" y="475"/>
                    </a:lnTo>
                    <a:lnTo>
                      <a:pt x="7109" y="648"/>
                    </a:lnTo>
                    <a:lnTo>
                      <a:pt x="6608" y="842"/>
                    </a:lnTo>
                    <a:lnTo>
                      <a:pt x="6115" y="1069"/>
                    </a:lnTo>
                    <a:lnTo>
                      <a:pt x="5636" y="1318"/>
                    </a:lnTo>
                    <a:lnTo>
                      <a:pt x="5171" y="1588"/>
                    </a:lnTo>
                    <a:lnTo>
                      <a:pt x="4718" y="1879"/>
                    </a:lnTo>
                    <a:lnTo>
                      <a:pt x="4282" y="2192"/>
                    </a:lnTo>
                    <a:lnTo>
                      <a:pt x="3860" y="2527"/>
                    </a:lnTo>
                    <a:lnTo>
                      <a:pt x="3457" y="2884"/>
                    </a:lnTo>
                    <a:lnTo>
                      <a:pt x="3072" y="3251"/>
                    </a:lnTo>
                    <a:lnTo>
                      <a:pt x="2705" y="3650"/>
                    </a:lnTo>
                    <a:lnTo>
                      <a:pt x="2359" y="4061"/>
                    </a:lnTo>
                    <a:lnTo>
                      <a:pt x="2031" y="4493"/>
                    </a:lnTo>
                    <a:lnTo>
                      <a:pt x="1729" y="4936"/>
                    </a:lnTo>
                    <a:lnTo>
                      <a:pt x="1448" y="5389"/>
                    </a:lnTo>
                    <a:lnTo>
                      <a:pt x="1188" y="5864"/>
                    </a:lnTo>
                    <a:lnTo>
                      <a:pt x="954" y="6350"/>
                    </a:lnTo>
                    <a:lnTo>
                      <a:pt x="745" y="6847"/>
                    </a:lnTo>
                    <a:lnTo>
                      <a:pt x="562" y="7355"/>
                    </a:lnTo>
                    <a:lnTo>
                      <a:pt x="403" y="7862"/>
                    </a:lnTo>
                    <a:lnTo>
                      <a:pt x="270" y="8392"/>
                    </a:lnTo>
                    <a:lnTo>
                      <a:pt x="162" y="8921"/>
                    </a:lnTo>
                    <a:lnTo>
                      <a:pt x="83" y="9450"/>
                    </a:lnTo>
                    <a:lnTo>
                      <a:pt x="29" y="9979"/>
                    </a:lnTo>
                    <a:lnTo>
                      <a:pt x="0" y="10519"/>
                    </a:lnTo>
                    <a:lnTo>
                      <a:pt x="0" y="11059"/>
                    </a:lnTo>
                    <a:lnTo>
                      <a:pt x="25" y="11599"/>
                    </a:lnTo>
                    <a:lnTo>
                      <a:pt x="79" y="12128"/>
                    </a:lnTo>
                    <a:lnTo>
                      <a:pt x="158" y="12668"/>
                    </a:lnTo>
                    <a:lnTo>
                      <a:pt x="263" y="13187"/>
                    </a:lnTo>
                    <a:lnTo>
                      <a:pt x="396" y="13716"/>
                    </a:lnTo>
                    <a:lnTo>
                      <a:pt x="555" y="14224"/>
                    </a:lnTo>
                    <a:lnTo>
                      <a:pt x="738" y="14731"/>
                    </a:lnTo>
                    <a:lnTo>
                      <a:pt x="947" y="15228"/>
                    </a:lnTo>
                    <a:lnTo>
                      <a:pt x="1181" y="15714"/>
                    </a:lnTo>
                    <a:lnTo>
                      <a:pt x="1437" y="16189"/>
                    </a:lnTo>
                    <a:lnTo>
                      <a:pt x="1718" y="16643"/>
                    </a:lnTo>
                    <a:lnTo>
                      <a:pt x="2020" y="17096"/>
                    </a:lnTo>
                    <a:lnTo>
                      <a:pt x="2344" y="17518"/>
                    </a:lnTo>
                    <a:lnTo>
                      <a:pt x="2690" y="17939"/>
                    </a:lnTo>
                    <a:lnTo>
                      <a:pt x="3057" y="18328"/>
                    </a:lnTo>
                    <a:lnTo>
                      <a:pt x="3439" y="18706"/>
                    </a:lnTo>
                    <a:lnTo>
                      <a:pt x="3842" y="19062"/>
                    </a:lnTo>
                    <a:lnTo>
                      <a:pt x="4264" y="19397"/>
                    </a:lnTo>
                    <a:lnTo>
                      <a:pt x="4700" y="19710"/>
                    </a:lnTo>
                    <a:lnTo>
                      <a:pt x="5153" y="20012"/>
                    </a:lnTo>
                    <a:lnTo>
                      <a:pt x="5618" y="20272"/>
                    </a:lnTo>
                    <a:lnTo>
                      <a:pt x="6097" y="20520"/>
                    </a:lnTo>
                    <a:lnTo>
                      <a:pt x="6587" y="20747"/>
                    </a:lnTo>
                    <a:lnTo>
                      <a:pt x="7087" y="20941"/>
                    </a:lnTo>
                    <a:lnTo>
                      <a:pt x="7599" y="21114"/>
                    </a:lnTo>
                    <a:lnTo>
                      <a:pt x="8117" y="21265"/>
                    </a:lnTo>
                    <a:lnTo>
                      <a:pt x="8643" y="21384"/>
                    </a:lnTo>
                    <a:lnTo>
                      <a:pt x="9172" y="21481"/>
                    </a:lnTo>
                    <a:lnTo>
                      <a:pt x="9705" y="21546"/>
                    </a:lnTo>
                    <a:lnTo>
                      <a:pt x="10242" y="21589"/>
                    </a:lnTo>
                    <a:lnTo>
                      <a:pt x="10782" y="21600"/>
                    </a:lnTo>
                    <a:lnTo>
                      <a:pt x="11319" y="21589"/>
                    </a:lnTo>
                    <a:lnTo>
                      <a:pt x="11855" y="21546"/>
                    </a:lnTo>
                    <a:lnTo>
                      <a:pt x="12392" y="21481"/>
                    </a:lnTo>
                    <a:lnTo>
                      <a:pt x="12921" y="21395"/>
                    </a:lnTo>
                    <a:lnTo>
                      <a:pt x="13447" y="21276"/>
                    </a:lnTo>
                    <a:lnTo>
                      <a:pt x="13965" y="21125"/>
                    </a:lnTo>
                    <a:lnTo>
                      <a:pt x="14473" y="20952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miter lim="800000"/>
                <a:headEnd type="triangle" w="med" len="med"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1" name="AutoShape 11"/>
              <p:cNvSpPr>
                <a:spLocks/>
              </p:cNvSpPr>
              <p:nvPr/>
            </p:nvSpPr>
            <p:spPr bwMode="auto">
              <a:xfrm>
                <a:off x="4498864" y="2200066"/>
                <a:ext cx="491768" cy="17439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4509" y="20941"/>
                    </a:moveTo>
                    <a:lnTo>
                      <a:pt x="15010" y="20747"/>
                    </a:lnTo>
                    <a:lnTo>
                      <a:pt x="15500" y="20520"/>
                    </a:lnTo>
                    <a:lnTo>
                      <a:pt x="15979" y="20282"/>
                    </a:lnTo>
                    <a:lnTo>
                      <a:pt x="16447" y="20012"/>
                    </a:lnTo>
                    <a:lnTo>
                      <a:pt x="16897" y="19721"/>
                    </a:lnTo>
                    <a:lnTo>
                      <a:pt x="17333" y="19397"/>
                    </a:lnTo>
                    <a:lnTo>
                      <a:pt x="17754" y="19062"/>
                    </a:lnTo>
                    <a:lnTo>
                      <a:pt x="18157" y="18706"/>
                    </a:lnTo>
                    <a:lnTo>
                      <a:pt x="18543" y="18328"/>
                    </a:lnTo>
                    <a:lnTo>
                      <a:pt x="18910" y="17939"/>
                    </a:lnTo>
                    <a:lnTo>
                      <a:pt x="19256" y="17528"/>
                    </a:lnTo>
                    <a:lnTo>
                      <a:pt x="19580" y="17096"/>
                    </a:lnTo>
                    <a:lnTo>
                      <a:pt x="19882" y="16654"/>
                    </a:lnTo>
                    <a:lnTo>
                      <a:pt x="20163" y="16189"/>
                    </a:lnTo>
                    <a:lnTo>
                      <a:pt x="20419" y="15714"/>
                    </a:lnTo>
                    <a:lnTo>
                      <a:pt x="20653" y="15228"/>
                    </a:lnTo>
                    <a:lnTo>
                      <a:pt x="20862" y="14731"/>
                    </a:lnTo>
                    <a:lnTo>
                      <a:pt x="21045" y="14234"/>
                    </a:lnTo>
                    <a:lnTo>
                      <a:pt x="21204" y="13716"/>
                    </a:lnTo>
                    <a:lnTo>
                      <a:pt x="21334" y="13198"/>
                    </a:lnTo>
                    <a:lnTo>
                      <a:pt x="21442" y="12668"/>
                    </a:lnTo>
                    <a:lnTo>
                      <a:pt x="21521" y="12139"/>
                    </a:lnTo>
                    <a:lnTo>
                      <a:pt x="21575" y="11599"/>
                    </a:lnTo>
                    <a:lnTo>
                      <a:pt x="21600" y="11059"/>
                    </a:lnTo>
                    <a:lnTo>
                      <a:pt x="21600" y="10519"/>
                    </a:lnTo>
                    <a:lnTo>
                      <a:pt x="21571" y="9990"/>
                    </a:lnTo>
                    <a:lnTo>
                      <a:pt x="21517" y="9450"/>
                    </a:lnTo>
                    <a:lnTo>
                      <a:pt x="21438" y="8921"/>
                    </a:lnTo>
                    <a:lnTo>
                      <a:pt x="21330" y="8392"/>
                    </a:lnTo>
                    <a:lnTo>
                      <a:pt x="21197" y="7873"/>
                    </a:lnTo>
                    <a:lnTo>
                      <a:pt x="21038" y="7355"/>
                    </a:lnTo>
                    <a:lnTo>
                      <a:pt x="20855" y="6847"/>
                    </a:lnTo>
                    <a:lnTo>
                      <a:pt x="20646" y="6350"/>
                    </a:lnTo>
                    <a:lnTo>
                      <a:pt x="20412" y="5864"/>
                    </a:lnTo>
                    <a:lnTo>
                      <a:pt x="20152" y="5400"/>
                    </a:lnTo>
                    <a:lnTo>
                      <a:pt x="19871" y="4936"/>
                    </a:lnTo>
                    <a:lnTo>
                      <a:pt x="19569" y="4493"/>
                    </a:lnTo>
                    <a:lnTo>
                      <a:pt x="19245" y="4061"/>
                    </a:lnTo>
                    <a:lnTo>
                      <a:pt x="18899" y="3650"/>
                    </a:lnTo>
                    <a:lnTo>
                      <a:pt x="18532" y="3262"/>
                    </a:lnTo>
                    <a:lnTo>
                      <a:pt x="18146" y="2884"/>
                    </a:lnTo>
                    <a:lnTo>
                      <a:pt x="17743" y="2527"/>
                    </a:lnTo>
                    <a:lnTo>
                      <a:pt x="17322" y="2192"/>
                    </a:lnTo>
                    <a:lnTo>
                      <a:pt x="16882" y="1879"/>
                    </a:lnTo>
                    <a:lnTo>
                      <a:pt x="16432" y="1588"/>
                    </a:lnTo>
                    <a:lnTo>
                      <a:pt x="15964" y="1318"/>
                    </a:lnTo>
                    <a:lnTo>
                      <a:pt x="15485" y="1069"/>
                    </a:lnTo>
                    <a:lnTo>
                      <a:pt x="14995" y="842"/>
                    </a:lnTo>
                    <a:lnTo>
                      <a:pt x="14495" y="648"/>
                    </a:lnTo>
                    <a:lnTo>
                      <a:pt x="13983" y="475"/>
                    </a:lnTo>
                    <a:lnTo>
                      <a:pt x="13465" y="335"/>
                    </a:lnTo>
                    <a:lnTo>
                      <a:pt x="12939" y="216"/>
                    </a:lnTo>
                    <a:lnTo>
                      <a:pt x="12410" y="119"/>
                    </a:lnTo>
                    <a:lnTo>
                      <a:pt x="11877" y="54"/>
                    </a:lnTo>
                    <a:lnTo>
                      <a:pt x="11340" y="11"/>
                    </a:lnTo>
                    <a:lnTo>
                      <a:pt x="10800" y="0"/>
                    </a:lnTo>
                    <a:lnTo>
                      <a:pt x="10263" y="11"/>
                    </a:lnTo>
                    <a:lnTo>
                      <a:pt x="9727" y="54"/>
                    </a:lnTo>
                    <a:lnTo>
                      <a:pt x="9190" y="119"/>
                    </a:lnTo>
                    <a:lnTo>
                      <a:pt x="8661" y="216"/>
                    </a:lnTo>
                    <a:lnTo>
                      <a:pt x="8135" y="335"/>
                    </a:lnTo>
                    <a:lnTo>
                      <a:pt x="7617" y="475"/>
                    </a:lnTo>
                    <a:lnTo>
                      <a:pt x="7109" y="648"/>
                    </a:lnTo>
                    <a:lnTo>
                      <a:pt x="6608" y="842"/>
                    </a:lnTo>
                    <a:lnTo>
                      <a:pt x="6115" y="1069"/>
                    </a:lnTo>
                    <a:lnTo>
                      <a:pt x="5636" y="1318"/>
                    </a:lnTo>
                    <a:lnTo>
                      <a:pt x="5171" y="1588"/>
                    </a:lnTo>
                    <a:lnTo>
                      <a:pt x="4718" y="1879"/>
                    </a:lnTo>
                    <a:lnTo>
                      <a:pt x="4282" y="2192"/>
                    </a:lnTo>
                    <a:lnTo>
                      <a:pt x="3860" y="2527"/>
                    </a:lnTo>
                    <a:lnTo>
                      <a:pt x="3457" y="2884"/>
                    </a:lnTo>
                    <a:lnTo>
                      <a:pt x="3072" y="3251"/>
                    </a:lnTo>
                    <a:lnTo>
                      <a:pt x="2705" y="3650"/>
                    </a:lnTo>
                    <a:lnTo>
                      <a:pt x="2359" y="4061"/>
                    </a:lnTo>
                    <a:lnTo>
                      <a:pt x="2031" y="4493"/>
                    </a:lnTo>
                    <a:lnTo>
                      <a:pt x="1729" y="4936"/>
                    </a:lnTo>
                    <a:lnTo>
                      <a:pt x="1448" y="5389"/>
                    </a:lnTo>
                    <a:lnTo>
                      <a:pt x="1188" y="5864"/>
                    </a:lnTo>
                    <a:lnTo>
                      <a:pt x="954" y="6350"/>
                    </a:lnTo>
                    <a:lnTo>
                      <a:pt x="745" y="6847"/>
                    </a:lnTo>
                    <a:lnTo>
                      <a:pt x="562" y="7355"/>
                    </a:lnTo>
                    <a:lnTo>
                      <a:pt x="403" y="7862"/>
                    </a:lnTo>
                    <a:lnTo>
                      <a:pt x="270" y="8392"/>
                    </a:lnTo>
                    <a:lnTo>
                      <a:pt x="162" y="8921"/>
                    </a:lnTo>
                    <a:lnTo>
                      <a:pt x="83" y="9450"/>
                    </a:lnTo>
                    <a:lnTo>
                      <a:pt x="29" y="9979"/>
                    </a:lnTo>
                    <a:lnTo>
                      <a:pt x="0" y="10519"/>
                    </a:lnTo>
                    <a:lnTo>
                      <a:pt x="0" y="11059"/>
                    </a:lnTo>
                    <a:lnTo>
                      <a:pt x="25" y="11599"/>
                    </a:lnTo>
                    <a:lnTo>
                      <a:pt x="79" y="12128"/>
                    </a:lnTo>
                    <a:lnTo>
                      <a:pt x="158" y="12668"/>
                    </a:lnTo>
                    <a:lnTo>
                      <a:pt x="263" y="13187"/>
                    </a:lnTo>
                    <a:lnTo>
                      <a:pt x="396" y="13716"/>
                    </a:lnTo>
                    <a:lnTo>
                      <a:pt x="555" y="14224"/>
                    </a:lnTo>
                    <a:lnTo>
                      <a:pt x="738" y="14731"/>
                    </a:lnTo>
                    <a:lnTo>
                      <a:pt x="947" y="15228"/>
                    </a:lnTo>
                    <a:lnTo>
                      <a:pt x="1181" y="15714"/>
                    </a:lnTo>
                    <a:lnTo>
                      <a:pt x="1437" y="16189"/>
                    </a:lnTo>
                    <a:lnTo>
                      <a:pt x="1718" y="16643"/>
                    </a:lnTo>
                    <a:lnTo>
                      <a:pt x="2020" y="17096"/>
                    </a:lnTo>
                    <a:lnTo>
                      <a:pt x="2344" y="17518"/>
                    </a:lnTo>
                    <a:lnTo>
                      <a:pt x="2690" y="17939"/>
                    </a:lnTo>
                    <a:lnTo>
                      <a:pt x="3057" y="18328"/>
                    </a:lnTo>
                    <a:lnTo>
                      <a:pt x="3439" y="18706"/>
                    </a:lnTo>
                    <a:lnTo>
                      <a:pt x="3842" y="19062"/>
                    </a:lnTo>
                    <a:lnTo>
                      <a:pt x="4264" y="19397"/>
                    </a:lnTo>
                    <a:lnTo>
                      <a:pt x="4700" y="19710"/>
                    </a:lnTo>
                    <a:lnTo>
                      <a:pt x="5153" y="20012"/>
                    </a:lnTo>
                    <a:lnTo>
                      <a:pt x="5618" y="20272"/>
                    </a:lnTo>
                    <a:lnTo>
                      <a:pt x="6097" y="20520"/>
                    </a:lnTo>
                    <a:lnTo>
                      <a:pt x="6587" y="20747"/>
                    </a:lnTo>
                    <a:lnTo>
                      <a:pt x="7087" y="20941"/>
                    </a:lnTo>
                    <a:lnTo>
                      <a:pt x="7599" y="21114"/>
                    </a:lnTo>
                    <a:lnTo>
                      <a:pt x="8117" y="21265"/>
                    </a:lnTo>
                    <a:lnTo>
                      <a:pt x="8643" y="21384"/>
                    </a:lnTo>
                    <a:lnTo>
                      <a:pt x="9172" y="21481"/>
                    </a:lnTo>
                    <a:lnTo>
                      <a:pt x="9705" y="21546"/>
                    </a:lnTo>
                    <a:lnTo>
                      <a:pt x="10242" y="21589"/>
                    </a:lnTo>
                    <a:lnTo>
                      <a:pt x="10782" y="21600"/>
                    </a:lnTo>
                    <a:lnTo>
                      <a:pt x="11319" y="21589"/>
                    </a:lnTo>
                    <a:lnTo>
                      <a:pt x="11855" y="21546"/>
                    </a:lnTo>
                    <a:lnTo>
                      <a:pt x="12392" y="21481"/>
                    </a:lnTo>
                    <a:lnTo>
                      <a:pt x="12921" y="21395"/>
                    </a:lnTo>
                    <a:lnTo>
                      <a:pt x="13447" y="21276"/>
                    </a:lnTo>
                    <a:lnTo>
                      <a:pt x="13965" y="21125"/>
                    </a:lnTo>
                    <a:lnTo>
                      <a:pt x="14473" y="20952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miter lim="800000"/>
                <a:headEnd type="triangle" w="med" len="med"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libri" pitchFamily="34" charset="0"/>
                </a:endParaRPr>
              </a:p>
            </p:txBody>
          </p:sp>
        </p:grpSp>
      </p:grpSp>
      <p:grpSp>
        <p:nvGrpSpPr>
          <p:cNvPr id="13316" name="Group 32"/>
          <p:cNvGrpSpPr>
            <a:grpSpLocks/>
          </p:cNvGrpSpPr>
          <p:nvPr/>
        </p:nvGrpSpPr>
        <p:grpSpPr bwMode="auto">
          <a:xfrm>
            <a:off x="2016125" y="2078038"/>
            <a:ext cx="1044575" cy="865187"/>
            <a:chOff x="2536825" y="2041525"/>
            <a:chExt cx="1044575" cy="865188"/>
          </a:xfrm>
        </p:grpSpPr>
        <p:sp>
          <p:nvSpPr>
            <p:cNvPr id="21" name="Right Arrow 20"/>
            <p:cNvSpPr/>
            <p:nvPr/>
          </p:nvSpPr>
          <p:spPr>
            <a:xfrm>
              <a:off x="2616200" y="2135187"/>
              <a:ext cx="873125" cy="381000"/>
            </a:xfrm>
            <a:prstGeom prst="rightArrow">
              <a:avLst/>
            </a:prstGeom>
            <a:gradFill flip="none" rotWithShape="1">
              <a:gsLst>
                <a:gs pos="0">
                  <a:schemeClr val="tx1"/>
                </a:gs>
                <a:gs pos="60000">
                  <a:srgbClr val="0033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363" name="AutoShape 11"/>
            <p:cNvSpPr>
              <a:spLocks/>
            </p:cNvSpPr>
            <p:nvPr/>
          </p:nvSpPr>
          <p:spPr bwMode="auto">
            <a:xfrm rot="5400000" flipH="1">
              <a:off x="2757488" y="2159000"/>
              <a:ext cx="547688" cy="31273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2147483647 w 21600"/>
                <a:gd name="T25" fmla="*/ 2147483647 h 21600"/>
                <a:gd name="T26" fmla="*/ 2147483647 w 21600"/>
                <a:gd name="T27" fmla="*/ 2147483647 h 21600"/>
                <a:gd name="T28" fmla="*/ 2147483647 w 21600"/>
                <a:gd name="T29" fmla="*/ 2147483647 h 21600"/>
                <a:gd name="T30" fmla="*/ 2147483647 w 21600"/>
                <a:gd name="T31" fmla="*/ 2147483647 h 21600"/>
                <a:gd name="T32" fmla="*/ 2147483647 w 21600"/>
                <a:gd name="T33" fmla="*/ 2147483647 h 21600"/>
                <a:gd name="T34" fmla="*/ 2147483647 w 21600"/>
                <a:gd name="T35" fmla="*/ 2147483647 h 21600"/>
                <a:gd name="T36" fmla="*/ 2147483647 w 21600"/>
                <a:gd name="T37" fmla="*/ 2147483647 h 21600"/>
                <a:gd name="T38" fmla="*/ 2147483647 w 21600"/>
                <a:gd name="T39" fmla="*/ 2147483647 h 21600"/>
                <a:gd name="T40" fmla="*/ 2147483647 w 21600"/>
                <a:gd name="T41" fmla="*/ 1834934804 h 21600"/>
                <a:gd name="T42" fmla="*/ 2147483647 w 21600"/>
                <a:gd name="T43" fmla="*/ 1394656865 h 21600"/>
                <a:gd name="T44" fmla="*/ 2147483647 w 21600"/>
                <a:gd name="T45" fmla="*/ 1010365779 h 21600"/>
                <a:gd name="T46" fmla="*/ 2147483647 w 21600"/>
                <a:gd name="T47" fmla="*/ 680168212 h 21600"/>
                <a:gd name="T48" fmla="*/ 2147483647 w 21600"/>
                <a:gd name="T49" fmla="*/ 412285092 h 21600"/>
                <a:gd name="T50" fmla="*/ 2147483647 w 21600"/>
                <a:gd name="T51" fmla="*/ 213129320 h 21600"/>
                <a:gd name="T52" fmla="*/ 2147483647 w 21600"/>
                <a:gd name="T53" fmla="*/ 75717278 h 21600"/>
                <a:gd name="T54" fmla="*/ 2147483647 w 21600"/>
                <a:gd name="T55" fmla="*/ 6986935 h 21600"/>
                <a:gd name="T56" fmla="*/ 2147483647 w 21600"/>
                <a:gd name="T57" fmla="*/ 6986935 h 21600"/>
                <a:gd name="T58" fmla="*/ 2147483647 w 21600"/>
                <a:gd name="T59" fmla="*/ 75717278 h 21600"/>
                <a:gd name="T60" fmla="*/ 2147483647 w 21600"/>
                <a:gd name="T61" fmla="*/ 213129320 h 21600"/>
                <a:gd name="T62" fmla="*/ 2147483647 w 21600"/>
                <a:gd name="T63" fmla="*/ 412285092 h 21600"/>
                <a:gd name="T64" fmla="*/ 2147483647 w 21600"/>
                <a:gd name="T65" fmla="*/ 680168212 h 21600"/>
                <a:gd name="T66" fmla="*/ 2147483647 w 21600"/>
                <a:gd name="T67" fmla="*/ 1010365779 h 21600"/>
                <a:gd name="T68" fmla="*/ 2147483647 w 21600"/>
                <a:gd name="T69" fmla="*/ 1394656865 h 21600"/>
                <a:gd name="T70" fmla="*/ 2147483647 w 21600"/>
                <a:gd name="T71" fmla="*/ 1834934804 h 21600"/>
                <a:gd name="T72" fmla="*/ 2147483647 w 21600"/>
                <a:gd name="T73" fmla="*/ 2147483647 h 21600"/>
                <a:gd name="T74" fmla="*/ 2147483647 w 21600"/>
                <a:gd name="T75" fmla="*/ 2147483647 h 21600"/>
                <a:gd name="T76" fmla="*/ 2147483647 w 21600"/>
                <a:gd name="T77" fmla="*/ 2147483647 h 21600"/>
                <a:gd name="T78" fmla="*/ 2147483647 w 21600"/>
                <a:gd name="T79" fmla="*/ 2147483647 h 21600"/>
                <a:gd name="T80" fmla="*/ 2147483647 w 21600"/>
                <a:gd name="T81" fmla="*/ 2147483647 h 21600"/>
                <a:gd name="T82" fmla="*/ 2147483647 w 21600"/>
                <a:gd name="T83" fmla="*/ 2147483647 h 21600"/>
                <a:gd name="T84" fmla="*/ 870097817 w 21600"/>
                <a:gd name="T85" fmla="*/ 2147483647 h 21600"/>
                <a:gd name="T86" fmla="*/ 0 w 21600"/>
                <a:gd name="T87" fmla="*/ 2147483647 h 21600"/>
                <a:gd name="T88" fmla="*/ 262069526 w 21600"/>
                <a:gd name="T89" fmla="*/ 2147483647 h 21600"/>
                <a:gd name="T90" fmla="*/ 1655881329 w 21600"/>
                <a:gd name="T91" fmla="*/ 2147483647 h 21600"/>
                <a:gd name="T92" fmla="*/ 2147483647 w 21600"/>
                <a:gd name="T93" fmla="*/ 2147483647 h 21600"/>
                <a:gd name="T94" fmla="*/ 2147483647 w 21600"/>
                <a:gd name="T95" fmla="*/ 2147483647 h 21600"/>
                <a:gd name="T96" fmla="*/ 2147483647 w 21600"/>
                <a:gd name="T97" fmla="*/ 2147483647 h 21600"/>
                <a:gd name="T98" fmla="*/ 2147483647 w 21600"/>
                <a:gd name="T99" fmla="*/ 2147483647 h 21600"/>
                <a:gd name="T100" fmla="*/ 2147483647 w 21600"/>
                <a:gd name="T101" fmla="*/ 2147483647 h 21600"/>
                <a:gd name="T102" fmla="*/ 2147483647 w 21600"/>
                <a:gd name="T103" fmla="*/ 2147483647 h 21600"/>
                <a:gd name="T104" fmla="*/ 2147483647 w 21600"/>
                <a:gd name="T105" fmla="*/ 2147483647 h 21600"/>
                <a:gd name="T106" fmla="*/ 2147483647 w 21600"/>
                <a:gd name="T107" fmla="*/ 2147483647 h 21600"/>
                <a:gd name="T108" fmla="*/ 2147483647 w 21600"/>
                <a:gd name="T109" fmla="*/ 2147483647 h 21600"/>
                <a:gd name="T110" fmla="*/ 2147483647 w 21600"/>
                <a:gd name="T111" fmla="*/ 2147483647 h 21600"/>
                <a:gd name="T112" fmla="*/ 2147483647 w 21600"/>
                <a:gd name="T113" fmla="*/ 2147483647 h 21600"/>
                <a:gd name="T114" fmla="*/ 2147483647 w 21600"/>
                <a:gd name="T115" fmla="*/ 2147483647 h 21600"/>
                <a:gd name="T116" fmla="*/ 2147483647 w 21600"/>
                <a:gd name="T117" fmla="*/ 2147483647 h 21600"/>
                <a:gd name="T118" fmla="*/ 2147483647 w 21600"/>
                <a:gd name="T119" fmla="*/ 2147483647 h 21600"/>
                <a:gd name="T120" fmla="*/ 2147483647 w 21600"/>
                <a:gd name="T121" fmla="*/ 2147483647 h 21600"/>
                <a:gd name="T122" fmla="*/ 2147483647 w 21600"/>
                <a:gd name="T123" fmla="*/ 2147483647 h 21600"/>
                <a:gd name="T124" fmla="*/ 2147483647 w 21600"/>
                <a:gd name="T125" fmla="*/ 2147483647 h 216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600"/>
                <a:gd name="T190" fmla="*/ 0 h 21600"/>
                <a:gd name="T191" fmla="*/ 21600 w 21600"/>
                <a:gd name="T192" fmla="*/ 21600 h 216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600" h="21600">
                  <a:moveTo>
                    <a:pt x="14509" y="20941"/>
                  </a:moveTo>
                  <a:lnTo>
                    <a:pt x="15010" y="20747"/>
                  </a:lnTo>
                  <a:lnTo>
                    <a:pt x="15500" y="20520"/>
                  </a:lnTo>
                  <a:lnTo>
                    <a:pt x="15979" y="20282"/>
                  </a:lnTo>
                  <a:lnTo>
                    <a:pt x="16447" y="20012"/>
                  </a:lnTo>
                  <a:lnTo>
                    <a:pt x="16897" y="19721"/>
                  </a:lnTo>
                  <a:lnTo>
                    <a:pt x="17333" y="19397"/>
                  </a:lnTo>
                  <a:lnTo>
                    <a:pt x="17754" y="19062"/>
                  </a:lnTo>
                  <a:lnTo>
                    <a:pt x="18157" y="18706"/>
                  </a:lnTo>
                  <a:lnTo>
                    <a:pt x="18543" y="18328"/>
                  </a:lnTo>
                  <a:lnTo>
                    <a:pt x="18910" y="17939"/>
                  </a:lnTo>
                  <a:lnTo>
                    <a:pt x="19256" y="17528"/>
                  </a:lnTo>
                  <a:lnTo>
                    <a:pt x="19580" y="17096"/>
                  </a:lnTo>
                  <a:lnTo>
                    <a:pt x="19882" y="16654"/>
                  </a:lnTo>
                  <a:lnTo>
                    <a:pt x="20163" y="16189"/>
                  </a:lnTo>
                  <a:lnTo>
                    <a:pt x="20419" y="15714"/>
                  </a:lnTo>
                  <a:lnTo>
                    <a:pt x="20653" y="15228"/>
                  </a:lnTo>
                  <a:lnTo>
                    <a:pt x="20862" y="14731"/>
                  </a:lnTo>
                  <a:lnTo>
                    <a:pt x="21045" y="14234"/>
                  </a:lnTo>
                  <a:lnTo>
                    <a:pt x="21204" y="13716"/>
                  </a:lnTo>
                  <a:lnTo>
                    <a:pt x="21334" y="13198"/>
                  </a:lnTo>
                  <a:lnTo>
                    <a:pt x="21442" y="12668"/>
                  </a:lnTo>
                  <a:lnTo>
                    <a:pt x="21521" y="12139"/>
                  </a:lnTo>
                  <a:lnTo>
                    <a:pt x="21575" y="11599"/>
                  </a:lnTo>
                  <a:lnTo>
                    <a:pt x="21600" y="11059"/>
                  </a:lnTo>
                  <a:lnTo>
                    <a:pt x="21600" y="10519"/>
                  </a:lnTo>
                  <a:lnTo>
                    <a:pt x="21571" y="9990"/>
                  </a:lnTo>
                  <a:lnTo>
                    <a:pt x="21517" y="9450"/>
                  </a:lnTo>
                  <a:lnTo>
                    <a:pt x="21438" y="8921"/>
                  </a:lnTo>
                  <a:lnTo>
                    <a:pt x="21330" y="8392"/>
                  </a:lnTo>
                  <a:lnTo>
                    <a:pt x="21197" y="7873"/>
                  </a:lnTo>
                  <a:lnTo>
                    <a:pt x="21038" y="7355"/>
                  </a:lnTo>
                  <a:lnTo>
                    <a:pt x="20855" y="6847"/>
                  </a:lnTo>
                  <a:lnTo>
                    <a:pt x="20646" y="6350"/>
                  </a:lnTo>
                  <a:lnTo>
                    <a:pt x="20412" y="5864"/>
                  </a:lnTo>
                  <a:lnTo>
                    <a:pt x="20152" y="5400"/>
                  </a:lnTo>
                  <a:lnTo>
                    <a:pt x="19871" y="4936"/>
                  </a:lnTo>
                  <a:lnTo>
                    <a:pt x="19569" y="4493"/>
                  </a:lnTo>
                  <a:lnTo>
                    <a:pt x="19245" y="4061"/>
                  </a:lnTo>
                  <a:lnTo>
                    <a:pt x="18899" y="3650"/>
                  </a:lnTo>
                  <a:lnTo>
                    <a:pt x="18532" y="3262"/>
                  </a:lnTo>
                  <a:lnTo>
                    <a:pt x="18146" y="2884"/>
                  </a:lnTo>
                  <a:lnTo>
                    <a:pt x="17743" y="2527"/>
                  </a:lnTo>
                  <a:lnTo>
                    <a:pt x="17322" y="2192"/>
                  </a:lnTo>
                  <a:lnTo>
                    <a:pt x="16882" y="1879"/>
                  </a:lnTo>
                  <a:lnTo>
                    <a:pt x="16432" y="1588"/>
                  </a:lnTo>
                  <a:lnTo>
                    <a:pt x="15964" y="1318"/>
                  </a:lnTo>
                  <a:lnTo>
                    <a:pt x="15485" y="1069"/>
                  </a:lnTo>
                  <a:lnTo>
                    <a:pt x="14995" y="842"/>
                  </a:lnTo>
                  <a:lnTo>
                    <a:pt x="14495" y="648"/>
                  </a:lnTo>
                  <a:lnTo>
                    <a:pt x="13983" y="475"/>
                  </a:lnTo>
                  <a:lnTo>
                    <a:pt x="13465" y="335"/>
                  </a:lnTo>
                  <a:lnTo>
                    <a:pt x="12939" y="216"/>
                  </a:lnTo>
                  <a:lnTo>
                    <a:pt x="12410" y="119"/>
                  </a:lnTo>
                  <a:lnTo>
                    <a:pt x="11877" y="54"/>
                  </a:lnTo>
                  <a:lnTo>
                    <a:pt x="11340" y="11"/>
                  </a:lnTo>
                  <a:lnTo>
                    <a:pt x="10800" y="0"/>
                  </a:lnTo>
                  <a:lnTo>
                    <a:pt x="10263" y="11"/>
                  </a:lnTo>
                  <a:lnTo>
                    <a:pt x="9727" y="54"/>
                  </a:lnTo>
                  <a:lnTo>
                    <a:pt x="9190" y="119"/>
                  </a:lnTo>
                  <a:lnTo>
                    <a:pt x="8661" y="216"/>
                  </a:lnTo>
                  <a:lnTo>
                    <a:pt x="8135" y="335"/>
                  </a:lnTo>
                  <a:lnTo>
                    <a:pt x="7617" y="475"/>
                  </a:lnTo>
                  <a:lnTo>
                    <a:pt x="7109" y="648"/>
                  </a:lnTo>
                  <a:lnTo>
                    <a:pt x="6608" y="842"/>
                  </a:lnTo>
                  <a:lnTo>
                    <a:pt x="6115" y="1069"/>
                  </a:lnTo>
                  <a:lnTo>
                    <a:pt x="5636" y="1318"/>
                  </a:lnTo>
                  <a:lnTo>
                    <a:pt x="5171" y="1588"/>
                  </a:lnTo>
                  <a:lnTo>
                    <a:pt x="4718" y="1879"/>
                  </a:lnTo>
                  <a:lnTo>
                    <a:pt x="4282" y="2192"/>
                  </a:lnTo>
                  <a:lnTo>
                    <a:pt x="3860" y="2527"/>
                  </a:lnTo>
                  <a:lnTo>
                    <a:pt x="3457" y="2884"/>
                  </a:lnTo>
                  <a:lnTo>
                    <a:pt x="3072" y="3251"/>
                  </a:lnTo>
                  <a:lnTo>
                    <a:pt x="2705" y="3650"/>
                  </a:lnTo>
                  <a:lnTo>
                    <a:pt x="2359" y="4061"/>
                  </a:lnTo>
                  <a:lnTo>
                    <a:pt x="2031" y="4493"/>
                  </a:lnTo>
                  <a:lnTo>
                    <a:pt x="1729" y="4936"/>
                  </a:lnTo>
                  <a:lnTo>
                    <a:pt x="1448" y="5389"/>
                  </a:lnTo>
                  <a:lnTo>
                    <a:pt x="1188" y="5864"/>
                  </a:lnTo>
                  <a:lnTo>
                    <a:pt x="954" y="6350"/>
                  </a:lnTo>
                  <a:lnTo>
                    <a:pt x="745" y="6847"/>
                  </a:lnTo>
                  <a:lnTo>
                    <a:pt x="562" y="7355"/>
                  </a:lnTo>
                  <a:lnTo>
                    <a:pt x="403" y="7862"/>
                  </a:lnTo>
                  <a:lnTo>
                    <a:pt x="270" y="8392"/>
                  </a:lnTo>
                  <a:lnTo>
                    <a:pt x="162" y="8921"/>
                  </a:lnTo>
                  <a:lnTo>
                    <a:pt x="83" y="9450"/>
                  </a:lnTo>
                  <a:lnTo>
                    <a:pt x="29" y="9979"/>
                  </a:lnTo>
                  <a:lnTo>
                    <a:pt x="0" y="10519"/>
                  </a:lnTo>
                  <a:lnTo>
                    <a:pt x="0" y="11059"/>
                  </a:lnTo>
                  <a:lnTo>
                    <a:pt x="25" y="11599"/>
                  </a:lnTo>
                  <a:lnTo>
                    <a:pt x="79" y="12128"/>
                  </a:lnTo>
                  <a:lnTo>
                    <a:pt x="158" y="12668"/>
                  </a:lnTo>
                  <a:lnTo>
                    <a:pt x="263" y="13187"/>
                  </a:lnTo>
                  <a:lnTo>
                    <a:pt x="396" y="13716"/>
                  </a:lnTo>
                  <a:lnTo>
                    <a:pt x="555" y="14224"/>
                  </a:lnTo>
                  <a:lnTo>
                    <a:pt x="738" y="14731"/>
                  </a:lnTo>
                  <a:lnTo>
                    <a:pt x="947" y="15228"/>
                  </a:lnTo>
                  <a:lnTo>
                    <a:pt x="1181" y="15714"/>
                  </a:lnTo>
                  <a:lnTo>
                    <a:pt x="1437" y="16189"/>
                  </a:lnTo>
                  <a:lnTo>
                    <a:pt x="1718" y="16643"/>
                  </a:lnTo>
                  <a:lnTo>
                    <a:pt x="2020" y="17096"/>
                  </a:lnTo>
                  <a:lnTo>
                    <a:pt x="2344" y="17518"/>
                  </a:lnTo>
                  <a:lnTo>
                    <a:pt x="2690" y="17939"/>
                  </a:lnTo>
                  <a:lnTo>
                    <a:pt x="3057" y="18328"/>
                  </a:lnTo>
                  <a:lnTo>
                    <a:pt x="3439" y="18706"/>
                  </a:lnTo>
                  <a:lnTo>
                    <a:pt x="3842" y="19062"/>
                  </a:lnTo>
                  <a:lnTo>
                    <a:pt x="4264" y="19397"/>
                  </a:lnTo>
                  <a:lnTo>
                    <a:pt x="4700" y="19710"/>
                  </a:lnTo>
                  <a:lnTo>
                    <a:pt x="5153" y="20012"/>
                  </a:lnTo>
                  <a:lnTo>
                    <a:pt x="5618" y="20272"/>
                  </a:lnTo>
                  <a:lnTo>
                    <a:pt x="6097" y="20520"/>
                  </a:lnTo>
                  <a:lnTo>
                    <a:pt x="6587" y="20747"/>
                  </a:lnTo>
                  <a:lnTo>
                    <a:pt x="7087" y="20941"/>
                  </a:lnTo>
                  <a:lnTo>
                    <a:pt x="7599" y="21114"/>
                  </a:lnTo>
                  <a:lnTo>
                    <a:pt x="8117" y="21265"/>
                  </a:lnTo>
                  <a:lnTo>
                    <a:pt x="8643" y="21384"/>
                  </a:lnTo>
                  <a:lnTo>
                    <a:pt x="9172" y="21481"/>
                  </a:lnTo>
                  <a:lnTo>
                    <a:pt x="9705" y="21546"/>
                  </a:lnTo>
                  <a:lnTo>
                    <a:pt x="10242" y="21589"/>
                  </a:lnTo>
                  <a:lnTo>
                    <a:pt x="10782" y="21600"/>
                  </a:lnTo>
                  <a:lnTo>
                    <a:pt x="11319" y="21589"/>
                  </a:lnTo>
                  <a:lnTo>
                    <a:pt x="11855" y="21546"/>
                  </a:lnTo>
                  <a:lnTo>
                    <a:pt x="12392" y="21481"/>
                  </a:lnTo>
                  <a:lnTo>
                    <a:pt x="12921" y="21395"/>
                  </a:lnTo>
                  <a:lnTo>
                    <a:pt x="13447" y="21276"/>
                  </a:lnTo>
                  <a:lnTo>
                    <a:pt x="13965" y="21125"/>
                  </a:lnTo>
                  <a:lnTo>
                    <a:pt x="14473" y="20952"/>
                  </a:lnTo>
                </a:path>
              </a:pathLst>
            </a:custGeom>
            <a:noFill/>
            <a:ln w="22225">
              <a:solidFill>
                <a:srgbClr val="0033CC"/>
              </a:solidFill>
              <a:prstDash val="sysDot"/>
              <a:miter lim="800000"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55925" y="2152650"/>
              <a:ext cx="13335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95575" y="2171700"/>
              <a:ext cx="123825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366" name="TextBox 81"/>
            <p:cNvSpPr txBox="1">
              <a:spLocks noChangeArrowheads="1"/>
            </p:cNvSpPr>
            <p:nvPr/>
          </p:nvSpPr>
          <p:spPr bwMode="auto">
            <a:xfrm>
              <a:off x="2536825" y="2598738"/>
              <a:ext cx="10445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33CC"/>
                  </a:solidFill>
                  <a:latin typeface="Calibri" pitchFamily="34" charset="0"/>
                </a:rPr>
                <a:t>254 nm </a:t>
              </a:r>
              <a:r>
                <a:rPr lang="en-US" sz="1400">
                  <a:solidFill>
                    <a:srgbClr val="0033CC"/>
                  </a:solidFill>
                  <a:latin typeface="Symbol" pitchFamily="18" charset="2"/>
                </a:rPr>
                <a:t>s</a:t>
              </a:r>
              <a:r>
                <a:rPr lang="en-US" sz="1400">
                  <a:solidFill>
                    <a:srgbClr val="0033CC"/>
                  </a:solidFill>
                  <a:latin typeface="Calibri" pitchFamily="34" charset="0"/>
                </a:rPr>
                <a:t>+</a:t>
              </a:r>
            </a:p>
          </p:txBody>
        </p:sp>
      </p:grpSp>
      <p:sp>
        <p:nvSpPr>
          <p:cNvPr id="13317" name="TextBox 25"/>
          <p:cNvSpPr txBox="1">
            <a:spLocks noChangeArrowheads="1"/>
          </p:cNvSpPr>
          <p:nvPr/>
        </p:nvSpPr>
        <p:spPr bwMode="auto">
          <a:xfrm>
            <a:off x="325437" y="1900371"/>
            <a:ext cx="15827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+mn-lt"/>
              </a:rPr>
              <a:t>Pump </a:t>
            </a:r>
            <a:r>
              <a:rPr lang="en-US" dirty="0" smtClean="0">
                <a:latin typeface="+mn-lt"/>
              </a:rPr>
              <a:t>Phase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    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(30 s)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13318" name="Group 31"/>
          <p:cNvGrpSpPr>
            <a:grpSpLocks/>
          </p:cNvGrpSpPr>
          <p:nvPr/>
        </p:nvGrpSpPr>
        <p:grpSpPr bwMode="auto">
          <a:xfrm>
            <a:off x="3163888" y="3249613"/>
            <a:ext cx="1700212" cy="1395412"/>
            <a:chOff x="3683000" y="1258888"/>
            <a:chExt cx="1700213" cy="1395412"/>
          </a:xfrm>
        </p:grpSpPr>
        <p:grpSp>
          <p:nvGrpSpPr>
            <p:cNvPr id="13346" name="Group 52"/>
            <p:cNvGrpSpPr>
              <a:grpSpLocks/>
            </p:cNvGrpSpPr>
            <p:nvPr/>
          </p:nvGrpSpPr>
          <p:grpSpPr bwMode="auto">
            <a:xfrm>
              <a:off x="3682994" y="1960562"/>
              <a:ext cx="1700210" cy="693738"/>
              <a:chOff x="3682577" y="1960036"/>
              <a:chExt cx="1700840" cy="694752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5068984" y="1961626"/>
                <a:ext cx="314442" cy="69316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Arc 39"/>
              <p:cNvSpPr/>
              <p:nvPr/>
            </p:nvSpPr>
            <p:spPr>
              <a:xfrm flipH="1">
                <a:off x="5067397" y="1961626"/>
                <a:ext cx="304913" cy="693162"/>
              </a:xfrm>
              <a:prstGeom prst="arc">
                <a:avLst>
                  <a:gd name="adj1" fmla="val 16200000"/>
                  <a:gd name="adj2" fmla="val 5397227"/>
                </a:avLst>
              </a:prstGeom>
              <a:ln w="508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682583" y="1960037"/>
                <a:ext cx="314442" cy="69316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42" name="Straight Connector 41"/>
              <p:cNvCxnSpPr>
                <a:stCxn id="41" idx="0"/>
                <a:endCxn id="39" idx="0"/>
              </p:cNvCxnSpPr>
              <p:nvPr/>
            </p:nvCxnSpPr>
            <p:spPr>
              <a:xfrm rot="16200000" flipH="1">
                <a:off x="4532209" y="1267631"/>
                <a:ext cx="1589" cy="13864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41" idx="4"/>
                <a:endCxn id="39" idx="4"/>
              </p:cNvCxnSpPr>
              <p:nvPr/>
            </p:nvCxnSpPr>
            <p:spPr>
              <a:xfrm rot="16200000" flipH="1">
                <a:off x="4532209" y="1960793"/>
                <a:ext cx="1589" cy="13864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47" name="TextBox 80"/>
            <p:cNvSpPr txBox="1">
              <a:spLocks noChangeArrowheads="1"/>
            </p:cNvSpPr>
            <p:nvPr/>
          </p:nvSpPr>
          <p:spPr bwMode="auto">
            <a:xfrm>
              <a:off x="4389438" y="1436688"/>
              <a:ext cx="30956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6C00"/>
                  </a:solidFill>
                  <a:latin typeface="Calibri" pitchFamily="34" charset="0"/>
                </a:rPr>
                <a:t>B</a:t>
              </a:r>
            </a:p>
          </p:txBody>
        </p:sp>
        <p:grpSp>
          <p:nvGrpSpPr>
            <p:cNvPr id="13348" name="Group 55"/>
            <p:cNvGrpSpPr>
              <a:grpSpLocks/>
            </p:cNvGrpSpPr>
            <p:nvPr/>
          </p:nvGrpSpPr>
          <p:grpSpPr bwMode="auto">
            <a:xfrm>
              <a:off x="4278313" y="2109410"/>
              <a:ext cx="704850" cy="379345"/>
              <a:chOff x="4277722" y="2109595"/>
              <a:chExt cx="705870" cy="380301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>
                <a:off x="4369929" y="2488751"/>
                <a:ext cx="244829" cy="1591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4277721" y="2109974"/>
                <a:ext cx="244829" cy="1591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4738762" y="2283447"/>
                <a:ext cx="244829" cy="1592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Arrow Connector 30"/>
            <p:cNvCxnSpPr/>
            <p:nvPr/>
          </p:nvCxnSpPr>
          <p:spPr>
            <a:xfrm rot="16200000">
              <a:off x="4099719" y="1585119"/>
              <a:ext cx="654050" cy="1587"/>
            </a:xfrm>
            <a:prstGeom prst="straightConnector1">
              <a:avLst/>
            </a:prstGeom>
            <a:ln w="22225">
              <a:solidFill>
                <a:srgbClr val="006C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50" name="Group 67"/>
            <p:cNvGrpSpPr>
              <a:grpSpLocks/>
            </p:cNvGrpSpPr>
            <p:nvPr/>
          </p:nvGrpSpPr>
          <p:grpSpPr bwMode="auto">
            <a:xfrm>
              <a:off x="4038608" y="2019304"/>
              <a:ext cx="952502" cy="561976"/>
              <a:chOff x="4038829" y="2019338"/>
              <a:chExt cx="951811" cy="561220"/>
            </a:xfrm>
          </p:grpSpPr>
          <p:sp>
            <p:nvSpPr>
              <p:cNvPr id="33" name="AutoShape 11"/>
              <p:cNvSpPr>
                <a:spLocks/>
              </p:cNvSpPr>
              <p:nvPr/>
            </p:nvSpPr>
            <p:spPr bwMode="auto">
              <a:xfrm>
                <a:off x="4130829" y="2406163"/>
                <a:ext cx="491769" cy="17439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4509" y="20941"/>
                    </a:moveTo>
                    <a:lnTo>
                      <a:pt x="15010" y="20747"/>
                    </a:lnTo>
                    <a:lnTo>
                      <a:pt x="15500" y="20520"/>
                    </a:lnTo>
                    <a:lnTo>
                      <a:pt x="15979" y="20282"/>
                    </a:lnTo>
                    <a:lnTo>
                      <a:pt x="16447" y="20012"/>
                    </a:lnTo>
                    <a:lnTo>
                      <a:pt x="16897" y="19721"/>
                    </a:lnTo>
                    <a:lnTo>
                      <a:pt x="17333" y="19397"/>
                    </a:lnTo>
                    <a:lnTo>
                      <a:pt x="17754" y="19062"/>
                    </a:lnTo>
                    <a:lnTo>
                      <a:pt x="18157" y="18706"/>
                    </a:lnTo>
                    <a:lnTo>
                      <a:pt x="18543" y="18328"/>
                    </a:lnTo>
                    <a:lnTo>
                      <a:pt x="18910" y="17939"/>
                    </a:lnTo>
                    <a:lnTo>
                      <a:pt x="19256" y="17528"/>
                    </a:lnTo>
                    <a:lnTo>
                      <a:pt x="19580" y="17096"/>
                    </a:lnTo>
                    <a:lnTo>
                      <a:pt x="19882" y="16654"/>
                    </a:lnTo>
                    <a:lnTo>
                      <a:pt x="20163" y="16189"/>
                    </a:lnTo>
                    <a:lnTo>
                      <a:pt x="20419" y="15714"/>
                    </a:lnTo>
                    <a:lnTo>
                      <a:pt x="20653" y="15228"/>
                    </a:lnTo>
                    <a:lnTo>
                      <a:pt x="20862" y="14731"/>
                    </a:lnTo>
                    <a:lnTo>
                      <a:pt x="21045" y="14234"/>
                    </a:lnTo>
                    <a:lnTo>
                      <a:pt x="21204" y="13716"/>
                    </a:lnTo>
                    <a:lnTo>
                      <a:pt x="21334" y="13198"/>
                    </a:lnTo>
                    <a:lnTo>
                      <a:pt x="21442" y="12668"/>
                    </a:lnTo>
                    <a:lnTo>
                      <a:pt x="21521" y="12139"/>
                    </a:lnTo>
                    <a:lnTo>
                      <a:pt x="21575" y="11599"/>
                    </a:lnTo>
                    <a:lnTo>
                      <a:pt x="21600" y="11059"/>
                    </a:lnTo>
                    <a:lnTo>
                      <a:pt x="21600" y="10519"/>
                    </a:lnTo>
                    <a:lnTo>
                      <a:pt x="21571" y="9990"/>
                    </a:lnTo>
                    <a:lnTo>
                      <a:pt x="21517" y="9450"/>
                    </a:lnTo>
                    <a:lnTo>
                      <a:pt x="21438" y="8921"/>
                    </a:lnTo>
                    <a:lnTo>
                      <a:pt x="21330" y="8392"/>
                    </a:lnTo>
                    <a:lnTo>
                      <a:pt x="21197" y="7873"/>
                    </a:lnTo>
                    <a:lnTo>
                      <a:pt x="21038" y="7355"/>
                    </a:lnTo>
                    <a:lnTo>
                      <a:pt x="20855" y="6847"/>
                    </a:lnTo>
                    <a:lnTo>
                      <a:pt x="20646" y="6350"/>
                    </a:lnTo>
                    <a:lnTo>
                      <a:pt x="20412" y="5864"/>
                    </a:lnTo>
                    <a:lnTo>
                      <a:pt x="20152" y="5400"/>
                    </a:lnTo>
                    <a:lnTo>
                      <a:pt x="19871" y="4936"/>
                    </a:lnTo>
                    <a:lnTo>
                      <a:pt x="19569" y="4493"/>
                    </a:lnTo>
                    <a:lnTo>
                      <a:pt x="19245" y="4061"/>
                    </a:lnTo>
                    <a:lnTo>
                      <a:pt x="18899" y="3650"/>
                    </a:lnTo>
                    <a:lnTo>
                      <a:pt x="18532" y="3262"/>
                    </a:lnTo>
                    <a:lnTo>
                      <a:pt x="18146" y="2884"/>
                    </a:lnTo>
                    <a:lnTo>
                      <a:pt x="17743" y="2527"/>
                    </a:lnTo>
                    <a:lnTo>
                      <a:pt x="17322" y="2192"/>
                    </a:lnTo>
                    <a:lnTo>
                      <a:pt x="16882" y="1879"/>
                    </a:lnTo>
                    <a:lnTo>
                      <a:pt x="16432" y="1588"/>
                    </a:lnTo>
                    <a:lnTo>
                      <a:pt x="15964" y="1318"/>
                    </a:lnTo>
                    <a:lnTo>
                      <a:pt x="15485" y="1069"/>
                    </a:lnTo>
                    <a:lnTo>
                      <a:pt x="14995" y="842"/>
                    </a:lnTo>
                    <a:lnTo>
                      <a:pt x="14495" y="648"/>
                    </a:lnTo>
                    <a:lnTo>
                      <a:pt x="13983" y="475"/>
                    </a:lnTo>
                    <a:lnTo>
                      <a:pt x="13465" y="335"/>
                    </a:lnTo>
                    <a:lnTo>
                      <a:pt x="12939" y="216"/>
                    </a:lnTo>
                    <a:lnTo>
                      <a:pt x="12410" y="119"/>
                    </a:lnTo>
                    <a:lnTo>
                      <a:pt x="11877" y="54"/>
                    </a:lnTo>
                    <a:lnTo>
                      <a:pt x="11340" y="11"/>
                    </a:lnTo>
                    <a:lnTo>
                      <a:pt x="10800" y="0"/>
                    </a:lnTo>
                    <a:lnTo>
                      <a:pt x="10263" y="11"/>
                    </a:lnTo>
                    <a:lnTo>
                      <a:pt x="9727" y="54"/>
                    </a:lnTo>
                    <a:lnTo>
                      <a:pt x="9190" y="119"/>
                    </a:lnTo>
                    <a:lnTo>
                      <a:pt x="8661" y="216"/>
                    </a:lnTo>
                    <a:lnTo>
                      <a:pt x="8135" y="335"/>
                    </a:lnTo>
                    <a:lnTo>
                      <a:pt x="7617" y="475"/>
                    </a:lnTo>
                    <a:lnTo>
                      <a:pt x="7109" y="648"/>
                    </a:lnTo>
                    <a:lnTo>
                      <a:pt x="6608" y="842"/>
                    </a:lnTo>
                    <a:lnTo>
                      <a:pt x="6115" y="1069"/>
                    </a:lnTo>
                    <a:lnTo>
                      <a:pt x="5636" y="1318"/>
                    </a:lnTo>
                    <a:lnTo>
                      <a:pt x="5171" y="1588"/>
                    </a:lnTo>
                    <a:lnTo>
                      <a:pt x="4718" y="1879"/>
                    </a:lnTo>
                    <a:lnTo>
                      <a:pt x="4282" y="2192"/>
                    </a:lnTo>
                    <a:lnTo>
                      <a:pt x="3860" y="2527"/>
                    </a:lnTo>
                    <a:lnTo>
                      <a:pt x="3457" y="2884"/>
                    </a:lnTo>
                    <a:lnTo>
                      <a:pt x="3072" y="3251"/>
                    </a:lnTo>
                    <a:lnTo>
                      <a:pt x="2705" y="3650"/>
                    </a:lnTo>
                    <a:lnTo>
                      <a:pt x="2359" y="4061"/>
                    </a:lnTo>
                    <a:lnTo>
                      <a:pt x="2031" y="4493"/>
                    </a:lnTo>
                    <a:lnTo>
                      <a:pt x="1729" y="4936"/>
                    </a:lnTo>
                    <a:lnTo>
                      <a:pt x="1448" y="5389"/>
                    </a:lnTo>
                    <a:lnTo>
                      <a:pt x="1188" y="5864"/>
                    </a:lnTo>
                    <a:lnTo>
                      <a:pt x="954" y="6350"/>
                    </a:lnTo>
                    <a:lnTo>
                      <a:pt x="745" y="6847"/>
                    </a:lnTo>
                    <a:lnTo>
                      <a:pt x="562" y="7355"/>
                    </a:lnTo>
                    <a:lnTo>
                      <a:pt x="403" y="7862"/>
                    </a:lnTo>
                    <a:lnTo>
                      <a:pt x="270" y="8392"/>
                    </a:lnTo>
                    <a:lnTo>
                      <a:pt x="162" y="8921"/>
                    </a:lnTo>
                    <a:lnTo>
                      <a:pt x="83" y="9450"/>
                    </a:lnTo>
                    <a:lnTo>
                      <a:pt x="29" y="9979"/>
                    </a:lnTo>
                    <a:lnTo>
                      <a:pt x="0" y="10519"/>
                    </a:lnTo>
                    <a:lnTo>
                      <a:pt x="0" y="11059"/>
                    </a:lnTo>
                    <a:lnTo>
                      <a:pt x="25" y="11599"/>
                    </a:lnTo>
                    <a:lnTo>
                      <a:pt x="79" y="12128"/>
                    </a:lnTo>
                    <a:lnTo>
                      <a:pt x="158" y="12668"/>
                    </a:lnTo>
                    <a:lnTo>
                      <a:pt x="263" y="13187"/>
                    </a:lnTo>
                    <a:lnTo>
                      <a:pt x="396" y="13716"/>
                    </a:lnTo>
                    <a:lnTo>
                      <a:pt x="555" y="14224"/>
                    </a:lnTo>
                    <a:lnTo>
                      <a:pt x="738" y="14731"/>
                    </a:lnTo>
                    <a:lnTo>
                      <a:pt x="947" y="15228"/>
                    </a:lnTo>
                    <a:lnTo>
                      <a:pt x="1181" y="15714"/>
                    </a:lnTo>
                    <a:lnTo>
                      <a:pt x="1437" y="16189"/>
                    </a:lnTo>
                    <a:lnTo>
                      <a:pt x="1718" y="16643"/>
                    </a:lnTo>
                    <a:lnTo>
                      <a:pt x="2020" y="17096"/>
                    </a:lnTo>
                    <a:lnTo>
                      <a:pt x="2344" y="17518"/>
                    </a:lnTo>
                    <a:lnTo>
                      <a:pt x="2690" y="17939"/>
                    </a:lnTo>
                    <a:lnTo>
                      <a:pt x="3057" y="18328"/>
                    </a:lnTo>
                    <a:lnTo>
                      <a:pt x="3439" y="18706"/>
                    </a:lnTo>
                    <a:lnTo>
                      <a:pt x="3842" y="19062"/>
                    </a:lnTo>
                    <a:lnTo>
                      <a:pt x="4264" y="19397"/>
                    </a:lnTo>
                    <a:lnTo>
                      <a:pt x="4700" y="19710"/>
                    </a:lnTo>
                    <a:lnTo>
                      <a:pt x="5153" y="20012"/>
                    </a:lnTo>
                    <a:lnTo>
                      <a:pt x="5618" y="20272"/>
                    </a:lnTo>
                    <a:lnTo>
                      <a:pt x="6097" y="20520"/>
                    </a:lnTo>
                    <a:lnTo>
                      <a:pt x="6587" y="20747"/>
                    </a:lnTo>
                    <a:lnTo>
                      <a:pt x="7087" y="20941"/>
                    </a:lnTo>
                    <a:lnTo>
                      <a:pt x="7599" y="21114"/>
                    </a:lnTo>
                    <a:lnTo>
                      <a:pt x="8117" y="21265"/>
                    </a:lnTo>
                    <a:lnTo>
                      <a:pt x="8643" y="21384"/>
                    </a:lnTo>
                    <a:lnTo>
                      <a:pt x="9172" y="21481"/>
                    </a:lnTo>
                    <a:lnTo>
                      <a:pt x="9705" y="21546"/>
                    </a:lnTo>
                    <a:lnTo>
                      <a:pt x="10242" y="21589"/>
                    </a:lnTo>
                    <a:lnTo>
                      <a:pt x="10782" y="21600"/>
                    </a:lnTo>
                    <a:lnTo>
                      <a:pt x="11319" y="21589"/>
                    </a:lnTo>
                    <a:lnTo>
                      <a:pt x="11855" y="21546"/>
                    </a:lnTo>
                    <a:lnTo>
                      <a:pt x="12392" y="21481"/>
                    </a:lnTo>
                    <a:lnTo>
                      <a:pt x="12921" y="21395"/>
                    </a:lnTo>
                    <a:lnTo>
                      <a:pt x="13447" y="21276"/>
                    </a:lnTo>
                    <a:lnTo>
                      <a:pt x="13965" y="21125"/>
                    </a:lnTo>
                    <a:lnTo>
                      <a:pt x="14473" y="20952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miter lim="800000"/>
                <a:headEnd type="triangle" w="med" len="med"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34" name="AutoShape 11"/>
              <p:cNvSpPr>
                <a:spLocks/>
              </p:cNvSpPr>
              <p:nvPr/>
            </p:nvSpPr>
            <p:spPr bwMode="auto">
              <a:xfrm>
                <a:off x="4038821" y="2019334"/>
                <a:ext cx="491769" cy="17439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4509" y="20941"/>
                    </a:moveTo>
                    <a:lnTo>
                      <a:pt x="15010" y="20747"/>
                    </a:lnTo>
                    <a:lnTo>
                      <a:pt x="15500" y="20520"/>
                    </a:lnTo>
                    <a:lnTo>
                      <a:pt x="15979" y="20282"/>
                    </a:lnTo>
                    <a:lnTo>
                      <a:pt x="16447" y="20012"/>
                    </a:lnTo>
                    <a:lnTo>
                      <a:pt x="16897" y="19721"/>
                    </a:lnTo>
                    <a:lnTo>
                      <a:pt x="17333" y="19397"/>
                    </a:lnTo>
                    <a:lnTo>
                      <a:pt x="17754" y="19062"/>
                    </a:lnTo>
                    <a:lnTo>
                      <a:pt x="18157" y="18706"/>
                    </a:lnTo>
                    <a:lnTo>
                      <a:pt x="18543" y="18328"/>
                    </a:lnTo>
                    <a:lnTo>
                      <a:pt x="18910" y="17939"/>
                    </a:lnTo>
                    <a:lnTo>
                      <a:pt x="19256" y="17528"/>
                    </a:lnTo>
                    <a:lnTo>
                      <a:pt x="19580" y="17096"/>
                    </a:lnTo>
                    <a:lnTo>
                      <a:pt x="19882" y="16654"/>
                    </a:lnTo>
                    <a:lnTo>
                      <a:pt x="20163" y="16189"/>
                    </a:lnTo>
                    <a:lnTo>
                      <a:pt x="20419" y="15714"/>
                    </a:lnTo>
                    <a:lnTo>
                      <a:pt x="20653" y="15228"/>
                    </a:lnTo>
                    <a:lnTo>
                      <a:pt x="20862" y="14731"/>
                    </a:lnTo>
                    <a:lnTo>
                      <a:pt x="21045" y="14234"/>
                    </a:lnTo>
                    <a:lnTo>
                      <a:pt x="21204" y="13716"/>
                    </a:lnTo>
                    <a:lnTo>
                      <a:pt x="21334" y="13198"/>
                    </a:lnTo>
                    <a:lnTo>
                      <a:pt x="21442" y="12668"/>
                    </a:lnTo>
                    <a:lnTo>
                      <a:pt x="21521" y="12139"/>
                    </a:lnTo>
                    <a:lnTo>
                      <a:pt x="21575" y="11599"/>
                    </a:lnTo>
                    <a:lnTo>
                      <a:pt x="21600" y="11059"/>
                    </a:lnTo>
                    <a:lnTo>
                      <a:pt x="21600" y="10519"/>
                    </a:lnTo>
                    <a:lnTo>
                      <a:pt x="21571" y="9990"/>
                    </a:lnTo>
                    <a:lnTo>
                      <a:pt x="21517" y="9450"/>
                    </a:lnTo>
                    <a:lnTo>
                      <a:pt x="21438" y="8921"/>
                    </a:lnTo>
                    <a:lnTo>
                      <a:pt x="21330" y="8392"/>
                    </a:lnTo>
                    <a:lnTo>
                      <a:pt x="21197" y="7873"/>
                    </a:lnTo>
                    <a:lnTo>
                      <a:pt x="21038" y="7355"/>
                    </a:lnTo>
                    <a:lnTo>
                      <a:pt x="20855" y="6847"/>
                    </a:lnTo>
                    <a:lnTo>
                      <a:pt x="20646" y="6350"/>
                    </a:lnTo>
                    <a:lnTo>
                      <a:pt x="20412" y="5864"/>
                    </a:lnTo>
                    <a:lnTo>
                      <a:pt x="20152" y="5400"/>
                    </a:lnTo>
                    <a:lnTo>
                      <a:pt x="19871" y="4936"/>
                    </a:lnTo>
                    <a:lnTo>
                      <a:pt x="19569" y="4493"/>
                    </a:lnTo>
                    <a:lnTo>
                      <a:pt x="19245" y="4061"/>
                    </a:lnTo>
                    <a:lnTo>
                      <a:pt x="18899" y="3650"/>
                    </a:lnTo>
                    <a:lnTo>
                      <a:pt x="18532" y="3262"/>
                    </a:lnTo>
                    <a:lnTo>
                      <a:pt x="18146" y="2884"/>
                    </a:lnTo>
                    <a:lnTo>
                      <a:pt x="17743" y="2527"/>
                    </a:lnTo>
                    <a:lnTo>
                      <a:pt x="17322" y="2192"/>
                    </a:lnTo>
                    <a:lnTo>
                      <a:pt x="16882" y="1879"/>
                    </a:lnTo>
                    <a:lnTo>
                      <a:pt x="16432" y="1588"/>
                    </a:lnTo>
                    <a:lnTo>
                      <a:pt x="15964" y="1318"/>
                    </a:lnTo>
                    <a:lnTo>
                      <a:pt x="15485" y="1069"/>
                    </a:lnTo>
                    <a:lnTo>
                      <a:pt x="14995" y="842"/>
                    </a:lnTo>
                    <a:lnTo>
                      <a:pt x="14495" y="648"/>
                    </a:lnTo>
                    <a:lnTo>
                      <a:pt x="13983" y="475"/>
                    </a:lnTo>
                    <a:lnTo>
                      <a:pt x="13465" y="335"/>
                    </a:lnTo>
                    <a:lnTo>
                      <a:pt x="12939" y="216"/>
                    </a:lnTo>
                    <a:lnTo>
                      <a:pt x="12410" y="119"/>
                    </a:lnTo>
                    <a:lnTo>
                      <a:pt x="11877" y="54"/>
                    </a:lnTo>
                    <a:lnTo>
                      <a:pt x="11340" y="11"/>
                    </a:lnTo>
                    <a:lnTo>
                      <a:pt x="10800" y="0"/>
                    </a:lnTo>
                    <a:lnTo>
                      <a:pt x="10263" y="11"/>
                    </a:lnTo>
                    <a:lnTo>
                      <a:pt x="9727" y="54"/>
                    </a:lnTo>
                    <a:lnTo>
                      <a:pt x="9190" y="119"/>
                    </a:lnTo>
                    <a:lnTo>
                      <a:pt x="8661" y="216"/>
                    </a:lnTo>
                    <a:lnTo>
                      <a:pt x="8135" y="335"/>
                    </a:lnTo>
                    <a:lnTo>
                      <a:pt x="7617" y="475"/>
                    </a:lnTo>
                    <a:lnTo>
                      <a:pt x="7109" y="648"/>
                    </a:lnTo>
                    <a:lnTo>
                      <a:pt x="6608" y="842"/>
                    </a:lnTo>
                    <a:lnTo>
                      <a:pt x="6115" y="1069"/>
                    </a:lnTo>
                    <a:lnTo>
                      <a:pt x="5636" y="1318"/>
                    </a:lnTo>
                    <a:lnTo>
                      <a:pt x="5171" y="1588"/>
                    </a:lnTo>
                    <a:lnTo>
                      <a:pt x="4718" y="1879"/>
                    </a:lnTo>
                    <a:lnTo>
                      <a:pt x="4282" y="2192"/>
                    </a:lnTo>
                    <a:lnTo>
                      <a:pt x="3860" y="2527"/>
                    </a:lnTo>
                    <a:lnTo>
                      <a:pt x="3457" y="2884"/>
                    </a:lnTo>
                    <a:lnTo>
                      <a:pt x="3072" y="3251"/>
                    </a:lnTo>
                    <a:lnTo>
                      <a:pt x="2705" y="3650"/>
                    </a:lnTo>
                    <a:lnTo>
                      <a:pt x="2359" y="4061"/>
                    </a:lnTo>
                    <a:lnTo>
                      <a:pt x="2031" y="4493"/>
                    </a:lnTo>
                    <a:lnTo>
                      <a:pt x="1729" y="4936"/>
                    </a:lnTo>
                    <a:lnTo>
                      <a:pt x="1448" y="5389"/>
                    </a:lnTo>
                    <a:lnTo>
                      <a:pt x="1188" y="5864"/>
                    </a:lnTo>
                    <a:lnTo>
                      <a:pt x="954" y="6350"/>
                    </a:lnTo>
                    <a:lnTo>
                      <a:pt x="745" y="6847"/>
                    </a:lnTo>
                    <a:lnTo>
                      <a:pt x="562" y="7355"/>
                    </a:lnTo>
                    <a:lnTo>
                      <a:pt x="403" y="7862"/>
                    </a:lnTo>
                    <a:lnTo>
                      <a:pt x="270" y="8392"/>
                    </a:lnTo>
                    <a:lnTo>
                      <a:pt x="162" y="8921"/>
                    </a:lnTo>
                    <a:lnTo>
                      <a:pt x="83" y="9450"/>
                    </a:lnTo>
                    <a:lnTo>
                      <a:pt x="29" y="9979"/>
                    </a:lnTo>
                    <a:lnTo>
                      <a:pt x="0" y="10519"/>
                    </a:lnTo>
                    <a:lnTo>
                      <a:pt x="0" y="11059"/>
                    </a:lnTo>
                    <a:lnTo>
                      <a:pt x="25" y="11599"/>
                    </a:lnTo>
                    <a:lnTo>
                      <a:pt x="79" y="12128"/>
                    </a:lnTo>
                    <a:lnTo>
                      <a:pt x="158" y="12668"/>
                    </a:lnTo>
                    <a:lnTo>
                      <a:pt x="263" y="13187"/>
                    </a:lnTo>
                    <a:lnTo>
                      <a:pt x="396" y="13716"/>
                    </a:lnTo>
                    <a:lnTo>
                      <a:pt x="555" y="14224"/>
                    </a:lnTo>
                    <a:lnTo>
                      <a:pt x="738" y="14731"/>
                    </a:lnTo>
                    <a:lnTo>
                      <a:pt x="947" y="15228"/>
                    </a:lnTo>
                    <a:lnTo>
                      <a:pt x="1181" y="15714"/>
                    </a:lnTo>
                    <a:lnTo>
                      <a:pt x="1437" y="16189"/>
                    </a:lnTo>
                    <a:lnTo>
                      <a:pt x="1718" y="16643"/>
                    </a:lnTo>
                    <a:lnTo>
                      <a:pt x="2020" y="17096"/>
                    </a:lnTo>
                    <a:lnTo>
                      <a:pt x="2344" y="17518"/>
                    </a:lnTo>
                    <a:lnTo>
                      <a:pt x="2690" y="17939"/>
                    </a:lnTo>
                    <a:lnTo>
                      <a:pt x="3057" y="18328"/>
                    </a:lnTo>
                    <a:lnTo>
                      <a:pt x="3439" y="18706"/>
                    </a:lnTo>
                    <a:lnTo>
                      <a:pt x="3842" y="19062"/>
                    </a:lnTo>
                    <a:lnTo>
                      <a:pt x="4264" y="19397"/>
                    </a:lnTo>
                    <a:lnTo>
                      <a:pt x="4700" y="19710"/>
                    </a:lnTo>
                    <a:lnTo>
                      <a:pt x="5153" y="20012"/>
                    </a:lnTo>
                    <a:lnTo>
                      <a:pt x="5618" y="20272"/>
                    </a:lnTo>
                    <a:lnTo>
                      <a:pt x="6097" y="20520"/>
                    </a:lnTo>
                    <a:lnTo>
                      <a:pt x="6587" y="20747"/>
                    </a:lnTo>
                    <a:lnTo>
                      <a:pt x="7087" y="20941"/>
                    </a:lnTo>
                    <a:lnTo>
                      <a:pt x="7599" y="21114"/>
                    </a:lnTo>
                    <a:lnTo>
                      <a:pt x="8117" y="21265"/>
                    </a:lnTo>
                    <a:lnTo>
                      <a:pt x="8643" y="21384"/>
                    </a:lnTo>
                    <a:lnTo>
                      <a:pt x="9172" y="21481"/>
                    </a:lnTo>
                    <a:lnTo>
                      <a:pt x="9705" y="21546"/>
                    </a:lnTo>
                    <a:lnTo>
                      <a:pt x="10242" y="21589"/>
                    </a:lnTo>
                    <a:lnTo>
                      <a:pt x="10782" y="21600"/>
                    </a:lnTo>
                    <a:lnTo>
                      <a:pt x="11319" y="21589"/>
                    </a:lnTo>
                    <a:lnTo>
                      <a:pt x="11855" y="21546"/>
                    </a:lnTo>
                    <a:lnTo>
                      <a:pt x="12392" y="21481"/>
                    </a:lnTo>
                    <a:lnTo>
                      <a:pt x="12921" y="21395"/>
                    </a:lnTo>
                    <a:lnTo>
                      <a:pt x="13447" y="21276"/>
                    </a:lnTo>
                    <a:lnTo>
                      <a:pt x="13965" y="21125"/>
                    </a:lnTo>
                    <a:lnTo>
                      <a:pt x="14473" y="20952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miter lim="800000"/>
                <a:headEnd type="triangle" w="med" len="med"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35" name="AutoShape 11"/>
              <p:cNvSpPr>
                <a:spLocks/>
              </p:cNvSpPr>
              <p:nvPr/>
            </p:nvSpPr>
            <p:spPr bwMode="auto">
              <a:xfrm>
                <a:off x="4498863" y="2200066"/>
                <a:ext cx="491769" cy="17439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4509" y="20941"/>
                    </a:moveTo>
                    <a:lnTo>
                      <a:pt x="15010" y="20747"/>
                    </a:lnTo>
                    <a:lnTo>
                      <a:pt x="15500" y="20520"/>
                    </a:lnTo>
                    <a:lnTo>
                      <a:pt x="15979" y="20282"/>
                    </a:lnTo>
                    <a:lnTo>
                      <a:pt x="16447" y="20012"/>
                    </a:lnTo>
                    <a:lnTo>
                      <a:pt x="16897" y="19721"/>
                    </a:lnTo>
                    <a:lnTo>
                      <a:pt x="17333" y="19397"/>
                    </a:lnTo>
                    <a:lnTo>
                      <a:pt x="17754" y="19062"/>
                    </a:lnTo>
                    <a:lnTo>
                      <a:pt x="18157" y="18706"/>
                    </a:lnTo>
                    <a:lnTo>
                      <a:pt x="18543" y="18328"/>
                    </a:lnTo>
                    <a:lnTo>
                      <a:pt x="18910" y="17939"/>
                    </a:lnTo>
                    <a:lnTo>
                      <a:pt x="19256" y="17528"/>
                    </a:lnTo>
                    <a:lnTo>
                      <a:pt x="19580" y="17096"/>
                    </a:lnTo>
                    <a:lnTo>
                      <a:pt x="19882" y="16654"/>
                    </a:lnTo>
                    <a:lnTo>
                      <a:pt x="20163" y="16189"/>
                    </a:lnTo>
                    <a:lnTo>
                      <a:pt x="20419" y="15714"/>
                    </a:lnTo>
                    <a:lnTo>
                      <a:pt x="20653" y="15228"/>
                    </a:lnTo>
                    <a:lnTo>
                      <a:pt x="20862" y="14731"/>
                    </a:lnTo>
                    <a:lnTo>
                      <a:pt x="21045" y="14234"/>
                    </a:lnTo>
                    <a:lnTo>
                      <a:pt x="21204" y="13716"/>
                    </a:lnTo>
                    <a:lnTo>
                      <a:pt x="21334" y="13198"/>
                    </a:lnTo>
                    <a:lnTo>
                      <a:pt x="21442" y="12668"/>
                    </a:lnTo>
                    <a:lnTo>
                      <a:pt x="21521" y="12139"/>
                    </a:lnTo>
                    <a:lnTo>
                      <a:pt x="21575" y="11599"/>
                    </a:lnTo>
                    <a:lnTo>
                      <a:pt x="21600" y="11059"/>
                    </a:lnTo>
                    <a:lnTo>
                      <a:pt x="21600" y="10519"/>
                    </a:lnTo>
                    <a:lnTo>
                      <a:pt x="21571" y="9990"/>
                    </a:lnTo>
                    <a:lnTo>
                      <a:pt x="21517" y="9450"/>
                    </a:lnTo>
                    <a:lnTo>
                      <a:pt x="21438" y="8921"/>
                    </a:lnTo>
                    <a:lnTo>
                      <a:pt x="21330" y="8392"/>
                    </a:lnTo>
                    <a:lnTo>
                      <a:pt x="21197" y="7873"/>
                    </a:lnTo>
                    <a:lnTo>
                      <a:pt x="21038" y="7355"/>
                    </a:lnTo>
                    <a:lnTo>
                      <a:pt x="20855" y="6847"/>
                    </a:lnTo>
                    <a:lnTo>
                      <a:pt x="20646" y="6350"/>
                    </a:lnTo>
                    <a:lnTo>
                      <a:pt x="20412" y="5864"/>
                    </a:lnTo>
                    <a:lnTo>
                      <a:pt x="20152" y="5400"/>
                    </a:lnTo>
                    <a:lnTo>
                      <a:pt x="19871" y="4936"/>
                    </a:lnTo>
                    <a:lnTo>
                      <a:pt x="19569" y="4493"/>
                    </a:lnTo>
                    <a:lnTo>
                      <a:pt x="19245" y="4061"/>
                    </a:lnTo>
                    <a:lnTo>
                      <a:pt x="18899" y="3650"/>
                    </a:lnTo>
                    <a:lnTo>
                      <a:pt x="18532" y="3262"/>
                    </a:lnTo>
                    <a:lnTo>
                      <a:pt x="18146" y="2884"/>
                    </a:lnTo>
                    <a:lnTo>
                      <a:pt x="17743" y="2527"/>
                    </a:lnTo>
                    <a:lnTo>
                      <a:pt x="17322" y="2192"/>
                    </a:lnTo>
                    <a:lnTo>
                      <a:pt x="16882" y="1879"/>
                    </a:lnTo>
                    <a:lnTo>
                      <a:pt x="16432" y="1588"/>
                    </a:lnTo>
                    <a:lnTo>
                      <a:pt x="15964" y="1318"/>
                    </a:lnTo>
                    <a:lnTo>
                      <a:pt x="15485" y="1069"/>
                    </a:lnTo>
                    <a:lnTo>
                      <a:pt x="14995" y="842"/>
                    </a:lnTo>
                    <a:lnTo>
                      <a:pt x="14495" y="648"/>
                    </a:lnTo>
                    <a:lnTo>
                      <a:pt x="13983" y="475"/>
                    </a:lnTo>
                    <a:lnTo>
                      <a:pt x="13465" y="335"/>
                    </a:lnTo>
                    <a:lnTo>
                      <a:pt x="12939" y="216"/>
                    </a:lnTo>
                    <a:lnTo>
                      <a:pt x="12410" y="119"/>
                    </a:lnTo>
                    <a:lnTo>
                      <a:pt x="11877" y="54"/>
                    </a:lnTo>
                    <a:lnTo>
                      <a:pt x="11340" y="11"/>
                    </a:lnTo>
                    <a:lnTo>
                      <a:pt x="10800" y="0"/>
                    </a:lnTo>
                    <a:lnTo>
                      <a:pt x="10263" y="11"/>
                    </a:lnTo>
                    <a:lnTo>
                      <a:pt x="9727" y="54"/>
                    </a:lnTo>
                    <a:lnTo>
                      <a:pt x="9190" y="119"/>
                    </a:lnTo>
                    <a:lnTo>
                      <a:pt x="8661" y="216"/>
                    </a:lnTo>
                    <a:lnTo>
                      <a:pt x="8135" y="335"/>
                    </a:lnTo>
                    <a:lnTo>
                      <a:pt x="7617" y="475"/>
                    </a:lnTo>
                    <a:lnTo>
                      <a:pt x="7109" y="648"/>
                    </a:lnTo>
                    <a:lnTo>
                      <a:pt x="6608" y="842"/>
                    </a:lnTo>
                    <a:lnTo>
                      <a:pt x="6115" y="1069"/>
                    </a:lnTo>
                    <a:lnTo>
                      <a:pt x="5636" y="1318"/>
                    </a:lnTo>
                    <a:lnTo>
                      <a:pt x="5171" y="1588"/>
                    </a:lnTo>
                    <a:lnTo>
                      <a:pt x="4718" y="1879"/>
                    </a:lnTo>
                    <a:lnTo>
                      <a:pt x="4282" y="2192"/>
                    </a:lnTo>
                    <a:lnTo>
                      <a:pt x="3860" y="2527"/>
                    </a:lnTo>
                    <a:lnTo>
                      <a:pt x="3457" y="2884"/>
                    </a:lnTo>
                    <a:lnTo>
                      <a:pt x="3072" y="3251"/>
                    </a:lnTo>
                    <a:lnTo>
                      <a:pt x="2705" y="3650"/>
                    </a:lnTo>
                    <a:lnTo>
                      <a:pt x="2359" y="4061"/>
                    </a:lnTo>
                    <a:lnTo>
                      <a:pt x="2031" y="4493"/>
                    </a:lnTo>
                    <a:lnTo>
                      <a:pt x="1729" y="4936"/>
                    </a:lnTo>
                    <a:lnTo>
                      <a:pt x="1448" y="5389"/>
                    </a:lnTo>
                    <a:lnTo>
                      <a:pt x="1188" y="5864"/>
                    </a:lnTo>
                    <a:lnTo>
                      <a:pt x="954" y="6350"/>
                    </a:lnTo>
                    <a:lnTo>
                      <a:pt x="745" y="6847"/>
                    </a:lnTo>
                    <a:lnTo>
                      <a:pt x="562" y="7355"/>
                    </a:lnTo>
                    <a:lnTo>
                      <a:pt x="403" y="7862"/>
                    </a:lnTo>
                    <a:lnTo>
                      <a:pt x="270" y="8392"/>
                    </a:lnTo>
                    <a:lnTo>
                      <a:pt x="162" y="8921"/>
                    </a:lnTo>
                    <a:lnTo>
                      <a:pt x="83" y="9450"/>
                    </a:lnTo>
                    <a:lnTo>
                      <a:pt x="29" y="9979"/>
                    </a:lnTo>
                    <a:lnTo>
                      <a:pt x="0" y="10519"/>
                    </a:lnTo>
                    <a:lnTo>
                      <a:pt x="0" y="11059"/>
                    </a:lnTo>
                    <a:lnTo>
                      <a:pt x="25" y="11599"/>
                    </a:lnTo>
                    <a:lnTo>
                      <a:pt x="79" y="12128"/>
                    </a:lnTo>
                    <a:lnTo>
                      <a:pt x="158" y="12668"/>
                    </a:lnTo>
                    <a:lnTo>
                      <a:pt x="263" y="13187"/>
                    </a:lnTo>
                    <a:lnTo>
                      <a:pt x="396" y="13716"/>
                    </a:lnTo>
                    <a:lnTo>
                      <a:pt x="555" y="14224"/>
                    </a:lnTo>
                    <a:lnTo>
                      <a:pt x="738" y="14731"/>
                    </a:lnTo>
                    <a:lnTo>
                      <a:pt x="947" y="15228"/>
                    </a:lnTo>
                    <a:lnTo>
                      <a:pt x="1181" y="15714"/>
                    </a:lnTo>
                    <a:lnTo>
                      <a:pt x="1437" y="16189"/>
                    </a:lnTo>
                    <a:lnTo>
                      <a:pt x="1718" y="16643"/>
                    </a:lnTo>
                    <a:lnTo>
                      <a:pt x="2020" y="17096"/>
                    </a:lnTo>
                    <a:lnTo>
                      <a:pt x="2344" y="17518"/>
                    </a:lnTo>
                    <a:lnTo>
                      <a:pt x="2690" y="17939"/>
                    </a:lnTo>
                    <a:lnTo>
                      <a:pt x="3057" y="18328"/>
                    </a:lnTo>
                    <a:lnTo>
                      <a:pt x="3439" y="18706"/>
                    </a:lnTo>
                    <a:lnTo>
                      <a:pt x="3842" y="19062"/>
                    </a:lnTo>
                    <a:lnTo>
                      <a:pt x="4264" y="19397"/>
                    </a:lnTo>
                    <a:lnTo>
                      <a:pt x="4700" y="19710"/>
                    </a:lnTo>
                    <a:lnTo>
                      <a:pt x="5153" y="20012"/>
                    </a:lnTo>
                    <a:lnTo>
                      <a:pt x="5618" y="20272"/>
                    </a:lnTo>
                    <a:lnTo>
                      <a:pt x="6097" y="20520"/>
                    </a:lnTo>
                    <a:lnTo>
                      <a:pt x="6587" y="20747"/>
                    </a:lnTo>
                    <a:lnTo>
                      <a:pt x="7087" y="20941"/>
                    </a:lnTo>
                    <a:lnTo>
                      <a:pt x="7599" y="21114"/>
                    </a:lnTo>
                    <a:lnTo>
                      <a:pt x="8117" y="21265"/>
                    </a:lnTo>
                    <a:lnTo>
                      <a:pt x="8643" y="21384"/>
                    </a:lnTo>
                    <a:lnTo>
                      <a:pt x="9172" y="21481"/>
                    </a:lnTo>
                    <a:lnTo>
                      <a:pt x="9705" y="21546"/>
                    </a:lnTo>
                    <a:lnTo>
                      <a:pt x="10242" y="21589"/>
                    </a:lnTo>
                    <a:lnTo>
                      <a:pt x="10782" y="21600"/>
                    </a:lnTo>
                    <a:lnTo>
                      <a:pt x="11319" y="21589"/>
                    </a:lnTo>
                    <a:lnTo>
                      <a:pt x="11855" y="21546"/>
                    </a:lnTo>
                    <a:lnTo>
                      <a:pt x="12392" y="21481"/>
                    </a:lnTo>
                    <a:lnTo>
                      <a:pt x="12921" y="21395"/>
                    </a:lnTo>
                    <a:lnTo>
                      <a:pt x="13447" y="21276"/>
                    </a:lnTo>
                    <a:lnTo>
                      <a:pt x="13965" y="21125"/>
                    </a:lnTo>
                    <a:lnTo>
                      <a:pt x="14473" y="20952"/>
                    </a:lnTo>
                  </a:path>
                </a:pathLst>
              </a:cu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  <a:miter lim="800000"/>
                <a:headEnd type="triangle" w="med" len="med"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Calibri" pitchFamily="34" charset="0"/>
                </a:endParaRPr>
              </a:p>
            </p:txBody>
          </p:sp>
        </p:grpSp>
      </p:grpSp>
      <p:grpSp>
        <p:nvGrpSpPr>
          <p:cNvPr id="13319" name="Group 40"/>
          <p:cNvGrpSpPr>
            <a:grpSpLocks/>
          </p:cNvGrpSpPr>
          <p:nvPr/>
        </p:nvGrpSpPr>
        <p:grpSpPr bwMode="auto">
          <a:xfrm>
            <a:off x="1778000" y="3875088"/>
            <a:ext cx="1327150" cy="820737"/>
            <a:chOff x="2298700" y="1914525"/>
            <a:chExt cx="1327150" cy="820738"/>
          </a:xfrm>
        </p:grpSpPr>
        <p:sp>
          <p:nvSpPr>
            <p:cNvPr id="13343" name="TextBox 44"/>
            <p:cNvSpPr txBox="1">
              <a:spLocks noChangeArrowheads="1"/>
            </p:cNvSpPr>
            <p:nvPr/>
          </p:nvSpPr>
          <p:spPr bwMode="auto">
            <a:xfrm>
              <a:off x="2298700" y="2427288"/>
              <a:ext cx="13271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solidFill>
                    <a:srgbClr val="0033CC"/>
                  </a:solidFill>
                  <a:latin typeface="Calibri" pitchFamily="34" charset="0"/>
                </a:rPr>
                <a:t>254 nm Linear</a:t>
              </a:r>
            </a:p>
          </p:txBody>
        </p:sp>
        <p:sp>
          <p:nvSpPr>
            <p:cNvPr id="46" name="AutoShape 7"/>
            <p:cNvSpPr>
              <a:spLocks/>
            </p:cNvSpPr>
            <p:nvPr/>
          </p:nvSpPr>
          <p:spPr bwMode="auto">
            <a:xfrm>
              <a:off x="2428875" y="2201862"/>
              <a:ext cx="1057275" cy="25241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20252" y="15925"/>
                  </a:moveTo>
                  <a:lnTo>
                    <a:pt x="0" y="15925"/>
                  </a:lnTo>
                  <a:lnTo>
                    <a:pt x="722" y="6099"/>
                  </a:lnTo>
                  <a:lnTo>
                    <a:pt x="20974" y="6099"/>
                  </a:lnTo>
                  <a:lnTo>
                    <a:pt x="20252" y="15925"/>
                  </a:lnTo>
                  <a:close/>
                  <a:moveTo>
                    <a:pt x="19863" y="21600"/>
                  </a:moveTo>
                  <a:lnTo>
                    <a:pt x="21026" y="5845"/>
                  </a:lnTo>
                  <a:lnTo>
                    <a:pt x="21455" y="0"/>
                  </a:lnTo>
                  <a:lnTo>
                    <a:pt x="21600" y="11520"/>
                  </a:lnTo>
                  <a:lnTo>
                    <a:pt x="19863" y="21600"/>
                  </a:lnTo>
                  <a:close/>
                  <a:moveTo>
                    <a:pt x="19863" y="21600"/>
                  </a:moveTo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87000">
                  <a:srgbClr val="0033CC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2780507" y="2093118"/>
              <a:ext cx="360362" cy="3175"/>
            </a:xfrm>
            <a:prstGeom prst="straightConnector1">
              <a:avLst/>
            </a:prstGeom>
            <a:ln w="22225">
              <a:solidFill>
                <a:srgbClr val="0033CC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20" name="TextBox 47"/>
          <p:cNvSpPr txBox="1">
            <a:spLocks noChangeArrowheads="1"/>
          </p:cNvSpPr>
          <p:nvPr/>
        </p:nvSpPr>
        <p:spPr bwMode="auto">
          <a:xfrm>
            <a:off x="314325" y="3626961"/>
            <a:ext cx="158273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+mn-lt"/>
              </a:rPr>
              <a:t>Probe </a:t>
            </a:r>
            <a:r>
              <a:rPr lang="en-US" dirty="0" smtClean="0">
                <a:latin typeface="+mn-lt"/>
              </a:rPr>
              <a:t>Phase</a:t>
            </a:r>
          </a:p>
          <a:p>
            <a:r>
              <a:rPr lang="ja-JP" altLang="en-US" dirty="0">
                <a:latin typeface="+mn-lt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(100-200 s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)</a:t>
            </a:r>
          </a:p>
          <a:p>
            <a:r>
              <a:rPr lang="ja-JP" altLang="en-US" dirty="0" smtClean="0">
                <a:solidFill>
                  <a:srgbClr val="0000FF"/>
                </a:solidFill>
                <a:latin typeface="Calibri" pitchFamily="34" charset="0"/>
              </a:rPr>
              <a:t>　　　　↓</a:t>
            </a:r>
            <a:endParaRPr lang="en-US" altLang="ja-JP" dirty="0" smtClean="0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ja-JP" altLang="en-US" dirty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</a:rPr>
              <a:t>(270-800 </a:t>
            </a:r>
            <a:r>
              <a:rPr lang="en-US" altLang="ja-JP" dirty="0">
                <a:solidFill>
                  <a:srgbClr val="0000FF"/>
                </a:solidFill>
              </a:rPr>
              <a:t>s</a:t>
            </a:r>
            <a:r>
              <a:rPr lang="en-US" altLang="ja-JP" dirty="0">
                <a:solidFill>
                  <a:srgbClr val="0000FF"/>
                </a:solidFill>
                <a:latin typeface="Calibri" pitchFamily="34" charset="0"/>
              </a:rPr>
              <a:t>)</a:t>
            </a:r>
          </a:p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13321" name="Group 54"/>
          <p:cNvGrpSpPr>
            <a:grpSpLocks/>
          </p:cNvGrpSpPr>
          <p:nvPr/>
        </p:nvGrpSpPr>
        <p:grpSpPr bwMode="auto">
          <a:xfrm>
            <a:off x="4959350" y="3444875"/>
            <a:ext cx="1057275" cy="979488"/>
            <a:chOff x="5480050" y="1785345"/>
            <a:chExt cx="1057275" cy="979488"/>
          </a:xfrm>
        </p:grpSpPr>
        <p:grpSp>
          <p:nvGrpSpPr>
            <p:cNvPr id="13337" name="Group 53"/>
            <p:cNvGrpSpPr>
              <a:grpSpLocks/>
            </p:cNvGrpSpPr>
            <p:nvPr/>
          </p:nvGrpSpPr>
          <p:grpSpPr bwMode="auto">
            <a:xfrm>
              <a:off x="5480050" y="2137770"/>
              <a:ext cx="1057275" cy="627063"/>
              <a:chOff x="5480050" y="1822450"/>
              <a:chExt cx="1057275" cy="627063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 rot="5400000" flipH="1" flipV="1">
                <a:off x="5959475" y="1998663"/>
                <a:ext cx="338137" cy="204788"/>
              </a:xfrm>
              <a:prstGeom prst="straightConnector1">
                <a:avLst/>
              </a:prstGeom>
              <a:ln w="22225">
                <a:solidFill>
                  <a:srgbClr val="0033CC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16200000" flipV="1">
                <a:off x="5761038" y="2008188"/>
                <a:ext cx="338137" cy="204787"/>
              </a:xfrm>
              <a:prstGeom prst="straightConnector1">
                <a:avLst/>
              </a:prstGeom>
              <a:ln w="22225">
                <a:solidFill>
                  <a:srgbClr val="0033CC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AutoShape 7"/>
              <p:cNvSpPr>
                <a:spLocks/>
              </p:cNvSpPr>
              <p:nvPr/>
            </p:nvSpPr>
            <p:spPr bwMode="auto">
              <a:xfrm>
                <a:off x="5480050" y="2190750"/>
                <a:ext cx="1057275" cy="252413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20252" y="15925"/>
                    </a:moveTo>
                    <a:lnTo>
                      <a:pt x="0" y="15925"/>
                    </a:lnTo>
                    <a:lnTo>
                      <a:pt x="722" y="6099"/>
                    </a:lnTo>
                    <a:lnTo>
                      <a:pt x="20974" y="6099"/>
                    </a:lnTo>
                    <a:lnTo>
                      <a:pt x="20252" y="15925"/>
                    </a:lnTo>
                    <a:close/>
                    <a:moveTo>
                      <a:pt x="19863" y="21600"/>
                    </a:moveTo>
                    <a:lnTo>
                      <a:pt x="21026" y="5845"/>
                    </a:lnTo>
                    <a:lnTo>
                      <a:pt x="21455" y="0"/>
                    </a:lnTo>
                    <a:lnTo>
                      <a:pt x="21600" y="11520"/>
                    </a:lnTo>
                    <a:lnTo>
                      <a:pt x="19863" y="21600"/>
                    </a:lnTo>
                    <a:close/>
                    <a:moveTo>
                      <a:pt x="19863" y="21600"/>
                    </a:moveTo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87000">
                    <a:srgbClr val="0033CC"/>
                  </a:gs>
                </a:gsLst>
                <a:lin ang="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5" name="Arc 54"/>
              <p:cNvSpPr/>
              <p:nvPr/>
            </p:nvSpPr>
            <p:spPr>
              <a:xfrm rot="18958990">
                <a:off x="5694363" y="1822450"/>
                <a:ext cx="649287" cy="627063"/>
              </a:xfrm>
              <a:prstGeom prst="arc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3338" name="TextBox 80"/>
            <p:cNvSpPr txBox="1">
              <a:spLocks noChangeArrowheads="1"/>
            </p:cNvSpPr>
            <p:nvPr/>
          </p:nvSpPr>
          <p:spPr bwMode="auto">
            <a:xfrm>
              <a:off x="5849938" y="1785345"/>
              <a:ext cx="38417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Symbol" pitchFamily="18" charset="2"/>
                </a:rPr>
                <a:t>w</a:t>
              </a:r>
              <a:r>
                <a:rPr lang="en-US" sz="1600" baseline="-25000">
                  <a:latin typeface="Calibri" pitchFamily="34" charset="0"/>
                </a:rPr>
                <a:t>L</a:t>
              </a:r>
            </a:p>
          </p:txBody>
        </p:sp>
      </p:grpSp>
      <p:grpSp>
        <p:nvGrpSpPr>
          <p:cNvPr id="13322" name="Group 74"/>
          <p:cNvGrpSpPr>
            <a:grpSpLocks/>
          </p:cNvGrpSpPr>
          <p:nvPr/>
        </p:nvGrpSpPr>
        <p:grpSpPr bwMode="auto">
          <a:xfrm>
            <a:off x="6164263" y="3851275"/>
            <a:ext cx="2625725" cy="1271588"/>
            <a:chOff x="6138863" y="1944583"/>
            <a:chExt cx="2625725" cy="1271692"/>
          </a:xfrm>
        </p:grpSpPr>
        <p:grpSp>
          <p:nvGrpSpPr>
            <p:cNvPr id="30" name="Group 142"/>
            <p:cNvGrpSpPr/>
            <p:nvPr/>
          </p:nvGrpSpPr>
          <p:grpSpPr>
            <a:xfrm>
              <a:off x="6544786" y="1944583"/>
              <a:ext cx="629392" cy="814228"/>
              <a:chOff x="3632874" y="4593187"/>
              <a:chExt cx="629392" cy="814228"/>
            </a:xfrm>
            <a:scene3d>
              <a:camera prst="orthographicFront">
                <a:rot lat="1800000" lon="4200000" rev="0"/>
              </a:camera>
              <a:lightRig rig="threePt" dir="t"/>
            </a:scene3d>
          </p:grpSpPr>
          <p:sp>
            <p:nvSpPr>
              <p:cNvPr id="63" name="Rectangle 62"/>
              <p:cNvSpPr/>
              <p:nvPr/>
            </p:nvSpPr>
            <p:spPr>
              <a:xfrm>
                <a:off x="3632874" y="4593187"/>
                <a:ext cx="629392" cy="807522"/>
              </a:xfrm>
              <a:prstGeom prst="rect">
                <a:avLst/>
              </a:prstGeom>
              <a:noFill/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 rot="16200000" flipH="1">
                <a:off x="3494317" y="5000898"/>
                <a:ext cx="807522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16200000" flipH="1">
                <a:off x="3587337" y="4998910"/>
                <a:ext cx="807522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16200000" flipH="1">
                <a:off x="3314189" y="4998910"/>
                <a:ext cx="807522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16200000" flipH="1">
                <a:off x="3407209" y="4996922"/>
                <a:ext cx="807522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16200000" flipH="1">
                <a:off x="3674419" y="5002860"/>
                <a:ext cx="807522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6200000" flipH="1">
                <a:off x="3767439" y="5000872"/>
                <a:ext cx="807522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32" name="TextBox 143"/>
            <p:cNvSpPr txBox="1">
              <a:spLocks noChangeArrowheads="1"/>
            </p:cNvSpPr>
            <p:nvPr/>
          </p:nvSpPr>
          <p:spPr bwMode="auto">
            <a:xfrm>
              <a:off x="6138863" y="2908300"/>
              <a:ext cx="14843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Calibri" pitchFamily="34" charset="0"/>
                </a:rPr>
                <a:t>Linear Polarizer</a:t>
              </a:r>
            </a:p>
          </p:txBody>
        </p:sp>
        <p:sp>
          <p:nvSpPr>
            <p:cNvPr id="59" name="AutoShape 7"/>
            <p:cNvSpPr>
              <a:spLocks/>
            </p:cNvSpPr>
            <p:nvPr/>
          </p:nvSpPr>
          <p:spPr bwMode="auto">
            <a:xfrm>
              <a:off x="7075488" y="2216068"/>
              <a:ext cx="731837" cy="242907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20252" y="15925"/>
                  </a:moveTo>
                  <a:lnTo>
                    <a:pt x="0" y="15925"/>
                  </a:lnTo>
                  <a:lnTo>
                    <a:pt x="722" y="6099"/>
                  </a:lnTo>
                  <a:lnTo>
                    <a:pt x="20974" y="6099"/>
                  </a:lnTo>
                  <a:lnTo>
                    <a:pt x="20252" y="15925"/>
                  </a:lnTo>
                  <a:close/>
                  <a:moveTo>
                    <a:pt x="19863" y="21600"/>
                  </a:moveTo>
                  <a:lnTo>
                    <a:pt x="21026" y="5845"/>
                  </a:lnTo>
                  <a:lnTo>
                    <a:pt x="21455" y="0"/>
                  </a:lnTo>
                  <a:lnTo>
                    <a:pt x="21600" y="11520"/>
                  </a:lnTo>
                  <a:lnTo>
                    <a:pt x="19863" y="21600"/>
                  </a:lnTo>
                  <a:close/>
                  <a:moveTo>
                    <a:pt x="19863" y="21600"/>
                  </a:moveTo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87000">
                  <a:srgbClr val="0033CC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0" name="Flowchart: Direct Access Storage 59"/>
            <p:cNvSpPr/>
            <p:nvPr/>
          </p:nvSpPr>
          <p:spPr>
            <a:xfrm flipH="1">
              <a:off x="7988300" y="2128748"/>
              <a:ext cx="471488" cy="393732"/>
            </a:xfrm>
            <a:prstGeom prst="flowChartMagneticDru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8032750" y="2216068"/>
              <a:ext cx="63500" cy="22226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336" name="TextBox 147"/>
            <p:cNvSpPr txBox="1">
              <a:spLocks noChangeArrowheads="1"/>
            </p:cNvSpPr>
            <p:nvPr/>
          </p:nvSpPr>
          <p:spPr bwMode="auto">
            <a:xfrm>
              <a:off x="7716838" y="2525713"/>
              <a:ext cx="1047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Calibri" pitchFamily="34" charset="0"/>
                </a:rPr>
                <a:t>Detector</a:t>
              </a:r>
            </a:p>
          </p:txBody>
        </p:sp>
      </p:grpSp>
      <p:grpSp>
        <p:nvGrpSpPr>
          <p:cNvPr id="13323" name="Group 88"/>
          <p:cNvGrpSpPr>
            <a:grpSpLocks/>
          </p:cNvGrpSpPr>
          <p:nvPr/>
        </p:nvGrpSpPr>
        <p:grpSpPr bwMode="auto">
          <a:xfrm>
            <a:off x="5022850" y="3217863"/>
            <a:ext cx="3870325" cy="771525"/>
            <a:chOff x="5202238" y="1545633"/>
            <a:chExt cx="3870325" cy="771525"/>
          </a:xfrm>
        </p:grpSpPr>
        <p:pic>
          <p:nvPicPr>
            <p:cNvPr id="13329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l="34224" t="28378" r="44180" b="64793"/>
            <a:stretch>
              <a:fillRect/>
            </a:stretch>
          </p:blipFill>
          <p:spPr bwMode="auto">
            <a:xfrm>
              <a:off x="5202238" y="1545633"/>
              <a:ext cx="1735137" cy="341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l="34268" t="43965" r="44008" b="50656"/>
            <a:stretch>
              <a:fillRect/>
            </a:stretch>
          </p:blipFill>
          <p:spPr bwMode="auto">
            <a:xfrm>
              <a:off x="7383463" y="2056808"/>
              <a:ext cx="1689100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24" name="Group 94"/>
          <p:cNvGrpSpPr>
            <a:grpSpLocks/>
          </p:cNvGrpSpPr>
          <p:nvPr/>
        </p:nvGrpSpPr>
        <p:grpSpPr bwMode="auto">
          <a:xfrm>
            <a:off x="2205038" y="5213350"/>
            <a:ext cx="5580062" cy="1141413"/>
            <a:chOff x="1890713" y="3977683"/>
            <a:chExt cx="5580062" cy="1141234"/>
          </a:xfrm>
        </p:grpSpPr>
        <p:pic>
          <p:nvPicPr>
            <p:cNvPr id="1332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l="22456" t="57758" r="31767" b="32990"/>
            <a:stretch>
              <a:fillRect/>
            </a:stretch>
          </p:blipFill>
          <p:spPr bwMode="auto">
            <a:xfrm>
              <a:off x="1890713" y="3977683"/>
              <a:ext cx="5580062" cy="70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26" name="Group 169"/>
            <p:cNvGrpSpPr>
              <a:grpSpLocks/>
            </p:cNvGrpSpPr>
            <p:nvPr/>
          </p:nvGrpSpPr>
          <p:grpSpPr bwMode="auto">
            <a:xfrm>
              <a:off x="3194050" y="4634725"/>
              <a:ext cx="2960686" cy="484192"/>
              <a:chOff x="3193583" y="4319358"/>
              <a:chExt cx="2961562" cy="484500"/>
            </a:xfrm>
          </p:grpSpPr>
          <p:pic>
            <p:nvPicPr>
              <p:cNvPr id="13327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5593" t="75040" r="45265" b="18602"/>
              <a:stretch>
                <a:fillRect/>
              </a:stretch>
            </p:blipFill>
            <p:spPr bwMode="auto">
              <a:xfrm>
                <a:off x="3821378" y="4319358"/>
                <a:ext cx="2333767" cy="484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7" name="Right Arrow 76"/>
              <p:cNvSpPr/>
              <p:nvPr/>
            </p:nvSpPr>
            <p:spPr>
              <a:xfrm>
                <a:off x="3193583" y="4440146"/>
                <a:ext cx="582785" cy="363712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tx1"/>
                  </a:gs>
                  <a:gs pos="75000">
                    <a:srgbClr val="FF0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528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437091"/>
            <a:ext cx="70485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1918758" y="5558008"/>
                <a:ext cx="53509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𝑑</m:t>
                    </m:r>
                    <m:r>
                      <m:rPr>
                        <m:sty m:val="p"/>
                      </m:rPr>
                      <a:rPr lang="en-US" altLang="ja-JP" sz="2400" baseline="-2500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Hg</m:t>
                    </m:r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&lt;3.1×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−29</m:t>
                        </m:r>
                      </m:sup>
                    </m:sSup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ja-JP" sz="240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cm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  <a:ea typeface="Cambria Math"/>
                  </a:rPr>
                  <a:t> (95% CL</a:t>
                </a:r>
                <a:r>
                  <a:rPr lang="en-US" altLang="ja-JP" sz="2400" dirty="0" smtClean="0">
                    <a:solidFill>
                      <a:schemeClr val="tx1"/>
                    </a:solidFill>
                    <a:ea typeface="Cambria Math"/>
                  </a:rPr>
                  <a:t>)</a:t>
                </a:r>
                <a:endParaRPr lang="en-US" altLang="ja-JP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58" y="5558008"/>
                <a:ext cx="5350933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342" t="-9333" b="-3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357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3266" y="259307"/>
            <a:ext cx="578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Improvements to the EDM Experiment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36728" y="1064525"/>
            <a:ext cx="84479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 Vapor Cell development: </a:t>
            </a:r>
          </a:p>
          <a:p>
            <a:r>
              <a:rPr lang="en-US" dirty="0"/>
              <a:t>	</a:t>
            </a:r>
            <a:r>
              <a:rPr lang="en-US" dirty="0" smtClean="0">
                <a:solidFill>
                  <a:srgbClr val="C00000"/>
                </a:solidFill>
              </a:rPr>
              <a:t>Stable</a:t>
            </a:r>
            <a:r>
              <a:rPr lang="en-US" dirty="0" smtClean="0"/>
              <a:t> </a:t>
            </a:r>
            <a:r>
              <a:rPr lang="en-US" dirty="0">
                <a:solidFill>
                  <a:srgbClr val="DA0000"/>
                </a:solidFill>
              </a:rPr>
              <a:t>s</a:t>
            </a:r>
            <a:r>
              <a:rPr lang="en-US" dirty="0" smtClean="0">
                <a:solidFill>
                  <a:srgbClr val="DA0000"/>
                </a:solidFill>
              </a:rPr>
              <a:t>pin lifetimes of 800, 600, 500, and 270 sec</a:t>
            </a:r>
          </a:p>
          <a:p>
            <a:r>
              <a:rPr lang="en-US" dirty="0">
                <a:solidFill>
                  <a:srgbClr val="DA0000"/>
                </a:solidFill>
              </a:rPr>
              <a:t>	</a:t>
            </a:r>
            <a:r>
              <a:rPr lang="en-US" dirty="0" smtClean="0">
                <a:solidFill>
                  <a:srgbClr val="DA0000"/>
                </a:solidFill>
              </a:rPr>
              <a:t>Problem of disappearance of Hg within the cells solved</a:t>
            </a:r>
          </a:p>
          <a:p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Reduced magnetic field noise – less conducting materials near the cells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Light induced noise and systematic effects eliminated by precession in the dark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Reduced high voltage leakage currents:</a:t>
            </a:r>
          </a:p>
          <a:p>
            <a:r>
              <a:rPr lang="en-US" dirty="0"/>
              <a:t>	</a:t>
            </a:r>
            <a:r>
              <a:rPr lang="en-US" dirty="0" smtClean="0">
                <a:solidFill>
                  <a:srgbClr val="DA0000"/>
                </a:solidFill>
              </a:rPr>
              <a:t>Measure separately the currents across the cell and to the ground plane</a:t>
            </a:r>
          </a:p>
          <a:p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Commercial </a:t>
            </a:r>
            <a:r>
              <a:rPr lang="en-US" dirty="0" err="1" smtClean="0"/>
              <a:t>uv</a:t>
            </a:r>
            <a:r>
              <a:rPr lang="en-US" dirty="0" smtClean="0"/>
              <a:t> laser provides better stability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We are working on improving the beam pointing stability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76800" y="6179641"/>
            <a:ext cx="3562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[From: B. </a:t>
            </a:r>
            <a:r>
              <a:rPr kumimoji="1" lang="en-US" altLang="ja-JP" sz="1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Heckel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Lepton Moments 2014]</a:t>
            </a:r>
            <a:endParaRPr kumimoji="1" lang="ja-JP" alt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2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テキスト ボックス 37"/>
          <p:cNvSpPr txBox="1">
            <a:spLocks noChangeArrowheads="1"/>
          </p:cNvSpPr>
          <p:nvPr/>
        </p:nvSpPr>
        <p:spPr bwMode="auto">
          <a:xfrm>
            <a:off x="3350418" y="2121099"/>
            <a:ext cx="22886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Comic Sans MS" pitchFamily="66" charset="0"/>
              </a:rPr>
              <a:t>(Time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18" charset="0"/>
              </a:rPr>
              <a:t>:   </a:t>
            </a:r>
            <a:r>
              <a:rPr lang="en-US" altLang="ja-JP" sz="2000" i="1" dirty="0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18" charset="0"/>
              </a:rPr>
              <a:t>          </a:t>
            </a:r>
            <a:r>
              <a:rPr lang="en-US" altLang="ja-JP" sz="2000" dirty="0" smtClean="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en-US" altLang="ja-JP" sz="2000" i="1" dirty="0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875330" y="157927"/>
            <a:ext cx="7623209" cy="5973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2800" dirty="0" smtClean="0">
                <a:solidFill>
                  <a:prstClr val="black"/>
                </a:solidFill>
              </a:rPr>
              <a:t>Transformation property of  EDM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1659587" y="2287585"/>
            <a:ext cx="1385888" cy="1365250"/>
          </a:xfrm>
          <a:prstGeom prst="ellipse">
            <a:avLst/>
          </a:prstGeom>
          <a:gradFill rotWithShape="1">
            <a:gsLst>
              <a:gs pos="0">
                <a:srgbClr val="094C6E"/>
              </a:gs>
              <a:gs pos="100000">
                <a:srgbClr val="13A4ED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892950" y="2265360"/>
            <a:ext cx="415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smtClean="0">
                <a:solidFill>
                  <a:srgbClr val="FFFFFF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100912" y="2392360"/>
            <a:ext cx="415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srgbClr val="FFFFFF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378725" y="2324098"/>
            <a:ext cx="415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smtClean="0">
                <a:solidFill>
                  <a:srgbClr val="FFFFFF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81837" y="3049585"/>
            <a:ext cx="415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rgbClr val="FFFFFF"/>
                </a:solidFill>
                <a:latin typeface="Tahoma" pitchFamily="34" charset="0"/>
              </a:rPr>
              <a:t>­-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172350" y="3157535"/>
            <a:ext cx="414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rgbClr val="FFFFFF"/>
                </a:solidFill>
                <a:latin typeface="Tahoma" pitchFamily="34" charset="0"/>
              </a:rPr>
              <a:t>­-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2461275" y="3051173"/>
            <a:ext cx="415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rgbClr val="FFFFFF"/>
                </a:solidFill>
                <a:latin typeface="Tahoma" pitchFamily="34" charset="0"/>
              </a:rPr>
              <a:t>­-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2362678" y="3662360"/>
            <a:ext cx="0" cy="339725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V="1">
            <a:off x="2340625" y="1693860"/>
            <a:ext cx="0" cy="681038"/>
          </a:xfrm>
          <a:prstGeom prst="line">
            <a:avLst/>
          </a:prstGeom>
          <a:noFill/>
          <a:ln w="88900" cap="rnd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5" name="円弧 14"/>
          <p:cNvSpPr/>
          <p:nvPr/>
        </p:nvSpPr>
        <p:spPr>
          <a:xfrm>
            <a:off x="1589737" y="2754310"/>
            <a:ext cx="1497013" cy="422275"/>
          </a:xfrm>
          <a:prstGeom prst="arc">
            <a:avLst>
              <a:gd name="adj1" fmla="val 21166859"/>
              <a:gd name="adj2" fmla="val 1111936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6" name="二等辺三角形 15"/>
          <p:cNvSpPr>
            <a:spLocks noChangeArrowheads="1"/>
          </p:cNvSpPr>
          <p:nvPr/>
        </p:nvSpPr>
        <p:spPr bwMode="auto">
          <a:xfrm rot="5400000">
            <a:off x="2326338" y="3040060"/>
            <a:ext cx="169862" cy="28733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5798580" y="2263772"/>
            <a:ext cx="1354137" cy="1358900"/>
          </a:xfrm>
          <a:prstGeom prst="ellipse">
            <a:avLst/>
          </a:prstGeom>
          <a:gradFill rotWithShape="1">
            <a:gsLst>
              <a:gs pos="0">
                <a:srgbClr val="094C6E"/>
              </a:gs>
              <a:gs pos="100000">
                <a:srgbClr val="13A4ED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027180" y="2241547"/>
            <a:ext cx="40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smtClean="0">
                <a:solidFill>
                  <a:srgbClr val="FFFFFF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230380" y="2366960"/>
            <a:ext cx="4048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smtClean="0">
                <a:solidFill>
                  <a:srgbClr val="FFFFFF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501842" y="2300285"/>
            <a:ext cx="404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smtClean="0">
                <a:solidFill>
                  <a:srgbClr val="FFFFFF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016067" y="3021010"/>
            <a:ext cx="404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rgbClr val="FFFFFF"/>
                </a:solidFill>
                <a:latin typeface="Tahoma" pitchFamily="34" charset="0"/>
              </a:rPr>
              <a:t>­-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6645847" y="3065032"/>
            <a:ext cx="3070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chemeClr val="bg1"/>
                </a:solidFill>
                <a:latin typeface="Tahoma" pitchFamily="34" charset="0"/>
              </a:rPr>
              <a:t>-</a:t>
            </a:r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flipV="1">
            <a:off x="6478030" y="1997072"/>
            <a:ext cx="0" cy="338138"/>
          </a:xfrm>
          <a:prstGeom prst="line">
            <a:avLst/>
          </a:prstGeom>
          <a:noFill/>
          <a:ln w="889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6489142" y="3630610"/>
            <a:ext cx="0" cy="677862"/>
          </a:xfrm>
          <a:prstGeom prst="line">
            <a:avLst/>
          </a:prstGeom>
          <a:noFill/>
          <a:ln w="88900" cap="rnd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6" name="円弧 25"/>
          <p:cNvSpPr/>
          <p:nvPr/>
        </p:nvSpPr>
        <p:spPr>
          <a:xfrm>
            <a:off x="5730317" y="2727322"/>
            <a:ext cx="1462088" cy="420688"/>
          </a:xfrm>
          <a:prstGeom prst="arc">
            <a:avLst>
              <a:gd name="adj1" fmla="val 21166859"/>
              <a:gd name="adj2" fmla="val 1111936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7" name="二等辺三角形 26"/>
          <p:cNvSpPr>
            <a:spLocks noChangeArrowheads="1"/>
          </p:cNvSpPr>
          <p:nvPr/>
        </p:nvSpPr>
        <p:spPr bwMode="auto">
          <a:xfrm rot="16200000" flipH="1">
            <a:off x="6394686" y="2985291"/>
            <a:ext cx="179388" cy="31115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3401741" y="3500030"/>
            <a:ext cx="21435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Comic Sans MS" pitchFamily="66" charset="0"/>
              </a:rPr>
              <a:t>Spin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18" charset="0"/>
              </a:rPr>
              <a:t>:    </a:t>
            </a:r>
            <a:r>
              <a:rPr lang="en-US" altLang="ja-JP" sz="2000" b="1" i="1" dirty="0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18" charset="0"/>
              </a:rPr>
              <a:t>           </a:t>
            </a:r>
            <a:r>
              <a:rPr lang="en-US" altLang="ja-JP" sz="2000" dirty="0" smtClean="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en-US" altLang="ja-JP" sz="2000" b="1" i="1" dirty="0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Comic Sans MS" pitchFamily="66" charset="0"/>
              </a:rPr>
              <a:t>EDM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18" charset="0"/>
              </a:rPr>
              <a:t>:   </a:t>
            </a:r>
            <a:r>
              <a:rPr lang="en-US" altLang="ja-JP" sz="2000" b="1" i="1" dirty="0" smtClean="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US" altLang="ja-JP" sz="2000" dirty="0" smtClean="0">
                <a:solidFill>
                  <a:srgbClr val="000000"/>
                </a:solidFill>
                <a:latin typeface="Times New Roman" pitchFamily="18" charset="0"/>
              </a:rPr>
              <a:t>             </a:t>
            </a:r>
            <a:r>
              <a:rPr lang="en-US" altLang="ja-JP" sz="2000" b="1" i="1" dirty="0" err="1" smtClean="0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altLang="ja-JP" sz="2000" b="1" i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>
            <a:off x="4598668" y="2361401"/>
            <a:ext cx="381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0" name="Line 20"/>
          <p:cNvSpPr>
            <a:spLocks noChangeShapeType="1"/>
          </p:cNvSpPr>
          <p:nvPr/>
        </p:nvSpPr>
        <p:spPr bwMode="auto">
          <a:xfrm>
            <a:off x="4598668" y="37757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2" name="右矢印 31"/>
          <p:cNvSpPr>
            <a:spLocks noChangeArrowheads="1"/>
          </p:cNvSpPr>
          <p:nvPr/>
        </p:nvSpPr>
        <p:spPr bwMode="auto">
          <a:xfrm>
            <a:off x="3788964" y="2770185"/>
            <a:ext cx="1358769" cy="581025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4" name="テキスト ボックス 37"/>
          <p:cNvSpPr txBox="1">
            <a:spLocks noChangeArrowheads="1"/>
          </p:cNvSpPr>
          <p:nvPr/>
        </p:nvSpPr>
        <p:spPr bwMode="auto">
          <a:xfrm>
            <a:off x="3401741" y="1695447"/>
            <a:ext cx="20408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Time Reversal</a:t>
            </a:r>
          </a:p>
        </p:txBody>
      </p:sp>
      <p:sp>
        <p:nvSpPr>
          <p:cNvPr id="35" name="上矢印 34"/>
          <p:cNvSpPr/>
          <p:nvPr/>
        </p:nvSpPr>
        <p:spPr>
          <a:xfrm>
            <a:off x="950391" y="1727832"/>
            <a:ext cx="548640" cy="2316480"/>
          </a:xfrm>
          <a:prstGeom prst="upArrow">
            <a:avLst>
              <a:gd name="adj1" fmla="val 50000"/>
              <a:gd name="adj2" fmla="val 116667"/>
            </a:avLst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12706" y="2784473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kumimoji="1" lang="ja-JP" alt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102182" y="113061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i="1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kumimoji="1" lang="ja-JP" alt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上矢印 37"/>
          <p:cNvSpPr/>
          <p:nvPr/>
        </p:nvSpPr>
        <p:spPr>
          <a:xfrm>
            <a:off x="7373697" y="1818002"/>
            <a:ext cx="548640" cy="2316480"/>
          </a:xfrm>
          <a:prstGeom prst="upArrow">
            <a:avLst>
              <a:gd name="adj1" fmla="val 50000"/>
              <a:gd name="adj2" fmla="val 116667"/>
            </a:avLst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749617" y="2823842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kumimoji="1" lang="ja-JP" alt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6298642" y="3197509"/>
            <a:ext cx="406400" cy="641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chemeClr val="bg1"/>
                </a:solidFill>
                <a:latin typeface="Tahoma" pitchFamily="34" charset="0"/>
              </a:rPr>
              <a:t>­-</a:t>
            </a:r>
          </a:p>
        </p:txBody>
      </p:sp>
      <p:pic>
        <p:nvPicPr>
          <p:cNvPr id="40" name="図 39" descr="EDMの変換性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3525" y="4367734"/>
            <a:ext cx="2631701" cy="2490266"/>
          </a:xfrm>
          <a:prstGeom prst="rect">
            <a:avLst/>
          </a:prstGeom>
        </p:spPr>
      </p:pic>
      <p:sp>
        <p:nvSpPr>
          <p:cNvPr id="41" name="Line 20"/>
          <p:cNvSpPr>
            <a:spLocks noChangeShapeType="1"/>
          </p:cNvSpPr>
          <p:nvPr/>
        </p:nvSpPr>
        <p:spPr bwMode="auto">
          <a:xfrm>
            <a:off x="4583113" y="4132285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563562"/>
          </a:xfrm>
        </p:spPr>
        <p:txBody>
          <a:bodyPr/>
          <a:lstStyle/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Precession in the dark</a:t>
            </a:r>
            <a:endParaRPr lang="en-US" sz="28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EDM run 16030 raw data pl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8701"/>
            <a:ext cx="5334000" cy="4000499"/>
          </a:xfrm>
          <a:prstGeom prst="rect">
            <a:avLst/>
          </a:prstGeom>
        </p:spPr>
      </p:pic>
      <p:pic>
        <p:nvPicPr>
          <p:cNvPr id="4" name="Picture 3" descr="EDM run 16030 raw data excerp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1314451"/>
            <a:ext cx="3733800" cy="28003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67600" y="1219200"/>
            <a:ext cx="1676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343400" y="1905000"/>
            <a:ext cx="1676400" cy="304800"/>
          </a:xfrm>
          <a:prstGeom prst="straightConnector1">
            <a:avLst/>
          </a:prstGeom>
          <a:ln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43400" y="3200400"/>
            <a:ext cx="1828800" cy="381000"/>
          </a:xfrm>
          <a:prstGeom prst="straightConnector1">
            <a:avLst/>
          </a:prstGeom>
          <a:ln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10200" y="1676400"/>
            <a:ext cx="1524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28800" y="2514600"/>
            <a:ext cx="143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Optical rotation 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angle of 24</a:t>
            </a:r>
            <a:r>
              <a:rPr lang="en-US" sz="1400" baseline="30000" dirty="0" smtClean="0">
                <a:solidFill>
                  <a:schemeClr val="tx2"/>
                </a:solidFill>
              </a:rPr>
              <a:t>0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752600" y="2057400"/>
            <a:ext cx="609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0" y="5287089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Advantages</a:t>
            </a:r>
            <a:r>
              <a:rPr lang="en-US" dirty="0" smtClean="0">
                <a:solidFill>
                  <a:srgbClr val="C00000"/>
                </a:solidFill>
              </a:rPr>
              <a:t>:   Longer spin coherence times</a:t>
            </a:r>
          </a:p>
          <a:p>
            <a:r>
              <a:rPr lang="en-US" dirty="0">
                <a:solidFill>
                  <a:srgbClr val="C00000"/>
                </a:solidFill>
              </a:rPr>
              <a:t>	 </a:t>
            </a:r>
            <a:r>
              <a:rPr lang="en-US" dirty="0" smtClean="0">
                <a:solidFill>
                  <a:srgbClr val="C00000"/>
                </a:solidFill>
              </a:rPr>
              <a:t>       Light induced noise and systematic errors eliminated</a:t>
            </a:r>
          </a:p>
          <a:p>
            <a:r>
              <a:rPr lang="en-US" dirty="0">
                <a:solidFill>
                  <a:srgbClr val="C00000"/>
                </a:solidFill>
              </a:rPr>
              <a:t>	</a:t>
            </a:r>
            <a:r>
              <a:rPr lang="en-US" dirty="0" smtClean="0">
                <a:solidFill>
                  <a:srgbClr val="C00000"/>
                </a:solidFill>
              </a:rPr>
              <a:t>        Insensitive to common mode B field drift        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3410" y="36576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A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4800" y="36576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B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86922" y="3200400"/>
            <a:ext cx="0" cy="9906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5181600" y="6487418"/>
            <a:ext cx="3562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[From: B. </a:t>
            </a:r>
            <a:r>
              <a:rPr kumimoji="1" lang="en-US" altLang="ja-JP" sz="1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Heckel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Lepton Moments 2014]</a:t>
            </a:r>
            <a:endParaRPr kumimoji="1" lang="ja-JP" alt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3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563562"/>
          </a:xfrm>
        </p:spPr>
        <p:txBody>
          <a:bodyPr/>
          <a:lstStyle/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Precession in the dark</a:t>
            </a:r>
            <a:endParaRPr lang="en-US" sz="28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EDM run 16030 raw data pl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8701"/>
            <a:ext cx="5334000" cy="4000499"/>
          </a:xfrm>
          <a:prstGeom prst="rect">
            <a:avLst/>
          </a:prstGeom>
        </p:spPr>
      </p:pic>
      <p:pic>
        <p:nvPicPr>
          <p:cNvPr id="4" name="Picture 3" descr="EDM run 16030 raw data excerp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1314451"/>
            <a:ext cx="3733800" cy="28003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67600" y="1219200"/>
            <a:ext cx="1676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343400" y="1905000"/>
            <a:ext cx="1676400" cy="304800"/>
          </a:xfrm>
          <a:prstGeom prst="straightConnector1">
            <a:avLst/>
          </a:prstGeom>
          <a:ln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43400" y="3200400"/>
            <a:ext cx="1828800" cy="381000"/>
          </a:xfrm>
          <a:prstGeom prst="straightConnector1">
            <a:avLst/>
          </a:prstGeom>
          <a:ln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10200" y="1676400"/>
            <a:ext cx="1524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28800" y="2514600"/>
            <a:ext cx="143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Optical rotation 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angle of 24</a:t>
            </a:r>
            <a:r>
              <a:rPr lang="en-US" sz="1400" baseline="30000" dirty="0" smtClean="0">
                <a:solidFill>
                  <a:schemeClr val="tx2"/>
                </a:solidFill>
              </a:rPr>
              <a:t>0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752600" y="2057400"/>
            <a:ext cx="609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0" y="5287089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Advantages</a:t>
            </a:r>
            <a:r>
              <a:rPr lang="en-US" dirty="0" smtClean="0">
                <a:solidFill>
                  <a:srgbClr val="C00000"/>
                </a:solidFill>
              </a:rPr>
              <a:t>:    Longer spin coherence times</a:t>
            </a:r>
          </a:p>
          <a:p>
            <a:r>
              <a:rPr lang="en-US" dirty="0">
                <a:solidFill>
                  <a:srgbClr val="C00000"/>
                </a:solidFill>
              </a:rPr>
              <a:t>	 </a:t>
            </a:r>
            <a:r>
              <a:rPr lang="en-US" dirty="0" smtClean="0">
                <a:solidFill>
                  <a:srgbClr val="C00000"/>
                </a:solidFill>
              </a:rPr>
              <a:t>       Light induced noise and systematic errors eliminated</a:t>
            </a:r>
          </a:p>
          <a:p>
            <a:r>
              <a:rPr lang="en-US" dirty="0">
                <a:solidFill>
                  <a:srgbClr val="C00000"/>
                </a:solidFill>
              </a:rPr>
              <a:t>	</a:t>
            </a:r>
            <a:r>
              <a:rPr lang="en-US" dirty="0" smtClean="0">
                <a:solidFill>
                  <a:srgbClr val="C00000"/>
                </a:solidFill>
              </a:rPr>
              <a:t>        Insensitive to common mode B field drift        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3410" y="36576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A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4800" y="36576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B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86922" y="3200400"/>
            <a:ext cx="0" cy="9906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5181600" y="6487418"/>
            <a:ext cx="3562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[From: B. </a:t>
            </a:r>
            <a:r>
              <a:rPr kumimoji="1" lang="en-US" altLang="ja-JP" sz="1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Heckel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Lepton Moments 2014]</a:t>
            </a:r>
            <a:endParaRPr kumimoji="1" lang="ja-JP" alt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041525" y="4114800"/>
            <a:ext cx="5105400" cy="1790699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400" kern="0" dirty="0" smtClean="0"/>
              <a:t>まもなく</a:t>
            </a:r>
            <a:r>
              <a:rPr lang="en-US" sz="2400" kern="0" dirty="0" smtClean="0"/>
              <a:t> (?):</a:t>
            </a:r>
          </a:p>
          <a:p>
            <a:r>
              <a:rPr lang="en-US" sz="2400" kern="0" dirty="0" smtClean="0"/>
              <a:t>A factor of roughly 4 improvement in statistical precision </a:t>
            </a:r>
          </a:p>
        </p:txBody>
      </p:sp>
    </p:spTree>
    <p:extLst>
      <p:ext uri="{BB962C8B-B14F-4D97-AF65-F5344CB8AC3E}">
        <p14:creationId xmlns:p14="http://schemas.microsoft.com/office/powerpoint/2010/main" val="321567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552046" y="2457101"/>
            <a:ext cx="491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●</a:t>
            </a:r>
            <a:r>
              <a:rPr kumimoji="1" lang="en-US" altLang="ja-JP" sz="2400" baseline="30000" dirty="0" smtClean="0"/>
              <a:t>225</a:t>
            </a:r>
            <a:r>
              <a:rPr kumimoji="1" lang="en-US" altLang="ja-JP" sz="2400" dirty="0" smtClean="0"/>
              <a:t>Ra EDM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9768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Enhanced EDM Sensitivity in Ra-225</a:t>
            </a:r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102100" y="6032500"/>
            <a:ext cx="477361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646" tIns="48323" rIns="96646" bIns="48323" anchor="ctr">
            <a:prstTxWarp prst="textNoShape">
              <a:avLst/>
            </a:prstTxWarp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400" i="1">
                <a:solidFill>
                  <a:srgbClr val="616161"/>
                </a:solidFill>
                <a:latin typeface="Calibri"/>
                <a:ea typeface="PMingLiU" pitchFamily="18" charset="-120"/>
                <a:cs typeface="PMingLiU" pitchFamily="18" charset="-120"/>
              </a:rPr>
              <a:t>Schiff moment of </a:t>
            </a:r>
            <a:r>
              <a:rPr lang="en-US" altLang="zh-TW" sz="1400" i="1" baseline="30000">
                <a:solidFill>
                  <a:srgbClr val="616161"/>
                </a:solidFill>
                <a:latin typeface="Calibri"/>
                <a:ea typeface="PMingLiU" pitchFamily="18" charset="-120"/>
                <a:cs typeface="PMingLiU" pitchFamily="18" charset="-120"/>
              </a:rPr>
              <a:t>225</a:t>
            </a:r>
            <a:r>
              <a:rPr lang="en-US" altLang="zh-TW" sz="1400" i="1">
                <a:solidFill>
                  <a:srgbClr val="616161"/>
                </a:solidFill>
                <a:latin typeface="Calibri"/>
                <a:ea typeface="PMingLiU" pitchFamily="18" charset="-120"/>
                <a:cs typeface="PMingLiU" pitchFamily="18" charset="-120"/>
              </a:rPr>
              <a:t>Ra, Dobaczewski, Engel (2005)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1400" i="1">
                <a:solidFill>
                  <a:srgbClr val="616161"/>
                </a:solidFill>
                <a:latin typeface="Calibri"/>
                <a:ea typeface="PMingLiU" pitchFamily="18" charset="-120"/>
                <a:cs typeface="PMingLiU" pitchFamily="18" charset="-120"/>
              </a:rPr>
              <a:t>Schiff moment of </a:t>
            </a:r>
            <a:r>
              <a:rPr lang="en-US" altLang="zh-TW" sz="1400" i="1" baseline="30000">
                <a:solidFill>
                  <a:srgbClr val="616161"/>
                </a:solidFill>
                <a:latin typeface="Calibri"/>
                <a:ea typeface="PMingLiU" pitchFamily="18" charset="-120"/>
                <a:cs typeface="PMingLiU" pitchFamily="18" charset="-120"/>
              </a:rPr>
              <a:t>199</a:t>
            </a:r>
            <a:r>
              <a:rPr lang="en-US" altLang="zh-TW" sz="1400" i="1">
                <a:solidFill>
                  <a:srgbClr val="616161"/>
                </a:solidFill>
                <a:latin typeface="Calibri"/>
                <a:ea typeface="PMingLiU" pitchFamily="18" charset="-120"/>
                <a:cs typeface="PMingLiU" pitchFamily="18" charset="-120"/>
              </a:rPr>
              <a:t>Hg, Ban, Dobaczewski, Engel, Shukla (2010)</a:t>
            </a:r>
            <a:endParaRPr kumimoji="0" lang="en-US" sz="1400" i="1">
              <a:solidFill>
                <a:srgbClr val="616161"/>
              </a:solidFill>
              <a:latin typeface="Calibri"/>
              <a:ea typeface="PMingLiU" pitchFamily="18" charset="-120"/>
              <a:cs typeface="PMingLiU" pitchFamily="18" charset="-120"/>
            </a:endParaRPr>
          </a:p>
        </p:txBody>
      </p:sp>
      <p:graphicFrame>
        <p:nvGraphicFramePr>
          <p:cNvPr id="7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489014"/>
              </p:ext>
            </p:extLst>
          </p:nvPr>
        </p:nvGraphicFramePr>
        <p:xfrm>
          <a:off x="3895725" y="4679950"/>
          <a:ext cx="4932363" cy="1341120"/>
        </p:xfrm>
        <a:graphic>
          <a:graphicData uri="http://schemas.openxmlformats.org/drawingml/2006/table">
            <a:tbl>
              <a:tblPr/>
              <a:tblGrid>
                <a:gridCol w="1644650"/>
                <a:gridCol w="1046163"/>
                <a:gridCol w="1046162"/>
                <a:gridCol w="1195388"/>
              </a:tblGrid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</a:rPr>
                        <a:t>Skyrme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</a:rPr>
                        <a:t> Model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Isoscalar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Isovector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Isotensor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SIII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4000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SkM*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SLy4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8000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1" charset="0"/>
                          <a:ea typeface="宋体" pitchFamily="-111" charset="-122"/>
                          <a:cs typeface="Times New Roman" pitchFamily="-111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3816350" y="4292600"/>
            <a:ext cx="47736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kumimoji="0" lang="en-US" sz="1600" b="1" dirty="0">
                <a:solidFill>
                  <a:srgbClr val="0000FF"/>
                </a:solidFill>
                <a:latin typeface="Arial" pitchFamily="-111" charset="0"/>
                <a:ea typeface="MS PGothic" pitchFamily="34" charset="-128"/>
                <a:cs typeface="MS PGothic" pitchFamily="34" charset="-128"/>
              </a:rPr>
              <a:t>Enhancement Factor: EDM (</a:t>
            </a:r>
            <a:r>
              <a:rPr kumimoji="0" lang="en-US" sz="1600" b="1" baseline="30000" dirty="0">
                <a:solidFill>
                  <a:srgbClr val="0000FF"/>
                </a:solidFill>
                <a:latin typeface="Arial" pitchFamily="-111" charset="0"/>
                <a:ea typeface="MS PGothic" pitchFamily="34" charset="-128"/>
                <a:cs typeface="MS PGothic" pitchFamily="34" charset="-128"/>
              </a:rPr>
              <a:t>225</a:t>
            </a:r>
            <a:r>
              <a:rPr kumimoji="0" lang="en-US" sz="1600" b="1" dirty="0">
                <a:solidFill>
                  <a:srgbClr val="0000FF"/>
                </a:solidFill>
                <a:latin typeface="Arial" pitchFamily="-111" charset="0"/>
                <a:ea typeface="MS PGothic" pitchFamily="34" charset="-128"/>
                <a:cs typeface="MS PGothic" pitchFamily="34" charset="-128"/>
              </a:rPr>
              <a:t>Ra) / EDM (</a:t>
            </a:r>
            <a:r>
              <a:rPr kumimoji="0" lang="en-US" sz="1600" b="1" baseline="30000" dirty="0">
                <a:solidFill>
                  <a:srgbClr val="0000FF"/>
                </a:solidFill>
                <a:latin typeface="Arial" pitchFamily="-111" charset="0"/>
                <a:ea typeface="MS PGothic" pitchFamily="34" charset="-128"/>
                <a:cs typeface="MS PGothic" pitchFamily="34" charset="-128"/>
              </a:rPr>
              <a:t>199</a:t>
            </a:r>
            <a:r>
              <a:rPr kumimoji="0" lang="en-US" sz="1600" b="1" dirty="0">
                <a:solidFill>
                  <a:srgbClr val="0000FF"/>
                </a:solidFill>
                <a:latin typeface="Arial" pitchFamily="-111" charset="0"/>
                <a:ea typeface="MS PGothic" pitchFamily="34" charset="-128"/>
                <a:cs typeface="MS PGothic" pitchFamily="34" charset="-128"/>
              </a:rPr>
              <a:t>Hg)</a:t>
            </a:r>
          </a:p>
        </p:txBody>
      </p:sp>
      <p:sp>
        <p:nvSpPr>
          <p:cNvPr id="9" name="AutoShape 42"/>
          <p:cNvSpPr>
            <a:spLocks noChangeArrowheads="1"/>
          </p:cNvSpPr>
          <p:nvPr/>
        </p:nvSpPr>
        <p:spPr bwMode="auto">
          <a:xfrm>
            <a:off x="76200" y="838200"/>
            <a:ext cx="3581400" cy="23622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srgbClr val="616161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srgbClr val="616161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srgbClr val="616161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srgbClr val="616161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srgbClr val="616161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srgbClr val="616161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>
                <a:solidFill>
                  <a:srgbClr val="616161"/>
                </a:solidFill>
                <a:latin typeface="Calibri"/>
                <a:ea typeface="+mn-ea"/>
              </a:rPr>
              <a:t>A large </a:t>
            </a:r>
            <a:r>
              <a:rPr kumimoji="0" lang="en-US" dirty="0" err="1">
                <a:solidFill>
                  <a:srgbClr val="616161"/>
                </a:solidFill>
                <a:latin typeface="Calibri"/>
                <a:ea typeface="+mn-ea"/>
              </a:rPr>
              <a:t>quadrupole</a:t>
            </a:r>
            <a:r>
              <a:rPr kumimoji="0" lang="en-US" dirty="0">
                <a:solidFill>
                  <a:srgbClr val="616161"/>
                </a:solidFill>
                <a:latin typeface="Calibri"/>
                <a:ea typeface="+mn-ea"/>
              </a:rPr>
              <a:t> and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 err="1">
                <a:solidFill>
                  <a:srgbClr val="616161"/>
                </a:solidFill>
                <a:latin typeface="Calibri"/>
                <a:ea typeface="+mn-ea"/>
              </a:rPr>
              <a:t>octupole</a:t>
            </a:r>
            <a:r>
              <a:rPr kumimoji="0" lang="en-US" dirty="0">
                <a:solidFill>
                  <a:srgbClr val="616161"/>
                </a:solidFill>
                <a:latin typeface="Calibri"/>
                <a:ea typeface="+mn-ea"/>
              </a:rPr>
              <a:t> </a:t>
            </a:r>
            <a:r>
              <a:rPr kumimoji="0" lang="en-US" dirty="0" smtClean="0">
                <a:solidFill>
                  <a:srgbClr val="616161"/>
                </a:solidFill>
                <a:latin typeface="Calibri"/>
                <a:ea typeface="+mn-ea"/>
              </a:rPr>
              <a:t>deformation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400" i="1" dirty="0" smtClean="0">
                <a:solidFill>
                  <a:srgbClr val="616161"/>
                </a:solidFill>
                <a:latin typeface="Arial" pitchFamily="-111" charset="0"/>
                <a:ea typeface="+mn-ea"/>
              </a:rPr>
              <a:t>– </a:t>
            </a:r>
            <a:r>
              <a:rPr kumimoji="0" lang="en-US" sz="1400" i="1" dirty="0" err="1">
                <a:solidFill>
                  <a:srgbClr val="616161"/>
                </a:solidFill>
                <a:latin typeface="Arial" pitchFamily="-111" charset="0"/>
                <a:ea typeface="+mn-ea"/>
              </a:rPr>
              <a:t>Auerbach</a:t>
            </a:r>
            <a:r>
              <a:rPr kumimoji="0" lang="en-US" sz="1400" i="1" dirty="0">
                <a:solidFill>
                  <a:srgbClr val="616161"/>
                </a:solidFill>
                <a:latin typeface="Arial" pitchFamily="-111" charset="0"/>
                <a:ea typeface="+mn-ea"/>
              </a:rPr>
              <a:t>, </a:t>
            </a:r>
            <a:r>
              <a:rPr kumimoji="0" lang="en-US" sz="1400" i="1" dirty="0" err="1">
                <a:solidFill>
                  <a:srgbClr val="616161"/>
                </a:solidFill>
                <a:latin typeface="Arial" pitchFamily="-111" charset="0"/>
                <a:ea typeface="+mn-ea"/>
              </a:rPr>
              <a:t>Flambaum</a:t>
            </a:r>
            <a:r>
              <a:rPr kumimoji="0" lang="en-US" sz="1400" i="1" dirty="0">
                <a:solidFill>
                  <a:srgbClr val="616161"/>
                </a:solidFill>
                <a:latin typeface="Arial" pitchFamily="-111" charset="0"/>
                <a:ea typeface="+mn-ea"/>
              </a:rPr>
              <a:t> &amp; </a:t>
            </a:r>
            <a:r>
              <a:rPr kumimoji="0" lang="en-US" sz="1400" i="1" dirty="0" err="1">
                <a:solidFill>
                  <a:srgbClr val="616161"/>
                </a:solidFill>
                <a:latin typeface="Arial" pitchFamily="-111" charset="0"/>
                <a:ea typeface="+mn-ea"/>
              </a:rPr>
              <a:t>Spevak</a:t>
            </a:r>
            <a:r>
              <a:rPr kumimoji="0" lang="en-US" sz="1400" i="1" dirty="0">
                <a:solidFill>
                  <a:srgbClr val="616161"/>
                </a:solidFill>
                <a:latin typeface="Arial" pitchFamily="-111" charset="0"/>
                <a:ea typeface="+mn-ea"/>
              </a:rPr>
              <a:t> (1996)</a:t>
            </a:r>
            <a:endParaRPr kumimoji="0" lang="en-US" sz="1400" dirty="0">
              <a:solidFill>
                <a:srgbClr val="616161"/>
              </a:solidFill>
              <a:latin typeface="Arial" pitchFamily="-111" charset="0"/>
              <a:ea typeface="MS PGothic" pitchFamily="34" charset="-128"/>
              <a:cs typeface="MS PGothic" pitchFamily="34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srgbClr val="616161"/>
              </a:solidFill>
              <a:latin typeface="Calibri"/>
              <a:ea typeface="+mn-ea"/>
            </a:endParaRPr>
          </a:p>
        </p:txBody>
      </p: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457200" y="914400"/>
            <a:ext cx="1336675" cy="1354138"/>
            <a:chOff x="2726" y="866"/>
            <a:chExt cx="842" cy="853"/>
          </a:xfrm>
        </p:grpSpPr>
        <p:pic>
          <p:nvPicPr>
            <p:cNvPr id="11" name="Picture 49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26" y="866"/>
              <a:ext cx="842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50"/>
            <p:cNvSpPr txBox="1">
              <a:spLocks noChangeArrowheads="1"/>
            </p:cNvSpPr>
            <p:nvPr/>
          </p:nvSpPr>
          <p:spPr bwMode="auto">
            <a:xfrm>
              <a:off x="2949" y="1057"/>
              <a:ext cx="442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6646" tIns="48323" rIns="96646" bIns="48323" anchor="ctr">
              <a:prstTxWarp prst="textNoShape">
                <a:avLst/>
              </a:prstTxWarp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3600" b="1" dirty="0">
                  <a:solidFill>
                    <a:srgbClr val="0000FF"/>
                  </a:solidFill>
                  <a:latin typeface="Calibri"/>
                  <a:ea typeface="PMingLiU" pitchFamily="18" charset="-120"/>
                  <a:cs typeface="PMingLiU" pitchFamily="18" charset="-120"/>
                </a:rPr>
                <a:t>|</a:t>
              </a:r>
              <a:r>
                <a:rPr kumimoji="0" lang="en-US" sz="3200" b="1" dirty="0">
                  <a:solidFill>
                    <a:srgbClr val="0000FF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a</a:t>
              </a:r>
              <a:r>
                <a:rPr kumimoji="0" lang="en-US" sz="3600" b="1" dirty="0">
                  <a:solidFill>
                    <a:srgbClr val="0000FF"/>
                  </a:solidFill>
                  <a:latin typeface="Calibri"/>
                  <a:ea typeface="PMingLiU" pitchFamily="18" charset="-120"/>
                  <a:cs typeface="PMingLiU" pitchFamily="18" charset="-120"/>
                  <a:sym typeface="Symbol" pitchFamily="-111" charset="2"/>
                </a:rPr>
                <a:t></a:t>
              </a:r>
              <a:endParaRPr kumimoji="0" lang="en-US" sz="3600" b="1" dirty="0">
                <a:solidFill>
                  <a:srgbClr val="0000FF"/>
                </a:solidFill>
                <a:latin typeface="Calibri"/>
                <a:ea typeface="PMingLiU" pitchFamily="18" charset="-120"/>
                <a:cs typeface="PMingLiU" pitchFamily="18" charset="-120"/>
              </a:endParaRPr>
            </a:p>
          </p:txBody>
        </p:sp>
      </p:grp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1930400" y="933450"/>
            <a:ext cx="1336675" cy="1354138"/>
            <a:chOff x="3654" y="878"/>
            <a:chExt cx="842" cy="853"/>
          </a:xfrm>
        </p:grpSpPr>
        <p:pic>
          <p:nvPicPr>
            <p:cNvPr id="14" name="Picture 5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V="1">
              <a:off x="3654" y="878"/>
              <a:ext cx="842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53"/>
            <p:cNvSpPr txBox="1">
              <a:spLocks noChangeArrowheads="1"/>
            </p:cNvSpPr>
            <p:nvPr/>
          </p:nvSpPr>
          <p:spPr bwMode="auto">
            <a:xfrm>
              <a:off x="3887" y="1069"/>
              <a:ext cx="421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6646" tIns="48323" rIns="96646" bIns="48323" anchor="ctr">
              <a:prstTxWarp prst="textNoShape">
                <a:avLst/>
              </a:prstTxWarp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3600" b="1">
                  <a:solidFill>
                    <a:srgbClr val="0000FF"/>
                  </a:solidFill>
                  <a:latin typeface="Calibri"/>
                  <a:ea typeface="PMingLiU" pitchFamily="18" charset="-120"/>
                  <a:cs typeface="PMingLiU" pitchFamily="18" charset="-120"/>
                </a:rPr>
                <a:t>|</a:t>
              </a:r>
              <a:r>
                <a:rPr kumimoji="0" lang="en-US" sz="3200" b="1">
                  <a:solidFill>
                    <a:srgbClr val="0000FF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b</a:t>
              </a:r>
              <a:r>
                <a:rPr kumimoji="0" lang="en-US" sz="3600" b="1">
                  <a:solidFill>
                    <a:srgbClr val="0000FF"/>
                  </a:solidFill>
                  <a:latin typeface="Calibri"/>
                  <a:ea typeface="PMingLiU" pitchFamily="18" charset="-120"/>
                  <a:cs typeface="PMingLiU" pitchFamily="18" charset="-120"/>
                  <a:sym typeface="Symbol" pitchFamily="-111" charset="2"/>
                </a:rPr>
                <a:t></a:t>
              </a:r>
              <a:endParaRPr kumimoji="0" lang="en-US" sz="3600" b="1">
                <a:solidFill>
                  <a:srgbClr val="0000FF"/>
                </a:solidFill>
                <a:latin typeface="Calibri"/>
                <a:ea typeface="PMingLiU" pitchFamily="18" charset="-120"/>
                <a:cs typeface="PMingLiU" pitchFamily="18" charset="-120"/>
              </a:endParaRPr>
            </a:p>
          </p:txBody>
        </p:sp>
      </p:grpSp>
      <p:sp>
        <p:nvSpPr>
          <p:cNvPr id="16" name="AutoShape 42"/>
          <p:cNvSpPr>
            <a:spLocks noChangeArrowheads="1"/>
          </p:cNvSpPr>
          <p:nvPr/>
        </p:nvSpPr>
        <p:spPr bwMode="auto">
          <a:xfrm>
            <a:off x="3810000" y="838200"/>
            <a:ext cx="5257800" cy="34290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>
                <a:solidFill>
                  <a:srgbClr val="616161"/>
                </a:solidFill>
                <a:latin typeface="Calibri"/>
                <a:ea typeface="+mn-ea"/>
              </a:rPr>
              <a:t>A closely spaced parity doublet enhances the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>
                <a:solidFill>
                  <a:srgbClr val="616161"/>
                </a:solidFill>
                <a:latin typeface="Calibri"/>
                <a:ea typeface="+mn-ea"/>
              </a:rPr>
              <a:t>appearance of parity violating terms in the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>
                <a:solidFill>
                  <a:srgbClr val="616161"/>
                </a:solidFill>
                <a:latin typeface="Calibri"/>
                <a:ea typeface="+mn-ea"/>
              </a:rPr>
              <a:t>underlying Hamiltonian</a:t>
            </a:r>
          </a:p>
          <a:p>
            <a:pPr marL="0" lvl="3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400" dirty="0">
                <a:solidFill>
                  <a:srgbClr val="616161"/>
                </a:solidFill>
                <a:latin typeface="Arial" pitchFamily="-111" charset="0"/>
                <a:ea typeface="MS PGothic" pitchFamily="34" charset="-128"/>
                <a:cs typeface="MS PGothic" pitchFamily="34" charset="-128"/>
              </a:rPr>
              <a:t>– </a:t>
            </a:r>
            <a:r>
              <a:rPr kumimoji="0" lang="en-US" sz="1400" i="1" dirty="0" err="1">
                <a:solidFill>
                  <a:srgbClr val="616161"/>
                </a:solidFill>
                <a:latin typeface="Arial" pitchFamily="-111" charset="0"/>
                <a:ea typeface="+mn-ea"/>
              </a:rPr>
              <a:t>Haxton</a:t>
            </a:r>
            <a:r>
              <a:rPr kumimoji="0" lang="en-US" sz="1400" i="1" dirty="0">
                <a:solidFill>
                  <a:srgbClr val="616161"/>
                </a:solidFill>
                <a:latin typeface="Arial" pitchFamily="-111" charset="0"/>
                <a:ea typeface="+mn-ea"/>
              </a:rPr>
              <a:t> &amp; Henley (1983)</a:t>
            </a:r>
            <a:endParaRPr kumimoji="0" lang="en-US" sz="1400" dirty="0">
              <a:solidFill>
                <a:srgbClr val="616161"/>
              </a:solidFill>
              <a:latin typeface="Arial" pitchFamily="-111" charset="0"/>
              <a:ea typeface="MS PGothic" pitchFamily="34" charset="-128"/>
              <a:cs typeface="MS PGothic" pitchFamily="34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srgbClr val="616161"/>
              </a:solidFill>
              <a:latin typeface="Calibri"/>
              <a:ea typeface="+mn-ea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02199" y="860425"/>
            <a:ext cx="3175001" cy="1196975"/>
            <a:chOff x="4230687" y="914400"/>
            <a:chExt cx="3175001" cy="1196975"/>
          </a:xfrm>
        </p:grpSpPr>
        <p:sp>
          <p:nvSpPr>
            <p:cNvPr id="17" name="Text Box 43"/>
            <p:cNvSpPr txBox="1">
              <a:spLocks noChangeAspect="1" noChangeArrowheads="1"/>
            </p:cNvSpPr>
            <p:nvPr/>
          </p:nvSpPr>
          <p:spPr bwMode="auto">
            <a:xfrm>
              <a:off x="5029200" y="914400"/>
              <a:ext cx="2376488" cy="1196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2000" dirty="0" err="1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  <a:sym typeface="Symbol" pitchFamily="-111" charset="2"/>
                </a:rPr>
                <a:t></a:t>
              </a:r>
              <a:r>
                <a:rPr kumimoji="0" lang="en-US" sz="2000" baseline="30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- </a:t>
              </a:r>
              <a:r>
                <a:rPr kumimoji="0" lang="en-US" sz="2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= (|</a:t>
              </a:r>
              <a:r>
                <a:rPr kumimoji="0" lang="en-US" sz="2000" dirty="0" err="1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a</a:t>
              </a:r>
              <a:r>
                <a:rPr kumimoji="0" lang="en-US" sz="2000" dirty="0" err="1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  <a:sym typeface="Symbol" pitchFamily="-111" charset="2"/>
                </a:rPr>
                <a:t></a:t>
              </a:r>
              <a:r>
                <a:rPr kumimoji="0" lang="en-US" sz="2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 - |b</a:t>
              </a:r>
              <a:r>
                <a:rPr kumimoji="0" lang="en-US" sz="2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  <a:sym typeface="Symbol" pitchFamily="-111" charset="2"/>
                </a:rPr>
                <a:t></a:t>
              </a:r>
              <a:r>
                <a:rPr kumimoji="0" lang="en-US" sz="2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)/</a:t>
              </a:r>
              <a:r>
                <a:rPr kumimoji="0" lang="en-US" sz="2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  <a:sym typeface="Symbol" pitchFamily="-111" charset="2"/>
                </a:rPr>
                <a:t></a:t>
              </a:r>
              <a:r>
                <a:rPr kumimoji="0" lang="en-US" sz="2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2</a:t>
              </a:r>
              <a:r>
                <a:rPr kumimoji="0" lang="en-US" sz="2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  <a:sym typeface="Symbol" pitchFamily="-111" charset="2"/>
                </a:rPr>
                <a:t> </a:t>
              </a: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kumimoji="0" lang="en-US" sz="2000" dirty="0">
                <a:solidFill>
                  <a:srgbClr val="616161"/>
                </a:solidFill>
                <a:latin typeface="Symbol" pitchFamily="-111" charset="2"/>
                <a:ea typeface="PMingLiU" pitchFamily="18" charset="-120"/>
                <a:cs typeface="PMingLiU" pitchFamily="18" charset="-120"/>
                <a:sym typeface="Symbol" pitchFamily="-111" charset="2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2000" dirty="0" err="1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  <a:sym typeface="Symbol" pitchFamily="-111" charset="2"/>
                </a:rPr>
                <a:t></a:t>
              </a:r>
              <a:r>
                <a:rPr kumimoji="0" lang="en-US" sz="2000" baseline="30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+ </a:t>
              </a:r>
              <a:r>
                <a:rPr kumimoji="0" lang="en-US" sz="2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= (|</a:t>
              </a:r>
              <a:r>
                <a:rPr kumimoji="0" lang="en-US" sz="2000" dirty="0" err="1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a</a:t>
              </a:r>
              <a:r>
                <a:rPr kumimoji="0" lang="en-US" sz="2000" dirty="0" err="1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  <a:sym typeface="Symbol" pitchFamily="-111" charset="2"/>
                </a:rPr>
                <a:t></a:t>
              </a:r>
              <a:r>
                <a:rPr kumimoji="0" lang="en-US" sz="2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 + |b</a:t>
              </a:r>
              <a:r>
                <a:rPr kumimoji="0" lang="en-US" sz="2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  <a:sym typeface="Symbol" pitchFamily="-111" charset="2"/>
                </a:rPr>
                <a:t></a:t>
              </a:r>
              <a:r>
                <a:rPr kumimoji="0" lang="en-US" sz="2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)/</a:t>
              </a:r>
              <a:r>
                <a:rPr kumimoji="0" lang="en-US" sz="2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  <a:sym typeface="Symbol" pitchFamily="-111" charset="2"/>
                </a:rPr>
                <a:t></a:t>
              </a:r>
              <a:r>
                <a:rPr kumimoji="0" lang="en-US" sz="2000" dirty="0">
                  <a:solidFill>
                    <a:srgbClr val="616161"/>
                  </a:solidFill>
                  <a:latin typeface="Symbol" pitchFamily="-111" charset="2"/>
                  <a:ea typeface="PMingLiU" pitchFamily="18" charset="-120"/>
                  <a:cs typeface="PMingLiU" pitchFamily="18" charset="-120"/>
                </a:rPr>
                <a:t>2</a:t>
              </a:r>
              <a:endParaRPr kumimoji="0" lang="en-US" sz="2000" dirty="0">
                <a:solidFill>
                  <a:srgbClr val="616161"/>
                </a:solidFill>
                <a:latin typeface="Calibri"/>
                <a:ea typeface="PMingLiU" pitchFamily="18" charset="-120"/>
                <a:cs typeface="PMingLiU" pitchFamily="18" charset="-120"/>
              </a:endParaRPr>
            </a:p>
          </p:txBody>
        </p:sp>
        <p:sp>
          <p:nvSpPr>
            <p:cNvPr id="18" name="Line 44"/>
            <p:cNvSpPr>
              <a:spLocks noChangeShapeType="1"/>
            </p:cNvSpPr>
            <p:nvPr/>
          </p:nvSpPr>
          <p:spPr bwMode="auto">
            <a:xfrm>
              <a:off x="4230687" y="1747837"/>
              <a:ext cx="831850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96646" tIns="48323" rIns="96646" bIns="48323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srgbClr val="616161"/>
                </a:solidFill>
                <a:latin typeface="Calibri"/>
                <a:ea typeface="+mn-ea"/>
              </a:endParaRPr>
            </a:p>
          </p:txBody>
        </p:sp>
        <p:sp>
          <p:nvSpPr>
            <p:cNvPr id="19" name="Line 45"/>
            <p:cNvSpPr>
              <a:spLocks noChangeShapeType="1"/>
            </p:cNvSpPr>
            <p:nvPr/>
          </p:nvSpPr>
          <p:spPr bwMode="auto">
            <a:xfrm>
              <a:off x="4233862" y="1068387"/>
              <a:ext cx="831850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96646" tIns="48323" rIns="96646" bIns="48323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srgbClr val="616161"/>
                </a:solidFill>
                <a:latin typeface="Calibri"/>
                <a:ea typeface="+mn-ea"/>
              </a:endParaRPr>
            </a:p>
          </p:txBody>
        </p:sp>
        <p:sp>
          <p:nvSpPr>
            <p:cNvPr id="20" name="Line 46"/>
            <p:cNvSpPr>
              <a:spLocks noChangeShapeType="1"/>
            </p:cNvSpPr>
            <p:nvPr/>
          </p:nvSpPr>
          <p:spPr bwMode="auto">
            <a:xfrm>
              <a:off x="4457700" y="1076325"/>
              <a:ext cx="3175" cy="682625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lIns="96646" tIns="48323" rIns="96646" bIns="48323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>
                <a:solidFill>
                  <a:srgbClr val="616161"/>
                </a:solidFill>
                <a:latin typeface="Calibri"/>
                <a:ea typeface="+mn-ea"/>
              </a:endParaRPr>
            </a:p>
          </p:txBody>
        </p:sp>
        <p:sp>
          <p:nvSpPr>
            <p:cNvPr id="21" name="Text Box 47"/>
            <p:cNvSpPr txBox="1">
              <a:spLocks noChangeArrowheads="1"/>
            </p:cNvSpPr>
            <p:nvPr/>
          </p:nvSpPr>
          <p:spPr bwMode="auto">
            <a:xfrm>
              <a:off x="4419600" y="1208087"/>
              <a:ext cx="785813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6646" tIns="48323" rIns="96646" bIns="48323" anchor="ctr">
              <a:prstTxWarp prst="textNoShape">
                <a:avLst/>
              </a:prstTxWarp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600" dirty="0">
                  <a:solidFill>
                    <a:srgbClr val="616161"/>
                  </a:solidFill>
                  <a:latin typeface="Calibri"/>
                  <a:ea typeface="PMingLiU" pitchFamily="18" charset="-120"/>
                  <a:cs typeface="PMingLiU" pitchFamily="18" charset="-120"/>
                </a:rPr>
                <a:t>55 </a:t>
              </a:r>
              <a:r>
                <a:rPr kumimoji="0" lang="en-US" sz="1600" dirty="0" err="1">
                  <a:solidFill>
                    <a:srgbClr val="616161"/>
                  </a:solidFill>
                  <a:latin typeface="Calibri"/>
                  <a:ea typeface="PMingLiU" pitchFamily="18" charset="-120"/>
                  <a:cs typeface="PMingLiU" pitchFamily="18" charset="-120"/>
                </a:rPr>
                <a:t>keV</a:t>
              </a:r>
              <a:endParaRPr kumimoji="0" lang="en-US" sz="1600" dirty="0">
                <a:solidFill>
                  <a:srgbClr val="616161"/>
                </a:solidFill>
                <a:latin typeface="Calibri"/>
                <a:ea typeface="PMingLiU" pitchFamily="18" charset="-120"/>
                <a:cs typeface="PMingLiU" pitchFamily="18" charset="-120"/>
              </a:endParaRPr>
            </a:p>
          </p:txBody>
        </p:sp>
      </p:grpSp>
      <p:sp>
        <p:nvSpPr>
          <p:cNvPr id="24" name="AutoShape 42"/>
          <p:cNvSpPr>
            <a:spLocks noChangeArrowheads="1"/>
          </p:cNvSpPr>
          <p:nvPr/>
        </p:nvSpPr>
        <p:spPr bwMode="auto">
          <a:xfrm>
            <a:off x="76200" y="3295650"/>
            <a:ext cx="3581400" cy="12954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t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>
                <a:solidFill>
                  <a:srgbClr val="616161"/>
                </a:solidFill>
                <a:latin typeface="Calibri"/>
                <a:ea typeface="+mn-ea"/>
              </a:rPr>
              <a:t>Relativistic atomic structure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400" dirty="0" smtClean="0">
                <a:solidFill>
                  <a:srgbClr val="FF0000"/>
                </a:solidFill>
                <a:latin typeface="Calibri"/>
                <a:ea typeface="+mn-ea"/>
              </a:rPr>
              <a:t>(</a:t>
            </a:r>
            <a:r>
              <a:rPr kumimoji="0" lang="en-US" sz="2400" baseline="30000" dirty="0">
                <a:solidFill>
                  <a:srgbClr val="FF0000"/>
                </a:solidFill>
                <a:latin typeface="Calibri"/>
                <a:ea typeface="+mn-ea"/>
              </a:rPr>
              <a:t>225</a:t>
            </a:r>
            <a:r>
              <a:rPr kumimoji="0" lang="en-US" sz="2400" dirty="0">
                <a:solidFill>
                  <a:srgbClr val="FF0000"/>
                </a:solidFill>
                <a:latin typeface="Calibri"/>
                <a:ea typeface="+mn-ea"/>
              </a:rPr>
              <a:t>Ra/</a:t>
            </a:r>
            <a:r>
              <a:rPr kumimoji="0" lang="en-US" sz="2400" baseline="30000" dirty="0">
                <a:solidFill>
                  <a:srgbClr val="FF0000"/>
                </a:solidFill>
                <a:latin typeface="Calibri"/>
                <a:ea typeface="+mn-ea"/>
              </a:rPr>
              <a:t>199</a:t>
            </a:r>
            <a:r>
              <a:rPr kumimoji="0" lang="en-US" sz="2400" dirty="0">
                <a:solidFill>
                  <a:srgbClr val="FF0000"/>
                </a:solidFill>
                <a:latin typeface="Calibri"/>
                <a:ea typeface="+mn-ea"/>
              </a:rPr>
              <a:t>Hg </a:t>
            </a:r>
            <a:r>
              <a:rPr kumimoji="0" lang="en-US" sz="2400" dirty="0"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~</a:t>
            </a:r>
            <a:r>
              <a:rPr kumimoji="0" lang="en-US" sz="2400" dirty="0">
                <a:solidFill>
                  <a:srgbClr val="FF0000"/>
                </a:solidFill>
                <a:latin typeface="Calibri"/>
                <a:ea typeface="+mn-ea"/>
              </a:rPr>
              <a:t> 3</a:t>
            </a:r>
            <a:r>
              <a:rPr kumimoji="0" lang="en-US" sz="2400" dirty="0" smtClean="0">
                <a:solidFill>
                  <a:srgbClr val="FF0000"/>
                </a:solidFill>
                <a:latin typeface="Calibri"/>
                <a:ea typeface="+mn-ea"/>
              </a:rPr>
              <a:t>)</a:t>
            </a:r>
            <a:endParaRPr lang="en-US" altLang="zh-TW" sz="1400" i="1" dirty="0">
              <a:solidFill>
                <a:srgbClr val="616161"/>
              </a:solidFill>
              <a:latin typeface="Arial" pitchFamily="-111" charset="0"/>
              <a:ea typeface="PMingLiU" pitchFamily="18" charset="-120"/>
              <a:cs typeface="PMingLiU" pitchFamily="18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400" i="1" dirty="0">
                <a:solidFill>
                  <a:srgbClr val="616161"/>
                </a:solidFill>
                <a:latin typeface="Arial" pitchFamily="-111" charset="0"/>
                <a:ea typeface="PMingLiU" pitchFamily="18" charset="-120"/>
                <a:cs typeface="PMingLiU" pitchFamily="18" charset="-120"/>
              </a:rPr>
              <a:t>– </a:t>
            </a:r>
            <a:r>
              <a:rPr lang="en-US" altLang="zh-TW" sz="1400" i="1" dirty="0" err="1">
                <a:solidFill>
                  <a:srgbClr val="616161"/>
                </a:solidFill>
                <a:latin typeface="Arial" pitchFamily="-111" charset="0"/>
                <a:ea typeface="PMingLiU" pitchFamily="18" charset="-120"/>
                <a:cs typeface="PMingLiU" pitchFamily="18" charset="-120"/>
              </a:rPr>
              <a:t>Dzuba</a:t>
            </a:r>
            <a:r>
              <a:rPr lang="en-US" altLang="zh-TW" sz="1400" i="1" dirty="0">
                <a:solidFill>
                  <a:srgbClr val="616161"/>
                </a:solidFill>
                <a:latin typeface="Arial" pitchFamily="-111" charset="0"/>
                <a:ea typeface="PMingLiU" pitchFamily="18" charset="-120"/>
                <a:cs typeface="PMingLiU" pitchFamily="18" charset="-120"/>
              </a:rPr>
              <a:t>, </a:t>
            </a:r>
            <a:r>
              <a:rPr lang="en-US" altLang="zh-TW" sz="1400" i="1" dirty="0" err="1">
                <a:solidFill>
                  <a:srgbClr val="616161"/>
                </a:solidFill>
                <a:latin typeface="Arial" pitchFamily="-111" charset="0"/>
                <a:ea typeface="PMingLiU" pitchFamily="18" charset="-120"/>
                <a:cs typeface="PMingLiU" pitchFamily="18" charset="-120"/>
              </a:rPr>
              <a:t>Flambaum</a:t>
            </a:r>
            <a:r>
              <a:rPr lang="en-US" altLang="zh-TW" sz="1400" i="1" dirty="0">
                <a:solidFill>
                  <a:srgbClr val="616161"/>
                </a:solidFill>
                <a:latin typeface="Arial" pitchFamily="-111" charset="0"/>
                <a:ea typeface="PMingLiU" pitchFamily="18" charset="-120"/>
                <a:cs typeface="PMingLiU" pitchFamily="18" charset="-120"/>
              </a:rPr>
              <a:t>, </a:t>
            </a:r>
            <a:endParaRPr lang="en-US" altLang="zh-TW" sz="1400" i="1" dirty="0" smtClean="0">
              <a:solidFill>
                <a:srgbClr val="616161"/>
              </a:solidFill>
              <a:latin typeface="Arial" pitchFamily="-111" charset="0"/>
              <a:ea typeface="PMingLiU" pitchFamily="18" charset="-120"/>
              <a:cs typeface="PMingLiU" pitchFamily="18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400" i="1" dirty="0" smtClean="0">
                <a:solidFill>
                  <a:srgbClr val="616161"/>
                </a:solidFill>
                <a:latin typeface="Arial" pitchFamily="-111" charset="0"/>
                <a:ea typeface="PMingLiU" pitchFamily="18" charset="-120"/>
                <a:cs typeface="PMingLiU" pitchFamily="18" charset="-120"/>
              </a:rPr>
              <a:t> </a:t>
            </a:r>
            <a:r>
              <a:rPr lang="en-US" altLang="zh-TW" sz="1400" i="1" dirty="0" err="1" smtClean="0">
                <a:solidFill>
                  <a:srgbClr val="616161"/>
                </a:solidFill>
                <a:latin typeface="Arial" pitchFamily="-111" charset="0"/>
                <a:ea typeface="PMingLiU" pitchFamily="18" charset="-120"/>
                <a:cs typeface="PMingLiU" pitchFamily="18" charset="-120"/>
              </a:rPr>
              <a:t>Ginges</a:t>
            </a:r>
            <a:r>
              <a:rPr lang="en-US" altLang="zh-TW" sz="1400" i="1" dirty="0" smtClean="0">
                <a:solidFill>
                  <a:srgbClr val="616161"/>
                </a:solidFill>
                <a:latin typeface="Arial" pitchFamily="-111" charset="0"/>
                <a:ea typeface="PMingLiU" pitchFamily="18" charset="-120"/>
                <a:cs typeface="PMingLiU" pitchFamily="18" charset="-120"/>
              </a:rPr>
              <a:t>, </a:t>
            </a:r>
            <a:r>
              <a:rPr lang="en-US" altLang="zh-TW" sz="1400" i="1" dirty="0" err="1" smtClean="0">
                <a:solidFill>
                  <a:srgbClr val="616161"/>
                </a:solidFill>
                <a:latin typeface="Arial" pitchFamily="-111" charset="0"/>
                <a:ea typeface="PMingLiU" pitchFamily="18" charset="-120"/>
                <a:cs typeface="PMingLiU" pitchFamily="18" charset="-120"/>
              </a:rPr>
              <a:t>Kozlov</a:t>
            </a:r>
            <a:r>
              <a:rPr lang="en-US" altLang="zh-TW" sz="1400" i="1" dirty="0" smtClean="0">
                <a:solidFill>
                  <a:srgbClr val="616161"/>
                </a:solidFill>
                <a:latin typeface="Arial" pitchFamily="-111" charset="0"/>
                <a:ea typeface="PMingLiU" pitchFamily="18" charset="-120"/>
                <a:cs typeface="PMingLiU" pitchFamily="18" charset="-120"/>
              </a:rPr>
              <a:t> (2002)</a:t>
            </a:r>
            <a:endParaRPr lang="en-US" sz="1400" i="1" dirty="0" smtClean="0">
              <a:solidFill>
                <a:srgbClr val="616161"/>
              </a:solidFill>
              <a:latin typeface="Arial" pitchFamily="-111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srgbClr val="616161"/>
              </a:solidFill>
              <a:latin typeface="Calibri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575" y="3104293"/>
            <a:ext cx="5029200" cy="987469"/>
          </a:xfrm>
          <a:prstGeom prst="rect">
            <a:avLst/>
          </a:prstGeom>
        </p:spPr>
      </p:pic>
      <p:sp>
        <p:nvSpPr>
          <p:cNvPr id="23" name="AutoShape 42"/>
          <p:cNvSpPr>
            <a:spLocks noChangeArrowheads="1"/>
          </p:cNvSpPr>
          <p:nvPr/>
        </p:nvSpPr>
        <p:spPr bwMode="auto">
          <a:xfrm>
            <a:off x="76200" y="4724400"/>
            <a:ext cx="3581400" cy="1447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square" anchor="t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 smtClean="0">
                <a:solidFill>
                  <a:srgbClr val="616161"/>
                </a:solidFill>
                <a:latin typeface="Calibri"/>
                <a:ea typeface="+mn-ea"/>
              </a:rPr>
              <a:t>“These calculations in Ra are almost certainly more reliable than those in Hg.”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400" i="1" dirty="0">
                <a:solidFill>
                  <a:srgbClr val="616161"/>
                </a:solidFill>
                <a:latin typeface="Arial" pitchFamily="-111" charset="0"/>
                <a:ea typeface="+mn-ea"/>
              </a:rPr>
              <a:t>– </a:t>
            </a:r>
            <a:r>
              <a:rPr kumimoji="0" lang="en-US" sz="1400" i="1" dirty="0" smtClean="0">
                <a:solidFill>
                  <a:srgbClr val="616161"/>
                </a:solidFill>
                <a:latin typeface="Arial" pitchFamily="-111" charset="0"/>
                <a:ea typeface="+mn-ea"/>
              </a:rPr>
              <a:t>Engel, Ramsey-</a:t>
            </a:r>
            <a:r>
              <a:rPr kumimoji="0" lang="en-US" sz="1400" i="1" dirty="0" err="1" smtClean="0">
                <a:solidFill>
                  <a:srgbClr val="616161"/>
                </a:solidFill>
                <a:latin typeface="Arial" pitchFamily="-111" charset="0"/>
                <a:ea typeface="+mn-ea"/>
              </a:rPr>
              <a:t>Musolf</a:t>
            </a:r>
            <a:r>
              <a:rPr kumimoji="0" lang="en-US" sz="1400" i="1" dirty="0" smtClean="0">
                <a:solidFill>
                  <a:srgbClr val="616161"/>
                </a:solidFill>
                <a:latin typeface="Arial" pitchFamily="-111" charset="0"/>
                <a:ea typeface="+mn-ea"/>
              </a:rPr>
              <a:t>, &amp;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400" i="1" dirty="0" smtClean="0">
                <a:solidFill>
                  <a:srgbClr val="616161"/>
                </a:solidFill>
                <a:latin typeface="Arial" pitchFamily="-111" charset="0"/>
                <a:ea typeface="+mn-ea"/>
              </a:rPr>
              <a:t> van </a:t>
            </a:r>
            <a:r>
              <a:rPr kumimoji="0" lang="en-US" sz="1400" i="1" dirty="0" err="1" smtClean="0">
                <a:solidFill>
                  <a:srgbClr val="616161"/>
                </a:solidFill>
                <a:latin typeface="Arial" pitchFamily="-111" charset="0"/>
                <a:ea typeface="+mn-ea"/>
              </a:rPr>
              <a:t>Kolck</a:t>
            </a:r>
            <a:r>
              <a:rPr kumimoji="0" lang="en-US" sz="1400" i="1" dirty="0" smtClean="0">
                <a:solidFill>
                  <a:srgbClr val="616161"/>
                </a:solidFill>
                <a:latin typeface="Arial" pitchFamily="-111" charset="0"/>
                <a:ea typeface="+mn-ea"/>
              </a:rPr>
              <a:t> (2013)</a:t>
            </a:r>
            <a:endParaRPr kumimoji="0" lang="en-US" sz="1400" dirty="0">
              <a:solidFill>
                <a:srgbClr val="616161"/>
              </a:solidFill>
              <a:latin typeface="Arial" pitchFamily="-111" charset="0"/>
              <a:ea typeface="MS PGothic" pitchFamily="34" charset="-128"/>
              <a:cs typeface="MS PGothic" pitchFamily="34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srgbClr val="616161"/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43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348581" y="6553200"/>
            <a:ext cx="3562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[From: N.D. Lemke, Lepton Moments 2014]</a:t>
            </a:r>
            <a:endParaRPr kumimoji="1" lang="ja-JP" alt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 descr="Essential EDM for Jaidee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9238" y="1201738"/>
            <a:ext cx="567690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616161"/>
                </a:solidFill>
              </a:rPr>
              <a:t>Lepton Moments 2014</a:t>
            </a:r>
          </a:p>
        </p:txBody>
      </p:sp>
      <p:sp>
        <p:nvSpPr>
          <p:cNvPr id="73" name="Oval 72"/>
          <p:cNvSpPr/>
          <p:nvPr/>
        </p:nvSpPr>
        <p:spPr>
          <a:xfrm rot="19860000">
            <a:off x="5576888" y="2500313"/>
            <a:ext cx="44450" cy="46037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H="1" flipV="1">
            <a:off x="5570537" y="1252538"/>
            <a:ext cx="61913" cy="26019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808" name="TextBox 47"/>
          <p:cNvSpPr txBox="1">
            <a:spLocks noChangeArrowheads="1"/>
          </p:cNvSpPr>
          <p:nvPr/>
        </p:nvSpPr>
        <p:spPr bwMode="auto">
          <a:xfrm>
            <a:off x="5145424" y="1230868"/>
            <a:ext cx="417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5881687" y="1360488"/>
            <a:ext cx="61913" cy="2601912"/>
          </a:xfrm>
          <a:prstGeom prst="straightConnector1">
            <a:avLst/>
          </a:prstGeom>
          <a:ln w="5715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47"/>
          <p:cNvSpPr txBox="1">
            <a:spLocks noChangeArrowheads="1"/>
          </p:cNvSpPr>
          <p:nvPr/>
        </p:nvSpPr>
        <p:spPr bwMode="auto">
          <a:xfrm>
            <a:off x="5983624" y="1307068"/>
            <a:ext cx="417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</a:p>
        </p:txBody>
      </p:sp>
      <p:pic>
        <p:nvPicPr>
          <p:cNvPr id="20" name="Picture 19" descr="bemu_plu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43400"/>
            <a:ext cx="1828800" cy="1828800"/>
          </a:xfrm>
          <a:prstGeom prst="rect">
            <a:avLst/>
          </a:prstGeom>
        </p:spPr>
      </p:pic>
      <p:pic>
        <p:nvPicPr>
          <p:cNvPr id="21" name="Picture 20" descr="bemu_minu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4419600"/>
            <a:ext cx="1828801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424" y="4958434"/>
            <a:ext cx="2520244" cy="7511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44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77050" y="2754489"/>
            <a:ext cx="200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Optical dipole trap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64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 descr="Essential EDM for Jaidee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9238" y="1201738"/>
            <a:ext cx="567690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616161"/>
                </a:solidFill>
              </a:rPr>
              <a:t>Lepton Moments 2014</a:t>
            </a:r>
          </a:p>
        </p:txBody>
      </p:sp>
      <p:sp>
        <p:nvSpPr>
          <p:cNvPr id="73" name="Oval 72"/>
          <p:cNvSpPr/>
          <p:nvPr/>
        </p:nvSpPr>
        <p:spPr>
          <a:xfrm rot="19860000">
            <a:off x="5576888" y="2500313"/>
            <a:ext cx="44450" cy="46037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H="1" flipV="1">
            <a:off x="5570537" y="1252538"/>
            <a:ext cx="61913" cy="26019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808" name="TextBox 47"/>
          <p:cNvSpPr txBox="1">
            <a:spLocks noChangeArrowheads="1"/>
          </p:cNvSpPr>
          <p:nvPr/>
        </p:nvSpPr>
        <p:spPr bwMode="auto">
          <a:xfrm>
            <a:off x="5145424" y="1230868"/>
            <a:ext cx="417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5881687" y="1360488"/>
            <a:ext cx="61913" cy="2601912"/>
          </a:xfrm>
          <a:prstGeom prst="straightConnector1">
            <a:avLst/>
          </a:prstGeom>
          <a:ln w="5715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47"/>
          <p:cNvSpPr txBox="1">
            <a:spLocks noChangeArrowheads="1"/>
          </p:cNvSpPr>
          <p:nvPr/>
        </p:nvSpPr>
        <p:spPr bwMode="auto">
          <a:xfrm>
            <a:off x="5983624" y="1307068"/>
            <a:ext cx="417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</a:p>
        </p:txBody>
      </p:sp>
      <p:pic>
        <p:nvPicPr>
          <p:cNvPr id="20" name="Picture 19" descr="bemu_plu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43400"/>
            <a:ext cx="1828800" cy="1828800"/>
          </a:xfrm>
          <a:prstGeom prst="rect">
            <a:avLst/>
          </a:prstGeom>
        </p:spPr>
      </p:pic>
      <p:pic>
        <p:nvPicPr>
          <p:cNvPr id="21" name="Picture 20" descr="bemu_minu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4419600"/>
            <a:ext cx="1828801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424" y="4958434"/>
            <a:ext cx="2520244" cy="7511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45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77050" y="2754489"/>
            <a:ext cx="200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Optical dipole trap</a:t>
            </a:r>
            <a:endParaRPr kumimoji="1" lang="ja-JP" altLang="en-US" dirty="0"/>
          </a:p>
        </p:txBody>
      </p:sp>
      <p:pic>
        <p:nvPicPr>
          <p:cNvPr id="9277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2" y="142855"/>
            <a:ext cx="5295656" cy="254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1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 descr="Essential EDM for Jaidee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9238" y="1201738"/>
            <a:ext cx="567690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616161"/>
                </a:solidFill>
              </a:rPr>
              <a:t>Lepton Moments 2014</a:t>
            </a:r>
          </a:p>
        </p:txBody>
      </p:sp>
      <p:sp>
        <p:nvSpPr>
          <p:cNvPr id="73" name="Oval 72"/>
          <p:cNvSpPr/>
          <p:nvPr/>
        </p:nvSpPr>
        <p:spPr>
          <a:xfrm rot="19860000">
            <a:off x="5576888" y="2500313"/>
            <a:ext cx="44450" cy="46037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H="1" flipV="1">
            <a:off x="5570537" y="1252538"/>
            <a:ext cx="61913" cy="26019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808" name="TextBox 47"/>
          <p:cNvSpPr txBox="1">
            <a:spLocks noChangeArrowheads="1"/>
          </p:cNvSpPr>
          <p:nvPr/>
        </p:nvSpPr>
        <p:spPr bwMode="auto">
          <a:xfrm>
            <a:off x="5145424" y="1230868"/>
            <a:ext cx="417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5881687" y="1360488"/>
            <a:ext cx="61913" cy="2601912"/>
          </a:xfrm>
          <a:prstGeom prst="straightConnector1">
            <a:avLst/>
          </a:prstGeom>
          <a:ln w="5715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47"/>
          <p:cNvSpPr txBox="1">
            <a:spLocks noChangeArrowheads="1"/>
          </p:cNvSpPr>
          <p:nvPr/>
        </p:nvSpPr>
        <p:spPr bwMode="auto">
          <a:xfrm>
            <a:off x="5983624" y="1307068"/>
            <a:ext cx="417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</a:p>
        </p:txBody>
      </p:sp>
      <p:pic>
        <p:nvPicPr>
          <p:cNvPr id="20" name="Picture 19" descr="bemu_plu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43400"/>
            <a:ext cx="1828800" cy="1828800"/>
          </a:xfrm>
          <a:prstGeom prst="rect">
            <a:avLst/>
          </a:prstGeom>
        </p:spPr>
      </p:pic>
      <p:pic>
        <p:nvPicPr>
          <p:cNvPr id="21" name="Picture 20" descr="bemu_minu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4419600"/>
            <a:ext cx="1828801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424" y="4958434"/>
            <a:ext cx="2520244" cy="7511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46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77050" y="2754489"/>
            <a:ext cx="200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Optical dipole trap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635197" y="3304999"/>
            <a:ext cx="6944359" cy="34470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•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EDM sensitivity of </a:t>
            </a:r>
            <a:r>
              <a:rPr kumimoji="0" lang="en-US" altLang="ja-JP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5.0x10</a:t>
            </a:r>
            <a:r>
              <a:rPr kumimoji="0" lang="en-US" altLang="ja-JP" sz="2400" b="1" i="0" u="sng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-</a:t>
            </a:r>
            <a:r>
              <a:rPr kumimoji="0" lang="en-US" altLang="ja-JP" sz="2400" b="1" i="0" u="sng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22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ja-JP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altLang="ja-JP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cm</a:t>
            </a:r>
            <a:r>
              <a:rPr kumimoji="0" lang="en-US" altLang="ja-JP" sz="2400" b="1" kern="0" dirty="0">
                <a:solidFill>
                  <a:srgbClr val="000000"/>
                </a:solidFill>
              </a:rPr>
              <a:t> </a:t>
            </a:r>
            <a:r>
              <a:rPr kumimoji="0" lang="en-US" altLang="ja-JP" sz="2400" b="1" kern="0" dirty="0" smtClean="0">
                <a:solidFill>
                  <a:srgbClr val="000000"/>
                </a:solidFill>
              </a:rPr>
              <a:t>has been </a:t>
            </a:r>
            <a:r>
              <a:rPr kumimoji="0" lang="en-US" altLang="ja-JP" sz="2400" b="1" u="sng" kern="0" dirty="0" smtClean="0">
                <a:solidFill>
                  <a:srgbClr val="000000"/>
                </a:solidFill>
              </a:rPr>
              <a:t>achieved</a:t>
            </a:r>
            <a:r>
              <a:rPr kumimoji="0" lang="en-US" altLang="ja-JP" sz="2400" b="1" kern="0" dirty="0" smtClean="0">
                <a:solidFill>
                  <a:srgbClr val="000000"/>
                </a:solidFill>
              </a:rPr>
              <a:t> (2015).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・</a:t>
            </a:r>
            <a:r>
              <a:rPr kumimoji="0" lang="en-US" altLang="ja-JP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Future:  improvements</a:t>
            </a:r>
            <a:r>
              <a:rPr kumimoji="0" lang="en-US" altLang="ja-JP" sz="24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expected in 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kern="0" dirty="0">
                <a:solidFill>
                  <a:srgbClr val="000000"/>
                </a:solidFill>
              </a:rPr>
              <a:t>  </a:t>
            </a:r>
            <a:r>
              <a:rPr kumimoji="0" lang="en-US" altLang="ja-JP" sz="2400" kern="0" dirty="0" smtClean="0">
                <a:solidFill>
                  <a:srgbClr val="000000"/>
                </a:solidFill>
              </a:rPr>
              <a:t>  </a:t>
            </a:r>
            <a:r>
              <a:rPr kumimoji="0" lang="en-US" altLang="ja-JP" sz="24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</a:t>
            </a:r>
            <a:r>
              <a:rPr kumimoji="0" lang="en-US" altLang="ja-JP" sz="24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 number of</a:t>
            </a:r>
            <a:r>
              <a:rPr kumimoji="0" lang="en-US" altLang="ja-JP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trapped atoms, 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ii) precession time, 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kern="0" dirty="0">
                <a:solidFill>
                  <a:srgbClr val="000000"/>
                </a:solidFill>
              </a:rPr>
              <a:t> </a:t>
            </a:r>
            <a:r>
              <a:rPr kumimoji="0" lang="en-US" altLang="ja-JP" sz="2400" kern="0" dirty="0" smtClean="0">
                <a:solidFill>
                  <a:srgbClr val="000000"/>
                </a:solidFill>
              </a:rPr>
              <a:t> </a:t>
            </a:r>
            <a:r>
              <a:rPr kumimoji="0" lang="en-US" altLang="ja-JP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iii) spin detection efficiency, ...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</a:t>
            </a:r>
            <a:r>
              <a:rPr kumimoji="0" lang="ja-JP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→ </a:t>
            </a:r>
            <a:r>
              <a:rPr kumimoji="0" lang="en-US" altLang="ja-JP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level of 10</a:t>
            </a:r>
            <a:r>
              <a:rPr kumimoji="0" lang="en-US" altLang="ja-JP" sz="240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-</a:t>
            </a:r>
            <a:r>
              <a:rPr kumimoji="0" lang="en-US" altLang="ja-JP" sz="240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28</a:t>
            </a:r>
            <a:r>
              <a:rPr kumimoji="0" lang="en-US" altLang="ja-JP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ja-JP" sz="240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altLang="ja-JP" sz="24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cm</a:t>
            </a:r>
            <a:r>
              <a:rPr kumimoji="0" lang="en-US" altLang="ja-JP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 </a:t>
            </a:r>
            <a:r>
              <a:rPr kumimoji="0" lang="en-US" altLang="ja-JP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</a:t>
            </a:r>
            <a:r>
              <a:rPr kumimoji="0" lang="en-US" altLang="ja-JP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= 100 days, possible.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2" y="142855"/>
            <a:ext cx="5295656" cy="254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46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62" y="504363"/>
            <a:ext cx="5041738" cy="375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6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55" y="1425928"/>
            <a:ext cx="3261212" cy="259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6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8" y="4261073"/>
            <a:ext cx="3055776" cy="244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6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31" y="4500169"/>
            <a:ext cx="2846100" cy="220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84497" y="42698"/>
            <a:ext cx="359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●</a:t>
            </a:r>
            <a:r>
              <a:rPr kumimoji="1" lang="en-US" altLang="ja-JP" sz="2400" baseline="30000" dirty="0" smtClean="0"/>
              <a:t>129</a:t>
            </a:r>
            <a:r>
              <a:rPr kumimoji="1" lang="en-US" altLang="ja-JP" sz="2400" dirty="0" smtClean="0"/>
              <a:t>Xe EDM </a:t>
            </a:r>
            <a:r>
              <a:rPr kumimoji="1" lang="ja-JP" altLang="en-US" sz="2400" dirty="0" smtClean="0"/>
              <a:t>（東工大）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5849" y="583385"/>
            <a:ext cx="342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外部帰還型スピンメーザーによる</a:t>
            </a:r>
            <a:endParaRPr kumimoji="1" lang="en-US" altLang="ja-JP" dirty="0" smtClean="0"/>
          </a:p>
          <a:p>
            <a:r>
              <a:rPr lang="ja-JP" altLang="en-US" dirty="0"/>
              <a:t>歳差観測時間の延伸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0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62" y="504363"/>
            <a:ext cx="5041738" cy="375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6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55" y="1425928"/>
            <a:ext cx="3261212" cy="259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6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8" y="4261073"/>
            <a:ext cx="3055776" cy="244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6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31" y="4500169"/>
            <a:ext cx="2846100" cy="220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84497" y="42698"/>
            <a:ext cx="359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●</a:t>
            </a:r>
            <a:r>
              <a:rPr kumimoji="1" lang="en-US" altLang="ja-JP" sz="2400" baseline="30000" dirty="0" smtClean="0"/>
              <a:t>129</a:t>
            </a:r>
            <a:r>
              <a:rPr kumimoji="1" lang="en-US" altLang="ja-JP" sz="2400" dirty="0" smtClean="0"/>
              <a:t>Xe EDM </a:t>
            </a:r>
            <a:r>
              <a:rPr kumimoji="1" lang="ja-JP" altLang="en-US" sz="2400" dirty="0" smtClean="0"/>
              <a:t>（東工大）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5849" y="583385"/>
            <a:ext cx="342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外部帰還型スピンメーザーによる</a:t>
            </a:r>
            <a:endParaRPr kumimoji="1" lang="en-US" altLang="ja-JP" dirty="0" smtClean="0"/>
          </a:p>
          <a:p>
            <a:r>
              <a:rPr lang="ja-JP" altLang="en-US" dirty="0"/>
              <a:t>歳差観測時間の延伸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4225" y="4261073"/>
            <a:ext cx="7868356" cy="187743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kern="0" dirty="0" smtClean="0">
                <a:solidFill>
                  <a:srgbClr val="000000"/>
                </a:solidFill>
              </a:rPr>
              <a:t>•</a:t>
            </a:r>
            <a:r>
              <a:rPr kumimoji="0" lang="ja-JP" altLang="en-US" sz="2400" kern="0" dirty="0" smtClean="0">
                <a:solidFill>
                  <a:srgbClr val="000000"/>
                </a:solidFill>
              </a:rPr>
              <a:t>外部帰還型核スピンメーザーの発振</a:t>
            </a:r>
            <a:endParaRPr kumimoji="0" lang="en-US" altLang="ja-JP" sz="2400" kern="0" dirty="0" smtClean="0">
              <a:solidFill>
                <a:srgbClr val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•</a:t>
            </a: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二核種（</a:t>
            </a:r>
            <a:r>
              <a:rPr kumimoji="0" lang="en-US" altLang="ja-JP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129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Xe/</a:t>
            </a:r>
            <a:r>
              <a:rPr kumimoji="0" lang="en-US" altLang="ja-JP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He</a:t>
            </a: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）同時メーザー発振に成功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90488" marR="0" lvl="0" indent="-90488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kern="0" dirty="0" smtClean="0">
                <a:solidFill>
                  <a:srgbClr val="000000"/>
                </a:solidFill>
              </a:rPr>
              <a:t>•</a:t>
            </a:r>
            <a:r>
              <a:rPr kumimoji="0" lang="en-US" altLang="ja-JP" sz="2400" kern="0" baseline="30000" dirty="0" smtClean="0">
                <a:solidFill>
                  <a:srgbClr val="000000"/>
                </a:solidFill>
              </a:rPr>
              <a:t>131</a:t>
            </a:r>
            <a:r>
              <a:rPr kumimoji="0" lang="en-US" altLang="ja-JP" sz="2400" kern="0" dirty="0" smtClean="0">
                <a:solidFill>
                  <a:srgbClr val="000000"/>
                </a:solidFill>
              </a:rPr>
              <a:t>Xe </a:t>
            </a:r>
            <a:r>
              <a:rPr kumimoji="0" lang="en-US" altLang="ja-JP" sz="2400" kern="0" dirty="0" err="1" smtClean="0">
                <a:solidFill>
                  <a:srgbClr val="000000"/>
                </a:solidFill>
              </a:rPr>
              <a:t>comagnetometer</a:t>
            </a:r>
            <a:r>
              <a:rPr kumimoji="0" lang="en-US" altLang="ja-JP" sz="2400" kern="0" dirty="0" smtClean="0">
                <a:solidFill>
                  <a:srgbClr val="000000"/>
                </a:solidFill>
              </a:rPr>
              <a:t> </a:t>
            </a:r>
            <a:r>
              <a:rPr kumimoji="0" lang="ja-JP" altLang="en-US" sz="2400" kern="0" dirty="0" smtClean="0">
                <a:solidFill>
                  <a:srgbClr val="000000"/>
                </a:solidFill>
              </a:rPr>
              <a:t>の導入（同時発振成功）</a:t>
            </a:r>
            <a:endParaRPr kumimoji="0" lang="en-US" altLang="ja-JP" sz="2400" kern="0" dirty="0" smtClean="0">
              <a:solidFill>
                <a:srgbClr val="000000"/>
              </a:solidFill>
            </a:endParaRPr>
          </a:p>
          <a:p>
            <a:pPr marL="90488" marR="0" lvl="0" indent="-90488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dirty="0" smtClean="0">
                <a:solidFill>
                  <a:srgbClr val="000000"/>
                </a:solidFill>
                <a:latin typeface="ＭＳ Ｐ明朝"/>
                <a:ea typeface="ＭＳ Ｐ明朝"/>
              </a:rPr>
              <a:t>　</a:t>
            </a:r>
            <a:r>
              <a:rPr kumimoji="0" lang="en-US" altLang="ja-JP" sz="2400" kern="0" dirty="0" smtClean="0">
                <a:solidFill>
                  <a:srgbClr val="000000"/>
                </a:solidFill>
                <a:latin typeface="ＭＳ Ｐ明朝"/>
                <a:ea typeface="ＭＳ Ｐ明朝"/>
              </a:rPr>
              <a:t>⇒</a:t>
            </a:r>
            <a:r>
              <a:rPr kumimoji="0" lang="en-US" altLang="ja-JP" sz="2400" kern="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kumimoji="0" lang="en-US" altLang="ja-JP" sz="2400" i="1" kern="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kumimoji="0" lang="en-US" altLang="ja-JP" sz="2400" kern="0" dirty="0" smtClean="0">
                <a:solidFill>
                  <a:srgbClr val="000000"/>
                </a:solidFill>
              </a:rPr>
              <a:t> </a:t>
            </a:r>
            <a:r>
              <a:rPr kumimoji="0" lang="ja-JP" altLang="en-US" sz="2400" kern="0" dirty="0" smtClean="0">
                <a:solidFill>
                  <a:srgbClr val="000000"/>
                </a:solidFill>
              </a:rPr>
              <a:t>～</a:t>
            </a:r>
            <a:r>
              <a:rPr kumimoji="0" lang="en-US" altLang="ja-JP" sz="2400" kern="0" dirty="0" smtClean="0">
                <a:solidFill>
                  <a:srgbClr val="000000"/>
                </a:solidFill>
              </a:rPr>
              <a:t>10 </a:t>
            </a:r>
            <a:r>
              <a:rPr kumimoji="0" lang="en-US" altLang="ja-JP" sz="2400" kern="0" dirty="0" err="1" smtClean="0">
                <a:solidFill>
                  <a:srgbClr val="000000"/>
                </a:solidFill>
              </a:rPr>
              <a:t>nHz</a:t>
            </a:r>
            <a:r>
              <a:rPr kumimoji="0" lang="en-US" altLang="ja-JP" sz="2400" kern="0" dirty="0" smtClean="0">
                <a:solidFill>
                  <a:srgbClr val="000000"/>
                </a:solidFill>
              </a:rPr>
              <a:t> </a:t>
            </a:r>
            <a:r>
              <a:rPr kumimoji="0" lang="ja-JP" altLang="en-US" sz="2400" kern="0" dirty="0" smtClean="0">
                <a:solidFill>
                  <a:srgbClr val="000000"/>
                </a:solidFill>
              </a:rPr>
              <a:t>（</a:t>
            </a:r>
            <a:r>
              <a:rPr kumimoji="0" lang="en-US" altLang="ja-JP" sz="24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ja-JP" sz="2400" kern="0" baseline="-25000" dirty="0" err="1" smtClean="0">
                <a:solidFill>
                  <a:srgbClr val="000000"/>
                </a:solidFill>
              </a:rPr>
              <a:t>Xe</a:t>
            </a:r>
            <a:r>
              <a:rPr kumimoji="0" lang="en-US" altLang="ja-JP" sz="2400" kern="0" dirty="0" smtClean="0">
                <a:solidFill>
                  <a:srgbClr val="000000"/>
                </a:solidFill>
              </a:rPr>
              <a:t> &lt; 10</a:t>
            </a:r>
            <a:r>
              <a:rPr kumimoji="0" lang="en-US" altLang="ja-JP" sz="2400" kern="0" baseline="30000" dirty="0" smtClean="0">
                <a:solidFill>
                  <a:srgbClr val="000000"/>
                </a:solidFill>
                <a:latin typeface="Symbol" panose="05050102010706020507" pitchFamily="18" charset="2"/>
              </a:rPr>
              <a:t>-</a:t>
            </a:r>
            <a:r>
              <a:rPr kumimoji="0" lang="en-US" altLang="ja-JP" sz="2400" kern="0" baseline="30000" dirty="0" smtClean="0">
                <a:solidFill>
                  <a:srgbClr val="000000"/>
                </a:solidFill>
              </a:rPr>
              <a:t>27</a:t>
            </a:r>
            <a:r>
              <a:rPr kumimoji="0" lang="en-US" altLang="ja-JP" sz="2400" kern="0" dirty="0" smtClean="0">
                <a:solidFill>
                  <a:srgbClr val="000000"/>
                </a:solidFill>
              </a:rPr>
              <a:t> </a:t>
            </a:r>
            <a:r>
              <a:rPr kumimoji="0" lang="en-US" altLang="ja-JP" sz="2400" i="1" kern="0" dirty="0" err="1" smtClean="0">
                <a:solidFill>
                  <a:srgbClr val="000000"/>
                </a:solidFill>
              </a:rPr>
              <a:t>e</a:t>
            </a:r>
            <a:r>
              <a:rPr kumimoji="0" lang="en-US" altLang="ja-JP" sz="2400" kern="0" dirty="0" err="1" smtClean="0">
                <a:solidFill>
                  <a:srgbClr val="000000"/>
                </a:solidFill>
              </a:rPr>
              <a:t>cm</a:t>
            </a:r>
            <a:r>
              <a:rPr kumimoji="0" lang="en-US" altLang="ja-JP" sz="2400" kern="0" dirty="0" smtClean="0">
                <a:solidFill>
                  <a:srgbClr val="000000"/>
                </a:solidFill>
              </a:rPr>
              <a:t>) </a:t>
            </a:r>
            <a:r>
              <a:rPr kumimoji="0" lang="ja-JP" altLang="en-US" sz="2400" kern="0" dirty="0" smtClean="0">
                <a:solidFill>
                  <a:srgbClr val="000000"/>
                </a:solidFill>
              </a:rPr>
              <a:t>の実測定へ</a:t>
            </a:r>
            <a:r>
              <a:rPr kumimoji="0" lang="ja-JP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（</a:t>
            </a:r>
            <a:r>
              <a:rPr kumimoji="0" lang="ja-JP" altLang="en-US" sz="2400" kern="0" dirty="0">
                <a:solidFill>
                  <a:srgbClr val="000000"/>
                </a:solidFill>
              </a:rPr>
              <a:t>まもなく </a:t>
            </a:r>
            <a:r>
              <a:rPr kumimoji="0" lang="ja-JP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）</a:t>
            </a:r>
            <a:endParaRPr kumimoji="0" lang="en-US" altLang="ja-JP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214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600076" y="3033612"/>
            <a:ext cx="752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(2-b) </a:t>
            </a:r>
            <a:r>
              <a:rPr lang="ja-JP" altLang="en-US" sz="2400" u="sng" dirty="0" smtClean="0"/>
              <a:t>常磁性原子、極性分子の実験</a:t>
            </a:r>
            <a:r>
              <a:rPr lang="ja-JP" altLang="en-US" sz="2400" dirty="0" smtClean="0"/>
              <a:t> </a:t>
            </a:r>
            <a:r>
              <a:rPr lang="ja-JP" altLang="en-US" sz="2400" dirty="0"/>
              <a:t>（</a:t>
            </a:r>
            <a:r>
              <a:rPr lang="ja-JP" altLang="en-US" sz="2400" dirty="0" smtClean="0"/>
              <a:t>→ </a:t>
            </a:r>
            <a:r>
              <a:rPr lang="ja-JP" altLang="en-US" sz="2400" dirty="0"/>
              <a:t>電子</a:t>
            </a:r>
            <a:r>
              <a:rPr lang="ja-JP" altLang="en-US" sz="2400" dirty="0" smtClean="0"/>
              <a:t>の</a:t>
            </a:r>
            <a:r>
              <a:rPr lang="en-US" altLang="ja-JP" sz="2400" dirty="0" smtClean="0"/>
              <a:t>EDM</a:t>
            </a:r>
            <a:r>
              <a:rPr lang="ja-JP" altLang="en-US" sz="2400" dirty="0" smtClean="0"/>
              <a:t>）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9890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168275" y="3929063"/>
            <a:ext cx="4678045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1938" indent="-261938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n"/>
            </a:pPr>
            <a:r>
              <a:rPr lang="en-US" altLang="ja-JP" sz="2000" dirty="0" smtClean="0">
                <a:solidFill>
                  <a:srgbClr val="000000"/>
                </a:solidFill>
              </a:rPr>
              <a:t>Standard Model (SM)</a:t>
            </a:r>
          </a:p>
          <a:p>
            <a:pPr marL="261938" indent="-261938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000000"/>
                </a:solidFill>
              </a:rPr>
              <a:t>    Predicts EDMs that are undetectably small</a:t>
            </a:r>
          </a:p>
          <a:p>
            <a:pPr marL="261938" indent="-261938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000000"/>
                </a:solidFill>
              </a:rPr>
              <a:t>    --</a:t>
            </a:r>
            <a:r>
              <a:rPr lang="ja-JP" altLang="en-US" sz="2000" dirty="0" smtClean="0">
                <a:solidFill>
                  <a:srgbClr val="000000"/>
                </a:solidFill>
              </a:rPr>
              <a:t>　</a:t>
            </a:r>
            <a:r>
              <a:rPr lang="en-US" altLang="ja-JP" sz="2000" dirty="0" smtClean="0">
                <a:solidFill>
                  <a:srgbClr val="000000"/>
                </a:solidFill>
              </a:rPr>
              <a:t>10</a:t>
            </a:r>
            <a:r>
              <a:rPr lang="en-US" altLang="ja-JP" sz="2000" baseline="30000" dirty="0" smtClean="0">
                <a:solidFill>
                  <a:srgbClr val="000000"/>
                </a:solidFill>
              </a:rPr>
              <a:t>-5</a:t>
            </a:r>
            <a:r>
              <a:rPr lang="en-US" altLang="ja-JP" sz="2000" dirty="0" smtClean="0">
                <a:solidFill>
                  <a:srgbClr val="000000"/>
                </a:solidFill>
              </a:rPr>
              <a:t> times the present limits.</a:t>
            </a:r>
          </a:p>
          <a:p>
            <a:pPr marL="261938" indent="-261938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0000"/>
                </a:solidFill>
                <a:ea typeface="ＭＳ Ｐ明朝" pitchFamily="18" charset="-128"/>
              </a:rPr>
              <a:t>　</a:t>
            </a:r>
            <a:endParaRPr lang="ja-JP" altLang="en-US" sz="2000" dirty="0" smtClean="0">
              <a:solidFill>
                <a:srgbClr val="000000"/>
              </a:solidFill>
            </a:endParaRPr>
          </a:p>
          <a:p>
            <a:pPr marL="261938" indent="-261938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n"/>
            </a:pPr>
            <a:r>
              <a:rPr lang="en-US" altLang="ja-JP" sz="2000" dirty="0" smtClean="0">
                <a:solidFill>
                  <a:srgbClr val="000000"/>
                </a:solidFill>
              </a:rPr>
              <a:t>Theories beyond the SM</a:t>
            </a:r>
          </a:p>
          <a:p>
            <a:pPr marL="261938" indent="-261938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000000"/>
                </a:solidFill>
              </a:rPr>
              <a:t>    allow sizes of </a:t>
            </a:r>
            <a:r>
              <a:rPr lang="en-US" altLang="ja-JP" sz="2000" dirty="0" smtClean="0">
                <a:solidFill>
                  <a:srgbClr val="000000"/>
                </a:solidFill>
              </a:rPr>
              <a:t>EDM to be reachable with “a-step-forward” experiments </a:t>
            </a:r>
            <a:endParaRPr lang="en-US" altLang="ja-JP" sz="2000" dirty="0" smtClean="0">
              <a:solidFill>
                <a:srgbClr val="FF0000"/>
              </a:solidFill>
              <a:latin typeface="Tahoma" pitchFamily="34" charset="0"/>
              <a:ea typeface="ＭＳ Ｐ明朝" pitchFamily="18" charset="-128"/>
            </a:endParaRP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239713" y="180975"/>
            <a:ext cx="8302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z="2000" dirty="0" smtClean="0">
                <a:solidFill>
                  <a:srgbClr val="000000"/>
                </a:solidFill>
              </a:rPr>
              <a:t>Thus... </a:t>
            </a:r>
            <a:r>
              <a:rPr kumimoji="0" lang="ja-JP" altLang="en-US" sz="2000" dirty="0" smtClean="0">
                <a:solidFill>
                  <a:srgbClr val="000000"/>
                </a:solidFill>
              </a:rPr>
              <a:t>　</a:t>
            </a:r>
            <a:r>
              <a:rPr kumimoji="0" lang="en-US" altLang="ja-JP" sz="2400" dirty="0" smtClean="0">
                <a:solidFill>
                  <a:srgbClr val="0000FF"/>
                </a:solidFill>
              </a:rPr>
              <a:t>EDM violates</a:t>
            </a:r>
            <a:r>
              <a:rPr kumimoji="0" lang="ja-JP" altLang="en-US" sz="2400" dirty="0" smtClean="0">
                <a:solidFill>
                  <a:srgbClr val="0000FF"/>
                </a:solidFill>
              </a:rPr>
              <a:t> </a:t>
            </a:r>
            <a:r>
              <a:rPr kumimoji="0" lang="en-US" altLang="ja-JP" sz="2400" u="sng" dirty="0" smtClean="0">
                <a:solidFill>
                  <a:srgbClr val="0000FF"/>
                </a:solidFill>
              </a:rPr>
              <a:t>T </a:t>
            </a:r>
            <a:r>
              <a:rPr kumimoji="0" lang="en-US" altLang="ja-JP" sz="2400" dirty="0" smtClean="0">
                <a:solidFill>
                  <a:srgbClr val="0000FF"/>
                </a:solidFill>
              </a:rPr>
              <a:t>, and hence </a:t>
            </a:r>
            <a:r>
              <a:rPr kumimoji="0" lang="en-US" altLang="ja-JP" sz="2400" u="sng" dirty="0" smtClean="0">
                <a:solidFill>
                  <a:srgbClr val="0000FF"/>
                </a:solidFill>
              </a:rPr>
              <a:t>CP</a:t>
            </a:r>
            <a:r>
              <a:rPr kumimoji="0" lang="ja-JP" altLang="en-US" sz="2400" dirty="0" smtClean="0">
                <a:solidFill>
                  <a:srgbClr val="0000FF"/>
                </a:solidFill>
              </a:rPr>
              <a:t>　</a:t>
            </a:r>
            <a:r>
              <a:rPr kumimoji="0" lang="en-US" altLang="ja-JP" sz="2400" dirty="0" smtClean="0">
                <a:solidFill>
                  <a:srgbClr val="0000FF"/>
                </a:solidFill>
              </a:rPr>
              <a:t>(by CPT theorem)</a:t>
            </a:r>
            <a:endParaRPr lang="en-US" altLang="ja-JP" sz="2400" dirty="0" smtClean="0">
              <a:solidFill>
                <a:srgbClr val="0000FF"/>
              </a:solidFill>
            </a:endParaRPr>
          </a:p>
        </p:txBody>
      </p:sp>
      <p:sp>
        <p:nvSpPr>
          <p:cNvPr id="267275" name="Oval 7"/>
          <p:cNvSpPr>
            <a:spLocks noChangeArrowheads="1"/>
          </p:cNvSpPr>
          <p:nvPr/>
        </p:nvSpPr>
        <p:spPr bwMode="auto">
          <a:xfrm>
            <a:off x="3641725" y="1238250"/>
            <a:ext cx="1385888" cy="1365250"/>
          </a:xfrm>
          <a:prstGeom prst="ellipse">
            <a:avLst/>
          </a:prstGeom>
          <a:gradFill rotWithShape="1">
            <a:gsLst>
              <a:gs pos="0">
                <a:srgbClr val="094C6E"/>
              </a:gs>
              <a:gs pos="100000">
                <a:srgbClr val="13A4ED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7276" name="Text Box 8"/>
          <p:cNvSpPr txBox="1">
            <a:spLocks noChangeArrowheads="1"/>
          </p:cNvSpPr>
          <p:nvPr/>
        </p:nvSpPr>
        <p:spPr bwMode="auto">
          <a:xfrm>
            <a:off x="3875088" y="1216025"/>
            <a:ext cx="415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smtClean="0">
                <a:solidFill>
                  <a:srgbClr val="FFFFFF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267277" name="Text Box 9"/>
          <p:cNvSpPr txBox="1">
            <a:spLocks noChangeArrowheads="1"/>
          </p:cNvSpPr>
          <p:nvPr/>
        </p:nvSpPr>
        <p:spPr bwMode="auto">
          <a:xfrm>
            <a:off x="4083050" y="1343025"/>
            <a:ext cx="415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srgbClr val="FFFFFF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267278" name="Text Box 10"/>
          <p:cNvSpPr txBox="1">
            <a:spLocks noChangeArrowheads="1"/>
          </p:cNvSpPr>
          <p:nvPr/>
        </p:nvSpPr>
        <p:spPr bwMode="auto">
          <a:xfrm>
            <a:off x="4381332" y="1241799"/>
            <a:ext cx="415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srgbClr val="FFFFFF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267279" name="Text Box 11"/>
          <p:cNvSpPr txBox="1">
            <a:spLocks noChangeArrowheads="1"/>
          </p:cNvSpPr>
          <p:nvPr/>
        </p:nvSpPr>
        <p:spPr bwMode="auto">
          <a:xfrm>
            <a:off x="3863975" y="2000250"/>
            <a:ext cx="415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rgbClr val="FFFFFF"/>
                </a:solidFill>
                <a:latin typeface="Tahoma" pitchFamily="34" charset="0"/>
              </a:rPr>
              <a:t>­-</a:t>
            </a:r>
          </a:p>
        </p:txBody>
      </p:sp>
      <p:sp>
        <p:nvSpPr>
          <p:cNvPr id="267280" name="Text Box 12"/>
          <p:cNvSpPr txBox="1">
            <a:spLocks noChangeArrowheads="1"/>
          </p:cNvSpPr>
          <p:nvPr/>
        </p:nvSpPr>
        <p:spPr bwMode="auto">
          <a:xfrm>
            <a:off x="4154488" y="2108200"/>
            <a:ext cx="414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rgbClr val="FFFFFF"/>
                </a:solidFill>
                <a:latin typeface="Tahoma" pitchFamily="34" charset="0"/>
              </a:rPr>
              <a:t>­-</a:t>
            </a:r>
          </a:p>
        </p:txBody>
      </p:sp>
      <p:sp>
        <p:nvSpPr>
          <p:cNvPr id="267281" name="Text Box 13"/>
          <p:cNvSpPr txBox="1">
            <a:spLocks noChangeArrowheads="1"/>
          </p:cNvSpPr>
          <p:nvPr/>
        </p:nvSpPr>
        <p:spPr bwMode="auto">
          <a:xfrm>
            <a:off x="4443413" y="2001838"/>
            <a:ext cx="415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rgbClr val="FFFFFF"/>
                </a:solidFill>
                <a:latin typeface="Tahoma" pitchFamily="34" charset="0"/>
              </a:rPr>
              <a:t>­-</a:t>
            </a:r>
          </a:p>
        </p:txBody>
      </p:sp>
      <p:sp>
        <p:nvSpPr>
          <p:cNvPr id="267282" name="Line 14"/>
          <p:cNvSpPr>
            <a:spLocks noChangeShapeType="1"/>
          </p:cNvSpPr>
          <p:nvPr/>
        </p:nvSpPr>
        <p:spPr bwMode="auto">
          <a:xfrm flipV="1">
            <a:off x="4322763" y="2587625"/>
            <a:ext cx="0" cy="339725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67283" name="Line 15"/>
          <p:cNvSpPr>
            <a:spLocks noChangeShapeType="1"/>
          </p:cNvSpPr>
          <p:nvPr/>
        </p:nvSpPr>
        <p:spPr bwMode="auto">
          <a:xfrm flipV="1">
            <a:off x="4322763" y="644525"/>
            <a:ext cx="0" cy="681038"/>
          </a:xfrm>
          <a:prstGeom prst="line">
            <a:avLst/>
          </a:prstGeom>
          <a:noFill/>
          <a:ln w="88900" cap="rnd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3" name="円弧 12"/>
          <p:cNvSpPr/>
          <p:nvPr/>
        </p:nvSpPr>
        <p:spPr>
          <a:xfrm>
            <a:off x="3571875" y="1704975"/>
            <a:ext cx="1497013" cy="422275"/>
          </a:xfrm>
          <a:prstGeom prst="arc">
            <a:avLst>
              <a:gd name="adj1" fmla="val 21166859"/>
              <a:gd name="adj2" fmla="val 1111936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4" name="二等辺三角形 13"/>
          <p:cNvSpPr>
            <a:spLocks noChangeArrowheads="1"/>
          </p:cNvSpPr>
          <p:nvPr/>
        </p:nvSpPr>
        <p:spPr bwMode="auto">
          <a:xfrm rot="5400000">
            <a:off x="4308476" y="1990725"/>
            <a:ext cx="169862" cy="28733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67287" name="Oval 7"/>
          <p:cNvSpPr>
            <a:spLocks noChangeArrowheads="1"/>
          </p:cNvSpPr>
          <p:nvPr/>
        </p:nvSpPr>
        <p:spPr bwMode="auto">
          <a:xfrm>
            <a:off x="7142163" y="1238250"/>
            <a:ext cx="1354137" cy="1358900"/>
          </a:xfrm>
          <a:prstGeom prst="ellipse">
            <a:avLst/>
          </a:prstGeom>
          <a:gradFill rotWithShape="1">
            <a:gsLst>
              <a:gs pos="0">
                <a:srgbClr val="094C6E"/>
              </a:gs>
              <a:gs pos="100000">
                <a:srgbClr val="13A4ED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7288" name="Text Box 8"/>
          <p:cNvSpPr txBox="1">
            <a:spLocks noChangeArrowheads="1"/>
          </p:cNvSpPr>
          <p:nvPr/>
        </p:nvSpPr>
        <p:spPr bwMode="auto">
          <a:xfrm>
            <a:off x="7370763" y="1216025"/>
            <a:ext cx="40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smtClean="0">
                <a:solidFill>
                  <a:srgbClr val="FFFFFF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267289" name="Text Box 9"/>
          <p:cNvSpPr txBox="1">
            <a:spLocks noChangeArrowheads="1"/>
          </p:cNvSpPr>
          <p:nvPr/>
        </p:nvSpPr>
        <p:spPr bwMode="auto">
          <a:xfrm>
            <a:off x="7573963" y="1341438"/>
            <a:ext cx="4048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smtClean="0">
                <a:solidFill>
                  <a:srgbClr val="FFFFFF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267290" name="Text Box 10"/>
          <p:cNvSpPr txBox="1">
            <a:spLocks noChangeArrowheads="1"/>
          </p:cNvSpPr>
          <p:nvPr/>
        </p:nvSpPr>
        <p:spPr bwMode="auto">
          <a:xfrm>
            <a:off x="7845425" y="1274763"/>
            <a:ext cx="404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smtClean="0">
                <a:solidFill>
                  <a:srgbClr val="FFFFFF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267291" name="Text Box 11"/>
          <p:cNvSpPr txBox="1">
            <a:spLocks noChangeArrowheads="1"/>
          </p:cNvSpPr>
          <p:nvPr/>
        </p:nvSpPr>
        <p:spPr bwMode="auto">
          <a:xfrm>
            <a:off x="7359650" y="1995488"/>
            <a:ext cx="404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rgbClr val="FFFFFF"/>
                </a:solidFill>
                <a:latin typeface="Tahoma" pitchFamily="34" charset="0"/>
              </a:rPr>
              <a:t>­-</a:t>
            </a:r>
          </a:p>
        </p:txBody>
      </p:sp>
      <p:sp>
        <p:nvSpPr>
          <p:cNvPr id="267292" name="Text Box 12"/>
          <p:cNvSpPr txBox="1">
            <a:spLocks noChangeArrowheads="1"/>
          </p:cNvSpPr>
          <p:nvPr/>
        </p:nvSpPr>
        <p:spPr bwMode="auto">
          <a:xfrm>
            <a:off x="7642225" y="2103438"/>
            <a:ext cx="40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rgbClr val="FFFFFF"/>
                </a:solidFill>
                <a:latin typeface="Tahoma" pitchFamily="34" charset="0"/>
              </a:rPr>
              <a:t>­-</a:t>
            </a:r>
          </a:p>
        </p:txBody>
      </p:sp>
      <p:sp>
        <p:nvSpPr>
          <p:cNvPr id="267293" name="Text Box 13"/>
          <p:cNvSpPr txBox="1">
            <a:spLocks noChangeArrowheads="1"/>
          </p:cNvSpPr>
          <p:nvPr/>
        </p:nvSpPr>
        <p:spPr bwMode="auto">
          <a:xfrm>
            <a:off x="7926388" y="1997075"/>
            <a:ext cx="404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600" dirty="0" smtClean="0">
                <a:solidFill>
                  <a:srgbClr val="FFFFFF"/>
                </a:solidFill>
                <a:latin typeface="Tahoma" pitchFamily="34" charset="0"/>
              </a:rPr>
              <a:t>­-</a:t>
            </a:r>
          </a:p>
        </p:txBody>
      </p:sp>
      <p:sp>
        <p:nvSpPr>
          <p:cNvPr id="267294" name="Line 14"/>
          <p:cNvSpPr>
            <a:spLocks noChangeShapeType="1"/>
          </p:cNvSpPr>
          <p:nvPr/>
        </p:nvSpPr>
        <p:spPr bwMode="auto">
          <a:xfrm flipV="1">
            <a:off x="7821613" y="971550"/>
            <a:ext cx="0" cy="338138"/>
          </a:xfrm>
          <a:prstGeom prst="line">
            <a:avLst/>
          </a:prstGeom>
          <a:noFill/>
          <a:ln w="889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67295" name="Line 15"/>
          <p:cNvSpPr>
            <a:spLocks noChangeShapeType="1"/>
          </p:cNvSpPr>
          <p:nvPr/>
        </p:nvSpPr>
        <p:spPr bwMode="auto">
          <a:xfrm>
            <a:off x="7832725" y="2605088"/>
            <a:ext cx="0" cy="677862"/>
          </a:xfrm>
          <a:prstGeom prst="line">
            <a:avLst/>
          </a:prstGeom>
          <a:noFill/>
          <a:ln w="88900" cap="rnd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4" name="円弧 23"/>
          <p:cNvSpPr/>
          <p:nvPr/>
        </p:nvSpPr>
        <p:spPr>
          <a:xfrm>
            <a:off x="7073900" y="1701800"/>
            <a:ext cx="1462088" cy="420688"/>
          </a:xfrm>
          <a:prstGeom prst="arc">
            <a:avLst>
              <a:gd name="adj1" fmla="val 21166859"/>
              <a:gd name="adj2" fmla="val 1111936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5" name="二等辺三角形 24"/>
          <p:cNvSpPr>
            <a:spLocks noChangeArrowheads="1"/>
          </p:cNvSpPr>
          <p:nvPr/>
        </p:nvSpPr>
        <p:spPr bwMode="auto">
          <a:xfrm rot="16200000" flipH="1">
            <a:off x="7738269" y="1959769"/>
            <a:ext cx="179388" cy="31115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67298" name="Text Box 18"/>
          <p:cNvSpPr txBox="1">
            <a:spLocks noChangeArrowheads="1"/>
          </p:cNvSpPr>
          <p:nvPr/>
        </p:nvSpPr>
        <p:spPr bwMode="auto">
          <a:xfrm>
            <a:off x="5072063" y="2430463"/>
            <a:ext cx="1854995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Comic Sans MS" pitchFamily="66" charset="0"/>
              </a:rPr>
              <a:t>Spin</a:t>
            </a:r>
            <a: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</a:rPr>
              <a:t>:     </a:t>
            </a:r>
            <a:r>
              <a:rPr lang="en-US" altLang="ja-JP" sz="1600" b="1" i="1" dirty="0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</a:rPr>
              <a:t>             </a:t>
            </a:r>
            <a:r>
              <a:rPr lang="en-US" altLang="ja-JP" sz="1600" dirty="0" smtClean="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en-US" altLang="ja-JP" sz="1600" b="1" i="1" dirty="0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Comic Sans MS" pitchFamily="66" charset="0"/>
              </a:rPr>
              <a:t>EDM</a:t>
            </a:r>
            <a: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</a:rPr>
              <a:t>:   </a:t>
            </a:r>
            <a:r>
              <a:rPr lang="en-US" altLang="ja-JP" sz="1600" b="1" i="1" dirty="0" smtClean="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US" altLang="ja-JP" sz="1600" dirty="0" smtClean="0">
                <a:solidFill>
                  <a:srgbClr val="000000"/>
                </a:solidFill>
                <a:latin typeface="Times New Roman" pitchFamily="18" charset="0"/>
              </a:rPr>
              <a:t>             </a:t>
            </a:r>
            <a:r>
              <a:rPr lang="en-US" altLang="ja-JP" sz="1600" b="1" i="1" dirty="0" err="1" smtClean="0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altLang="ja-JP" sz="1600" b="1" i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99" name="Line 19"/>
          <p:cNvSpPr>
            <a:spLocks noChangeShapeType="1"/>
          </p:cNvSpPr>
          <p:nvPr/>
        </p:nvSpPr>
        <p:spPr bwMode="auto">
          <a:xfrm>
            <a:off x="6091555" y="1757045"/>
            <a:ext cx="381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67300" name="Line 20"/>
          <p:cNvSpPr>
            <a:spLocks noChangeShapeType="1"/>
          </p:cNvSpPr>
          <p:nvPr/>
        </p:nvSpPr>
        <p:spPr bwMode="auto">
          <a:xfrm>
            <a:off x="6091555" y="2673985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67301" name="Line 21"/>
          <p:cNvSpPr>
            <a:spLocks noChangeShapeType="1"/>
          </p:cNvSpPr>
          <p:nvPr/>
        </p:nvSpPr>
        <p:spPr bwMode="auto">
          <a:xfrm>
            <a:off x="6101715" y="2944495"/>
            <a:ext cx="381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37" name="右矢印 36"/>
          <p:cNvSpPr>
            <a:spLocks noChangeArrowheads="1"/>
          </p:cNvSpPr>
          <p:nvPr/>
        </p:nvSpPr>
        <p:spPr bwMode="auto">
          <a:xfrm>
            <a:off x="5581650" y="1763713"/>
            <a:ext cx="1000125" cy="428625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67303" name="テキスト ボックス 37"/>
          <p:cNvSpPr txBox="1">
            <a:spLocks noChangeArrowheads="1"/>
          </p:cNvSpPr>
          <p:nvPr/>
        </p:nvSpPr>
        <p:spPr bwMode="auto">
          <a:xfrm>
            <a:off x="5162550" y="1571308"/>
            <a:ext cx="16548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0000"/>
                </a:solidFill>
                <a:latin typeface="Comic Sans MS" pitchFamily="66" charset="0"/>
              </a:rPr>
              <a:t>Time</a:t>
            </a:r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</a:rPr>
              <a:t>:    </a:t>
            </a:r>
            <a:r>
              <a:rPr lang="en-US" altLang="ja-JP" sz="1400" i="1" dirty="0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</a:rPr>
              <a:t>             </a:t>
            </a:r>
            <a:r>
              <a:rPr lang="en-US" altLang="ja-JP" sz="1400" dirty="0" smtClean="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en-US" altLang="ja-JP" sz="1400" i="1" dirty="0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267304" name="Line 40"/>
          <p:cNvSpPr>
            <a:spLocks noChangeShapeType="1"/>
          </p:cNvSpPr>
          <p:nvPr/>
        </p:nvSpPr>
        <p:spPr bwMode="auto">
          <a:xfrm flipV="1">
            <a:off x="638175" y="3452813"/>
            <a:ext cx="7929563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67305" name="Text Box 41"/>
          <p:cNvSpPr txBox="1">
            <a:spLocks noChangeArrowheads="1"/>
          </p:cNvSpPr>
          <p:nvPr/>
        </p:nvSpPr>
        <p:spPr bwMode="auto">
          <a:xfrm>
            <a:off x="5340350" y="3525838"/>
            <a:ext cx="3055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One-loop diagram for EDM</a:t>
            </a:r>
          </a:p>
        </p:txBody>
      </p:sp>
      <p:pic>
        <p:nvPicPr>
          <p:cNvPr id="267307" name="Picture 43" descr="one_loop_ED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5388" y="4027488"/>
            <a:ext cx="1957387" cy="1246187"/>
          </a:xfrm>
          <a:prstGeom prst="rect">
            <a:avLst/>
          </a:prstGeom>
          <a:noFill/>
        </p:spPr>
      </p:pic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252413" y="2541070"/>
            <a:ext cx="6076986" cy="1199781"/>
            <a:chOff x="159" y="1713"/>
            <a:chExt cx="3550" cy="658"/>
          </a:xfrm>
        </p:grpSpPr>
        <p:sp>
          <p:nvSpPr>
            <p:cNvPr id="267306" name="Text Box 42"/>
            <p:cNvSpPr txBox="1">
              <a:spLocks noChangeArrowheads="1"/>
            </p:cNvSpPr>
            <p:nvPr/>
          </p:nvSpPr>
          <p:spPr bwMode="auto">
            <a:xfrm>
              <a:off x="159" y="1713"/>
              <a:ext cx="3550" cy="65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 dirty="0" smtClean="0">
                  <a:solidFill>
                    <a:srgbClr val="000000"/>
                  </a:solidFill>
                </a:rPr>
                <a:t>Non-zero EDM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2400" dirty="0" smtClean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 dirty="0" smtClean="0">
                  <a:solidFill>
                    <a:srgbClr val="000000"/>
                  </a:solidFill>
                </a:rPr>
                <a:t> Evidence for an existence of New Physics</a:t>
              </a:r>
            </a:p>
          </p:txBody>
        </p:sp>
        <p:sp>
          <p:nvSpPr>
            <p:cNvPr id="267269" name="Text Box 5"/>
            <p:cNvSpPr txBox="1">
              <a:spLocks noChangeArrowheads="1"/>
            </p:cNvSpPr>
            <p:nvPr/>
          </p:nvSpPr>
          <p:spPr bwMode="auto">
            <a:xfrm rot="5400000">
              <a:off x="1498" y="1850"/>
              <a:ext cx="266" cy="3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dirty="0" smtClean="0">
                  <a:solidFill>
                    <a:srgbClr val="000000"/>
                  </a:solidFill>
                </a:rPr>
                <a:t>=</a:t>
              </a:r>
            </a:p>
          </p:txBody>
        </p:sp>
      </p:grpSp>
      <p:pic>
        <p:nvPicPr>
          <p:cNvPr id="267309" name="Picture 45" descr="one_loop_EDM_SUS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0150" y="5462588"/>
            <a:ext cx="1741488" cy="1249362"/>
          </a:xfrm>
          <a:prstGeom prst="rect">
            <a:avLst/>
          </a:prstGeom>
          <a:noFill/>
        </p:spPr>
      </p:pic>
      <p:sp>
        <p:nvSpPr>
          <p:cNvPr id="267308" name="Text Box 44"/>
          <p:cNvSpPr txBox="1">
            <a:spLocks noChangeArrowheads="1"/>
          </p:cNvSpPr>
          <p:nvPr/>
        </p:nvSpPr>
        <p:spPr bwMode="auto">
          <a:xfrm>
            <a:off x="4968239" y="5808562"/>
            <a:ext cx="1471061" cy="369332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rgbClr val="000000"/>
                </a:solidFill>
              </a:rPr>
              <a:t>(e.g.) SUSY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7829550" y="4351338"/>
            <a:ext cx="13144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mtClean="0">
                <a:solidFill>
                  <a:srgbClr val="000000"/>
                </a:solidFill>
              </a:rPr>
              <a:t>EDM = 0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4988560" y="4299150"/>
            <a:ext cx="1229360" cy="369332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dirty="0" smtClean="0">
                <a:solidFill>
                  <a:srgbClr val="000000"/>
                </a:solidFill>
              </a:rPr>
              <a:t>SM</a:t>
            </a:r>
          </a:p>
        </p:txBody>
      </p:sp>
      <p:sp>
        <p:nvSpPr>
          <p:cNvPr id="42" name="テキスト ボックス 37"/>
          <p:cNvSpPr txBox="1">
            <a:spLocks noChangeArrowheads="1"/>
          </p:cNvSpPr>
          <p:nvPr/>
        </p:nvSpPr>
        <p:spPr bwMode="auto">
          <a:xfrm>
            <a:off x="4918710" y="951548"/>
            <a:ext cx="20408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Time Reversal</a:t>
            </a:r>
          </a:p>
        </p:txBody>
      </p:sp>
      <p:graphicFrame>
        <p:nvGraphicFramePr>
          <p:cNvPr id="43" name="オブジェクト 42"/>
          <p:cNvGraphicFramePr>
            <a:graphicFrameLocks noChangeAspect="1"/>
          </p:cNvGraphicFramePr>
          <p:nvPr/>
        </p:nvGraphicFramePr>
        <p:xfrm>
          <a:off x="4095750" y="2066925"/>
          <a:ext cx="1397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82" name="Equation" r:id="rId5" imgW="139518" imgH="126835" progId="Equation.DSMT4">
                  <p:embed/>
                </p:oleObj>
              </mc:Choice>
              <mc:Fallback>
                <p:oleObj name="Equation" r:id="rId5" imgW="139518" imgH="126835" progId="Equation.DSMT4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0" y="2066925"/>
                        <a:ext cx="139700" cy="12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975"/>
            <a:ext cx="9144000" cy="443865"/>
          </a:xfrm>
        </p:spPr>
        <p:txBody>
          <a:bodyPr/>
          <a:lstStyle/>
          <a:p>
            <a:r>
              <a:rPr lang="en-US" sz="2600" i="1" dirty="0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Amplifying the electric field </a:t>
            </a:r>
            <a:r>
              <a:rPr lang="en-US" sz="2800" b="1" i="1" dirty="0">
                <a:solidFill>
                  <a:srgbClr val="0000FF"/>
                </a:solidFill>
                <a:latin typeface="Euclid Math One" pitchFamily="18" charset="2"/>
                <a:cs typeface="Times New Roman" pitchFamily="18" charset="0"/>
              </a:rPr>
              <a:t>E</a:t>
            </a:r>
            <a:r>
              <a:rPr lang="en-US" sz="2600" i="1" dirty="0">
                <a:solidFill>
                  <a:srgbClr val="0000FF"/>
                </a:solidFill>
                <a:latin typeface="Garamond" pitchFamily="18" charset="0"/>
                <a:cs typeface="Times New Roman" pitchFamily="18" charset="0"/>
              </a:rPr>
              <a:t>  </a:t>
            </a:r>
            <a:r>
              <a:rPr lang="en-US" sz="2600" i="1" dirty="0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with a polar molecule</a:t>
            </a:r>
            <a:r>
              <a:rPr lang="en-US" sz="2800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28003" name="Oval 3"/>
          <p:cNvSpPr>
            <a:spLocks noChangeArrowheads="1"/>
          </p:cNvSpPr>
          <p:nvPr/>
        </p:nvSpPr>
        <p:spPr bwMode="auto">
          <a:xfrm>
            <a:off x="1490662" y="858043"/>
            <a:ext cx="1738313" cy="3194050"/>
          </a:xfrm>
          <a:prstGeom prst="ellipse">
            <a:avLst/>
          </a:prstGeom>
          <a:solidFill>
            <a:srgbClr val="3366FF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4" name="Line 4"/>
          <p:cNvSpPr>
            <a:spLocks noChangeShapeType="1"/>
          </p:cNvSpPr>
          <p:nvPr/>
        </p:nvSpPr>
        <p:spPr bwMode="auto">
          <a:xfrm flipV="1">
            <a:off x="3565525" y="1348581"/>
            <a:ext cx="0" cy="2441575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 type="non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5" name="Oval 5"/>
          <p:cNvSpPr>
            <a:spLocks noChangeAspect="1" noChangeArrowheads="1"/>
          </p:cNvSpPr>
          <p:nvPr/>
        </p:nvSpPr>
        <p:spPr bwMode="auto">
          <a:xfrm flipV="1">
            <a:off x="2168525" y="3429793"/>
            <a:ext cx="369887" cy="371475"/>
          </a:xfrm>
          <a:prstGeom prst="ellipse">
            <a:avLst/>
          </a:prstGeom>
          <a:gradFill rotWithShape="0">
            <a:gsLst>
              <a:gs pos="0">
                <a:srgbClr val="FF9933">
                  <a:gamma/>
                  <a:shade val="67451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67451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06" name="Oval 6"/>
          <p:cNvSpPr>
            <a:spLocks noChangeAspect="1" noChangeArrowheads="1"/>
          </p:cNvSpPr>
          <p:nvPr/>
        </p:nvSpPr>
        <p:spPr bwMode="auto">
          <a:xfrm flipV="1">
            <a:off x="2022475" y="973931"/>
            <a:ext cx="673100" cy="6731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67451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7451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07" name="AutoShape 7"/>
          <p:cNvSpPr>
            <a:spLocks noChangeArrowheads="1"/>
          </p:cNvSpPr>
          <p:nvPr/>
        </p:nvSpPr>
        <p:spPr bwMode="auto">
          <a:xfrm>
            <a:off x="2440019" y="2318543"/>
            <a:ext cx="695614" cy="477838"/>
          </a:xfrm>
          <a:prstGeom prst="roundRect">
            <a:avLst>
              <a:gd name="adj" fmla="val 16667"/>
            </a:avLst>
          </a:prstGeom>
          <a:noFill/>
          <a:ln w="50800">
            <a:noFill/>
            <a:round/>
            <a:headEnd/>
            <a:tailEnd/>
          </a:ln>
          <a:effectLst/>
        </p:spPr>
        <p:txBody>
          <a:bodyPr lIns="12700" tIns="12700" rIns="12700" bIns="12700"/>
          <a:lstStyle/>
          <a:p>
            <a:pPr algn="l" eaLnBrk="0" hangingPunct="0"/>
            <a:r>
              <a:rPr lang="en-US" sz="3600" b="1" dirty="0" err="1" smtClean="0">
                <a:solidFill>
                  <a:srgbClr val="FF0000"/>
                </a:solidFill>
                <a:latin typeface="Euclid Math One" pitchFamily="18" charset="2"/>
              </a:rPr>
              <a:t>E</a:t>
            </a:r>
            <a:r>
              <a:rPr lang="en-US" sz="3600" b="1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eff</a:t>
            </a:r>
            <a:endParaRPr lang="en-US" sz="1200" baseline="-25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8008" name="Line 8"/>
          <p:cNvSpPr>
            <a:spLocks noChangeShapeType="1"/>
          </p:cNvSpPr>
          <p:nvPr/>
        </p:nvSpPr>
        <p:spPr bwMode="auto">
          <a:xfrm flipV="1">
            <a:off x="2359025" y="1713706"/>
            <a:ext cx="0" cy="16351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693216" y="910429"/>
            <a:ext cx="940485" cy="71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eaLnBrk="0" hangingPunct="0"/>
            <a:r>
              <a:rPr lang="en-US" sz="4200" b="1" dirty="0" err="1" smtClean="0">
                <a:solidFill>
                  <a:srgbClr val="008000"/>
                </a:solidFill>
                <a:latin typeface="Times New Roman" pitchFamily="18" charset="0"/>
              </a:rPr>
              <a:t>Th</a:t>
            </a:r>
            <a:r>
              <a:rPr lang="en-US" sz="4200" b="1" baseline="30000" dirty="0" smtClean="0">
                <a:solidFill>
                  <a:srgbClr val="008000"/>
                </a:solidFill>
                <a:latin typeface="Times New Roman" pitchFamily="18" charset="0"/>
              </a:rPr>
              <a:t>+</a:t>
            </a:r>
            <a:endParaRPr lang="en-US" sz="4200" b="1" baseline="30000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974725" y="3302793"/>
            <a:ext cx="763587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eaLnBrk="0" hangingPunct="0"/>
            <a:r>
              <a:rPr lang="en-US" sz="4200" b="1">
                <a:solidFill>
                  <a:srgbClr val="800000"/>
                </a:solidFill>
                <a:latin typeface="Times New Roman" pitchFamily="18" charset="0"/>
              </a:rPr>
              <a:t>O</a:t>
            </a:r>
            <a:r>
              <a:rPr lang="en-US" sz="4200" b="1" baseline="30000">
                <a:solidFill>
                  <a:srgbClr val="800000"/>
                </a:solidFill>
                <a:latin typeface="Times New Roman" pitchFamily="18" charset="0"/>
              </a:rPr>
              <a:t>–</a:t>
            </a:r>
          </a:p>
        </p:txBody>
      </p:sp>
      <p:sp>
        <p:nvSpPr>
          <p:cNvPr id="128011" name="AutoShape 11"/>
          <p:cNvSpPr>
            <a:spLocks noChangeArrowheads="1"/>
          </p:cNvSpPr>
          <p:nvPr/>
        </p:nvSpPr>
        <p:spPr bwMode="auto">
          <a:xfrm>
            <a:off x="3286125" y="829468"/>
            <a:ext cx="1006475" cy="757238"/>
          </a:xfrm>
          <a:prstGeom prst="roundRect">
            <a:avLst>
              <a:gd name="adj" fmla="val 16667"/>
            </a:avLst>
          </a:prstGeom>
          <a:noFill/>
          <a:ln w="50800">
            <a:noFill/>
            <a:round/>
            <a:headEnd/>
            <a:tailEnd/>
          </a:ln>
          <a:effectLst/>
        </p:spPr>
        <p:txBody>
          <a:bodyPr lIns="12700" tIns="12700" rIns="12700" bIns="12700"/>
          <a:lstStyle/>
          <a:p>
            <a:pPr algn="l" eaLnBrk="0" hangingPunct="0"/>
            <a:r>
              <a:rPr lang="en-US" sz="3600" b="1">
                <a:solidFill>
                  <a:srgbClr val="000080"/>
                </a:solidFill>
                <a:latin typeface="Euclid Math One" pitchFamily="18" charset="2"/>
              </a:rPr>
              <a:t>E</a:t>
            </a:r>
            <a:r>
              <a:rPr lang="en-US" sz="3600" baseline="-25000">
                <a:solidFill>
                  <a:srgbClr val="000080"/>
                </a:solidFill>
                <a:latin typeface="Times New Roman" pitchFamily="18" charset="0"/>
              </a:rPr>
              <a:t>ext</a:t>
            </a:r>
            <a:endParaRPr lang="en-US" sz="1200">
              <a:solidFill>
                <a:srgbClr val="000080"/>
              </a:solidFill>
              <a:latin typeface="Times New Roman" pitchFamily="18" charset="0"/>
            </a:endParaRPr>
          </a:p>
        </p:txBody>
      </p:sp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963436" y="4130630"/>
            <a:ext cx="520417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      Inside the molecule</a:t>
            </a:r>
            <a:r>
              <a:rPr lang="en-US" dirty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, </a:t>
            </a:r>
            <a:r>
              <a:rPr lang="en-US" dirty="0" err="1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eEDM</a:t>
            </a:r>
            <a:r>
              <a:rPr lang="en-US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 acted on by </a:t>
            </a:r>
            <a:r>
              <a:rPr lang="en-US" dirty="0">
                <a:ea typeface="Verdana" pitchFamily="34" charset="0"/>
                <a:cs typeface="Verdana" pitchFamily="34" charset="0"/>
              </a:rPr>
              <a:t/>
            </a:r>
            <a:br>
              <a:rPr lang="en-US" dirty="0">
                <a:ea typeface="Verdana" pitchFamily="34" charset="0"/>
                <a:cs typeface="Verdana" pitchFamily="34" charset="0"/>
              </a:rPr>
            </a:br>
            <a:r>
              <a:rPr lang="en-US" dirty="0" smtClean="0">
                <a:ea typeface="Verdana" pitchFamily="34" charset="0"/>
                <a:cs typeface="Verdana" pitchFamily="34" charset="0"/>
              </a:rPr>
              <a:t>     </a:t>
            </a:r>
            <a:r>
              <a:rPr lang="en-US" sz="2800" dirty="0" err="1" smtClean="0">
                <a:solidFill>
                  <a:srgbClr val="008000"/>
                </a:solidFill>
                <a:latin typeface="Euclid Math One" pitchFamily="18" charset="2"/>
                <a:ea typeface="Verdana" pitchFamily="34" charset="0"/>
                <a:cs typeface="Verdana" pitchFamily="34" charset="0"/>
              </a:rPr>
              <a:t>E</a:t>
            </a:r>
            <a:r>
              <a:rPr lang="en-US" baseline="-30000" dirty="0" err="1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eff</a:t>
            </a:r>
            <a:r>
              <a:rPr lang="en-US" baseline="-30000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~ </a:t>
            </a:r>
            <a:r>
              <a:rPr lang="en-US" dirty="0" smtClean="0">
                <a:solidFill>
                  <a:srgbClr val="008000"/>
                </a:solidFill>
                <a:latin typeface="Euclid Math One" pitchFamily="18" charset="2"/>
                <a:cs typeface="Times New Roman" pitchFamily="18" charset="0"/>
              </a:rPr>
              <a:t>P</a:t>
            </a:r>
            <a:r>
              <a:rPr lang="en-US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dirty="0">
                <a:solidFill>
                  <a:srgbClr val="008000"/>
                </a:solidFill>
                <a:ea typeface="Verdana" pitchFamily="34" charset="0"/>
                <a:cs typeface="Verdana" pitchFamily="34" charset="0"/>
                <a:sym typeface="Symbol" pitchFamily="18" charset="2"/>
              </a:rPr>
              <a:t></a:t>
            </a:r>
            <a:r>
              <a:rPr lang="en-US" baseline="30000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  <a:sym typeface="Symbol" pitchFamily="18" charset="2"/>
              </a:rPr>
              <a:t>2</a:t>
            </a:r>
            <a:r>
              <a:rPr lang="en-US" i="1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Z</a:t>
            </a:r>
            <a:r>
              <a:rPr lang="en-US" i="1" baseline="30000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baseline="30000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3</a:t>
            </a:r>
            <a:r>
              <a:rPr lang="en-US" i="1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e</a:t>
            </a:r>
            <a:r>
              <a:rPr lang="en-US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/</a:t>
            </a:r>
            <a:r>
              <a:rPr lang="en-US" i="1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a</a:t>
            </a:r>
            <a:r>
              <a:rPr lang="en-US" baseline="-25000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0</a:t>
            </a:r>
            <a:r>
              <a:rPr lang="en-US" baseline="30000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2</a:t>
            </a:r>
            <a:r>
              <a:rPr lang="en-US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 due to relativistic motion</a:t>
            </a: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4162953" y="1764545"/>
            <a:ext cx="4158016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Small energy </a:t>
            </a:r>
            <a:r>
              <a:rPr lang="en-US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splittings</a:t>
            </a:r>
            <a:r>
              <a:rPr lang="ja-JP" altLang="en-US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in molecules</a:t>
            </a:r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enable polarization </a:t>
            </a:r>
            <a:r>
              <a:rPr lang="en-US" sz="2800" dirty="0" smtClean="0">
                <a:latin typeface="Euclid Math One" pitchFamily="18" charset="2"/>
                <a:cs typeface="Times New Roman" pitchFamily="18" charset="0"/>
              </a:rPr>
              <a:t>P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 ~ 100% </a:t>
            </a:r>
            <a:endParaRPr lang="en-US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b="1" dirty="0" smtClean="0">
              <a:latin typeface="Garamond" pitchFamily="18" charset="0"/>
              <a:cs typeface="Times New Roman" pitchFamily="18" charset="0"/>
            </a:endParaRPr>
          </a:p>
          <a:p>
            <a:r>
              <a:rPr lang="en-US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dirty="0" err="1" smtClean="0">
                <a:latin typeface="Euclid Math One" pitchFamily="18" charset="2"/>
                <a:cs typeface="Times New Roman" pitchFamily="18" charset="0"/>
              </a:rPr>
              <a:t>E</a:t>
            </a:r>
            <a:r>
              <a:rPr lang="en-US" baseline="-25000" dirty="0" err="1" smtClean="0">
                <a:latin typeface="Garamond" pitchFamily="18" charset="0"/>
                <a:cs typeface="Times New Roman" pitchFamily="18" charset="0"/>
              </a:rPr>
              <a:t>ext</a:t>
            </a:r>
            <a:r>
              <a:rPr lang="en-US" baseline="-25000" dirty="0" smtClean="0">
                <a:latin typeface="Garamond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ea typeface="Verdana" panose="020B0604030504040204" pitchFamily="34" charset="0"/>
                <a:cs typeface="Verdana" panose="020B0604030504040204" pitchFamily="34" charset="0"/>
                <a:sym typeface="Euclid Math One"/>
              </a:rPr>
              <a:t></a:t>
            </a:r>
            <a:r>
              <a:rPr lang="en-US" sz="2000" dirty="0" smtClean="0">
                <a:ea typeface="Verdana" panose="020B0604030504040204" pitchFamily="34" charset="0"/>
                <a:cs typeface="Verdana" panose="020B0604030504040204" pitchFamily="34" charset="0"/>
                <a:sym typeface="Euclid Math Two"/>
              </a:rPr>
              <a:t></a:t>
            </a:r>
            <a:r>
              <a:rPr lang="en-US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 1 V/cm, enough for </a:t>
            </a:r>
            <a:r>
              <a:rPr lang="en-US" sz="20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ThO</a:t>
            </a:r>
            <a:r>
              <a:rPr lang="en-US" sz="2000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-14514" y="638126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Requires unpaired electron spin(s)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6400497" y="4306637"/>
            <a:ext cx="12670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P. </a:t>
            </a:r>
            <a:r>
              <a:rPr lang="en-US" sz="1600" dirty="0" err="1" smtClean="0"/>
              <a:t>Sandars</a:t>
            </a:r>
            <a:endParaRPr lang="en-US" sz="1600" dirty="0" smtClean="0"/>
          </a:p>
          <a:p>
            <a:r>
              <a:rPr lang="en-US" sz="1600" dirty="0" smtClean="0"/>
              <a:t>1965</a:t>
            </a:r>
            <a:endParaRPr lang="en-US" sz="1600" dirty="0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5400" y="5108749"/>
            <a:ext cx="9144000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err="1" smtClean="0">
                <a:solidFill>
                  <a:srgbClr val="008000"/>
                </a:solidFill>
                <a:latin typeface="Euclid Math One" pitchFamily="18" charset="2"/>
                <a:ea typeface="Verdana" pitchFamily="34" charset="0"/>
                <a:cs typeface="Verdana" pitchFamily="34" charset="0"/>
              </a:rPr>
              <a:t>E</a:t>
            </a:r>
            <a:r>
              <a:rPr lang="en-US" baseline="-30000" dirty="0" err="1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eff</a:t>
            </a:r>
            <a:r>
              <a:rPr lang="en-US" baseline="-30000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  <a:sym typeface="Symbol"/>
              </a:rPr>
              <a:t></a:t>
            </a:r>
            <a:r>
              <a:rPr lang="en-US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  <a:sym typeface="Symbol"/>
              </a:rPr>
              <a:t> </a:t>
            </a:r>
            <a:r>
              <a:rPr lang="en-US" dirty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80 GV/cm </a:t>
            </a:r>
            <a:r>
              <a:rPr lang="en-US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for </a:t>
            </a:r>
            <a:r>
              <a:rPr lang="en-US" dirty="0" err="1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ThO</a:t>
            </a:r>
            <a:r>
              <a:rPr lang="en-US" dirty="0" smtClean="0">
                <a:solidFill>
                  <a:srgbClr val="008000"/>
                </a:solidFill>
                <a:ea typeface="Verdana" pitchFamily="34" charset="0"/>
                <a:cs typeface="Verdana" pitchFamily="34" charset="0"/>
              </a:rPr>
              <a:t>*</a:t>
            </a:r>
            <a:endParaRPr lang="en-US" dirty="0" smtClean="0">
              <a:ea typeface="Verdana" pitchFamily="34" charset="0"/>
              <a:cs typeface="Verdana" pitchFamily="34" charset="0"/>
            </a:endParaRPr>
          </a:p>
          <a:p>
            <a:r>
              <a:rPr lang="en-US" sz="1600" dirty="0" smtClean="0"/>
              <a:t>Meyer &amp; Bohn (2008); Skripnikov, Petrov &amp; </a:t>
            </a:r>
            <a:r>
              <a:rPr lang="en-US" sz="1600" dirty="0" err="1" smtClean="0"/>
              <a:t>Titov</a:t>
            </a:r>
            <a:r>
              <a:rPr lang="en-US" sz="1600" dirty="0" smtClean="0"/>
              <a:t> (2013); </a:t>
            </a:r>
            <a:r>
              <a:rPr lang="en-US" sz="1600" dirty="0" err="1" smtClean="0"/>
              <a:t>Fleig</a:t>
            </a:r>
            <a:r>
              <a:rPr lang="en-US" sz="1600" dirty="0" smtClean="0"/>
              <a:t> &amp; </a:t>
            </a:r>
            <a:r>
              <a:rPr lang="en-US" sz="1600" dirty="0" err="1" smtClean="0"/>
              <a:t>Nayak</a:t>
            </a:r>
            <a:r>
              <a:rPr lang="en-US" sz="1600" dirty="0" smtClean="0"/>
              <a:t> (2014) </a:t>
            </a:r>
          </a:p>
          <a:p>
            <a:pPr algn="l"/>
            <a:r>
              <a:rPr lang="en-US" sz="1600" dirty="0"/>
              <a:t>	</a:t>
            </a:r>
            <a:r>
              <a:rPr lang="en-US" sz="1800" dirty="0" smtClean="0">
                <a:solidFill>
                  <a:srgbClr val="008000"/>
                </a:solidFill>
              </a:rPr>
              <a:t>104(26)</a:t>
            </a:r>
            <a:r>
              <a:rPr lang="en-US" sz="1800" dirty="0" smtClean="0"/>
              <a:t>		</a:t>
            </a:r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800" dirty="0">
                <a:solidFill>
                  <a:srgbClr val="008000"/>
                </a:solidFill>
              </a:rPr>
              <a:t>84(13)</a:t>
            </a:r>
            <a:r>
              <a:rPr lang="en-US" sz="1800" dirty="0" smtClean="0"/>
              <a:t>			</a:t>
            </a:r>
            <a:r>
              <a:rPr lang="en-US" sz="1800" dirty="0" smtClean="0">
                <a:solidFill>
                  <a:srgbClr val="008000"/>
                </a:solidFill>
              </a:rPr>
              <a:t>75(2)</a:t>
            </a:r>
          </a:p>
        </p:txBody>
      </p:sp>
      <p:pic>
        <p:nvPicPr>
          <p:cNvPr id="18" name="Picture 2" descr="ACME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6863" y="6286039"/>
            <a:ext cx="36343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749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2" grpId="0"/>
      <p:bldP spid="128014" grpId="0"/>
      <p:bldP spid="14" grpId="0"/>
      <p:bldP spid="16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773"/>
            <a:ext cx="9144000" cy="331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92" y="3800341"/>
            <a:ext cx="9158491" cy="305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8" cy="484773"/>
          </a:xfrm>
          <a:solidFill>
            <a:srgbClr val="E9F6FD"/>
          </a:solidFill>
        </p:spPr>
        <p:txBody>
          <a:bodyPr>
            <a:noAutofit/>
          </a:bodyPr>
          <a:lstStyle/>
          <a:p>
            <a:r>
              <a:rPr lang="en-US" sz="3200" i="1" dirty="0" smtClean="0">
                <a:solidFill>
                  <a:srgbClr val="3333CC"/>
                </a:solidFill>
                <a:latin typeface="Verdana" pitchFamily="34" charset="0"/>
              </a:rPr>
              <a:t>ACME experimental schematic </a:t>
            </a:r>
            <a:endParaRPr lang="en-US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054100"/>
            <a:ext cx="4368800" cy="5651500"/>
            <a:chOff x="0" y="1054100"/>
            <a:chExt cx="4368800" cy="5651500"/>
          </a:xfrm>
        </p:grpSpPr>
        <p:sp>
          <p:nvSpPr>
            <p:cNvPr id="3" name="Oval 2"/>
            <p:cNvSpPr/>
            <p:nvPr/>
          </p:nvSpPr>
          <p:spPr bwMode="auto">
            <a:xfrm>
              <a:off x="2082800" y="1054100"/>
              <a:ext cx="2286000" cy="24003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0" lang="en-US" sz="2400" smtClean="0">
                <a:solidFill>
                  <a:srgbClr val="000000"/>
                </a:solidFill>
                <a:latin typeface="Verdana" pitchFamily="34" charset="0"/>
                <a:ea typeface="+mn-ea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0" y="3868403"/>
              <a:ext cx="2578100" cy="2837197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0" lang="en-US" sz="2400" smtClean="0">
                <a:solidFill>
                  <a:srgbClr val="000000"/>
                </a:solidFill>
                <a:latin typeface="Verdana" pitchFamily="34" charset="0"/>
                <a:ea typeface="+mn-e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78100" y="860340"/>
            <a:ext cx="2998628" cy="5845261"/>
            <a:chOff x="-1511299" y="792278"/>
            <a:chExt cx="2998628" cy="5845261"/>
          </a:xfrm>
        </p:grpSpPr>
        <p:sp>
          <p:nvSpPr>
            <p:cNvPr id="10" name="Oval 9"/>
            <p:cNvSpPr/>
            <p:nvPr/>
          </p:nvSpPr>
          <p:spPr bwMode="auto">
            <a:xfrm rot="19050178">
              <a:off x="61835" y="792278"/>
              <a:ext cx="1425494" cy="304144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0" lang="en-US" sz="2400" smtClean="0">
                <a:solidFill>
                  <a:srgbClr val="000000"/>
                </a:solidFill>
                <a:latin typeface="Verdana" pitchFamily="34" charset="0"/>
                <a:ea typeface="+mn-ea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-1511299" y="3800341"/>
              <a:ext cx="2933700" cy="2837198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0" lang="en-US" sz="2400" smtClean="0">
                <a:solidFill>
                  <a:srgbClr val="000000"/>
                </a:solidFill>
                <a:latin typeface="Verdana" pitchFamily="34" charset="0"/>
                <a:ea typeface="+mn-e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81418" y="1930913"/>
            <a:ext cx="3057682" cy="3433943"/>
            <a:chOff x="-46948" y="1944874"/>
            <a:chExt cx="3057682" cy="3433943"/>
          </a:xfrm>
        </p:grpSpPr>
        <p:sp>
          <p:nvSpPr>
            <p:cNvPr id="13" name="Oval 12"/>
            <p:cNvSpPr/>
            <p:nvPr/>
          </p:nvSpPr>
          <p:spPr bwMode="auto">
            <a:xfrm rot="16386181">
              <a:off x="444622" y="1453304"/>
              <a:ext cx="786746" cy="1769885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0" lang="en-US" sz="2400" smtClean="0">
                <a:solidFill>
                  <a:srgbClr val="000000"/>
                </a:solidFill>
                <a:latin typeface="Verdana" pitchFamily="34" charset="0"/>
                <a:ea typeface="+mn-ea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08834" y="3838441"/>
              <a:ext cx="2501900" cy="154037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0" lang="en-US" sz="2400" smtClean="0">
                <a:solidFill>
                  <a:srgbClr val="000000"/>
                </a:solidFill>
                <a:latin typeface="Verdana" pitchFamily="34" charset="0"/>
                <a:ea typeface="+mn-e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48400" y="1409700"/>
            <a:ext cx="2895600" cy="5397500"/>
            <a:chOff x="-165099" y="1240038"/>
            <a:chExt cx="2895600" cy="5397500"/>
          </a:xfrm>
        </p:grpSpPr>
        <p:sp>
          <p:nvSpPr>
            <p:cNvPr id="16" name="Oval 15"/>
            <p:cNvSpPr/>
            <p:nvPr/>
          </p:nvSpPr>
          <p:spPr bwMode="auto">
            <a:xfrm rot="16200000">
              <a:off x="176229" y="898710"/>
              <a:ext cx="2159000" cy="284165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0" lang="en-US" sz="2400" smtClean="0">
                <a:solidFill>
                  <a:srgbClr val="000000"/>
                </a:solidFill>
                <a:latin typeface="Verdana" pitchFamily="34" charset="0"/>
                <a:ea typeface="+mn-ea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914401" y="4923037"/>
              <a:ext cx="1816100" cy="1714501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0" lang="en-US" sz="2400" smtClean="0">
                <a:solidFill>
                  <a:srgbClr val="000000"/>
                </a:solidFill>
                <a:latin typeface="Verdana" pitchFamily="34" charset="0"/>
                <a:ea typeface="+mn-e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0608" y="427351"/>
            <a:ext cx="2427492" cy="3131830"/>
            <a:chOff x="150608" y="427351"/>
            <a:chExt cx="2427492" cy="3131830"/>
          </a:xfrm>
        </p:grpSpPr>
        <p:sp>
          <p:nvSpPr>
            <p:cNvPr id="19" name="Oval 18"/>
            <p:cNvSpPr/>
            <p:nvPr/>
          </p:nvSpPr>
          <p:spPr bwMode="auto">
            <a:xfrm>
              <a:off x="292100" y="427351"/>
              <a:ext cx="2286000" cy="35096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0" lang="en-US" sz="2400" smtClean="0">
                <a:solidFill>
                  <a:srgbClr val="000000"/>
                </a:solidFill>
                <a:latin typeface="Verdana" pitchFamily="34" charset="0"/>
                <a:ea typeface="+mn-ea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150608" y="1158881"/>
              <a:ext cx="2286000" cy="24003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0" lang="en-US" sz="2400" smtClean="0">
                <a:solidFill>
                  <a:srgbClr val="000000"/>
                </a:solidFill>
                <a:latin typeface="Verdana" pitchFamily="34" charset="0"/>
                <a:ea typeface="+mn-ea"/>
              </a:endParaRPr>
            </a:p>
          </p:txBody>
        </p:sp>
      </p:grpSp>
      <p:sp>
        <p:nvSpPr>
          <p:cNvPr id="21" name="Oval 20"/>
          <p:cNvSpPr/>
          <p:nvPr/>
        </p:nvSpPr>
        <p:spPr bwMode="auto">
          <a:xfrm>
            <a:off x="2436607" y="429668"/>
            <a:ext cx="1792493" cy="34864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0" lang="en-US" sz="2400" smtClean="0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4863981" y="407743"/>
            <a:ext cx="1792493" cy="34864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0" lang="en-US" sz="2400" smtClean="0"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43468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C:\Users\hirokazu\Desktop\shortFactory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4" y="234846"/>
            <a:ext cx="7715014" cy="51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26128" y="121367"/>
            <a:ext cx="8260672" cy="771429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レーザー冷却</a:t>
            </a:r>
            <a:r>
              <a:rPr lang="en-US" altLang="ja-JP" dirty="0" err="1" smtClean="0"/>
              <a:t>F</a:t>
            </a:r>
            <a:r>
              <a:rPr lang="en-US" altLang="ja-JP" cap="none" dirty="0" err="1" smtClean="0"/>
              <a:t>r</a:t>
            </a:r>
            <a:r>
              <a:rPr lang="ja-JP" altLang="en-US" dirty="0" smtClean="0"/>
              <a:t>を用いた</a:t>
            </a:r>
            <a:r>
              <a:rPr lang="en-US" altLang="ja-JP" dirty="0" smtClean="0"/>
              <a:t>EDM</a:t>
            </a:r>
            <a:r>
              <a:rPr lang="ja-JP" altLang="en-US" dirty="0" smtClean="0"/>
              <a:t>探索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z="2000" dirty="0" smtClean="0"/>
              <a:t>東北大</a:t>
            </a:r>
            <a:r>
              <a:rPr lang="en-US" altLang="ja-JP" sz="2000" dirty="0" smtClean="0"/>
              <a:t>CYRIC 〜 </a:t>
            </a:r>
            <a:r>
              <a:rPr lang="en-US" altLang="ja-JP" sz="2000" dirty="0" err="1" smtClean="0"/>
              <a:t>F</a:t>
            </a:r>
            <a:r>
              <a:rPr lang="en-US" altLang="ja-JP" sz="2000" cap="none" dirty="0" err="1" smtClean="0"/>
              <a:t>r</a:t>
            </a:r>
            <a:r>
              <a:rPr lang="en-US" altLang="ja-JP" sz="2000" dirty="0" smtClean="0"/>
              <a:t>: </a:t>
            </a:r>
            <a:r>
              <a:rPr lang="ja-JP" altLang="en-US" sz="2000" dirty="0" smtClean="0"/>
              <a:t>原子系で電子</a:t>
            </a:r>
            <a:r>
              <a:rPr lang="en-US" altLang="ja-JP" sz="2000" dirty="0" smtClean="0"/>
              <a:t>EDM</a:t>
            </a:r>
            <a:r>
              <a:rPr lang="ja-JP" altLang="en-US" sz="2000" dirty="0" smtClean="0"/>
              <a:t>増幅度最大</a:t>
            </a:r>
            <a:r>
              <a:rPr lang="en-US" altLang="ja-JP" sz="2000" dirty="0" smtClean="0"/>
              <a:t>〜 </a:t>
            </a:r>
            <a:r>
              <a:rPr lang="en-US" altLang="ja-JP" sz="2000" cap="none" dirty="0" smtClean="0"/>
              <a:t>d</a:t>
            </a:r>
            <a:r>
              <a:rPr lang="en-US" altLang="ja-JP" sz="2000" cap="none" baseline="-25000" dirty="0" smtClean="0"/>
              <a:t>e</a:t>
            </a:r>
            <a:r>
              <a:rPr lang="ja-JP" altLang="en-US" sz="2000" dirty="0" smtClean="0"/>
              <a:t>：</a:t>
            </a:r>
            <a:r>
              <a:rPr lang="en-US" altLang="ja-JP" sz="2000" dirty="0" smtClean="0"/>
              <a:t>10</a:t>
            </a:r>
            <a:r>
              <a:rPr lang="en-US" altLang="ja-JP" sz="2000" baseline="30000" dirty="0" smtClean="0"/>
              <a:t>-29</a:t>
            </a:r>
            <a:r>
              <a:rPr lang="en-US" altLang="ja-JP" sz="2000" cap="none" dirty="0" smtClean="0"/>
              <a:t>ecm</a:t>
            </a:r>
            <a:endParaRPr kumimoji="1" lang="ja-JP" altLang="en-US" sz="2000" cap="none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564B3C"/>
                </a:solidFill>
              </a:rPr>
              <a:pPr/>
              <a:t>52</a:t>
            </a:fld>
            <a:endParaRPr lang="en-US">
              <a:solidFill>
                <a:srgbClr val="564B3C"/>
              </a:solidFill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2550319" y="2087233"/>
            <a:ext cx="3026545" cy="1594139"/>
            <a:chOff x="2550319" y="2087233"/>
            <a:chExt cx="3026545" cy="1594139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3406518" y="2087233"/>
              <a:ext cx="16337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1" dirty="0">
                  <a:ln w="1905"/>
                  <a:gradFill>
                    <a:gsLst>
                      <a:gs pos="0">
                        <a:srgbClr val="786C71">
                          <a:shade val="20000"/>
                          <a:satMod val="200000"/>
                        </a:srgbClr>
                      </a:gs>
                      <a:gs pos="78000">
                        <a:srgbClr val="786C71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86C71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  <a:ea typeface="ＭＳ Ｐゴシック"/>
                </a:rPr>
                <a:t>一次ビーム制御・輸送</a:t>
              </a: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4503734" y="2266794"/>
              <a:ext cx="10731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1" dirty="0">
                  <a:ln w="1905"/>
                  <a:gradFill>
                    <a:gsLst>
                      <a:gs pos="0">
                        <a:srgbClr val="786C71">
                          <a:shade val="20000"/>
                          <a:satMod val="200000"/>
                        </a:srgbClr>
                      </a:gs>
                      <a:gs pos="78000">
                        <a:srgbClr val="786C71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86C71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  <a:ea typeface="ＭＳ Ｐゴシック"/>
                </a:rPr>
                <a:t>レーザー冷却</a:t>
              </a:r>
              <a:endParaRPr lang="en-US" altLang="ja-JP" sz="1200" b="1" dirty="0">
                <a:ln w="1905"/>
                <a:gradFill>
                  <a:gsLst>
                    <a:gs pos="0">
                      <a:srgbClr val="786C71">
                        <a:shade val="20000"/>
                        <a:satMod val="200000"/>
                      </a:srgbClr>
                    </a:gs>
                    <a:gs pos="78000">
                      <a:srgbClr val="786C71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86C71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1" dirty="0">
                  <a:ln w="1905"/>
                  <a:gradFill>
                    <a:gsLst>
                      <a:gs pos="0">
                        <a:srgbClr val="786C71">
                          <a:shade val="20000"/>
                          <a:satMod val="200000"/>
                        </a:srgbClr>
                      </a:gs>
                      <a:gs pos="78000">
                        <a:srgbClr val="786C71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86C71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  <a:ea typeface="ＭＳ Ｐゴシック"/>
                </a:rPr>
                <a:t>・</a:t>
              </a:r>
              <a:r>
                <a:rPr lang="en-US" altLang="ja-JP" sz="1200" b="1" dirty="0" err="1">
                  <a:ln w="1905"/>
                  <a:gradFill>
                    <a:gsLst>
                      <a:gs pos="0">
                        <a:srgbClr val="786C71">
                          <a:shade val="20000"/>
                          <a:satMod val="200000"/>
                        </a:srgbClr>
                      </a:gs>
                      <a:gs pos="78000">
                        <a:srgbClr val="786C71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86C71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  <a:ea typeface="ＭＳ Ｐゴシック"/>
                </a:rPr>
                <a:t>Fr</a:t>
              </a:r>
              <a:r>
                <a:rPr lang="ja-JP" altLang="en-US" sz="1200" b="1" dirty="0">
                  <a:ln w="1905"/>
                  <a:gradFill>
                    <a:gsLst>
                      <a:gs pos="0">
                        <a:srgbClr val="786C71">
                          <a:shade val="20000"/>
                          <a:satMod val="200000"/>
                        </a:srgbClr>
                      </a:gs>
                      <a:gs pos="78000">
                        <a:srgbClr val="786C71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86C71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  <a:ea typeface="ＭＳ Ｐゴシック"/>
                </a:rPr>
                <a:t>トラップ</a:t>
              </a: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550319" y="3219707"/>
              <a:ext cx="1069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1" dirty="0">
                  <a:ln w="1905"/>
                  <a:gradFill>
                    <a:gsLst>
                      <a:gs pos="0">
                        <a:srgbClr val="786C71">
                          <a:shade val="20000"/>
                          <a:satMod val="200000"/>
                        </a:srgbClr>
                      </a:gs>
                      <a:gs pos="78000">
                        <a:srgbClr val="786C71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86C71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  <a:ea typeface="ＭＳ Ｐゴシック"/>
                </a:rPr>
                <a:t>核反応による</a:t>
              </a:r>
              <a:endParaRPr lang="en-US" altLang="ja-JP" sz="1200" b="1" dirty="0">
                <a:ln w="1905"/>
                <a:gradFill>
                  <a:gsLst>
                    <a:gs pos="0">
                      <a:srgbClr val="786C71">
                        <a:shade val="20000"/>
                        <a:satMod val="200000"/>
                      </a:srgbClr>
                    </a:gs>
                    <a:gs pos="78000">
                      <a:srgbClr val="786C71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86C71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200" b="1" dirty="0" err="1">
                  <a:ln w="1905"/>
                  <a:gradFill>
                    <a:gsLst>
                      <a:gs pos="0">
                        <a:srgbClr val="786C71">
                          <a:shade val="20000"/>
                          <a:satMod val="200000"/>
                        </a:srgbClr>
                      </a:gs>
                      <a:gs pos="78000">
                        <a:srgbClr val="786C71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86C71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  <a:ea typeface="ＭＳ Ｐゴシック"/>
                </a:rPr>
                <a:t>Fr</a:t>
              </a:r>
              <a:r>
                <a:rPr lang="ja-JP" altLang="en-US" sz="1200" b="1" dirty="0">
                  <a:ln w="1905"/>
                  <a:gradFill>
                    <a:gsLst>
                      <a:gs pos="0">
                        <a:srgbClr val="786C71">
                          <a:shade val="20000"/>
                          <a:satMod val="200000"/>
                        </a:srgbClr>
                      </a:gs>
                      <a:gs pos="78000">
                        <a:srgbClr val="786C71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86C71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  <a:ea typeface="ＭＳ Ｐゴシック"/>
                </a:rPr>
                <a:t>生成</a:t>
              </a:r>
            </a:p>
          </p:txBody>
        </p:sp>
      </p:grpSp>
      <p:grpSp>
        <p:nvGrpSpPr>
          <p:cNvPr id="62" name="図形グループ 61"/>
          <p:cNvGrpSpPr/>
          <p:nvPr/>
        </p:nvGrpSpPr>
        <p:grpSpPr>
          <a:xfrm>
            <a:off x="6486340" y="1040070"/>
            <a:ext cx="2663825" cy="3589658"/>
            <a:chOff x="6362700" y="793431"/>
            <a:chExt cx="2663825" cy="3589658"/>
          </a:xfrm>
        </p:grpSpPr>
        <p:pic>
          <p:nvPicPr>
            <p:cNvPr id="63" name="Picture 10" descr="R10418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2700" y="1574801"/>
              <a:ext cx="2663825" cy="194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0038" y="3590926"/>
              <a:ext cx="936625" cy="78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5" name="Group 6"/>
            <p:cNvGrpSpPr>
              <a:grpSpLocks/>
            </p:cNvGrpSpPr>
            <p:nvPr/>
          </p:nvGrpSpPr>
          <p:grpSpPr bwMode="auto">
            <a:xfrm>
              <a:off x="6723063" y="3735388"/>
              <a:ext cx="754063" cy="623888"/>
              <a:chOff x="4059" y="2251"/>
              <a:chExt cx="475" cy="393"/>
            </a:xfrm>
          </p:grpSpPr>
          <p:sp>
            <p:nvSpPr>
              <p:cNvPr id="74" name="Line 41"/>
              <p:cNvSpPr>
                <a:spLocks noChangeShapeType="1"/>
              </p:cNvSpPr>
              <p:nvPr/>
            </p:nvSpPr>
            <p:spPr bwMode="auto">
              <a:xfrm>
                <a:off x="4241" y="2251"/>
                <a:ext cx="0" cy="18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ja-JP" altLang="en-US">
                  <a:solidFill>
                    <a:srgbClr val="404040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75" name="Line 42"/>
              <p:cNvSpPr>
                <a:spLocks noChangeShapeType="1"/>
              </p:cNvSpPr>
              <p:nvPr/>
            </p:nvSpPr>
            <p:spPr bwMode="auto">
              <a:xfrm>
                <a:off x="4332" y="2251"/>
                <a:ext cx="0" cy="18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ja-JP" altLang="en-US">
                  <a:solidFill>
                    <a:srgbClr val="404040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76" name="Line 43"/>
              <p:cNvSpPr>
                <a:spLocks noChangeShapeType="1"/>
              </p:cNvSpPr>
              <p:nvPr/>
            </p:nvSpPr>
            <p:spPr bwMode="auto">
              <a:xfrm>
                <a:off x="4195" y="2387"/>
                <a:ext cx="58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ja-JP" altLang="en-US">
                  <a:solidFill>
                    <a:srgbClr val="404040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77" name="Line 44"/>
              <p:cNvSpPr>
                <a:spLocks noChangeShapeType="1"/>
              </p:cNvSpPr>
              <p:nvPr/>
            </p:nvSpPr>
            <p:spPr bwMode="auto">
              <a:xfrm flipH="1">
                <a:off x="4332" y="2387"/>
                <a:ext cx="58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ja-JP" altLang="en-US">
                  <a:solidFill>
                    <a:srgbClr val="404040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78" name="Text Box 45"/>
              <p:cNvSpPr txBox="1">
                <a:spLocks noChangeArrowheads="1"/>
              </p:cNvSpPr>
              <p:nvPr/>
            </p:nvSpPr>
            <p:spPr bwMode="auto">
              <a:xfrm>
                <a:off x="4059" y="2432"/>
                <a:ext cx="47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Eras Medium ITC" charset="0"/>
                    <a:ea typeface="ふみゴシック" charset="0"/>
                    <a:cs typeface="ふみ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Eras Medium ITC" charset="0"/>
                    <a:ea typeface="ふみゴシック" charset="0"/>
                    <a:cs typeface="ふみ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Eras Medium ITC" charset="0"/>
                    <a:ea typeface="ふみゴシック" charset="0"/>
                    <a:cs typeface="ふみ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Eras Medium ITC" charset="0"/>
                    <a:ea typeface="ふみゴシック" charset="0"/>
                    <a:cs typeface="ふみ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Eras Medium ITC" charset="0"/>
                    <a:ea typeface="ふみゴシック" charset="0"/>
                    <a:cs typeface="ふみ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Eras Medium ITC" charset="0"/>
                    <a:ea typeface="ふみゴシック" charset="0"/>
                    <a:cs typeface="ふみ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Eras Medium ITC" charset="0"/>
                    <a:ea typeface="ふみゴシック" charset="0"/>
                    <a:cs typeface="ふみ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Eras Medium ITC" charset="0"/>
                    <a:ea typeface="ふみゴシック" charset="0"/>
                    <a:cs typeface="ふみ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Eras Medium ITC" charset="0"/>
                    <a:ea typeface="ふみゴシック" charset="0"/>
                    <a:cs typeface="ふみゴシック" charset="0"/>
                  </a:defRPr>
                </a:lvl9pPr>
              </a:lstStyle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800" b="1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Trapped </a:t>
                </a:r>
                <a:r>
                  <a:rPr lang="ja-JP" altLang="en-US" sz="800" b="1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Ｒｂ</a:t>
                </a:r>
                <a:endParaRPr lang="en-US" altLang="ja-JP" sz="800" b="1">
                  <a:solidFill>
                    <a:srgbClr val="FFFF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800" b="1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~ </a:t>
                </a:r>
                <a:r>
                  <a:rPr lang="ja-JP" altLang="en-US" sz="800" b="1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２ｍｍ</a:t>
                </a:r>
              </a:p>
            </p:txBody>
          </p:sp>
        </p:grpSp>
        <p:sp>
          <p:nvSpPr>
            <p:cNvPr id="66" name="Text Box 12"/>
            <p:cNvSpPr txBox="1">
              <a:spLocks noChangeArrowheads="1"/>
            </p:cNvSpPr>
            <p:nvPr/>
          </p:nvSpPr>
          <p:spPr bwMode="auto">
            <a:xfrm>
              <a:off x="6362700" y="1143001"/>
              <a:ext cx="2663825" cy="457200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200" dirty="0">
                  <a:solidFill>
                    <a:srgbClr val="404040"/>
                  </a:solidFill>
                  <a:latin typeface="Tahoma" charset="0"/>
                  <a:cs typeface="ＭＳ Ｐゴシック" charset="0"/>
                </a:rPr>
                <a:t>レーザー冷却・トラップ装置</a:t>
              </a:r>
              <a:endParaRPr lang="en-US" altLang="ja-JP" sz="1200" dirty="0">
                <a:solidFill>
                  <a:srgbClr val="404040"/>
                </a:solidFill>
                <a:latin typeface="Tahoma" charset="0"/>
                <a:cs typeface="ＭＳ Ｐゴシック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200" dirty="0">
                  <a:solidFill>
                    <a:srgbClr val="404040"/>
                  </a:solidFill>
                  <a:latin typeface="Tahoma" charset="0"/>
                  <a:cs typeface="ＭＳ Ｐゴシック" charset="0"/>
                </a:rPr>
                <a:t>~10</a:t>
              </a:r>
              <a:r>
                <a:rPr lang="en-US" altLang="ja-JP" sz="1200" baseline="30000" dirty="0">
                  <a:solidFill>
                    <a:srgbClr val="404040"/>
                  </a:solidFill>
                  <a:latin typeface="Tahoma" charset="0"/>
                  <a:cs typeface="ＭＳ Ｐゴシック" charset="0"/>
                </a:rPr>
                <a:t>8</a:t>
              </a:r>
              <a:r>
                <a:rPr lang="en-US" altLang="ja-JP" sz="1200" dirty="0">
                  <a:solidFill>
                    <a:srgbClr val="404040"/>
                  </a:solidFill>
                  <a:latin typeface="Tahoma" charset="0"/>
                  <a:cs typeface="ＭＳ Ｐゴシック" charset="0"/>
                </a:rPr>
                <a:t> atoms trapped / single atom </a:t>
              </a:r>
            </a:p>
          </p:txBody>
        </p:sp>
        <p:sp>
          <p:nvSpPr>
            <p:cNvPr id="67" name="AutoShape 46"/>
            <p:cNvSpPr>
              <a:spLocks noChangeArrowheads="1"/>
            </p:cNvSpPr>
            <p:nvPr/>
          </p:nvSpPr>
          <p:spPr bwMode="auto">
            <a:xfrm>
              <a:off x="6938963" y="3014663"/>
              <a:ext cx="144463" cy="144463"/>
            </a:xfrm>
            <a:prstGeom prst="wedgeEllipseCallout">
              <a:avLst>
                <a:gd name="adj1" fmla="val 48903"/>
                <a:gd name="adj2" fmla="val 577472"/>
              </a:avLst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8" name="AutoShape 22"/>
            <p:cNvSpPr>
              <a:spLocks noChangeArrowheads="1"/>
            </p:cNvSpPr>
            <p:nvPr/>
          </p:nvSpPr>
          <p:spPr bwMode="auto">
            <a:xfrm>
              <a:off x="6362700" y="1143001"/>
              <a:ext cx="2663825" cy="3240088"/>
            </a:xfrm>
            <a:prstGeom prst="wedgeRectCallout">
              <a:avLst>
                <a:gd name="adj1" fmla="val -72909"/>
                <a:gd name="adj2" fmla="val 4364"/>
              </a:avLst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404040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" name="Text Box 23"/>
            <p:cNvSpPr txBox="1">
              <a:spLocks noChangeArrowheads="1"/>
            </p:cNvSpPr>
            <p:nvPr/>
          </p:nvSpPr>
          <p:spPr bwMode="auto">
            <a:xfrm>
              <a:off x="6507163" y="2582863"/>
              <a:ext cx="1036638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800" b="1">
                  <a:solidFill>
                    <a:srgbClr val="FFFF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Collection MOT</a:t>
              </a:r>
            </a:p>
          </p:txBody>
        </p:sp>
        <p:sp>
          <p:nvSpPr>
            <p:cNvPr id="70" name="Text Box 24"/>
            <p:cNvSpPr txBox="1">
              <a:spLocks noChangeArrowheads="1"/>
            </p:cNvSpPr>
            <p:nvPr/>
          </p:nvSpPr>
          <p:spPr bwMode="auto">
            <a:xfrm>
              <a:off x="7370763" y="3303588"/>
              <a:ext cx="1152525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800" b="1" dirty="0">
                  <a:solidFill>
                    <a:srgbClr val="FFFF00"/>
                  </a:solidFill>
                  <a:latin typeface="Verdana" charset="0"/>
                  <a:ea typeface="ＭＳ Ｐゴシック" charset="0"/>
                  <a:cs typeface="ＭＳ Ｐゴシック" charset="0"/>
                </a:rPr>
                <a:t>Single atom MOT</a:t>
              </a:r>
            </a:p>
          </p:txBody>
        </p:sp>
        <p:pic>
          <p:nvPicPr>
            <p:cNvPr id="71" name="Picture 25" descr="P10100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563" y="3590926"/>
              <a:ext cx="1042988" cy="78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AutoShape 46"/>
            <p:cNvSpPr>
              <a:spLocks noChangeArrowheads="1"/>
            </p:cNvSpPr>
            <p:nvPr/>
          </p:nvSpPr>
          <p:spPr bwMode="auto">
            <a:xfrm>
              <a:off x="8091488" y="2582863"/>
              <a:ext cx="144463" cy="144463"/>
            </a:xfrm>
            <a:prstGeom prst="wedgeEllipseCallout">
              <a:avLst>
                <a:gd name="adj1" fmla="val 28023"/>
                <a:gd name="adj2" fmla="val 813736"/>
              </a:avLst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" name="Text Box 42"/>
            <p:cNvSpPr txBox="1">
              <a:spLocks noChangeArrowheads="1"/>
            </p:cNvSpPr>
            <p:nvPr/>
          </p:nvSpPr>
          <p:spPr bwMode="auto">
            <a:xfrm>
              <a:off x="6453848" y="793431"/>
              <a:ext cx="2467342" cy="369332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dirty="0" smtClean="0">
                  <a:solidFill>
                    <a:srgbClr val="FF0000"/>
                  </a:solidFill>
                </a:rPr>
                <a:t>国内初の</a:t>
              </a:r>
              <a:r>
                <a:rPr lang="en-US" altLang="ja-JP" dirty="0" err="1" smtClean="0">
                  <a:solidFill>
                    <a:srgbClr val="FF0000"/>
                  </a:solidFill>
                </a:rPr>
                <a:t>Fr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トラップ挑戦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152268" y="4650486"/>
            <a:ext cx="2348796" cy="1878776"/>
            <a:chOff x="152268" y="4650486"/>
            <a:chExt cx="2348796" cy="1878776"/>
          </a:xfrm>
        </p:grpSpPr>
        <p:pic>
          <p:nvPicPr>
            <p:cNvPr id="112" name="図 111" descr="R1043028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68" y="4849524"/>
              <a:ext cx="2348796" cy="16797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727781" y="4650486"/>
              <a:ext cx="11740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200" dirty="0" err="1">
                  <a:solidFill>
                    <a:srgbClr val="404040"/>
                  </a:solidFill>
                  <a:latin typeface="Calibri"/>
                  <a:ea typeface="ＭＳ Ｐゴシック"/>
                </a:rPr>
                <a:t>Fr</a:t>
              </a:r>
              <a:r>
                <a:rPr lang="ja-JP" altLang="en-US" sz="1200" dirty="0">
                  <a:solidFill>
                    <a:srgbClr val="404040"/>
                  </a:solidFill>
                  <a:latin typeface="Calibri"/>
                  <a:ea typeface="ＭＳ Ｐゴシック"/>
                </a:rPr>
                <a:t>生成イオン源</a:t>
              </a:r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6553200" y="4665112"/>
            <a:ext cx="2480780" cy="1824216"/>
            <a:chOff x="6553200" y="4665112"/>
            <a:chExt cx="2480780" cy="1824216"/>
          </a:xfrm>
        </p:grpSpPr>
        <p:pic>
          <p:nvPicPr>
            <p:cNvPr id="113" name="Picture 23" descr="IMG_517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835474"/>
              <a:ext cx="2480780" cy="1653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テキスト ボックス 78"/>
            <p:cNvSpPr txBox="1"/>
            <p:nvPr/>
          </p:nvSpPr>
          <p:spPr>
            <a:xfrm>
              <a:off x="7135628" y="4665112"/>
              <a:ext cx="12747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200" dirty="0" err="1">
                  <a:solidFill>
                    <a:srgbClr val="404040"/>
                  </a:solidFill>
                  <a:latin typeface="Calibri"/>
                  <a:ea typeface="ＭＳ Ｐゴシック"/>
                </a:rPr>
                <a:t>Fr</a:t>
              </a:r>
              <a:r>
                <a:rPr lang="en-US" altLang="ja-JP" sz="1200" dirty="0">
                  <a:solidFill>
                    <a:srgbClr val="404040"/>
                  </a:solidFill>
                  <a:latin typeface="Calibri"/>
                  <a:ea typeface="ＭＳ Ｐゴシック"/>
                </a:rPr>
                <a:t>-EDM</a:t>
              </a:r>
              <a:r>
                <a:rPr lang="ja-JP" altLang="en-US" sz="1200" dirty="0">
                  <a:solidFill>
                    <a:srgbClr val="404040"/>
                  </a:solidFill>
                  <a:latin typeface="Calibri"/>
                  <a:ea typeface="ＭＳ Ｐゴシック"/>
                </a:rPr>
                <a:t>測定装置</a:t>
              </a:r>
            </a:p>
          </p:txBody>
        </p:sp>
      </p:grpSp>
      <p:grpSp>
        <p:nvGrpSpPr>
          <p:cNvPr id="52" name="図形グループ 51"/>
          <p:cNvGrpSpPr/>
          <p:nvPr/>
        </p:nvGrpSpPr>
        <p:grpSpPr>
          <a:xfrm>
            <a:off x="0" y="995939"/>
            <a:ext cx="2592388" cy="3609976"/>
            <a:chOff x="241300" y="766763"/>
            <a:chExt cx="2592388" cy="3609976"/>
          </a:xfrm>
        </p:grpSpPr>
        <p:grpSp>
          <p:nvGrpSpPr>
            <p:cNvPr id="53" name="Group 6"/>
            <p:cNvGrpSpPr>
              <a:grpSpLocks/>
            </p:cNvGrpSpPr>
            <p:nvPr/>
          </p:nvGrpSpPr>
          <p:grpSpPr bwMode="auto">
            <a:xfrm>
              <a:off x="241300" y="2936876"/>
              <a:ext cx="2520950" cy="1368425"/>
              <a:chOff x="2517" y="2594"/>
              <a:chExt cx="2450" cy="1535"/>
            </a:xfrm>
          </p:grpSpPr>
          <p:pic>
            <p:nvPicPr>
              <p:cNvPr id="60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7" y="2594"/>
                <a:ext cx="2450" cy="1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Line 8"/>
              <p:cNvSpPr>
                <a:spLocks noChangeShapeType="1"/>
              </p:cNvSpPr>
              <p:nvPr/>
            </p:nvSpPr>
            <p:spPr bwMode="auto">
              <a:xfrm>
                <a:off x="4451" y="2695"/>
                <a:ext cx="0" cy="12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ja-JP" altLang="en-US">
                  <a:solidFill>
                    <a:srgbClr val="404040"/>
                  </a:solidFill>
                  <a:latin typeface="Calibri"/>
                  <a:ea typeface="ＭＳ Ｐゴシック"/>
                </a:endParaRPr>
              </a:p>
            </p:txBody>
          </p:sp>
        </p:grpSp>
        <p:sp>
          <p:nvSpPr>
            <p:cNvPr id="54" name="Text Box 17"/>
            <p:cNvSpPr txBox="1">
              <a:spLocks noChangeArrowheads="1"/>
            </p:cNvSpPr>
            <p:nvPr/>
          </p:nvSpPr>
          <p:spPr bwMode="auto">
            <a:xfrm>
              <a:off x="705608" y="3338514"/>
              <a:ext cx="1397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Eras Medium ITC" charset="0"/>
                  <a:ea typeface="ふみゴシック" charset="0"/>
                  <a:cs typeface="ふみ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Eras Medium ITC" charset="0"/>
                  <a:ea typeface="ふみゴシック" charset="0"/>
                  <a:cs typeface="ふみ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Eras Medium ITC" charset="0"/>
                  <a:ea typeface="ふみゴシック" charset="0"/>
                  <a:cs typeface="ふみ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Eras Medium ITC" charset="0"/>
                  <a:ea typeface="ふみゴシック" charset="0"/>
                  <a:cs typeface="ふみ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Eras Medium ITC" charset="0"/>
                  <a:ea typeface="ふみゴシック" charset="0"/>
                  <a:cs typeface="ふみ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Eras Medium ITC" charset="0"/>
                  <a:ea typeface="ふみゴシック" charset="0"/>
                  <a:cs typeface="ふみ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Eras Medium ITC" charset="0"/>
                  <a:ea typeface="ふみゴシック" charset="0"/>
                  <a:cs typeface="ふみ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Eras Medium ITC" charset="0"/>
                  <a:ea typeface="ふみゴシック" charset="0"/>
                  <a:cs typeface="ふみ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Eras Medium ITC" charset="0"/>
                  <a:ea typeface="ふみゴシック" charset="0"/>
                  <a:cs typeface="ふみ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Fusion reaction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000" b="1" baseline="30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18</a:t>
              </a:r>
              <a:r>
                <a:rPr lang="en-US" altLang="ja-JP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O+</a:t>
              </a:r>
              <a:r>
                <a:rPr lang="en-US" altLang="ja-JP" sz="1000" b="1" baseline="30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197</a:t>
              </a:r>
              <a:r>
                <a:rPr lang="en-US" altLang="ja-JP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Au→</a:t>
              </a:r>
              <a:r>
                <a:rPr lang="en-US" altLang="ja-JP" sz="1000" b="1" baseline="30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210</a:t>
              </a:r>
              <a:r>
                <a:rPr lang="en-US" altLang="ja-JP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Fr+5n</a:t>
              </a:r>
            </a:p>
          </p:txBody>
        </p:sp>
        <p:pic>
          <p:nvPicPr>
            <p:cNvPr id="55" name="Picture 18" descr="13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625" y="1568451"/>
              <a:ext cx="1008063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AutoShape 19"/>
            <p:cNvSpPr>
              <a:spLocks noChangeArrowheads="1"/>
            </p:cNvSpPr>
            <p:nvPr/>
          </p:nvSpPr>
          <p:spPr bwMode="auto">
            <a:xfrm>
              <a:off x="241300" y="1136651"/>
              <a:ext cx="2592388" cy="3240088"/>
            </a:xfrm>
            <a:prstGeom prst="wedgeRectCallout">
              <a:avLst>
                <a:gd name="adj1" fmla="val 99102"/>
                <a:gd name="adj2" fmla="val 11134"/>
              </a:avLst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rgbClr val="404040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57" name="Picture 2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00" y="1568451"/>
              <a:ext cx="1584325" cy="1285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8" name="Text Box 27"/>
            <p:cNvSpPr txBox="1">
              <a:spLocks noChangeArrowheads="1"/>
            </p:cNvSpPr>
            <p:nvPr/>
          </p:nvSpPr>
          <p:spPr bwMode="auto">
            <a:xfrm>
              <a:off x="241300" y="1136651"/>
              <a:ext cx="2592388" cy="457200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200" dirty="0">
                  <a:solidFill>
                    <a:srgbClr val="404040"/>
                  </a:solidFill>
                  <a:latin typeface="Tahoma" charset="0"/>
                  <a:cs typeface="ＭＳ Ｐゴシック" charset="0"/>
                </a:rPr>
                <a:t>融解標的型</a:t>
              </a:r>
              <a:r>
                <a:rPr lang="en-US" altLang="en-US" sz="1200" dirty="0">
                  <a:solidFill>
                    <a:srgbClr val="40404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表面電離</a:t>
              </a:r>
              <a:r>
                <a:rPr lang="ja-JP" altLang="en-US" sz="1200" dirty="0">
                  <a:solidFill>
                    <a:srgbClr val="404040"/>
                  </a:solidFill>
                  <a:latin typeface="Tahoma" charset="0"/>
                  <a:cs typeface="ＭＳ Ｐゴシック" charset="0"/>
                </a:rPr>
                <a:t>イオン源</a:t>
              </a:r>
              <a:endParaRPr lang="en-US" altLang="ja-JP" sz="1200" dirty="0">
                <a:solidFill>
                  <a:srgbClr val="404040"/>
                </a:solidFill>
                <a:latin typeface="Tahoma" charset="0"/>
                <a:cs typeface="ＭＳ Ｐゴシック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200" dirty="0">
                  <a:solidFill>
                    <a:srgbClr val="404040"/>
                  </a:solidFill>
                  <a:latin typeface="Tahoma" charset="0"/>
                  <a:cs typeface="ＭＳ Ｐゴシック" charset="0"/>
                </a:rPr>
                <a:t>~ realize ~10</a:t>
              </a:r>
              <a:r>
                <a:rPr lang="en-US" altLang="ja-JP" sz="1200" baseline="30000" dirty="0">
                  <a:solidFill>
                    <a:srgbClr val="404040"/>
                  </a:solidFill>
                  <a:latin typeface="Tahoma" charset="0"/>
                  <a:cs typeface="ＭＳ Ｐゴシック" charset="0"/>
                </a:rPr>
                <a:t>6 </a:t>
              </a:r>
              <a:r>
                <a:rPr lang="en-US" altLang="ja-JP" sz="1200" dirty="0" err="1">
                  <a:solidFill>
                    <a:srgbClr val="404040"/>
                  </a:solidFill>
                  <a:latin typeface="Tahoma" charset="0"/>
                  <a:cs typeface="ＭＳ Ｐゴシック" charset="0"/>
                </a:rPr>
                <a:t>Fr</a:t>
              </a:r>
              <a:r>
                <a:rPr lang="en-US" altLang="ja-JP" sz="1200" baseline="30000" dirty="0">
                  <a:solidFill>
                    <a:srgbClr val="404040"/>
                  </a:solidFill>
                  <a:latin typeface="Tahoma" charset="0"/>
                  <a:cs typeface="ＭＳ Ｐゴシック" charset="0"/>
                </a:rPr>
                <a:t>+</a:t>
              </a:r>
              <a:r>
                <a:rPr lang="en-US" altLang="ja-JP" sz="1200" dirty="0">
                  <a:solidFill>
                    <a:srgbClr val="404040"/>
                  </a:solidFill>
                  <a:latin typeface="Tahoma" charset="0"/>
                  <a:cs typeface="ＭＳ Ｐゴシック" charset="0"/>
                </a:rPr>
                <a:t>/s </a:t>
              </a:r>
            </a:p>
          </p:txBody>
        </p:sp>
        <p:sp>
          <p:nvSpPr>
            <p:cNvPr id="59" name="Text Box 41"/>
            <p:cNvSpPr txBox="1">
              <a:spLocks noChangeArrowheads="1"/>
            </p:cNvSpPr>
            <p:nvPr/>
          </p:nvSpPr>
          <p:spPr bwMode="auto">
            <a:xfrm>
              <a:off x="757102" y="766763"/>
              <a:ext cx="1300356" cy="369332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dirty="0" smtClean="0">
                  <a:solidFill>
                    <a:srgbClr val="FF0000"/>
                  </a:solidFill>
                </a:rPr>
                <a:t>大強度</a:t>
              </a:r>
              <a:r>
                <a:rPr lang="en-US" altLang="ja-JP" dirty="0" err="1" smtClean="0">
                  <a:solidFill>
                    <a:srgbClr val="FF0000"/>
                  </a:solidFill>
                </a:rPr>
                <a:t>Fr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源</a:t>
              </a:r>
              <a:endParaRPr lang="en-US" altLang="ja-JP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2633088" y="3780325"/>
            <a:ext cx="3804042" cy="2789859"/>
            <a:chOff x="2633088" y="3780325"/>
            <a:chExt cx="3804042" cy="2789859"/>
          </a:xfrm>
        </p:grpSpPr>
        <p:sp>
          <p:nvSpPr>
            <p:cNvPr id="111" name="Text Box 42"/>
            <p:cNvSpPr txBox="1">
              <a:spLocks noChangeArrowheads="1"/>
            </p:cNvSpPr>
            <p:nvPr/>
          </p:nvSpPr>
          <p:spPr bwMode="auto">
            <a:xfrm>
              <a:off x="3099687" y="3780325"/>
              <a:ext cx="2529429" cy="369332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dirty="0" smtClean="0">
                  <a:solidFill>
                    <a:srgbClr val="FF0000"/>
                  </a:solidFill>
                </a:rPr>
                <a:t>冷却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RI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の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EDM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測定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09" name="Text Box 12"/>
            <p:cNvSpPr txBox="1">
              <a:spLocks noChangeArrowheads="1"/>
            </p:cNvSpPr>
            <p:nvPr/>
          </p:nvSpPr>
          <p:spPr bwMode="auto">
            <a:xfrm>
              <a:off x="2633088" y="4124275"/>
              <a:ext cx="3804042" cy="276999"/>
            </a:xfrm>
            <a:prstGeom prst="rect">
              <a:avLst/>
            </a:prstGeom>
            <a:solidFill>
              <a:srgbClr val="FF6600"/>
            </a:solidFill>
            <a:ln/>
            <a:ex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200" dirty="0" smtClean="0">
                  <a:solidFill>
                    <a:prstClr val="white"/>
                  </a:solidFill>
                  <a:latin typeface="Tahoma" charset="0"/>
                  <a:cs typeface="ＭＳ Ｐゴシック" charset="0"/>
                </a:rPr>
                <a:t>ラムゼー共鳴法による</a:t>
              </a:r>
              <a:r>
                <a:rPr lang="en-US" altLang="ja-JP" sz="1200" dirty="0" smtClean="0">
                  <a:solidFill>
                    <a:prstClr val="white"/>
                  </a:solidFill>
                  <a:latin typeface="Tahoma" charset="0"/>
                  <a:cs typeface="ＭＳ Ｐゴシック" charset="0"/>
                </a:rPr>
                <a:t>EDM</a:t>
              </a:r>
              <a:r>
                <a:rPr lang="ja-JP" altLang="en-US" sz="1200" dirty="0" smtClean="0">
                  <a:solidFill>
                    <a:prstClr val="white"/>
                  </a:solidFill>
                  <a:latin typeface="Tahoma" charset="0"/>
                  <a:cs typeface="ＭＳ Ｐゴシック" charset="0"/>
                </a:rPr>
                <a:t>測定手法の確立</a:t>
              </a:r>
              <a:endParaRPr lang="en-US" altLang="ja-JP" sz="1200" dirty="0">
                <a:solidFill>
                  <a:prstClr val="white"/>
                </a:solidFill>
                <a:latin typeface="Tahoma" charset="0"/>
                <a:cs typeface="ＭＳ Ｐゴシック" charset="0"/>
              </a:endParaRPr>
            </a:p>
          </p:txBody>
        </p:sp>
        <p:sp>
          <p:nvSpPr>
            <p:cNvPr id="2" name="四角形吹き出し 1"/>
            <p:cNvSpPr/>
            <p:nvPr/>
          </p:nvSpPr>
          <p:spPr>
            <a:xfrm>
              <a:off x="2633088" y="4124275"/>
              <a:ext cx="3804042" cy="2445909"/>
            </a:xfrm>
            <a:prstGeom prst="wedgeRectCallout">
              <a:avLst>
                <a:gd name="adj1" fmla="val 28955"/>
                <a:gd name="adj2" fmla="val -95334"/>
              </a:avLst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srgbClr val="404040"/>
                </a:solidFill>
              </a:endParaRPr>
            </a:p>
          </p:txBody>
        </p:sp>
      </p:grpSp>
      <p:pic>
        <p:nvPicPr>
          <p:cNvPr id="80" name="図 7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603" y="4478452"/>
            <a:ext cx="3512174" cy="205081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347541" y="4629728"/>
            <a:ext cx="17653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000" dirty="0" err="1" smtClean="0">
                <a:solidFill>
                  <a:srgbClr val="404040"/>
                </a:solidFill>
                <a:latin typeface="Calibri"/>
                <a:ea typeface="ＭＳ Ｐゴシック"/>
              </a:rPr>
              <a:t>Rb</a:t>
            </a:r>
            <a:r>
              <a:rPr lang="ja-JP" altLang="en-US" sz="1000" dirty="0" smtClean="0">
                <a:solidFill>
                  <a:srgbClr val="404040"/>
                </a:solidFill>
                <a:latin typeface="Calibri"/>
                <a:ea typeface="ＭＳ Ｐゴシック"/>
              </a:rPr>
              <a:t>による干渉パターンの測定</a:t>
            </a:r>
            <a:endParaRPr lang="ja-JP" altLang="en-US" sz="1000" dirty="0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pic>
        <p:nvPicPr>
          <p:cNvPr id="81" name="Picture 81" descr="OpticalLattice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921" y="1386449"/>
            <a:ext cx="1160209" cy="86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四角形吹き出し 18"/>
          <p:cNvSpPr/>
          <p:nvPr/>
        </p:nvSpPr>
        <p:spPr>
          <a:xfrm>
            <a:off x="5276920" y="1207353"/>
            <a:ext cx="1160209" cy="1049078"/>
          </a:xfrm>
          <a:prstGeom prst="wedgeRectCallout">
            <a:avLst>
              <a:gd name="adj1" fmla="val -11373"/>
              <a:gd name="adj2" fmla="val 100318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utoShape 44"/>
          <p:cNvSpPr>
            <a:spLocks noChangeAspect="1" noChangeArrowheads="1"/>
          </p:cNvSpPr>
          <p:nvPr/>
        </p:nvSpPr>
        <p:spPr bwMode="auto">
          <a:xfrm>
            <a:off x="133723" y="3192101"/>
            <a:ext cx="431800" cy="40322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3" name="AutoShape 45"/>
          <p:cNvSpPr>
            <a:spLocks noChangeAspect="1" noChangeArrowheads="1"/>
          </p:cNvSpPr>
          <p:nvPr/>
        </p:nvSpPr>
        <p:spPr bwMode="auto">
          <a:xfrm>
            <a:off x="5416686" y="1245143"/>
            <a:ext cx="287337" cy="4032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2" name="AutoShape 45"/>
          <p:cNvSpPr>
            <a:spLocks noChangeAspect="1" noChangeArrowheads="1"/>
          </p:cNvSpPr>
          <p:nvPr/>
        </p:nvSpPr>
        <p:spPr bwMode="auto">
          <a:xfrm>
            <a:off x="5416686" y="703284"/>
            <a:ext cx="287337" cy="4032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" name="Oval 13"/>
          <p:cNvSpPr>
            <a:spLocks noChangeArrowheads="1"/>
          </p:cNvSpPr>
          <p:nvPr/>
        </p:nvSpPr>
        <p:spPr bwMode="auto">
          <a:xfrm>
            <a:off x="1471613" y="2382867"/>
            <a:ext cx="863600" cy="792162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100000">
                <a:srgbClr val="76184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Oval 14"/>
          <p:cNvSpPr>
            <a:spLocks noChangeArrowheads="1"/>
          </p:cNvSpPr>
          <p:nvPr/>
        </p:nvSpPr>
        <p:spPr bwMode="auto">
          <a:xfrm>
            <a:off x="2551113" y="2527329"/>
            <a:ext cx="576262" cy="504825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2F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Oval 15"/>
          <p:cNvSpPr>
            <a:spLocks noChangeArrowheads="1"/>
          </p:cNvSpPr>
          <p:nvPr/>
        </p:nvSpPr>
        <p:spPr bwMode="auto">
          <a:xfrm>
            <a:off x="2171700" y="2382867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884363" y="1979642"/>
            <a:ext cx="12958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 smtClean="0">
                <a:solidFill>
                  <a:prstClr val="black"/>
                </a:solidFill>
              </a:rPr>
              <a:t>unpaired electron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2170113" y="2527329"/>
            <a:ext cx="506412" cy="504825"/>
          </a:xfrm>
          <a:prstGeom prst="rightArrow">
            <a:avLst>
              <a:gd name="adj1" fmla="val 50000"/>
              <a:gd name="adj2" fmla="val 25079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323850" y="2278092"/>
            <a:ext cx="1370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black"/>
                </a:solidFill>
              </a:rPr>
              <a:t>paramagnetic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black"/>
                </a:solidFill>
              </a:rPr>
              <a:t>atom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3131840" y="2278092"/>
            <a:ext cx="12046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black"/>
                </a:solidFill>
              </a:rPr>
              <a:t>diamagnetic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black"/>
                </a:solidFill>
              </a:rPr>
              <a:t>atom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106055" y="3226252"/>
            <a:ext cx="16576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i="1" dirty="0" smtClean="0">
                <a:solidFill>
                  <a:srgbClr val="FF0000"/>
                </a:solidFill>
              </a:rPr>
              <a:t>E</a:t>
            </a:r>
            <a:r>
              <a:rPr lang="en-US" altLang="ja-JP" i="1" baseline="-25000" dirty="0" smtClean="0">
                <a:solidFill>
                  <a:srgbClr val="FF0000"/>
                </a:solidFill>
              </a:rPr>
              <a:t>eff</a:t>
            </a:r>
            <a:r>
              <a:rPr lang="en-US" altLang="ja-JP" dirty="0" smtClean="0">
                <a:solidFill>
                  <a:srgbClr val="FF0000"/>
                </a:solidFill>
              </a:rPr>
              <a:t> = 4.2 </a:t>
            </a:r>
            <a:r>
              <a:rPr lang="en-US" altLang="ja-JP" dirty="0">
                <a:solidFill>
                  <a:srgbClr val="FF0000"/>
                </a:solidFill>
              </a:rPr>
              <a:t>GV/cm</a:t>
            </a: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 flipV="1">
            <a:off x="2244725" y="2236817"/>
            <a:ext cx="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931863" y="2855942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prstClr val="white"/>
                </a:solidFill>
              </a:rPr>
              <a:t>Fr</a:t>
            </a:r>
            <a:endParaRPr lang="en-US" altLang="ja-JP" sz="2400" baseline="30000" dirty="0">
              <a:solidFill>
                <a:prstClr val="white"/>
              </a:solidFill>
            </a:endParaRPr>
          </a:p>
        </p:txBody>
      </p:sp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3807378" y="1815207"/>
            <a:ext cx="1484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00CC00"/>
                </a:solidFill>
                <a:latin typeface="Times New Roman" pitchFamily="18" charset="0"/>
              </a:rPr>
              <a:t>EDM</a:t>
            </a:r>
            <a:r>
              <a:rPr lang="ja-JP" altLang="en-US" sz="2400" dirty="0" smtClean="0">
                <a:solidFill>
                  <a:srgbClr val="00CC00"/>
                </a:solidFill>
                <a:latin typeface="Times New Roman" pitchFamily="18" charset="0"/>
              </a:rPr>
              <a:t>感度</a:t>
            </a:r>
            <a:endParaRPr lang="ja-JP" altLang="en-US" sz="2400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3130550" y="2795617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prstClr val="white"/>
                </a:solidFill>
              </a:rPr>
              <a:t>Sr</a:t>
            </a:r>
            <a:endParaRPr lang="en-US" altLang="ja-JP" sz="2400" baseline="30000">
              <a:solidFill>
                <a:prstClr val="white"/>
              </a:solidFill>
            </a:endParaRPr>
          </a:p>
        </p:txBody>
      </p:sp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987425" y="2708304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prstClr val="black"/>
                </a:solidFill>
              </a:rPr>
              <a:t>Fr</a:t>
            </a: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3132138" y="2708304"/>
            <a:ext cx="506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>
                <a:solidFill>
                  <a:prstClr val="black"/>
                </a:solidFill>
              </a:rPr>
              <a:t>Sr</a:t>
            </a:r>
          </a:p>
        </p:txBody>
      </p:sp>
      <p:sp>
        <p:nvSpPr>
          <p:cNvPr id="20" name="AutoShape 43"/>
          <p:cNvSpPr>
            <a:spLocks noChangeArrowheads="1"/>
          </p:cNvSpPr>
          <p:nvPr/>
        </p:nvSpPr>
        <p:spPr bwMode="auto">
          <a:xfrm>
            <a:off x="5219700" y="2028720"/>
            <a:ext cx="365125" cy="647700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1" name="AutoShape 44"/>
          <p:cNvSpPr>
            <a:spLocks noChangeAspect="1" noChangeArrowheads="1"/>
          </p:cNvSpPr>
          <p:nvPr/>
        </p:nvSpPr>
        <p:spPr bwMode="auto">
          <a:xfrm>
            <a:off x="6170613" y="2462108"/>
            <a:ext cx="431800" cy="40322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" name="AutoShape 45"/>
          <p:cNvSpPr>
            <a:spLocks noChangeAspect="1" noChangeArrowheads="1"/>
          </p:cNvSpPr>
          <p:nvPr/>
        </p:nvSpPr>
        <p:spPr bwMode="auto">
          <a:xfrm>
            <a:off x="6659563" y="2462108"/>
            <a:ext cx="287337" cy="4032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graphicFrame>
        <p:nvGraphicFramePr>
          <p:cNvPr id="23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698388"/>
              </p:ext>
            </p:extLst>
          </p:nvPr>
        </p:nvGraphicFramePr>
        <p:xfrm>
          <a:off x="5099050" y="2016020"/>
          <a:ext cx="3378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704" name="数式" r:id="rId3" imgW="3378200" imgH="838200" progId="Equation.3">
                  <p:embed/>
                </p:oleObj>
              </mc:Choice>
              <mc:Fallback>
                <p:oleObj name="数式" r:id="rId3" imgW="33782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050" y="2016020"/>
                        <a:ext cx="3378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AutoShape 47"/>
          <p:cNvSpPr>
            <a:spLocks noChangeArrowheads="1"/>
          </p:cNvSpPr>
          <p:nvPr/>
        </p:nvSpPr>
        <p:spPr bwMode="auto">
          <a:xfrm>
            <a:off x="5867400" y="1973158"/>
            <a:ext cx="1873250" cy="935037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5" name="Text Box 48"/>
          <p:cNvSpPr txBox="1">
            <a:spLocks noChangeArrowheads="1"/>
          </p:cNvSpPr>
          <p:nvPr/>
        </p:nvSpPr>
        <p:spPr bwMode="auto">
          <a:xfrm>
            <a:off x="6228184" y="2908195"/>
            <a:ext cx="12250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</a:rPr>
              <a:t>1</a:t>
            </a:r>
            <a:r>
              <a:rPr lang="ja-JP" altLang="en-US" dirty="0">
                <a:solidFill>
                  <a:prstClr val="black"/>
                </a:solidFill>
              </a:rPr>
              <a:t>回</a:t>
            </a:r>
            <a:r>
              <a:rPr lang="ja-JP" altLang="en-US" dirty="0" smtClean="0">
                <a:solidFill>
                  <a:prstClr val="black"/>
                </a:solidFill>
              </a:rPr>
              <a:t>の測定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8" name="Text Box 51"/>
          <p:cNvSpPr txBox="1">
            <a:spLocks noChangeArrowheads="1"/>
          </p:cNvSpPr>
          <p:nvPr/>
        </p:nvSpPr>
        <p:spPr bwMode="auto">
          <a:xfrm>
            <a:off x="7889774" y="2773377"/>
            <a:ext cx="12907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prstClr val="black"/>
                </a:solidFill>
              </a:rPr>
              <a:t>測定回数</a:t>
            </a:r>
            <a:endParaRPr lang="en-US" altLang="ja-JP" dirty="0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prstClr val="black"/>
                </a:solidFill>
              </a:rPr>
              <a:t> </a:t>
            </a:r>
            <a:r>
              <a:rPr lang="en-US" altLang="ja-JP" i="1" dirty="0" smtClean="0">
                <a:solidFill>
                  <a:prstClr val="black"/>
                </a:solidFill>
                <a:latin typeface="Times New Roman" pitchFamily="18" charset="0"/>
              </a:rPr>
              <a:t>n</a:t>
            </a:r>
            <a:r>
              <a:rPr lang="en-US" altLang="ja-JP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Times New Roman" pitchFamily="18" charset="0"/>
              </a:rPr>
              <a:t>= </a:t>
            </a:r>
            <a:r>
              <a:rPr lang="en-US" altLang="ja-JP" i="1" dirty="0" err="1" smtClean="0">
                <a:solidFill>
                  <a:prstClr val="black"/>
                </a:solidFill>
                <a:latin typeface="Times New Roman" pitchFamily="18" charset="0"/>
              </a:rPr>
              <a:t>T</a:t>
            </a:r>
            <a:r>
              <a:rPr lang="en-US" altLang="ja-JP" i="1" baseline="-25000" dirty="0" err="1" smtClean="0">
                <a:solidFill>
                  <a:prstClr val="black"/>
                </a:solidFill>
                <a:latin typeface="Times New Roman" pitchFamily="18" charset="0"/>
              </a:rPr>
              <a:t>total</a:t>
            </a:r>
            <a:r>
              <a:rPr lang="en-US" altLang="ja-JP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Times New Roman" pitchFamily="18" charset="0"/>
              </a:rPr>
              <a:t>/</a:t>
            </a:r>
            <a:r>
              <a:rPr lang="en-US" altLang="ja-JP" i="1" dirty="0">
                <a:solidFill>
                  <a:prstClr val="black"/>
                </a:solidFill>
                <a:latin typeface="Symbol" pitchFamily="18" charset="2"/>
              </a:rPr>
              <a:t>t 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44740" y="35332"/>
            <a:ext cx="5343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FF"/>
                </a:solidFill>
              </a:rPr>
              <a:t>冷却トラップ分子を用いた電子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EDM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探索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7544" y="703284"/>
            <a:ext cx="6349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・</a:t>
            </a:r>
            <a:r>
              <a:rPr kumimoji="1" lang="ja-JP" altLang="en-US" dirty="0" smtClean="0"/>
              <a:t>従来の実験：　分子ビーム　　　　　</a:t>
            </a:r>
            <a:r>
              <a:rPr lang="ja-JP" altLang="en-US" dirty="0" smtClean="0"/>
              <a:t>相互</a:t>
            </a:r>
            <a:r>
              <a:rPr lang="ja-JP" altLang="en-US" dirty="0"/>
              <a:t>作用</a:t>
            </a:r>
            <a:r>
              <a:rPr lang="ja-JP" altLang="en-US" dirty="0" smtClean="0"/>
              <a:t>時間   </a:t>
            </a:r>
            <a:r>
              <a:rPr lang="en-US" altLang="ja-JP" i="1" dirty="0" smtClean="0">
                <a:solidFill>
                  <a:prstClr val="black"/>
                </a:solidFill>
                <a:latin typeface="Symbol" pitchFamily="18" charset="2"/>
              </a:rPr>
              <a:t>t       </a:t>
            </a:r>
            <a:r>
              <a:rPr lang="ja-JP" altLang="en-US" dirty="0" smtClean="0"/>
              <a:t>～</a:t>
            </a:r>
            <a:r>
              <a:rPr lang="en-US" altLang="ja-JP" dirty="0" smtClean="0"/>
              <a:t>1 </a:t>
            </a:r>
            <a:r>
              <a:rPr lang="en-US" altLang="ja-JP" dirty="0" err="1"/>
              <a:t>ms</a:t>
            </a:r>
            <a:endParaRPr lang="ja-JP" altLang="en-US" dirty="0"/>
          </a:p>
          <a:p>
            <a:endParaRPr lang="en-US" altLang="ja-JP" dirty="0" smtClean="0"/>
          </a:p>
          <a:p>
            <a:r>
              <a:rPr lang="ja-JP" altLang="en-US" dirty="0" smtClean="0"/>
              <a:t>・本研究：　　　　冷却トラップ分子</a:t>
            </a:r>
            <a:r>
              <a:rPr lang="ja-JP" altLang="en-US" dirty="0"/>
              <a:t>　 </a:t>
            </a:r>
            <a:r>
              <a:rPr lang="ja-JP" altLang="en-US" dirty="0" smtClean="0"/>
              <a:t> 相互</a:t>
            </a:r>
            <a:r>
              <a:rPr lang="ja-JP" altLang="en-US" dirty="0"/>
              <a:t>作用時間　</a:t>
            </a:r>
            <a:r>
              <a:rPr lang="en-US" altLang="ja-JP" i="1" dirty="0" smtClean="0">
                <a:solidFill>
                  <a:prstClr val="black"/>
                </a:solidFill>
                <a:latin typeface="Symbol" pitchFamily="18" charset="2"/>
              </a:rPr>
              <a:t>t 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 = </a:t>
            </a:r>
            <a:r>
              <a:rPr lang="en-US" altLang="ja-JP" dirty="0" smtClean="0"/>
              <a:t>1000 </a:t>
            </a:r>
            <a:r>
              <a:rPr lang="en-US" altLang="ja-JP" dirty="0" err="1" smtClean="0"/>
              <a:t>ms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03297" y="973940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1000</a:t>
            </a:r>
            <a:r>
              <a:rPr kumimoji="1" lang="ja-JP" altLang="en-US" dirty="0" smtClean="0">
                <a:solidFill>
                  <a:srgbClr val="FF0000"/>
                </a:solidFill>
              </a:rPr>
              <a:t>倍に改善！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788024" y="3214717"/>
            <a:ext cx="3106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srgbClr val="FF0000"/>
                </a:solidFill>
              </a:rPr>
              <a:t>～ </a:t>
            </a:r>
            <a:r>
              <a:rPr lang="en-US" altLang="ja-JP" dirty="0">
                <a:solidFill>
                  <a:srgbClr val="FF0000"/>
                </a:solidFill>
              </a:rPr>
              <a:t>5 x 10</a:t>
            </a:r>
            <a:r>
              <a:rPr lang="en-US" altLang="ja-JP" baseline="30000" dirty="0">
                <a:solidFill>
                  <a:srgbClr val="FF0000"/>
                </a:solidFill>
              </a:rPr>
              <a:t>-30</a:t>
            </a:r>
            <a:r>
              <a:rPr lang="en-US" altLang="ja-JP" dirty="0">
                <a:solidFill>
                  <a:srgbClr val="FF0000"/>
                </a:solidFill>
              </a:rPr>
              <a:t> e cm =   5.4 </a:t>
            </a:r>
            <a:r>
              <a:rPr lang="en-US" altLang="ja-JP" dirty="0" err="1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dirty="0" err="1">
                <a:solidFill>
                  <a:srgbClr val="FF0000"/>
                </a:solidFill>
              </a:rPr>
              <a:t>Hz</a:t>
            </a:r>
            <a:r>
              <a:rPr lang="en-US" altLang="ja-JP" dirty="0">
                <a:solidFill>
                  <a:srgbClr val="FF0000"/>
                </a:solidFill>
              </a:rPr>
              <a:t>   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FF0000"/>
                </a:solidFill>
              </a:rPr>
              <a:t>@  </a:t>
            </a:r>
            <a:r>
              <a:rPr lang="en-US" altLang="ja-JP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ja-JP" dirty="0">
                <a:solidFill>
                  <a:srgbClr val="FF0000"/>
                </a:solidFill>
              </a:rPr>
              <a:t> day integration</a:t>
            </a:r>
          </a:p>
        </p:txBody>
      </p:sp>
      <p:graphicFrame>
        <p:nvGraphicFramePr>
          <p:cNvPr id="34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769098"/>
              </p:ext>
            </p:extLst>
          </p:nvPr>
        </p:nvGraphicFramePr>
        <p:xfrm>
          <a:off x="1187624" y="4580855"/>
          <a:ext cx="1198563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705" name="ビットマップ イメージ" r:id="rId5" imgW="1676634" imgH="1504762" progId="Paint.Picture">
                  <p:embed/>
                </p:oleObj>
              </mc:Choice>
              <mc:Fallback>
                <p:oleObj name="ビットマップ イメージ" r:id="rId5" imgW="1676634" imgH="15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4580855"/>
                        <a:ext cx="1198563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49"/>
          <p:cNvSpPr txBox="1">
            <a:spLocks noChangeArrowheads="1"/>
          </p:cNvSpPr>
          <p:nvPr/>
        </p:nvSpPr>
        <p:spPr bwMode="auto">
          <a:xfrm>
            <a:off x="2554462" y="4582442"/>
            <a:ext cx="1663701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altLang="ja-JP" sz="3200" b="1" dirty="0" err="1">
                <a:solidFill>
                  <a:srgbClr val="0000FF"/>
                </a:solidFill>
                <a:latin typeface="Times New Roman" pitchFamily="18" charset="0"/>
              </a:rPr>
              <a:t>Sr</a:t>
            </a:r>
            <a:r>
              <a:rPr kumimoji="0" lang="en-US" altLang="ja-JP" sz="3200" b="1" dirty="0">
                <a:solidFill>
                  <a:srgbClr val="0000FF"/>
                </a:solidFill>
                <a:latin typeface="Times New Roman" pitchFamily="18" charset="0"/>
              </a:rPr>
              <a:t> MOT</a:t>
            </a:r>
          </a:p>
        </p:txBody>
      </p:sp>
      <p:sp>
        <p:nvSpPr>
          <p:cNvPr id="36" name="Text Box 50"/>
          <p:cNvSpPr txBox="1">
            <a:spLocks noChangeArrowheads="1"/>
          </p:cNvSpPr>
          <p:nvPr/>
        </p:nvSpPr>
        <p:spPr bwMode="auto">
          <a:xfrm>
            <a:off x="2554462" y="5157117"/>
            <a:ext cx="17764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altLang="ja-JP" sz="3200" b="1" dirty="0" err="1">
                <a:solidFill>
                  <a:srgbClr val="FF3300"/>
                </a:solidFill>
                <a:latin typeface="Times New Roman" pitchFamily="18" charset="0"/>
              </a:rPr>
              <a:t>Rb</a:t>
            </a:r>
            <a:r>
              <a:rPr kumimoji="0" lang="en-US" altLang="ja-JP" sz="32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kumimoji="0" lang="en-US" altLang="ja-JP" sz="3200" b="1" dirty="0">
                <a:solidFill>
                  <a:srgbClr val="FF3300"/>
                </a:solidFill>
                <a:latin typeface="Times New Roman" pitchFamily="18" charset="0"/>
              </a:rPr>
              <a:t>MOT</a:t>
            </a:r>
          </a:p>
        </p:txBody>
      </p:sp>
      <p:sp>
        <p:nvSpPr>
          <p:cNvPr id="37" name="Line 51"/>
          <p:cNvSpPr>
            <a:spLocks noChangeShapeType="1"/>
          </p:cNvSpPr>
          <p:nvPr/>
        </p:nvSpPr>
        <p:spPr bwMode="auto">
          <a:xfrm flipH="1">
            <a:off x="1978199" y="4869780"/>
            <a:ext cx="531813" cy="144462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8" name="Line 52"/>
          <p:cNvSpPr>
            <a:spLocks noChangeShapeType="1"/>
          </p:cNvSpPr>
          <p:nvPr/>
        </p:nvSpPr>
        <p:spPr bwMode="auto">
          <a:xfrm>
            <a:off x="1698799" y="5280942"/>
            <a:ext cx="863600" cy="2159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51212"/>
              </p:ext>
            </p:extLst>
          </p:nvPr>
        </p:nvGraphicFramePr>
        <p:xfrm>
          <a:off x="4952713" y="4584030"/>
          <a:ext cx="1206500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706" name="ビットマップ イメージ" r:id="rId7" imgW="1628571" imgH="1752381" progId="Paint.Picture">
                  <p:embed/>
                </p:oleObj>
              </mc:Choice>
              <mc:Fallback>
                <p:oleObj name="ビットマップ イメージ" r:id="rId7" imgW="1628571" imgH="17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713" y="4584030"/>
                        <a:ext cx="1206500" cy="1296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6178264" y="4580855"/>
            <a:ext cx="164147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altLang="ja-JP" sz="3200" b="1">
                <a:solidFill>
                  <a:srgbClr val="FF0000"/>
                </a:solidFill>
                <a:latin typeface="Times New Roman" pitchFamily="18" charset="0"/>
              </a:rPr>
              <a:t>Li MOT</a:t>
            </a: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6178264" y="5301208"/>
            <a:ext cx="1663701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altLang="ja-JP" sz="3200" b="1">
                <a:solidFill>
                  <a:srgbClr val="0000FF"/>
                </a:solidFill>
                <a:latin typeface="Times New Roman" pitchFamily="18" charset="0"/>
              </a:rPr>
              <a:t>Sr MOT</a:t>
            </a: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 flipH="1" flipV="1">
            <a:off x="5573426" y="5372645"/>
            <a:ext cx="676275" cy="219075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 flipV="1">
            <a:off x="5817901" y="4868193"/>
            <a:ext cx="431800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79512" y="4047455"/>
            <a:ext cx="5973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2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種原子の同時</a:t>
            </a:r>
            <a:r>
              <a:rPr lang="ja-JP" altLang="en-US" sz="2400" dirty="0" smtClean="0">
                <a:solidFill>
                  <a:srgbClr val="0000FF"/>
                </a:solidFill>
              </a:rPr>
              <a:t>レーザー冷却・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トラップに成功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51520" y="5919663"/>
            <a:ext cx="4423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FF"/>
                </a:solidFill>
              </a:rPr>
              <a:t>現在、さらなる冷却と分子生成へ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433045" y="3410918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r>
              <a:rPr kumimoji="1" lang="en-US" altLang="ja-JP" i="1" dirty="0" smtClean="0"/>
              <a:t>N</a:t>
            </a:r>
            <a:r>
              <a:rPr kumimoji="1" lang="en-US" altLang="ja-JP" dirty="0" smtClean="0"/>
              <a:t>=10</a:t>
            </a:r>
            <a:r>
              <a:rPr kumimoji="1" lang="en-US" altLang="ja-JP" baseline="30000" dirty="0" smtClean="0"/>
              <a:t>4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：分子数</a:t>
            </a:r>
            <a:endParaRPr kumimoji="1" lang="ja-JP" altLang="en-US" dirty="0"/>
          </a:p>
        </p:txBody>
      </p:sp>
      <p:sp>
        <p:nvSpPr>
          <p:cNvPr id="47" name="円弧 46"/>
          <p:cNvSpPr/>
          <p:nvPr/>
        </p:nvSpPr>
        <p:spPr>
          <a:xfrm>
            <a:off x="6444208" y="874085"/>
            <a:ext cx="669416" cy="572669"/>
          </a:xfrm>
          <a:prstGeom prst="arc">
            <a:avLst>
              <a:gd name="adj1" fmla="val 16200000"/>
              <a:gd name="adj2" fmla="val 5077009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コネクタ 48"/>
          <p:cNvCxnSpPr/>
          <p:nvPr/>
        </p:nvCxnSpPr>
        <p:spPr>
          <a:xfrm>
            <a:off x="251520" y="3933056"/>
            <a:ext cx="8640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角丸四角形 49"/>
          <p:cNvSpPr/>
          <p:nvPr/>
        </p:nvSpPr>
        <p:spPr>
          <a:xfrm>
            <a:off x="251520" y="620688"/>
            <a:ext cx="8645858" cy="1083045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602413" y="81498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東大院総合　青木貴稔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/>
        </p:nvSpPr>
        <p:spPr>
          <a:xfrm>
            <a:off x="5093593" y="5949280"/>
            <a:ext cx="42309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T. Aoki </a:t>
            </a:r>
            <a:r>
              <a:rPr lang="en-US" altLang="ja-JP" sz="1600" i="1" dirty="0"/>
              <a:t>et al</a:t>
            </a:r>
            <a:r>
              <a:rPr lang="en-US" altLang="ja-JP" sz="1600" dirty="0"/>
              <a:t>., Proceedings of FPUA2011 p118.</a:t>
            </a:r>
          </a:p>
          <a:p>
            <a:r>
              <a:rPr lang="en-US" altLang="ja-JP" sz="1600" dirty="0" smtClean="0"/>
              <a:t>T. Aoki </a:t>
            </a:r>
            <a:r>
              <a:rPr lang="en-US" altLang="ja-JP" sz="1600" i="1" dirty="0" smtClean="0"/>
              <a:t>et al</a:t>
            </a:r>
            <a:r>
              <a:rPr lang="en-US" altLang="ja-JP" sz="1600" dirty="0" smtClean="0"/>
              <a:t>.,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Phys</a:t>
            </a:r>
            <a:r>
              <a:rPr lang="en-US" altLang="ja-JP" sz="1600" dirty="0"/>
              <a:t>. Rev. A </a:t>
            </a:r>
            <a:r>
              <a:rPr lang="en-US" altLang="ja-JP" sz="1600" b="1" dirty="0"/>
              <a:t>87</a:t>
            </a:r>
            <a:r>
              <a:rPr lang="en-US" altLang="ja-JP" sz="1600" dirty="0"/>
              <a:t>, </a:t>
            </a:r>
            <a:r>
              <a:rPr lang="en-US" altLang="ja-JP" sz="1600" dirty="0" smtClean="0"/>
              <a:t>063426 </a:t>
            </a:r>
            <a:r>
              <a:rPr lang="en-US" altLang="ja-JP" sz="1600" dirty="0"/>
              <a:t>(2013</a:t>
            </a:r>
            <a:r>
              <a:rPr lang="en-US" altLang="ja-JP" sz="1600" dirty="0" smtClean="0"/>
              <a:t>).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4903528" y="5670578"/>
            <a:ext cx="1252648" cy="383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835696" y="3230878"/>
            <a:ext cx="2419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</a:t>
            </a:r>
            <a:r>
              <a:rPr kumimoji="1" lang="ja-JP" altLang="en-US" dirty="0" smtClean="0"/>
              <a:t>原子単体に比べ</a:t>
            </a:r>
            <a:endParaRPr kumimoji="1" lang="en-US" altLang="ja-JP" dirty="0" smtClean="0"/>
          </a:p>
          <a:p>
            <a:r>
              <a:rPr kumimoji="1" lang="ja-JP" altLang="en-US" dirty="0" smtClean="0"/>
              <a:t>有効電場　約</a:t>
            </a:r>
            <a:r>
              <a:rPr kumimoji="1" lang="en-US" altLang="ja-JP" dirty="0" smtClean="0"/>
              <a:t>50</a:t>
            </a:r>
            <a:r>
              <a:rPr kumimoji="1" lang="ja-JP" altLang="en-US" dirty="0" smtClean="0"/>
              <a:t>倍増強</a:t>
            </a:r>
            <a:endParaRPr kumimoji="1" lang="ja-JP" altLang="en-US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50514" y="1861373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FrSr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分子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27809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酒見研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431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62410" y="217250"/>
            <a:ext cx="655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(3) </a:t>
            </a:r>
            <a:r>
              <a:rPr kumimoji="1" lang="ja-JP" altLang="en-US" sz="2400" u="sng" dirty="0" smtClean="0"/>
              <a:t>荷電粒子 </a:t>
            </a:r>
            <a:r>
              <a:rPr kumimoji="1" lang="en-US" altLang="ja-JP" sz="2400" u="sng" dirty="0" smtClean="0"/>
              <a:t>EDM </a:t>
            </a:r>
            <a:r>
              <a:rPr kumimoji="1" lang="ja-JP" altLang="en-US" sz="2400" u="sng" dirty="0" smtClean="0"/>
              <a:t>の実験</a:t>
            </a:r>
            <a:endParaRPr kumimoji="1" lang="ja-JP" altLang="en-US" sz="2400" u="sng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653" y="1193324"/>
            <a:ext cx="6155892" cy="304553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070469" y="743635"/>
            <a:ext cx="4435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●電場だけによる蓄積リング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0469" y="4994405"/>
            <a:ext cx="6994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●</a:t>
            </a:r>
            <a:r>
              <a:rPr lang="ja-JP" altLang="en-US" sz="2000" dirty="0" smtClean="0"/>
              <a:t>電場と</a:t>
            </a:r>
            <a:r>
              <a:rPr lang="ja-JP" altLang="en-US" sz="2000" dirty="0"/>
              <a:t>磁場</a:t>
            </a:r>
            <a:r>
              <a:rPr lang="ja-JP" altLang="en-US" sz="2000" dirty="0" smtClean="0"/>
              <a:t>がある場合： </a:t>
            </a:r>
            <a:r>
              <a:rPr lang="en-US" altLang="ja-JP" sz="2000" dirty="0" smtClean="0"/>
              <a:t>Thomas-BMT </a:t>
            </a:r>
            <a:r>
              <a:rPr lang="ja-JP" altLang="en-US" sz="2000" dirty="0" smtClean="0"/>
              <a:t>方程式　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42238" y="4438911"/>
            <a:ext cx="603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・軌道平面からのスピンの起き上がり　→　</a:t>
            </a:r>
            <a:r>
              <a:rPr kumimoji="1" lang="en-US" altLang="ja-JP" sz="2000" dirty="0" smtClean="0"/>
              <a:t>EDM</a:t>
            </a:r>
            <a:endParaRPr kumimoji="1" lang="ja-JP" altLang="en-US" sz="2000" dirty="0"/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545990"/>
              </p:ext>
            </p:extLst>
          </p:nvPr>
        </p:nvGraphicFramePr>
        <p:xfrm>
          <a:off x="1824586" y="5394515"/>
          <a:ext cx="54864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685" name="Equation" r:id="rId4" imgW="5486400" imgH="1307880" progId="Equation.DSMT4">
                  <p:embed/>
                </p:oleObj>
              </mc:Choice>
              <mc:Fallback>
                <p:oleObj name="Equation" r:id="rId4" imgW="5486400" imgH="1307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4586" y="5394515"/>
                        <a:ext cx="5486400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485103"/>
              </p:ext>
            </p:extLst>
          </p:nvPr>
        </p:nvGraphicFramePr>
        <p:xfrm>
          <a:off x="7008813" y="4883150"/>
          <a:ext cx="13335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686" name="Equation" r:id="rId6" imgW="1333440" imgH="622080" progId="Equation.DSMT4">
                  <p:embed/>
                </p:oleObj>
              </mc:Choice>
              <mc:Fallback>
                <p:oleObj name="Equation" r:id="rId6" imgW="133344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08813" y="4883150"/>
                        <a:ext cx="13335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996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16884" y="300923"/>
            <a:ext cx="6558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dirty="0" smtClean="0"/>
              <a:t>●陽子 </a:t>
            </a:r>
            <a:r>
              <a:rPr kumimoji="1" lang="en-US" altLang="ja-JP" sz="2400" dirty="0" smtClean="0"/>
              <a:t>EDM</a:t>
            </a:r>
          </a:p>
          <a:p>
            <a:pPr>
              <a:lnSpc>
                <a:spcPct val="150000"/>
              </a:lnSpc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</a:t>
            </a:r>
            <a:r>
              <a:rPr lang="en-US" altLang="ja-JP" sz="2400" dirty="0" err="1" smtClean="0"/>
              <a:t>Fermilab</a:t>
            </a:r>
            <a:r>
              <a:rPr lang="en-US" altLang="ja-JP" sz="2400" dirty="0" smtClean="0"/>
              <a:t>  </a:t>
            </a:r>
            <a:r>
              <a:rPr lang="en-US" altLang="ja-JP" sz="2400" dirty="0" err="1" smtClean="0"/>
              <a:t>srEDM</a:t>
            </a:r>
            <a:r>
              <a:rPr lang="en-US" altLang="ja-JP" sz="2400" dirty="0" smtClean="0"/>
              <a:t> Collaboration </a:t>
            </a:r>
          </a:p>
          <a:p>
            <a:pPr>
              <a:lnSpc>
                <a:spcPct val="150000"/>
              </a:lnSpc>
            </a:pPr>
            <a:r>
              <a:rPr lang="en-US" altLang="ja-JP" sz="2400" dirty="0" smtClean="0"/>
              <a:t>        Proposal to DOE (2011 Oct.)</a:t>
            </a:r>
            <a:endParaRPr kumimoji="1" lang="ja-JP" altLang="en-US" sz="24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5781932" y="89815"/>
            <a:ext cx="2500220" cy="3788502"/>
            <a:chOff x="5750401" y="89815"/>
            <a:chExt cx="3090042" cy="4703804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902" y="89815"/>
              <a:ext cx="2719039" cy="4156365"/>
            </a:xfrm>
            <a:prstGeom prst="rect">
              <a:avLst/>
            </a:prstGeom>
          </p:spPr>
        </p:pic>
        <p:sp>
          <p:nvSpPr>
            <p:cNvPr id="4" name="正方形/長方形 3"/>
            <p:cNvSpPr/>
            <p:nvPr/>
          </p:nvSpPr>
          <p:spPr>
            <a:xfrm>
              <a:off x="5750401" y="300923"/>
              <a:ext cx="3090042" cy="44926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01" y="4320966"/>
            <a:ext cx="7286251" cy="22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6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90154" y="227351"/>
            <a:ext cx="79061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 smtClean="0"/>
              <a:t>原子核の</a:t>
            </a:r>
            <a:r>
              <a:rPr lang="en-US" altLang="ja-JP" sz="2400" u="sng" dirty="0" smtClean="0"/>
              <a:t>EDM </a:t>
            </a:r>
            <a:r>
              <a:rPr lang="ja-JP" altLang="en-US" sz="2400" u="sng" dirty="0" err="1" smtClean="0"/>
              <a:t>ー</a:t>
            </a:r>
            <a:r>
              <a:rPr lang="en-US" altLang="ja-JP" sz="2400" u="sng" dirty="0" smtClean="0"/>
              <a:t> </a:t>
            </a:r>
            <a:r>
              <a:rPr kumimoji="1" lang="ja-JP" altLang="en-US" sz="2400" u="sng" dirty="0" smtClean="0"/>
              <a:t>イオンの</a:t>
            </a:r>
            <a:r>
              <a:rPr lang="en-US" altLang="ja-JP" sz="2400" u="sng" dirty="0"/>
              <a:t> </a:t>
            </a:r>
            <a:r>
              <a:rPr lang="en-US" altLang="ja-JP" sz="2400" u="sng" dirty="0" err="1" smtClean="0"/>
              <a:t>strage</a:t>
            </a:r>
            <a:r>
              <a:rPr lang="en-US" altLang="ja-JP" sz="2400" u="sng" dirty="0" smtClean="0"/>
              <a:t>-ring EDM</a:t>
            </a:r>
            <a:endParaRPr kumimoji="1" lang="en-US" altLang="ja-JP" sz="2400" u="sng" dirty="0" smtClean="0"/>
          </a:p>
          <a:p>
            <a:endParaRPr lang="en-US" altLang="ja-JP" dirty="0" smtClean="0"/>
          </a:p>
          <a:p>
            <a:pPr marL="539750" indent="-274638"/>
            <a:r>
              <a:rPr lang="ja-JP" altLang="en-US" dirty="0" smtClean="0"/>
              <a:t>●原子をイオン化すると </a:t>
            </a:r>
            <a:r>
              <a:rPr lang="en-US" altLang="ja-JP" dirty="0" smtClean="0"/>
              <a:t>Schiff </a:t>
            </a:r>
            <a:r>
              <a:rPr lang="ja-JP" altLang="en-US" dirty="0" smtClean="0"/>
              <a:t>遮蔽は完全でなくなり原子核 </a:t>
            </a:r>
            <a:r>
              <a:rPr lang="en-US" altLang="ja-JP" dirty="0" smtClean="0"/>
              <a:t>EDM </a:t>
            </a:r>
            <a:r>
              <a:rPr lang="ja-JP" altLang="en-US" dirty="0" smtClean="0"/>
              <a:t>が見えるようになる：　　</a:t>
            </a:r>
            <a:endParaRPr lang="en-US" altLang="ja-JP" dirty="0"/>
          </a:p>
          <a:p>
            <a:pPr marL="539750" indent="-274638"/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pPr marL="539750" indent="-274638"/>
            <a:endParaRPr kumimoji="1" lang="en-US" altLang="ja-JP" dirty="0" smtClean="0"/>
          </a:p>
          <a:p>
            <a:pPr marL="539750" indent="-274638"/>
            <a:r>
              <a:rPr lang="ja-JP" altLang="en-US" dirty="0"/>
              <a:t>　</a:t>
            </a:r>
            <a:r>
              <a:rPr kumimoji="1" lang="ja-JP" altLang="en-US" dirty="0" smtClean="0"/>
              <a:t>（理論） </a:t>
            </a:r>
            <a:r>
              <a:rPr kumimoji="1" lang="en-US" altLang="ja-JP" dirty="0" smtClean="0"/>
              <a:t>Yamanaka &amp; </a:t>
            </a:r>
            <a:r>
              <a:rPr kumimoji="1" lang="en-US" altLang="ja-JP" dirty="0" err="1" smtClean="0"/>
              <a:t>Hiyama</a:t>
            </a:r>
            <a:r>
              <a:rPr kumimoji="1" lang="en-US" altLang="ja-JP" dirty="0" smtClean="0"/>
              <a:t> (Riken)</a:t>
            </a:r>
            <a:r>
              <a:rPr kumimoji="1" lang="ja-JP" altLang="en-US" dirty="0" smtClean="0"/>
              <a:t>　　　　　　原子核の</a:t>
            </a:r>
            <a:r>
              <a:rPr kumimoji="1" lang="en-US" altLang="ja-JP" dirty="0" smtClean="0"/>
              <a:t>EDM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201" y="3135929"/>
            <a:ext cx="5351475" cy="3887137"/>
          </a:xfrm>
          <a:prstGeom prst="rect">
            <a:avLst/>
          </a:prstGeom>
        </p:spPr>
      </p:pic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951694"/>
              </p:ext>
            </p:extLst>
          </p:nvPr>
        </p:nvGraphicFramePr>
        <p:xfrm>
          <a:off x="3373201" y="1289180"/>
          <a:ext cx="1257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0709" name="Equation" r:id="rId4" imgW="1257120" imgH="571320" progId="Equation.DSMT4">
                  <p:embed/>
                </p:oleObj>
              </mc:Choice>
              <mc:Fallback>
                <p:oleObj name="Equation" r:id="rId4" imgW="12571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73201" y="1289180"/>
                        <a:ext cx="12573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995261"/>
              </p:ext>
            </p:extLst>
          </p:nvPr>
        </p:nvGraphicFramePr>
        <p:xfrm>
          <a:off x="1345511" y="2473325"/>
          <a:ext cx="6832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0710" name="Equation" r:id="rId6" imgW="6832440" imgH="393480" progId="Equation.DSMT4">
                  <p:embed/>
                </p:oleObj>
              </mc:Choice>
              <mc:Fallback>
                <p:oleObj name="Equation" r:id="rId6" imgW="68324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45511" y="2473325"/>
                        <a:ext cx="68326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76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262816" y="3327903"/>
            <a:ext cx="655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ミュオン </a:t>
            </a:r>
            <a:r>
              <a:rPr kumimoji="1" lang="en-US" altLang="ja-JP" sz="2400" dirty="0" smtClean="0"/>
              <a:t>EDM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895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prstClr val="white"/>
              </a:solidFill>
              <a:latin typeface="Candara"/>
              <a:ea typeface="HGP明朝E" panose="02020900000000000000" pitchFamily="18" charset="-128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>
                <a:solidFill>
                  <a:srgbClr val="073E87"/>
                </a:solidFill>
              </a:rPr>
              <a:pPr/>
              <a:t>58</a:t>
            </a:fld>
            <a:endParaRPr lang="en-US" altLang="ja-JP">
              <a:solidFill>
                <a:srgbClr val="073E87"/>
              </a:solidFill>
            </a:endParaRPr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360832" y="4273932"/>
            <a:ext cx="4134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6</a:t>
            </a:r>
            <a:r>
              <a:rPr lang="en-US" altLang="ja-JP" sz="14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  <a:ea typeface="HGP明朝E" panose="02020900000000000000" pitchFamily="18" charset="-128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+</a:t>
            </a:r>
            <a:r>
              <a:rPr lang="en-US" altLang="ja-JP" sz="14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1295400"/>
            <a:ext cx="1252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Graphite target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 (20 mm)</a:t>
            </a:r>
            <a:endParaRPr lang="ja-JP" altLang="en-US" sz="1200">
              <a:solidFill>
                <a:srgbClr val="FFFFFF"/>
              </a:solidFill>
              <a:latin typeface="Candara"/>
              <a:ea typeface="HGP明朝E" panose="02020900000000000000" pitchFamily="18" charset="-128"/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1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prstClr val="white"/>
                </a:solidFill>
                <a:latin typeface="Candara"/>
                <a:ea typeface="HGP明朝E" panose="02020900000000000000" pitchFamily="18" charset="-128"/>
              </a:rPr>
              <a:t>3 GeV proton beam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prstClr val="white"/>
                </a:solidFill>
                <a:latin typeface="Candara"/>
                <a:ea typeface="HGP明朝E" panose="02020900000000000000" pitchFamily="18" charset="-128"/>
              </a:rPr>
              <a:t> ( 333 </a:t>
            </a:r>
            <a:r>
              <a:rPr lang="en-US" altLang="ja-JP" sz="1200" dirty="0" err="1">
                <a:solidFill>
                  <a:prstClr val="white"/>
                </a:solidFill>
                <a:latin typeface="Candara"/>
                <a:ea typeface="HGP明朝E" panose="02020900000000000000" pitchFamily="18" charset="-128"/>
              </a:rPr>
              <a:t>uA</a:t>
            </a:r>
            <a:r>
              <a:rPr lang="en-US" altLang="ja-JP" sz="1200" dirty="0">
                <a:solidFill>
                  <a:prstClr val="white"/>
                </a:solidFill>
                <a:latin typeface="Candara"/>
                <a:ea typeface="HGP明朝E" panose="02020900000000000000" pitchFamily="18" charset="-128"/>
              </a:rPr>
              <a:t>)</a:t>
            </a:r>
            <a:endParaRPr lang="ja-JP" altLang="en-US" sz="1200" dirty="0">
              <a:solidFill>
                <a:prstClr val="white"/>
              </a:solidFill>
              <a:latin typeface="Candara"/>
              <a:ea typeface="HGP明朝E" panose="02020900000000000000" pitchFamily="18" charset="-128"/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00" y="1828800"/>
            <a:ext cx="1592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Surface </a:t>
            </a:r>
            <a:r>
              <a:rPr lang="en-US" altLang="ja-JP" sz="1200" dirty="0" err="1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muon</a:t>
            </a:r>
            <a:r>
              <a:rPr lang="en-US" altLang="ja-JP" sz="12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 beam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(28 MeV/c, 4x10</a:t>
            </a:r>
            <a:r>
              <a:rPr lang="en-US" altLang="ja-JP" sz="1200" baseline="300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8</a:t>
            </a:r>
            <a:r>
              <a:rPr lang="en-US" altLang="ja-JP" sz="12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/s)</a:t>
            </a:r>
            <a:endParaRPr lang="ja-JP" altLang="en-US" sz="1200" dirty="0">
              <a:solidFill>
                <a:srgbClr val="FFFFFF"/>
              </a:solidFill>
              <a:latin typeface="Candara"/>
              <a:ea typeface="HGP明朝E" panose="02020900000000000000" pitchFamily="18" charset="-128"/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0" y="243840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Muonium Production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/c)</a:t>
            </a:r>
            <a:endParaRPr lang="ja-JP" altLang="en-US" sz="1200" dirty="0">
              <a:solidFill>
                <a:srgbClr val="FFFFFF"/>
              </a:solidFill>
              <a:latin typeface="Candara"/>
              <a:ea typeface="HGP明朝E" panose="02020900000000000000" pitchFamily="18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27571" y="48690"/>
            <a:ext cx="5380532" cy="830997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rgbClr val="31B6FD">
                      <a:lumMod val="75000"/>
                      <a:alpha val="75000"/>
                    </a:srgb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Muon g-2/EDM Experiment at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rgbClr val="31B6FD">
                      <a:lumMod val="75000"/>
                      <a:alpha val="75000"/>
                    </a:srgb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rgbClr val="31B6FD">
                    <a:lumMod val="75000"/>
                    <a:alpha val="75000"/>
                  </a:srgb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A5D028">
                        <a:tint val="70000"/>
                        <a:satMod val="200000"/>
                      </a:srgbClr>
                    </a:gs>
                    <a:gs pos="40000">
                      <a:srgbClr val="A5D028">
                        <a:tint val="90000"/>
                        <a:satMod val="130000"/>
                      </a:srgbClr>
                    </a:gs>
                    <a:gs pos="50000">
                      <a:srgbClr val="A5D028">
                        <a:tint val="90000"/>
                        <a:satMod val="130000"/>
                      </a:srgbClr>
                    </a:gs>
                    <a:gs pos="68000">
                      <a:srgbClr val="A5D028">
                        <a:tint val="90000"/>
                        <a:satMod val="130000"/>
                      </a:srgbClr>
                    </a:gs>
                    <a:gs pos="100000">
                      <a:srgbClr val="A5D028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A5D028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 err="1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A5D028">
                        <a:tint val="70000"/>
                        <a:satMod val="200000"/>
                      </a:srgbClr>
                    </a:gs>
                    <a:gs pos="40000">
                      <a:srgbClr val="A5D028">
                        <a:tint val="90000"/>
                        <a:satMod val="130000"/>
                      </a:srgbClr>
                    </a:gs>
                    <a:gs pos="50000">
                      <a:srgbClr val="A5D028">
                        <a:tint val="90000"/>
                        <a:satMod val="130000"/>
                      </a:srgbClr>
                    </a:gs>
                    <a:gs pos="68000">
                      <a:srgbClr val="A5D028">
                        <a:tint val="90000"/>
                        <a:satMod val="130000"/>
                      </a:srgbClr>
                    </a:gs>
                    <a:gs pos="100000">
                      <a:srgbClr val="A5D028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A5D028">
                      <a:tint val="80000"/>
                      <a:satMod val="250000"/>
                      <a:alpha val="45000"/>
                    </a:srgbClr>
                  </a:outerShdw>
                </a:effectLst>
                <a:latin typeface="Candara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A5D028">
                      <a:tint val="70000"/>
                      <a:satMod val="200000"/>
                    </a:srgbClr>
                  </a:gs>
                  <a:gs pos="40000">
                    <a:srgbClr val="A5D028">
                      <a:tint val="90000"/>
                      <a:satMod val="130000"/>
                    </a:srgbClr>
                  </a:gs>
                  <a:gs pos="50000">
                    <a:srgbClr val="A5D028">
                      <a:tint val="90000"/>
                      <a:satMod val="130000"/>
                    </a:srgbClr>
                  </a:gs>
                  <a:gs pos="68000">
                    <a:srgbClr val="A5D028">
                      <a:tint val="90000"/>
                      <a:satMod val="130000"/>
                    </a:srgbClr>
                  </a:gs>
                  <a:gs pos="100000">
                    <a:srgbClr val="A5D028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A5D028">
                    <a:tint val="80000"/>
                    <a:satMod val="250000"/>
                    <a:alpha val="45000"/>
                  </a:srgbClr>
                </a:outerShdw>
              </a:effectLst>
              <a:latin typeface="Candara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A5D028">
                        <a:tint val="70000"/>
                        <a:satMod val="200000"/>
                      </a:srgbClr>
                    </a:gs>
                    <a:gs pos="40000">
                      <a:srgbClr val="A5D028">
                        <a:tint val="90000"/>
                        <a:satMod val="130000"/>
                      </a:srgbClr>
                    </a:gs>
                    <a:gs pos="50000">
                      <a:srgbClr val="A5D028">
                        <a:tint val="90000"/>
                        <a:satMod val="130000"/>
                      </a:srgbClr>
                    </a:gs>
                    <a:gs pos="68000">
                      <a:srgbClr val="A5D028">
                        <a:tint val="90000"/>
                        <a:satMod val="130000"/>
                      </a:srgbClr>
                    </a:gs>
                    <a:gs pos="100000">
                      <a:srgbClr val="A5D028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A5D028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A5D028">
                        <a:tint val="70000"/>
                        <a:satMod val="200000"/>
                      </a:srgbClr>
                    </a:gs>
                    <a:gs pos="40000">
                      <a:srgbClr val="A5D028">
                        <a:tint val="90000"/>
                        <a:satMod val="130000"/>
                      </a:srgbClr>
                    </a:gs>
                    <a:gs pos="50000">
                      <a:srgbClr val="A5D028">
                        <a:tint val="90000"/>
                        <a:satMod val="130000"/>
                      </a:srgbClr>
                    </a:gs>
                    <a:gs pos="68000">
                      <a:srgbClr val="A5D028">
                        <a:tint val="90000"/>
                        <a:satMod val="130000"/>
                      </a:srgbClr>
                    </a:gs>
                    <a:gs pos="100000">
                      <a:srgbClr val="A5D028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A5D028">
                      <a:tint val="80000"/>
                      <a:satMod val="250000"/>
                      <a:alpha val="45000"/>
                    </a:srgb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A5D028">
                        <a:tint val="70000"/>
                        <a:satMod val="200000"/>
                      </a:srgbClr>
                    </a:gs>
                    <a:gs pos="40000">
                      <a:srgbClr val="A5D028">
                        <a:tint val="90000"/>
                        <a:satMod val="130000"/>
                      </a:srgbClr>
                    </a:gs>
                    <a:gs pos="50000">
                      <a:srgbClr val="A5D028">
                        <a:tint val="90000"/>
                        <a:satMod val="130000"/>
                      </a:srgbClr>
                    </a:gs>
                    <a:gs pos="68000">
                      <a:srgbClr val="A5D028">
                        <a:tint val="90000"/>
                        <a:satMod val="130000"/>
                      </a:srgbClr>
                    </a:gs>
                    <a:gs pos="100000">
                      <a:srgbClr val="A5D028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A5D028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A5D028">
                      <a:tint val="70000"/>
                      <a:satMod val="200000"/>
                    </a:srgbClr>
                  </a:gs>
                  <a:gs pos="40000">
                    <a:srgbClr val="A5D028">
                      <a:tint val="90000"/>
                      <a:satMod val="130000"/>
                    </a:srgbClr>
                  </a:gs>
                  <a:gs pos="50000">
                    <a:srgbClr val="A5D028">
                      <a:tint val="90000"/>
                      <a:satMod val="130000"/>
                    </a:srgbClr>
                  </a:gs>
                  <a:gs pos="68000">
                    <a:srgbClr val="A5D028">
                      <a:tint val="90000"/>
                      <a:satMod val="130000"/>
                    </a:srgbClr>
                  </a:gs>
                  <a:gs pos="100000">
                    <a:srgbClr val="A5D028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A5D028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A5D028">
                        <a:tint val="70000"/>
                        <a:satMod val="200000"/>
                      </a:srgbClr>
                    </a:gs>
                    <a:gs pos="40000">
                      <a:srgbClr val="A5D028">
                        <a:tint val="90000"/>
                        <a:satMod val="130000"/>
                      </a:srgbClr>
                    </a:gs>
                    <a:gs pos="50000">
                      <a:srgbClr val="A5D028">
                        <a:tint val="90000"/>
                        <a:satMod val="130000"/>
                      </a:srgbClr>
                    </a:gs>
                    <a:gs pos="68000">
                      <a:srgbClr val="A5D028">
                        <a:tint val="90000"/>
                        <a:satMod val="130000"/>
                      </a:srgbClr>
                    </a:gs>
                    <a:gs pos="100000">
                      <a:srgbClr val="A5D028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A5D028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A5D028">
                      <a:tint val="70000"/>
                      <a:satMod val="200000"/>
                    </a:srgbClr>
                  </a:gs>
                  <a:gs pos="40000">
                    <a:srgbClr val="A5D028">
                      <a:tint val="90000"/>
                      <a:satMod val="130000"/>
                    </a:srgbClr>
                  </a:gs>
                  <a:gs pos="50000">
                    <a:srgbClr val="A5D028">
                      <a:tint val="90000"/>
                      <a:satMod val="130000"/>
                    </a:srgbClr>
                  </a:gs>
                  <a:gs pos="68000">
                    <a:srgbClr val="A5D028">
                      <a:tint val="90000"/>
                      <a:satMod val="130000"/>
                    </a:srgbClr>
                  </a:gs>
                  <a:gs pos="100000">
                    <a:srgbClr val="A5D028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A5D028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A5D028">
                        <a:tint val="70000"/>
                        <a:satMod val="200000"/>
                      </a:srgbClr>
                    </a:gs>
                    <a:gs pos="40000">
                      <a:srgbClr val="A5D028">
                        <a:tint val="90000"/>
                        <a:satMod val="130000"/>
                      </a:srgbClr>
                    </a:gs>
                    <a:gs pos="50000">
                      <a:srgbClr val="A5D028">
                        <a:tint val="90000"/>
                        <a:satMod val="130000"/>
                      </a:srgbClr>
                    </a:gs>
                    <a:gs pos="68000">
                      <a:srgbClr val="A5D028">
                        <a:tint val="90000"/>
                        <a:satMod val="130000"/>
                      </a:srgbClr>
                    </a:gs>
                    <a:gs pos="100000">
                      <a:srgbClr val="A5D028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A5D028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A5D028">
                      <a:tint val="70000"/>
                      <a:satMod val="200000"/>
                    </a:srgbClr>
                  </a:gs>
                  <a:gs pos="40000">
                    <a:srgbClr val="A5D028">
                      <a:tint val="90000"/>
                      <a:satMod val="130000"/>
                    </a:srgbClr>
                  </a:gs>
                  <a:gs pos="50000">
                    <a:srgbClr val="A5D028">
                      <a:tint val="90000"/>
                      <a:satMod val="130000"/>
                    </a:srgbClr>
                  </a:gs>
                  <a:gs pos="68000">
                    <a:srgbClr val="A5D028">
                      <a:tint val="90000"/>
                      <a:satMod val="130000"/>
                    </a:srgbClr>
                  </a:gs>
                  <a:gs pos="100000">
                    <a:srgbClr val="A5D028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A5D028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 smtClean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A5D028">
                        <a:tint val="70000"/>
                        <a:satMod val="200000"/>
                      </a:srgbClr>
                    </a:gs>
                    <a:gs pos="40000">
                      <a:srgbClr val="A5D028">
                        <a:tint val="90000"/>
                        <a:satMod val="130000"/>
                      </a:srgbClr>
                    </a:gs>
                    <a:gs pos="50000">
                      <a:srgbClr val="A5D028">
                        <a:tint val="90000"/>
                        <a:satMod val="130000"/>
                      </a:srgbClr>
                    </a:gs>
                    <a:gs pos="68000">
                      <a:srgbClr val="A5D028">
                        <a:tint val="90000"/>
                        <a:satMod val="130000"/>
                      </a:srgbClr>
                    </a:gs>
                    <a:gs pos="100000">
                      <a:srgbClr val="A5D028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A5D028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A5D028">
                      <a:tint val="70000"/>
                      <a:satMod val="200000"/>
                    </a:srgbClr>
                  </a:gs>
                  <a:gs pos="40000">
                    <a:srgbClr val="A5D028">
                      <a:tint val="90000"/>
                      <a:satMod val="130000"/>
                    </a:srgbClr>
                  </a:gs>
                  <a:gs pos="50000">
                    <a:srgbClr val="A5D028">
                      <a:tint val="90000"/>
                      <a:satMod val="130000"/>
                    </a:srgbClr>
                  </a:gs>
                  <a:gs pos="68000">
                    <a:srgbClr val="A5D028">
                      <a:tint val="90000"/>
                      <a:satMod val="130000"/>
                    </a:srgbClr>
                  </a:gs>
                  <a:gs pos="100000">
                    <a:srgbClr val="A5D028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A5D028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5556024" y="3081058"/>
            <a:ext cx="1966979" cy="122413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V="1">
            <a:off x="8964488" y="2996952"/>
            <a:ext cx="179512" cy="1800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02" y="4577701"/>
            <a:ext cx="3982907" cy="214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線コネクタ 5"/>
          <p:cNvCxnSpPr/>
          <p:nvPr/>
        </p:nvCxnSpPr>
        <p:spPr>
          <a:xfrm flipH="1">
            <a:off x="203802" y="3124200"/>
            <a:ext cx="2789663" cy="1457509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378861" y="3224768"/>
            <a:ext cx="807848" cy="1352933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-1607"/>
          <a:stretch/>
        </p:blipFill>
        <p:spPr bwMode="auto">
          <a:xfrm>
            <a:off x="5552209" y="107838"/>
            <a:ext cx="3664599" cy="297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8273401" y="669059"/>
            <a:ext cx="76211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 smtClean="0">
                <a:solidFill>
                  <a:srgbClr val="000000"/>
                </a:solidFill>
                <a:latin typeface="Candara"/>
                <a:ea typeface="HGP明朝E" panose="02020900000000000000" pitchFamily="18" charset="-128"/>
              </a:rPr>
              <a:t>Silicon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 smtClean="0">
                <a:solidFill>
                  <a:srgbClr val="000000"/>
                </a:solidFill>
                <a:latin typeface="Candara"/>
                <a:ea typeface="HGP明朝E" panose="02020900000000000000" pitchFamily="18" charset="-128"/>
              </a:rPr>
              <a:t>Tracker</a:t>
            </a:r>
            <a:endParaRPr lang="en-US" altLang="ja-JP" sz="1400" b="1" dirty="0">
              <a:solidFill>
                <a:srgbClr val="000000"/>
              </a:solidFill>
              <a:latin typeface="Candara"/>
              <a:ea typeface="HGP明朝E" panose="02020900000000000000" pitchFamily="18" charset="-128"/>
            </a:endParaRP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 rot="457627">
            <a:off x="6945505" y="2196000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prstClr val="black"/>
                </a:solidFill>
                <a:latin typeface="Candara"/>
                <a:ea typeface="HGP明朝E" panose="02020900000000000000" pitchFamily="18" charset="-128"/>
              </a:rPr>
              <a:t>66 </a:t>
            </a:r>
            <a:r>
              <a:rPr lang="en-US" altLang="ja-JP" b="1" dirty="0" smtClean="0">
                <a:solidFill>
                  <a:prstClr val="black"/>
                </a:solidFill>
                <a:latin typeface="Candara"/>
                <a:ea typeface="HGP明朝E" panose="02020900000000000000" pitchFamily="18" charset="-128"/>
              </a:rPr>
              <a:t>cm</a:t>
            </a:r>
            <a:endParaRPr lang="en-US" altLang="ja-JP" b="1" dirty="0">
              <a:solidFill>
                <a:prstClr val="black"/>
              </a:solidFill>
              <a:latin typeface="Candara"/>
              <a:ea typeface="HGP明朝E" panose="02020900000000000000" pitchFamily="18" charset="-128"/>
            </a:endParaRPr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61053" y="1785108"/>
            <a:ext cx="442487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6356829" y="3067751"/>
            <a:ext cx="2621230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Super Precision </a:t>
            </a:r>
            <a:r>
              <a:rPr lang="en-US" altLang="ja-JP" sz="1400" dirty="0" smtClean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Storage Magnet</a:t>
            </a:r>
            <a:endParaRPr lang="en-US" altLang="ja-JP" sz="1400" dirty="0">
              <a:solidFill>
                <a:srgbClr val="FFFFFF"/>
              </a:solidFill>
              <a:latin typeface="Candara"/>
              <a:ea typeface="HGP明朝E" panose="02020900000000000000" pitchFamily="18" charset="-128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>
                <a:solidFill>
                  <a:srgbClr val="FFFFFF"/>
                </a:solidFill>
                <a:latin typeface="Candara"/>
                <a:ea typeface="HGP明朝E" panose="02020900000000000000" pitchFamily="18" charset="-128"/>
              </a:rPr>
              <a:t>(3T, ~1ppm local precision)</a:t>
            </a:r>
            <a:endParaRPr lang="ja-JP" altLang="en-US" sz="1400" dirty="0">
              <a:solidFill>
                <a:srgbClr val="FFFFFF"/>
              </a:solidFill>
              <a:latin typeface="Candara"/>
              <a:ea typeface="HGP明朝E" panose="02020900000000000000" pitchFamily="18" charset="-128"/>
            </a:endParaRPr>
          </a:p>
        </p:txBody>
      </p:sp>
      <p:cxnSp>
        <p:nvCxnSpPr>
          <p:cNvPr id="10" name="直線矢印コネクタ 9"/>
          <p:cNvCxnSpPr>
            <a:stCxn id="27" idx="1"/>
          </p:cNvCxnSpPr>
          <p:nvPr/>
        </p:nvCxnSpPr>
        <p:spPr>
          <a:xfrm flipH="1">
            <a:off x="7331972" y="930669"/>
            <a:ext cx="941429" cy="520137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4888336" y="5674621"/>
            <a:ext cx="3181730" cy="95410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 err="1" smtClean="0">
                <a:solidFill>
                  <a:prstClr val="black"/>
                </a:solidFill>
                <a:latin typeface="Candara"/>
                <a:ea typeface="HGP明朝E" panose="02020900000000000000" pitchFamily="18" charset="-128"/>
              </a:rPr>
              <a:t>Δ</a:t>
            </a:r>
            <a:r>
              <a:rPr lang="en-US" altLang="ja-JP" sz="2800" dirty="0" smtClean="0">
                <a:solidFill>
                  <a:prstClr val="black"/>
                </a:solidFill>
                <a:latin typeface="Candara"/>
                <a:ea typeface="HGP明朝E" panose="02020900000000000000" pitchFamily="18" charset="-128"/>
              </a:rPr>
              <a:t>(g-2)  =    0.1ppm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 smtClean="0">
                <a:solidFill>
                  <a:prstClr val="black"/>
                </a:solidFill>
                <a:latin typeface="Candara"/>
                <a:ea typeface="HGP明朝E" panose="02020900000000000000" pitchFamily="18" charset="-128"/>
              </a:rPr>
              <a:t>EDM   〜 10-21 e</a:t>
            </a:r>
            <a:r>
              <a:rPr lang="ja-JP" altLang="en-US" sz="2800" dirty="0" smtClean="0">
                <a:solidFill>
                  <a:prstClr val="black"/>
                </a:solidFill>
                <a:latin typeface="Candara"/>
                <a:ea typeface="HGP明朝E" panose="02020900000000000000" pitchFamily="18" charset="-128"/>
              </a:rPr>
              <a:t>・</a:t>
            </a:r>
            <a:r>
              <a:rPr lang="en-US" altLang="ja-JP" sz="2800" dirty="0" smtClean="0">
                <a:solidFill>
                  <a:prstClr val="black"/>
                </a:solidFill>
                <a:latin typeface="Candara"/>
                <a:ea typeface="HGP明朝E" panose="02020900000000000000" pitchFamily="18" charset="-128"/>
              </a:rPr>
              <a:t>cm</a:t>
            </a:r>
            <a:endParaRPr lang="ja-JP" altLang="en-US" sz="2800" dirty="0">
              <a:solidFill>
                <a:prstClr val="black"/>
              </a:solidFill>
              <a:latin typeface="Candara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4236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209922" y="89746"/>
            <a:ext cx="6266046" cy="54204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3200" dirty="0" smtClean="0">
                <a:solidFill>
                  <a:prstClr val="black"/>
                </a:solidFill>
                <a:latin typeface="+mj-lt"/>
              </a:rPr>
              <a:t>§4</a:t>
            </a:r>
            <a:r>
              <a:rPr lang="ja-JP" altLang="en-US" sz="3200" dirty="0" smtClean="0">
                <a:solidFill>
                  <a:prstClr val="black"/>
                </a:solidFill>
                <a:latin typeface="+mj-lt"/>
              </a:rPr>
              <a:t>　まとめ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24620" y="823892"/>
            <a:ext cx="759742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●</a:t>
            </a:r>
            <a:r>
              <a:rPr lang="ja-JP" altLang="en-US" dirty="0" smtClean="0"/>
              <a:t>世界で様々な粒子を対象にして、多数</a:t>
            </a:r>
            <a:r>
              <a:rPr lang="ja-JP" altLang="en-US" dirty="0"/>
              <a:t>の現在進行実験、</a:t>
            </a:r>
            <a:r>
              <a:rPr lang="ja-JP" altLang="en-US" dirty="0" smtClean="0"/>
              <a:t>計画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>
                <a:solidFill>
                  <a:srgbClr val="0000FF"/>
                </a:solidFill>
              </a:rPr>
              <a:t>●</a:t>
            </a:r>
            <a:r>
              <a:rPr lang="ja-JP" altLang="en-US" dirty="0" smtClean="0"/>
              <a:t>日本で進行中・計画中　　中性子、</a:t>
            </a:r>
            <a:r>
              <a:rPr lang="en-US" altLang="ja-JP" baseline="30000" dirty="0" smtClean="0"/>
              <a:t>129</a:t>
            </a:r>
            <a:r>
              <a:rPr lang="en-US" altLang="ja-JP" dirty="0" smtClean="0"/>
              <a:t>Xe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Fr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LiSr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ミュオン、</a:t>
            </a:r>
            <a:r>
              <a:rPr lang="en-US" altLang="ja-JP" dirty="0" smtClean="0"/>
              <a:t>‥‥</a:t>
            </a:r>
          </a:p>
          <a:p>
            <a:pPr indent="271463"/>
            <a:endParaRPr lang="en-US" altLang="ja-JP" dirty="0"/>
          </a:p>
          <a:p>
            <a:r>
              <a:rPr lang="ja-JP" altLang="en-US" dirty="0" smtClean="0">
                <a:solidFill>
                  <a:srgbClr val="0000FF"/>
                </a:solidFill>
              </a:rPr>
              <a:t>●</a:t>
            </a:r>
            <a:r>
              <a:rPr lang="ja-JP" altLang="en-US" dirty="0"/>
              <a:t>特</a:t>
            </a:r>
            <a:r>
              <a:rPr lang="ja-JP" altLang="en-US" dirty="0" smtClean="0"/>
              <a:t>に最近注目を浴びるもの：　分子を用いた </a:t>
            </a:r>
            <a:r>
              <a:rPr lang="en-US" altLang="ja-JP" dirty="0" smtClean="0"/>
              <a:t>EDM </a:t>
            </a:r>
            <a:r>
              <a:rPr lang="ja-JP" altLang="en-US" dirty="0" smtClean="0"/>
              <a:t>実験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・量子光学の計測技術における目覚ましい発展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</a:t>
            </a:r>
            <a:r>
              <a:rPr lang="ja-JP" altLang="en-US" dirty="0" smtClean="0"/>
              <a:t>（レーザー冷却、</a:t>
            </a:r>
            <a:r>
              <a:rPr lang="en-US" altLang="ja-JP" dirty="0" smtClean="0"/>
              <a:t>optical lattice trap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周波数コムによる時計技術、</a:t>
            </a:r>
            <a:r>
              <a:rPr lang="en-US" altLang="ja-JP" dirty="0" smtClean="0"/>
              <a:t>... 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・スーパーコンピュータを用いた本格的な分子構造計算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・分子スペクトロスコピーの進展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に基礎をおいた新しい可能性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>
                <a:solidFill>
                  <a:srgbClr val="0000FF"/>
                </a:solidFill>
              </a:rPr>
              <a:t>●</a:t>
            </a:r>
            <a:r>
              <a:rPr lang="ja-JP" altLang="en-US" dirty="0" smtClean="0"/>
              <a:t>現在までの実験で、最も有効な制限を与えているデータ：</a:t>
            </a:r>
            <a:endParaRPr lang="en-US" altLang="ja-JP" dirty="0" smtClean="0"/>
          </a:p>
          <a:p>
            <a:r>
              <a:rPr kumimoji="1" lang="ja-JP" altLang="en-US" dirty="0" smtClean="0"/>
              <a:t>　</a:t>
            </a:r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r>
              <a:rPr lang="ja-JP" altLang="en-US" dirty="0" smtClean="0">
                <a:solidFill>
                  <a:srgbClr val="0000FF"/>
                </a:solidFill>
              </a:rPr>
              <a:t>●</a:t>
            </a:r>
            <a:r>
              <a:rPr lang="ja-JP" altLang="en-US" dirty="0" smtClean="0"/>
              <a:t>これらの結果と </a:t>
            </a:r>
            <a:r>
              <a:rPr lang="en-US" altLang="ja-JP" dirty="0" smtClean="0"/>
              <a:t>BSM </a:t>
            </a:r>
            <a:r>
              <a:rPr lang="ja-JP" altLang="en-US" dirty="0" smtClean="0"/>
              <a:t>物理との間を結ぶ分析も発展</a:t>
            </a:r>
            <a:r>
              <a:rPr lang="ja-JP" altLang="en-US" dirty="0" err="1" smtClean="0"/>
              <a:t>つつ</a:t>
            </a:r>
            <a:r>
              <a:rPr lang="ja-JP" altLang="en-US" dirty="0" smtClean="0"/>
              <a:t>ある：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35569"/>
                  </p:ext>
                </p:extLst>
              </p:nvPr>
            </p:nvGraphicFramePr>
            <p:xfrm>
              <a:off x="1629094" y="4328467"/>
              <a:ext cx="6234746" cy="1869689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55713"/>
                    <a:gridCol w="3579033"/>
                  </a:tblGrid>
                  <a:tr h="4529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 smtClean="0"/>
                            <a:t>Particle</a:t>
                          </a:r>
                          <a:endParaRPr kumimoji="1" lang="ja-JP" alt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 smtClean="0"/>
                            <a:t>Result</a:t>
                          </a:r>
                          <a:endParaRPr kumimoji="1" lang="ja-JP" altLang="en-US" sz="2000" b="0" dirty="0"/>
                        </a:p>
                      </a:txBody>
                      <a:tcPr anchor="ctr"/>
                    </a:tc>
                  </a:tr>
                  <a:tr h="456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err="1" smtClean="0">
                              <a:latin typeface="+mn-lt"/>
                              <a:cs typeface="Times New Roman" panose="02020603050405020304" pitchFamily="18" charset="0"/>
                            </a:rPr>
                            <a:t>ThO</a:t>
                          </a:r>
                          <a:endParaRPr kumimoji="1" lang="ja-JP" altLang="en-US" sz="20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8.7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  <a:ea typeface="Cambria Math"/>
                                      </a:rPr>
                                      <m:t>−29</m:t>
                                    </m:r>
                                  </m:sup>
                                </m:sSup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𝑒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/>
                                    <a:ea typeface="Cambria Math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kumimoji="1" lang="ja-JP" altLang="en-US" sz="20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456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Hg</a:t>
                          </a:r>
                          <a:endParaRPr kumimoji="1" lang="ja-JP" altLang="en-US" sz="20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3.1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  <a:ea typeface="Cambria Math"/>
                                      </a:rPr>
                                      <m:t>−29</m:t>
                                    </m:r>
                                  </m:sup>
                                </m:sSup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𝑒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/>
                                    <a:ea typeface="Cambria Math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kumimoji="1" lang="ja-JP" altLang="en-US" sz="20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039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Neutron</a:t>
                          </a:r>
                          <a:endParaRPr kumimoji="1" lang="ja-JP" altLang="en-US" sz="20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2.9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  <a:ea typeface="Cambria Math"/>
                                      </a:rPr>
                                      <m:t>−26</m:t>
                                    </m:r>
                                  </m:sup>
                                </m:sSup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𝑒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/>
                                    <a:ea typeface="Cambria Math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kumimoji="1" lang="ja-JP" altLang="en-US" sz="20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35569"/>
                  </p:ext>
                </p:extLst>
              </p:nvPr>
            </p:nvGraphicFramePr>
            <p:xfrm>
              <a:off x="1629094" y="4328467"/>
              <a:ext cx="6234746" cy="1869689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55713"/>
                    <a:gridCol w="3579033"/>
                  </a:tblGrid>
                  <a:tr h="4529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 smtClean="0"/>
                            <a:t>Particle</a:t>
                          </a:r>
                          <a:endParaRPr kumimoji="1" lang="ja-JP" alt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 smtClean="0"/>
                            <a:t>Result</a:t>
                          </a:r>
                          <a:endParaRPr kumimoji="1" lang="ja-JP" altLang="en-US" sz="2000" b="0" dirty="0"/>
                        </a:p>
                      </a:txBody>
                      <a:tcPr anchor="ctr"/>
                    </a:tc>
                  </a:tr>
                  <a:tr h="456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err="1" smtClean="0">
                              <a:latin typeface="+mn-lt"/>
                              <a:cs typeface="Times New Roman" panose="02020603050405020304" pitchFamily="18" charset="0"/>
                            </a:rPr>
                            <a:t>ThO</a:t>
                          </a:r>
                          <a:endParaRPr kumimoji="1" lang="ja-JP" altLang="en-US" sz="20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74446" t="-100000" r="-852" b="-224000"/>
                          </a:stretch>
                        </a:blipFill>
                      </a:tcPr>
                    </a:tc>
                  </a:tr>
                  <a:tr h="456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Hg</a:t>
                          </a:r>
                          <a:endParaRPr kumimoji="1" lang="ja-JP" altLang="en-US" sz="20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74446" t="-200000" r="-852" b="-124000"/>
                          </a:stretch>
                        </a:blipFill>
                      </a:tcPr>
                    </a:tc>
                  </a:tr>
                  <a:tr h="5039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Neutron</a:t>
                          </a:r>
                          <a:endParaRPr kumimoji="1" lang="ja-JP" altLang="en-US" sz="20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74446" t="-271084" r="-852" b="-1204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559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下矢印 18"/>
          <p:cNvSpPr/>
          <p:nvPr/>
        </p:nvSpPr>
        <p:spPr>
          <a:xfrm rot="-2700000">
            <a:off x="3149720" y="2402645"/>
            <a:ext cx="165116" cy="2664523"/>
          </a:xfrm>
          <a:prstGeom prst="downArrow">
            <a:avLst>
              <a:gd name="adj1" fmla="val 34144"/>
              <a:gd name="adj2" fmla="val 23074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1371889" y="1760978"/>
            <a:ext cx="1728192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15616" y="5449757"/>
            <a:ext cx="2064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Paramagnetic atoms, molecules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(Cs, </a:t>
            </a:r>
            <a:r>
              <a:rPr lang="en-US" altLang="ja-JP" dirty="0" err="1" smtClean="0"/>
              <a:t>YbF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ThO</a:t>
            </a:r>
            <a:r>
              <a:rPr lang="en-US" altLang="ja-JP" dirty="0" smtClean="0"/>
              <a:t>, ...)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83604" y="5449757"/>
            <a:ext cx="223224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Diamagnetic </a:t>
            </a:r>
          </a:p>
          <a:p>
            <a:pPr algn="ctr"/>
            <a:r>
              <a:rPr kumimoji="1" lang="en-US" altLang="ja-JP" dirty="0" smtClean="0"/>
              <a:t>atoms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err="1"/>
              <a:t>Xe</a:t>
            </a:r>
            <a:r>
              <a:rPr lang="en-US" altLang="ja-JP" dirty="0"/>
              <a:t>, </a:t>
            </a:r>
            <a:r>
              <a:rPr lang="en-US" altLang="ja-JP" dirty="0" smtClean="0"/>
              <a:t>Hg, Rn, </a:t>
            </a:r>
            <a:r>
              <a:rPr lang="en-US" altLang="ja-JP" dirty="0" err="1" smtClean="0"/>
              <a:t>TlF</a:t>
            </a:r>
            <a:r>
              <a:rPr lang="en-US" altLang="ja-JP" dirty="0" smtClean="0"/>
              <a:t>, ..)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48264" y="5439792"/>
            <a:ext cx="2088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Charged particles</a:t>
            </a: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bare 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ions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endParaRPr kumimoji="1" lang="en-US" altLang="ja-JP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(p, d,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He,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Li, ..)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38328" y="5443984"/>
            <a:ext cx="119307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Neutron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(n)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03094" y="4971179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15952" y="498231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44144" y="496121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08304" y="496121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endParaRPr kumimoji="1" lang="ja-JP" altLang="en-US" sz="24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655656" y="1994713"/>
            <a:ext cx="12001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i="1" dirty="0" smtClean="0">
                <a:latin typeface="Symbol" panose="05050102010706020507" pitchFamily="18" charset="2"/>
              </a:rPr>
              <a:t>q, </a:t>
            </a:r>
            <a:r>
              <a:rPr kumimoji="1" lang="en-US" altLang="ja-JP" sz="2400" i="1" dirty="0" err="1" smtClean="0">
                <a:latin typeface="Symbol" panose="05050102010706020507" pitchFamily="18" charset="2"/>
              </a:rPr>
              <a:t>f</a:t>
            </a:r>
            <a:r>
              <a:rPr kumimoji="1" lang="en-US" altLang="ja-JP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541840" y="1391646"/>
            <a:ext cx="146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(SM, dim-4)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1631" y="5443984"/>
            <a:ext cx="899969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Muon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)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97579" y="497117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endParaRPr kumimoji="1" lang="ja-JP" altLang="en-US" sz="2400" dirty="0">
              <a:latin typeface="Symbol" panose="05050102010706020507" pitchFamily="18" charset="2"/>
            </a:endParaRPr>
          </a:p>
        </p:txBody>
      </p:sp>
      <p:sp>
        <p:nvSpPr>
          <p:cNvPr id="10" name="右中かっこ 9"/>
          <p:cNvSpPr/>
          <p:nvPr/>
        </p:nvSpPr>
        <p:spPr>
          <a:xfrm rot="16200000">
            <a:off x="4352735" y="580181"/>
            <a:ext cx="312581" cy="8622893"/>
          </a:xfrm>
          <a:prstGeom prst="rightBrace">
            <a:avLst>
              <a:gd name="adj1" fmla="val 174962"/>
              <a:gd name="adj2" fmla="val 4960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7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正方形/長方形 64"/>
          <p:cNvSpPr/>
          <p:nvPr/>
        </p:nvSpPr>
        <p:spPr>
          <a:xfrm>
            <a:off x="3100081" y="1760978"/>
            <a:ext cx="4824536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371889" y="1760978"/>
            <a:ext cx="1728192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9" name="直線矢印コネクタ 58"/>
          <p:cNvCxnSpPr/>
          <p:nvPr/>
        </p:nvCxnSpPr>
        <p:spPr>
          <a:xfrm flipH="1">
            <a:off x="734578" y="2195787"/>
            <a:ext cx="2793306" cy="293368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/>
          <p:cNvSpPr/>
          <p:nvPr/>
        </p:nvSpPr>
        <p:spPr>
          <a:xfrm>
            <a:off x="2494102" y="3411415"/>
            <a:ext cx="4824536" cy="8640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590123"/>
              </p:ext>
            </p:extLst>
          </p:nvPr>
        </p:nvGraphicFramePr>
        <p:xfrm>
          <a:off x="2940050" y="3592513"/>
          <a:ext cx="3937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99" name="Equation" r:id="rId3" imgW="3936960" imgH="457200" progId="Equation.DSMT4">
                  <p:embed/>
                </p:oleObj>
              </mc:Choice>
              <mc:Fallback>
                <p:oleObj name="Equation" r:id="rId3" imgW="39369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050" y="3592513"/>
                        <a:ext cx="39370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115616" y="5449757"/>
            <a:ext cx="2064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Paramagnetic atoms, molecules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(Cs, </a:t>
            </a:r>
            <a:r>
              <a:rPr lang="en-US" altLang="ja-JP" dirty="0" err="1" smtClean="0"/>
              <a:t>YbF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ThO</a:t>
            </a:r>
            <a:r>
              <a:rPr lang="en-US" altLang="ja-JP" dirty="0" smtClean="0"/>
              <a:t>, ...)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83604" y="5449757"/>
            <a:ext cx="223224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Diamagnetic </a:t>
            </a:r>
          </a:p>
          <a:p>
            <a:pPr algn="ctr"/>
            <a:r>
              <a:rPr kumimoji="1" lang="en-US" altLang="ja-JP" dirty="0" smtClean="0"/>
              <a:t>atoms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err="1"/>
              <a:t>Xe</a:t>
            </a:r>
            <a:r>
              <a:rPr lang="en-US" altLang="ja-JP" dirty="0"/>
              <a:t>, </a:t>
            </a:r>
            <a:r>
              <a:rPr lang="en-US" altLang="ja-JP" dirty="0" smtClean="0"/>
              <a:t>Hg, Rn, </a:t>
            </a:r>
            <a:r>
              <a:rPr lang="en-US" altLang="ja-JP" dirty="0" err="1" smtClean="0"/>
              <a:t>TlF</a:t>
            </a:r>
            <a:r>
              <a:rPr lang="en-US" altLang="ja-JP" dirty="0" smtClean="0"/>
              <a:t>, ..)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48264" y="5439792"/>
            <a:ext cx="2088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Charged particles</a:t>
            </a: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bare 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ions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endParaRPr kumimoji="1" lang="en-US" altLang="ja-JP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(p, d,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He,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Li, ..)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38328" y="5443984"/>
            <a:ext cx="119307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Neutron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(n)</a:t>
            </a: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2243744" y="4097118"/>
            <a:ext cx="762082" cy="93610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803094" y="4971179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15952" y="498231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44144" y="496121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08304" y="496121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endParaRPr kumimoji="1" lang="ja-JP" altLang="en-US" sz="24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2357818" y="4061892"/>
            <a:ext cx="1214807" cy="1060805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4068251" y="4061892"/>
            <a:ext cx="289284" cy="103782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>
            <a:off x="4569560" y="4128381"/>
            <a:ext cx="170406" cy="940067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>
            <a:off x="4643438" y="4128381"/>
            <a:ext cx="868912" cy="100109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6156476" y="4151124"/>
            <a:ext cx="1367852" cy="948589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5515852" y="4160034"/>
            <a:ext cx="472308" cy="87318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4764024" y="4143087"/>
            <a:ext cx="1176128" cy="956626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6156475" y="4151124"/>
            <a:ext cx="1" cy="84609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6681183" y="4128381"/>
            <a:ext cx="998703" cy="940067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5515852" y="4128381"/>
            <a:ext cx="1919146" cy="100109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4764024" y="4143087"/>
            <a:ext cx="2670974" cy="1125233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1655656" y="1994713"/>
            <a:ext cx="12001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i="1" dirty="0" smtClean="0">
                <a:latin typeface="Symbol" panose="05050102010706020507" pitchFamily="18" charset="2"/>
              </a:rPr>
              <a:t>q, </a:t>
            </a:r>
            <a:r>
              <a:rPr kumimoji="1" lang="en-US" altLang="ja-JP" sz="2400" i="1" dirty="0" err="1" smtClean="0">
                <a:latin typeface="Symbol" panose="05050102010706020507" pitchFamily="18" charset="2"/>
              </a:rPr>
              <a:t>f</a:t>
            </a:r>
            <a:r>
              <a:rPr kumimoji="1" lang="en-US" altLang="ja-JP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541840" y="1391646"/>
            <a:ext cx="146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(SM, dim-4)</a:t>
            </a:r>
            <a:endParaRPr kumimoji="1" lang="ja-JP" altLang="en-US" dirty="0"/>
          </a:p>
        </p:txBody>
      </p:sp>
      <p:graphicFrame>
        <p:nvGraphicFramePr>
          <p:cNvPr id="64" name="オブジェクト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512541"/>
              </p:ext>
            </p:extLst>
          </p:nvPr>
        </p:nvGraphicFramePr>
        <p:xfrm>
          <a:off x="3424238" y="1814513"/>
          <a:ext cx="43307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00" name="Equation" r:id="rId5" imgW="4330440" imgH="965160" progId="Equation.DSMT4">
                  <p:embed/>
                </p:oleObj>
              </mc:Choice>
              <mc:Fallback>
                <p:oleObj name="Equation" r:id="rId5" imgW="433044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4238" y="1814513"/>
                        <a:ext cx="43307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71631" y="5443984"/>
            <a:ext cx="899969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Muon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)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97579" y="497117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endParaRPr kumimoji="1" lang="ja-JP" altLang="en-US" sz="2400" dirty="0">
              <a:latin typeface="Symbol" panose="05050102010706020507" pitchFamily="18" charset="2"/>
            </a:endParaRPr>
          </a:p>
        </p:txBody>
      </p:sp>
      <p:sp>
        <p:nvSpPr>
          <p:cNvPr id="48" name="下矢印 47"/>
          <p:cNvSpPr/>
          <p:nvPr/>
        </p:nvSpPr>
        <p:spPr>
          <a:xfrm>
            <a:off x="4177694" y="874908"/>
            <a:ext cx="1780495" cy="886070"/>
          </a:xfrm>
          <a:prstGeom prst="downArrow">
            <a:avLst>
              <a:gd name="adj1" fmla="val 50000"/>
              <a:gd name="adj2" fmla="val 4546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EFT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97579" y="3593062"/>
            <a:ext cx="216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Global parameters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/>
        </p:nvSpPr>
        <p:spPr>
          <a:xfrm>
            <a:off x="2419508" y="4432668"/>
            <a:ext cx="1850332" cy="3600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Atomic Physics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/>
        </p:nvSpPr>
        <p:spPr>
          <a:xfrm>
            <a:off x="4357535" y="4441380"/>
            <a:ext cx="3634845" cy="3600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Nuclear Physics, Hadron Physics</a:t>
            </a:r>
            <a:endParaRPr kumimoji="1" lang="ja-JP" altLang="en-US" dirty="0"/>
          </a:p>
        </p:txBody>
      </p:sp>
      <p:cxnSp>
        <p:nvCxnSpPr>
          <p:cNvPr id="79" name="直線矢印コネクタ 78"/>
          <p:cNvCxnSpPr/>
          <p:nvPr/>
        </p:nvCxnSpPr>
        <p:spPr>
          <a:xfrm flipH="1">
            <a:off x="3283604" y="2195787"/>
            <a:ext cx="909292" cy="26059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H="1">
            <a:off x="3100081" y="2195787"/>
            <a:ext cx="427804" cy="1466842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3179848" y="2195787"/>
            <a:ext cx="997848" cy="1466842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右中かっこ 19"/>
          <p:cNvSpPr/>
          <p:nvPr/>
        </p:nvSpPr>
        <p:spPr>
          <a:xfrm rot="5400000">
            <a:off x="5311087" y="1627952"/>
            <a:ext cx="158535" cy="1135669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1" name="直線矢印コネクタ 50"/>
          <p:cNvCxnSpPr>
            <a:stCxn id="20" idx="1"/>
          </p:cNvCxnSpPr>
          <p:nvPr/>
        </p:nvCxnSpPr>
        <p:spPr>
          <a:xfrm flipH="1">
            <a:off x="4655982" y="2275054"/>
            <a:ext cx="734372" cy="1387575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stCxn id="20" idx="1"/>
          </p:cNvCxnSpPr>
          <p:nvPr/>
        </p:nvCxnSpPr>
        <p:spPr>
          <a:xfrm flipH="1">
            <a:off x="5326368" y="2275054"/>
            <a:ext cx="63986" cy="1427495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>
            <a:stCxn id="63" idx="1"/>
          </p:cNvCxnSpPr>
          <p:nvPr/>
        </p:nvCxnSpPr>
        <p:spPr>
          <a:xfrm flipH="1">
            <a:off x="4822520" y="2797980"/>
            <a:ext cx="1799593" cy="864649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右中かっこ 62"/>
          <p:cNvSpPr/>
          <p:nvPr/>
        </p:nvSpPr>
        <p:spPr>
          <a:xfrm rot="5400000">
            <a:off x="6583372" y="1701466"/>
            <a:ext cx="77482" cy="2115545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右中かっこ 67"/>
          <p:cNvSpPr/>
          <p:nvPr/>
        </p:nvSpPr>
        <p:spPr>
          <a:xfrm rot="5400000">
            <a:off x="4029509" y="1970545"/>
            <a:ext cx="77484" cy="1508537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9" name="直線矢印コネクタ 68"/>
          <p:cNvCxnSpPr>
            <a:stCxn id="63" idx="1"/>
          </p:cNvCxnSpPr>
          <p:nvPr/>
        </p:nvCxnSpPr>
        <p:spPr>
          <a:xfrm flipH="1">
            <a:off x="5527361" y="2797980"/>
            <a:ext cx="1094752" cy="85591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/>
          <p:cNvCxnSpPr/>
          <p:nvPr/>
        </p:nvCxnSpPr>
        <p:spPr>
          <a:xfrm flipH="1">
            <a:off x="6134293" y="2797980"/>
            <a:ext cx="487820" cy="829865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/>
          <p:cNvCxnSpPr/>
          <p:nvPr/>
        </p:nvCxnSpPr>
        <p:spPr>
          <a:xfrm flipH="1">
            <a:off x="6607713" y="2797980"/>
            <a:ext cx="14400" cy="92631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/>
          <p:nvPr/>
        </p:nvCxnSpPr>
        <p:spPr>
          <a:xfrm flipH="1">
            <a:off x="3678772" y="2763556"/>
            <a:ext cx="389479" cy="899073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/>
          <p:nvPr/>
        </p:nvCxnSpPr>
        <p:spPr>
          <a:xfrm flipH="1">
            <a:off x="4115952" y="2720497"/>
            <a:ext cx="907216" cy="93339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>
            <a:stCxn id="20" idx="1"/>
          </p:cNvCxnSpPr>
          <p:nvPr/>
        </p:nvCxnSpPr>
        <p:spPr>
          <a:xfrm>
            <a:off x="5390354" y="2275054"/>
            <a:ext cx="652390" cy="136790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/>
          <p:cNvCxnSpPr/>
          <p:nvPr/>
        </p:nvCxnSpPr>
        <p:spPr>
          <a:xfrm>
            <a:off x="5403606" y="2275054"/>
            <a:ext cx="1141200" cy="145442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正方形/長方形 72"/>
          <p:cNvSpPr/>
          <p:nvPr/>
        </p:nvSpPr>
        <p:spPr>
          <a:xfrm>
            <a:off x="3697879" y="2978173"/>
            <a:ext cx="3119240" cy="3280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QCD, Hadron Physics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232547" y="143534"/>
            <a:ext cx="3448636" cy="738664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BSM</a:t>
            </a:r>
          </a:p>
          <a:p>
            <a:pPr algn="ctr"/>
            <a:r>
              <a:rPr lang="en-US" altLang="ja-JP" dirty="0" smtClean="0"/>
              <a:t>SUSY, Extra-dim, GUTs, </a:t>
            </a:r>
            <a:r>
              <a:rPr lang="en-US" altLang="ja-JP" dirty="0"/>
              <a:t>...</a:t>
            </a:r>
            <a:endParaRPr kumimoji="1" lang="en-US" altLang="ja-JP" dirty="0" smtClean="0"/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278232"/>
              </p:ext>
            </p:extLst>
          </p:nvPr>
        </p:nvGraphicFramePr>
        <p:xfrm>
          <a:off x="6042744" y="1154098"/>
          <a:ext cx="2057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01" name="Equation" r:id="rId7" imgW="2057400" imgH="609480" progId="Equation.DSMT4">
                  <p:embed/>
                </p:oleObj>
              </mc:Choice>
              <mc:Fallback>
                <p:oleObj name="Equation" r:id="rId7" imgW="20574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42744" y="1154098"/>
                        <a:ext cx="20574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211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9587" y="188639"/>
            <a:ext cx="7668852" cy="1143449"/>
          </a:xfrm>
        </p:spPr>
        <p:txBody>
          <a:bodyPr/>
          <a:lstStyle/>
          <a:p>
            <a:pPr marL="45720" indent="0">
              <a:buNone/>
            </a:pPr>
            <a:r>
              <a:rPr kumimoji="1" lang="en-US" altLang="ja-JP" sz="2000" u="sng" dirty="0" smtClean="0"/>
              <a:t>Dim-6 CPV effective operators that are relevant to EDMs</a:t>
            </a:r>
            <a:endParaRPr kumimoji="1" lang="ja-JP" altLang="en-US" sz="2000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85781"/>
              </p:ext>
            </p:extLst>
          </p:nvPr>
        </p:nvGraphicFramePr>
        <p:xfrm>
          <a:off x="901255" y="692696"/>
          <a:ext cx="6197600" cy="585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854" name="Equation" r:id="rId3" imgW="6197400" imgH="5854680" progId="Equation.DSMT4">
                  <p:embed/>
                </p:oleObj>
              </mc:Choice>
              <mc:Fallback>
                <p:oleObj name="Equation" r:id="rId3" imgW="6197400" imgH="585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1255" y="692696"/>
                        <a:ext cx="6197600" cy="585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右中かっこ 1"/>
          <p:cNvSpPr/>
          <p:nvPr/>
        </p:nvSpPr>
        <p:spPr>
          <a:xfrm>
            <a:off x="7024391" y="2132385"/>
            <a:ext cx="288032" cy="172819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56439" y="278045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FF0000"/>
                </a:solidFill>
                <a:latin typeface="Trebuchet MS"/>
                <a:ea typeface="HGｺﾞｼｯｸM"/>
              </a:rPr>
              <a:t>dipole</a:t>
            </a:r>
            <a:endParaRPr lang="ja-JP" altLang="en-US" dirty="0">
              <a:solidFill>
                <a:srgbClr val="FF0000"/>
              </a:solidFill>
              <a:latin typeface="Trebuchet MS"/>
              <a:ea typeface="HGｺﾞｼｯｸM"/>
            </a:endParaRPr>
          </a:p>
        </p:txBody>
      </p:sp>
      <p:sp>
        <p:nvSpPr>
          <p:cNvPr id="6" name="右中かっこ 5"/>
          <p:cNvSpPr/>
          <p:nvPr/>
        </p:nvSpPr>
        <p:spPr>
          <a:xfrm>
            <a:off x="7032775" y="3987952"/>
            <a:ext cx="288032" cy="203333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56439" y="4819953"/>
            <a:ext cx="157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FF0000"/>
                </a:solidFill>
                <a:latin typeface="Trebuchet MS"/>
                <a:ea typeface="HGｺﾞｼｯｸM"/>
              </a:rPr>
              <a:t>four-fermion</a:t>
            </a:r>
            <a:endParaRPr lang="ja-JP" altLang="en-US" dirty="0">
              <a:solidFill>
                <a:srgbClr val="FF0000"/>
              </a:solidFill>
              <a:latin typeface="Trebuchet MS"/>
              <a:ea typeface="HGｺﾞｼｯｸM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34862" y="6165304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FF0000"/>
                </a:solidFill>
                <a:latin typeface="Trebuchet MS"/>
                <a:ea typeface="HGｺﾞｼｯｸM"/>
              </a:rPr>
              <a:t>induced four-fermion</a:t>
            </a:r>
            <a:endParaRPr lang="ja-JP" altLang="en-US" dirty="0">
              <a:solidFill>
                <a:srgbClr val="FF0000"/>
              </a:solidFill>
              <a:latin typeface="Trebuchet MS"/>
              <a:ea typeface="HGｺﾞｼｯｸM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88047" y="990860"/>
            <a:ext cx="2177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V. </a:t>
            </a:r>
            <a:r>
              <a:rPr kumimoji="1" lang="en-US" altLang="ja-JP" sz="1200" dirty="0" err="1" smtClean="0"/>
              <a:t>Cirigliano</a:t>
            </a:r>
            <a:r>
              <a:rPr kumimoji="1" lang="en-US" altLang="ja-JP" sz="1200" dirty="0" smtClean="0"/>
              <a:t> et al., </a:t>
            </a:r>
            <a:r>
              <a:rPr kumimoji="1" lang="en-US" altLang="ja-JP" sz="1200" dirty="0" err="1" smtClean="0"/>
              <a:t>Prog</a:t>
            </a:r>
            <a:r>
              <a:rPr kumimoji="1" lang="en-US" altLang="ja-JP" sz="1200" dirty="0" smtClean="0"/>
              <a:t>. Part. </a:t>
            </a:r>
            <a:r>
              <a:rPr kumimoji="1" lang="en-US" altLang="ja-JP" sz="1200" dirty="0" err="1" smtClean="0"/>
              <a:t>Nucl</a:t>
            </a:r>
            <a:r>
              <a:rPr kumimoji="1" lang="en-US" altLang="ja-JP" sz="1200" dirty="0" smtClean="0"/>
              <a:t>. Phys. 71 (2013) 2.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2993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763688" y="4931730"/>
            <a:ext cx="4968552" cy="4414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339752" y="2636912"/>
            <a:ext cx="2448272" cy="36004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260648"/>
            <a:ext cx="8424936" cy="6408712"/>
          </a:xfrm>
        </p:spPr>
        <p:txBody>
          <a:bodyPr/>
          <a:lstStyle/>
          <a:p>
            <a:pPr marL="45720" indent="0">
              <a:buNone/>
            </a:pPr>
            <a:r>
              <a:rPr kumimoji="1" lang="en-US" altLang="ja-JP" sz="2400" u="sng" dirty="0" smtClean="0"/>
              <a:t>Paramagnetic atoms</a:t>
            </a:r>
          </a:p>
          <a:p>
            <a:pPr marL="45720" indent="0">
              <a:buNone/>
            </a:pPr>
            <a:endParaRPr lang="en-US" altLang="ja-JP" sz="2400" dirty="0"/>
          </a:p>
          <a:p>
            <a:pPr marL="45720" indent="0">
              <a:buNone/>
            </a:pPr>
            <a:endParaRPr kumimoji="1" lang="en-US" altLang="ja-JP" sz="2400" dirty="0" smtClean="0"/>
          </a:p>
          <a:p>
            <a:pPr marL="45720" indent="0">
              <a:buNone/>
            </a:pPr>
            <a:endParaRPr lang="en-US" altLang="ja-JP" sz="2400" dirty="0"/>
          </a:p>
          <a:p>
            <a:pPr marL="45720" indent="0">
              <a:buNone/>
            </a:pPr>
            <a:endParaRPr kumimoji="1" lang="en-US" altLang="ja-JP" sz="2400" dirty="0" smtClean="0"/>
          </a:p>
          <a:p>
            <a:pPr marL="45720" indent="0">
              <a:buNone/>
            </a:pPr>
            <a:endParaRPr lang="en-US" altLang="ja-JP" sz="2400" dirty="0"/>
          </a:p>
          <a:p>
            <a:pPr marL="45720" indent="0">
              <a:buNone/>
            </a:pPr>
            <a:endParaRPr kumimoji="1" lang="en-US" altLang="ja-JP" sz="2400" dirty="0" smtClean="0"/>
          </a:p>
          <a:p>
            <a:pPr marL="45720" indent="0">
              <a:buNone/>
            </a:pPr>
            <a:endParaRPr lang="en-US" altLang="ja-JP" sz="2400" dirty="0"/>
          </a:p>
          <a:p>
            <a:pPr marL="45720" indent="0">
              <a:buNone/>
            </a:pPr>
            <a:r>
              <a:rPr lang="en-US" altLang="ja-JP" sz="2400" u="sng" dirty="0" smtClean="0"/>
              <a:t>Polar molecules</a:t>
            </a:r>
            <a:endParaRPr kumimoji="1" lang="en-US" altLang="ja-JP" sz="2400" dirty="0" smtClean="0"/>
          </a:p>
          <a:p>
            <a:pPr marL="45720" indent="0">
              <a:buNone/>
            </a:pPr>
            <a:endParaRPr kumimoji="1" lang="ja-JP" altLang="en-US" sz="2400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813135"/>
              </p:ext>
            </p:extLst>
          </p:nvPr>
        </p:nvGraphicFramePr>
        <p:xfrm>
          <a:off x="2484438" y="1354138"/>
          <a:ext cx="45974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74" name="Equation" r:id="rId3" imgW="4597200" imgH="2349360" progId="Equation.DSMT4">
                  <p:embed/>
                </p:oleObj>
              </mc:Choice>
              <mc:Fallback>
                <p:oleObj name="Equation" r:id="rId3" imgW="4597200" imgH="234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4438" y="1354138"/>
                        <a:ext cx="4597400" cy="234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362305"/>
              </p:ext>
            </p:extLst>
          </p:nvPr>
        </p:nvGraphicFramePr>
        <p:xfrm>
          <a:off x="2019300" y="4508500"/>
          <a:ext cx="46101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75" name="Equation" r:id="rId5" imgW="4609800" imgH="1206360" progId="Equation.DSMT4">
                  <p:embed/>
                </p:oleObj>
              </mc:Choice>
              <mc:Fallback>
                <p:oleObj name="Equation" r:id="rId5" imgW="4609800" imgH="1206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19300" y="4508500"/>
                        <a:ext cx="461010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17638"/>
              </p:ext>
            </p:extLst>
          </p:nvPr>
        </p:nvGraphicFramePr>
        <p:xfrm>
          <a:off x="971600" y="1052736"/>
          <a:ext cx="1803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76" name="Equation" r:id="rId7" imgW="1803240" imgH="723600" progId="Equation.DSMT4">
                  <p:embed/>
                </p:oleObj>
              </mc:Choice>
              <mc:Fallback>
                <p:oleObj name="Equation" r:id="rId7" imgW="180324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71600" y="1052736"/>
                        <a:ext cx="18034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31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88640"/>
            <a:ext cx="8784976" cy="872516"/>
          </a:xfrm>
        </p:spPr>
        <p:txBody>
          <a:bodyPr/>
          <a:lstStyle/>
          <a:p>
            <a:pPr marL="45720" indent="0">
              <a:buNone/>
            </a:pPr>
            <a:r>
              <a:rPr kumimoji="1" lang="en-US" altLang="ja-JP" sz="2400" u="sng" dirty="0" smtClean="0"/>
              <a:t>Diamagnetic  atoms, molecules</a:t>
            </a:r>
          </a:p>
          <a:p>
            <a:pPr marL="45720" indent="0">
              <a:buNone/>
            </a:pPr>
            <a:r>
              <a:rPr lang="en-US" altLang="ja-JP" sz="1800" dirty="0" smtClean="0"/>
              <a:t>    (= systems with electron spins being paired off, or without the electron cloud)</a:t>
            </a:r>
            <a:endParaRPr kumimoji="1" lang="en-US" altLang="ja-JP" sz="1800" dirty="0" smtClean="0"/>
          </a:p>
          <a:p>
            <a:pPr marL="45720" indent="0">
              <a:buNone/>
            </a:pPr>
            <a:endParaRPr kumimoji="1" lang="en-US" altLang="ja-JP" dirty="0" smtClean="0"/>
          </a:p>
          <a:p>
            <a:pPr marL="45720" indent="0">
              <a:buNone/>
            </a:pPr>
            <a:endParaRPr lang="en-US" altLang="ja-JP" dirty="0"/>
          </a:p>
          <a:p>
            <a:pPr marL="45720" indent="0">
              <a:buNone/>
            </a:pPr>
            <a:r>
              <a:rPr lang="en-US" altLang="ja-JP" sz="1800" dirty="0" smtClean="0"/>
              <a:t>          </a:t>
            </a:r>
          </a:p>
          <a:p>
            <a:pPr marL="45720" indent="0">
              <a:buNone/>
            </a:pPr>
            <a:endParaRPr lang="en-US" altLang="ja-JP" sz="1800" dirty="0"/>
          </a:p>
          <a:p>
            <a:pPr marL="45720" indent="0">
              <a:buNone/>
            </a:pPr>
            <a:endParaRPr lang="en-US" altLang="ja-JP" sz="1800" dirty="0" smtClean="0"/>
          </a:p>
          <a:p>
            <a:pPr marL="45720" indent="0">
              <a:buNone/>
            </a:pPr>
            <a:endParaRPr lang="en-US" altLang="ja-JP" sz="1800" dirty="0"/>
          </a:p>
          <a:p>
            <a:pPr marL="45720" indent="0">
              <a:buNone/>
            </a:pPr>
            <a:endParaRPr lang="en-US" altLang="ja-JP" sz="1800" dirty="0" smtClean="0"/>
          </a:p>
          <a:p>
            <a:pPr marL="45720" indent="0">
              <a:buNone/>
            </a:pPr>
            <a:endParaRPr lang="en-US" altLang="ja-JP" sz="1800" dirty="0"/>
          </a:p>
          <a:p>
            <a:pPr marL="45720" indent="0">
              <a:buNone/>
            </a:pPr>
            <a:r>
              <a:rPr lang="en-US" altLang="ja-JP" sz="1800" dirty="0" smtClean="0"/>
              <a:t>                                                       </a:t>
            </a:r>
            <a:endParaRPr kumimoji="1" lang="ja-JP" altLang="en-US" sz="1800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174672"/>
              </p:ext>
            </p:extLst>
          </p:nvPr>
        </p:nvGraphicFramePr>
        <p:xfrm>
          <a:off x="262240" y="4584031"/>
          <a:ext cx="2578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25" name="Equation" r:id="rId4" imgW="2577960" imgH="609480" progId="Equation.DSMT4">
                  <p:embed/>
                </p:oleObj>
              </mc:Choice>
              <mc:Fallback>
                <p:oleObj name="Equation" r:id="rId4" imgW="257796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240" y="4584031"/>
                        <a:ext cx="25781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383191"/>
              </p:ext>
            </p:extLst>
          </p:nvPr>
        </p:nvGraphicFramePr>
        <p:xfrm>
          <a:off x="361037" y="4999732"/>
          <a:ext cx="34290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26" name="Equation" r:id="rId6" imgW="3429000" imgH="711000" progId="Equation.DSMT4">
                  <p:embed/>
                </p:oleObj>
              </mc:Choice>
              <mc:Fallback>
                <p:oleObj name="Equation" r:id="rId6" imgW="342900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1037" y="4999732"/>
                        <a:ext cx="34290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004979"/>
              </p:ext>
            </p:extLst>
          </p:nvPr>
        </p:nvGraphicFramePr>
        <p:xfrm>
          <a:off x="1589088" y="1338263"/>
          <a:ext cx="4597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27" name="Equation" r:id="rId8" imgW="4597200" imgH="406080" progId="Equation.DSMT4">
                  <p:embed/>
                </p:oleObj>
              </mc:Choice>
              <mc:Fallback>
                <p:oleObj name="Equation" r:id="rId8" imgW="45972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9088" y="1338263"/>
                        <a:ext cx="4597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1331640" y="1268760"/>
            <a:ext cx="5184576" cy="6107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四角形吹き出し 9"/>
          <p:cNvSpPr/>
          <p:nvPr/>
        </p:nvSpPr>
        <p:spPr>
          <a:xfrm>
            <a:off x="121550" y="2153387"/>
            <a:ext cx="2705925" cy="2067702"/>
          </a:xfrm>
          <a:prstGeom prst="wedgeRectCallout">
            <a:avLst>
              <a:gd name="adj1" fmla="val 46723"/>
              <a:gd name="adj2" fmla="val -69952"/>
            </a:avLst>
          </a:prstGeom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dirty="0">
                <a:solidFill>
                  <a:prstClr val="black"/>
                </a:solidFill>
              </a:rPr>
              <a:t>● </a:t>
            </a:r>
            <a:r>
              <a:rPr lang="en-US" altLang="ja-JP" dirty="0">
                <a:solidFill>
                  <a:prstClr val="black"/>
                </a:solidFill>
              </a:rPr>
              <a:t>Schiff moment </a:t>
            </a:r>
            <a:r>
              <a:rPr lang="en-US" altLang="ja-JP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baseline="-25000" dirty="0" err="1" smtClean="0">
                <a:solidFill>
                  <a:prstClr val="black"/>
                </a:solidFill>
              </a:rPr>
              <a:t>ch</a:t>
            </a:r>
            <a:endParaRPr lang="ja-JP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124324"/>
              </p:ext>
            </p:extLst>
          </p:nvPr>
        </p:nvGraphicFramePr>
        <p:xfrm>
          <a:off x="274776" y="2658124"/>
          <a:ext cx="2552700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28" name="Equation" r:id="rId10" imgW="2552400" imgH="1511280" progId="Equation.DSMT4">
                  <p:embed/>
                </p:oleObj>
              </mc:Choice>
              <mc:Fallback>
                <p:oleObj name="Equation" r:id="rId10" imgW="2552400" imgH="1511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4776" y="2658124"/>
                        <a:ext cx="2552700" cy="151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四角形吹き出し 10"/>
          <p:cNvSpPr/>
          <p:nvPr/>
        </p:nvSpPr>
        <p:spPr>
          <a:xfrm>
            <a:off x="3016230" y="2154122"/>
            <a:ext cx="6020266" cy="2066967"/>
          </a:xfrm>
          <a:prstGeom prst="wedgeRectCallout">
            <a:avLst>
              <a:gd name="adj1" fmla="val -39048"/>
              <a:gd name="adj2" fmla="val -69228"/>
            </a:avLst>
          </a:prstGeom>
          <a:solidFill>
            <a:schemeClr val="bg1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● </a:t>
            </a:r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</a:rPr>
              <a:t>Nucleon EDM</a:t>
            </a:r>
            <a:endParaRPr lang="ja-JP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63393"/>
              </p:ext>
            </p:extLst>
          </p:nvPr>
        </p:nvGraphicFramePr>
        <p:xfrm>
          <a:off x="3168148" y="2658124"/>
          <a:ext cx="57277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29" name="Equation" r:id="rId12" imgW="5727600" imgH="1155600" progId="Equation.DSMT4">
                  <p:embed/>
                </p:oleObj>
              </mc:Choice>
              <mc:Fallback>
                <p:oleObj name="Equation" r:id="rId12" imgW="5727600" imgH="11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68148" y="2658124"/>
                        <a:ext cx="5727700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線吹き出し 2 (枠付き) 12"/>
          <p:cNvSpPr/>
          <p:nvPr/>
        </p:nvSpPr>
        <p:spPr>
          <a:xfrm>
            <a:off x="4235324" y="4494994"/>
            <a:ext cx="4504940" cy="1767415"/>
          </a:xfrm>
          <a:prstGeom prst="borderCallout2">
            <a:avLst>
              <a:gd name="adj1" fmla="val 11108"/>
              <a:gd name="adj2" fmla="val -721"/>
              <a:gd name="adj3" fmla="val 10519"/>
              <a:gd name="adj4" fmla="val -10324"/>
              <a:gd name="adj5" fmla="val -155642"/>
              <a:gd name="adj6" fmla="val 23614"/>
            </a:avLst>
          </a:prstGeom>
          <a:solidFill>
            <a:schemeClr val="bg1"/>
          </a:solidFill>
          <a:ln w="19050"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● </a:t>
            </a:r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</a:rPr>
              <a:t>Nuclear spin-dependent e-N PVTV int. </a:t>
            </a:r>
          </a:p>
          <a:p>
            <a:pPr marL="4572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white"/>
                </a:solidFill>
              </a:rPr>
              <a:t>ear spin-dependent e-N PVTV int. </a:t>
            </a:r>
            <a:endParaRPr lang="en-US" altLang="ja-JP" dirty="0">
              <a:solidFill>
                <a:prstClr val="white"/>
              </a:solidFill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902739"/>
              </p:ext>
            </p:extLst>
          </p:nvPr>
        </p:nvGraphicFramePr>
        <p:xfrm>
          <a:off x="4644008" y="5005424"/>
          <a:ext cx="38227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30" name="Equation" r:id="rId14" imgW="3822480" imgH="1117440" progId="Equation.DSMT4">
                  <p:embed/>
                </p:oleObj>
              </mc:Choice>
              <mc:Fallback>
                <p:oleObj name="Equation" r:id="rId14" imgW="3822480" imgH="1117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44008" y="5005424"/>
                        <a:ext cx="38227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直線コネクタ 13"/>
          <p:cNvCxnSpPr/>
          <p:nvPr/>
        </p:nvCxnSpPr>
        <p:spPr>
          <a:xfrm>
            <a:off x="2123728" y="1738348"/>
            <a:ext cx="7382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016230" y="1738348"/>
            <a:ext cx="1219094" cy="86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4490909" y="1738348"/>
            <a:ext cx="1535454" cy="86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096499"/>
              </p:ext>
            </p:extLst>
          </p:nvPr>
        </p:nvGraphicFramePr>
        <p:xfrm>
          <a:off x="1349028" y="5840750"/>
          <a:ext cx="1549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31" name="Equation" r:id="rId16" imgW="1549080" imgH="330120" progId="Equation.DSMT4">
                  <p:embed/>
                </p:oleObj>
              </mc:Choice>
              <mc:Fallback>
                <p:oleObj name="Equation" r:id="rId16" imgW="15490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49028" y="5840750"/>
                        <a:ext cx="15494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967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52450" y="112811"/>
            <a:ext cx="824865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Coefficient values, from the compilation of: </a:t>
            </a:r>
          </a:p>
          <a:p>
            <a:pPr algn="r"/>
            <a:r>
              <a:rPr lang="en-US" altLang="ja-JP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ja-JP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Engel </a:t>
            </a:r>
            <a:r>
              <a:rPr lang="en-US" altLang="ja-JP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ja-JP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ja-JP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</a:t>
            </a:r>
            <a:r>
              <a:rPr lang="en-US" altLang="ja-JP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Part. </a:t>
            </a:r>
            <a:r>
              <a:rPr lang="en-US" altLang="ja-JP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ja-JP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</a:t>
            </a:r>
            <a:r>
              <a:rPr lang="en-US" altLang="ja-JP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r>
              <a:rPr lang="en-US" altLang="ja-JP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 21</a:t>
            </a:r>
            <a:r>
              <a:rPr lang="en-US" altLang="ja-JP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algn="r"/>
            <a:endParaRPr kumimoji="1" lang="en-US" altLang="ja-JP" dirty="0" smtClean="0"/>
          </a:p>
          <a:p>
            <a:r>
              <a:rPr kumimoji="1" lang="ja-JP" altLang="en-US" sz="2400" dirty="0" smtClean="0"/>
              <a:t>●</a:t>
            </a:r>
            <a:r>
              <a:rPr kumimoji="1" lang="en-US" altLang="ja-JP" sz="2400" dirty="0" smtClean="0"/>
              <a:t> Paramagnetic atom/molecule</a:t>
            </a:r>
            <a:r>
              <a:rPr lang="en-US" altLang="ja-JP" sz="2400" dirty="0" smtClean="0"/>
              <a:t>:  </a:t>
            </a:r>
            <a:r>
              <a:rPr lang="en-US" altLang="ja-JP" sz="2400" dirty="0" err="1" smtClean="0"/>
              <a:t>ThO</a:t>
            </a:r>
            <a:endParaRPr lang="en-US" altLang="ja-JP" sz="2400" dirty="0" smtClean="0"/>
          </a:p>
          <a:p>
            <a:endParaRPr kumimoji="1" lang="en-US" altLang="ja-JP" sz="2400" dirty="0" smtClean="0"/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endParaRPr lang="en-US" altLang="ja-JP" sz="2400" dirty="0" smtClean="0"/>
          </a:p>
          <a:p>
            <a:endParaRPr lang="en-US" altLang="ja-JP" sz="2400" dirty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●</a:t>
            </a:r>
            <a:r>
              <a:rPr lang="en-US" altLang="ja-JP" sz="2400" dirty="0" smtClean="0"/>
              <a:t> Diamagnetic atom:  Hg</a:t>
            </a:r>
          </a:p>
          <a:p>
            <a:endParaRPr lang="en-US" altLang="ja-JP" sz="2400" dirty="0"/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●</a:t>
            </a:r>
            <a:r>
              <a:rPr lang="en-US" altLang="ja-JP" sz="2400" dirty="0" smtClean="0"/>
              <a:t> Neutron</a:t>
            </a:r>
            <a:endParaRPr lang="en-US" altLang="ja-JP" sz="2400" dirty="0"/>
          </a:p>
          <a:p>
            <a:endParaRPr lang="ja-JP" altLang="en-US" sz="2400" dirty="0"/>
          </a:p>
          <a:p>
            <a:endParaRPr kumimoji="1" lang="ja-JP" altLang="en-US" sz="2400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19900"/>
              </p:ext>
            </p:extLst>
          </p:nvPr>
        </p:nvGraphicFramePr>
        <p:xfrm>
          <a:off x="1477963" y="1439863"/>
          <a:ext cx="62357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121" name="Equation" r:id="rId3" imgW="6235560" imgH="1904760" progId="Equation.DSMT4">
                  <p:embed/>
                </p:oleObj>
              </mc:Choice>
              <mc:Fallback>
                <p:oleObj name="Equation" r:id="rId3" imgW="6235560" imgH="1904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7963" y="1439863"/>
                        <a:ext cx="6235700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4725009"/>
              </p:ext>
            </p:extLst>
          </p:nvPr>
        </p:nvGraphicFramePr>
        <p:xfrm>
          <a:off x="1333500" y="4025254"/>
          <a:ext cx="74676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122" name="Equation" r:id="rId5" imgW="7467480" imgH="1447560" progId="Equation.DSMT4">
                  <p:embed/>
                </p:oleObj>
              </mc:Choice>
              <mc:Fallback>
                <p:oleObj name="Equation" r:id="rId5" imgW="7467480" imgH="1447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3500" y="4025254"/>
                        <a:ext cx="7467600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636146"/>
              </p:ext>
            </p:extLst>
          </p:nvPr>
        </p:nvGraphicFramePr>
        <p:xfrm>
          <a:off x="2347913" y="6153844"/>
          <a:ext cx="4495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123" name="Equation" r:id="rId7" imgW="4495680" imgH="431640" progId="Equation.DSMT4">
                  <p:embed/>
                </p:oleObj>
              </mc:Choice>
              <mc:Fallback>
                <p:oleObj name="Equation" r:id="rId7" imgW="4495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47913" y="6153844"/>
                        <a:ext cx="4495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495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9425" y="482600"/>
            <a:ext cx="3155597" cy="770467"/>
          </a:xfrm>
        </p:spPr>
        <p:txBody>
          <a:bodyPr/>
          <a:lstStyle/>
          <a:p>
            <a:pPr marL="45720" indent="0">
              <a:buNone/>
            </a:pPr>
            <a:r>
              <a:rPr kumimoji="1" lang="en-US" altLang="ja-JP" sz="2400" u="sng" dirty="0" smtClean="0"/>
              <a:t>Global fit</a:t>
            </a:r>
          </a:p>
          <a:p>
            <a:pPr marL="45720" indent="0">
              <a:buNone/>
            </a:pP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059288" y="642539"/>
            <a:ext cx="5791199" cy="36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09563" fontAlgn="auto">
              <a:buFont typeface="Georgia" pitchFamily="18" charset="0"/>
              <a:buNone/>
            </a:pP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[T. </a:t>
            </a:r>
            <a:r>
              <a:rPr lang="en-US" altLang="ja-JP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Chupp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M. Ramsey-</a:t>
            </a:r>
            <a:r>
              <a:rPr lang="en-US" altLang="ja-JP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Musolf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ja-JP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(2015) 035502]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4502462"/>
                  </p:ext>
                </p:extLst>
              </p:nvPr>
            </p:nvGraphicFramePr>
            <p:xfrm>
              <a:off x="1670755" y="1577798"/>
              <a:ext cx="6468534" cy="4258557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755296"/>
                    <a:gridCol w="3713238"/>
                  </a:tblGrid>
                  <a:tr h="5885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/>
                            <a:t>Parameter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/>
                            <a:t>Upper Limit (95 % C.L.)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</a:tr>
                  <a:tr h="59310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400" b="0" i="1" smtClean="0">
                                    <a:latin typeface="Cambria Math"/>
                                  </a:rPr>
                                  <m:t>5.4</m:t>
                                </m:r>
                                <m:r>
                                  <a:rPr kumimoji="1" lang="en-US" altLang="ja-JP" sz="2400" b="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  <a:ea typeface="Cambria Math"/>
                                      </a:rPr>
                                      <m:t>−27</m:t>
                                    </m:r>
                                  </m:sup>
                                </m:sSup>
                                <m:r>
                                  <a:rPr kumimoji="1" lang="en-US" altLang="ja-JP" sz="24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kumimoji="1" lang="en-US" altLang="ja-JP" sz="2400" b="0" i="1" smtClean="0">
                                    <a:latin typeface="Cambria Math"/>
                                    <a:ea typeface="Cambria Math"/>
                                  </a:rPr>
                                  <m:t>𝑒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ja-JP" sz="2400" b="0" i="0" smtClean="0">
                                    <a:latin typeface="Cambria Math"/>
                                    <a:ea typeface="Cambria Math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kumimoji="1" lang="ja-JP" altLang="en-US" sz="24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59310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400" b="0" i="0" smtClean="0">
                                        <a:latin typeface="Cambria Math"/>
                                      </a:rPr>
                                      <m:t>S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400" b="0" i="1" smtClean="0">
                                    <a:latin typeface="Cambria Math"/>
                                  </a:rPr>
                                  <m:t>4.5</m:t>
                                </m:r>
                                <m:r>
                                  <a:rPr kumimoji="1" lang="en-US" altLang="ja-JP" sz="2400" b="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  <a:ea typeface="Cambria Math"/>
                                      </a:rPr>
                                      <m:t>−7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59310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400" b="0" i="0" smtClean="0">
                                        <a:latin typeface="Cambria Math"/>
                                      </a:rPr>
                                      <m:t>T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4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kumimoji="1" lang="en-US" altLang="ja-JP" sz="2400" b="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  <a:ea typeface="Cambria Math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62256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kumimoji="1" lang="en-US" altLang="ja-JP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ja-JP" sz="2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ja-JP" sz="2400" b="0" i="1" smtClean="0">
                                                <a:latin typeface="Cambria Math"/>
                                              </a:rPr>
                                              <m:t>𝑔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1" lang="ja-JP" altLang="en-US" sz="2400" i="1" smtClean="0">
                                            <a:latin typeface="Cambria Math"/>
                                          </a:rPr>
                                          <m:t>𝜋</m:t>
                                        </m:r>
                                        <m:r>
                                          <a:rPr kumimoji="1" lang="en-US" altLang="ja-JP" sz="2400" b="0" i="1" smtClean="0">
                                            <a:latin typeface="Cambria Math"/>
                                          </a:rPr>
                                          <m:t>𝑁𝑁</m:t>
                                        </m:r>
                                      </m:sub>
                                      <m:sup/>
                                    </m:sSubSup>
                                  </m:e>
                                  <m:sup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  <m:t>(0)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400" b="0" i="1" smtClean="0">
                                    <a:latin typeface="Cambria Math"/>
                                  </a:rPr>
                                  <m:t>8</m:t>
                                </m:r>
                                <m:r>
                                  <a:rPr kumimoji="1" lang="en-US" altLang="ja-JP" sz="2400" b="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  <a:ea typeface="Cambria Math"/>
                                      </a:rPr>
                                      <m:t>−9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</a:tr>
                  <a:tr h="62256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kumimoji="1" lang="en-US" altLang="ja-JP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ja-JP" sz="2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ja-JP" sz="2400" b="0" i="1" smtClean="0">
                                                <a:latin typeface="Cambria Math"/>
                                              </a:rPr>
                                              <m:t>𝑔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1" lang="ja-JP" altLang="en-US" sz="2400" i="1" smtClean="0">
                                            <a:latin typeface="Cambria Math"/>
                                          </a:rPr>
                                          <m:t>𝜋</m:t>
                                        </m:r>
                                        <m:r>
                                          <a:rPr kumimoji="1" lang="en-US" altLang="ja-JP" sz="2400" b="0" i="1" smtClean="0">
                                            <a:latin typeface="Cambria Math"/>
                                          </a:rPr>
                                          <m:t>𝑁𝑁</m:t>
                                        </m:r>
                                      </m:sub>
                                      <m:sup/>
                                    </m:sSubSup>
                                  </m:e>
                                  <m:sup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  <m:t>(1)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400" b="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kumimoji="1" lang="en-US" altLang="ja-JP" sz="2400" b="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  <a:ea typeface="Cambria Math"/>
                                      </a:rPr>
                                      <m:t>−9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</a:tr>
                  <a:tr h="64551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kumimoji="1" lang="en-US" altLang="ja-JP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ja-JP" sz="2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ja-JP" sz="2400" b="0" i="1" smtClean="0">
                                                <a:latin typeface="Cambria Math"/>
                                              </a:rPr>
                                              <m:t>𝑑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1" lang="en-US" altLang="ja-JP" sz="2400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  <m:sup/>
                                    </m:sSubSup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400" b="0" i="0" smtClean="0">
                                        <a:latin typeface="Cambria Math"/>
                                      </a:rPr>
                                      <m:t>sr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400" b="0" i="1" smtClean="0">
                                    <a:latin typeface="Cambria Math"/>
                                  </a:rPr>
                                  <m:t>12</m:t>
                                </m:r>
                                <m:r>
                                  <a:rPr kumimoji="1" lang="en-US" altLang="ja-JP" sz="2400" b="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  <a:ea typeface="Cambria Math"/>
                                      </a:rPr>
                                      <m:t>−23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4502462"/>
                  </p:ext>
                </p:extLst>
              </p:nvPr>
            </p:nvGraphicFramePr>
            <p:xfrm>
              <a:off x="1670755" y="1577798"/>
              <a:ext cx="6468534" cy="4258557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755296"/>
                    <a:gridCol w="3713238"/>
                  </a:tblGrid>
                  <a:tr h="5885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/>
                            <a:t>Parameter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 smtClean="0"/>
                            <a:t>Upper Limit (95 % C.L.)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</a:tr>
                  <a:tr h="593109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105102" r="-134956" b="-5153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74220" t="-105102" r="-164" b="-515306"/>
                          </a:stretch>
                        </a:blipFill>
                      </a:tcPr>
                    </a:tc>
                  </a:tr>
                  <a:tr h="593109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207216" r="-134956" b="-420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74220" t="-207216" r="-164" b="-420619"/>
                          </a:stretch>
                        </a:blipFill>
                      </a:tcPr>
                    </a:tc>
                  </a:tr>
                  <a:tr h="593109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307216" r="-134956" b="-320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74220" t="-307216" r="-164" b="-320619"/>
                          </a:stretch>
                        </a:blipFill>
                      </a:tcPr>
                    </a:tc>
                  </a:tr>
                  <a:tr h="622561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387255" r="-134956" b="-2049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74220" t="-387255" r="-164" b="-204902"/>
                          </a:stretch>
                        </a:blipFill>
                      </a:tcPr>
                    </a:tc>
                  </a:tr>
                  <a:tr h="622561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487255" r="-134956" b="-1049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74220" t="-487255" r="-164" b="-104902"/>
                          </a:stretch>
                        </a:blipFill>
                      </a:tcPr>
                    </a:tc>
                  </a:tr>
                  <a:tr h="645514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565094" r="-134956" b="-9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74220" t="-565094" r="-164" b="-94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7051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678475" y="0"/>
            <a:ext cx="7958937" cy="6418722"/>
            <a:chOff x="678475" y="0"/>
            <a:chExt cx="7958937" cy="6418722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678475" y="0"/>
              <a:ext cx="7958936" cy="6418722"/>
              <a:chOff x="678475" y="0"/>
              <a:chExt cx="7958936" cy="6418722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475" y="0"/>
                <a:ext cx="7958936" cy="6418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テキスト ボックス 2"/>
              <p:cNvSpPr txBox="1"/>
              <p:nvPr/>
            </p:nvSpPr>
            <p:spPr>
              <a:xfrm>
                <a:off x="2000250" y="0"/>
                <a:ext cx="4549140" cy="10629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kumimoji="1" lang="ja-JP" altLang="en-US" dirty="0"/>
              </a:p>
            </p:txBody>
          </p:sp>
        </p:grpSp>
        <p:sp>
          <p:nvSpPr>
            <p:cNvPr id="6" name="正方形/長方形 5"/>
            <p:cNvSpPr/>
            <p:nvPr/>
          </p:nvSpPr>
          <p:spPr>
            <a:xfrm>
              <a:off x="7432676" y="1000155"/>
              <a:ext cx="1204736" cy="4834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3" name="コンテンツ プレースホルダー 2"/>
          <p:cNvSpPr txBox="1">
            <a:spLocks/>
          </p:cNvSpPr>
          <p:nvPr/>
        </p:nvSpPr>
        <p:spPr>
          <a:xfrm>
            <a:off x="3352801" y="6517913"/>
            <a:ext cx="5791199" cy="36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09563" fontAlgn="auto">
              <a:buFont typeface="Georgia" pitchFamily="18" charset="0"/>
              <a:buNone/>
            </a:pP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[T. </a:t>
            </a:r>
            <a:r>
              <a:rPr lang="en-US" altLang="ja-JP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Chupp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M. Ramsey-</a:t>
            </a:r>
            <a:r>
              <a:rPr lang="en-US" altLang="ja-JP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Musolf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ja-JP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(2015) 035502]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99954" y="5684586"/>
            <a:ext cx="64350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       </a:t>
            </a:r>
            <a:r>
              <a:rPr kumimoji="1" lang="en-US" altLang="ja-JP" sz="2000" dirty="0" smtClean="0">
                <a:latin typeface="Symbol" panose="05050102010706020507" pitchFamily="18" charset="2"/>
              </a:rPr>
              <a:t>-</a:t>
            </a:r>
            <a:r>
              <a:rPr kumimoji="1" lang="en-US" altLang="ja-JP" sz="2000" dirty="0" smtClean="0"/>
              <a:t>4            </a:t>
            </a:r>
            <a:r>
              <a:rPr kumimoji="1" lang="en-US" altLang="ja-JP" sz="2000" dirty="0" smtClean="0">
                <a:latin typeface="Symbol" panose="05050102010706020507" pitchFamily="18" charset="2"/>
              </a:rPr>
              <a:t>-</a:t>
            </a:r>
            <a:r>
              <a:rPr kumimoji="1" lang="en-US" altLang="ja-JP" sz="2000" dirty="0" smtClean="0"/>
              <a:t>2              0              2              4  ×10</a:t>
            </a:r>
            <a:r>
              <a:rPr kumimoji="1" lang="en-US" altLang="ja-JP" sz="2000" baseline="30000" dirty="0" smtClean="0">
                <a:latin typeface="Symbol" panose="05050102010706020507" pitchFamily="18" charset="2"/>
              </a:rPr>
              <a:t>-</a:t>
            </a:r>
            <a:r>
              <a:rPr kumimoji="1" lang="en-US" altLang="ja-JP" sz="2000" baseline="30000" dirty="0" smtClean="0"/>
              <a:t>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3689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678475" y="0"/>
            <a:ext cx="7958937" cy="6418722"/>
            <a:chOff x="678475" y="0"/>
            <a:chExt cx="7958937" cy="6418722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678475" y="0"/>
              <a:ext cx="7958936" cy="6418722"/>
              <a:chOff x="678475" y="0"/>
              <a:chExt cx="7958936" cy="6418722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475" y="0"/>
                <a:ext cx="7958936" cy="6418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テキスト ボックス 2"/>
              <p:cNvSpPr txBox="1"/>
              <p:nvPr/>
            </p:nvSpPr>
            <p:spPr>
              <a:xfrm>
                <a:off x="2000250" y="0"/>
                <a:ext cx="4549140" cy="10629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kumimoji="1" lang="ja-JP" altLang="en-US" dirty="0"/>
              </a:p>
            </p:txBody>
          </p:sp>
        </p:grpSp>
        <p:sp>
          <p:nvSpPr>
            <p:cNvPr id="6" name="正方形/長方形 5"/>
            <p:cNvSpPr/>
            <p:nvPr/>
          </p:nvSpPr>
          <p:spPr>
            <a:xfrm>
              <a:off x="7432676" y="1000155"/>
              <a:ext cx="1204736" cy="4834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9" name="直線コネクタ 8"/>
          <p:cNvCxnSpPr/>
          <p:nvPr/>
        </p:nvCxnSpPr>
        <p:spPr>
          <a:xfrm>
            <a:off x="4657725" y="914400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216644" y="914400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5620948" y="924641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724768" y="914430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502150" y="672228"/>
            <a:ext cx="35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∞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83176" y="670484"/>
            <a:ext cx="59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2000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70810" y="670484"/>
            <a:ext cx="59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1500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10642" y="645956"/>
            <a:ext cx="1103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1000  </a:t>
            </a:r>
            <a:r>
              <a:rPr lang="en-US" altLang="ja-JP" sz="1400" dirty="0">
                <a:solidFill>
                  <a:srgbClr val="0000FF"/>
                </a:solidFill>
              </a:rPr>
              <a:t>(</a:t>
            </a:r>
            <a:r>
              <a:rPr kumimoji="1" lang="en-US" altLang="ja-JP" sz="1400" dirty="0" err="1" smtClean="0">
                <a:solidFill>
                  <a:srgbClr val="0000FF"/>
                </a:solidFill>
              </a:rPr>
              <a:t>TeV</a:t>
            </a:r>
            <a:r>
              <a:rPr kumimoji="1" lang="en-US" altLang="ja-JP" sz="1400" dirty="0" smtClean="0">
                <a:solidFill>
                  <a:srgbClr val="0000FF"/>
                </a:solidFill>
              </a:rPr>
              <a:t>)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80143" y="243565"/>
            <a:ext cx="179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</a:t>
            </a:r>
            <a:r>
              <a:rPr kumimoji="1" lang="en-US" altLang="ja-JP" dirty="0" smtClean="0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kumimoji="1" lang="en-US" altLang="ja-JP" i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dirty="0" smtClean="0">
                <a:solidFill>
                  <a:srgbClr val="0000FF"/>
                </a:solidFill>
              </a:rPr>
              <a:t> /sin</a:t>
            </a:r>
            <a:r>
              <a:rPr kumimoji="1" lang="en-US" altLang="ja-JP" baseline="30000" dirty="0" smtClean="0">
                <a:solidFill>
                  <a:srgbClr val="0000FF"/>
                </a:solidFill>
              </a:rPr>
              <a:t>1/2</a:t>
            </a:r>
            <a:r>
              <a:rPr kumimoji="1" lang="en-US" altLang="ja-JP" i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f</a:t>
            </a:r>
            <a:r>
              <a:rPr kumimoji="1" lang="en-US" altLang="ja-JP" baseline="-25000" dirty="0" smtClean="0">
                <a:solidFill>
                  <a:srgbClr val="0000FF"/>
                </a:solidFill>
              </a:rPr>
              <a:t>CPV</a:t>
            </a:r>
            <a:endParaRPr kumimoji="1" lang="ja-JP" altLang="en-US" baseline="-25000" dirty="0">
              <a:solidFill>
                <a:srgbClr val="0000FF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rot="16200000">
            <a:off x="7502924" y="3216891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rot="16200000">
            <a:off x="7498986" y="3876746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rot="16200000">
            <a:off x="7498986" y="4251723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rot="16200000">
            <a:off x="7506862" y="5077496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rot="16200000">
            <a:off x="7498986" y="3668045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523641" y="4996169"/>
            <a:ext cx="512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1.5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523641" y="4160897"/>
            <a:ext cx="35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2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523641" y="3787311"/>
            <a:ext cx="429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2.5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514461" y="3576173"/>
            <a:ext cx="1061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3   (</a:t>
            </a:r>
            <a:r>
              <a:rPr kumimoji="1" lang="en-US" altLang="ja-JP" sz="1400" dirty="0" err="1" smtClean="0">
                <a:solidFill>
                  <a:srgbClr val="0000FF"/>
                </a:solidFill>
              </a:rPr>
              <a:t>TeV</a:t>
            </a:r>
            <a:r>
              <a:rPr kumimoji="1" lang="en-US" altLang="ja-JP" sz="1400" dirty="0" smtClean="0">
                <a:solidFill>
                  <a:srgbClr val="0000FF"/>
                </a:solidFill>
              </a:rPr>
              <a:t>)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5400000">
            <a:off x="7686418" y="4470675"/>
            <a:ext cx="179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</a:t>
            </a:r>
            <a:r>
              <a:rPr kumimoji="1" lang="en-US" altLang="ja-JP" dirty="0" smtClean="0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kumimoji="1" lang="en-US" altLang="ja-JP" i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dirty="0" smtClean="0">
                <a:solidFill>
                  <a:srgbClr val="0000FF"/>
                </a:solidFill>
              </a:rPr>
              <a:t> /sin</a:t>
            </a:r>
            <a:r>
              <a:rPr kumimoji="1" lang="en-US" altLang="ja-JP" baseline="30000" dirty="0" smtClean="0">
                <a:solidFill>
                  <a:srgbClr val="0000FF"/>
                </a:solidFill>
              </a:rPr>
              <a:t>1/2</a:t>
            </a:r>
            <a:r>
              <a:rPr kumimoji="1" lang="en-US" altLang="ja-JP" i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f</a:t>
            </a:r>
            <a:r>
              <a:rPr kumimoji="1" lang="en-US" altLang="ja-JP" baseline="-25000" dirty="0" smtClean="0">
                <a:solidFill>
                  <a:srgbClr val="0000FF"/>
                </a:solidFill>
              </a:rPr>
              <a:t>CPV</a:t>
            </a:r>
            <a:endParaRPr kumimoji="1" lang="ja-JP" altLang="en-US" baseline="-25000" dirty="0">
              <a:solidFill>
                <a:srgbClr val="0000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534237" y="3105204"/>
            <a:ext cx="35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∞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 rot="16200000">
            <a:off x="7498986" y="3374091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rot="16200000">
            <a:off x="7498986" y="3267426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7523641" y="3289653"/>
            <a:ext cx="35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5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971315" y="3193791"/>
            <a:ext cx="464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10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cxnSp>
        <p:nvCxnSpPr>
          <p:cNvPr id="36" name="直線コネクタ 35"/>
          <p:cNvCxnSpPr>
            <a:endCxn id="34" idx="1"/>
          </p:cNvCxnSpPr>
          <p:nvPr/>
        </p:nvCxnSpPr>
        <p:spPr>
          <a:xfrm>
            <a:off x="7581266" y="3337530"/>
            <a:ext cx="390049" cy="101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コンテンツ プレースホルダー 2"/>
          <p:cNvSpPr txBox="1">
            <a:spLocks/>
          </p:cNvSpPr>
          <p:nvPr/>
        </p:nvSpPr>
        <p:spPr>
          <a:xfrm>
            <a:off x="3352801" y="6517913"/>
            <a:ext cx="5791199" cy="36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09563" fontAlgn="auto">
              <a:buFont typeface="Georgia" pitchFamily="18" charset="0"/>
              <a:buNone/>
            </a:pP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[T. </a:t>
            </a:r>
            <a:r>
              <a:rPr lang="en-US" altLang="ja-JP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Chupp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M. Ramsey-</a:t>
            </a:r>
            <a:r>
              <a:rPr lang="en-US" altLang="ja-JP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Musolf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ja-JP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(2015) 035502]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599954" y="5684586"/>
            <a:ext cx="64350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       </a:t>
            </a:r>
            <a:r>
              <a:rPr kumimoji="1" lang="en-US" altLang="ja-JP" sz="2000" dirty="0" smtClean="0">
                <a:latin typeface="Symbol" panose="05050102010706020507" pitchFamily="18" charset="2"/>
              </a:rPr>
              <a:t>-</a:t>
            </a:r>
            <a:r>
              <a:rPr kumimoji="1" lang="en-US" altLang="ja-JP" sz="2000" dirty="0" smtClean="0"/>
              <a:t>4            </a:t>
            </a:r>
            <a:r>
              <a:rPr kumimoji="1" lang="en-US" altLang="ja-JP" sz="2000" dirty="0" smtClean="0">
                <a:latin typeface="Symbol" panose="05050102010706020507" pitchFamily="18" charset="2"/>
              </a:rPr>
              <a:t>-</a:t>
            </a:r>
            <a:r>
              <a:rPr kumimoji="1" lang="en-US" altLang="ja-JP" sz="2000" dirty="0" smtClean="0"/>
              <a:t>2              0              2              4  ×10</a:t>
            </a:r>
            <a:r>
              <a:rPr kumimoji="1" lang="en-US" altLang="ja-JP" sz="2000" baseline="30000" dirty="0" smtClean="0">
                <a:latin typeface="Symbol" panose="05050102010706020507" pitchFamily="18" charset="2"/>
              </a:rPr>
              <a:t>-</a:t>
            </a:r>
            <a:r>
              <a:rPr kumimoji="1" lang="en-US" altLang="ja-JP" sz="2000" baseline="30000" dirty="0" smtClean="0"/>
              <a:t>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0220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678475" y="0"/>
            <a:ext cx="7958937" cy="6418722"/>
            <a:chOff x="678475" y="0"/>
            <a:chExt cx="7958937" cy="6418722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678475" y="0"/>
              <a:ext cx="7958936" cy="6418722"/>
              <a:chOff x="678475" y="0"/>
              <a:chExt cx="7958936" cy="6418722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475" y="0"/>
                <a:ext cx="7958936" cy="6418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テキスト ボックス 2"/>
              <p:cNvSpPr txBox="1"/>
              <p:nvPr/>
            </p:nvSpPr>
            <p:spPr>
              <a:xfrm>
                <a:off x="2000250" y="0"/>
                <a:ext cx="4549140" cy="10629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kumimoji="1" lang="ja-JP" altLang="en-US" dirty="0"/>
              </a:p>
            </p:txBody>
          </p:sp>
        </p:grpSp>
        <p:sp>
          <p:nvSpPr>
            <p:cNvPr id="6" name="正方形/長方形 5"/>
            <p:cNvSpPr/>
            <p:nvPr/>
          </p:nvSpPr>
          <p:spPr>
            <a:xfrm>
              <a:off x="7432676" y="1000155"/>
              <a:ext cx="1204736" cy="4834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9" name="直線コネクタ 8"/>
          <p:cNvCxnSpPr/>
          <p:nvPr/>
        </p:nvCxnSpPr>
        <p:spPr>
          <a:xfrm>
            <a:off x="4657725" y="914400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216644" y="914400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5620948" y="924641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724768" y="914430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502150" y="672228"/>
            <a:ext cx="35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∞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83176" y="670484"/>
            <a:ext cx="59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2000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70810" y="670484"/>
            <a:ext cx="59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1500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10642" y="645956"/>
            <a:ext cx="1103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1000  </a:t>
            </a:r>
            <a:r>
              <a:rPr lang="en-US" altLang="ja-JP" sz="1400" dirty="0">
                <a:solidFill>
                  <a:srgbClr val="0000FF"/>
                </a:solidFill>
              </a:rPr>
              <a:t>(</a:t>
            </a:r>
            <a:r>
              <a:rPr kumimoji="1" lang="en-US" altLang="ja-JP" sz="1400" dirty="0" err="1" smtClean="0">
                <a:solidFill>
                  <a:srgbClr val="0000FF"/>
                </a:solidFill>
              </a:rPr>
              <a:t>TeV</a:t>
            </a:r>
            <a:r>
              <a:rPr kumimoji="1" lang="en-US" altLang="ja-JP" sz="1400" dirty="0" smtClean="0">
                <a:solidFill>
                  <a:srgbClr val="0000FF"/>
                </a:solidFill>
              </a:rPr>
              <a:t>)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80143" y="243565"/>
            <a:ext cx="179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</a:t>
            </a:r>
            <a:r>
              <a:rPr kumimoji="1" lang="en-US" altLang="ja-JP" dirty="0" smtClean="0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kumimoji="1" lang="en-US" altLang="ja-JP" i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dirty="0" smtClean="0">
                <a:solidFill>
                  <a:srgbClr val="0000FF"/>
                </a:solidFill>
              </a:rPr>
              <a:t> /sin</a:t>
            </a:r>
            <a:r>
              <a:rPr kumimoji="1" lang="en-US" altLang="ja-JP" baseline="30000" dirty="0" smtClean="0">
                <a:solidFill>
                  <a:srgbClr val="0000FF"/>
                </a:solidFill>
              </a:rPr>
              <a:t>1/2</a:t>
            </a:r>
            <a:r>
              <a:rPr kumimoji="1" lang="en-US" altLang="ja-JP" i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f</a:t>
            </a:r>
            <a:r>
              <a:rPr kumimoji="1" lang="en-US" altLang="ja-JP" baseline="-25000" dirty="0" smtClean="0">
                <a:solidFill>
                  <a:srgbClr val="0000FF"/>
                </a:solidFill>
              </a:rPr>
              <a:t>CPV</a:t>
            </a:r>
            <a:endParaRPr kumimoji="1" lang="ja-JP" altLang="en-US" baseline="-25000" dirty="0">
              <a:solidFill>
                <a:srgbClr val="0000FF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rot="16200000">
            <a:off x="7502924" y="3216891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rot="16200000">
            <a:off x="7498986" y="3876746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rot="16200000">
            <a:off x="7498986" y="4251723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rot="16200000">
            <a:off x="7506862" y="5077496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rot="16200000">
            <a:off x="7498986" y="3668045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523641" y="4996169"/>
            <a:ext cx="512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1.5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523641" y="4160897"/>
            <a:ext cx="35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2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523641" y="3787311"/>
            <a:ext cx="429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2.5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514461" y="3576173"/>
            <a:ext cx="1061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3   (</a:t>
            </a:r>
            <a:r>
              <a:rPr kumimoji="1" lang="en-US" altLang="ja-JP" sz="1400" dirty="0" err="1" smtClean="0">
                <a:solidFill>
                  <a:srgbClr val="0000FF"/>
                </a:solidFill>
              </a:rPr>
              <a:t>TeV</a:t>
            </a:r>
            <a:r>
              <a:rPr kumimoji="1" lang="en-US" altLang="ja-JP" sz="1400" dirty="0" smtClean="0">
                <a:solidFill>
                  <a:srgbClr val="0000FF"/>
                </a:solidFill>
              </a:rPr>
              <a:t>)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5400000">
            <a:off x="7686418" y="4470675"/>
            <a:ext cx="179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</a:t>
            </a:r>
            <a:r>
              <a:rPr kumimoji="1" lang="en-US" altLang="ja-JP" dirty="0" smtClean="0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kumimoji="1" lang="en-US" altLang="ja-JP" i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dirty="0" smtClean="0">
                <a:solidFill>
                  <a:srgbClr val="0000FF"/>
                </a:solidFill>
              </a:rPr>
              <a:t> /sin</a:t>
            </a:r>
            <a:r>
              <a:rPr kumimoji="1" lang="en-US" altLang="ja-JP" baseline="30000" dirty="0" smtClean="0">
                <a:solidFill>
                  <a:srgbClr val="0000FF"/>
                </a:solidFill>
              </a:rPr>
              <a:t>1/2</a:t>
            </a:r>
            <a:r>
              <a:rPr kumimoji="1" lang="en-US" altLang="ja-JP" i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f</a:t>
            </a:r>
            <a:r>
              <a:rPr kumimoji="1" lang="en-US" altLang="ja-JP" baseline="-25000" dirty="0" smtClean="0">
                <a:solidFill>
                  <a:srgbClr val="0000FF"/>
                </a:solidFill>
              </a:rPr>
              <a:t>CPV</a:t>
            </a:r>
            <a:endParaRPr kumimoji="1" lang="ja-JP" altLang="en-US" baseline="-25000" dirty="0">
              <a:solidFill>
                <a:srgbClr val="0000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534237" y="3105204"/>
            <a:ext cx="35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∞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 rot="16200000">
            <a:off x="7498986" y="3374091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rot="16200000">
            <a:off x="7498986" y="3267426"/>
            <a:ext cx="218" cy="148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7523641" y="3289653"/>
            <a:ext cx="356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5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971315" y="3193791"/>
            <a:ext cx="464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10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cxnSp>
        <p:nvCxnSpPr>
          <p:cNvPr id="36" name="直線コネクタ 35"/>
          <p:cNvCxnSpPr>
            <a:endCxn id="34" idx="1"/>
          </p:cNvCxnSpPr>
          <p:nvPr/>
        </p:nvCxnSpPr>
        <p:spPr>
          <a:xfrm>
            <a:off x="7581266" y="3337530"/>
            <a:ext cx="390049" cy="101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691890" y="1314450"/>
            <a:ext cx="534924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Paramagnetic atoms/molecules </a:t>
            </a:r>
            <a:r>
              <a:rPr kumimoji="1" lang="ja-JP" altLang="en-US" dirty="0" smtClean="0"/>
              <a:t>の </a:t>
            </a:r>
            <a:r>
              <a:rPr kumimoji="1" lang="en-US" altLang="ja-JP" dirty="0" smtClean="0"/>
              <a:t>EDM </a:t>
            </a:r>
            <a:r>
              <a:rPr kumimoji="1" lang="ja-JP" altLang="en-US" dirty="0" smtClean="0"/>
              <a:t>への</a:t>
            </a:r>
            <a:endParaRPr kumimoji="1" lang="en-US" altLang="ja-JP" dirty="0" smtClean="0"/>
          </a:p>
          <a:p>
            <a:r>
              <a:rPr lang="en-US" altLang="ja-JP" i="1" dirty="0" smtClean="0"/>
              <a:t>d</a:t>
            </a:r>
            <a:r>
              <a:rPr lang="en-US" altLang="ja-JP" baseline="-25000" dirty="0" smtClean="0"/>
              <a:t>e</a:t>
            </a:r>
            <a:r>
              <a:rPr lang="en-US" altLang="ja-JP" dirty="0" smtClean="0"/>
              <a:t> </a:t>
            </a:r>
            <a:r>
              <a:rPr lang="ja-JP" altLang="en-US" dirty="0" smtClean="0"/>
              <a:t>の寄与と </a:t>
            </a:r>
            <a:r>
              <a:rPr lang="en-US" altLang="ja-JP" i="1" dirty="0" smtClean="0"/>
              <a:t>C</a:t>
            </a:r>
            <a:r>
              <a:rPr lang="en-US" altLang="ja-JP" baseline="-25000" dirty="0" smtClean="0"/>
              <a:t>S</a:t>
            </a:r>
            <a:r>
              <a:rPr lang="en-US" altLang="ja-JP" dirty="0" smtClean="0"/>
              <a:t> </a:t>
            </a:r>
            <a:r>
              <a:rPr lang="ja-JP" altLang="en-US" dirty="0" smtClean="0"/>
              <a:t>の寄与の比（</a:t>
            </a:r>
            <a:r>
              <a:rPr lang="en-US" altLang="ja-JP" dirty="0" smtClean="0"/>
              <a:t>= </a:t>
            </a:r>
            <a:r>
              <a:rPr lang="ja-JP" altLang="en-US" dirty="0" smtClean="0"/>
              <a:t>このグラフの傾き）は、原子</a:t>
            </a:r>
            <a:r>
              <a:rPr lang="en-US" altLang="ja-JP" dirty="0" smtClean="0"/>
              <a:t>/</a:t>
            </a:r>
            <a:r>
              <a:rPr lang="ja-JP" altLang="en-US" dirty="0" smtClean="0"/>
              <a:t>分子を変えてもあまり変わらない。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　⇒ 　</a:t>
            </a:r>
            <a:r>
              <a:rPr lang="en-US" altLang="ja-JP" i="1" dirty="0" smtClean="0">
                <a:solidFill>
                  <a:srgbClr val="0000FF"/>
                </a:solidFill>
              </a:rPr>
              <a:t>d</a:t>
            </a:r>
            <a:r>
              <a:rPr lang="en-US" altLang="ja-JP" baseline="-25000" dirty="0" smtClean="0">
                <a:solidFill>
                  <a:srgbClr val="0000FF"/>
                </a:solidFill>
              </a:rPr>
              <a:t>e</a:t>
            </a:r>
            <a:r>
              <a:rPr lang="en-US" altLang="ja-JP" dirty="0" smtClean="0">
                <a:solidFill>
                  <a:srgbClr val="0000FF"/>
                </a:solidFill>
              </a:rPr>
              <a:t> </a:t>
            </a:r>
            <a:r>
              <a:rPr lang="ja-JP" altLang="en-US" dirty="0" smtClean="0">
                <a:solidFill>
                  <a:srgbClr val="0000FF"/>
                </a:solidFill>
              </a:rPr>
              <a:t>と </a:t>
            </a:r>
            <a:r>
              <a:rPr lang="en-US" altLang="ja-JP" i="1" dirty="0">
                <a:solidFill>
                  <a:srgbClr val="0000FF"/>
                </a:solidFill>
              </a:rPr>
              <a:t>C</a:t>
            </a:r>
            <a:r>
              <a:rPr lang="en-US" altLang="ja-JP" baseline="-25000" dirty="0">
                <a:solidFill>
                  <a:srgbClr val="0000FF"/>
                </a:solidFill>
              </a:rPr>
              <a:t>S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ja-JP" altLang="en-US" dirty="0" smtClean="0">
                <a:solidFill>
                  <a:srgbClr val="0000FF"/>
                </a:solidFill>
              </a:rPr>
              <a:t>それぞれの値はよ</a:t>
            </a:r>
            <a:r>
              <a:rPr lang="ja-JP" altLang="en-US" dirty="0">
                <a:solidFill>
                  <a:srgbClr val="0000FF"/>
                </a:solidFill>
              </a:rPr>
              <a:t>く</a:t>
            </a:r>
            <a:r>
              <a:rPr lang="ja-JP" altLang="en-US" dirty="0" smtClean="0">
                <a:solidFill>
                  <a:srgbClr val="0000FF"/>
                </a:solidFill>
              </a:rPr>
              <a:t>決まっていない！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7" name="コンテンツ プレースホルダー 2"/>
          <p:cNvSpPr txBox="1">
            <a:spLocks/>
          </p:cNvSpPr>
          <p:nvPr/>
        </p:nvSpPr>
        <p:spPr>
          <a:xfrm>
            <a:off x="3352801" y="6517913"/>
            <a:ext cx="5791199" cy="36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09563" fontAlgn="auto">
              <a:buFont typeface="Georgia" pitchFamily="18" charset="0"/>
              <a:buNone/>
            </a:pP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[T. </a:t>
            </a:r>
            <a:r>
              <a:rPr lang="en-US" altLang="ja-JP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Chupp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M. Ramsey-</a:t>
            </a:r>
            <a:r>
              <a:rPr lang="en-US" altLang="ja-JP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Musolf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ja-JP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(2015) 035502]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599954" y="5684586"/>
            <a:ext cx="64350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       </a:t>
            </a:r>
            <a:r>
              <a:rPr kumimoji="1" lang="en-US" altLang="ja-JP" sz="2000" dirty="0" smtClean="0">
                <a:latin typeface="Symbol" panose="05050102010706020507" pitchFamily="18" charset="2"/>
              </a:rPr>
              <a:t>-</a:t>
            </a:r>
            <a:r>
              <a:rPr kumimoji="1" lang="en-US" altLang="ja-JP" sz="2000" dirty="0" smtClean="0"/>
              <a:t>4            </a:t>
            </a:r>
            <a:r>
              <a:rPr kumimoji="1" lang="en-US" altLang="ja-JP" sz="2000" dirty="0" smtClean="0">
                <a:latin typeface="Symbol" panose="05050102010706020507" pitchFamily="18" charset="2"/>
              </a:rPr>
              <a:t>-</a:t>
            </a:r>
            <a:r>
              <a:rPr kumimoji="1" lang="en-US" altLang="ja-JP" sz="2000" dirty="0" smtClean="0"/>
              <a:t>2              0              2              4  ×10</a:t>
            </a:r>
            <a:r>
              <a:rPr kumimoji="1" lang="en-US" altLang="ja-JP" sz="2000" baseline="30000" dirty="0" smtClean="0">
                <a:latin typeface="Symbol" panose="05050102010706020507" pitchFamily="18" charset="2"/>
              </a:rPr>
              <a:t>-</a:t>
            </a:r>
            <a:r>
              <a:rPr kumimoji="1" lang="en-US" altLang="ja-JP" sz="2000" baseline="30000" dirty="0" smtClean="0"/>
              <a:t>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6664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209922" y="89746"/>
            <a:ext cx="6266046" cy="54204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3200" dirty="0" smtClean="0">
                <a:solidFill>
                  <a:prstClr val="black"/>
                </a:solidFill>
                <a:latin typeface="+mj-lt"/>
              </a:rPr>
              <a:t>§4</a:t>
            </a:r>
            <a:r>
              <a:rPr lang="ja-JP" altLang="en-US" sz="3200" dirty="0" smtClean="0">
                <a:solidFill>
                  <a:prstClr val="black"/>
                </a:solidFill>
                <a:latin typeface="+mj-lt"/>
              </a:rPr>
              <a:t>　まとめ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24620" y="823892"/>
            <a:ext cx="759742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●</a:t>
            </a:r>
            <a:r>
              <a:rPr lang="ja-JP" altLang="en-US" dirty="0" smtClean="0"/>
              <a:t>世界で様々な粒子を対象にして、多数</a:t>
            </a:r>
            <a:r>
              <a:rPr lang="ja-JP" altLang="en-US" dirty="0"/>
              <a:t>の現在進行実験、</a:t>
            </a:r>
            <a:r>
              <a:rPr lang="ja-JP" altLang="en-US" dirty="0" smtClean="0"/>
              <a:t>計画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>
                <a:solidFill>
                  <a:srgbClr val="0000FF"/>
                </a:solidFill>
              </a:rPr>
              <a:t>●</a:t>
            </a:r>
            <a:r>
              <a:rPr lang="ja-JP" altLang="en-US" dirty="0" smtClean="0"/>
              <a:t>日本で進行中・計画中　　中性子、</a:t>
            </a:r>
            <a:r>
              <a:rPr lang="en-US" altLang="ja-JP" baseline="30000" dirty="0" smtClean="0"/>
              <a:t>129</a:t>
            </a:r>
            <a:r>
              <a:rPr lang="en-US" altLang="ja-JP" dirty="0" smtClean="0"/>
              <a:t>Xe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Fr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LiSr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ミュオン、</a:t>
            </a:r>
            <a:r>
              <a:rPr lang="en-US" altLang="ja-JP" dirty="0" smtClean="0"/>
              <a:t>‥‥</a:t>
            </a:r>
          </a:p>
          <a:p>
            <a:pPr indent="271463"/>
            <a:endParaRPr lang="en-US" altLang="ja-JP" dirty="0"/>
          </a:p>
          <a:p>
            <a:r>
              <a:rPr lang="ja-JP" altLang="en-US" dirty="0" smtClean="0">
                <a:solidFill>
                  <a:srgbClr val="0000FF"/>
                </a:solidFill>
              </a:rPr>
              <a:t>●</a:t>
            </a:r>
            <a:r>
              <a:rPr lang="ja-JP" altLang="en-US" dirty="0"/>
              <a:t>特</a:t>
            </a:r>
            <a:r>
              <a:rPr lang="ja-JP" altLang="en-US" dirty="0" smtClean="0"/>
              <a:t>に最近注目を浴びるもの：　分子を用いた </a:t>
            </a:r>
            <a:r>
              <a:rPr lang="en-US" altLang="ja-JP" dirty="0" smtClean="0"/>
              <a:t>EDM </a:t>
            </a:r>
            <a:r>
              <a:rPr lang="ja-JP" altLang="en-US" dirty="0" smtClean="0"/>
              <a:t>実験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・量子光学の計測技術における目覚ましい発展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</a:t>
            </a:r>
            <a:r>
              <a:rPr lang="ja-JP" altLang="en-US" dirty="0" smtClean="0"/>
              <a:t>（レーザー冷却、</a:t>
            </a:r>
            <a:r>
              <a:rPr lang="en-US" altLang="ja-JP" dirty="0" smtClean="0"/>
              <a:t>optical lattice trap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周波数コムによる時計技術、</a:t>
            </a:r>
            <a:r>
              <a:rPr lang="en-US" altLang="ja-JP" dirty="0" smtClean="0"/>
              <a:t>... 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・スーパーコンピュータを用いた本格的な分子構造計算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・分子スペクトロスコピーの進展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に基礎をおいた新しい可能性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>
                <a:solidFill>
                  <a:srgbClr val="0000FF"/>
                </a:solidFill>
              </a:rPr>
              <a:t>●</a:t>
            </a:r>
            <a:r>
              <a:rPr lang="ja-JP" altLang="en-US" dirty="0" smtClean="0"/>
              <a:t>現在までの実験で、最も有効な制限を与えているデータ：</a:t>
            </a:r>
            <a:endParaRPr lang="en-US" altLang="ja-JP" dirty="0" smtClean="0"/>
          </a:p>
          <a:p>
            <a:r>
              <a:rPr kumimoji="1" lang="ja-JP" altLang="en-US" dirty="0" smtClean="0"/>
              <a:t>　</a:t>
            </a:r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r>
              <a:rPr lang="ja-JP" altLang="en-US" dirty="0" smtClean="0">
                <a:solidFill>
                  <a:srgbClr val="0000FF"/>
                </a:solidFill>
              </a:rPr>
              <a:t>●</a:t>
            </a:r>
            <a:r>
              <a:rPr lang="ja-JP" altLang="en-US" dirty="0" smtClean="0"/>
              <a:t>これらの結果と </a:t>
            </a:r>
            <a:r>
              <a:rPr lang="en-US" altLang="ja-JP" dirty="0" smtClean="0"/>
              <a:t>BSM </a:t>
            </a:r>
            <a:r>
              <a:rPr lang="ja-JP" altLang="en-US" dirty="0" smtClean="0"/>
              <a:t>物理との間を結ぶ分析も発展</a:t>
            </a:r>
            <a:r>
              <a:rPr lang="ja-JP" altLang="en-US" dirty="0" err="1" smtClean="0"/>
              <a:t>つつ</a:t>
            </a:r>
            <a:r>
              <a:rPr lang="ja-JP" altLang="en-US" dirty="0" smtClean="0"/>
              <a:t>ある：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 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29094" y="4328467"/>
              <a:ext cx="6234746" cy="1869689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55713"/>
                    <a:gridCol w="3579033"/>
                  </a:tblGrid>
                  <a:tr h="4529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 smtClean="0"/>
                            <a:t>Particle</a:t>
                          </a:r>
                          <a:endParaRPr kumimoji="1" lang="ja-JP" alt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 smtClean="0"/>
                            <a:t>Result</a:t>
                          </a:r>
                          <a:endParaRPr kumimoji="1" lang="ja-JP" altLang="en-US" sz="2000" b="0" dirty="0"/>
                        </a:p>
                      </a:txBody>
                      <a:tcPr anchor="ctr"/>
                    </a:tc>
                  </a:tr>
                  <a:tr h="456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err="1" smtClean="0">
                              <a:latin typeface="+mn-lt"/>
                              <a:cs typeface="Times New Roman" panose="02020603050405020304" pitchFamily="18" charset="0"/>
                            </a:rPr>
                            <a:t>ThO</a:t>
                          </a:r>
                          <a:endParaRPr kumimoji="1" lang="ja-JP" altLang="en-US" sz="20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8.7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  <a:ea typeface="Cambria Math"/>
                                      </a:rPr>
                                      <m:t>−29</m:t>
                                    </m:r>
                                  </m:sup>
                                </m:sSup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𝑒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/>
                                    <a:ea typeface="Cambria Math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kumimoji="1" lang="ja-JP" altLang="en-US" sz="20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456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Hg</a:t>
                          </a:r>
                          <a:endParaRPr kumimoji="1" lang="ja-JP" altLang="en-US" sz="20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3.1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  <a:ea typeface="Cambria Math"/>
                                      </a:rPr>
                                      <m:t>−29</m:t>
                                    </m:r>
                                  </m:sup>
                                </m:sSup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𝑒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/>
                                    <a:ea typeface="Cambria Math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kumimoji="1" lang="ja-JP" altLang="en-US" sz="20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  <a:tr h="5039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Neutron</a:t>
                          </a:r>
                          <a:endParaRPr kumimoji="1" lang="ja-JP" altLang="en-US" sz="20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2.9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  <a:ea typeface="Cambria Math"/>
                                      </a:rPr>
                                      <m:t>−26</m:t>
                                    </m:r>
                                  </m:sup>
                                </m:sSup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𝑒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/>
                                    <a:ea typeface="Cambria Math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kumimoji="1" lang="ja-JP" altLang="en-US" sz="20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35569"/>
                  </p:ext>
                </p:extLst>
              </p:nvPr>
            </p:nvGraphicFramePr>
            <p:xfrm>
              <a:off x="1629094" y="4328467"/>
              <a:ext cx="6234746" cy="1869689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655713"/>
                    <a:gridCol w="3579033"/>
                  </a:tblGrid>
                  <a:tr h="4529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 smtClean="0"/>
                            <a:t>Particle</a:t>
                          </a:r>
                          <a:endParaRPr kumimoji="1" lang="ja-JP" alt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 smtClean="0"/>
                            <a:t>Result</a:t>
                          </a:r>
                          <a:endParaRPr kumimoji="1" lang="ja-JP" altLang="en-US" sz="2000" b="0" dirty="0"/>
                        </a:p>
                      </a:txBody>
                      <a:tcPr anchor="ctr"/>
                    </a:tc>
                  </a:tr>
                  <a:tr h="456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err="1" smtClean="0">
                              <a:latin typeface="+mn-lt"/>
                              <a:cs typeface="Times New Roman" panose="02020603050405020304" pitchFamily="18" charset="0"/>
                            </a:rPr>
                            <a:t>ThO</a:t>
                          </a:r>
                          <a:endParaRPr kumimoji="1" lang="ja-JP" altLang="en-US" sz="20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74446" t="-100000" r="-852" b="-224000"/>
                          </a:stretch>
                        </a:blipFill>
                      </a:tcPr>
                    </a:tc>
                  </a:tr>
                  <a:tr h="456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Hg</a:t>
                          </a:r>
                          <a:endParaRPr kumimoji="1" lang="ja-JP" altLang="en-US" sz="20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74446" t="-200000" r="-852" b="-124000"/>
                          </a:stretch>
                        </a:blipFill>
                      </a:tcPr>
                    </a:tc>
                  </a:tr>
                  <a:tr h="5039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>
                              <a:latin typeface="+mn-lt"/>
                              <a:cs typeface="Times New Roman" panose="02020603050405020304" pitchFamily="18" charset="0"/>
                            </a:rPr>
                            <a:t>Neutron</a:t>
                          </a:r>
                          <a:endParaRPr kumimoji="1" lang="ja-JP" altLang="en-US" sz="20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74446" t="-271084" r="-852" b="-1204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3926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下矢印 18"/>
          <p:cNvSpPr/>
          <p:nvPr/>
        </p:nvSpPr>
        <p:spPr>
          <a:xfrm rot="-2700000">
            <a:off x="3149720" y="2402645"/>
            <a:ext cx="165116" cy="2664523"/>
          </a:xfrm>
          <a:prstGeom prst="downArrow">
            <a:avLst>
              <a:gd name="adj1" fmla="val 34144"/>
              <a:gd name="adj2" fmla="val 23074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1371889" y="1760978"/>
            <a:ext cx="1728192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15616" y="5449757"/>
            <a:ext cx="2064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Paramagnetic atoms, molecules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(Cs, </a:t>
            </a:r>
            <a:r>
              <a:rPr lang="en-US" altLang="ja-JP" dirty="0" err="1" smtClean="0"/>
              <a:t>YbF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ThO</a:t>
            </a:r>
            <a:r>
              <a:rPr lang="en-US" altLang="ja-JP" dirty="0" smtClean="0"/>
              <a:t>, ...)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83604" y="5449757"/>
            <a:ext cx="223224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Diamagnetic </a:t>
            </a:r>
          </a:p>
          <a:p>
            <a:pPr algn="ctr"/>
            <a:r>
              <a:rPr kumimoji="1" lang="en-US" altLang="ja-JP" dirty="0" smtClean="0"/>
              <a:t>atoms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err="1"/>
              <a:t>Xe</a:t>
            </a:r>
            <a:r>
              <a:rPr lang="en-US" altLang="ja-JP" dirty="0"/>
              <a:t>, </a:t>
            </a:r>
            <a:r>
              <a:rPr lang="en-US" altLang="ja-JP" dirty="0" smtClean="0"/>
              <a:t>Hg, Rn, </a:t>
            </a:r>
            <a:r>
              <a:rPr lang="en-US" altLang="ja-JP" dirty="0" err="1" smtClean="0"/>
              <a:t>TlF</a:t>
            </a:r>
            <a:r>
              <a:rPr lang="en-US" altLang="ja-JP" dirty="0" smtClean="0"/>
              <a:t>, ..)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48264" y="5439792"/>
            <a:ext cx="2088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Charged particles</a:t>
            </a: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bare 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ions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endParaRPr kumimoji="1" lang="en-US" altLang="ja-JP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(p, d,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He,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Li, ..)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38328" y="5443984"/>
            <a:ext cx="119307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Neutron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(n)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03094" y="4971179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15952" y="498231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44144" y="496121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08304" y="496121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endParaRPr kumimoji="1" lang="ja-JP" altLang="en-US" sz="24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655656" y="1994713"/>
            <a:ext cx="12001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i="1" dirty="0" smtClean="0">
                <a:latin typeface="Symbol" panose="05050102010706020507" pitchFamily="18" charset="2"/>
              </a:rPr>
              <a:t>q, </a:t>
            </a:r>
            <a:r>
              <a:rPr kumimoji="1" lang="en-US" altLang="ja-JP" sz="2400" i="1" dirty="0" err="1" smtClean="0">
                <a:latin typeface="Symbol" panose="05050102010706020507" pitchFamily="18" charset="2"/>
              </a:rPr>
              <a:t>f</a:t>
            </a:r>
            <a:r>
              <a:rPr kumimoji="1" lang="en-US" altLang="ja-JP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541840" y="1391646"/>
            <a:ext cx="146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(SM, dim-4)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1631" y="5443984"/>
            <a:ext cx="899969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Muon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)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97579" y="497117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endParaRPr kumimoji="1" lang="ja-JP" altLang="en-US" sz="2400" dirty="0">
              <a:latin typeface="Symbol" panose="05050102010706020507" pitchFamily="18" charset="2"/>
            </a:endParaRPr>
          </a:p>
        </p:txBody>
      </p:sp>
      <p:sp>
        <p:nvSpPr>
          <p:cNvPr id="48" name="下矢印 47"/>
          <p:cNvSpPr/>
          <p:nvPr/>
        </p:nvSpPr>
        <p:spPr>
          <a:xfrm>
            <a:off x="3232547" y="914743"/>
            <a:ext cx="3448636" cy="3820592"/>
          </a:xfrm>
          <a:prstGeom prst="downArrow">
            <a:avLst>
              <a:gd name="adj1" fmla="val 50000"/>
              <a:gd name="adj2" fmla="val 21818"/>
            </a:avLst>
          </a:prstGeom>
          <a:pattFill prst="dkHorz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右中かっこ 9"/>
          <p:cNvSpPr/>
          <p:nvPr/>
        </p:nvSpPr>
        <p:spPr>
          <a:xfrm rot="16200000">
            <a:off x="4352735" y="580181"/>
            <a:ext cx="312581" cy="8622893"/>
          </a:xfrm>
          <a:prstGeom prst="rightBrace">
            <a:avLst>
              <a:gd name="adj1" fmla="val 174962"/>
              <a:gd name="adj2" fmla="val 4960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32547" y="143534"/>
            <a:ext cx="3448636" cy="738664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BSM</a:t>
            </a:r>
          </a:p>
          <a:p>
            <a:pPr algn="ctr"/>
            <a:r>
              <a:rPr lang="en-US" altLang="ja-JP" dirty="0" smtClean="0"/>
              <a:t>SUSY, Extra-dim, GUTs, </a:t>
            </a:r>
            <a:r>
              <a:rPr lang="en-US" altLang="ja-JP" dirty="0"/>
              <a:t>...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41451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81955" y="3067227"/>
            <a:ext cx="439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Backup slides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6921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15616" y="404664"/>
            <a:ext cx="7056784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kumimoji="1" lang="en-US" altLang="ja-JP" sz="2400" u="sng" dirty="0" smtClean="0"/>
              <a:t>Sources of CPV</a:t>
            </a:r>
            <a:endParaRPr kumimoji="1" lang="ja-JP" altLang="en-US" sz="2400" u="sng" dirty="0"/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890233"/>
              </p:ext>
            </p:extLst>
          </p:nvPr>
        </p:nvGraphicFramePr>
        <p:xfrm>
          <a:off x="2123728" y="1460500"/>
          <a:ext cx="42291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49" name="Equation" r:id="rId3" imgW="4228920" imgH="3936960" progId="Equation.DSMT4">
                  <p:embed/>
                </p:oleObj>
              </mc:Choice>
              <mc:Fallback>
                <p:oleObj name="Equation" r:id="rId3" imgW="4228920" imgH="3936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728" y="1460500"/>
                        <a:ext cx="4229100" cy="393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779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51378" y="163324"/>
            <a:ext cx="7179733" cy="705920"/>
          </a:xfrm>
        </p:spPr>
        <p:txBody>
          <a:bodyPr>
            <a:noAutofit/>
          </a:bodyPr>
          <a:lstStyle/>
          <a:p>
            <a:pPr marL="354013" indent="-309563">
              <a:buNone/>
            </a:pPr>
            <a:r>
              <a:rPr lang="en-US" altLang="ja-JP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Coefficients from: [J. Engel </a:t>
            </a:r>
            <a:r>
              <a:rPr lang="en-US" altLang="ja-JP" sz="1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ja-JP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ja-JP" sz="1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</a:t>
            </a:r>
            <a:r>
              <a:rPr lang="en-US" altLang="ja-JP" sz="1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Part. </a:t>
            </a:r>
            <a:r>
              <a:rPr lang="en-US" altLang="ja-JP" sz="1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ja-JP" sz="1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</a:t>
            </a:r>
            <a:r>
              <a:rPr lang="en-US" altLang="ja-JP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r>
              <a:rPr lang="en-US" altLang="ja-JP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 21]</a:t>
            </a:r>
          </a:p>
          <a:p>
            <a:pPr marL="354013" indent="-309563">
              <a:buNone/>
            </a:pP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from: [T</a:t>
            </a: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ja-JP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Chupp</a:t>
            </a: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M. Ramsey-</a:t>
            </a:r>
            <a:r>
              <a:rPr lang="en-US" altLang="ja-JP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Musolf</a:t>
            </a: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</a:t>
            </a: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ja-JP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(2015) 035502</a:t>
            </a:r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962751"/>
              </p:ext>
            </p:extLst>
          </p:nvPr>
        </p:nvGraphicFramePr>
        <p:xfrm>
          <a:off x="347663" y="1023938"/>
          <a:ext cx="84455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948" name="Equation" r:id="rId3" imgW="8445240" imgH="5562360" progId="Equation.DSMT4">
                  <p:embed/>
                </p:oleObj>
              </mc:Choice>
              <mc:Fallback>
                <p:oleObj name="Equation" r:id="rId3" imgW="8445240" imgH="5562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7663" y="1023938"/>
                        <a:ext cx="8445500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6418846" y="1767024"/>
            <a:ext cx="2427109" cy="50800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503384" y="5360404"/>
            <a:ext cx="2427111" cy="55051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503385" y="4176781"/>
            <a:ext cx="2427111" cy="50800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231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15616" y="404664"/>
            <a:ext cx="7056784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kumimoji="1" lang="en-US" altLang="ja-JP" sz="2400" u="sng" dirty="0" smtClean="0"/>
              <a:t>After EWSB</a:t>
            </a:r>
          </a:p>
          <a:p>
            <a:pPr marL="45720" indent="0">
              <a:buNone/>
            </a:pPr>
            <a:endParaRPr kumimoji="1" lang="ja-JP" altLang="en-US" sz="2400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604609"/>
              </p:ext>
            </p:extLst>
          </p:nvPr>
        </p:nvGraphicFramePr>
        <p:xfrm>
          <a:off x="2017713" y="927100"/>
          <a:ext cx="5397500" cy="566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973" name="Equation" r:id="rId3" imgW="5397480" imgH="5663880" progId="Equation.DSMT4">
                  <p:embed/>
                </p:oleObj>
              </mc:Choice>
              <mc:Fallback>
                <p:oleObj name="Equation" r:id="rId3" imgW="5397480" imgH="5663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713" y="927100"/>
                        <a:ext cx="5397500" cy="566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8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162835"/>
              </p:ext>
            </p:extLst>
          </p:nvPr>
        </p:nvGraphicFramePr>
        <p:xfrm>
          <a:off x="992188" y="1157288"/>
          <a:ext cx="78486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30" name="Equation" r:id="rId3" imgW="7848360" imgH="5410080" progId="Equation.DSMT4">
                  <p:embed/>
                </p:oleObj>
              </mc:Choice>
              <mc:Fallback>
                <p:oleObj name="Equation" r:id="rId3" imgW="7848360" imgH="541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8" y="1157288"/>
                        <a:ext cx="7848600" cy="541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264289"/>
              </p:ext>
            </p:extLst>
          </p:nvPr>
        </p:nvGraphicFramePr>
        <p:xfrm>
          <a:off x="495549" y="293511"/>
          <a:ext cx="2133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31" name="Equation" r:id="rId5" imgW="2133600" imgH="558800" progId="Equation.DSMT4">
                  <p:embed/>
                </p:oleObj>
              </mc:Choice>
              <mc:Fallback>
                <p:oleObj name="Equation" r:id="rId5" imgW="21336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549" y="293511"/>
                        <a:ext cx="21336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461760"/>
            <a:ext cx="2133600" cy="364490"/>
          </a:xfrm>
        </p:spPr>
        <p:txBody>
          <a:bodyPr/>
          <a:lstStyle/>
          <a:p>
            <a:pPr>
              <a:defRPr/>
            </a:pPr>
            <a:fld id="{414DAECA-FB7C-40AA-BEF3-8DF7A1B094F6}" type="slidenum">
              <a:rPr lang="en-US" altLang="ja-JP" sz="1600" smtClean="0">
                <a:solidFill>
                  <a:schemeClr val="tx1"/>
                </a:solidFill>
              </a:rPr>
              <a:pPr>
                <a:defRPr/>
              </a:pPr>
              <a:t>74</a:t>
            </a:fld>
            <a:endParaRPr lang="en-US" altLang="ja-JP" sz="1600" dirty="0">
              <a:solidFill>
                <a:schemeClr val="tx1"/>
              </a:solidFill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440265" y="6254043"/>
            <a:ext cx="587023" cy="270933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293511" y="169333"/>
            <a:ext cx="2585156" cy="812800"/>
          </a:xfrm>
          <a:prstGeom prst="rect">
            <a:avLst/>
          </a:prstGeom>
          <a:noFill/>
          <a:ln w="95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072443" y="6118578"/>
            <a:ext cx="2167467" cy="598311"/>
          </a:xfrm>
          <a:prstGeom prst="rect">
            <a:avLst/>
          </a:prstGeom>
          <a:noFill/>
          <a:ln w="95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1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正方形/長方形 64"/>
          <p:cNvSpPr/>
          <p:nvPr/>
        </p:nvSpPr>
        <p:spPr>
          <a:xfrm>
            <a:off x="3100081" y="1760978"/>
            <a:ext cx="4824536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371889" y="1760978"/>
            <a:ext cx="1728192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15616" y="5449757"/>
            <a:ext cx="2064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Paramagnetic atoms, molecules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(Cs, </a:t>
            </a:r>
            <a:r>
              <a:rPr lang="en-US" altLang="ja-JP" dirty="0" err="1" smtClean="0"/>
              <a:t>YbF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ThO</a:t>
            </a:r>
            <a:r>
              <a:rPr lang="en-US" altLang="ja-JP" dirty="0" smtClean="0"/>
              <a:t>, ...)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83604" y="5449757"/>
            <a:ext cx="223224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Diamagnetic </a:t>
            </a:r>
          </a:p>
          <a:p>
            <a:pPr algn="ctr"/>
            <a:r>
              <a:rPr kumimoji="1" lang="en-US" altLang="ja-JP" dirty="0" smtClean="0"/>
              <a:t>atoms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err="1"/>
              <a:t>Xe</a:t>
            </a:r>
            <a:r>
              <a:rPr lang="en-US" altLang="ja-JP" dirty="0"/>
              <a:t>, </a:t>
            </a:r>
            <a:r>
              <a:rPr lang="en-US" altLang="ja-JP" dirty="0" smtClean="0"/>
              <a:t>Hg, Rn, </a:t>
            </a:r>
            <a:r>
              <a:rPr lang="en-US" altLang="ja-JP" dirty="0" err="1" smtClean="0"/>
              <a:t>TlF</a:t>
            </a:r>
            <a:r>
              <a:rPr lang="en-US" altLang="ja-JP" dirty="0" smtClean="0"/>
              <a:t>, ..)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48264" y="5439792"/>
            <a:ext cx="2088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Charged particles</a:t>
            </a: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bare 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ions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endParaRPr kumimoji="1" lang="en-US" altLang="ja-JP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(p, d,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He,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Li, ..)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38328" y="5443984"/>
            <a:ext cx="119307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Neutron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(n)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03094" y="4971179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15952" y="498231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44144" y="496121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08304" y="496121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endParaRPr kumimoji="1" lang="ja-JP" altLang="en-US" sz="24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655656" y="1994713"/>
            <a:ext cx="12001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i="1" dirty="0" smtClean="0">
                <a:latin typeface="Symbol" panose="05050102010706020507" pitchFamily="18" charset="2"/>
              </a:rPr>
              <a:t>q, </a:t>
            </a:r>
            <a:r>
              <a:rPr kumimoji="1" lang="en-US" altLang="ja-JP" sz="2400" i="1" dirty="0" err="1" smtClean="0">
                <a:latin typeface="Symbol" panose="05050102010706020507" pitchFamily="18" charset="2"/>
              </a:rPr>
              <a:t>f</a:t>
            </a:r>
            <a:r>
              <a:rPr kumimoji="1" lang="en-US" altLang="ja-JP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541840" y="1391646"/>
            <a:ext cx="146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(SM, dim-4)</a:t>
            </a:r>
            <a:endParaRPr kumimoji="1" lang="ja-JP" altLang="en-US" dirty="0"/>
          </a:p>
        </p:txBody>
      </p:sp>
      <p:graphicFrame>
        <p:nvGraphicFramePr>
          <p:cNvPr id="64" name="オブジェクト 63"/>
          <p:cNvGraphicFramePr>
            <a:graphicFrameLocks noChangeAspect="1"/>
          </p:cNvGraphicFramePr>
          <p:nvPr>
            <p:extLst/>
          </p:nvPr>
        </p:nvGraphicFramePr>
        <p:xfrm>
          <a:off x="3424238" y="1814513"/>
          <a:ext cx="43307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06" name="Equation" r:id="rId3" imgW="4330440" imgH="965160" progId="Equation.DSMT4">
                  <p:embed/>
                </p:oleObj>
              </mc:Choice>
              <mc:Fallback>
                <p:oleObj name="Equation" r:id="rId3" imgW="433044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4238" y="1814513"/>
                        <a:ext cx="43307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71631" y="5443984"/>
            <a:ext cx="899969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Muon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)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97579" y="497117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endParaRPr kumimoji="1" lang="ja-JP" altLang="en-US" sz="2400" dirty="0">
              <a:latin typeface="Symbol" panose="05050102010706020507" pitchFamily="18" charset="2"/>
            </a:endParaRPr>
          </a:p>
        </p:txBody>
      </p:sp>
      <p:sp>
        <p:nvSpPr>
          <p:cNvPr id="48" name="下矢印 47"/>
          <p:cNvSpPr/>
          <p:nvPr/>
        </p:nvSpPr>
        <p:spPr>
          <a:xfrm>
            <a:off x="4177694" y="874908"/>
            <a:ext cx="1780495" cy="886070"/>
          </a:xfrm>
          <a:prstGeom prst="downArrow">
            <a:avLst>
              <a:gd name="adj1" fmla="val 50000"/>
              <a:gd name="adj2" fmla="val 4546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EFT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5898087" y="1115602"/>
            <a:ext cx="2841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dim-6 CPV eff. ops. having impact on EDMs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32547" y="143534"/>
            <a:ext cx="3448636" cy="738664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BSM</a:t>
            </a:r>
          </a:p>
          <a:p>
            <a:pPr algn="ctr"/>
            <a:r>
              <a:rPr lang="en-US" altLang="ja-JP" dirty="0" smtClean="0"/>
              <a:t>SUSY, Extra-dim, GUTs, </a:t>
            </a:r>
            <a:r>
              <a:rPr lang="en-US" altLang="ja-JP" dirty="0"/>
              <a:t>...</a:t>
            </a:r>
            <a:endParaRPr kumimoji="1" lang="en-US" altLang="ja-JP" dirty="0" smtClean="0"/>
          </a:p>
        </p:txBody>
      </p:sp>
      <p:sp>
        <p:nvSpPr>
          <p:cNvPr id="26" name="下矢印 25"/>
          <p:cNvSpPr/>
          <p:nvPr/>
        </p:nvSpPr>
        <p:spPr>
          <a:xfrm>
            <a:off x="3232547" y="2858809"/>
            <a:ext cx="3448636" cy="1876526"/>
          </a:xfrm>
          <a:prstGeom prst="downArrow">
            <a:avLst>
              <a:gd name="adj1" fmla="val 50000"/>
              <a:gd name="adj2" fmla="val 40467"/>
            </a:avLst>
          </a:prstGeom>
          <a:pattFill prst="dkHorz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82985" y="568201"/>
            <a:ext cx="2177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V. </a:t>
            </a:r>
            <a:r>
              <a:rPr kumimoji="1" lang="en-US" altLang="ja-JP" sz="1200" dirty="0" err="1" smtClean="0"/>
              <a:t>Cirigliano</a:t>
            </a:r>
            <a:r>
              <a:rPr kumimoji="1" lang="en-US" altLang="ja-JP" sz="1200" dirty="0" smtClean="0"/>
              <a:t> et al., </a:t>
            </a:r>
            <a:r>
              <a:rPr kumimoji="1" lang="en-US" altLang="ja-JP" sz="1200" dirty="0" err="1" smtClean="0"/>
              <a:t>Prog</a:t>
            </a:r>
            <a:r>
              <a:rPr kumimoji="1" lang="en-US" altLang="ja-JP" sz="1200" dirty="0" smtClean="0"/>
              <a:t>. Part. </a:t>
            </a:r>
            <a:r>
              <a:rPr kumimoji="1" lang="en-US" altLang="ja-JP" sz="1200" dirty="0" err="1" smtClean="0"/>
              <a:t>Nucl</a:t>
            </a:r>
            <a:r>
              <a:rPr kumimoji="1" lang="en-US" altLang="ja-JP" sz="1200" dirty="0" smtClean="0"/>
              <a:t>. Phys. 71 (2013) 2.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5056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正方形/長方形 64"/>
          <p:cNvSpPr/>
          <p:nvPr/>
        </p:nvSpPr>
        <p:spPr>
          <a:xfrm>
            <a:off x="3100081" y="1760978"/>
            <a:ext cx="4824536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371889" y="1760978"/>
            <a:ext cx="1728192" cy="109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2494102" y="3411415"/>
            <a:ext cx="4824536" cy="8640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237925"/>
              </p:ext>
            </p:extLst>
          </p:nvPr>
        </p:nvGraphicFramePr>
        <p:xfrm>
          <a:off x="2940050" y="3592513"/>
          <a:ext cx="3937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48" name="Equation" r:id="rId3" imgW="3936960" imgH="457200" progId="Equation.DSMT4">
                  <p:embed/>
                </p:oleObj>
              </mc:Choice>
              <mc:Fallback>
                <p:oleObj name="Equation" r:id="rId3" imgW="39369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050" y="3592513"/>
                        <a:ext cx="39370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115616" y="5449757"/>
            <a:ext cx="2064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Paramagnetic atoms, molecules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(Cs, </a:t>
            </a:r>
            <a:r>
              <a:rPr lang="en-US" altLang="ja-JP" dirty="0" err="1" smtClean="0"/>
              <a:t>YbF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ThO</a:t>
            </a:r>
            <a:r>
              <a:rPr lang="en-US" altLang="ja-JP" dirty="0" smtClean="0"/>
              <a:t>, ...)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83604" y="5449757"/>
            <a:ext cx="223224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Diamagnetic </a:t>
            </a:r>
          </a:p>
          <a:p>
            <a:pPr algn="ctr"/>
            <a:r>
              <a:rPr kumimoji="1" lang="en-US" altLang="ja-JP" dirty="0" smtClean="0"/>
              <a:t>atoms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err="1"/>
              <a:t>Xe</a:t>
            </a:r>
            <a:r>
              <a:rPr lang="en-US" altLang="ja-JP" dirty="0"/>
              <a:t>, </a:t>
            </a:r>
            <a:r>
              <a:rPr lang="en-US" altLang="ja-JP" dirty="0" smtClean="0"/>
              <a:t>Hg, Rn, </a:t>
            </a:r>
            <a:r>
              <a:rPr lang="en-US" altLang="ja-JP" dirty="0" err="1" smtClean="0"/>
              <a:t>TlF</a:t>
            </a:r>
            <a:r>
              <a:rPr lang="en-US" altLang="ja-JP" dirty="0" smtClean="0"/>
              <a:t>, ..)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48264" y="5439792"/>
            <a:ext cx="208823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Charged particles</a:t>
            </a: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bare 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ions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endParaRPr kumimoji="1" lang="en-US" altLang="ja-JP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(p, d,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He, </a:t>
            </a:r>
            <a:r>
              <a:rPr lang="en-US" altLang="ja-JP" baseline="30000" dirty="0" smtClean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Li, ..)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38328" y="5443984"/>
            <a:ext cx="119307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Neutron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(n)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03094" y="4971179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15952" y="498231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44144" y="496121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08304" y="496121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endParaRPr kumimoji="1" lang="ja-JP" altLang="en-US" sz="24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655656" y="1994713"/>
            <a:ext cx="12001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i="1" dirty="0" smtClean="0">
                <a:latin typeface="Symbol" panose="05050102010706020507" pitchFamily="18" charset="2"/>
              </a:rPr>
              <a:t>q, </a:t>
            </a:r>
            <a:r>
              <a:rPr kumimoji="1" lang="en-US" altLang="ja-JP" sz="2400" i="1" dirty="0" err="1" smtClean="0">
                <a:latin typeface="Symbol" panose="05050102010706020507" pitchFamily="18" charset="2"/>
              </a:rPr>
              <a:t>f</a:t>
            </a:r>
            <a:r>
              <a:rPr kumimoji="1" lang="en-US" altLang="ja-JP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541840" y="1391646"/>
            <a:ext cx="146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(SM, dim-4)</a:t>
            </a:r>
            <a:endParaRPr kumimoji="1" lang="ja-JP" altLang="en-US" dirty="0"/>
          </a:p>
        </p:txBody>
      </p:sp>
      <p:graphicFrame>
        <p:nvGraphicFramePr>
          <p:cNvPr id="64" name="オブジェクト 63"/>
          <p:cNvGraphicFramePr>
            <a:graphicFrameLocks noChangeAspect="1"/>
          </p:cNvGraphicFramePr>
          <p:nvPr>
            <p:extLst/>
          </p:nvPr>
        </p:nvGraphicFramePr>
        <p:xfrm>
          <a:off x="3424238" y="1814513"/>
          <a:ext cx="43307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49" name="Equation" r:id="rId5" imgW="4330440" imgH="965160" progId="Equation.DSMT4">
                  <p:embed/>
                </p:oleObj>
              </mc:Choice>
              <mc:Fallback>
                <p:oleObj name="Equation" r:id="rId5" imgW="433044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4238" y="1814513"/>
                        <a:ext cx="43307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71631" y="5443984"/>
            <a:ext cx="899969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Muon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)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97579" y="497117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endParaRPr kumimoji="1" lang="ja-JP" altLang="en-US" sz="2400" dirty="0">
              <a:latin typeface="Symbol" panose="05050102010706020507" pitchFamily="18" charset="2"/>
            </a:endParaRPr>
          </a:p>
        </p:txBody>
      </p:sp>
      <p:sp>
        <p:nvSpPr>
          <p:cNvPr id="48" name="下矢印 47"/>
          <p:cNvSpPr/>
          <p:nvPr/>
        </p:nvSpPr>
        <p:spPr>
          <a:xfrm>
            <a:off x="4177694" y="874908"/>
            <a:ext cx="1780495" cy="886070"/>
          </a:xfrm>
          <a:prstGeom prst="downArrow">
            <a:avLst>
              <a:gd name="adj1" fmla="val 50000"/>
              <a:gd name="adj2" fmla="val 4546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EFT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97579" y="3593062"/>
            <a:ext cx="216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Global parameters</a:t>
            </a:r>
            <a:endParaRPr kumimoji="1" lang="ja-JP" altLang="en-US" dirty="0"/>
          </a:p>
        </p:txBody>
      </p:sp>
      <p:sp>
        <p:nvSpPr>
          <p:cNvPr id="58" name="下矢印 57"/>
          <p:cNvSpPr/>
          <p:nvPr/>
        </p:nvSpPr>
        <p:spPr>
          <a:xfrm>
            <a:off x="4005788" y="2872982"/>
            <a:ext cx="1982372" cy="516738"/>
          </a:xfrm>
          <a:prstGeom prst="downArrow">
            <a:avLst>
              <a:gd name="adj1" fmla="val 50000"/>
              <a:gd name="adj2" fmla="val 4546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QCD,…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5898087" y="1115602"/>
            <a:ext cx="2841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dim-6 CPV eff. ops. having impact on EDMs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32547" y="143534"/>
            <a:ext cx="3448636" cy="738664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BSM</a:t>
            </a:r>
          </a:p>
          <a:p>
            <a:pPr algn="ctr"/>
            <a:r>
              <a:rPr lang="en-US" altLang="ja-JP" dirty="0" smtClean="0"/>
              <a:t>SUSY, Extra-dim, GUTs, </a:t>
            </a:r>
            <a:r>
              <a:rPr lang="en-US" altLang="ja-JP" dirty="0"/>
              <a:t>...</a:t>
            </a:r>
            <a:endParaRPr kumimoji="1" lang="en-US" altLang="ja-JP" dirty="0" smtClean="0"/>
          </a:p>
        </p:txBody>
      </p:sp>
      <p:sp>
        <p:nvSpPr>
          <p:cNvPr id="25" name="下矢印 24"/>
          <p:cNvSpPr/>
          <p:nvPr/>
        </p:nvSpPr>
        <p:spPr>
          <a:xfrm>
            <a:off x="3297881" y="4275510"/>
            <a:ext cx="3448636" cy="891872"/>
          </a:xfrm>
          <a:prstGeom prst="downArrow">
            <a:avLst>
              <a:gd name="adj1" fmla="val 50000"/>
              <a:gd name="adj2" fmla="val 71107"/>
            </a:avLst>
          </a:prstGeom>
          <a:pattFill prst="dkHorz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982985" y="568201"/>
            <a:ext cx="2177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V. </a:t>
            </a:r>
            <a:r>
              <a:rPr kumimoji="1" lang="en-US" altLang="ja-JP" sz="1200" dirty="0" err="1" smtClean="0"/>
              <a:t>Cirigliano</a:t>
            </a:r>
            <a:r>
              <a:rPr kumimoji="1" lang="en-US" altLang="ja-JP" sz="1200" dirty="0" smtClean="0"/>
              <a:t> et al., </a:t>
            </a:r>
            <a:r>
              <a:rPr kumimoji="1" lang="en-US" altLang="ja-JP" sz="1200" i="1" dirty="0" err="1" smtClean="0"/>
              <a:t>Prog</a:t>
            </a:r>
            <a:r>
              <a:rPr kumimoji="1" lang="en-US" altLang="ja-JP" sz="1200" i="1" dirty="0" smtClean="0"/>
              <a:t>. Part. </a:t>
            </a:r>
            <a:r>
              <a:rPr kumimoji="1" lang="en-US" altLang="ja-JP" sz="1200" i="1" dirty="0" err="1" smtClean="0"/>
              <a:t>Nucl</a:t>
            </a:r>
            <a:r>
              <a:rPr kumimoji="1" lang="en-US" altLang="ja-JP" sz="1200" i="1" dirty="0" smtClean="0"/>
              <a:t>. Phys.</a:t>
            </a:r>
            <a:r>
              <a:rPr kumimoji="1" lang="en-US" altLang="ja-JP" sz="1200" dirty="0" smtClean="0"/>
              <a:t> </a:t>
            </a:r>
            <a:r>
              <a:rPr kumimoji="1" lang="en-US" altLang="ja-JP" sz="1200" b="1" dirty="0" smtClean="0"/>
              <a:t>71</a:t>
            </a:r>
            <a:r>
              <a:rPr kumimoji="1" lang="en-US" altLang="ja-JP" sz="1200" dirty="0" smtClean="0"/>
              <a:t> (2013) 2.</a:t>
            </a:r>
            <a:endParaRPr kumimoji="1" lang="ja-JP" altLang="en-US" sz="1200" dirty="0"/>
          </a:p>
        </p:txBody>
      </p:sp>
      <p:sp>
        <p:nvSpPr>
          <p:cNvPr id="2" name="正方形/長方形 1"/>
          <p:cNvSpPr/>
          <p:nvPr/>
        </p:nvSpPr>
        <p:spPr>
          <a:xfrm>
            <a:off x="7308304" y="3561426"/>
            <a:ext cx="1973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J. Engel </a:t>
            </a:r>
            <a:r>
              <a:rPr lang="en-US" altLang="ja-JP" sz="1200" i="1" dirty="0">
                <a:latin typeface="+mn-lt"/>
                <a:cs typeface="Times New Roman" panose="02020603050405020304" pitchFamily="18" charset="0"/>
              </a:rPr>
              <a:t>et al</a:t>
            </a:r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., </a:t>
            </a:r>
            <a:r>
              <a:rPr lang="en-US" altLang="ja-JP" sz="1200" i="1" dirty="0" err="1">
                <a:latin typeface="+mn-lt"/>
                <a:cs typeface="Times New Roman" panose="02020603050405020304" pitchFamily="18" charset="0"/>
              </a:rPr>
              <a:t>Prog</a:t>
            </a:r>
            <a:r>
              <a:rPr lang="en-US" altLang="ja-JP" sz="1200" i="1" dirty="0">
                <a:latin typeface="+mn-lt"/>
                <a:cs typeface="Times New Roman" panose="02020603050405020304" pitchFamily="18" charset="0"/>
              </a:rPr>
              <a:t>. Part. </a:t>
            </a:r>
            <a:endParaRPr lang="en-US" altLang="ja-JP" sz="1200" i="1" dirty="0" smtClean="0">
              <a:latin typeface="+mn-lt"/>
              <a:cs typeface="Times New Roman" panose="02020603050405020304" pitchFamily="18" charset="0"/>
            </a:endParaRPr>
          </a:p>
          <a:p>
            <a:r>
              <a:rPr lang="en-US" altLang="ja-JP" sz="1200" i="1" dirty="0" err="1" smtClean="0">
                <a:latin typeface="+mn-lt"/>
                <a:cs typeface="Times New Roman" panose="02020603050405020304" pitchFamily="18" charset="0"/>
              </a:rPr>
              <a:t>Nucl</a:t>
            </a:r>
            <a:r>
              <a:rPr lang="en-US" altLang="ja-JP" sz="1200" i="1" dirty="0">
                <a:latin typeface="+mn-lt"/>
                <a:cs typeface="Times New Roman" panose="02020603050405020304" pitchFamily="18" charset="0"/>
              </a:rPr>
              <a:t>. Phys.</a:t>
            </a:r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ja-JP" sz="1200" b="1" dirty="0">
                <a:latin typeface="+mn-lt"/>
                <a:cs typeface="Times New Roman" panose="02020603050405020304" pitchFamily="18" charset="0"/>
              </a:rPr>
              <a:t>71</a:t>
            </a:r>
            <a:r>
              <a:rPr lang="en-US" altLang="ja-JP" sz="1200" dirty="0">
                <a:latin typeface="+mn-lt"/>
                <a:cs typeface="Times New Roman" panose="02020603050405020304" pitchFamily="18" charset="0"/>
              </a:rPr>
              <a:t> (2013) 21</a:t>
            </a:r>
            <a:endParaRPr lang="ja-JP" alt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555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3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ue design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arting a Course by Wes Moss">
  <a:themeElements>
    <a:clrScheme name="Charting a Course">
      <a:dk1>
        <a:srgbClr val="40404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7197C5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7197C5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10_06_12_AMO討論会</Template>
  <TotalTime>6923</TotalTime>
  <Words>3312</Words>
  <Application>Microsoft Office PowerPoint</Application>
  <PresentationFormat>画面に合わせる (4:3)</PresentationFormat>
  <Paragraphs>1093</Paragraphs>
  <Slides>74</Slides>
  <Notes>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23</vt:i4>
      </vt:variant>
      <vt:variant>
        <vt:lpstr>テーマ</vt:lpstr>
      </vt:variant>
      <vt:variant>
        <vt:i4>5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74</vt:i4>
      </vt:variant>
    </vt:vector>
  </HeadingPairs>
  <TitlesOfParts>
    <vt:vector size="105" baseType="lpstr">
      <vt:lpstr>HGP明朝E</vt:lpstr>
      <vt:lpstr>HGｺﾞｼｯｸM</vt:lpstr>
      <vt:lpstr>MS PGothic</vt:lpstr>
      <vt:lpstr>MS PGothic</vt:lpstr>
      <vt:lpstr>ＭＳ Ｐ明朝</vt:lpstr>
      <vt:lpstr>PMingLiU</vt:lpstr>
      <vt:lpstr>宋体</vt:lpstr>
      <vt:lpstr>ヒラギノ角ゴ Pro W3</vt:lpstr>
      <vt:lpstr>Arial</vt:lpstr>
      <vt:lpstr>Calibri</vt:lpstr>
      <vt:lpstr>Cambria Math</vt:lpstr>
      <vt:lpstr>Candara</vt:lpstr>
      <vt:lpstr>Comic Sans MS</vt:lpstr>
      <vt:lpstr>Euclid Math One</vt:lpstr>
      <vt:lpstr>Euclid Math Two</vt:lpstr>
      <vt:lpstr>Garamond</vt:lpstr>
      <vt:lpstr>Georgia</vt:lpstr>
      <vt:lpstr>Symbol</vt:lpstr>
      <vt:lpstr>Tahoma</vt:lpstr>
      <vt:lpstr>Times New Roman</vt:lpstr>
      <vt:lpstr>Trebuchet MS</vt:lpstr>
      <vt:lpstr>Verdana</vt:lpstr>
      <vt:lpstr>Wingdings</vt:lpstr>
      <vt:lpstr>1_標準デザイン</vt:lpstr>
      <vt:lpstr>1_Blue design</vt:lpstr>
      <vt:lpstr>Charting a Course by Wes Moss</vt:lpstr>
      <vt:lpstr>Default Design</vt:lpstr>
      <vt:lpstr>ウェーブ</vt:lpstr>
      <vt:lpstr>Equation</vt:lpstr>
      <vt:lpstr>数式</vt:lpstr>
      <vt:lpstr>ビットマップ イメージ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Transverse Pumping / Optical Rotation</vt:lpstr>
      <vt:lpstr>PowerPoint プレゼンテーション</vt:lpstr>
      <vt:lpstr>PowerPoint プレゼンテーション</vt:lpstr>
      <vt:lpstr>Precession in the dark</vt:lpstr>
      <vt:lpstr>Precession in the dark</vt:lpstr>
      <vt:lpstr>PowerPoint プレゼンテーション</vt:lpstr>
      <vt:lpstr>Enhanced EDM Sensitivity in Ra-225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Amplifying the electric field E  with a polar molecule </vt:lpstr>
      <vt:lpstr>ACME experimental schematic </vt:lpstr>
      <vt:lpstr>レーザー冷却Frを用いたEDM探索 東北大CYRIC 〜 Fr: 原子系で電子EDM増幅度最大〜 de：10-29ecm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東京工業大学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旭 耕一郎</dc:creator>
  <cp:lastModifiedBy>旭耕一郎</cp:lastModifiedBy>
  <cp:revision>521</cp:revision>
  <cp:lastPrinted>2015-09-11T14:31:26Z</cp:lastPrinted>
  <dcterms:created xsi:type="dcterms:W3CDTF">2010-07-09T22:29:53Z</dcterms:created>
  <dcterms:modified xsi:type="dcterms:W3CDTF">2015-09-15T06:35:11Z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