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92" r:id="rId1"/>
  </p:sldMasterIdLst>
  <p:notesMasterIdLst>
    <p:notesMasterId r:id="rId46"/>
  </p:notesMasterIdLst>
  <p:handoutMasterIdLst>
    <p:handoutMasterId r:id="rId47"/>
  </p:handoutMasterIdLst>
  <p:sldIdLst>
    <p:sldId id="256" r:id="rId2"/>
    <p:sldId id="571" r:id="rId3"/>
    <p:sldId id="572" r:id="rId4"/>
    <p:sldId id="573" r:id="rId5"/>
    <p:sldId id="580" r:id="rId6"/>
    <p:sldId id="581" r:id="rId7"/>
    <p:sldId id="574" r:id="rId8"/>
    <p:sldId id="575" r:id="rId9"/>
    <p:sldId id="509" r:id="rId10"/>
    <p:sldId id="540" r:id="rId11"/>
    <p:sldId id="545" r:id="rId12"/>
    <p:sldId id="546" r:id="rId13"/>
    <p:sldId id="549" r:id="rId14"/>
    <p:sldId id="562" r:id="rId15"/>
    <p:sldId id="547" r:id="rId16"/>
    <p:sldId id="565" r:id="rId17"/>
    <p:sldId id="564" r:id="rId18"/>
    <p:sldId id="552" r:id="rId19"/>
    <p:sldId id="566" r:id="rId20"/>
    <p:sldId id="568" r:id="rId21"/>
    <p:sldId id="561" r:id="rId22"/>
    <p:sldId id="570" r:id="rId23"/>
    <p:sldId id="569" r:id="rId24"/>
    <p:sldId id="577" r:id="rId25"/>
    <p:sldId id="498" r:id="rId26"/>
    <p:sldId id="567" r:id="rId27"/>
    <p:sldId id="582" r:id="rId28"/>
    <p:sldId id="583" r:id="rId29"/>
    <p:sldId id="584" r:id="rId30"/>
    <p:sldId id="585" r:id="rId31"/>
    <p:sldId id="376" r:id="rId32"/>
    <p:sldId id="377" r:id="rId33"/>
    <p:sldId id="386" r:id="rId34"/>
    <p:sldId id="374" r:id="rId35"/>
    <p:sldId id="375" r:id="rId36"/>
    <p:sldId id="323" r:id="rId37"/>
    <p:sldId id="344" r:id="rId38"/>
    <p:sldId id="334" r:id="rId39"/>
    <p:sldId id="335" r:id="rId40"/>
    <p:sldId id="338" r:id="rId41"/>
    <p:sldId id="337" r:id="rId42"/>
    <p:sldId id="336" r:id="rId43"/>
    <p:sldId id="389" r:id="rId44"/>
    <p:sldId id="510" r:id="rId45"/>
  </p:sldIdLst>
  <p:sldSz cx="9144000" cy="6858000" type="screen4x3"/>
  <p:notesSz cx="6858000" cy="9144000"/>
  <p:custDataLst>
    <p:tags r:id="rId48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33FF"/>
    <a:srgbClr val="FF69E2"/>
    <a:srgbClr val="00A427"/>
    <a:srgbClr val="FF6600"/>
    <a:srgbClr val="00CC33"/>
    <a:srgbClr val="FF8BF4"/>
    <a:srgbClr val="FFABF7"/>
    <a:srgbClr val="47CFFF"/>
    <a:srgbClr val="F40CEE"/>
    <a:srgbClr val="FFBE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1" autoAdjust="0"/>
    <p:restoredTop sz="95097" autoAdjust="0"/>
  </p:normalViewPr>
  <p:slideViewPr>
    <p:cSldViewPr>
      <p:cViewPr>
        <p:scale>
          <a:sx n="80" d="100"/>
          <a:sy n="80" d="100"/>
        </p:scale>
        <p:origin x="-1085" y="-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768"/>
    </p:cViewPr>
  </p:sorterViewPr>
  <p:notesViewPr>
    <p:cSldViewPr>
      <p:cViewPr varScale="1">
        <p:scale>
          <a:sx n="71" d="100"/>
          <a:sy n="71" d="100"/>
        </p:scale>
        <p:origin x="-3062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7" Type="http://schemas.openxmlformats.org/officeDocument/2006/relationships/image" Target="../media/image134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7CD7F-EB76-411B-941D-D1805F18F998}" type="datetimeFigureOut">
              <a:rPr kumimoji="1" lang="ja-JP" altLang="en-US" smtClean="0"/>
              <a:pPr/>
              <a:t>2015/9/17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A514C-3CA2-4EB9-B950-D59CEC420F6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E9AC8-BFA0-47DA-833D-3735356D6FA3}" type="datetimeFigureOut">
              <a:rPr kumimoji="1" lang="ja-JP" altLang="en-US" smtClean="0"/>
              <a:pPr/>
              <a:t>2015/9/17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0F6F4-F126-4B60-976F-2A812EFB2C8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0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stop mass</a:t>
            </a:r>
            <a:r>
              <a:rPr kumimoji="1" lang="ja-JP" altLang="en-US" dirty="0" smtClean="0"/>
              <a:t>の値を書く。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stop mass</a:t>
            </a:r>
            <a:r>
              <a:rPr kumimoji="1" lang="ja-JP" altLang="en-US" dirty="0" smtClean="0"/>
              <a:t>の値を書く。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stop mass</a:t>
            </a:r>
            <a:r>
              <a:rPr kumimoji="1" lang="ja-JP" altLang="en-US" dirty="0" smtClean="0"/>
              <a:t>の値を書く。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stop mass</a:t>
            </a:r>
            <a:r>
              <a:rPr kumimoji="1" lang="ja-JP" altLang="en-US" dirty="0" smtClean="0"/>
              <a:t>の値を書く。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stop mass</a:t>
            </a:r>
            <a:r>
              <a:rPr kumimoji="1" lang="ja-JP" altLang="en-US" dirty="0" smtClean="0"/>
              <a:t>の値を書く。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stop mass</a:t>
            </a:r>
            <a:r>
              <a:rPr kumimoji="1" lang="ja-JP" altLang="en-US" dirty="0" smtClean="0"/>
              <a:t>の値を書く。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stop mass</a:t>
            </a:r>
            <a:r>
              <a:rPr kumimoji="1" lang="ja-JP" altLang="en-US" dirty="0" smtClean="0"/>
              <a:t>の値を書く。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stop mass</a:t>
            </a:r>
            <a:r>
              <a:rPr kumimoji="1" lang="ja-JP" altLang="en-US" dirty="0" smtClean="0"/>
              <a:t>の値を書く。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Overall</a:t>
            </a:r>
            <a:r>
              <a:rPr kumimoji="1" lang="en-US" altLang="ja-JP" baseline="0" dirty="0" smtClean="0"/>
              <a:t> &lt;Φ&gt;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43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実と虚の、点のプロットを載せる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0F6F4-F126-4B60-976F-2A812EFB2C8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HGPｺﾞｼｯｸM" pitchFamily="50" charset="-128"/>
              </a:defRPr>
            </a:lvl1pPr>
          </a:lstStyle>
          <a:p>
            <a:r>
              <a:rPr kumimoji="1" lang="en-US" altLang="ja-JP" smtClean="0"/>
              <a:t>CEDM constraints in E6×SU(2)F×U(1)A SUSY GUT model</a:t>
            </a:r>
            <a:endParaRPr kumimoji="1" lang="ja-JP" altLang="en-US" dirty="0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HGPｺﾞｼｯｸM" pitchFamily="50" charset="-128"/>
              </a:defRPr>
            </a:lvl1pPr>
          </a:lstStyle>
          <a:p>
            <a:r>
              <a:rPr kumimoji="1" lang="en-US" altLang="ja-JP" smtClean="0"/>
              <a:t>CEDM constraints in E6×SU(2)F×U(1)A SUSY GUT model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HGPｺﾞｼｯｸM" pitchFamily="50" charset="-128"/>
              </a:defRPr>
            </a:lvl1pPr>
          </a:lstStyle>
          <a:p>
            <a:r>
              <a:rPr kumimoji="1" lang="en-US" altLang="ja-JP" smtClean="0"/>
              <a:t>CEDM constraints in E6×SU(2)F×U(1)A SUSY GUT model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HGPｺﾞｼｯｸM" pitchFamily="50" charset="-128"/>
              </a:defRPr>
            </a:lvl1pPr>
          </a:lstStyle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HGPｺﾞｼｯｸM" pitchFamily="50" charset="-128"/>
              </a:defRPr>
            </a:lvl1pPr>
          </a:lstStyle>
          <a:p>
            <a:r>
              <a:rPr kumimoji="1" lang="en-US" altLang="ja-JP" smtClean="0"/>
              <a:t>CEDM constraints in E6×SU(2)F×U(1)A SUSY GUT model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HGPｺﾞｼｯｸM" pitchFamily="50" charset="-128"/>
              </a:defRPr>
            </a:lvl1pPr>
          </a:lstStyle>
          <a:p>
            <a:r>
              <a:rPr kumimoji="1" lang="en-US" altLang="ja-JP" smtClean="0"/>
              <a:t>CEDM constraints in E6×SU(2)F×U(1)A SUSY GUT model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HGPｺﾞｼｯｸM" pitchFamily="50" charset="-128"/>
              </a:defRPr>
            </a:lvl1pPr>
          </a:lstStyle>
          <a:p>
            <a:r>
              <a:rPr kumimoji="1" lang="en-US" altLang="ja-JP" smtClean="0"/>
              <a:t>CEDM constraints in E6×SU(2)F×U(1)A SUSY GUT model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HGPｺﾞｼｯｸM" pitchFamily="50" charset="-128"/>
              </a:defRPr>
            </a:lvl1pPr>
          </a:lstStyle>
          <a:p>
            <a:r>
              <a:rPr kumimoji="1" lang="en-US" altLang="ja-JP" smtClean="0"/>
              <a:t>CEDM constraints in E6×SU(2)F×U(1)A SUSY GUT model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HGPｺﾞｼｯｸM" pitchFamily="50" charset="-128"/>
              </a:defRPr>
            </a:lvl1pPr>
          </a:lstStyle>
          <a:p>
            <a:r>
              <a:rPr kumimoji="1" lang="en-US" altLang="ja-JP" smtClean="0"/>
              <a:t>CEDM constraints in E6×SU(2)F×U(1)A SUSY GUT model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HGPｺﾞｼｯｸM" pitchFamily="50" charset="-128"/>
              </a:defRPr>
            </a:lvl1pPr>
          </a:lstStyle>
          <a:p>
            <a:r>
              <a:rPr kumimoji="1" lang="en-US" altLang="ja-JP" smtClean="0"/>
              <a:t>CEDM constraints in E6×SU(2)F×U(1)A SUSY GUT model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HGPｺﾞｼｯｸM" pitchFamily="50" charset="-128"/>
              </a:defRPr>
            </a:lvl1pPr>
          </a:lstStyle>
          <a:p>
            <a:r>
              <a:rPr kumimoji="1" lang="en-US" altLang="ja-JP" smtClean="0"/>
              <a:t>CEDM constraints in E6×SU(2)F×U(1)A SUSY GUT model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HGPｺﾞｼｯｸM" pitchFamily="50" charset="-128"/>
              </a:defRPr>
            </a:lvl1pPr>
          </a:lstStyle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4713312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kumimoji="1" lang="en-US" altLang="ja-JP" smtClean="0">
                <a:ea typeface="HGPｺﾞｼｯｸM" pitchFamily="50" charset="-128"/>
              </a:rPr>
              <a:t>CEDM constraints in E6×SU(2)F×U(1)A SUSY GUT model</a:t>
            </a:r>
            <a:endParaRPr kumimoji="1" lang="ja-JP" altLang="en-US" dirty="0">
              <a:ea typeface="HGPｺﾞｼｯｸM" pitchFamily="50" charset="-128"/>
            </a:endParaRP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HGPｺﾞｼｯｸM" pitchFamily="50" charset="-128"/>
              </a:defRPr>
            </a:lvl1pPr>
          </a:lstStyle>
          <a:p>
            <a:fld id="{58389D84-2F8D-4276-BF91-BC4248458B56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HGPｺﾞｼｯｸM" pitchFamily="50" charset="-128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HGPｺﾞｼｯｸM" pitchFamily="50" charset="-128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HGPｺﾞｼｯｸM" pitchFamily="50" charset="-128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HGPｺﾞｼｯｸM" pitchFamily="50" charset="-128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HGPｺﾞｼｯｸM" pitchFamily="50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5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69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74.png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8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9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notesSlide" Target="../notesSlides/notesSlide21.xml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29344" y="4509120"/>
            <a:ext cx="5477072" cy="648072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名古屋大学　</a:t>
            </a:r>
            <a:r>
              <a:rPr lang="en-US" altLang="ja-JP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D1</a:t>
            </a:r>
            <a:r>
              <a:rPr lang="ja-JP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　重神 芳弘</a:t>
            </a:r>
            <a:endParaRPr lang="en-US" altLang="ja-JP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03848" y="5373216"/>
            <a:ext cx="464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HGPｺﾞｼｯｸM" pitchFamily="50" charset="-128"/>
              </a:rPr>
              <a:t>共同研究者</a:t>
            </a:r>
            <a:r>
              <a:rPr lang="en-US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HGPｺﾞｼｯｸM" pitchFamily="50" charset="-128"/>
              </a:rPr>
              <a:t>: </a:t>
            </a:r>
            <a:r>
              <a:rPr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HGPｺﾞｼｯｸM" pitchFamily="50" charset="-128"/>
              </a:rPr>
              <a:t>前川 展祐、村松 祐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" y="647185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dirty="0" smtClean="0">
                <a:solidFill>
                  <a:srgbClr val="FF69E2"/>
                </a:solidFill>
                <a:ea typeface="HGPｺﾞｼｯｸM" pitchFamily="50" charset="-128"/>
              </a:rPr>
              <a:t>基研研究会 素粒子物理学の進展</a:t>
            </a:r>
            <a:r>
              <a:rPr lang="en-US" altLang="ja-JP" dirty="0" smtClean="0">
                <a:solidFill>
                  <a:srgbClr val="FF69E2"/>
                </a:solidFill>
                <a:ea typeface="HGPｺﾞｼｯｸM" pitchFamily="50" charset="-128"/>
              </a:rPr>
              <a:t>2015</a:t>
            </a:r>
            <a:r>
              <a:rPr lang="ja-JP" altLang="en-US" dirty="0" smtClean="0">
                <a:solidFill>
                  <a:srgbClr val="FF69E2"/>
                </a:solidFill>
                <a:ea typeface="HGPｺﾞｼｯｸM" pitchFamily="50" charset="-128"/>
              </a:rPr>
              <a:t> </a:t>
            </a:r>
            <a:r>
              <a:rPr lang="en-US" altLang="ja-JP" dirty="0" smtClean="0">
                <a:solidFill>
                  <a:srgbClr val="FF69E2"/>
                </a:solidFill>
                <a:ea typeface="HGPｺﾞｼｯｸM" pitchFamily="50" charset="-128"/>
              </a:rPr>
              <a:t>@</a:t>
            </a:r>
            <a:r>
              <a:rPr lang="ja-JP" altLang="en-US" dirty="0" smtClean="0">
                <a:solidFill>
                  <a:srgbClr val="FF69E2"/>
                </a:solidFill>
                <a:ea typeface="HGPｺﾞｼｯｸM" pitchFamily="50" charset="-128"/>
              </a:rPr>
              <a:t>京都大学 基礎物理学研究所　</a:t>
            </a:r>
            <a:r>
              <a:rPr lang="en-US" altLang="ja-JP" dirty="0" smtClean="0">
                <a:solidFill>
                  <a:srgbClr val="FF69E2"/>
                </a:solidFill>
                <a:ea typeface="HGPｺﾞｼｯｸM" pitchFamily="50" charset="-128"/>
              </a:rPr>
              <a:t>9</a:t>
            </a:r>
            <a:r>
              <a:rPr lang="ja-JP" altLang="en-US" dirty="0" smtClean="0">
                <a:solidFill>
                  <a:srgbClr val="FF69E2"/>
                </a:solidFill>
                <a:ea typeface="HGPｺﾞｼｯｸM" pitchFamily="50" charset="-128"/>
              </a:rPr>
              <a:t>月</a:t>
            </a:r>
            <a:r>
              <a:rPr lang="en-US" altLang="ja-JP" dirty="0" smtClean="0">
                <a:solidFill>
                  <a:srgbClr val="FF69E2"/>
                </a:solidFill>
                <a:ea typeface="HGPｺﾞｼｯｸM" pitchFamily="50" charset="-128"/>
              </a:rPr>
              <a:t>14</a:t>
            </a:r>
            <a:r>
              <a:rPr lang="ja-JP" altLang="en-US" dirty="0" smtClean="0">
                <a:solidFill>
                  <a:srgbClr val="FF69E2"/>
                </a:solidFill>
                <a:ea typeface="HGPｺﾞｼｯｸM" pitchFamily="50" charset="-128"/>
              </a:rPr>
              <a:t>日～</a:t>
            </a:r>
            <a:r>
              <a:rPr lang="en-US" altLang="ja-JP" dirty="0" smtClean="0">
                <a:solidFill>
                  <a:srgbClr val="FF69E2"/>
                </a:solidFill>
                <a:ea typeface="HGPｺﾞｼｯｸM" pitchFamily="50" charset="-128"/>
              </a:rPr>
              <a:t>18</a:t>
            </a:r>
            <a:r>
              <a:rPr lang="ja-JP" altLang="en-US" dirty="0" smtClean="0">
                <a:solidFill>
                  <a:srgbClr val="FF69E2"/>
                </a:solidFill>
                <a:ea typeface="HGPｺﾞｼｯｸM" pitchFamily="50" charset="-128"/>
              </a:rPr>
              <a:t>日</a:t>
            </a:r>
            <a:endParaRPr kumimoji="1" lang="ja-JP" altLang="en-US" dirty="0">
              <a:solidFill>
                <a:srgbClr val="FF69E2"/>
              </a:solidFill>
              <a:ea typeface="HGPｺﾞｼｯｸM" pitchFamily="50" charset="-128"/>
            </a:endParaRPr>
          </a:p>
        </p:txBody>
      </p:sp>
      <p:pic>
        <p:nvPicPr>
          <p:cNvPr id="6" name="図 5" descr="eke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872" y="4533900"/>
            <a:ext cx="2408368" cy="170341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25682" y="1961545"/>
            <a:ext cx="8692636" cy="1323439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ea typeface="HGPｺﾞｼｯｸM" pitchFamily="50" charset="-128"/>
              </a:rPr>
              <a:t>CEDM constraints</a:t>
            </a:r>
          </a:p>
          <a:p>
            <a:endParaRPr kumimoji="1" lang="en-US" altLang="ja-JP" sz="800" dirty="0" smtClean="0">
              <a:ea typeface="HGPｺﾞｼｯｸM" pitchFamily="50" charset="-128"/>
            </a:endParaRPr>
          </a:p>
          <a:p>
            <a:r>
              <a:rPr kumimoji="1" lang="en-US" altLang="ja-JP" sz="3600" dirty="0" smtClean="0">
                <a:ea typeface="HGPｺﾞｼｯｸM" pitchFamily="50" charset="-128"/>
              </a:rPr>
              <a:t>      in E</a:t>
            </a:r>
            <a:r>
              <a:rPr kumimoji="1" lang="en-US" altLang="ja-JP" sz="3600" baseline="-25000" dirty="0" smtClean="0">
                <a:ea typeface="HGPｺﾞｼｯｸM" pitchFamily="50" charset="-128"/>
              </a:rPr>
              <a:t>6</a:t>
            </a:r>
            <a:r>
              <a:rPr kumimoji="1" lang="en-US" altLang="ja-JP" sz="3600" dirty="0" smtClean="0">
                <a:ea typeface="HGPｺﾞｼｯｸM" pitchFamily="50" charset="-128"/>
              </a:rPr>
              <a:t>×SU(2)</a:t>
            </a:r>
            <a:r>
              <a:rPr kumimoji="1" lang="en-US" altLang="ja-JP" sz="3600" baseline="-25000" dirty="0" smtClean="0">
                <a:ea typeface="HGPｺﾞｼｯｸM" pitchFamily="50" charset="-128"/>
              </a:rPr>
              <a:t>F</a:t>
            </a:r>
            <a:r>
              <a:rPr lang="en-US" altLang="ja-JP" sz="3600" dirty="0" smtClean="0">
                <a:ea typeface="HGPｺﾞｼｯｸM" pitchFamily="50" charset="-128"/>
              </a:rPr>
              <a:t>×U(1)</a:t>
            </a:r>
            <a:r>
              <a:rPr kumimoji="1" lang="en-US" altLang="ja-JP" sz="3600" baseline="-25000" dirty="0" smtClean="0">
                <a:ea typeface="HGPｺﾞｼｯｸM" pitchFamily="50" charset="-128"/>
              </a:rPr>
              <a:t>A</a:t>
            </a:r>
            <a:r>
              <a:rPr kumimoji="1" lang="en-US" altLang="ja-JP" sz="3600" dirty="0" smtClean="0">
                <a:ea typeface="HGPｺﾞｼｯｸM" pitchFamily="50" charset="-128"/>
              </a:rPr>
              <a:t> SUSY GUT model</a:t>
            </a:r>
            <a:endParaRPr kumimoji="1" lang="ja-JP" altLang="en-US" sz="3600" dirty="0" smtClean="0"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E</a:t>
            </a:r>
            <a:r>
              <a:rPr lang="en-US" altLang="ja-JP" sz="3200" baseline="-250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6</a:t>
            </a:r>
            <a:r>
              <a:rPr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×SU(2)</a:t>
            </a:r>
            <a:r>
              <a:rPr lang="en-US" altLang="ja-JP" sz="3200" baseline="-250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F</a:t>
            </a:r>
            <a:r>
              <a:rPr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×U(1)</a:t>
            </a:r>
            <a:r>
              <a:rPr lang="en-US" altLang="ja-JP" sz="3200" baseline="-250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A</a:t>
            </a:r>
            <a:r>
              <a:rPr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 SUSY GUT model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68760"/>
            <a:ext cx="8554152" cy="5032917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物質場・・・</a:t>
            </a:r>
            <a:r>
              <a:rPr lang="en-US" altLang="ja-JP" sz="2800" dirty="0" smtClean="0"/>
              <a:t>E</a:t>
            </a:r>
            <a:r>
              <a:rPr lang="en-US" altLang="ja-JP" sz="2800" baseline="-25000" dirty="0" smtClean="0"/>
              <a:t>6</a:t>
            </a:r>
            <a:r>
              <a:rPr lang="ja-JP" altLang="en-US" sz="2800" dirty="0" smtClean="0"/>
              <a:t>の</a:t>
            </a:r>
            <a:r>
              <a:rPr lang="en-US" altLang="ja-JP" sz="2800" b="1" dirty="0" smtClean="0"/>
              <a:t>27</a:t>
            </a:r>
            <a:r>
              <a:rPr lang="ja-JP" altLang="en-US" sz="2800" dirty="0" smtClean="0"/>
              <a:t>表現、</a:t>
            </a:r>
            <a:r>
              <a:rPr lang="en-US" altLang="ja-JP" sz="2800" dirty="0" err="1" smtClean="0"/>
              <a:t>Ψ</a:t>
            </a:r>
            <a:r>
              <a:rPr lang="en-US" altLang="ja-JP" sz="2800" baseline="-25000" dirty="0" err="1" smtClean="0"/>
              <a:t>a</a:t>
            </a:r>
            <a:r>
              <a:rPr lang="ja-JP" altLang="en-US" sz="2800" dirty="0" err="1" smtClean="0"/>
              <a:t>、</a:t>
            </a:r>
            <a:r>
              <a:rPr lang="en-US" altLang="ja-JP" sz="2800" dirty="0" smtClean="0"/>
              <a:t>Ψ</a:t>
            </a:r>
            <a:r>
              <a:rPr lang="en-US" altLang="ja-JP" sz="2800" baseline="-25000" dirty="0" smtClean="0"/>
              <a:t>3</a:t>
            </a:r>
            <a:r>
              <a:rPr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  <p:pic>
        <p:nvPicPr>
          <p:cNvPr id="5" name="図 4" descr="smparticles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724" y="1988840"/>
            <a:ext cx="7710826" cy="319750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853333" y="5693186"/>
            <a:ext cx="3891193" cy="40011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ea typeface="HGPｺﾞｼｯｸM" pitchFamily="50" charset="-128"/>
              </a:rPr>
              <a:t>特徴的な</a:t>
            </a:r>
            <a:r>
              <a:rPr lang="en-US" altLang="ja-JP" sz="2000" dirty="0" smtClean="0">
                <a:ea typeface="HGPｺﾞｼｯｸM" pitchFamily="50" charset="-128"/>
              </a:rPr>
              <a:t>sfermion mass spectrum</a:t>
            </a:r>
            <a:endParaRPr kumimoji="1" lang="ja-JP" altLang="en-US" sz="2000" dirty="0" smtClean="0">
              <a:ea typeface="HGPｺﾞｼｯｸM" pitchFamily="50" charset="-128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4589140" y="5295900"/>
            <a:ext cx="400050" cy="342900"/>
          </a:xfrm>
          <a:prstGeom prst="down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4389834" y="4334272"/>
            <a:ext cx="3638550" cy="647090"/>
            <a:chOff x="4857750" y="4114800"/>
            <a:chExt cx="3267076" cy="581026"/>
          </a:xfrm>
        </p:grpSpPr>
        <p:sp>
          <p:nvSpPr>
            <p:cNvPr id="11" name="角丸四角形 10"/>
            <p:cNvSpPr/>
            <p:nvPr/>
          </p:nvSpPr>
          <p:spPr>
            <a:xfrm>
              <a:off x="4857750" y="4114800"/>
              <a:ext cx="3267076" cy="581026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pic>
          <p:nvPicPr>
            <p:cNvPr id="10" name="図 9" descr="key14.png"/>
            <p:cNvPicPr>
              <a:picLocks noChangeAspect="1"/>
            </p:cNvPicPr>
            <p:nvPr/>
          </p:nvPicPr>
          <p:blipFill>
            <a:blip r:embed="rId3" cstate="print"/>
            <a:srcRect l="53040"/>
            <a:stretch>
              <a:fillRect/>
            </a:stretch>
          </p:blipFill>
          <p:spPr>
            <a:xfrm>
              <a:off x="5004048" y="4221088"/>
              <a:ext cx="2965813" cy="35852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E</a:t>
            </a:r>
            <a:r>
              <a:rPr lang="en-US" altLang="ja-JP" sz="3200" baseline="-250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6</a:t>
            </a:r>
            <a:r>
              <a:rPr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×SU(2)</a:t>
            </a:r>
            <a:r>
              <a:rPr lang="en-US" altLang="ja-JP" sz="3200" baseline="-250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F</a:t>
            </a:r>
            <a:r>
              <a:rPr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×U(1)</a:t>
            </a:r>
            <a:r>
              <a:rPr lang="en-US" altLang="ja-JP" sz="3200" baseline="-250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A</a:t>
            </a:r>
            <a:r>
              <a:rPr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 SUSY GUT model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68760"/>
            <a:ext cx="8554152" cy="5032917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この模型における仮定：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000" dirty="0" smtClean="0"/>
          </a:p>
          <a:p>
            <a:r>
              <a:rPr lang="en-US" altLang="ja-JP" sz="2800" dirty="0" smtClean="0"/>
              <a:t>Sfermion mass spectrum</a:t>
            </a:r>
            <a:r>
              <a:rPr lang="ja-JP" altLang="en-US" sz="2800" dirty="0" smtClean="0"/>
              <a:t>：</a:t>
            </a:r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pPr>
              <a:buNone/>
            </a:pP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24375" y="2737495"/>
            <a:ext cx="4326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ea typeface="HGPｺﾞｼｯｸM" pitchFamily="50" charset="-128"/>
              </a:rPr>
              <a:t>M</a:t>
            </a:r>
            <a:r>
              <a:rPr kumimoji="1" lang="en-US" altLang="ja-JP" sz="2000" dirty="0" smtClean="0">
                <a:ea typeface="HGPｺﾞｼｯｸM" pitchFamily="50" charset="-128"/>
              </a:rPr>
              <a:t>odified </a:t>
            </a:r>
            <a:r>
              <a:rPr kumimoji="1" lang="en-US" altLang="ja-JP" sz="2000" dirty="0" smtClean="0">
                <a:solidFill>
                  <a:srgbClr val="FF0000"/>
                </a:solidFill>
                <a:ea typeface="HGPｺﾞｼｯｸM" pitchFamily="50" charset="-128"/>
              </a:rPr>
              <a:t>U</a:t>
            </a:r>
            <a:r>
              <a:rPr kumimoji="1" lang="en-US" altLang="ja-JP" sz="2000" dirty="0" smtClean="0">
                <a:ea typeface="HGPｺﾞｼｯｸM" pitchFamily="50" charset="-128"/>
              </a:rPr>
              <a:t>niversal </a:t>
            </a:r>
            <a:r>
              <a:rPr kumimoji="1" lang="en-US" altLang="ja-JP" sz="2000" dirty="0" smtClean="0">
                <a:solidFill>
                  <a:srgbClr val="FF0000"/>
                </a:solidFill>
                <a:ea typeface="HGPｺﾞｼｯｸM" pitchFamily="50" charset="-128"/>
              </a:rPr>
              <a:t>S</a:t>
            </a:r>
            <a:r>
              <a:rPr kumimoji="1" lang="en-US" altLang="ja-JP" sz="2000" dirty="0" smtClean="0">
                <a:ea typeface="HGPｺﾞｼｯｸM" pitchFamily="50" charset="-128"/>
              </a:rPr>
              <a:t>fermion </a:t>
            </a:r>
            <a:r>
              <a:rPr kumimoji="1" lang="en-US" altLang="ja-JP" sz="2000" dirty="0" smtClean="0">
                <a:solidFill>
                  <a:srgbClr val="FF0000"/>
                </a:solidFill>
                <a:ea typeface="HGPｺﾞｼｯｸM" pitchFamily="50" charset="-128"/>
              </a:rPr>
              <a:t>M</a:t>
            </a:r>
            <a:r>
              <a:rPr kumimoji="1" lang="en-US" altLang="ja-JP" sz="2000" dirty="0" smtClean="0">
                <a:ea typeface="HGPｺﾞｼｯｸM" pitchFamily="50" charset="-128"/>
              </a:rPr>
              <a:t>asses </a:t>
            </a:r>
          </a:p>
          <a:p>
            <a:pPr algn="r"/>
            <a:r>
              <a:rPr kumimoji="1" lang="en-US" altLang="ja-JP" sz="2000" dirty="0" smtClean="0">
                <a:ea typeface="HGPｺﾞｼｯｸM" pitchFamily="50" charset="-128"/>
              </a:rPr>
              <a:t>(</a:t>
            </a:r>
            <a:r>
              <a:rPr kumimoji="1" lang="en-US" altLang="ja-JP" sz="2000" dirty="0" smtClean="0">
                <a:solidFill>
                  <a:srgbClr val="FF0000"/>
                </a:solidFill>
                <a:ea typeface="HGPｺﾞｼｯｸM" pitchFamily="50" charset="-128"/>
              </a:rPr>
              <a:t>MUSM</a:t>
            </a:r>
            <a:r>
              <a:rPr kumimoji="1" lang="en-US" altLang="ja-JP" sz="2000" dirty="0" smtClean="0">
                <a:ea typeface="HGPｺﾞｼｯｸM" pitchFamily="50" charset="-128"/>
              </a:rPr>
              <a:t>)</a:t>
            </a:r>
            <a:endParaRPr kumimoji="1" lang="ja-JP" altLang="en-US" sz="2000" dirty="0" smtClean="0">
              <a:ea typeface="HGPｺﾞｼｯｸM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55976" y="5157192"/>
            <a:ext cx="3305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HGPｺﾞｼｯｸM" pitchFamily="50" charset="-128"/>
              </a:rPr>
              <a:t>SUSY FCNC</a:t>
            </a:r>
            <a:r>
              <a:rPr lang="ja-JP" altLang="en-US" sz="2000" dirty="0" smtClean="0">
                <a:ea typeface="HGPｺﾞｼｯｸM" pitchFamily="50" charset="-128"/>
              </a:rPr>
              <a:t>の解決に役立つ</a:t>
            </a:r>
            <a:endParaRPr kumimoji="1" lang="ja-JP" altLang="en-US" sz="2000" dirty="0">
              <a:ea typeface="HGPｺﾞｼｯｸM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3975851" y="5220568"/>
            <a:ext cx="310400" cy="275126"/>
          </a:xfrm>
          <a:prstGeom prst="rightArrow">
            <a:avLst/>
          </a:prstGeom>
          <a:solidFill>
            <a:srgbClr val="79C6FF">
              <a:alpha val="49000"/>
            </a:srgb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57011" y="5549170"/>
            <a:ext cx="2226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ea typeface="HGPｺﾞｼｯｸM" pitchFamily="50" charset="-128"/>
              </a:rPr>
              <a:t>Natural SUSY type</a:t>
            </a:r>
            <a:endParaRPr kumimoji="1" lang="ja-JP" altLang="en-US" sz="2000" dirty="0">
              <a:ea typeface="HGPｺﾞｼｯｸM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3976886" y="5612546"/>
            <a:ext cx="310400" cy="275126"/>
          </a:xfrm>
          <a:prstGeom prst="rightArrow">
            <a:avLst/>
          </a:prstGeom>
          <a:solidFill>
            <a:srgbClr val="79C6FF">
              <a:alpha val="49000"/>
            </a:srgb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grpSp>
        <p:nvGrpSpPr>
          <p:cNvPr id="19" name="グループ化 11"/>
          <p:cNvGrpSpPr/>
          <p:nvPr/>
        </p:nvGrpSpPr>
        <p:grpSpPr>
          <a:xfrm>
            <a:off x="1036067" y="1901105"/>
            <a:ext cx="7050658" cy="603972"/>
            <a:chOff x="753909" y="3410103"/>
            <a:chExt cx="7613280" cy="652167"/>
          </a:xfrm>
        </p:grpSpPr>
        <p:sp>
          <p:nvSpPr>
            <p:cNvPr id="20" name="角丸四角形 19"/>
            <p:cNvSpPr/>
            <p:nvPr/>
          </p:nvSpPr>
          <p:spPr>
            <a:xfrm>
              <a:off x="753909" y="3410103"/>
              <a:ext cx="7613280" cy="652167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851647" y="3492041"/>
              <a:ext cx="7440706" cy="498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ea typeface="HGPｺﾞｼｯｸM" pitchFamily="50" charset="-128"/>
                </a:rPr>
                <a:t>対称性で許される相互作用は、</a:t>
              </a:r>
              <a:r>
                <a:rPr kumimoji="1" lang="ja-JP" altLang="en-US" sz="2400" dirty="0" smtClean="0">
                  <a:solidFill>
                    <a:srgbClr val="FF0000"/>
                  </a:solidFill>
                  <a:ea typeface="HGPｺﾞｼｯｸM" pitchFamily="50" charset="-128"/>
                </a:rPr>
                <a:t>全て</a:t>
              </a:r>
              <a:r>
                <a:rPr kumimoji="1" lang="en-US" altLang="ja-JP" sz="2400" i="1" dirty="0" smtClean="0">
                  <a:ea typeface="HGPｺﾞｼｯｸM" pitchFamily="50" charset="-128"/>
                </a:rPr>
                <a:t>O</a:t>
              </a:r>
              <a:r>
                <a:rPr kumimoji="1" lang="en-US" altLang="ja-JP" sz="2400" dirty="0" smtClean="0">
                  <a:ea typeface="HGPｺﾞｼｯｸM" pitchFamily="50" charset="-128"/>
                </a:rPr>
                <a:t>(1)</a:t>
              </a:r>
              <a:r>
                <a:rPr lang="ja-JP" altLang="en-US" sz="2400" dirty="0" smtClean="0">
                  <a:ea typeface="HGPｺﾞｼｯｸM" pitchFamily="50" charset="-128"/>
                </a:rPr>
                <a:t>係数で</a:t>
              </a:r>
              <a:r>
                <a:rPr kumimoji="1" lang="ja-JP" altLang="en-US" sz="2400" dirty="0" smtClean="0">
                  <a:ea typeface="HGPｺﾞｼｯｸM" pitchFamily="50" charset="-128"/>
                </a:rPr>
                <a:t>導入</a:t>
              </a:r>
              <a:endParaRPr kumimoji="1" lang="ja-JP" altLang="en-US" sz="2400" dirty="0">
                <a:ea typeface="HGPｺﾞｼｯｸM" pitchFamily="50" charset="-128"/>
              </a:endParaRPr>
            </a:p>
          </p:txBody>
        </p:sp>
      </p:grpSp>
      <p:pic>
        <p:nvPicPr>
          <p:cNvPr id="22" name="図 21" descr="MU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6622544" cy="957478"/>
          </a:xfrm>
          <a:prstGeom prst="rect">
            <a:avLst/>
          </a:prstGeom>
        </p:spPr>
      </p:pic>
      <p:sp>
        <p:nvSpPr>
          <p:cNvPr id="23" name="日付プレースホルダ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pic>
        <p:nvPicPr>
          <p:cNvPr id="25" name="図 24" descr="key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84984"/>
            <a:ext cx="4065215" cy="230777"/>
          </a:xfrm>
          <a:prstGeom prst="rect">
            <a:avLst/>
          </a:prstGeom>
        </p:spPr>
      </p:pic>
      <p:pic>
        <p:nvPicPr>
          <p:cNvPr id="26" name="図 25" descr="key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573016"/>
            <a:ext cx="1552211" cy="894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E</a:t>
            </a:r>
            <a:r>
              <a:rPr lang="en-US" altLang="ja-JP" sz="3200" baseline="-250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6</a:t>
            </a:r>
            <a:r>
              <a:rPr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×SU(2)</a:t>
            </a:r>
            <a:r>
              <a:rPr lang="en-US" altLang="ja-JP" sz="3200" baseline="-250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F</a:t>
            </a:r>
            <a:r>
              <a:rPr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×U(1)</a:t>
            </a:r>
            <a:r>
              <a:rPr lang="en-US" altLang="ja-JP" sz="3200" baseline="-250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A</a:t>
            </a:r>
            <a:r>
              <a:rPr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 SUSY GUT model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68760"/>
            <a:ext cx="8554152" cy="5032917"/>
          </a:xfrm>
        </p:spPr>
        <p:txBody>
          <a:bodyPr>
            <a:normAutofit/>
          </a:bodyPr>
          <a:lstStyle/>
          <a:p>
            <a:endParaRPr lang="en-US" altLang="ja-JP" sz="2800" dirty="0" smtClean="0"/>
          </a:p>
          <a:p>
            <a:r>
              <a:rPr lang="en-US" altLang="ja-JP" sz="2800" dirty="0" smtClean="0"/>
              <a:t>GUT</a:t>
            </a:r>
            <a:r>
              <a:rPr lang="ja-JP" altLang="en-US" sz="2800" dirty="0" smtClean="0"/>
              <a:t>スケールでの湯川行列：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pPr>
              <a:buNone/>
            </a:pP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grpSp>
        <p:nvGrpSpPr>
          <p:cNvPr id="5" name="グループ化 11"/>
          <p:cNvGrpSpPr/>
          <p:nvPr/>
        </p:nvGrpSpPr>
        <p:grpSpPr>
          <a:xfrm>
            <a:off x="2994347" y="1244377"/>
            <a:ext cx="5936233" cy="508508"/>
            <a:chOff x="753908" y="3410101"/>
            <a:chExt cx="6409927" cy="549085"/>
          </a:xfrm>
        </p:grpSpPr>
        <p:sp>
          <p:nvSpPr>
            <p:cNvPr id="20" name="角丸四角形 19"/>
            <p:cNvSpPr/>
            <p:nvPr/>
          </p:nvSpPr>
          <p:spPr>
            <a:xfrm>
              <a:off x="753908" y="3410101"/>
              <a:ext cx="6409927" cy="549085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851646" y="3471471"/>
              <a:ext cx="6219624" cy="432037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ea typeface="HGPｺﾞｼｯｸM" pitchFamily="50" charset="-128"/>
                </a:rPr>
                <a:t>対称性で許される相互作用は、</a:t>
              </a:r>
              <a:r>
                <a:rPr kumimoji="1" lang="ja-JP" altLang="en-US" sz="2000" dirty="0" smtClean="0">
                  <a:solidFill>
                    <a:srgbClr val="FF0000"/>
                  </a:solidFill>
                  <a:ea typeface="HGPｺﾞｼｯｸM" pitchFamily="50" charset="-128"/>
                </a:rPr>
                <a:t>全て</a:t>
              </a:r>
              <a:r>
                <a:rPr kumimoji="1" lang="en-US" altLang="ja-JP" sz="2000" i="1" dirty="0" smtClean="0">
                  <a:ea typeface="HGPｺﾞｼｯｸM" pitchFamily="50" charset="-128"/>
                </a:rPr>
                <a:t>O</a:t>
              </a:r>
              <a:r>
                <a:rPr kumimoji="1" lang="en-US" altLang="ja-JP" sz="2000" dirty="0" smtClean="0">
                  <a:ea typeface="HGPｺﾞｼｯｸM" pitchFamily="50" charset="-128"/>
                </a:rPr>
                <a:t>(1)</a:t>
              </a:r>
              <a:r>
                <a:rPr lang="ja-JP" altLang="en-US" sz="2000" dirty="0" smtClean="0">
                  <a:ea typeface="HGPｺﾞｼｯｸM" pitchFamily="50" charset="-128"/>
                </a:rPr>
                <a:t>係数で</a:t>
              </a:r>
              <a:r>
                <a:rPr kumimoji="1" lang="ja-JP" altLang="en-US" sz="2000" dirty="0" smtClean="0">
                  <a:ea typeface="HGPｺﾞｼｯｸM" pitchFamily="50" charset="-128"/>
                </a:rPr>
                <a:t>導入</a:t>
              </a:r>
              <a:endParaRPr kumimoji="1" lang="ja-JP" altLang="en-US" sz="2000" dirty="0">
                <a:ea typeface="HGPｺﾞｼｯｸM" pitchFamily="50" charset="-128"/>
              </a:endParaRPr>
            </a:p>
          </p:txBody>
        </p:sp>
      </p:grpSp>
      <p:pic>
        <p:nvPicPr>
          <p:cNvPr id="16" name="Picture 2" descr="\begin{eqnarray*}&#10;Y_u=\left(&#10;\begin{array}{ccc}&#10;0 &amp; \frac{1}{3}d_q\lambda^5 &amp; 0 \\&#10;-\frac{1}{3}d_q\lambda^5 &amp; c\lambda^4 &amp; b\lambda^2 \\&#10;0 &amp; b\lambda^2 &amp; a \\&#10;\end{array}\right)&#10;\end{eqnarray*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101" y="2400697"/>
            <a:ext cx="3122023" cy="786384"/>
          </a:xfrm>
          <a:prstGeom prst="rect">
            <a:avLst/>
          </a:prstGeom>
          <a:noFill/>
        </p:spPr>
      </p:pic>
      <p:pic>
        <p:nvPicPr>
          <p:cNvPr id="17" name="図 16" descr="texclip201407291451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88525"/>
            <a:ext cx="8368066" cy="1180882"/>
          </a:xfrm>
          <a:prstGeom prst="rect">
            <a:avLst/>
          </a:prstGeom>
        </p:spPr>
      </p:pic>
      <p:pic>
        <p:nvPicPr>
          <p:cNvPr id="18" name="図 17" descr="texclip2014072914553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955" y="4541415"/>
            <a:ext cx="7210697" cy="969264"/>
          </a:xfrm>
          <a:prstGeom prst="rect">
            <a:avLst/>
          </a:prstGeom>
        </p:spPr>
      </p:pic>
      <p:grpSp>
        <p:nvGrpSpPr>
          <p:cNvPr id="19" name="グループ化 17"/>
          <p:cNvGrpSpPr/>
          <p:nvPr/>
        </p:nvGrpSpPr>
        <p:grpSpPr>
          <a:xfrm>
            <a:off x="971600" y="5598293"/>
            <a:ext cx="4914650" cy="430887"/>
            <a:chOff x="602507" y="4780207"/>
            <a:chExt cx="4914650" cy="430887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4221013" y="4780207"/>
              <a:ext cx="12961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 smtClean="0">
                  <a:ea typeface="HGPｺﾞｼｯｸM" pitchFamily="50" charset="-128"/>
                </a:rPr>
                <a:t>の実係数</a:t>
              </a:r>
              <a:endParaRPr kumimoji="1" lang="ja-JP" altLang="en-US" sz="2200" dirty="0">
                <a:ea typeface="HGPｺﾞｼｯｸM" pitchFamily="50" charset="-128"/>
              </a:endParaRPr>
            </a:p>
          </p:txBody>
        </p:sp>
        <p:pic>
          <p:nvPicPr>
            <p:cNvPr id="23" name="図 22" descr="texclip2014072915064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2507" y="4879374"/>
              <a:ext cx="3669030" cy="294894"/>
            </a:xfrm>
            <a:prstGeom prst="rect">
              <a:avLst/>
            </a:prstGeom>
          </p:spPr>
        </p:pic>
      </p:grpSp>
      <p:grpSp>
        <p:nvGrpSpPr>
          <p:cNvPr id="24" name="グループ化 18"/>
          <p:cNvGrpSpPr/>
          <p:nvPr/>
        </p:nvGrpSpPr>
        <p:grpSpPr>
          <a:xfrm>
            <a:off x="6012160" y="5599454"/>
            <a:ext cx="1943800" cy="430887"/>
            <a:chOff x="3059832" y="5572711"/>
            <a:chExt cx="1943800" cy="430887"/>
          </a:xfrm>
        </p:grpSpPr>
        <p:pic>
          <p:nvPicPr>
            <p:cNvPr id="25" name="図 24" descr="texclip2014072915063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9832" y="5670301"/>
              <a:ext cx="1213866" cy="288036"/>
            </a:xfrm>
            <a:prstGeom prst="rect">
              <a:avLst/>
            </a:prstGeom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4219928" y="5572711"/>
              <a:ext cx="7837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 smtClean="0">
                  <a:ea typeface="HGPｺﾞｼｯｸM" pitchFamily="50" charset="-128"/>
                </a:rPr>
                <a:t>位相</a:t>
              </a:r>
              <a:endParaRPr kumimoji="1" lang="ja-JP" altLang="en-US" sz="2200" dirty="0">
                <a:ea typeface="HGPｺﾞｼｯｸM" pitchFamily="50" charset="-128"/>
              </a:endParaRPr>
            </a:p>
          </p:txBody>
        </p:sp>
      </p:grpSp>
      <p:sp>
        <p:nvSpPr>
          <p:cNvPr id="27" name="右矢印 26"/>
          <p:cNvSpPr/>
          <p:nvPr/>
        </p:nvSpPr>
        <p:spPr>
          <a:xfrm rot="10800000">
            <a:off x="3813051" y="2633092"/>
            <a:ext cx="401191" cy="329555"/>
          </a:xfrm>
          <a:prstGeom prst="rightArrow">
            <a:avLst/>
          </a:prstGeom>
          <a:solidFill>
            <a:schemeClr val="accent2">
              <a:lumMod val="20000"/>
              <a:lumOff val="80000"/>
              <a:alpha val="49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4505326" y="2486025"/>
            <a:ext cx="3076574" cy="609600"/>
            <a:chOff x="4505326" y="2486025"/>
            <a:chExt cx="3076574" cy="609600"/>
          </a:xfrm>
        </p:grpSpPr>
        <p:sp>
          <p:nvSpPr>
            <p:cNvPr id="29" name="角丸四角形 28"/>
            <p:cNvSpPr/>
            <p:nvPr/>
          </p:nvSpPr>
          <p:spPr>
            <a:xfrm>
              <a:off x="4505326" y="2486025"/>
              <a:ext cx="3076574" cy="6096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49000"/>
              </a:schemeClr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572686" y="2555379"/>
              <a:ext cx="2933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ea typeface="HGPｺﾞｼｯｸM" pitchFamily="50" charset="-128"/>
                </a:rPr>
                <a:t>Real </a:t>
              </a:r>
              <a:r>
                <a:rPr lang="en-US" altLang="ja-JP" sz="2400" i="1" dirty="0" smtClean="0">
                  <a:ea typeface="HGPｺﾞｼｯｸM" pitchFamily="50" charset="-128"/>
                </a:rPr>
                <a:t>Y</a:t>
              </a:r>
              <a:r>
                <a:rPr lang="en-US" altLang="ja-JP" sz="2400" i="1" baseline="-25000" dirty="0" smtClean="0">
                  <a:ea typeface="HGPｺﾞｼｯｸM" pitchFamily="50" charset="-128"/>
                </a:rPr>
                <a:t>u</a:t>
              </a:r>
              <a:r>
                <a:rPr lang="en-US" altLang="ja-JP" sz="2400" dirty="0" smtClean="0">
                  <a:ea typeface="HGPｺﾞｼｯｸM" pitchFamily="50" charset="-128"/>
                </a:rPr>
                <a:t> at GUT scale!</a:t>
              </a:r>
              <a:endParaRPr kumimoji="1" lang="ja-JP" altLang="en-US" sz="2400" dirty="0" smtClean="0">
                <a:ea typeface="HGPｺﾞｼｯｸM" pitchFamily="50" charset="-128"/>
              </a:endParaRPr>
            </a:p>
          </p:txBody>
        </p:sp>
      </p:grp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31" name="フッター プレースホルダ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pic>
        <p:nvPicPr>
          <p:cNvPr id="33" name="図 32" descr="cabibb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306" y="6084316"/>
            <a:ext cx="1902194" cy="250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kumimoji="1" lang="en-US" altLang="ja-JP" sz="4800" b="0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Contents</a:t>
            </a:r>
            <a:endParaRPr kumimoji="1" lang="ja-JP" altLang="en-US" sz="4800" b="0" dirty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626360" y="1701690"/>
            <a:ext cx="7618048" cy="410357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 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endParaRPr lang="en-US" altLang="ja-JP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 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altLang="ja-JP" baseline="-25000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×SU(2)</a:t>
            </a:r>
            <a:r>
              <a:rPr lang="en-US" altLang="ja-JP" baseline="-25000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×U(1)</a:t>
            </a:r>
            <a:r>
              <a:rPr lang="en-US" altLang="ja-JP" baseline="-250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 SUSY GUT model</a:t>
            </a:r>
          </a:p>
          <a:p>
            <a:pPr>
              <a:buFont typeface="Wingdings" pitchFamily="2" charset="2"/>
              <a:buChar char="Ø"/>
            </a:pPr>
            <a:endParaRPr lang="en-US" altLang="ja-JP" sz="12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ja-JP" altLang="en-US" dirty="0" smtClean="0">
                <a:solidFill>
                  <a:srgbClr val="00A427"/>
                </a:solidFill>
              </a:rPr>
              <a:t>・</a:t>
            </a:r>
            <a:r>
              <a:rPr lang="en-US" altLang="ja-JP" dirty="0" smtClean="0">
                <a:solidFill>
                  <a:srgbClr val="00A427"/>
                </a:solidFill>
              </a:rPr>
              <a:t> CEDM</a:t>
            </a:r>
          </a:p>
          <a:p>
            <a:pPr>
              <a:buFont typeface="Wingdings" pitchFamily="2" charset="2"/>
              <a:buChar char="Ø"/>
            </a:pPr>
            <a:endParaRPr lang="en-US" altLang="ja-JP" sz="12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・</a:t>
            </a:r>
            <a:r>
              <a:rPr lang="en-US" altLang="ja-JP" dirty="0" smtClean="0">
                <a:solidFill>
                  <a:schemeClr val="tx1"/>
                </a:solidFill>
              </a:rPr>
              <a:t> Results</a:t>
            </a:r>
          </a:p>
          <a:p>
            <a:pPr>
              <a:buFont typeface="Wingdings" pitchFamily="2" charset="2"/>
              <a:buChar char="Ø"/>
            </a:pPr>
            <a:endParaRPr lang="en-US" altLang="ja-JP" sz="12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・</a:t>
            </a:r>
            <a:r>
              <a:rPr lang="en-US" altLang="ja-JP" dirty="0" smtClean="0">
                <a:solidFill>
                  <a:schemeClr val="tx1"/>
                </a:solidFill>
              </a:rPr>
              <a:t>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CEDM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68760"/>
            <a:ext cx="8554152" cy="5032917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有効ラグランジアン：</a:t>
            </a:r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E</a:t>
            </a:r>
            <a:r>
              <a:rPr lang="en-US" altLang="ja-JP" sz="2800" baseline="-25000" dirty="0" smtClean="0"/>
              <a:t>6</a:t>
            </a:r>
            <a:r>
              <a:rPr lang="en-US" altLang="ja-JP" sz="2800" dirty="0" smtClean="0"/>
              <a:t>×SU(2)</a:t>
            </a:r>
            <a:r>
              <a:rPr lang="en-US" altLang="ja-JP" sz="2800" baseline="-25000" dirty="0" smtClean="0"/>
              <a:t>F</a:t>
            </a:r>
            <a:r>
              <a:rPr lang="en-US" altLang="ja-JP" sz="2800" dirty="0" smtClean="0"/>
              <a:t>×U(1)</a:t>
            </a:r>
            <a:r>
              <a:rPr lang="en-US" altLang="ja-JP" sz="2800" baseline="-25000" dirty="0" smtClean="0"/>
              <a:t>A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model</a:t>
            </a:r>
            <a:r>
              <a:rPr lang="ja-JP" altLang="en-US" sz="2800" dirty="0" smtClean="0"/>
              <a:t>では制限を満たす</a:t>
            </a:r>
            <a:endParaRPr kumimoji="1" lang="en-US" altLang="ja-JP" sz="2800" dirty="0" smtClean="0"/>
          </a:p>
          <a:p>
            <a:pPr>
              <a:buNone/>
            </a:pP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pic>
        <p:nvPicPr>
          <p:cNvPr id="5" name="図 4" descr="effela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844824"/>
            <a:ext cx="4012861" cy="781918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899592" y="2708920"/>
            <a:ext cx="4740400" cy="401837"/>
            <a:chOff x="3656980" y="4017764"/>
            <a:chExt cx="4740400" cy="401837"/>
          </a:xfrm>
        </p:grpSpPr>
        <p:pic>
          <p:nvPicPr>
            <p:cNvPr id="7" name="図 6" descr="dq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1990" y="4044144"/>
              <a:ext cx="786826" cy="375457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656980" y="4017764"/>
              <a:ext cx="47404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ea typeface="HGPｺﾞｼｯｸM" pitchFamily="50" charset="-128"/>
                </a:rPr>
                <a:t>　　　　　ならば</a:t>
              </a:r>
              <a:r>
                <a:rPr lang="en-US" altLang="ja-JP" sz="2000" dirty="0" smtClean="0">
                  <a:ea typeface="HGPｺﾞｼｯｸM" pitchFamily="50" charset="-128"/>
                </a:rPr>
                <a:t>CP</a:t>
              </a:r>
              <a:r>
                <a:rPr lang="ja-JP" altLang="en-US" sz="2000" dirty="0" smtClean="0">
                  <a:ea typeface="HGPｺﾞｼｯｸM" pitchFamily="50" charset="-128"/>
                </a:rPr>
                <a:t>対称性の破れが存在する</a:t>
              </a:r>
              <a:endParaRPr kumimoji="1" lang="ja-JP" altLang="en-US" sz="2000" dirty="0">
                <a:ea typeface="HGPｺﾞｼｯｸM" pitchFamily="50" charset="-128"/>
              </a:endParaRPr>
            </a:p>
          </p:txBody>
        </p:sp>
      </p:grpSp>
      <p:sp>
        <p:nvSpPr>
          <p:cNvPr id="9" name="円弧 8"/>
          <p:cNvSpPr/>
          <p:nvPr/>
        </p:nvSpPr>
        <p:spPr>
          <a:xfrm>
            <a:off x="1426913" y="2545159"/>
            <a:ext cx="1344887" cy="1074341"/>
          </a:xfrm>
          <a:prstGeom prst="arc">
            <a:avLst>
              <a:gd name="adj1" fmla="val 5825066"/>
              <a:gd name="adj2" fmla="val 10608926"/>
            </a:avLst>
          </a:prstGeom>
          <a:ln w="25400">
            <a:solidFill>
              <a:srgbClr val="FF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051720" y="3418780"/>
            <a:ext cx="4538422" cy="407601"/>
            <a:chOff x="2114384" y="2852936"/>
            <a:chExt cx="4538422" cy="407601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2114384" y="2852936"/>
              <a:ext cx="45384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ea typeface="HGPｺﾞｼｯｸM" pitchFamily="50" charset="-128"/>
                </a:rPr>
                <a:t>現在の実験値：　　　　　　　　　　　　</a:t>
              </a:r>
              <a:r>
                <a:rPr kumimoji="1" lang="en-US" altLang="ja-JP" sz="2000" i="1" dirty="0" smtClean="0">
                  <a:ea typeface="HGPｺﾞｼｯｸM" pitchFamily="50" charset="-128"/>
                </a:rPr>
                <a:t>e </a:t>
              </a:r>
              <a:r>
                <a:rPr kumimoji="1" lang="en-US" altLang="ja-JP" sz="2000" dirty="0" smtClean="0">
                  <a:ea typeface="HGPｺﾞｼｯｸM" pitchFamily="50" charset="-128"/>
                </a:rPr>
                <a:t>cm</a:t>
              </a:r>
              <a:endParaRPr kumimoji="1" lang="ja-JP" altLang="en-US" sz="2000" dirty="0">
                <a:ea typeface="HGPｺﾞｼｯｸM" pitchFamily="50" charset="-128"/>
              </a:endParaRPr>
            </a:p>
          </p:txBody>
        </p:sp>
        <p:pic>
          <p:nvPicPr>
            <p:cNvPr id="12" name="図 11" descr="bou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190" y="2853848"/>
              <a:ext cx="1953560" cy="406689"/>
            </a:xfrm>
            <a:prstGeom prst="rect">
              <a:avLst/>
            </a:prstGeom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4932040" y="3083818"/>
            <a:ext cx="3542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ea typeface="HGPｺﾞｼｯｸM" pitchFamily="50" charset="-128"/>
              </a:rPr>
              <a:t>W. C. Griffith, et. al., PRL </a:t>
            </a:r>
            <a:r>
              <a:rPr kumimoji="1" lang="en-US" altLang="ja-JP" sz="1400" b="1" dirty="0" smtClean="0">
                <a:ea typeface="HGPｺﾞｼｯｸM" pitchFamily="50" charset="-128"/>
              </a:rPr>
              <a:t>102 </a:t>
            </a:r>
            <a:r>
              <a:rPr kumimoji="1" lang="en-US" altLang="ja-JP" sz="1400" dirty="0" smtClean="0">
                <a:ea typeface="HGPｺﾞｼｯｸM" pitchFamily="50" charset="-128"/>
              </a:rPr>
              <a:t>(2009), 101601</a:t>
            </a:r>
            <a:endParaRPr kumimoji="1" lang="ja-JP" altLang="en-US" sz="1400" b="1" dirty="0">
              <a:ea typeface="HGPｺﾞｼｯｸM" pitchFamily="50" charset="-128"/>
            </a:endParaRPr>
          </a:p>
        </p:txBody>
      </p:sp>
      <p:pic>
        <p:nvPicPr>
          <p:cNvPr id="14" name="図 13" descr="cedm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1610" y="1210667"/>
            <a:ext cx="2494806" cy="149825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</p:pic>
      <p:sp>
        <p:nvSpPr>
          <p:cNvPr id="15" name="円/楕円 14"/>
          <p:cNvSpPr/>
          <p:nvPr/>
        </p:nvSpPr>
        <p:spPr>
          <a:xfrm>
            <a:off x="3209925" y="1952625"/>
            <a:ext cx="581025" cy="5810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35788" y="4047455"/>
            <a:ext cx="5874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a typeface="HGPｺﾞｼｯｸM" pitchFamily="50" charset="-128"/>
              </a:rPr>
              <a:t>SUSY GUT</a:t>
            </a:r>
            <a:r>
              <a:rPr lang="ja-JP" altLang="en-US" sz="2400" dirty="0" smtClean="0">
                <a:ea typeface="HGPｺﾞｼｯｸM" pitchFamily="50" charset="-128"/>
              </a:rPr>
              <a:t> </a:t>
            </a:r>
            <a:r>
              <a:rPr lang="en-US" altLang="ja-JP" sz="2400" dirty="0" smtClean="0">
                <a:ea typeface="HGPｺﾞｼｯｸM" pitchFamily="50" charset="-128"/>
              </a:rPr>
              <a:t>model</a:t>
            </a:r>
            <a:r>
              <a:rPr lang="ja-JP" altLang="en-US" sz="2400" dirty="0" smtClean="0">
                <a:ea typeface="HGPｺﾞｼｯｸM" pitchFamily="50" charset="-128"/>
              </a:rPr>
              <a:t>において厳しい制限となる</a:t>
            </a:r>
            <a:endParaRPr kumimoji="1" lang="en-US" altLang="ja-JP" sz="2400" dirty="0" smtClean="0">
              <a:ea typeface="HGPｺﾞｼｯｸM" pitchFamily="50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547664" y="4071874"/>
            <a:ext cx="415498" cy="422159"/>
            <a:chOff x="2903576" y="4365104"/>
            <a:chExt cx="415498" cy="422159"/>
          </a:xfrm>
        </p:grpSpPr>
        <p:sp>
          <p:nvSpPr>
            <p:cNvPr id="18" name="フローチャート : 抜出し 17"/>
            <p:cNvSpPr/>
            <p:nvPr/>
          </p:nvSpPr>
          <p:spPr>
            <a:xfrm>
              <a:off x="2924608" y="4365104"/>
              <a:ext cx="381299" cy="381299"/>
            </a:xfrm>
            <a:prstGeom prst="flowChartExtract">
              <a:avLst/>
            </a:prstGeom>
            <a:solidFill>
              <a:srgbClr val="FFFF00"/>
            </a:solidFill>
            <a:ln w="1905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903576" y="441793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ea typeface="HGPｺﾞｼｯｸM" pitchFamily="50" charset="-128"/>
                </a:rPr>
                <a:t>！</a:t>
              </a:r>
              <a:endParaRPr kumimoji="1" lang="ja-JP" altLang="en-US" b="1" dirty="0">
                <a:ea typeface="HGPｺﾞｼｯｸM" pitchFamily="50" charset="-128"/>
              </a:endParaRPr>
            </a:p>
          </p:txBody>
        </p:sp>
      </p:grp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4105733" y="5419887"/>
            <a:ext cx="2706936" cy="497352"/>
            <a:chOff x="4105733" y="5419887"/>
            <a:chExt cx="2706936" cy="497352"/>
          </a:xfrm>
        </p:grpSpPr>
        <p:sp>
          <p:nvSpPr>
            <p:cNvPr id="24" name="角丸四角形 23"/>
            <p:cNvSpPr/>
            <p:nvPr/>
          </p:nvSpPr>
          <p:spPr>
            <a:xfrm>
              <a:off x="4105733" y="5419887"/>
              <a:ext cx="2706936" cy="49735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A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211960" y="5477162"/>
              <a:ext cx="24921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ea typeface="HGPｺﾞｼｯｸM" pitchFamily="50" charset="-128"/>
                </a:rPr>
                <a:t>Real </a:t>
              </a:r>
              <a:r>
                <a:rPr kumimoji="1" lang="en-US" altLang="ja-JP" sz="2000" i="1" dirty="0" smtClean="0">
                  <a:ea typeface="HGPｺﾞｼｯｸM" pitchFamily="50" charset="-128"/>
                </a:rPr>
                <a:t>Y</a:t>
              </a:r>
              <a:r>
                <a:rPr kumimoji="1" lang="en-US" altLang="ja-JP" sz="2000" i="1" baseline="-25000" dirty="0" smtClean="0">
                  <a:ea typeface="HGPｺﾞｼｯｸM" pitchFamily="50" charset="-128"/>
                </a:rPr>
                <a:t>u</a:t>
              </a:r>
              <a:r>
                <a:rPr kumimoji="1" lang="en-US" altLang="ja-JP" sz="2000" dirty="0" smtClean="0">
                  <a:ea typeface="HGPｺﾞｼｯｸM" pitchFamily="50" charset="-128"/>
                </a:rPr>
                <a:t> at GUT scale!</a:t>
              </a:r>
              <a:endParaRPr kumimoji="1" lang="ja-JP" altLang="en-US" sz="2000" dirty="0" smtClean="0">
                <a:ea typeface="HGPｺﾞｼｯｸM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6521624" y="3497238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ea typeface="HGPｺﾞｼｯｸM" pitchFamily="50" charset="-128"/>
              </a:rPr>
              <a:t>(</a:t>
            </a:r>
            <a:r>
              <a:rPr kumimoji="1" lang="en-US" altLang="ja-JP" sz="1200" i="1" dirty="0" smtClean="0">
                <a:ea typeface="HGPｺﾞｼｯｸM" pitchFamily="50" charset="-128"/>
              </a:rPr>
              <a:t>q=</a:t>
            </a:r>
            <a:r>
              <a:rPr kumimoji="1" lang="en-US" altLang="ja-JP" sz="1200" i="1" dirty="0" err="1" smtClean="0">
                <a:ea typeface="HGPｺﾞｼｯｸM" pitchFamily="50" charset="-128"/>
              </a:rPr>
              <a:t>u,d</a:t>
            </a:r>
            <a:r>
              <a:rPr kumimoji="1" lang="en-US" altLang="ja-JP" sz="1200" dirty="0" smtClean="0">
                <a:ea typeface="HGPｺﾞｼｯｸM" pitchFamily="50" charset="-128"/>
              </a:rPr>
              <a:t>)</a:t>
            </a:r>
            <a:endParaRPr kumimoji="1" lang="ja-JP" altLang="en-US" sz="1200" dirty="0">
              <a:ea typeface="HGPｺﾞｼｯｸM" pitchFamily="50" charset="-128"/>
            </a:endParaRPr>
          </a:p>
        </p:txBody>
      </p:sp>
      <p:pic>
        <p:nvPicPr>
          <p:cNvPr id="27" name="図 26" descr="Gsigm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9625" y="1609750"/>
            <a:ext cx="1533525" cy="280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 animBg="1"/>
      <p:bldP spid="16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CEDM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68760"/>
            <a:ext cx="8554152" cy="5032917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典型的な</a:t>
            </a:r>
            <a:r>
              <a:rPr lang="en-US" altLang="ja-JP" sz="2800" dirty="0" smtClean="0"/>
              <a:t>diagram</a:t>
            </a:r>
            <a:r>
              <a:rPr lang="ja-JP" altLang="en-US" sz="2800" dirty="0" smtClean="0"/>
              <a:t>：</a:t>
            </a:r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r>
              <a:rPr lang="en-US" altLang="ja-JP" sz="2800" dirty="0" smtClean="0"/>
              <a:t>Rough estimate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natural SUSY type</a:t>
            </a:r>
            <a:r>
              <a:rPr lang="ja-JP" altLang="en-US" sz="2800" dirty="0" smtClean="0"/>
              <a:t>を仮定）：</a:t>
            </a: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  <p:pic>
        <p:nvPicPr>
          <p:cNvPr id="24" name="図 23" descr="cedm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9915" y="1677938"/>
            <a:ext cx="3983760" cy="1734556"/>
          </a:xfrm>
          <a:prstGeom prst="rect">
            <a:avLst/>
          </a:prstGeom>
          <a:noFill/>
        </p:spPr>
      </p:pic>
      <p:pic>
        <p:nvPicPr>
          <p:cNvPr id="30" name="図 29" descr="duCest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1" y="4115395"/>
            <a:ext cx="4701481" cy="723305"/>
          </a:xfrm>
          <a:prstGeom prst="rect">
            <a:avLst/>
          </a:prstGeom>
        </p:spPr>
      </p:pic>
      <p:pic>
        <p:nvPicPr>
          <p:cNvPr id="32" name="図 31" descr="expla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1" y="4941167"/>
            <a:ext cx="6583263" cy="272411"/>
          </a:xfrm>
          <a:prstGeom prst="rect">
            <a:avLst/>
          </a:prstGeom>
        </p:spPr>
      </p:pic>
      <p:sp>
        <p:nvSpPr>
          <p:cNvPr id="34" name="日付プレースホルダ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35" name="フッター プレースホル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1281659" y="5517232"/>
            <a:ext cx="6573188" cy="614598"/>
            <a:chOff x="1281659" y="5621311"/>
            <a:chExt cx="6573188" cy="614598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1452685" y="5733256"/>
              <a:ext cx="62386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ea typeface="HGPｺﾞｼｯｸM" pitchFamily="50" charset="-128"/>
                </a:rPr>
                <a:t>SUSY parameter</a:t>
              </a:r>
              <a:r>
                <a:rPr kumimoji="1" lang="ja-JP" altLang="en-US" sz="2000" dirty="0" smtClean="0">
                  <a:ea typeface="HGPｺﾞｼｯｸM" pitchFamily="50" charset="-128"/>
                </a:rPr>
                <a:t>が実でも、</a:t>
              </a:r>
              <a:r>
                <a:rPr kumimoji="1" lang="en-US" altLang="ja-JP" sz="2000" dirty="0" smtClean="0">
                  <a:ea typeface="HGPｺﾞｼｯｸM" pitchFamily="50" charset="-128"/>
                </a:rPr>
                <a:t>KM</a:t>
              </a:r>
              <a:r>
                <a:rPr kumimoji="1" lang="ja-JP" altLang="en-US" sz="2000" dirty="0" smtClean="0">
                  <a:ea typeface="HGPｺﾞｼｯｸM" pitchFamily="50" charset="-128"/>
                </a:rPr>
                <a:t>位相により</a:t>
              </a:r>
              <a:r>
                <a:rPr kumimoji="1" lang="en-US" altLang="ja-JP" sz="2000" dirty="0" smtClean="0">
                  <a:ea typeface="HGPｺﾞｼｯｸM" pitchFamily="50" charset="-128"/>
                </a:rPr>
                <a:t>CEDM</a:t>
              </a:r>
              <a:r>
                <a:rPr kumimoji="1" lang="ja-JP" altLang="en-US" sz="2000" dirty="0" smtClean="0">
                  <a:ea typeface="HGPｺﾞｼｯｸM" pitchFamily="50" charset="-128"/>
                </a:rPr>
                <a:t>が生じる</a:t>
              </a:r>
              <a:endParaRPr kumimoji="1" lang="ja-JP" altLang="en-US" sz="2000" dirty="0">
                <a:ea typeface="HGPｺﾞｼｯｸM" pitchFamily="50" charset="-128"/>
              </a:endParaRPr>
            </a:p>
          </p:txBody>
        </p:sp>
        <p:sp>
          <p:nvSpPr>
            <p:cNvPr id="37" name="角丸四角形 36"/>
            <p:cNvSpPr/>
            <p:nvPr/>
          </p:nvSpPr>
          <p:spPr>
            <a:xfrm>
              <a:off x="1281659" y="5621311"/>
              <a:ext cx="6573188" cy="61459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pic>
        <p:nvPicPr>
          <p:cNvPr id="39" name="図 38" descr="MUSM.png"/>
          <p:cNvPicPr>
            <a:picLocks noChangeAspect="1"/>
          </p:cNvPicPr>
          <p:nvPr/>
        </p:nvPicPr>
        <p:blipFill>
          <a:blip r:embed="rId6" cstate="print"/>
          <a:srcRect r="52580"/>
          <a:stretch>
            <a:fillRect/>
          </a:stretch>
        </p:blipFill>
        <p:spPr>
          <a:xfrm>
            <a:off x="6887742" y="2767211"/>
            <a:ext cx="2134392" cy="650751"/>
          </a:xfrm>
          <a:prstGeom prst="rect">
            <a:avLst/>
          </a:prstGeom>
        </p:spPr>
      </p:pic>
      <p:sp>
        <p:nvSpPr>
          <p:cNvPr id="14" name="左右矢印 13"/>
          <p:cNvSpPr/>
          <p:nvPr/>
        </p:nvSpPr>
        <p:spPr>
          <a:xfrm>
            <a:off x="6139086" y="4906491"/>
            <a:ext cx="790575" cy="333375"/>
          </a:xfrm>
          <a:prstGeom prst="leftRightArrow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CEDM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68760"/>
            <a:ext cx="8554152" cy="503291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ja-JP" sz="2800" dirty="0" smtClean="0"/>
              <a:t>Mass Insertion(MI) parameters</a:t>
            </a:r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sz="2800" dirty="0" smtClean="0"/>
              <a:t>CEDM</a:t>
            </a:r>
            <a:r>
              <a:rPr lang="ja-JP" altLang="en-US" sz="2800" dirty="0" smtClean="0"/>
              <a:t>は、</a:t>
            </a:r>
            <a:r>
              <a:rPr lang="en-US" altLang="ja-JP" sz="2800" dirty="0" smtClean="0"/>
              <a:t>MI parameters</a:t>
            </a:r>
            <a:r>
              <a:rPr lang="ja-JP" altLang="en-US" sz="2800" dirty="0" smtClean="0"/>
              <a:t>の積の複素部分に比例：</a:t>
            </a: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13</a:t>
            </a:r>
            <a:endParaRPr kumimoji="1" lang="ja-JP" altLang="en-US" dirty="0"/>
          </a:p>
        </p:txBody>
      </p:sp>
      <p:pic>
        <p:nvPicPr>
          <p:cNvPr id="7" name="図 6" descr="MIpar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88840"/>
            <a:ext cx="4348683" cy="815380"/>
          </a:xfrm>
          <a:prstGeom prst="rect">
            <a:avLst/>
          </a:prstGeom>
        </p:spPr>
      </p:pic>
      <p:pic>
        <p:nvPicPr>
          <p:cNvPr id="8" name="図 7" descr="MIdu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9357" y="3525391"/>
            <a:ext cx="2786699" cy="331093"/>
          </a:xfrm>
          <a:prstGeom prst="rect">
            <a:avLst/>
          </a:prstGeom>
        </p:spPr>
      </p:pic>
      <p:pic>
        <p:nvPicPr>
          <p:cNvPr id="9" name="図 8" descr="sckmmas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852936"/>
            <a:ext cx="4527997" cy="589781"/>
          </a:xfrm>
          <a:prstGeom prst="rect">
            <a:avLst/>
          </a:prstGeom>
        </p:spPr>
      </p:pic>
      <p:sp>
        <p:nvSpPr>
          <p:cNvPr id="10" name="円弧 9"/>
          <p:cNvSpPr/>
          <p:nvPr/>
        </p:nvSpPr>
        <p:spPr>
          <a:xfrm>
            <a:off x="4908824" y="1527299"/>
            <a:ext cx="1535384" cy="1109613"/>
          </a:xfrm>
          <a:prstGeom prst="arc">
            <a:avLst>
              <a:gd name="adj1" fmla="val 747281"/>
              <a:gd name="adj2" fmla="val 8044482"/>
            </a:avLst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pic>
        <p:nvPicPr>
          <p:cNvPr id="12" name="図 11" descr="diag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32426" y="2492896"/>
            <a:ext cx="1335293" cy="247277"/>
          </a:xfrm>
          <a:prstGeom prst="rect">
            <a:avLst/>
          </a:prstGeom>
        </p:spPr>
      </p:pic>
      <p:pic>
        <p:nvPicPr>
          <p:cNvPr id="13" name="図 12" descr="duCpropt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1" y="4895287"/>
            <a:ext cx="4572000" cy="391884"/>
          </a:xfrm>
          <a:prstGeom prst="rect">
            <a:avLst/>
          </a:prstGeom>
        </p:spPr>
      </p:pic>
      <p:sp>
        <p:nvSpPr>
          <p:cNvPr id="14" name="右矢印 13"/>
          <p:cNvSpPr/>
          <p:nvPr/>
        </p:nvSpPr>
        <p:spPr>
          <a:xfrm>
            <a:off x="1744497" y="3560441"/>
            <a:ext cx="285750" cy="266700"/>
          </a:xfrm>
          <a:prstGeom prst="rightArrow">
            <a:avLst/>
          </a:prstGeom>
          <a:noFill/>
          <a:ln w="254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4335401" y="5437956"/>
            <a:ext cx="473199" cy="314350"/>
          </a:xfrm>
          <a:prstGeom prst="downArrow">
            <a:avLst/>
          </a:prstGeom>
          <a:solidFill>
            <a:schemeClr val="accent2">
              <a:lumMod val="20000"/>
              <a:lumOff val="80000"/>
              <a:alpha val="49000"/>
            </a:schemeClr>
          </a:solidFill>
          <a:ln w="25400">
            <a:solidFill>
              <a:srgbClr val="00A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27634" y="5837202"/>
            <a:ext cx="5088732" cy="40011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>
                <a:ea typeface="HGPｺﾞｼｯｸM" pitchFamily="50" charset="-128"/>
              </a:rPr>
              <a:t>Y</a:t>
            </a:r>
            <a:r>
              <a:rPr kumimoji="1" lang="en-US" altLang="ja-JP" sz="2000" i="1" baseline="-25000" dirty="0" smtClean="0">
                <a:ea typeface="HGPｺﾞｼｯｸM" pitchFamily="50" charset="-128"/>
              </a:rPr>
              <a:t>u</a:t>
            </a:r>
            <a:r>
              <a:rPr kumimoji="1" lang="ja-JP" altLang="en-US" sz="2000" dirty="0" smtClean="0">
                <a:ea typeface="HGPｺﾞｼｯｸM" pitchFamily="50" charset="-128"/>
              </a:rPr>
              <a:t>が</a:t>
            </a:r>
            <a:r>
              <a:rPr kumimoji="1" lang="en-US" altLang="ja-JP" sz="2000" dirty="0" smtClean="0">
                <a:ea typeface="HGPｺﾞｼｯｸM" pitchFamily="50" charset="-128"/>
              </a:rPr>
              <a:t>GUT</a:t>
            </a:r>
            <a:r>
              <a:rPr kumimoji="1" lang="ja-JP" altLang="en-US" sz="2000" dirty="0" smtClean="0">
                <a:ea typeface="HGPｺﾞｼｯｸM" pitchFamily="50" charset="-128"/>
              </a:rPr>
              <a:t>スケールで複素だと厳しい</a:t>
            </a:r>
            <a:r>
              <a:rPr lang="ja-JP" altLang="en-US" sz="2000" dirty="0" smtClean="0">
                <a:ea typeface="HGPｺﾞｼｯｸM" pitchFamily="50" charset="-128"/>
              </a:rPr>
              <a:t>制限になる</a:t>
            </a:r>
            <a:endParaRPr kumimoji="1" lang="ja-JP" altLang="en-US" sz="2000" dirty="0" smtClean="0">
              <a:ea typeface="HGPｺﾞｼｯｸM" pitchFamily="50" charset="-128"/>
            </a:endParaRPr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5351462" y="869802"/>
            <a:ext cx="3397002" cy="1479078"/>
            <a:chOff x="4994523" y="846236"/>
            <a:chExt cx="3397002" cy="1479078"/>
          </a:xfrm>
        </p:grpSpPr>
        <p:pic>
          <p:nvPicPr>
            <p:cNvPr id="6" name="図 5" descr="cedm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94523" y="846236"/>
              <a:ext cx="3397002" cy="1479078"/>
            </a:xfrm>
            <a:prstGeom prst="rect">
              <a:avLst/>
            </a:prstGeom>
            <a:noFill/>
          </p:spPr>
        </p:pic>
        <p:sp>
          <p:nvSpPr>
            <p:cNvPr id="11" name="円/楕円 10"/>
            <p:cNvSpPr/>
            <p:nvPr/>
          </p:nvSpPr>
          <p:spPr>
            <a:xfrm>
              <a:off x="5972175" y="1924050"/>
              <a:ext cx="247650" cy="24765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6471978" y="1925486"/>
              <a:ext cx="247650" cy="24765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6967182" y="1926195"/>
              <a:ext cx="247650" cy="24765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pic>
        <p:nvPicPr>
          <p:cNvPr id="21" name="図 20" descr="expla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3961631"/>
            <a:ext cx="5366742" cy="290809"/>
          </a:xfrm>
          <a:prstGeom prst="rect">
            <a:avLst/>
          </a:prstGeom>
        </p:spPr>
      </p:pic>
      <p:pic>
        <p:nvPicPr>
          <p:cNvPr id="23" name="図 22" descr="diag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32426" y="2852936"/>
            <a:ext cx="1955998" cy="670629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066531" y="3505919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（一般には複素）</a:t>
            </a:r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CEDM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68760"/>
            <a:ext cx="8554152" cy="5032917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1-loop</a:t>
            </a:r>
            <a:r>
              <a:rPr lang="ja-JP" altLang="en-US" sz="2800" dirty="0" smtClean="0"/>
              <a:t>の表式：</a:t>
            </a: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14</a:t>
            </a:r>
            <a:endParaRPr kumimoji="1" lang="ja-JP" altLang="en-US" dirty="0"/>
          </a:p>
        </p:txBody>
      </p:sp>
      <p:pic>
        <p:nvPicPr>
          <p:cNvPr id="5" name="図 4" descr="CEDM1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815" y="1985795"/>
            <a:ext cx="6858960" cy="2340942"/>
          </a:xfrm>
          <a:prstGeom prst="rect">
            <a:avLst/>
          </a:prstGeom>
        </p:spPr>
      </p:pic>
      <p:pic>
        <p:nvPicPr>
          <p:cNvPr id="6" name="図 5" descr="ke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391795"/>
            <a:ext cx="6421313" cy="477365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2008213" y="5073068"/>
            <a:ext cx="5126012" cy="812010"/>
            <a:chOff x="2008213" y="5073068"/>
            <a:chExt cx="5126012" cy="81201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055912" y="5157192"/>
              <a:ext cx="5036956" cy="646331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ea typeface="HGPｺﾞｼｯｸM" pitchFamily="50" charset="-128"/>
                </a:rPr>
                <a:t>GUT</a:t>
              </a:r>
              <a:r>
                <a:rPr kumimoji="1" lang="ja-JP" altLang="en-US" dirty="0" smtClean="0">
                  <a:ea typeface="HGPｺﾞｼｯｸM" pitchFamily="50" charset="-128"/>
                </a:rPr>
                <a:t>スケールの値から低エネルギーの値を計算し、</a:t>
              </a:r>
              <a:endParaRPr kumimoji="1" lang="en-US" altLang="ja-JP" dirty="0" smtClean="0">
                <a:ea typeface="HGPｺﾞｼｯｸM" pitchFamily="50" charset="-128"/>
              </a:endParaRPr>
            </a:p>
            <a:p>
              <a:r>
                <a:rPr lang="ja-JP" altLang="en-US" dirty="0" smtClean="0">
                  <a:ea typeface="HGPｺﾞｼｯｸM" pitchFamily="50" charset="-128"/>
                </a:rPr>
                <a:t>これらを評価した</a:t>
              </a:r>
              <a:endParaRPr kumimoji="1" lang="ja-JP" altLang="en-US" dirty="0" smtClean="0">
                <a:ea typeface="HGPｺﾞｼｯｸM" pitchFamily="50" charset="-128"/>
              </a:endParaRPr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2008213" y="5073068"/>
              <a:ext cx="5126012" cy="812010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lang="ja-JP" altLang="en-US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計算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68760"/>
            <a:ext cx="8554152" cy="5032917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E</a:t>
            </a:r>
            <a:r>
              <a:rPr lang="en-US" altLang="ja-JP" sz="2800" baseline="-25000" dirty="0" smtClean="0"/>
              <a:t>6</a:t>
            </a:r>
            <a:r>
              <a:rPr lang="en-US" altLang="ja-JP" sz="2800" dirty="0" smtClean="0"/>
              <a:t>×SU(2)</a:t>
            </a:r>
            <a:r>
              <a:rPr lang="en-US" altLang="ja-JP" sz="2800" baseline="-25000" dirty="0" smtClean="0"/>
              <a:t>F</a:t>
            </a:r>
            <a:r>
              <a:rPr lang="en-US" altLang="ja-JP" sz="2800" dirty="0" smtClean="0"/>
              <a:t>×U(1)</a:t>
            </a:r>
            <a:r>
              <a:rPr lang="en-US" altLang="ja-JP" sz="2800" baseline="-25000" dirty="0" smtClean="0"/>
              <a:t>A</a:t>
            </a:r>
            <a:r>
              <a:rPr lang="en-US" altLang="ja-JP" sz="2800" dirty="0" smtClean="0"/>
              <a:t> SUSY GUT model</a:t>
            </a:r>
          </a:p>
          <a:p>
            <a:pPr>
              <a:buNone/>
            </a:pPr>
            <a:endParaRPr lang="en-US" altLang="ja-JP" sz="600" dirty="0" smtClean="0"/>
          </a:p>
          <a:p>
            <a:pPr>
              <a:buNone/>
            </a:pPr>
            <a:r>
              <a:rPr kumimoji="1" lang="ja-JP" altLang="en-US" sz="2000" dirty="0" smtClean="0"/>
              <a:t>　　　　　・ </a:t>
            </a:r>
            <a:r>
              <a:rPr kumimoji="1" lang="en-US" altLang="ja-JP" sz="2000" dirty="0" smtClean="0"/>
              <a:t>GUT</a:t>
            </a:r>
            <a:r>
              <a:rPr kumimoji="1" lang="ja-JP" altLang="en-US" sz="2000" dirty="0" smtClean="0"/>
              <a:t>スケールの湯川における</a:t>
            </a:r>
            <a:r>
              <a:rPr kumimoji="1" lang="en-US" altLang="ja-JP" sz="2000" dirty="0" smtClean="0"/>
              <a:t>O(1)</a:t>
            </a:r>
            <a:r>
              <a:rPr kumimoji="1" lang="ja-JP" altLang="en-US" sz="2000" dirty="0" smtClean="0"/>
              <a:t>係数を振る</a:t>
            </a:r>
            <a:endParaRPr kumimoji="1" lang="en-US" altLang="ja-JP" sz="2000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endParaRPr kumimoji="1" lang="en-US" altLang="ja-JP" sz="2000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r>
              <a:rPr lang="ja-JP" altLang="en-US" sz="2000" dirty="0" smtClean="0"/>
              <a:t>　　　　　・ </a:t>
            </a:r>
            <a:r>
              <a:rPr lang="en-US" altLang="ja-JP" sz="2000" dirty="0" smtClean="0"/>
              <a:t>soft SUSY parameters</a:t>
            </a:r>
            <a:r>
              <a:rPr lang="ja-JP" altLang="en-US" sz="2000" dirty="0" smtClean="0"/>
              <a:t>を定めて、</a:t>
            </a:r>
            <a:r>
              <a:rPr lang="en-US" altLang="ja-JP" sz="2000" dirty="0" smtClean="0"/>
              <a:t>2-loop</a:t>
            </a:r>
            <a:r>
              <a:rPr lang="ja-JP" altLang="en-US" sz="2000" dirty="0" smtClean="0"/>
              <a:t>のくりこみ群方程式で</a:t>
            </a:r>
            <a:endParaRPr lang="en-US" altLang="ja-JP" sz="2000" dirty="0" smtClean="0"/>
          </a:p>
          <a:p>
            <a:pPr>
              <a:buNone/>
            </a:pPr>
            <a:r>
              <a:rPr lang="ja-JP" altLang="en-US" sz="2000" dirty="0" smtClean="0"/>
              <a:t>　　　　　　</a:t>
            </a:r>
            <a:r>
              <a:rPr lang="en-US" altLang="ja-JP" sz="2000" dirty="0" smtClean="0"/>
              <a:t>SUSY</a:t>
            </a:r>
            <a:r>
              <a:rPr lang="ja-JP" altLang="en-US" sz="2000" dirty="0" smtClean="0"/>
              <a:t>スケールの値を求める</a:t>
            </a:r>
            <a:endParaRPr lang="en-US" altLang="ja-JP" sz="2000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r>
              <a:rPr kumimoji="1" lang="ja-JP" altLang="en-US" sz="2000" dirty="0" smtClean="0"/>
              <a:t>　　　　　・ </a:t>
            </a:r>
            <a:r>
              <a:rPr kumimoji="1" lang="en-US" altLang="ja-JP" sz="2000" dirty="0" err="1" smtClean="0"/>
              <a:t>FeynHiggs</a:t>
            </a:r>
            <a:r>
              <a:rPr kumimoji="1" lang="ja-JP" altLang="en-US" sz="2000" dirty="0" smtClean="0"/>
              <a:t>により</a:t>
            </a:r>
            <a:r>
              <a:rPr kumimoji="1" lang="en-US" altLang="ja-JP" sz="2000" dirty="0" smtClean="0"/>
              <a:t>Higgs mass</a:t>
            </a:r>
            <a:r>
              <a:rPr kumimoji="1" lang="ja-JP" altLang="en-US" sz="2000" dirty="0" smtClean="0"/>
              <a:t>を評価</a:t>
            </a:r>
            <a:endParaRPr lang="en-US" altLang="ja-JP" sz="2000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r>
              <a:rPr lang="ja-JP" altLang="en-US" sz="2000" dirty="0" smtClean="0"/>
              <a:t>　　　　　・ </a:t>
            </a:r>
            <a:r>
              <a:rPr lang="en-US" altLang="ja-JP" sz="2000" dirty="0" smtClean="0"/>
              <a:t>CEDM</a:t>
            </a:r>
            <a:r>
              <a:rPr lang="ja-JP" altLang="en-US" sz="2000" dirty="0" smtClean="0"/>
              <a:t>を計算</a:t>
            </a:r>
            <a:endParaRPr lang="en-US" altLang="ja-JP" sz="20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15</a:t>
            </a:r>
            <a:endParaRPr kumimoji="1" lang="ja-JP" altLang="en-US" dirty="0"/>
          </a:p>
        </p:txBody>
      </p:sp>
      <p:pic>
        <p:nvPicPr>
          <p:cNvPr id="5" name="Picture 2" descr="\begin{eqnarray*}&#10;Y_u=\left(&#10;\begin{array}{ccc}&#10;0 &amp; \frac{1}{3}d_q\lambda^5 &amp; 0 \\&#10;-\frac{1}{3}d_q\lambda^5 &amp; c\lambda^4 &amp; b\lambda^2 \\&#10;0 &amp; b\lambda^2 &amp; a \\&#10;\end{array}\right)&#10;\end{eqnarray*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348880"/>
            <a:ext cx="3122023" cy="786384"/>
          </a:xfrm>
          <a:prstGeom prst="rect">
            <a:avLst/>
          </a:prstGeom>
          <a:noFill/>
        </p:spPr>
      </p:pic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4046984" y="4050944"/>
            <a:ext cx="4782691" cy="621242"/>
            <a:chOff x="4066034" y="3959886"/>
            <a:chExt cx="4782691" cy="621242"/>
          </a:xfrm>
        </p:grpSpPr>
        <p:pic>
          <p:nvPicPr>
            <p:cNvPr id="8" name="図 7" descr="MUS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1809" y="3959886"/>
              <a:ext cx="4296916" cy="621242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4066034" y="4093865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ex)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lang="ja-JP" altLang="en-US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計算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68760"/>
            <a:ext cx="8554152" cy="5032917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比較のため、</a:t>
            </a:r>
            <a:r>
              <a:rPr kumimoji="1" lang="en-US" altLang="ja-JP" sz="2800" dirty="0" smtClean="0"/>
              <a:t>GUT</a:t>
            </a:r>
            <a:r>
              <a:rPr kumimoji="1" lang="ja-JP" altLang="en-US" sz="2800" dirty="0" smtClean="0"/>
              <a:t>スケールで</a:t>
            </a:r>
            <a:r>
              <a:rPr kumimoji="1" lang="en-US" altLang="ja-JP" sz="2800" i="1" dirty="0" smtClean="0"/>
              <a:t>Y</a:t>
            </a:r>
            <a:r>
              <a:rPr kumimoji="1" lang="en-US" altLang="ja-JP" sz="2800" i="1" baseline="-25000" dirty="0" smtClean="0"/>
              <a:t>u</a:t>
            </a:r>
            <a:r>
              <a:rPr kumimoji="1" lang="ja-JP" altLang="en-US" sz="2800" dirty="0" smtClean="0"/>
              <a:t>が</a:t>
            </a:r>
            <a:r>
              <a:rPr lang="ja-JP" altLang="en-US" sz="2800" dirty="0" smtClean="0"/>
              <a:t>実数</a:t>
            </a:r>
            <a:r>
              <a:rPr kumimoji="1" lang="ja-JP" altLang="en-US" sz="2800" dirty="0" smtClean="0"/>
              <a:t>の場合と</a:t>
            </a:r>
            <a:endParaRPr kumimoji="1"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　　　　　　　　　　　　　　　　　　　　　虚数</a:t>
            </a:r>
            <a:r>
              <a:rPr kumimoji="1" lang="ja-JP" altLang="en-US" sz="2800" dirty="0" smtClean="0"/>
              <a:t>の場合も計算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pPr>
              <a:buNone/>
            </a:pP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16</a:t>
            </a:r>
            <a:endParaRPr kumimoji="1" lang="ja-JP" altLang="en-US" dirty="0"/>
          </a:p>
        </p:txBody>
      </p:sp>
      <p:pic>
        <p:nvPicPr>
          <p:cNvPr id="6" name="図 5" descr="explanatio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7639" y="3915804"/>
            <a:ext cx="5920705" cy="1097372"/>
          </a:xfrm>
          <a:prstGeom prst="rect">
            <a:avLst/>
          </a:prstGeom>
        </p:spPr>
      </p:pic>
      <p:pic>
        <p:nvPicPr>
          <p:cNvPr id="7" name="図 6" descr="yukaw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492896"/>
            <a:ext cx="5675598" cy="114146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334816" y="5431160"/>
            <a:ext cx="4461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ea typeface="HGPｺﾞｼｯｸM" pitchFamily="50" charset="-128"/>
              </a:rPr>
              <a:t>これらの３つの場合で</a:t>
            </a:r>
            <a:r>
              <a:rPr kumimoji="1" lang="en-US" altLang="ja-JP" sz="2000" dirty="0" smtClean="0">
                <a:ea typeface="HGPｺﾞｼｯｸM" pitchFamily="50" charset="-128"/>
              </a:rPr>
              <a:t>CEDM</a:t>
            </a:r>
            <a:r>
              <a:rPr lang="ja-JP" altLang="en-US" sz="2000" dirty="0" smtClean="0">
                <a:ea typeface="HGPｺﾞｼｯｸM" pitchFamily="50" charset="-128"/>
              </a:rPr>
              <a:t>の値を比較</a:t>
            </a:r>
            <a:endParaRPr kumimoji="1" lang="ja-JP" altLang="en-US" sz="2000" dirty="0" smtClean="0">
              <a:ea typeface="HGPｺﾞｼｯｸM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227592" y="5377639"/>
            <a:ext cx="4676732" cy="51158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Introduction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68760"/>
            <a:ext cx="8554152" cy="5032917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SUSY GUT</a:t>
            </a:r>
            <a:r>
              <a:rPr lang="ja-JP" altLang="en-US" sz="2800" dirty="0" smtClean="0"/>
              <a:t>・・・興味深い拡張模型</a:t>
            </a:r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より魅力的な模型：</a:t>
            </a:r>
            <a:endParaRPr kumimoji="1" lang="en-US" altLang="ja-JP" sz="28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4572000" y="4135834"/>
            <a:ext cx="1896352" cy="369332"/>
            <a:chOff x="5715000" y="3006477"/>
            <a:chExt cx="2457450" cy="478611"/>
          </a:xfrm>
        </p:grpSpPr>
        <p:sp>
          <p:nvSpPr>
            <p:cNvPr id="22" name="角丸四角形 21"/>
            <p:cNvSpPr/>
            <p:nvPr/>
          </p:nvSpPr>
          <p:spPr>
            <a:xfrm>
              <a:off x="5715000" y="3009900"/>
              <a:ext cx="2457450" cy="457200"/>
            </a:xfrm>
            <a:prstGeom prst="roundRect">
              <a:avLst/>
            </a:prstGeom>
            <a:solidFill>
              <a:srgbClr val="FFBEB7">
                <a:alpha val="49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734002" y="3006477"/>
              <a:ext cx="2438401" cy="47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ea typeface="HGPｺﾞｼｯｸM" pitchFamily="50" charset="-128"/>
                </a:rPr>
                <a:t>定量的なサポート</a:t>
              </a:r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6732240" y="4138364"/>
            <a:ext cx="1896352" cy="369332"/>
            <a:chOff x="5715000" y="3006477"/>
            <a:chExt cx="2457450" cy="478611"/>
          </a:xfrm>
        </p:grpSpPr>
        <p:sp>
          <p:nvSpPr>
            <p:cNvPr id="26" name="角丸四角形 25"/>
            <p:cNvSpPr/>
            <p:nvPr/>
          </p:nvSpPr>
          <p:spPr>
            <a:xfrm>
              <a:off x="5715000" y="3009900"/>
              <a:ext cx="2457450" cy="457200"/>
            </a:xfrm>
            <a:prstGeom prst="roundRect">
              <a:avLst/>
            </a:prstGeom>
            <a:solidFill>
              <a:srgbClr val="AFDDFF">
                <a:alpha val="49000"/>
              </a:srgbClr>
            </a:solidFill>
            <a:ln w="190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734002" y="3006477"/>
              <a:ext cx="2438401" cy="47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ea typeface="HGPｺﾞｼｯｸM" pitchFamily="50" charset="-128"/>
                </a:rPr>
                <a:t>定性的なサポート</a:t>
              </a:r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1218421" y="3923764"/>
            <a:ext cx="1797978" cy="369332"/>
            <a:chOff x="5715000" y="2992917"/>
            <a:chExt cx="2457450" cy="478611"/>
          </a:xfrm>
        </p:grpSpPr>
        <p:sp>
          <p:nvSpPr>
            <p:cNvPr id="29" name="角丸四角形 28"/>
            <p:cNvSpPr/>
            <p:nvPr/>
          </p:nvSpPr>
          <p:spPr>
            <a:xfrm>
              <a:off x="5715000" y="3009900"/>
              <a:ext cx="2457450" cy="457200"/>
            </a:xfrm>
            <a:prstGeom prst="roundRect">
              <a:avLst/>
            </a:prstGeom>
            <a:solidFill>
              <a:schemeClr val="bg1">
                <a:lumMod val="85000"/>
                <a:alpha val="49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722155" y="2992917"/>
              <a:ext cx="2438401" cy="47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ea typeface="HGPｺﾞｼｯｸM" pitchFamily="50" charset="-128"/>
                </a:rPr>
                <a:t>暗黒物質の候補</a:t>
              </a:r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193430" y="1695450"/>
            <a:ext cx="3938954" cy="2944439"/>
            <a:chOff x="193430" y="1695450"/>
            <a:chExt cx="3938954" cy="2944439"/>
          </a:xfrm>
        </p:grpSpPr>
        <p:sp>
          <p:nvSpPr>
            <p:cNvPr id="6" name="角丸四角形 5"/>
            <p:cNvSpPr/>
            <p:nvPr/>
          </p:nvSpPr>
          <p:spPr>
            <a:xfrm>
              <a:off x="193430" y="2173923"/>
              <a:ext cx="3938954" cy="2465966"/>
            </a:xfrm>
            <a:prstGeom prst="roundRect">
              <a:avLst>
                <a:gd name="adj" fmla="val 6555"/>
              </a:avLst>
            </a:prstGeom>
            <a:noFill/>
            <a:ln w="25400">
              <a:solidFill>
                <a:srgbClr val="00A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 useBgFill="1">
          <p:nvSpPr>
            <p:cNvPr id="7" name="テキスト ボックス 6"/>
            <p:cNvSpPr txBox="1"/>
            <p:nvPr/>
          </p:nvSpPr>
          <p:spPr>
            <a:xfrm>
              <a:off x="467544" y="1975593"/>
              <a:ext cx="3401893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ja-JP" altLang="en-US" sz="2000" kern="0" dirty="0" smtClean="0">
                  <a:solidFill>
                    <a:srgbClr val="3333FF"/>
                  </a:solidFill>
                  <a:ea typeface="HGPｺﾞｼｯｸM" pitchFamily="50" charset="-128"/>
                </a:rPr>
                <a:t>フェルミオン</a:t>
              </a:r>
              <a:r>
                <a:rPr lang="ja-JP" altLang="en-US" sz="2000" kern="0" dirty="0" smtClean="0">
                  <a:ea typeface="HGPｺﾞｼｯｸM" pitchFamily="50" charset="-128"/>
                </a:rPr>
                <a:t>⇔</a:t>
              </a:r>
              <a:r>
                <a:rPr lang="ja-JP" altLang="en-US" sz="2000" kern="0" dirty="0" smtClean="0">
                  <a:solidFill>
                    <a:srgbClr val="FF0000"/>
                  </a:solidFill>
                  <a:ea typeface="HGPｺﾞｼｯｸM" pitchFamily="50" charset="-128"/>
                </a:rPr>
                <a:t>ボソン</a:t>
              </a:r>
              <a:r>
                <a:rPr lang="ja-JP" altLang="en-US" sz="2000" kern="0" dirty="0" smtClean="0">
                  <a:ea typeface="HGPｺﾞｼｯｸM" pitchFamily="50" charset="-128"/>
                </a:rPr>
                <a:t>の対称性</a:t>
              </a:r>
              <a:endParaRPr kumimoji="1" lang="ja-JP" altLang="en-US" sz="2000" dirty="0">
                <a:ea typeface="HGPｺﾞｼｯｸM" pitchFamily="50" charset="-128"/>
              </a:endParaRPr>
            </a:p>
          </p:txBody>
        </p:sp>
        <p:pic>
          <p:nvPicPr>
            <p:cNvPr id="8" name="図 7" descr="higgs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2404" y="2445774"/>
              <a:ext cx="3683532" cy="1186003"/>
            </a:xfrm>
            <a:prstGeom prst="rect">
              <a:avLst/>
            </a:prstGeom>
          </p:spPr>
        </p:pic>
        <p:cxnSp>
          <p:nvCxnSpPr>
            <p:cNvPr id="33" name="直線矢印コネクタ 32"/>
            <p:cNvCxnSpPr/>
            <p:nvPr/>
          </p:nvCxnSpPr>
          <p:spPr>
            <a:xfrm>
              <a:off x="1171575" y="1695450"/>
              <a:ext cx="76933" cy="3235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/>
          <p:cNvSpPr txBox="1"/>
          <p:nvPr/>
        </p:nvSpPr>
        <p:spPr>
          <a:xfrm>
            <a:off x="1621994" y="5483324"/>
            <a:ext cx="5900013" cy="523220"/>
          </a:xfrm>
          <a:prstGeom prst="rect">
            <a:avLst/>
          </a:prstGeom>
          <a:solidFill>
            <a:schemeClr val="bg1">
              <a:alpha val="49000"/>
            </a:schemeClr>
          </a:solidFill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ea typeface="HGPｺﾞｼｯｸM" pitchFamily="50" charset="-128"/>
              </a:rPr>
              <a:t>E</a:t>
            </a:r>
            <a:r>
              <a:rPr lang="en-US" altLang="ja-JP" sz="2800" baseline="-25000" dirty="0" smtClean="0">
                <a:ea typeface="HGPｺﾞｼｯｸM" pitchFamily="50" charset="-128"/>
              </a:rPr>
              <a:t>6</a:t>
            </a:r>
            <a:r>
              <a:rPr lang="en-US" altLang="ja-JP" sz="2800" dirty="0" smtClean="0">
                <a:ea typeface="HGPｺﾞｼｯｸM" pitchFamily="50" charset="-128"/>
              </a:rPr>
              <a:t>×SU(2)</a:t>
            </a:r>
            <a:r>
              <a:rPr lang="en-US" altLang="ja-JP" sz="2800" baseline="-25000" dirty="0" smtClean="0">
                <a:ea typeface="HGPｺﾞｼｯｸM" pitchFamily="50" charset="-128"/>
              </a:rPr>
              <a:t>F</a:t>
            </a:r>
            <a:r>
              <a:rPr lang="en-US" altLang="ja-JP" sz="2800" dirty="0" smtClean="0">
                <a:ea typeface="HGPｺﾞｼｯｸM" pitchFamily="50" charset="-128"/>
              </a:rPr>
              <a:t>×U(1)</a:t>
            </a:r>
            <a:r>
              <a:rPr lang="en-US" altLang="ja-JP" sz="2800" baseline="-25000" dirty="0" smtClean="0">
                <a:ea typeface="HGPｺﾞｼｯｸM" pitchFamily="50" charset="-128"/>
              </a:rPr>
              <a:t>A</a:t>
            </a:r>
            <a:r>
              <a:rPr lang="en-US" altLang="ja-JP" sz="2800" dirty="0" smtClean="0">
                <a:ea typeface="HGPｺﾞｼｯｸM" pitchFamily="50" charset="-128"/>
              </a:rPr>
              <a:t> SUSY GUT model</a:t>
            </a:r>
            <a:endParaRPr kumimoji="1" lang="ja-JP" altLang="en-US" sz="2800" dirty="0" smtClean="0">
              <a:ea typeface="HGPｺﾞｼｯｸM" pitchFamily="50" charset="-128"/>
            </a:endParaRPr>
          </a:p>
        </p:txBody>
      </p:sp>
      <p:sp>
        <p:nvSpPr>
          <p:cNvPr id="38" name="日付プレースホルダ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39" name="フッター プレースホルダ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2419350" y="1657350"/>
            <a:ext cx="6401122" cy="2982539"/>
            <a:chOff x="2419350" y="1657350"/>
            <a:chExt cx="6401122" cy="2982539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4320808" y="2393653"/>
              <a:ext cx="3776027" cy="1696994"/>
              <a:chOff x="256903" y="2500841"/>
              <a:chExt cx="3776027" cy="3088399"/>
            </a:xfrm>
          </p:grpSpPr>
          <p:grpSp>
            <p:nvGrpSpPr>
              <p:cNvPr id="10" name="グループ化 60"/>
              <p:cNvGrpSpPr/>
              <p:nvPr/>
            </p:nvGrpSpPr>
            <p:grpSpPr>
              <a:xfrm>
                <a:off x="256903" y="2500841"/>
                <a:ext cx="2345669" cy="3088399"/>
                <a:chOff x="467544" y="2500841"/>
                <a:chExt cx="4268937" cy="3088399"/>
              </a:xfrm>
            </p:grpSpPr>
            <p:pic>
              <p:nvPicPr>
                <p:cNvPr id="12" name="図 11" descr="g-susy1run.png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67544" y="2500841"/>
                  <a:ext cx="4117866" cy="3088399"/>
                </a:xfrm>
                <a:prstGeom prst="rect">
                  <a:avLst/>
                </a:prstGeom>
              </p:spPr>
            </p:pic>
            <p:graphicFrame>
              <p:nvGraphicFramePr>
                <p:cNvPr id="13" name="Object 5"/>
                <p:cNvGraphicFramePr>
                  <a:graphicFrameLocks noChangeAspect="1"/>
                </p:cNvGraphicFramePr>
                <p:nvPr/>
              </p:nvGraphicFramePr>
              <p:xfrm>
                <a:off x="1408113" y="4761984"/>
                <a:ext cx="2363787" cy="407207"/>
              </p:xfrm>
              <a:graphic>
                <a:graphicData uri="http://schemas.openxmlformats.org/presentationml/2006/ole">
                  <p:oleObj spid="_x0000_s328706" name="Equation" r:id="rId6" imgW="2425680" imgH="419040" progId="Equation.DSMT4">
                    <p:embed/>
                  </p:oleObj>
                </a:graphicData>
              </a:graphic>
            </p:graphicFrame>
            <p:graphicFrame>
              <p:nvGraphicFramePr>
                <p:cNvPr id="14" name="オブジェクト 13"/>
                <p:cNvGraphicFramePr>
                  <a:graphicFrameLocks noChangeAspect="1"/>
                </p:cNvGraphicFramePr>
                <p:nvPr/>
              </p:nvGraphicFramePr>
              <p:xfrm>
                <a:off x="3809628" y="5265367"/>
                <a:ext cx="926853" cy="264815"/>
              </p:xfrm>
              <a:graphic>
                <a:graphicData uri="http://schemas.openxmlformats.org/presentationml/2006/ole">
                  <p:oleObj spid="_x0000_s328707" name="Equation" r:id="rId7" imgW="711000" imgH="203040" progId="Equation.DSMT4">
                    <p:embed/>
                  </p:oleObj>
                </a:graphicData>
              </a:graphic>
            </p:graphicFrame>
          </p:grpSp>
          <p:cxnSp>
            <p:nvCxnSpPr>
              <p:cNvPr id="11" name="直線コネクタ 10"/>
              <p:cNvCxnSpPr/>
              <p:nvPr/>
            </p:nvCxnSpPr>
            <p:spPr>
              <a:xfrm>
                <a:off x="4032930" y="4136168"/>
                <a:ext cx="0" cy="111662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角丸四角形 30"/>
            <p:cNvSpPr/>
            <p:nvPr/>
          </p:nvSpPr>
          <p:spPr>
            <a:xfrm>
              <a:off x="4283968" y="2174033"/>
              <a:ext cx="4536504" cy="2465856"/>
            </a:xfrm>
            <a:prstGeom prst="roundRect">
              <a:avLst>
                <a:gd name="adj" fmla="val 6555"/>
              </a:avLst>
            </a:prstGeom>
            <a:noFill/>
            <a:ln w="25400">
              <a:solidFill>
                <a:srgbClr val="00A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 useBgFill="1">
          <p:nvSpPr>
            <p:cNvPr id="32" name="テキスト ボックス 6"/>
            <p:cNvSpPr txBox="1"/>
            <p:nvPr/>
          </p:nvSpPr>
          <p:spPr>
            <a:xfrm>
              <a:off x="4749218" y="1975593"/>
              <a:ext cx="3637534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ea typeface="HGPｺﾞｼｯｸM" pitchFamily="50" charset="-128"/>
                </a:rPr>
                <a:t>力の統一と物質場の統一を実現</a:t>
              </a:r>
              <a:endParaRPr kumimoji="1" lang="ja-JP" altLang="en-US" sz="2000" dirty="0">
                <a:ea typeface="HGPｺﾞｼｯｸM" pitchFamily="50" charset="-128"/>
              </a:endParaRPr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>
              <a:off x="2419350" y="1657350"/>
              <a:ext cx="2407627" cy="4407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グループ化 47"/>
            <p:cNvGrpSpPr/>
            <p:nvPr/>
          </p:nvGrpSpPr>
          <p:grpSpPr>
            <a:xfrm>
              <a:off x="6918826" y="2348880"/>
              <a:ext cx="1469598" cy="826046"/>
              <a:chOff x="6918826" y="2420788"/>
              <a:chExt cx="1469598" cy="826046"/>
            </a:xfrm>
          </p:grpSpPr>
          <p:sp>
            <p:nvSpPr>
              <p:cNvPr id="17" name="角丸四角形 16"/>
              <p:cNvSpPr/>
              <p:nvPr/>
            </p:nvSpPr>
            <p:spPr>
              <a:xfrm>
                <a:off x="7020302" y="2420788"/>
                <a:ext cx="1368122" cy="826046"/>
              </a:xfrm>
              <a:prstGeom prst="roundRect">
                <a:avLst>
                  <a:gd name="adj" fmla="val 32184"/>
                </a:avLst>
              </a:prstGeom>
              <a:noFill/>
              <a:ln w="19050">
                <a:solidFill>
                  <a:srgbClr val="FDA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ea typeface="HGPｺﾞｼｯｸM" pitchFamily="50" charset="-128"/>
                </a:endParaRPr>
              </a:p>
            </p:txBody>
          </p:sp>
          <p:pic>
            <p:nvPicPr>
              <p:cNvPr id="42" name="図 41" descr="pp1-1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918826" y="2755779"/>
                <a:ext cx="210063" cy="152773"/>
              </a:xfrm>
              <a:prstGeom prst="rect">
                <a:avLst/>
              </a:prstGeom>
            </p:spPr>
          </p:pic>
          <p:pic>
            <p:nvPicPr>
              <p:cNvPr id="44" name="図 43" descr="pp1-3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228338" y="2471363"/>
                <a:ext cx="1069409" cy="725670"/>
              </a:xfrm>
              <a:prstGeom prst="rect">
                <a:avLst/>
              </a:prstGeom>
            </p:spPr>
          </p:pic>
        </p:grpSp>
        <p:grpSp>
          <p:nvGrpSpPr>
            <p:cNvPr id="49" name="グループ化 48"/>
            <p:cNvGrpSpPr/>
            <p:nvPr/>
          </p:nvGrpSpPr>
          <p:grpSpPr>
            <a:xfrm>
              <a:off x="6971793" y="3234408"/>
              <a:ext cx="1416601" cy="824704"/>
              <a:chOff x="6971793" y="3353991"/>
              <a:chExt cx="1416601" cy="824704"/>
            </a:xfrm>
          </p:grpSpPr>
          <p:pic>
            <p:nvPicPr>
              <p:cNvPr id="45" name="図 44" descr="pp1-4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187380" y="3405014"/>
                <a:ext cx="1107604" cy="725670"/>
              </a:xfrm>
              <a:prstGeom prst="rect">
                <a:avLst/>
              </a:prstGeom>
            </p:spPr>
          </p:pic>
          <p:sp>
            <p:nvSpPr>
              <p:cNvPr id="46" name="角丸四角形 45"/>
              <p:cNvSpPr/>
              <p:nvPr/>
            </p:nvSpPr>
            <p:spPr>
              <a:xfrm>
                <a:off x="7020272" y="3353991"/>
                <a:ext cx="1368122" cy="824704"/>
              </a:xfrm>
              <a:prstGeom prst="roundRect">
                <a:avLst>
                  <a:gd name="adj" fmla="val 32184"/>
                </a:avLst>
              </a:prstGeom>
              <a:noFill/>
              <a:ln w="19050">
                <a:solidFill>
                  <a:srgbClr val="FDA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ea typeface="HGPｺﾞｼｯｸM" pitchFamily="50" charset="-128"/>
                </a:endParaRPr>
              </a:p>
            </p:txBody>
          </p:sp>
          <p:pic>
            <p:nvPicPr>
              <p:cNvPr id="43" name="図 42" descr="pp1-2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6971793" y="3678464"/>
                <a:ext cx="95483" cy="1718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kumimoji="1" lang="en-US" altLang="ja-JP" sz="4800" b="0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Contents</a:t>
            </a:r>
            <a:endParaRPr kumimoji="1" lang="ja-JP" altLang="en-US" sz="4800" b="0" dirty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626360" y="1701690"/>
            <a:ext cx="7618048" cy="410357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 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endParaRPr lang="en-US" altLang="ja-JP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 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altLang="ja-JP" baseline="-25000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×SU(2)</a:t>
            </a:r>
            <a:r>
              <a:rPr lang="en-US" altLang="ja-JP" baseline="-25000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×U(1)</a:t>
            </a:r>
            <a:r>
              <a:rPr lang="en-US" altLang="ja-JP" baseline="-250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 SUSY GUT model</a:t>
            </a:r>
          </a:p>
          <a:p>
            <a:pPr>
              <a:buFont typeface="Wingdings" pitchFamily="2" charset="2"/>
              <a:buChar char="Ø"/>
            </a:pPr>
            <a:endParaRPr lang="en-US" altLang="ja-JP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 CEDM</a:t>
            </a:r>
          </a:p>
          <a:p>
            <a:pPr>
              <a:buFont typeface="Wingdings" pitchFamily="2" charset="2"/>
              <a:buChar char="Ø"/>
            </a:pPr>
            <a:endParaRPr lang="en-US" altLang="ja-JP" sz="12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ja-JP" altLang="en-US" dirty="0" smtClean="0">
                <a:solidFill>
                  <a:srgbClr val="00A427"/>
                </a:solidFill>
              </a:rPr>
              <a:t>・</a:t>
            </a:r>
            <a:r>
              <a:rPr lang="en-US" altLang="ja-JP" dirty="0" smtClean="0">
                <a:solidFill>
                  <a:srgbClr val="00A427"/>
                </a:solidFill>
              </a:rPr>
              <a:t> Results</a:t>
            </a:r>
          </a:p>
          <a:p>
            <a:pPr>
              <a:buFont typeface="Wingdings" pitchFamily="2" charset="2"/>
              <a:buChar char="Ø"/>
            </a:pPr>
            <a:endParaRPr lang="en-US" altLang="ja-JP" sz="12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・</a:t>
            </a:r>
            <a:r>
              <a:rPr lang="en-US" altLang="ja-JP" dirty="0" smtClean="0">
                <a:solidFill>
                  <a:schemeClr val="tx1"/>
                </a:solidFill>
              </a:rPr>
              <a:t>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Results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68760"/>
            <a:ext cx="8554152" cy="5032917"/>
          </a:xfrm>
        </p:spPr>
        <p:txBody>
          <a:bodyPr>
            <a:normAutofit/>
          </a:bodyPr>
          <a:lstStyle/>
          <a:p>
            <a:r>
              <a:rPr lang="en-US" altLang="ja-JP" sz="2800" i="1" dirty="0" err="1" smtClean="0"/>
              <a:t>d</a:t>
            </a:r>
            <a:r>
              <a:rPr lang="en-US" altLang="ja-JP" sz="2800" i="1" baseline="-25000" dirty="0" err="1" smtClean="0"/>
              <a:t>u</a:t>
            </a:r>
            <a:r>
              <a:rPr lang="en-US" altLang="ja-JP" sz="2800" i="1" baseline="30000" dirty="0" err="1" smtClean="0"/>
              <a:t>C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vs</a:t>
            </a:r>
            <a:r>
              <a:rPr lang="en-US" altLang="ja-JP" sz="2800" dirty="0" smtClean="0"/>
              <a:t> </a:t>
            </a:r>
            <a:r>
              <a:rPr lang="en-US" altLang="ja-JP" sz="2800" i="1" dirty="0" err="1" smtClean="0"/>
              <a:t>d</a:t>
            </a:r>
            <a:r>
              <a:rPr lang="en-US" altLang="ja-JP" sz="2800" i="1" baseline="-25000" dirty="0" err="1" smtClean="0"/>
              <a:t>d</a:t>
            </a:r>
            <a:r>
              <a:rPr lang="en-US" altLang="ja-JP" sz="2800" i="1" baseline="30000" dirty="0" err="1" smtClean="0"/>
              <a:t>C</a:t>
            </a:r>
            <a:endParaRPr kumimoji="1" lang="en-US" altLang="ja-JP" sz="2800" i="1" baseline="300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17</a:t>
            </a:r>
            <a:endParaRPr kumimoji="1" lang="ja-JP" altLang="en-US" dirty="0"/>
          </a:p>
        </p:txBody>
      </p:sp>
      <p:pic>
        <p:nvPicPr>
          <p:cNvPr id="5" name="コンテンツ プレースホルダ 4" descr="CEDMplots-u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1916832"/>
            <a:ext cx="5858200" cy="3739445"/>
          </a:xfrm>
          <a:prstGeom prst="rect">
            <a:avLst/>
          </a:prstGeom>
        </p:spPr>
      </p:pic>
      <p:pic>
        <p:nvPicPr>
          <p:cNvPr id="7" name="図 6" descr="key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5879901"/>
            <a:ext cx="6907662" cy="20806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</p:pic>
      <p:grpSp>
        <p:nvGrpSpPr>
          <p:cNvPr id="10" name="グループ化 9"/>
          <p:cNvGrpSpPr/>
          <p:nvPr/>
        </p:nvGrpSpPr>
        <p:grpSpPr>
          <a:xfrm>
            <a:off x="6066259" y="873869"/>
            <a:ext cx="3006914" cy="923330"/>
            <a:chOff x="6635932" y="2452712"/>
            <a:chExt cx="3006914" cy="923330"/>
          </a:xfrm>
        </p:grpSpPr>
        <p:pic>
          <p:nvPicPr>
            <p:cNvPr id="8" name="図 7" descr="graphke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5932" y="2511948"/>
              <a:ext cx="259374" cy="831326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6804248" y="2452712"/>
              <a:ext cx="2838598" cy="92333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ea typeface="HGPｺﾞｼｯｸM" pitchFamily="50" charset="-128"/>
                </a:rPr>
                <a:t>：</a:t>
              </a:r>
              <a:r>
                <a:rPr kumimoji="1" lang="en-US" altLang="ja-JP" dirty="0" smtClean="0">
                  <a:ea typeface="HGPｺﾞｼｯｸM" pitchFamily="50" charset="-128"/>
                </a:rPr>
                <a:t>E</a:t>
              </a:r>
              <a:r>
                <a:rPr kumimoji="1" lang="en-US" altLang="ja-JP" baseline="-25000" dirty="0" smtClean="0">
                  <a:ea typeface="HGPｺﾞｼｯｸM" pitchFamily="50" charset="-128"/>
                </a:rPr>
                <a:t>6</a:t>
              </a:r>
              <a:r>
                <a:rPr kumimoji="1" lang="en-US" altLang="ja-JP" dirty="0" smtClean="0">
                  <a:ea typeface="HGPｺﾞｼｯｸM" pitchFamily="50" charset="-128"/>
                </a:rPr>
                <a:t>×SU(2)</a:t>
              </a:r>
              <a:r>
                <a:rPr kumimoji="1" lang="en-US" altLang="ja-JP" baseline="-25000" dirty="0" smtClean="0">
                  <a:ea typeface="HGPｺﾞｼｯｸM" pitchFamily="50" charset="-128"/>
                </a:rPr>
                <a:t>F</a:t>
              </a:r>
              <a:r>
                <a:rPr kumimoji="1" lang="en-US" altLang="ja-JP" dirty="0" smtClean="0">
                  <a:ea typeface="HGPｺﾞｼｯｸM" pitchFamily="50" charset="-128"/>
                </a:rPr>
                <a:t>×U(1)</a:t>
              </a:r>
              <a:r>
                <a:rPr kumimoji="1" lang="en-US" altLang="ja-JP" baseline="-25000" dirty="0" smtClean="0">
                  <a:ea typeface="HGPｺﾞｼｯｸM" pitchFamily="50" charset="-128"/>
                </a:rPr>
                <a:t>A</a:t>
              </a:r>
              <a:r>
                <a:rPr lang="ja-JP" altLang="en-US" dirty="0" smtClean="0">
                  <a:ea typeface="HGPｺﾞｼｯｸM" pitchFamily="50" charset="-128"/>
                </a:rPr>
                <a:t> </a:t>
              </a:r>
              <a:r>
                <a:rPr lang="en-US" altLang="ja-JP" dirty="0" smtClean="0">
                  <a:ea typeface="HGPｺﾞｼｯｸM" pitchFamily="50" charset="-128"/>
                </a:rPr>
                <a:t>model</a:t>
              </a:r>
            </a:p>
            <a:p>
              <a:r>
                <a:rPr kumimoji="1" lang="ja-JP" altLang="en-US" dirty="0" smtClean="0">
                  <a:ea typeface="HGPｺﾞｼｯｸM" pitchFamily="50" charset="-128"/>
                </a:rPr>
                <a:t>：</a:t>
              </a:r>
              <a:r>
                <a:rPr kumimoji="1" lang="en-US" altLang="ja-JP" dirty="0" smtClean="0">
                  <a:ea typeface="HGPｺﾞｼｯｸM" pitchFamily="50" charset="-128"/>
                </a:rPr>
                <a:t>real Yu</a:t>
              </a:r>
            </a:p>
            <a:p>
              <a:r>
                <a:rPr lang="ja-JP" altLang="en-US" dirty="0" smtClean="0">
                  <a:ea typeface="HGPｺﾞｼｯｸM" pitchFamily="50" charset="-128"/>
                </a:rPr>
                <a:t>：</a:t>
              </a:r>
              <a:r>
                <a:rPr lang="en-US" altLang="ja-JP" dirty="0" smtClean="0">
                  <a:ea typeface="HGPｺﾞｼｯｸM" pitchFamily="50" charset="-128"/>
                </a:rPr>
                <a:t>imaginary Yu</a:t>
              </a:r>
              <a:endParaRPr kumimoji="1" lang="ja-JP" altLang="en-US" dirty="0" smtClean="0">
                <a:ea typeface="HGPｺﾞｼｯｸM" pitchFamily="50" charset="-128"/>
              </a:endParaRPr>
            </a:p>
          </p:txBody>
        </p:sp>
      </p:grpSp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pic>
        <p:nvPicPr>
          <p:cNvPr id="13" name="図 12" descr="key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6839" y="2708919"/>
            <a:ext cx="2081436" cy="1745041"/>
          </a:xfrm>
          <a:prstGeom prst="rect">
            <a:avLst/>
          </a:prstGeom>
        </p:spPr>
      </p:pic>
      <p:pic>
        <p:nvPicPr>
          <p:cNvPr id="14" name="図 13" descr="tan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1988840"/>
            <a:ext cx="876722" cy="192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Results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59235"/>
            <a:ext cx="8554152" cy="5032917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Stop mass</a:t>
            </a:r>
            <a:r>
              <a:rPr lang="ja-JP" altLang="en-US" sz="2800" dirty="0" smtClean="0"/>
              <a:t>によるモデルの選別</a:t>
            </a:r>
            <a:endParaRPr lang="en-US" altLang="ja-JP" sz="28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19</a:t>
            </a:r>
            <a:endParaRPr kumimoji="1" lang="ja-JP" altLang="en-US" dirty="0"/>
          </a:p>
        </p:txBody>
      </p:sp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pic>
        <p:nvPicPr>
          <p:cNvPr id="18" name="図 17" descr="duC-stop-all-er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990" y="1932934"/>
            <a:ext cx="6214274" cy="3944338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085856" y="1929606"/>
            <a:ext cx="1898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3333FF"/>
                </a:solidFill>
                <a:ea typeface="HGPｺﾞｼｯｸM" pitchFamily="50" charset="-128"/>
              </a:rPr>
              <a:t>青： </a:t>
            </a:r>
            <a:r>
              <a:rPr kumimoji="1" lang="en-US" altLang="ja-JP" dirty="0" smtClean="0">
                <a:solidFill>
                  <a:srgbClr val="3333FF"/>
                </a:solidFill>
                <a:ea typeface="HGPｺﾞｼｯｸM" pitchFamily="50" charset="-128"/>
              </a:rPr>
              <a:t>imaginary </a:t>
            </a:r>
            <a:r>
              <a:rPr kumimoji="1" lang="en-US" altLang="ja-JP" i="1" dirty="0" smtClean="0">
                <a:solidFill>
                  <a:srgbClr val="3333FF"/>
                </a:solidFill>
                <a:ea typeface="HGPｺﾞｼｯｸM" pitchFamily="50" charset="-128"/>
              </a:rPr>
              <a:t>Y</a:t>
            </a:r>
            <a:r>
              <a:rPr kumimoji="1" lang="en-US" altLang="ja-JP" i="1" baseline="-25000" dirty="0" smtClean="0">
                <a:solidFill>
                  <a:srgbClr val="3333FF"/>
                </a:solidFill>
                <a:ea typeface="HGPｺﾞｼｯｸM" pitchFamily="50" charset="-128"/>
              </a:rPr>
              <a:t>u</a:t>
            </a:r>
          </a:p>
          <a:p>
            <a:r>
              <a:rPr lang="ja-JP" altLang="en-US" dirty="0" smtClean="0">
                <a:solidFill>
                  <a:srgbClr val="FF0000"/>
                </a:solidFill>
                <a:ea typeface="HGPｺﾞｼｯｸM" pitchFamily="50" charset="-128"/>
              </a:rPr>
              <a:t>赤： </a:t>
            </a:r>
            <a:r>
              <a:rPr lang="en-US" altLang="ja-JP" dirty="0" smtClean="0">
                <a:solidFill>
                  <a:srgbClr val="FF0000"/>
                </a:solidFill>
                <a:ea typeface="HGPｺﾞｼｯｸM" pitchFamily="50" charset="-128"/>
              </a:rPr>
              <a:t>real </a:t>
            </a:r>
            <a:r>
              <a:rPr lang="en-US" altLang="ja-JP" i="1" dirty="0" smtClean="0">
                <a:solidFill>
                  <a:srgbClr val="FF0000"/>
                </a:solidFill>
                <a:ea typeface="HGPｺﾞｼｯｸM" pitchFamily="50" charset="-128"/>
              </a:rPr>
              <a:t>Y</a:t>
            </a:r>
            <a:r>
              <a:rPr lang="en-US" altLang="ja-JP" i="1" baseline="-25000" dirty="0" smtClean="0">
                <a:solidFill>
                  <a:srgbClr val="FF0000"/>
                </a:solidFill>
                <a:ea typeface="HGPｺﾞｼｯｸM" pitchFamily="50" charset="-128"/>
              </a:rPr>
              <a:t>u</a:t>
            </a:r>
          </a:p>
          <a:p>
            <a:r>
              <a:rPr kumimoji="1" lang="ja-JP" altLang="en-US" dirty="0" smtClean="0">
                <a:solidFill>
                  <a:srgbClr val="00CC33"/>
                </a:solidFill>
                <a:ea typeface="HGPｺﾞｼｯｸM" pitchFamily="50" charset="-128"/>
              </a:rPr>
              <a:t>緑： </a:t>
            </a:r>
            <a:r>
              <a:rPr kumimoji="1" lang="en-US" altLang="ja-JP" dirty="0" smtClean="0">
                <a:solidFill>
                  <a:srgbClr val="00CC33"/>
                </a:solidFill>
                <a:ea typeface="HGPｺﾞｼｯｸM" pitchFamily="50" charset="-128"/>
              </a:rPr>
              <a:t>This model</a:t>
            </a:r>
            <a:endParaRPr kumimoji="1" lang="ja-JP" altLang="en-US" dirty="0">
              <a:solidFill>
                <a:srgbClr val="00CC33"/>
              </a:solidFill>
              <a:ea typeface="HGPｺﾞｼｯｸM" pitchFamily="50" charset="-128"/>
            </a:endParaRPr>
          </a:p>
        </p:txBody>
      </p:sp>
      <p:pic>
        <p:nvPicPr>
          <p:cNvPr id="20" name="図 19" descr="key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6710" y="1663849"/>
            <a:ext cx="2553762" cy="180975"/>
          </a:xfrm>
          <a:prstGeom prst="rect">
            <a:avLst/>
          </a:prstGeom>
        </p:spPr>
      </p:pic>
      <p:grpSp>
        <p:nvGrpSpPr>
          <p:cNvPr id="28" name="グループ化 27"/>
          <p:cNvGrpSpPr/>
          <p:nvPr/>
        </p:nvGrpSpPr>
        <p:grpSpPr>
          <a:xfrm>
            <a:off x="3508432" y="5445224"/>
            <a:ext cx="972510" cy="720080"/>
            <a:chOff x="4274443" y="5445224"/>
            <a:chExt cx="972510" cy="720080"/>
          </a:xfrm>
        </p:grpSpPr>
        <p:cxnSp>
          <p:nvCxnSpPr>
            <p:cNvPr id="22" name="直線矢印コネクタ 21"/>
            <p:cNvCxnSpPr/>
            <p:nvPr/>
          </p:nvCxnSpPr>
          <p:spPr>
            <a:xfrm flipV="1">
              <a:off x="4749924" y="5445224"/>
              <a:ext cx="0" cy="32305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4274443" y="5795972"/>
              <a:ext cx="972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 smtClean="0">
                  <a:ea typeface="HGPｺﾞｼｯｸM" pitchFamily="50" charset="-128"/>
                </a:rPr>
                <a:t>～</a:t>
              </a:r>
              <a:r>
                <a:rPr lang="en-US" altLang="ja-JP" b="1" dirty="0" smtClean="0">
                  <a:ea typeface="HGPｺﾞｼｯｸM" pitchFamily="50" charset="-128"/>
                </a:rPr>
                <a:t>5 </a:t>
              </a:r>
              <a:r>
                <a:rPr lang="en-US" altLang="ja-JP" b="1" dirty="0" err="1" smtClean="0">
                  <a:ea typeface="HGPｺﾞｼｯｸM" pitchFamily="50" charset="-128"/>
                </a:rPr>
                <a:t>TeV</a:t>
              </a:r>
              <a:endParaRPr kumimoji="1" lang="ja-JP" altLang="en-US" b="1" dirty="0">
                <a:ea typeface="HGPｺﾞｼｯｸM" pitchFamily="50" charset="-128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212007" y="5445224"/>
            <a:ext cx="950068" cy="720080"/>
            <a:chOff x="1221532" y="5445224"/>
            <a:chExt cx="950068" cy="720080"/>
          </a:xfrm>
        </p:grpSpPr>
        <p:cxnSp>
          <p:nvCxnSpPr>
            <p:cNvPr id="23" name="直線矢印コネクタ 22"/>
            <p:cNvCxnSpPr/>
            <p:nvPr/>
          </p:nvCxnSpPr>
          <p:spPr>
            <a:xfrm flipV="1">
              <a:off x="1701205" y="5445224"/>
              <a:ext cx="0" cy="323056"/>
            </a:xfrm>
            <a:prstGeom prst="straightConnector1">
              <a:avLst/>
            </a:prstGeom>
            <a:ln w="317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/>
            <p:cNvSpPr txBox="1"/>
            <p:nvPr/>
          </p:nvSpPr>
          <p:spPr>
            <a:xfrm>
              <a:off x="1221532" y="5795972"/>
              <a:ext cx="950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 smtClean="0">
                  <a:solidFill>
                    <a:srgbClr val="FF6600"/>
                  </a:solidFill>
                  <a:ea typeface="HGPｺﾞｼｯｸM" pitchFamily="50" charset="-128"/>
                </a:rPr>
                <a:t>～</a:t>
              </a:r>
              <a:r>
                <a:rPr lang="en-US" altLang="ja-JP" b="1" dirty="0" smtClean="0">
                  <a:solidFill>
                    <a:srgbClr val="FF6600"/>
                  </a:solidFill>
                  <a:ea typeface="HGPｺﾞｼｯｸM" pitchFamily="50" charset="-128"/>
                </a:rPr>
                <a:t>1 </a:t>
              </a:r>
              <a:r>
                <a:rPr lang="en-US" altLang="ja-JP" b="1" dirty="0" err="1" smtClean="0">
                  <a:solidFill>
                    <a:srgbClr val="FF6600"/>
                  </a:solidFill>
                  <a:ea typeface="HGPｺﾞｼｯｸM" pitchFamily="50" charset="-128"/>
                </a:rPr>
                <a:t>TeV</a:t>
              </a:r>
              <a:endParaRPr kumimoji="1" lang="ja-JP" altLang="en-US" b="1" dirty="0">
                <a:solidFill>
                  <a:srgbClr val="FF6600"/>
                </a:solidFill>
                <a:ea typeface="HGPｺﾞｼｯｸM" pitchFamily="50" charset="-128"/>
              </a:endParaRPr>
            </a:p>
          </p:txBody>
        </p:sp>
      </p:grpSp>
      <p:sp>
        <p:nvSpPr>
          <p:cNvPr id="31" name="円/楕円 30"/>
          <p:cNvSpPr/>
          <p:nvPr/>
        </p:nvSpPr>
        <p:spPr>
          <a:xfrm>
            <a:off x="1475656" y="2708920"/>
            <a:ext cx="476250" cy="144016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608462" y="2617862"/>
            <a:ext cx="3182863" cy="26113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kumimoji="1" lang="en-US" altLang="ja-JP" sz="4800" b="0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Contents</a:t>
            </a:r>
            <a:endParaRPr kumimoji="1" lang="ja-JP" altLang="en-US" sz="4800" b="0" dirty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626360" y="1701690"/>
            <a:ext cx="7618048" cy="410357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 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endParaRPr lang="en-US" altLang="ja-JP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 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altLang="ja-JP" baseline="-25000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×SU(2)</a:t>
            </a:r>
            <a:r>
              <a:rPr lang="en-US" altLang="ja-JP" baseline="-25000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×U(1)</a:t>
            </a:r>
            <a:r>
              <a:rPr lang="en-US" altLang="ja-JP" baseline="-25000" dirty="0" smtClean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 SUSY GUT model</a:t>
            </a:r>
          </a:p>
          <a:p>
            <a:pPr>
              <a:buFont typeface="Wingdings" pitchFamily="2" charset="2"/>
              <a:buChar char="Ø"/>
            </a:pPr>
            <a:endParaRPr lang="en-US" altLang="ja-JP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 CEDM</a:t>
            </a:r>
          </a:p>
          <a:p>
            <a:pPr>
              <a:buFont typeface="Wingdings" pitchFamily="2" charset="2"/>
              <a:buChar char="Ø"/>
            </a:pPr>
            <a:endParaRPr lang="en-US" altLang="ja-JP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 Results</a:t>
            </a:r>
          </a:p>
          <a:p>
            <a:pPr>
              <a:buFont typeface="Wingdings" pitchFamily="2" charset="2"/>
              <a:buChar char="Ø"/>
            </a:pPr>
            <a:endParaRPr lang="en-US" altLang="ja-JP" sz="12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ja-JP" altLang="en-US" dirty="0" smtClean="0">
                <a:solidFill>
                  <a:srgbClr val="00A427"/>
                </a:solidFill>
              </a:rPr>
              <a:t>・</a:t>
            </a:r>
            <a:r>
              <a:rPr lang="en-US" altLang="ja-JP" dirty="0" smtClean="0">
                <a:solidFill>
                  <a:srgbClr val="00A427"/>
                </a:solidFill>
              </a:rPr>
              <a:t>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Summary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68760"/>
            <a:ext cx="8554152" cy="5032917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E</a:t>
            </a:r>
            <a:r>
              <a:rPr lang="en-US" altLang="ja-JP" sz="2800" baseline="-25000" dirty="0" smtClean="0"/>
              <a:t>6</a:t>
            </a:r>
            <a:r>
              <a:rPr lang="en-US" altLang="ja-JP" sz="2800" dirty="0" smtClean="0"/>
              <a:t>×SU(2)</a:t>
            </a:r>
            <a:r>
              <a:rPr lang="en-US" altLang="ja-JP" sz="2800" baseline="-25000" dirty="0" smtClean="0"/>
              <a:t>F</a:t>
            </a:r>
            <a:r>
              <a:rPr lang="en-US" altLang="ja-JP" sz="2800" dirty="0" smtClean="0"/>
              <a:t>×U(1)</a:t>
            </a:r>
            <a:r>
              <a:rPr lang="en-US" altLang="ja-JP" sz="2800" baseline="-25000" dirty="0" smtClean="0"/>
              <a:t>A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SUSY GUT model</a:t>
            </a:r>
            <a:r>
              <a:rPr lang="ja-JP" altLang="en-US" sz="2800" dirty="0" smtClean="0"/>
              <a:t>では、</a:t>
            </a:r>
            <a:r>
              <a:rPr lang="en-US" altLang="ja-JP" sz="2800" dirty="0" smtClean="0"/>
              <a:t>CEDM</a:t>
            </a:r>
            <a:r>
              <a:rPr lang="ja-JP" altLang="en-US" sz="2800" dirty="0" smtClean="0"/>
              <a:t>の制限を満たす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低エネルギーでの</a:t>
            </a:r>
            <a:r>
              <a:rPr lang="en-US" altLang="ja-JP" sz="2800" dirty="0" smtClean="0"/>
              <a:t>stop mass</a:t>
            </a:r>
          </a:p>
          <a:p>
            <a:pPr>
              <a:buNone/>
            </a:pPr>
            <a:r>
              <a:rPr lang="ja-JP" altLang="en-US" sz="2800" dirty="0" smtClean="0"/>
              <a:t>    が測定されれば、</a:t>
            </a:r>
            <a:r>
              <a:rPr lang="en-US" altLang="ja-JP" sz="2800" dirty="0" smtClean="0"/>
              <a:t>CEDM</a:t>
            </a:r>
            <a:r>
              <a:rPr lang="ja-JP" altLang="en-US" sz="2800" dirty="0" smtClean="0"/>
              <a:t>の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    </a:t>
            </a:r>
            <a:r>
              <a:rPr lang="ja-JP" altLang="en-US" sz="2800" dirty="0" smtClean="0"/>
              <a:t>制限により</a:t>
            </a:r>
            <a:r>
              <a:rPr lang="en-US" altLang="ja-JP" sz="2800" dirty="0" smtClean="0"/>
              <a:t>GUT</a:t>
            </a:r>
            <a:r>
              <a:rPr lang="ja-JP" altLang="en-US" sz="2800" dirty="0" smtClean="0"/>
              <a:t>スケールの</a:t>
            </a:r>
            <a:r>
              <a:rPr lang="en-US" altLang="ja-JP" sz="2800" i="1" dirty="0" smtClean="0"/>
              <a:t>Y</a:t>
            </a:r>
            <a:r>
              <a:rPr lang="en-US" altLang="ja-JP" sz="2800" i="1" baseline="-25000" dirty="0" smtClean="0"/>
              <a:t>u</a:t>
            </a:r>
            <a:r>
              <a:rPr lang="ja-JP" altLang="en-US" sz="2800" dirty="0" smtClean="0"/>
              <a:t>に制限 </a:t>
            </a:r>
            <a:r>
              <a:rPr lang="ja-JP" altLang="en-US" sz="2000" dirty="0" smtClean="0"/>
              <a:t>（実</a:t>
            </a:r>
            <a:r>
              <a:rPr lang="en-US" altLang="ja-JP" sz="2000" dirty="0" smtClean="0"/>
              <a:t>or</a:t>
            </a:r>
            <a:r>
              <a:rPr lang="ja-JP" altLang="en-US" sz="2000" dirty="0" smtClean="0"/>
              <a:t>虚）</a:t>
            </a: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r>
              <a:rPr lang="ja-JP" altLang="en-US" sz="2800" dirty="0" smtClean="0"/>
              <a:t>他に・・・</a:t>
            </a:r>
            <a:endParaRPr lang="en-US" altLang="ja-JP" sz="2800" dirty="0" smtClean="0"/>
          </a:p>
          <a:p>
            <a:endParaRPr kumimoji="1" lang="en-US" altLang="ja-JP" sz="3200" i="1" baseline="30000" dirty="0" smtClean="0"/>
          </a:p>
          <a:p>
            <a:endParaRPr kumimoji="1" lang="en-US" altLang="ja-JP" sz="3200" i="1" baseline="300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20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pic>
        <p:nvPicPr>
          <p:cNvPr id="7" name="コンテンツ プレースホルダ 4" descr="CEDMplots-u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1791866"/>
            <a:ext cx="3140149" cy="2004440"/>
          </a:xfrm>
          <a:prstGeom prst="rect">
            <a:avLst/>
          </a:prstGeom>
        </p:spPr>
      </p:pic>
      <p:pic>
        <p:nvPicPr>
          <p:cNvPr id="8" name="図 7" descr="expla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5373216"/>
            <a:ext cx="6366470" cy="388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24" y="2391023"/>
            <a:ext cx="7358114" cy="1470025"/>
          </a:xfrm>
        </p:spPr>
        <p:txBody>
          <a:bodyPr/>
          <a:lstStyle/>
          <a:p>
            <a:r>
              <a:rPr lang="en-US" altLang="ja-JP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Back up</a:t>
            </a:r>
            <a:endParaRPr kumimoji="1" lang="ja-JP" altLang="en-US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Results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68760"/>
            <a:ext cx="8554152" cy="5032917"/>
          </a:xfrm>
        </p:spPr>
        <p:txBody>
          <a:bodyPr>
            <a:normAutofit/>
          </a:bodyPr>
          <a:lstStyle/>
          <a:p>
            <a:r>
              <a:rPr lang="en-US" altLang="ja-JP" sz="2800" i="1" dirty="0" err="1" smtClean="0"/>
              <a:t>d</a:t>
            </a:r>
            <a:r>
              <a:rPr lang="en-US" altLang="ja-JP" sz="2800" i="1" baseline="-25000" dirty="0" err="1" smtClean="0"/>
              <a:t>u</a:t>
            </a:r>
            <a:r>
              <a:rPr lang="en-US" altLang="ja-JP" sz="2800" i="1" baseline="30000" dirty="0" err="1" smtClean="0"/>
              <a:t>C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vs</a:t>
            </a:r>
            <a:r>
              <a:rPr lang="en-US" altLang="ja-JP" sz="2800" dirty="0" smtClean="0"/>
              <a:t> </a:t>
            </a:r>
            <a:r>
              <a:rPr lang="en-US" altLang="ja-JP" sz="2800" i="1" dirty="0" err="1" smtClean="0"/>
              <a:t>d</a:t>
            </a:r>
            <a:r>
              <a:rPr lang="en-US" altLang="ja-JP" sz="2800" i="1" baseline="-25000" dirty="0" err="1" smtClean="0"/>
              <a:t>s</a:t>
            </a:r>
            <a:r>
              <a:rPr lang="en-US" altLang="ja-JP" sz="2800" i="1" baseline="30000" dirty="0" err="1" smtClean="0"/>
              <a:t>C</a:t>
            </a:r>
            <a:endParaRPr kumimoji="1" lang="en-US" altLang="ja-JP" sz="2800" i="1" baseline="300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18</a:t>
            </a:r>
            <a:endParaRPr kumimoji="1" lang="ja-JP" altLang="en-US" dirty="0"/>
          </a:p>
        </p:txBody>
      </p:sp>
      <p:pic>
        <p:nvPicPr>
          <p:cNvPr id="5" name="コンテンツ プレースホルダ 4" descr="CEDMplots-u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1937436"/>
            <a:ext cx="5858200" cy="3698237"/>
          </a:xfrm>
          <a:prstGeom prst="rect">
            <a:avLst/>
          </a:prstGeom>
        </p:spPr>
      </p:pic>
      <p:pic>
        <p:nvPicPr>
          <p:cNvPr id="7" name="図 6" descr="key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5877272"/>
            <a:ext cx="6907662" cy="20806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</p:pic>
      <p:grpSp>
        <p:nvGrpSpPr>
          <p:cNvPr id="6" name="グループ化 9"/>
          <p:cNvGrpSpPr/>
          <p:nvPr/>
        </p:nvGrpSpPr>
        <p:grpSpPr>
          <a:xfrm>
            <a:off x="6066259" y="873869"/>
            <a:ext cx="3006914" cy="923330"/>
            <a:chOff x="6635932" y="2452712"/>
            <a:chExt cx="3006914" cy="923330"/>
          </a:xfrm>
        </p:grpSpPr>
        <p:pic>
          <p:nvPicPr>
            <p:cNvPr id="8" name="図 7" descr="graphkey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5932" y="2511948"/>
              <a:ext cx="259374" cy="831326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6804248" y="2452712"/>
              <a:ext cx="2838598" cy="92333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ea typeface="HGPｺﾞｼｯｸM" pitchFamily="50" charset="-128"/>
                </a:rPr>
                <a:t>：</a:t>
              </a:r>
              <a:r>
                <a:rPr kumimoji="1" lang="en-US" altLang="ja-JP" dirty="0" smtClean="0">
                  <a:ea typeface="HGPｺﾞｼｯｸM" pitchFamily="50" charset="-128"/>
                </a:rPr>
                <a:t>E</a:t>
              </a:r>
              <a:r>
                <a:rPr kumimoji="1" lang="en-US" altLang="ja-JP" baseline="-25000" dirty="0" smtClean="0">
                  <a:ea typeface="HGPｺﾞｼｯｸM" pitchFamily="50" charset="-128"/>
                </a:rPr>
                <a:t>6</a:t>
              </a:r>
              <a:r>
                <a:rPr kumimoji="1" lang="en-US" altLang="ja-JP" dirty="0" smtClean="0">
                  <a:ea typeface="HGPｺﾞｼｯｸM" pitchFamily="50" charset="-128"/>
                </a:rPr>
                <a:t>×SU(2)</a:t>
              </a:r>
              <a:r>
                <a:rPr kumimoji="1" lang="en-US" altLang="ja-JP" baseline="-25000" dirty="0" smtClean="0">
                  <a:ea typeface="HGPｺﾞｼｯｸM" pitchFamily="50" charset="-128"/>
                </a:rPr>
                <a:t>F</a:t>
              </a:r>
              <a:r>
                <a:rPr kumimoji="1" lang="en-US" altLang="ja-JP" dirty="0" smtClean="0">
                  <a:ea typeface="HGPｺﾞｼｯｸM" pitchFamily="50" charset="-128"/>
                </a:rPr>
                <a:t>×U(1)</a:t>
              </a:r>
              <a:r>
                <a:rPr kumimoji="1" lang="en-US" altLang="ja-JP" baseline="-25000" dirty="0" smtClean="0">
                  <a:ea typeface="HGPｺﾞｼｯｸM" pitchFamily="50" charset="-128"/>
                </a:rPr>
                <a:t>A</a:t>
              </a:r>
              <a:r>
                <a:rPr lang="ja-JP" altLang="en-US" dirty="0" smtClean="0">
                  <a:ea typeface="HGPｺﾞｼｯｸM" pitchFamily="50" charset="-128"/>
                </a:rPr>
                <a:t> </a:t>
              </a:r>
              <a:r>
                <a:rPr lang="en-US" altLang="ja-JP" dirty="0" smtClean="0">
                  <a:ea typeface="HGPｺﾞｼｯｸM" pitchFamily="50" charset="-128"/>
                </a:rPr>
                <a:t>model</a:t>
              </a:r>
            </a:p>
            <a:p>
              <a:r>
                <a:rPr kumimoji="1" lang="ja-JP" altLang="en-US" dirty="0" smtClean="0">
                  <a:ea typeface="HGPｺﾞｼｯｸM" pitchFamily="50" charset="-128"/>
                </a:rPr>
                <a:t>：</a:t>
              </a:r>
              <a:r>
                <a:rPr kumimoji="1" lang="en-US" altLang="ja-JP" dirty="0" smtClean="0">
                  <a:ea typeface="HGPｺﾞｼｯｸM" pitchFamily="50" charset="-128"/>
                </a:rPr>
                <a:t>real Yu</a:t>
              </a:r>
            </a:p>
            <a:p>
              <a:r>
                <a:rPr lang="ja-JP" altLang="en-US" dirty="0" smtClean="0">
                  <a:ea typeface="HGPｺﾞｼｯｸM" pitchFamily="50" charset="-128"/>
                </a:rPr>
                <a:t>：</a:t>
              </a:r>
              <a:r>
                <a:rPr lang="en-US" altLang="ja-JP" dirty="0" smtClean="0">
                  <a:ea typeface="HGPｺﾞｼｯｸM" pitchFamily="50" charset="-128"/>
                </a:rPr>
                <a:t>imaginary Yu</a:t>
              </a:r>
              <a:endParaRPr kumimoji="1" lang="ja-JP" altLang="en-US" dirty="0" smtClean="0">
                <a:ea typeface="HGPｺﾞｼｯｸM" pitchFamily="50" charset="-128"/>
              </a:endParaRPr>
            </a:p>
          </p:txBody>
        </p:sp>
      </p:grp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pic>
        <p:nvPicPr>
          <p:cNvPr id="15" name="図 14" descr="tan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1988840"/>
            <a:ext cx="876722" cy="192451"/>
          </a:xfrm>
          <a:prstGeom prst="rect">
            <a:avLst/>
          </a:prstGeom>
        </p:spPr>
      </p:pic>
      <p:pic>
        <p:nvPicPr>
          <p:cNvPr id="16" name="図 15" descr="key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76839" y="2708919"/>
            <a:ext cx="2081436" cy="1745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59235"/>
            <a:ext cx="8554152" cy="5032917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Stop mass</a:t>
            </a:r>
            <a:r>
              <a:rPr lang="ja-JP" altLang="en-US" sz="2800" dirty="0" smtClean="0"/>
              <a:t>によるモデルの選別</a:t>
            </a:r>
            <a:endParaRPr lang="en-US" altLang="ja-JP" sz="28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pic>
        <p:nvPicPr>
          <p:cNvPr id="18" name="図 17" descr="duC-stop-all-er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990" y="1932934"/>
            <a:ext cx="6214274" cy="394433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7085856" y="1929606"/>
            <a:ext cx="1898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3333FF"/>
                </a:solidFill>
                <a:ea typeface="HGPｺﾞｼｯｸM" pitchFamily="50" charset="-128"/>
              </a:rPr>
              <a:t>青： </a:t>
            </a:r>
            <a:r>
              <a:rPr lang="en-US" altLang="ja-JP" dirty="0" smtClean="0">
                <a:solidFill>
                  <a:srgbClr val="3333FF"/>
                </a:solidFill>
                <a:ea typeface="HGPｺﾞｼｯｸM" pitchFamily="50" charset="-128"/>
              </a:rPr>
              <a:t>imaginary</a:t>
            </a:r>
            <a:r>
              <a:rPr kumimoji="1" lang="en-US" altLang="ja-JP" dirty="0" smtClean="0">
                <a:solidFill>
                  <a:srgbClr val="3333FF"/>
                </a:solidFill>
                <a:ea typeface="HGPｺﾞｼｯｸM" pitchFamily="50" charset="-128"/>
              </a:rPr>
              <a:t> </a:t>
            </a:r>
            <a:r>
              <a:rPr kumimoji="1" lang="en-US" altLang="ja-JP" i="1" dirty="0" smtClean="0">
                <a:solidFill>
                  <a:srgbClr val="3333FF"/>
                </a:solidFill>
                <a:ea typeface="HGPｺﾞｼｯｸM" pitchFamily="50" charset="-128"/>
              </a:rPr>
              <a:t>Y</a:t>
            </a:r>
            <a:r>
              <a:rPr kumimoji="1" lang="en-US" altLang="ja-JP" i="1" baseline="-25000" dirty="0" smtClean="0">
                <a:solidFill>
                  <a:srgbClr val="3333FF"/>
                </a:solidFill>
                <a:ea typeface="HGPｺﾞｼｯｸM" pitchFamily="50" charset="-128"/>
              </a:rPr>
              <a:t>u</a:t>
            </a:r>
          </a:p>
          <a:p>
            <a:r>
              <a:rPr lang="ja-JP" altLang="en-US" dirty="0" smtClean="0">
                <a:solidFill>
                  <a:srgbClr val="FF0000"/>
                </a:solidFill>
                <a:ea typeface="HGPｺﾞｼｯｸM" pitchFamily="50" charset="-128"/>
              </a:rPr>
              <a:t>赤： </a:t>
            </a:r>
            <a:r>
              <a:rPr lang="en-US" altLang="ja-JP" dirty="0" smtClean="0">
                <a:solidFill>
                  <a:srgbClr val="FF0000"/>
                </a:solidFill>
                <a:ea typeface="HGPｺﾞｼｯｸM" pitchFamily="50" charset="-128"/>
              </a:rPr>
              <a:t>real </a:t>
            </a:r>
            <a:r>
              <a:rPr lang="en-US" altLang="ja-JP" i="1" dirty="0" smtClean="0">
                <a:solidFill>
                  <a:srgbClr val="FF0000"/>
                </a:solidFill>
                <a:ea typeface="HGPｺﾞｼｯｸM" pitchFamily="50" charset="-128"/>
              </a:rPr>
              <a:t>Y</a:t>
            </a:r>
            <a:r>
              <a:rPr lang="en-US" altLang="ja-JP" i="1" baseline="-25000" dirty="0" smtClean="0">
                <a:solidFill>
                  <a:srgbClr val="FF0000"/>
                </a:solidFill>
                <a:ea typeface="HGPｺﾞｼｯｸM" pitchFamily="50" charset="-128"/>
              </a:rPr>
              <a:t>u</a:t>
            </a:r>
          </a:p>
          <a:p>
            <a:r>
              <a:rPr kumimoji="1" lang="ja-JP" altLang="en-US" dirty="0" smtClean="0">
                <a:solidFill>
                  <a:srgbClr val="00CC33"/>
                </a:solidFill>
                <a:ea typeface="HGPｺﾞｼｯｸM" pitchFamily="50" charset="-128"/>
              </a:rPr>
              <a:t>緑： </a:t>
            </a:r>
            <a:r>
              <a:rPr kumimoji="1" lang="en-US" altLang="ja-JP" dirty="0" smtClean="0">
                <a:solidFill>
                  <a:srgbClr val="00CC33"/>
                </a:solidFill>
                <a:ea typeface="HGPｺﾞｼｯｸM" pitchFamily="50" charset="-128"/>
              </a:rPr>
              <a:t>This model</a:t>
            </a:r>
            <a:endParaRPr kumimoji="1" lang="ja-JP" altLang="en-US" dirty="0">
              <a:solidFill>
                <a:srgbClr val="00CC33"/>
              </a:solidFill>
              <a:ea typeface="HGPｺﾞｼｯｸM" pitchFamily="50" charset="-128"/>
            </a:endParaRPr>
          </a:p>
        </p:txBody>
      </p:sp>
      <p:pic>
        <p:nvPicPr>
          <p:cNvPr id="20" name="図 19" descr="key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6710" y="1663849"/>
            <a:ext cx="2553761" cy="18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59235"/>
            <a:ext cx="8554152" cy="5032917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Stop mass</a:t>
            </a:r>
            <a:r>
              <a:rPr lang="ja-JP" altLang="en-US" sz="2800" dirty="0" smtClean="0"/>
              <a:t>によるモデルの選別</a:t>
            </a:r>
            <a:endParaRPr lang="en-US" altLang="ja-JP" sz="28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pic>
        <p:nvPicPr>
          <p:cNvPr id="18" name="図 17" descr="duC-stop-all-er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991" y="1932934"/>
            <a:ext cx="6214272" cy="3944337"/>
          </a:xfrm>
          <a:prstGeom prst="rect">
            <a:avLst/>
          </a:prstGeom>
        </p:spPr>
      </p:pic>
      <p:pic>
        <p:nvPicPr>
          <p:cNvPr id="20" name="図 19" descr="key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6710" y="1663849"/>
            <a:ext cx="2553761" cy="18097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085856" y="1929606"/>
            <a:ext cx="1898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3333FF"/>
                </a:solidFill>
                <a:ea typeface="HGPｺﾞｼｯｸM" pitchFamily="50" charset="-128"/>
              </a:rPr>
              <a:t>青： </a:t>
            </a:r>
            <a:r>
              <a:rPr lang="en-US" altLang="ja-JP" dirty="0" smtClean="0">
                <a:solidFill>
                  <a:srgbClr val="3333FF"/>
                </a:solidFill>
                <a:ea typeface="HGPｺﾞｼｯｸM" pitchFamily="50" charset="-128"/>
              </a:rPr>
              <a:t>imaginary</a:t>
            </a:r>
            <a:r>
              <a:rPr kumimoji="1" lang="en-US" altLang="ja-JP" dirty="0" smtClean="0">
                <a:solidFill>
                  <a:srgbClr val="3333FF"/>
                </a:solidFill>
                <a:ea typeface="HGPｺﾞｼｯｸM" pitchFamily="50" charset="-128"/>
              </a:rPr>
              <a:t> </a:t>
            </a:r>
            <a:r>
              <a:rPr kumimoji="1" lang="en-US" altLang="ja-JP" i="1" dirty="0" smtClean="0">
                <a:solidFill>
                  <a:srgbClr val="3333FF"/>
                </a:solidFill>
                <a:ea typeface="HGPｺﾞｼｯｸM" pitchFamily="50" charset="-128"/>
              </a:rPr>
              <a:t>Y</a:t>
            </a:r>
            <a:r>
              <a:rPr kumimoji="1" lang="en-US" altLang="ja-JP" i="1" baseline="-25000" dirty="0" smtClean="0">
                <a:solidFill>
                  <a:srgbClr val="3333FF"/>
                </a:solidFill>
                <a:ea typeface="HGPｺﾞｼｯｸM" pitchFamily="50" charset="-128"/>
              </a:rPr>
              <a:t>u</a:t>
            </a:r>
          </a:p>
          <a:p>
            <a:r>
              <a:rPr lang="ja-JP" altLang="en-US" dirty="0" smtClean="0">
                <a:solidFill>
                  <a:srgbClr val="FF0000"/>
                </a:solidFill>
                <a:ea typeface="HGPｺﾞｼｯｸM" pitchFamily="50" charset="-128"/>
              </a:rPr>
              <a:t>赤： </a:t>
            </a:r>
            <a:r>
              <a:rPr lang="en-US" altLang="ja-JP" dirty="0" smtClean="0">
                <a:solidFill>
                  <a:srgbClr val="FF0000"/>
                </a:solidFill>
                <a:ea typeface="HGPｺﾞｼｯｸM" pitchFamily="50" charset="-128"/>
              </a:rPr>
              <a:t>real </a:t>
            </a:r>
            <a:r>
              <a:rPr lang="en-US" altLang="ja-JP" i="1" dirty="0" smtClean="0">
                <a:solidFill>
                  <a:srgbClr val="FF0000"/>
                </a:solidFill>
                <a:ea typeface="HGPｺﾞｼｯｸM" pitchFamily="50" charset="-128"/>
              </a:rPr>
              <a:t>Y</a:t>
            </a:r>
            <a:r>
              <a:rPr lang="en-US" altLang="ja-JP" i="1" baseline="-25000" dirty="0" smtClean="0">
                <a:solidFill>
                  <a:srgbClr val="FF0000"/>
                </a:solidFill>
                <a:ea typeface="HGPｺﾞｼｯｸM" pitchFamily="50" charset="-128"/>
              </a:rPr>
              <a:t>u</a:t>
            </a:r>
          </a:p>
          <a:p>
            <a:r>
              <a:rPr kumimoji="1" lang="ja-JP" altLang="en-US" dirty="0" smtClean="0">
                <a:solidFill>
                  <a:srgbClr val="00CC33"/>
                </a:solidFill>
                <a:ea typeface="HGPｺﾞｼｯｸM" pitchFamily="50" charset="-128"/>
              </a:rPr>
              <a:t>緑： </a:t>
            </a:r>
            <a:r>
              <a:rPr kumimoji="1" lang="en-US" altLang="ja-JP" dirty="0" smtClean="0">
                <a:solidFill>
                  <a:srgbClr val="00CC33"/>
                </a:solidFill>
                <a:ea typeface="HGPｺﾞｼｯｸM" pitchFamily="50" charset="-128"/>
              </a:rPr>
              <a:t>This model</a:t>
            </a:r>
            <a:endParaRPr kumimoji="1" lang="ja-JP" altLang="en-US" dirty="0">
              <a:solidFill>
                <a:srgbClr val="00CC33"/>
              </a:solidFill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59235"/>
            <a:ext cx="8554152" cy="5032917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Stop mass</a:t>
            </a:r>
            <a:r>
              <a:rPr lang="ja-JP" altLang="en-US" sz="2800" dirty="0" smtClean="0"/>
              <a:t>によるモデルの選別</a:t>
            </a:r>
            <a:endParaRPr lang="en-US" altLang="ja-JP" sz="28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pic>
        <p:nvPicPr>
          <p:cNvPr id="18" name="図 17" descr="duC-stop-all-er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991" y="1932934"/>
            <a:ext cx="6214272" cy="3944337"/>
          </a:xfrm>
          <a:prstGeom prst="rect">
            <a:avLst/>
          </a:prstGeom>
        </p:spPr>
      </p:pic>
      <p:pic>
        <p:nvPicPr>
          <p:cNvPr id="20" name="図 19" descr="key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6710" y="1663849"/>
            <a:ext cx="2553761" cy="18097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085856" y="1929606"/>
            <a:ext cx="1898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3333FF"/>
                </a:solidFill>
                <a:ea typeface="HGPｺﾞｼｯｸM" pitchFamily="50" charset="-128"/>
              </a:rPr>
              <a:t>青： </a:t>
            </a:r>
            <a:r>
              <a:rPr lang="en-US" altLang="ja-JP" dirty="0" smtClean="0">
                <a:solidFill>
                  <a:srgbClr val="3333FF"/>
                </a:solidFill>
                <a:ea typeface="HGPｺﾞｼｯｸM" pitchFamily="50" charset="-128"/>
              </a:rPr>
              <a:t>imaginary</a:t>
            </a:r>
            <a:r>
              <a:rPr kumimoji="1" lang="en-US" altLang="ja-JP" dirty="0" smtClean="0">
                <a:solidFill>
                  <a:srgbClr val="3333FF"/>
                </a:solidFill>
                <a:ea typeface="HGPｺﾞｼｯｸM" pitchFamily="50" charset="-128"/>
              </a:rPr>
              <a:t> </a:t>
            </a:r>
            <a:r>
              <a:rPr kumimoji="1" lang="en-US" altLang="ja-JP" i="1" dirty="0" smtClean="0">
                <a:solidFill>
                  <a:srgbClr val="3333FF"/>
                </a:solidFill>
                <a:ea typeface="HGPｺﾞｼｯｸM" pitchFamily="50" charset="-128"/>
              </a:rPr>
              <a:t>Y</a:t>
            </a:r>
            <a:r>
              <a:rPr kumimoji="1" lang="en-US" altLang="ja-JP" i="1" baseline="-25000" dirty="0" smtClean="0">
                <a:solidFill>
                  <a:srgbClr val="3333FF"/>
                </a:solidFill>
                <a:ea typeface="HGPｺﾞｼｯｸM" pitchFamily="50" charset="-128"/>
              </a:rPr>
              <a:t>u</a:t>
            </a:r>
          </a:p>
          <a:p>
            <a:r>
              <a:rPr lang="ja-JP" altLang="en-US" dirty="0" smtClean="0">
                <a:solidFill>
                  <a:srgbClr val="FF0000"/>
                </a:solidFill>
                <a:ea typeface="HGPｺﾞｼｯｸM" pitchFamily="50" charset="-128"/>
              </a:rPr>
              <a:t>赤： </a:t>
            </a:r>
            <a:r>
              <a:rPr lang="en-US" altLang="ja-JP" dirty="0" smtClean="0">
                <a:solidFill>
                  <a:srgbClr val="FF0000"/>
                </a:solidFill>
                <a:ea typeface="HGPｺﾞｼｯｸM" pitchFamily="50" charset="-128"/>
              </a:rPr>
              <a:t>real </a:t>
            </a:r>
            <a:r>
              <a:rPr lang="en-US" altLang="ja-JP" i="1" dirty="0" smtClean="0">
                <a:solidFill>
                  <a:srgbClr val="FF0000"/>
                </a:solidFill>
                <a:ea typeface="HGPｺﾞｼｯｸM" pitchFamily="50" charset="-128"/>
              </a:rPr>
              <a:t>Y</a:t>
            </a:r>
            <a:r>
              <a:rPr lang="en-US" altLang="ja-JP" i="1" baseline="-25000" dirty="0" smtClean="0">
                <a:solidFill>
                  <a:srgbClr val="FF0000"/>
                </a:solidFill>
                <a:ea typeface="HGPｺﾞｼｯｸM" pitchFamily="50" charset="-128"/>
              </a:rPr>
              <a:t>u</a:t>
            </a:r>
          </a:p>
          <a:p>
            <a:r>
              <a:rPr kumimoji="1" lang="ja-JP" altLang="en-US" dirty="0" smtClean="0">
                <a:solidFill>
                  <a:srgbClr val="00CC33"/>
                </a:solidFill>
                <a:ea typeface="HGPｺﾞｼｯｸM" pitchFamily="50" charset="-128"/>
              </a:rPr>
              <a:t>緑： </a:t>
            </a:r>
            <a:r>
              <a:rPr kumimoji="1" lang="en-US" altLang="ja-JP" dirty="0" smtClean="0">
                <a:solidFill>
                  <a:srgbClr val="00CC33"/>
                </a:solidFill>
                <a:ea typeface="HGPｺﾞｼｯｸM" pitchFamily="50" charset="-128"/>
              </a:rPr>
              <a:t>This model</a:t>
            </a:r>
            <a:endParaRPr kumimoji="1" lang="ja-JP" altLang="en-US" dirty="0">
              <a:solidFill>
                <a:srgbClr val="00CC33"/>
              </a:solidFill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Introduction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68760"/>
            <a:ext cx="8554152" cy="5032917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E</a:t>
            </a:r>
            <a:r>
              <a:rPr lang="en-US" altLang="ja-JP" sz="2800" baseline="-25000" dirty="0" smtClean="0"/>
              <a:t>6</a:t>
            </a:r>
            <a:r>
              <a:rPr lang="en-US" altLang="ja-JP" sz="2800" dirty="0" smtClean="0"/>
              <a:t>×SU(2)</a:t>
            </a:r>
            <a:r>
              <a:rPr lang="en-US" altLang="ja-JP" sz="2800" baseline="-25000" dirty="0" smtClean="0"/>
              <a:t>F</a:t>
            </a:r>
            <a:r>
              <a:rPr lang="en-US" altLang="ja-JP" sz="2800" dirty="0" smtClean="0"/>
              <a:t>×U(1)</a:t>
            </a:r>
            <a:r>
              <a:rPr lang="en-US" altLang="ja-JP" sz="2800" baseline="-25000" dirty="0" smtClean="0"/>
              <a:t>A</a:t>
            </a:r>
            <a:r>
              <a:rPr lang="en-US" altLang="ja-JP" sz="2800" dirty="0" smtClean="0"/>
              <a:t> SUSY GUT model</a:t>
            </a:r>
          </a:p>
          <a:p>
            <a:pPr>
              <a:buNone/>
            </a:pPr>
            <a:endParaRPr kumimoji="1" lang="en-US" altLang="ja-JP" sz="1400" dirty="0" smtClean="0"/>
          </a:p>
          <a:p>
            <a:pPr>
              <a:buNone/>
            </a:pPr>
            <a:r>
              <a:rPr kumimoji="1" lang="en-US" altLang="ja-JP" sz="2000" dirty="0" smtClean="0"/>
              <a:t>      </a:t>
            </a:r>
            <a:r>
              <a:rPr kumimoji="1" lang="ja-JP" altLang="en-US" sz="2000" dirty="0" smtClean="0"/>
              <a:t>仮定：</a:t>
            </a:r>
            <a:endParaRPr kumimoji="1" lang="en-US" altLang="ja-JP" sz="2000" dirty="0" smtClean="0"/>
          </a:p>
          <a:p>
            <a:endParaRPr lang="en-US" altLang="ja-JP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r>
              <a:rPr lang="ja-JP" altLang="en-US" sz="2800" dirty="0" smtClean="0"/>
              <a:t>特徴の１つ・・・ </a:t>
            </a:r>
            <a:r>
              <a:rPr lang="en-US" altLang="ja-JP" sz="2800" dirty="0" smtClean="0"/>
              <a:t>sfermion mass spectrum</a:t>
            </a:r>
            <a:endParaRPr kumimoji="1" lang="en-US" altLang="ja-JP" sz="28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grpSp>
        <p:nvGrpSpPr>
          <p:cNvPr id="5" name="グループ化 11"/>
          <p:cNvGrpSpPr/>
          <p:nvPr/>
        </p:nvGrpSpPr>
        <p:grpSpPr>
          <a:xfrm>
            <a:off x="1462732" y="1936549"/>
            <a:ext cx="7050658" cy="603972"/>
            <a:chOff x="753909" y="3410103"/>
            <a:chExt cx="7613280" cy="652167"/>
          </a:xfrm>
        </p:grpSpPr>
        <p:sp>
          <p:nvSpPr>
            <p:cNvPr id="6" name="角丸四角形 5"/>
            <p:cNvSpPr/>
            <p:nvPr/>
          </p:nvSpPr>
          <p:spPr>
            <a:xfrm>
              <a:off x="753909" y="3410103"/>
              <a:ext cx="7613280" cy="652167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851647" y="3492043"/>
              <a:ext cx="7440706" cy="498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ea typeface="HGPｺﾞｼｯｸM" pitchFamily="50" charset="-128"/>
                </a:rPr>
                <a:t>対称性で許される相互作用は、</a:t>
              </a:r>
              <a:r>
                <a:rPr kumimoji="1" lang="ja-JP" altLang="en-US" sz="2400" dirty="0" smtClean="0">
                  <a:solidFill>
                    <a:srgbClr val="FF0000"/>
                  </a:solidFill>
                  <a:ea typeface="HGPｺﾞｼｯｸM" pitchFamily="50" charset="-128"/>
                </a:rPr>
                <a:t>全て</a:t>
              </a:r>
              <a:r>
                <a:rPr kumimoji="1" lang="en-US" altLang="ja-JP" sz="2400" i="1" dirty="0" smtClean="0">
                  <a:ea typeface="HGPｺﾞｼｯｸM" pitchFamily="50" charset="-128"/>
                </a:rPr>
                <a:t>O</a:t>
              </a:r>
              <a:r>
                <a:rPr kumimoji="1" lang="en-US" altLang="ja-JP" sz="2400" dirty="0" smtClean="0">
                  <a:ea typeface="HGPｺﾞｼｯｸM" pitchFamily="50" charset="-128"/>
                </a:rPr>
                <a:t>(1)</a:t>
              </a:r>
              <a:r>
                <a:rPr lang="ja-JP" altLang="en-US" sz="2400" dirty="0" smtClean="0">
                  <a:ea typeface="HGPｺﾞｼｯｸM" pitchFamily="50" charset="-128"/>
                </a:rPr>
                <a:t>係数で</a:t>
              </a:r>
              <a:r>
                <a:rPr kumimoji="1" lang="ja-JP" altLang="en-US" sz="2400" dirty="0" smtClean="0">
                  <a:ea typeface="HGPｺﾞｼｯｸM" pitchFamily="50" charset="-128"/>
                </a:rPr>
                <a:t>導入</a:t>
              </a:r>
              <a:endParaRPr kumimoji="1" lang="ja-JP" altLang="en-US" sz="2400" dirty="0">
                <a:ea typeface="HGPｺﾞｼｯｸM" pitchFamily="50" charset="-128"/>
              </a:endParaRPr>
            </a:p>
          </p:txBody>
        </p:sp>
      </p:grpSp>
      <p:sp>
        <p:nvSpPr>
          <p:cNvPr id="8" name="下矢印 7"/>
          <p:cNvSpPr/>
          <p:nvPr/>
        </p:nvSpPr>
        <p:spPr>
          <a:xfrm>
            <a:off x="4282257" y="2636912"/>
            <a:ext cx="579487" cy="396230"/>
          </a:xfrm>
          <a:prstGeom prst="down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sp useBgFill="1">
        <p:nvSpPr>
          <p:cNvPr id="9" name="テキスト ボックス 8"/>
          <p:cNvSpPr txBox="1"/>
          <p:nvPr/>
        </p:nvSpPr>
        <p:spPr>
          <a:xfrm>
            <a:off x="2008287" y="3093343"/>
            <a:ext cx="5139356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a typeface="HGPｺﾞｼｯｸM" pitchFamily="50" charset="-128"/>
              </a:rPr>
              <a:t>SUSY GUT</a:t>
            </a:r>
            <a:r>
              <a:rPr kumimoji="1" lang="ja-JP" altLang="en-US" sz="2400" dirty="0" smtClean="0">
                <a:ea typeface="HGPｺﾞｼｯｸM" pitchFamily="50" charset="-128"/>
              </a:rPr>
              <a:t>で生じる様々な問題を解決</a:t>
            </a:r>
          </a:p>
        </p:txBody>
      </p:sp>
      <p:sp useBgFill="1">
        <p:nvSpPr>
          <p:cNvPr id="11" name="テキスト ボックス 10"/>
          <p:cNvSpPr txBox="1"/>
          <p:nvPr/>
        </p:nvSpPr>
        <p:spPr>
          <a:xfrm>
            <a:off x="3275856" y="3561735"/>
            <a:ext cx="5820183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altLang="ja-JP" sz="1600" i="1" dirty="0" smtClean="0">
                <a:ea typeface="HGPｺﾞｼｯｸM" pitchFamily="50" charset="-128"/>
              </a:rPr>
              <a:t>μ-</a:t>
            </a:r>
            <a:r>
              <a:rPr lang="en-US" altLang="ja-JP" sz="1600" dirty="0" smtClean="0">
                <a:ea typeface="HGPｺﾞｼｯｸM" pitchFamily="50" charset="-128"/>
              </a:rPr>
              <a:t>problem</a:t>
            </a:r>
            <a:r>
              <a:rPr lang="ja-JP" altLang="en-US" sz="1600" dirty="0" err="1" smtClean="0">
                <a:ea typeface="HGPｺﾞｼｯｸM" pitchFamily="50" charset="-128"/>
              </a:rPr>
              <a:t>、</a:t>
            </a:r>
            <a:r>
              <a:rPr lang="en-US" altLang="ja-JP" sz="1600" dirty="0" smtClean="0">
                <a:ea typeface="HGPｺﾞｼｯｸM" pitchFamily="50" charset="-128"/>
              </a:rPr>
              <a:t>doublet-triplet splitting problem</a:t>
            </a:r>
            <a:r>
              <a:rPr lang="ja-JP" altLang="en-US" sz="1600" dirty="0" err="1" smtClean="0">
                <a:ea typeface="HGPｺﾞｼｯｸM" pitchFamily="50" charset="-128"/>
              </a:rPr>
              <a:t>、</a:t>
            </a:r>
            <a:r>
              <a:rPr lang="en-US" altLang="ja-JP" sz="1600" dirty="0" smtClean="0">
                <a:ea typeface="HGPｺﾞｼｯｸM" pitchFamily="50" charset="-128"/>
              </a:rPr>
              <a:t>SUSY FCNC</a:t>
            </a:r>
            <a:r>
              <a:rPr lang="ja-JP" altLang="en-US" sz="1600" dirty="0" err="1" smtClean="0">
                <a:ea typeface="HGPｺﾞｼｯｸM" pitchFamily="50" charset="-128"/>
              </a:rPr>
              <a:t>、</a:t>
            </a:r>
            <a:r>
              <a:rPr lang="ja-JP" altLang="en-US" sz="1600" dirty="0" smtClean="0">
                <a:ea typeface="HGPｺﾞｼｯｸM" pitchFamily="50" charset="-128"/>
              </a:rPr>
              <a:t>・・・</a:t>
            </a:r>
            <a:endParaRPr kumimoji="1" lang="ja-JP" altLang="en-US" sz="1600" dirty="0" smtClean="0">
              <a:ea typeface="HGPｺﾞｼｯｸM" pitchFamily="50" charset="-128"/>
            </a:endParaRPr>
          </a:p>
        </p:txBody>
      </p:sp>
      <p:pic>
        <p:nvPicPr>
          <p:cNvPr id="15" name="図 14" descr="MU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800" y="4662661"/>
            <a:ext cx="6622544" cy="957478"/>
          </a:xfrm>
          <a:prstGeom prst="rect">
            <a:avLst/>
          </a:prstGeom>
        </p:spPr>
      </p:pic>
      <p:sp>
        <p:nvSpPr>
          <p:cNvPr id="16" name="円弧 15"/>
          <p:cNvSpPr/>
          <p:nvPr/>
        </p:nvSpPr>
        <p:spPr>
          <a:xfrm>
            <a:off x="6300192" y="3457576"/>
            <a:ext cx="1437159" cy="1566292"/>
          </a:xfrm>
          <a:prstGeom prst="arc">
            <a:avLst>
              <a:gd name="adj1" fmla="val 20070875"/>
              <a:gd name="adj2" fmla="val 1595473"/>
            </a:avLst>
          </a:prstGeom>
          <a:ln w="38100">
            <a:solidFill>
              <a:srgbClr val="FF66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55976" y="5805264"/>
            <a:ext cx="2226379" cy="40011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ea typeface="HGPｺﾞｼｯｸM" pitchFamily="50" charset="-128"/>
              </a:rPr>
              <a:t>Natural SUSY type</a:t>
            </a:r>
            <a:endParaRPr kumimoji="1" lang="ja-JP" altLang="en-US" sz="2000" dirty="0" smtClean="0">
              <a:ea typeface="HGPｺﾞｼｯｸM" pitchFamily="50" charset="-128"/>
            </a:endParaRPr>
          </a:p>
        </p:txBody>
      </p:sp>
      <p:sp>
        <p:nvSpPr>
          <p:cNvPr id="18" name="日付プレースホルダ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59235"/>
            <a:ext cx="8554152" cy="5032917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Stop mass</a:t>
            </a:r>
            <a:r>
              <a:rPr lang="ja-JP" altLang="en-US" sz="2800" dirty="0" smtClean="0"/>
              <a:t>によるモデルの選別</a:t>
            </a:r>
            <a:endParaRPr lang="en-US" altLang="ja-JP" sz="28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15" name="日付プレースホル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pic>
        <p:nvPicPr>
          <p:cNvPr id="18" name="図 17" descr="duC-stop-all-er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991" y="1932934"/>
            <a:ext cx="6214272" cy="3944337"/>
          </a:xfrm>
          <a:prstGeom prst="rect">
            <a:avLst/>
          </a:prstGeom>
        </p:spPr>
      </p:pic>
      <p:pic>
        <p:nvPicPr>
          <p:cNvPr id="9" name="図 8" descr="key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6284" y="1667276"/>
            <a:ext cx="2658215" cy="18124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085856" y="1929606"/>
            <a:ext cx="1898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3333FF"/>
                </a:solidFill>
                <a:ea typeface="HGPｺﾞｼｯｸM" pitchFamily="50" charset="-128"/>
              </a:rPr>
              <a:t>青： </a:t>
            </a:r>
            <a:r>
              <a:rPr lang="en-US" altLang="ja-JP" dirty="0" smtClean="0">
                <a:solidFill>
                  <a:srgbClr val="3333FF"/>
                </a:solidFill>
                <a:ea typeface="HGPｺﾞｼｯｸM" pitchFamily="50" charset="-128"/>
              </a:rPr>
              <a:t>imaginary</a:t>
            </a:r>
            <a:r>
              <a:rPr kumimoji="1" lang="en-US" altLang="ja-JP" dirty="0" smtClean="0">
                <a:solidFill>
                  <a:srgbClr val="3333FF"/>
                </a:solidFill>
                <a:ea typeface="HGPｺﾞｼｯｸM" pitchFamily="50" charset="-128"/>
              </a:rPr>
              <a:t> </a:t>
            </a:r>
            <a:r>
              <a:rPr kumimoji="1" lang="en-US" altLang="ja-JP" i="1" dirty="0" smtClean="0">
                <a:solidFill>
                  <a:srgbClr val="3333FF"/>
                </a:solidFill>
                <a:ea typeface="HGPｺﾞｼｯｸM" pitchFamily="50" charset="-128"/>
              </a:rPr>
              <a:t>Y</a:t>
            </a:r>
            <a:r>
              <a:rPr kumimoji="1" lang="en-US" altLang="ja-JP" i="1" baseline="-25000" dirty="0" smtClean="0">
                <a:solidFill>
                  <a:srgbClr val="3333FF"/>
                </a:solidFill>
                <a:ea typeface="HGPｺﾞｼｯｸM" pitchFamily="50" charset="-128"/>
              </a:rPr>
              <a:t>u</a:t>
            </a:r>
          </a:p>
          <a:p>
            <a:r>
              <a:rPr lang="ja-JP" altLang="en-US" dirty="0" smtClean="0">
                <a:solidFill>
                  <a:srgbClr val="FF0000"/>
                </a:solidFill>
                <a:ea typeface="HGPｺﾞｼｯｸM" pitchFamily="50" charset="-128"/>
              </a:rPr>
              <a:t>赤： </a:t>
            </a:r>
            <a:r>
              <a:rPr lang="en-US" altLang="ja-JP" dirty="0" smtClean="0">
                <a:solidFill>
                  <a:srgbClr val="FF0000"/>
                </a:solidFill>
                <a:ea typeface="HGPｺﾞｼｯｸM" pitchFamily="50" charset="-128"/>
              </a:rPr>
              <a:t>real </a:t>
            </a:r>
            <a:r>
              <a:rPr lang="en-US" altLang="ja-JP" i="1" dirty="0" smtClean="0">
                <a:solidFill>
                  <a:srgbClr val="FF0000"/>
                </a:solidFill>
                <a:ea typeface="HGPｺﾞｼｯｸM" pitchFamily="50" charset="-128"/>
              </a:rPr>
              <a:t>Y</a:t>
            </a:r>
            <a:r>
              <a:rPr lang="en-US" altLang="ja-JP" i="1" baseline="-25000" dirty="0" smtClean="0">
                <a:solidFill>
                  <a:srgbClr val="FF0000"/>
                </a:solidFill>
                <a:ea typeface="HGPｺﾞｼｯｸM" pitchFamily="50" charset="-128"/>
              </a:rPr>
              <a:t>u</a:t>
            </a:r>
          </a:p>
          <a:p>
            <a:r>
              <a:rPr kumimoji="1" lang="ja-JP" altLang="en-US" dirty="0" smtClean="0">
                <a:solidFill>
                  <a:srgbClr val="00CC33"/>
                </a:solidFill>
                <a:ea typeface="HGPｺﾞｼｯｸM" pitchFamily="50" charset="-128"/>
              </a:rPr>
              <a:t>緑： </a:t>
            </a:r>
            <a:r>
              <a:rPr kumimoji="1" lang="en-US" altLang="ja-JP" dirty="0" smtClean="0">
                <a:solidFill>
                  <a:srgbClr val="00CC33"/>
                </a:solidFill>
                <a:ea typeface="HGPｺﾞｼｯｸM" pitchFamily="50" charset="-128"/>
              </a:rPr>
              <a:t>This model</a:t>
            </a:r>
            <a:endParaRPr kumimoji="1" lang="ja-JP" altLang="en-US" dirty="0">
              <a:solidFill>
                <a:srgbClr val="00CC33"/>
              </a:solidFill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1"/>
          <p:cNvSpPr txBox="1">
            <a:spLocks/>
          </p:cNvSpPr>
          <p:nvPr/>
        </p:nvSpPr>
        <p:spPr>
          <a:xfrm>
            <a:off x="457200" y="1057681"/>
            <a:ext cx="2746648" cy="571120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l"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GPｺﾞｼｯｸM" pitchFamily="50" charset="-128"/>
                <a:cs typeface="+mn-cs"/>
              </a:rPr>
              <a:t>Superpotential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GPｺﾞｼｯｸM" pitchFamily="50" charset="-128"/>
              <a:cs typeface="+mn-cs"/>
            </a:endParaRPr>
          </a:p>
        </p:txBody>
      </p:sp>
      <p:pic>
        <p:nvPicPr>
          <p:cNvPr id="5" name="図 4" descr="texclip20140814153858.png"/>
          <p:cNvPicPr>
            <a:picLocks noChangeAspect="1"/>
          </p:cNvPicPr>
          <p:nvPr/>
        </p:nvPicPr>
        <p:blipFill>
          <a:blip r:embed="rId2" cstate="print"/>
          <a:srcRect r="25968" b="68745"/>
          <a:stretch>
            <a:fillRect/>
          </a:stretch>
        </p:blipFill>
        <p:spPr>
          <a:xfrm>
            <a:off x="1187624" y="1719244"/>
            <a:ext cx="4248472" cy="485620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3059832" y="2348880"/>
            <a:ext cx="5196928" cy="1050202"/>
            <a:chOff x="3059832" y="2348880"/>
            <a:chExt cx="5196928" cy="1050202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3140415" y="2418205"/>
              <a:ext cx="5050464" cy="901891"/>
              <a:chOff x="1619672" y="3573016"/>
              <a:chExt cx="5050464" cy="901891"/>
            </a:xfrm>
          </p:grpSpPr>
          <p:pic>
            <p:nvPicPr>
              <p:cNvPr id="4" name="図 3" descr="texclip20140814153750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19672" y="3573016"/>
                <a:ext cx="3292811" cy="901891"/>
              </a:xfrm>
              <a:prstGeom prst="rect">
                <a:avLst/>
              </a:prstGeom>
            </p:spPr>
          </p:pic>
          <p:pic>
            <p:nvPicPr>
              <p:cNvPr id="7" name="図 6" descr="texclip20140814160329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11896" y="3726085"/>
                <a:ext cx="1158240" cy="600456"/>
              </a:xfrm>
              <a:prstGeom prst="rect">
                <a:avLst/>
              </a:prstGeom>
            </p:spPr>
          </p:pic>
        </p:grpSp>
        <p:sp>
          <p:nvSpPr>
            <p:cNvPr id="10" name="正方形/長方形 9"/>
            <p:cNvSpPr/>
            <p:nvPr/>
          </p:nvSpPr>
          <p:spPr>
            <a:xfrm>
              <a:off x="3059832" y="2348880"/>
              <a:ext cx="5196928" cy="1050202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1865556" y="2636912"/>
            <a:ext cx="97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ea typeface="HGPｺﾞｼｯｸM" pitchFamily="50" charset="-128"/>
              </a:rPr>
              <a:t>仮定：</a:t>
            </a:r>
            <a:endParaRPr kumimoji="1" lang="ja-JP" altLang="en-US" sz="2400" dirty="0">
              <a:ea typeface="HGPｺﾞｼｯｸM" pitchFamily="50" charset="-128"/>
            </a:endParaRPr>
          </a:p>
        </p:txBody>
      </p:sp>
      <p:pic>
        <p:nvPicPr>
          <p:cNvPr id="13" name="図 12" descr="texclip2014081416081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3494" y="4221088"/>
            <a:ext cx="7224903" cy="1021842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4202907" y="3645024"/>
            <a:ext cx="720080" cy="432048"/>
          </a:xfrm>
          <a:prstGeom prst="downArrow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5652120" y="1484784"/>
            <a:ext cx="1718660" cy="506994"/>
            <a:chOff x="5868144" y="1385180"/>
            <a:chExt cx="1718660" cy="506994"/>
          </a:xfrm>
        </p:grpSpPr>
        <p:sp>
          <p:nvSpPr>
            <p:cNvPr id="18" name="角丸四角形吹き出し 17"/>
            <p:cNvSpPr/>
            <p:nvPr/>
          </p:nvSpPr>
          <p:spPr>
            <a:xfrm>
              <a:off x="5895665" y="1385180"/>
              <a:ext cx="1654925" cy="506994"/>
            </a:xfrm>
            <a:prstGeom prst="wedgeRoundRectCallout">
              <a:avLst>
                <a:gd name="adj1" fmla="val -44357"/>
                <a:gd name="adj2" fmla="val 128572"/>
                <a:gd name="adj3" fmla="val 16667"/>
              </a:avLst>
            </a:prstGeom>
            <a:solidFill>
              <a:schemeClr val="accent1">
                <a:lumMod val="20000"/>
                <a:lumOff val="80000"/>
                <a:alpha val="62000"/>
              </a:schemeClr>
            </a:solidFill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868144" y="1403723"/>
              <a:ext cx="1718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ea typeface="HGPｺﾞｼｯｸM" pitchFamily="50" charset="-128"/>
                </a:rPr>
                <a:t>基本階層性</a:t>
              </a:r>
              <a:endParaRPr kumimoji="1" lang="ja-JP" altLang="en-US" sz="2400" dirty="0">
                <a:ea typeface="HGPｺﾞｼｯｸM" pitchFamily="50" charset="-128"/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6444208" y="263691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ea typeface="HGPｺﾞｼｯｸM" pitchFamily="50" charset="-128"/>
              </a:rPr>
              <a:t>，</a:t>
            </a:r>
            <a:endParaRPr kumimoji="1" lang="en-US" altLang="ja-JP" sz="2400" dirty="0" smtClean="0">
              <a:ea typeface="HGPｺﾞｼｯｸM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1403648" y="5571241"/>
            <a:ext cx="6718294" cy="479664"/>
            <a:chOff x="2102177" y="5571241"/>
            <a:chExt cx="6718294" cy="479664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2109456" y="5589240"/>
              <a:ext cx="67110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ea typeface="HGPｺﾞｼｯｸM" pitchFamily="50" charset="-128"/>
                </a:rPr>
                <a:t>現実的な階層性が、</a:t>
              </a:r>
              <a:r>
                <a:rPr lang="ja-JP" altLang="en-US" sz="2400" dirty="0" smtClean="0">
                  <a:ea typeface="HGPｺﾞｼｯｸM" pitchFamily="50" charset="-128"/>
                </a:rPr>
                <a:t>１つの基本階層性から得られる</a:t>
              </a:r>
              <a:endParaRPr kumimoji="1" lang="ja-JP" altLang="en-US" sz="2400" dirty="0">
                <a:ea typeface="HGPｺﾞｼｯｸM" pitchFamily="50" charset="-128"/>
              </a:endParaRPr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2102177" y="5571241"/>
              <a:ext cx="6655324" cy="471340"/>
            </a:xfrm>
            <a:prstGeom prst="roundRect">
              <a:avLst/>
            </a:prstGeom>
            <a:noFill/>
            <a:ln w="25400" cmpd="sng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sp>
        <p:nvSpPr>
          <p:cNvPr id="26" name="日付プレースホルダ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/>
          </a:p>
        </p:txBody>
      </p:sp>
      <p:sp>
        <p:nvSpPr>
          <p:cNvPr id="27" name="フッター プレースホルダ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dirty="0"/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150908" y="534265"/>
            <a:ext cx="8842184" cy="6000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6</a:t>
            </a:r>
            <a:endParaRPr kumimoji="1" lang="ja-JP" alt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1"/>
          <p:cNvSpPr txBox="1">
            <a:spLocks/>
          </p:cNvSpPr>
          <p:nvPr/>
        </p:nvSpPr>
        <p:spPr>
          <a:xfrm>
            <a:off x="457200" y="1057681"/>
            <a:ext cx="5915000" cy="571120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GPｺﾞｼｯｸM" pitchFamily="50" charset="-128"/>
                <a:cs typeface="+mn-cs"/>
              </a:rPr>
              <a:t>基本階層性の導出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GPｺﾞｼｯｸM" pitchFamily="50" charset="-128"/>
              <a:cs typeface="+mn-cs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259632" y="1700808"/>
            <a:ext cx="3358416" cy="461665"/>
            <a:chOff x="760491" y="1700808"/>
            <a:chExt cx="3358416" cy="461665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673574" y="1700808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ea typeface="HGPｺﾞｼｯｸM" pitchFamily="50" charset="-128"/>
                </a:rPr>
                <a:t>を破る場：</a:t>
              </a:r>
              <a:endParaRPr kumimoji="1" lang="ja-JP" altLang="en-US" sz="2400" dirty="0">
                <a:ea typeface="HGPｺﾞｼｯｸM" pitchFamily="50" charset="-128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2925" r="67430"/>
            <a:stretch>
              <a:fillRect/>
            </a:stretch>
          </p:blipFill>
          <p:spPr bwMode="auto">
            <a:xfrm>
              <a:off x="760491" y="1790045"/>
              <a:ext cx="1012250" cy="351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図 9" descr="texclip20140814163137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1772816"/>
              <a:ext cx="987067" cy="358176"/>
            </a:xfrm>
            <a:prstGeom prst="rect">
              <a:avLst/>
            </a:prstGeom>
          </p:spPr>
        </p:pic>
      </p:grpSp>
      <p:grpSp>
        <p:nvGrpSpPr>
          <p:cNvPr id="14" name="グループ化 13"/>
          <p:cNvGrpSpPr/>
          <p:nvPr/>
        </p:nvGrpSpPr>
        <p:grpSpPr>
          <a:xfrm>
            <a:off x="899592" y="2492896"/>
            <a:ext cx="7876692" cy="1170329"/>
            <a:chOff x="899592" y="2492896"/>
            <a:chExt cx="7876692" cy="1170329"/>
          </a:xfrm>
        </p:grpSpPr>
        <p:pic>
          <p:nvPicPr>
            <p:cNvPr id="4" name="図 3" descr="texclip2014081416232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80" y="2492896"/>
              <a:ext cx="7084604" cy="1170329"/>
            </a:xfrm>
            <a:prstGeom prst="rect">
              <a:avLst/>
            </a:prstGeom>
          </p:spPr>
        </p:pic>
        <p:sp>
          <p:nvSpPr>
            <p:cNvPr id="13" name="右矢印 12"/>
            <p:cNvSpPr/>
            <p:nvPr/>
          </p:nvSpPr>
          <p:spPr>
            <a:xfrm>
              <a:off x="899592" y="2826193"/>
              <a:ext cx="504056" cy="504056"/>
            </a:xfrm>
            <a:prstGeom prst="rightArrow">
              <a:avLst/>
            </a:prstGeom>
            <a:noFill/>
            <a:ln w="25400" cmpd="sng">
              <a:solidFill>
                <a:srgbClr val="00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pic>
        <p:nvPicPr>
          <p:cNvPr id="18" name="図 17" descr="texclip201408141537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797152"/>
            <a:ext cx="3600400" cy="986139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835696" y="4005064"/>
            <a:ext cx="97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ea typeface="HGPｺﾞｼｯｸM" pitchFamily="50" charset="-128"/>
              </a:rPr>
              <a:t>仮定：</a:t>
            </a:r>
            <a:endParaRPr kumimoji="1" lang="ja-JP" altLang="en-US" sz="2400" dirty="0">
              <a:ea typeface="HGPｺﾞｼｯｸM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2780433" y="3972553"/>
            <a:ext cx="6040219" cy="606582"/>
            <a:chOff x="2869949" y="4146487"/>
            <a:chExt cx="6040219" cy="606582"/>
          </a:xfrm>
        </p:grpSpPr>
        <p:pic>
          <p:nvPicPr>
            <p:cNvPr id="5" name="図 4" descr="texclip20140814162608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1010" y="4238282"/>
              <a:ext cx="2917134" cy="415592"/>
            </a:xfrm>
            <a:prstGeom prst="rect">
              <a:avLst/>
            </a:prstGeom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5868144" y="4212451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ea typeface="HGPｺﾞｼｯｸM" pitchFamily="50" charset="-128"/>
                </a:rPr>
                <a:t>，</a:t>
              </a:r>
              <a:endParaRPr kumimoji="1" lang="en-US" altLang="ja-JP" sz="2400" dirty="0" smtClean="0">
                <a:ea typeface="HGPｺﾞｼｯｸM" pitchFamily="50" charset="-128"/>
              </a:endParaRPr>
            </a:p>
          </p:txBody>
        </p:sp>
        <p:pic>
          <p:nvPicPr>
            <p:cNvPr id="23" name="図 22" descr="texclip20140814163137.png"/>
            <p:cNvPicPr>
              <a:picLocks noChangeAspect="1"/>
            </p:cNvPicPr>
            <p:nvPr/>
          </p:nvPicPr>
          <p:blipFill>
            <a:blip r:embed="rId3" cstate="print"/>
            <a:srcRect r="58045" b="4555"/>
            <a:stretch>
              <a:fillRect/>
            </a:stretch>
          </p:blipFill>
          <p:spPr>
            <a:xfrm>
              <a:off x="6249229" y="4266353"/>
              <a:ext cx="414121" cy="341861"/>
            </a:xfrm>
            <a:prstGeom prst="rect">
              <a:avLst/>
            </a:prstGeom>
          </p:spPr>
        </p:pic>
        <p:sp>
          <p:nvSpPr>
            <p:cNvPr id="25" name="正方形/長方形 24"/>
            <p:cNvSpPr/>
            <p:nvPr/>
          </p:nvSpPr>
          <p:spPr>
            <a:xfrm>
              <a:off x="2869949" y="4146487"/>
              <a:ext cx="5878515" cy="606582"/>
            </a:xfrm>
            <a:prstGeom prst="rect">
              <a:avLst/>
            </a:prstGeom>
            <a:noFill/>
            <a:ln w="25400" cmpd="sng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579171" y="4221088"/>
              <a:ext cx="2330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ea typeface="HGPｺﾞｼｯｸM" pitchFamily="50" charset="-128"/>
                </a:rPr>
                <a:t>には　 が</a:t>
              </a:r>
              <a:r>
                <a:rPr lang="ja-JP" altLang="en-US" sz="2400" dirty="0" smtClean="0">
                  <a:ea typeface="HGPｺﾞｼｯｸM" pitchFamily="50" charset="-128"/>
                </a:rPr>
                <a:t>掛かる</a:t>
              </a:r>
              <a:endParaRPr kumimoji="1" lang="ja-JP" altLang="en-US" sz="2400" dirty="0">
                <a:ea typeface="HGPｺﾞｼｯｸM" pitchFamily="50" charset="-128"/>
              </a:endParaRPr>
            </a:p>
          </p:txBody>
        </p:sp>
        <p:pic>
          <p:nvPicPr>
            <p:cNvPr id="28" name="図 27" descr="texclip20140729132026.png"/>
            <p:cNvPicPr>
              <a:picLocks noChangeAspect="1"/>
            </p:cNvPicPr>
            <p:nvPr/>
          </p:nvPicPr>
          <p:blipFill>
            <a:blip r:embed="rId7" cstate="print"/>
            <a:srcRect t="56525" r="97479" b="15391"/>
            <a:stretch>
              <a:fillRect/>
            </a:stretch>
          </p:blipFill>
          <p:spPr>
            <a:xfrm>
              <a:off x="7311814" y="4259761"/>
              <a:ext cx="194824" cy="321367"/>
            </a:xfrm>
            <a:prstGeom prst="rect">
              <a:avLst/>
            </a:prstGeom>
          </p:spPr>
        </p:pic>
      </p:grpSp>
      <p:sp>
        <p:nvSpPr>
          <p:cNvPr id="31" name="右矢印 30"/>
          <p:cNvSpPr/>
          <p:nvPr/>
        </p:nvSpPr>
        <p:spPr>
          <a:xfrm>
            <a:off x="3813608" y="5000031"/>
            <a:ext cx="504056" cy="576064"/>
          </a:xfrm>
          <a:prstGeom prst="rightArrow">
            <a:avLst/>
          </a:prstGeom>
          <a:noFill/>
          <a:ln w="2540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4283968" y="5949280"/>
            <a:ext cx="3479708" cy="470780"/>
            <a:chOff x="4997513" y="6092982"/>
            <a:chExt cx="3479708" cy="470780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5004048" y="6093296"/>
              <a:ext cx="3473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ea typeface="HGPｺﾞｼｯｸM" pitchFamily="50" charset="-128"/>
                </a:rPr>
                <a:t>基本階層性が導出される</a:t>
              </a:r>
              <a:endParaRPr kumimoji="1" lang="ja-JP" altLang="en-US" sz="2400" dirty="0">
                <a:ea typeface="HGPｺﾞｼｯｸM" pitchFamily="50" charset="-128"/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4997513" y="6092982"/>
              <a:ext cx="3404103" cy="470780"/>
            </a:xfrm>
            <a:prstGeom prst="roundRect">
              <a:avLst/>
            </a:prstGeom>
            <a:noFill/>
            <a:ln w="25400" cmpd="sng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/>
          </a:p>
        </p:txBody>
      </p:sp>
      <p:sp>
        <p:nvSpPr>
          <p:cNvPr id="35" name="フッター プレースホル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dirty="0"/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150908" y="524740"/>
            <a:ext cx="8842184" cy="6000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6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×SU(2)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F</a:t>
            </a:r>
            <a:endParaRPr kumimoji="1" lang="ja-JP" alt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1"/>
          <p:cNvSpPr txBox="1">
            <a:spLocks/>
          </p:cNvSpPr>
          <p:nvPr/>
        </p:nvSpPr>
        <p:spPr>
          <a:xfrm>
            <a:off x="352103" y="1057681"/>
            <a:ext cx="5915000" cy="571120"/>
          </a:xfrm>
          <a:prstGeom prst="rect">
            <a:avLst/>
          </a:prstGeom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l"/>
              <a:tabLst/>
              <a:defRPr/>
            </a:pPr>
            <a:r>
              <a:rPr lang="en-US" altLang="ja-JP" sz="2700" dirty="0" err="1" smtClean="0">
                <a:ea typeface="HGPｺﾞｼｯｸM" pitchFamily="50" charset="-128"/>
              </a:rPr>
              <a:t>Lagrangian</a:t>
            </a:r>
            <a:r>
              <a:rPr lang="ja-JP" altLang="en-US" sz="2700" dirty="0" smtClean="0">
                <a:ea typeface="HGPｺﾞｼｯｸM" pitchFamily="50" charset="-128"/>
              </a:rPr>
              <a:t>：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GPｺﾞｼｯｸM" pitchFamily="50" charset="-128"/>
              <a:cs typeface="+mn-cs"/>
            </a:endParaRPr>
          </a:p>
        </p:txBody>
      </p:sp>
      <p:pic>
        <p:nvPicPr>
          <p:cNvPr id="26" name="図 25" descr="texclip20140816124527.png"/>
          <p:cNvPicPr>
            <a:picLocks noChangeAspect="1"/>
          </p:cNvPicPr>
          <p:nvPr/>
        </p:nvPicPr>
        <p:blipFill>
          <a:blip r:embed="rId2" cstate="print"/>
          <a:srcRect r="21160"/>
          <a:stretch>
            <a:fillRect/>
          </a:stretch>
        </p:blipFill>
        <p:spPr>
          <a:xfrm>
            <a:off x="4860032" y="980728"/>
            <a:ext cx="4100439" cy="629102"/>
          </a:xfrm>
          <a:prstGeom prst="rect">
            <a:avLst/>
          </a:prstGeom>
        </p:spPr>
      </p:pic>
      <p:pic>
        <p:nvPicPr>
          <p:cNvPr id="29" name="図 28" descr="texclip201408161255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44824"/>
            <a:ext cx="6930816" cy="797683"/>
          </a:xfrm>
          <a:prstGeom prst="rect">
            <a:avLst/>
          </a:prstGeom>
        </p:spPr>
      </p:pic>
      <p:grpSp>
        <p:nvGrpSpPr>
          <p:cNvPr id="35" name="グループ化 34"/>
          <p:cNvGrpSpPr/>
          <p:nvPr/>
        </p:nvGrpSpPr>
        <p:grpSpPr>
          <a:xfrm>
            <a:off x="827584" y="3933056"/>
            <a:ext cx="6698784" cy="461665"/>
            <a:chOff x="1331640" y="2996952"/>
            <a:chExt cx="6698784" cy="461665"/>
          </a:xfrm>
        </p:grpSpPr>
        <p:pic>
          <p:nvPicPr>
            <p:cNvPr id="30" name="図 29" descr="texclip20140816130246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3848" y="3044446"/>
              <a:ext cx="4826576" cy="381142"/>
            </a:xfrm>
            <a:prstGeom prst="rect">
              <a:avLst/>
            </a:prstGeom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1331640" y="2996952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ea typeface="HGPｺﾞｼｯｸM" pitchFamily="50" charset="-128"/>
                </a:rPr>
                <a:t>Higgs VEVs</a:t>
              </a:r>
              <a:r>
                <a:rPr kumimoji="1" lang="ja-JP" altLang="en-US" sz="2400" dirty="0" smtClean="0">
                  <a:ea typeface="HGPｺﾞｼｯｸM" pitchFamily="50" charset="-128"/>
                </a:rPr>
                <a:t>：</a:t>
              </a:r>
              <a:endParaRPr kumimoji="1" lang="ja-JP" altLang="en-US" sz="2400" dirty="0">
                <a:ea typeface="HGPｺﾞｼｯｸM" pitchFamily="50" charset="-128"/>
              </a:endParaRP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3347864" y="2852936"/>
            <a:ext cx="5600377" cy="952910"/>
            <a:chOff x="845690" y="4005064"/>
            <a:chExt cx="6878175" cy="1170329"/>
          </a:xfrm>
        </p:grpSpPr>
        <p:pic>
          <p:nvPicPr>
            <p:cNvPr id="4" name="図 3" descr="texclip20140814162320.png"/>
            <p:cNvPicPr>
              <a:picLocks noChangeAspect="1"/>
            </p:cNvPicPr>
            <p:nvPr/>
          </p:nvPicPr>
          <p:blipFill>
            <a:blip r:embed="rId5" cstate="print"/>
            <a:srcRect r="12822"/>
            <a:stretch>
              <a:fillRect/>
            </a:stretch>
          </p:blipFill>
          <p:spPr>
            <a:xfrm>
              <a:off x="1547664" y="4005064"/>
              <a:ext cx="6176201" cy="1170329"/>
            </a:xfrm>
            <a:prstGeom prst="rect">
              <a:avLst/>
            </a:prstGeom>
          </p:spPr>
        </p:pic>
        <p:sp>
          <p:nvSpPr>
            <p:cNvPr id="39" name="右矢印 38"/>
            <p:cNvSpPr/>
            <p:nvPr/>
          </p:nvSpPr>
          <p:spPr>
            <a:xfrm>
              <a:off x="845690" y="4356051"/>
              <a:ext cx="504056" cy="504056"/>
            </a:xfrm>
            <a:prstGeom prst="rightArrow">
              <a:avLst/>
            </a:prstGeom>
            <a:noFill/>
            <a:ln w="25400" cmpd="sng">
              <a:solidFill>
                <a:srgbClr val="00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3374184" y="4581128"/>
            <a:ext cx="3367109" cy="986555"/>
            <a:chOff x="3491880" y="4581128"/>
            <a:chExt cx="3367109" cy="986555"/>
          </a:xfrm>
        </p:grpSpPr>
        <p:pic>
          <p:nvPicPr>
            <p:cNvPr id="41" name="図 40" descr="texclip20140814153750.png"/>
            <p:cNvPicPr>
              <a:picLocks noChangeAspect="1"/>
            </p:cNvPicPr>
            <p:nvPr/>
          </p:nvPicPr>
          <p:blipFill>
            <a:blip r:embed="rId6" cstate="print"/>
            <a:srcRect r="80286"/>
            <a:stretch>
              <a:fillRect/>
            </a:stretch>
          </p:blipFill>
          <p:spPr>
            <a:xfrm>
              <a:off x="4034248" y="4581128"/>
              <a:ext cx="709768" cy="986139"/>
            </a:xfrm>
            <a:prstGeom prst="rect">
              <a:avLst/>
            </a:prstGeom>
          </p:spPr>
        </p:pic>
        <p:sp>
          <p:nvSpPr>
            <p:cNvPr id="42" name="右矢印 41"/>
            <p:cNvSpPr/>
            <p:nvPr/>
          </p:nvSpPr>
          <p:spPr>
            <a:xfrm>
              <a:off x="3491880" y="4866302"/>
              <a:ext cx="360040" cy="411474"/>
            </a:xfrm>
            <a:prstGeom prst="rightArrow">
              <a:avLst/>
            </a:prstGeom>
            <a:noFill/>
            <a:ln w="25400" cmpd="sng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pic>
          <p:nvPicPr>
            <p:cNvPr id="43" name="図 42" descr="texclip20140814153750.png"/>
            <p:cNvPicPr>
              <a:picLocks noChangeAspect="1"/>
            </p:cNvPicPr>
            <p:nvPr/>
          </p:nvPicPr>
          <p:blipFill>
            <a:blip r:embed="rId6" cstate="print"/>
            <a:srcRect l="42263"/>
            <a:stretch>
              <a:fillRect/>
            </a:stretch>
          </p:blipFill>
          <p:spPr>
            <a:xfrm>
              <a:off x="4780230" y="4581544"/>
              <a:ext cx="2078759" cy="986139"/>
            </a:xfrm>
            <a:prstGeom prst="rect">
              <a:avLst/>
            </a:prstGeom>
          </p:spPr>
        </p:pic>
      </p:grpSp>
      <p:grpSp>
        <p:nvGrpSpPr>
          <p:cNvPr id="47" name="グループ化 46"/>
          <p:cNvGrpSpPr/>
          <p:nvPr/>
        </p:nvGrpSpPr>
        <p:grpSpPr>
          <a:xfrm>
            <a:off x="1187624" y="5733256"/>
            <a:ext cx="6740454" cy="595116"/>
            <a:chOff x="2699792" y="5733256"/>
            <a:chExt cx="6380834" cy="595116"/>
          </a:xfrm>
        </p:grpSpPr>
        <p:sp>
          <p:nvSpPr>
            <p:cNvPr id="45" name="テキスト ボックス 44"/>
            <p:cNvSpPr txBox="1"/>
            <p:nvPr/>
          </p:nvSpPr>
          <p:spPr>
            <a:xfrm>
              <a:off x="2771800" y="5805264"/>
              <a:ext cx="6253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>
                  <a:ea typeface="HGPｺﾞｼｯｸM" pitchFamily="50" charset="-128"/>
                </a:rPr>
                <a:t>電荷の割り当て方で現実的な階層性が導出される</a:t>
              </a:r>
              <a:endParaRPr kumimoji="1" lang="ja-JP" altLang="en-US" sz="2400" dirty="0">
                <a:ea typeface="HGPｺﾞｼｯｸM" pitchFamily="50" charset="-128"/>
              </a:endParaRPr>
            </a:p>
          </p:txBody>
        </p:sp>
        <p:sp>
          <p:nvSpPr>
            <p:cNvPr id="46" name="角丸四角形 45"/>
            <p:cNvSpPr/>
            <p:nvPr/>
          </p:nvSpPr>
          <p:spPr>
            <a:xfrm>
              <a:off x="2699792" y="5733256"/>
              <a:ext cx="6380834" cy="595116"/>
            </a:xfrm>
            <a:prstGeom prst="roundRect">
              <a:avLst/>
            </a:prstGeom>
            <a:noFill/>
            <a:ln w="25400" cmpd="sng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dirty="0"/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150908" y="524740"/>
            <a:ext cx="8842184" cy="6000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6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×SU(2)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×U(1)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A</a:t>
            </a:r>
            <a:endParaRPr kumimoji="1" lang="ja-JP" alt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129688"/>
            <a:ext cx="7787208" cy="571120"/>
          </a:xfrm>
        </p:spPr>
        <p:txBody>
          <a:bodyPr>
            <a:noAutofit/>
          </a:bodyPr>
          <a:lstStyle/>
          <a:p>
            <a:r>
              <a:rPr kumimoji="1" lang="ja-JP" altLang="en-US" dirty="0" smtClean="0"/>
              <a:t>特徴１：</a:t>
            </a:r>
            <a:r>
              <a:rPr kumimoji="1" lang="en-US" altLang="ja-JP" dirty="0" err="1" smtClean="0"/>
              <a:t>Froggatt</a:t>
            </a:r>
            <a:r>
              <a:rPr kumimoji="1" lang="en-US" altLang="ja-JP" dirty="0" smtClean="0"/>
              <a:t>-Nielsen</a:t>
            </a:r>
            <a:r>
              <a:rPr kumimoji="1" lang="ja-JP" altLang="en-US" dirty="0" smtClean="0"/>
              <a:t>機構の実現</a:t>
            </a:r>
            <a:endParaRPr kumimoji="1" lang="ja-JP" altLang="en-US" dirty="0"/>
          </a:p>
        </p:txBody>
      </p:sp>
      <p:pic>
        <p:nvPicPr>
          <p:cNvPr id="5" name="図 4" descr="texclip201408140959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997277"/>
            <a:ext cx="7489099" cy="252412"/>
          </a:xfrm>
          <a:prstGeom prst="rect">
            <a:avLst/>
          </a:prstGeom>
        </p:spPr>
      </p:pic>
      <p:pic>
        <p:nvPicPr>
          <p:cNvPr id="6" name="図 5" descr="texclip201408141000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140968"/>
            <a:ext cx="3672408" cy="719572"/>
          </a:xfrm>
          <a:prstGeom prst="rect">
            <a:avLst/>
          </a:prstGeom>
        </p:spPr>
      </p:pic>
      <p:pic>
        <p:nvPicPr>
          <p:cNvPr id="7" name="図 6" descr="texclip201408141001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8416" y="4479935"/>
            <a:ext cx="1531597" cy="385192"/>
          </a:xfrm>
          <a:prstGeom prst="rect">
            <a:avLst/>
          </a:prstGeom>
        </p:spPr>
      </p:pic>
      <p:pic>
        <p:nvPicPr>
          <p:cNvPr id="8" name="図 7" descr="texclip201408141001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437112"/>
            <a:ext cx="4045264" cy="504056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683568" y="1663993"/>
            <a:ext cx="6851337" cy="430887"/>
            <a:chOff x="1177046" y="1628800"/>
            <a:chExt cx="6851337" cy="430887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1177046" y="1628800"/>
              <a:ext cx="68513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 smtClean="0">
                  <a:ea typeface="HGPｺﾞｼｯｸM" pitchFamily="50" charset="-128"/>
                </a:rPr>
                <a:t>◉ </a:t>
              </a:r>
              <a:r>
                <a:rPr kumimoji="1" lang="ja-JP" altLang="en-US" sz="2200" dirty="0" smtClean="0">
                  <a:ea typeface="HGPｺﾞｼｯｸM" pitchFamily="50" charset="-128"/>
                </a:rPr>
                <a:t>演算子の係数に　　　　電荷に依存した抑制因子がつく</a:t>
              </a:r>
              <a:endParaRPr kumimoji="1" lang="ja-JP" altLang="en-US" sz="2200" dirty="0">
                <a:ea typeface="HGPｺﾞｼｯｸM" pitchFamily="50" charset="-128"/>
              </a:endParaRPr>
            </a:p>
          </p:txBody>
        </p:sp>
        <p:pic>
          <p:nvPicPr>
            <p:cNvPr id="10" name="図 9" descr="texclip20140814101419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2425" y="1729991"/>
              <a:ext cx="663919" cy="260604"/>
            </a:xfrm>
            <a:prstGeom prst="rect">
              <a:avLst/>
            </a:prstGeom>
          </p:spPr>
        </p:pic>
      </p:grpSp>
      <p:grpSp>
        <p:nvGrpSpPr>
          <p:cNvPr id="16" name="グループ化 15"/>
          <p:cNvGrpSpPr/>
          <p:nvPr/>
        </p:nvGrpSpPr>
        <p:grpSpPr>
          <a:xfrm>
            <a:off x="1763688" y="2132856"/>
            <a:ext cx="2612476" cy="864096"/>
            <a:chOff x="5724128" y="2204864"/>
            <a:chExt cx="2612476" cy="864096"/>
          </a:xfrm>
        </p:grpSpPr>
        <p:sp>
          <p:nvSpPr>
            <p:cNvPr id="15" name="角丸四角形吹き出し 14"/>
            <p:cNvSpPr/>
            <p:nvPr/>
          </p:nvSpPr>
          <p:spPr>
            <a:xfrm>
              <a:off x="5743584" y="2204864"/>
              <a:ext cx="2593020" cy="864096"/>
            </a:xfrm>
            <a:prstGeom prst="wedgeRoundRectCallout">
              <a:avLst>
                <a:gd name="adj1" fmla="val -25336"/>
                <a:gd name="adj2" fmla="val 71506"/>
                <a:gd name="adj3" fmla="val 16667"/>
              </a:avLst>
            </a:prstGeom>
            <a:noFill/>
            <a:ln w="2857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5724128" y="2348880"/>
              <a:ext cx="2506884" cy="611271"/>
              <a:chOff x="5829233" y="3260664"/>
              <a:chExt cx="2506884" cy="611271"/>
            </a:xfrm>
          </p:grpSpPr>
          <p:pic>
            <p:nvPicPr>
              <p:cNvPr id="12" name="図 11" descr="texclip20140814111642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987742" y="3260664"/>
                <a:ext cx="2348375" cy="246888"/>
              </a:xfrm>
              <a:prstGeom prst="rect">
                <a:avLst/>
              </a:prstGeom>
            </p:spPr>
          </p:pic>
          <p:sp>
            <p:nvSpPr>
              <p:cNvPr id="13" name="テキスト ボックス 12"/>
              <p:cNvSpPr txBox="1"/>
              <p:nvPr/>
            </p:nvSpPr>
            <p:spPr>
              <a:xfrm>
                <a:off x="5829233" y="3471825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>
                    <a:ea typeface="HGPｺﾞｼｯｸM" pitchFamily="50" charset="-128"/>
                  </a:rPr>
                  <a:t> gauge singlet</a:t>
                </a:r>
                <a:endParaRPr kumimoji="1" lang="ja-JP" altLang="en-US" sz="2000" dirty="0">
                  <a:ea typeface="HGPｺﾞｼｯｸM" pitchFamily="50" charset="-128"/>
                </a:endParaRPr>
              </a:p>
            </p:txBody>
          </p:sp>
        </p:grpSp>
      </p:grpSp>
      <p:sp>
        <p:nvSpPr>
          <p:cNvPr id="17" name="右矢印 16"/>
          <p:cNvSpPr/>
          <p:nvPr/>
        </p:nvSpPr>
        <p:spPr>
          <a:xfrm>
            <a:off x="3631984" y="4466295"/>
            <a:ext cx="432048" cy="432048"/>
          </a:xfrm>
          <a:prstGeom prst="rightArrow">
            <a:avLst/>
          </a:prstGeom>
          <a:noFill/>
          <a:ln w="28575" cmpd="sng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755575" y="5085184"/>
            <a:ext cx="8172401" cy="603481"/>
            <a:chOff x="755575" y="5301208"/>
            <a:chExt cx="8172401" cy="603481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755576" y="5373216"/>
              <a:ext cx="8172400" cy="461665"/>
              <a:chOff x="971600" y="5157192"/>
              <a:chExt cx="8172400" cy="461665"/>
            </a:xfrm>
          </p:grpSpPr>
          <p:sp>
            <p:nvSpPr>
              <p:cNvPr id="18" name="テキスト ボックス 17"/>
              <p:cNvSpPr txBox="1"/>
              <p:nvPr/>
            </p:nvSpPr>
            <p:spPr>
              <a:xfrm>
                <a:off x="971600" y="5157192"/>
                <a:ext cx="8172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>
                    <a:ea typeface="HGPｺﾞｼｯｸM" pitchFamily="50" charset="-128"/>
                  </a:rPr>
                  <a:t>場の　　　   電荷をうまく決めることで、階層的な構造が得られる</a:t>
                </a:r>
                <a:endParaRPr kumimoji="1" lang="ja-JP" altLang="en-US" sz="2400" dirty="0">
                  <a:ea typeface="HGPｺﾞｼｯｸM" pitchFamily="50" charset="-128"/>
                </a:endParaRPr>
              </a:p>
            </p:txBody>
          </p:sp>
          <p:pic>
            <p:nvPicPr>
              <p:cNvPr id="19" name="図 18" descr="texclip20140814101419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711136" y="5272024"/>
                <a:ext cx="733806" cy="288036"/>
              </a:xfrm>
              <a:prstGeom prst="rect">
                <a:avLst/>
              </a:prstGeom>
            </p:spPr>
          </p:pic>
        </p:grpSp>
        <p:sp>
          <p:nvSpPr>
            <p:cNvPr id="21" name="角丸四角形 20"/>
            <p:cNvSpPr/>
            <p:nvPr/>
          </p:nvSpPr>
          <p:spPr>
            <a:xfrm>
              <a:off x="755575" y="5301208"/>
              <a:ext cx="8018773" cy="603481"/>
            </a:xfrm>
            <a:prstGeom prst="roundRect">
              <a:avLst/>
            </a:prstGeom>
            <a:noFill/>
            <a:ln w="28575" cmpd="sng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pic>
        <p:nvPicPr>
          <p:cNvPr id="23" name="図 22" descr="texclip2014081411304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65796" y="3406580"/>
            <a:ext cx="2143550" cy="328262"/>
          </a:xfrm>
          <a:prstGeom prst="rect">
            <a:avLst/>
          </a:prstGeom>
        </p:spPr>
      </p:pic>
      <p:sp>
        <p:nvSpPr>
          <p:cNvPr id="26" name="日付プレースホルダ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27" name="フッター プレースホルダ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150908" y="524740"/>
            <a:ext cx="8842184" cy="6000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アノマラス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U(1)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A</a:t>
            </a:r>
            <a:endParaRPr kumimoji="1" lang="ja-JP" alt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457200" y="1125496"/>
            <a:ext cx="5915000" cy="57112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特徴２：</a:t>
            </a:r>
            <a:r>
              <a:rPr lang="en-US" altLang="ja-JP" dirty="0" smtClean="0"/>
              <a:t>SUSY-zero </a:t>
            </a:r>
            <a:r>
              <a:rPr lang="ja-JP" altLang="en-US" dirty="0" smtClean="0"/>
              <a:t>機構</a:t>
            </a:r>
            <a:endParaRPr kumimoji="1" lang="ja-JP" altLang="en-US" dirty="0"/>
          </a:p>
        </p:txBody>
      </p:sp>
      <p:pic>
        <p:nvPicPr>
          <p:cNvPr id="6" name="図 5" descr="texclip201408141000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147968"/>
            <a:ext cx="3672408" cy="69617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83568" y="1663993"/>
            <a:ext cx="7776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 smtClean="0">
                <a:ea typeface="HGPｺﾞｼｯｸM" pitchFamily="50" charset="-128"/>
              </a:rPr>
              <a:t>◉ </a:t>
            </a:r>
            <a:r>
              <a:rPr lang="en-US" altLang="ja-JP" sz="2200" dirty="0" smtClean="0">
                <a:ea typeface="HGPｺﾞｼｯｸM" pitchFamily="50" charset="-128"/>
              </a:rPr>
              <a:t>SUSY</a:t>
            </a:r>
            <a:r>
              <a:rPr lang="ja-JP" altLang="en-US" sz="2200" dirty="0" smtClean="0">
                <a:ea typeface="HGPｺﾞｼｯｸM" pitchFamily="50" charset="-128"/>
              </a:rPr>
              <a:t>では</a:t>
            </a:r>
            <a:r>
              <a:rPr lang="en-US" altLang="ja-JP" sz="2200" dirty="0" smtClean="0">
                <a:ea typeface="HGPｺﾞｼｯｸM" pitchFamily="50" charset="-128"/>
              </a:rPr>
              <a:t>Superpotential</a:t>
            </a:r>
            <a:r>
              <a:rPr lang="ja-JP" altLang="en-US" sz="2200" dirty="0" smtClean="0">
                <a:ea typeface="HGPｺﾞｼｯｸM" pitchFamily="50" charset="-128"/>
              </a:rPr>
              <a:t>の解析性により、　　が使えない</a:t>
            </a:r>
            <a:endParaRPr kumimoji="1" lang="ja-JP" altLang="en-US" sz="2200" dirty="0">
              <a:ea typeface="HGPｺﾞｼｯｸM" pitchFamily="50" charset="-128"/>
            </a:endParaRPr>
          </a:p>
        </p:txBody>
      </p:sp>
      <p:pic>
        <p:nvPicPr>
          <p:cNvPr id="23" name="図 22" descr="texclip201408141130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5796" y="2401882"/>
            <a:ext cx="2143549" cy="328262"/>
          </a:xfrm>
          <a:prstGeom prst="rect">
            <a:avLst/>
          </a:prstGeom>
        </p:spPr>
      </p:pic>
      <p:pic>
        <p:nvPicPr>
          <p:cNvPr id="24" name="図 23" descr="texclip201408141138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0164" y="1710870"/>
            <a:ext cx="317573" cy="288032"/>
          </a:xfrm>
          <a:prstGeom prst="rect">
            <a:avLst/>
          </a:prstGeom>
        </p:spPr>
      </p:pic>
      <p:grpSp>
        <p:nvGrpSpPr>
          <p:cNvPr id="28" name="グループ化 27"/>
          <p:cNvGrpSpPr/>
          <p:nvPr/>
        </p:nvGrpSpPr>
        <p:grpSpPr>
          <a:xfrm>
            <a:off x="1259632" y="3276192"/>
            <a:ext cx="6169868" cy="839096"/>
            <a:chOff x="754144" y="3996965"/>
            <a:chExt cx="5978096" cy="839096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755576" y="4005064"/>
              <a:ext cx="59766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ea typeface="HGPｺﾞｼｯｸM" pitchFamily="50" charset="-128"/>
                </a:rPr>
                <a:t>Superpotential</a:t>
              </a:r>
              <a:r>
                <a:rPr lang="ja-JP" altLang="en-US" sz="2400" dirty="0" smtClean="0">
                  <a:ea typeface="HGPｺﾞｼｯｸM" pitchFamily="50" charset="-128"/>
                </a:rPr>
                <a:t>では、</a:t>
              </a:r>
              <a:r>
                <a:rPr kumimoji="1" lang="ja-JP" altLang="en-US" sz="2400" dirty="0" smtClean="0">
                  <a:ea typeface="HGPｺﾞｼｯｸM" pitchFamily="50" charset="-128"/>
                </a:rPr>
                <a:t>このような項は禁止される</a:t>
              </a:r>
              <a:endParaRPr kumimoji="1" lang="ja-JP" altLang="en-US" sz="2400" dirty="0">
                <a:ea typeface="HGPｺﾞｼｯｸM" pitchFamily="50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54144" y="3996965"/>
              <a:ext cx="5891753" cy="48076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cxnSp>
        <p:nvCxnSpPr>
          <p:cNvPr id="30" name="直線コネクタ 29"/>
          <p:cNvCxnSpPr>
            <a:endCxn id="27" idx="0"/>
          </p:cNvCxnSpPr>
          <p:nvPr/>
        </p:nvCxnSpPr>
        <p:spPr>
          <a:xfrm flipH="1">
            <a:off x="4300010" y="2762688"/>
            <a:ext cx="55175" cy="5135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23" idx="2"/>
            <a:endCxn id="27" idx="0"/>
          </p:cNvCxnSpPr>
          <p:nvPr/>
        </p:nvCxnSpPr>
        <p:spPr>
          <a:xfrm flipH="1">
            <a:off x="4300010" y="2730144"/>
            <a:ext cx="2537561" cy="546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755576" y="4593609"/>
            <a:ext cx="7632848" cy="507831"/>
          </a:xfrm>
          <a:prstGeom prst="rect">
            <a:avLst/>
          </a:prstGeom>
          <a:noFill/>
          <a:ln w="31750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700" dirty="0" smtClean="0">
                <a:ea typeface="HGPｺﾞｼｯｸM" pitchFamily="50" charset="-128"/>
              </a:rPr>
              <a:t>対称性で許される項は、</a:t>
            </a:r>
            <a:r>
              <a:rPr lang="ja-JP" altLang="en-US" sz="2700" b="1" dirty="0" smtClean="0">
                <a:solidFill>
                  <a:srgbClr val="FF0000"/>
                </a:solidFill>
                <a:ea typeface="HGPｺﾞｼｯｸM" pitchFamily="50" charset="-128"/>
              </a:rPr>
              <a:t>全て</a:t>
            </a:r>
            <a:r>
              <a:rPr lang="ja-JP" altLang="en-US" sz="2700" dirty="0" smtClean="0">
                <a:ea typeface="HGPｺﾞｼｯｸM" pitchFamily="50" charset="-128"/>
              </a:rPr>
              <a:t>オーダー１係数で導入</a:t>
            </a:r>
            <a:endParaRPr kumimoji="1" lang="ja-JP" altLang="en-US" sz="2700" dirty="0">
              <a:ea typeface="HGPｺﾞｼｯｸM" pitchFamily="50" charset="-128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574473" y="4089554"/>
            <a:ext cx="6275040" cy="576063"/>
            <a:chOff x="457816" y="3933057"/>
            <a:chExt cx="6275040" cy="576063"/>
          </a:xfrm>
        </p:grpSpPr>
        <p:sp>
          <p:nvSpPr>
            <p:cNvPr id="37" name="コンテンツ プレースホルダ 1"/>
            <p:cNvSpPr txBox="1">
              <a:spLocks/>
            </p:cNvSpPr>
            <p:nvPr/>
          </p:nvSpPr>
          <p:spPr>
            <a:xfrm>
              <a:off x="457816" y="3933057"/>
              <a:ext cx="6275040" cy="576063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365760" marR="0" lvl="0" indent="-256032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tabLst/>
                <a:defRPr/>
              </a:pPr>
              <a:r>
                <a:rPr kumimoji="1" lang="ja-JP" alt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HGPｺﾞｼｯｸM" pitchFamily="50" charset="-128"/>
                  <a:cs typeface="+mn-cs"/>
                </a:rPr>
                <a:t>◉　　　　　　　　　　　　</a:t>
              </a:r>
              <a:r>
                <a:rPr lang="ja-JP" altLang="en-US" sz="2200" dirty="0" smtClean="0">
                  <a:ea typeface="HGPｺﾞｼｯｸM" pitchFamily="50" charset="-128"/>
                </a:rPr>
                <a:t>  </a:t>
              </a:r>
              <a:r>
                <a:rPr kumimoji="1" lang="ja-JP" alt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HGPｺﾞｼｯｸM" pitchFamily="50" charset="-128"/>
                  <a:cs typeface="+mn-cs"/>
                </a:rPr>
                <a:t>の</a:t>
              </a:r>
              <a:r>
                <a:rPr lang="ja-JP" altLang="en-US" sz="2200" dirty="0" smtClean="0">
                  <a:ea typeface="HGPｺﾞｼｯｸM" pitchFamily="50" charset="-128"/>
                </a:rPr>
                <a:t>重要な</a:t>
              </a:r>
              <a:r>
                <a:rPr kumimoji="1" lang="ja-JP" alt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HGPｺﾞｼｯｸM" pitchFamily="50" charset="-128"/>
                  <a:cs typeface="+mn-cs"/>
                </a:rPr>
                <a:t>仮定：</a:t>
              </a:r>
              <a:endParaRPr kumimoji="1" lang="en-US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GPｺﾞｼｯｸM" pitchFamily="50" charset="-128"/>
                <a:cs typeface="+mn-cs"/>
              </a:endParaRPr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9592" y="4005065"/>
              <a:ext cx="2232248" cy="33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グループ化 39"/>
          <p:cNvGrpSpPr/>
          <p:nvPr/>
        </p:nvGrpSpPr>
        <p:grpSpPr>
          <a:xfrm>
            <a:off x="2123728" y="5389472"/>
            <a:ext cx="5913610" cy="839048"/>
            <a:chOff x="2978870" y="5373216"/>
            <a:chExt cx="5913610" cy="839048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2987824" y="5373216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ea typeface="HGPｺﾞｼｯｸM" pitchFamily="50" charset="-128"/>
                </a:rPr>
                <a:t>SUSY-zer</a:t>
              </a:r>
              <a:r>
                <a:rPr lang="en-US" altLang="ja-JP" sz="2400" dirty="0" smtClean="0">
                  <a:ea typeface="HGPｺﾞｼｯｸM" pitchFamily="50" charset="-128"/>
                </a:rPr>
                <a:t>o </a:t>
              </a:r>
              <a:r>
                <a:rPr lang="ja-JP" altLang="en-US" sz="2400" dirty="0" smtClean="0">
                  <a:ea typeface="HGPｺﾞｼｯｸM" pitchFamily="50" charset="-128"/>
                </a:rPr>
                <a:t>機構により、無限個の相互作用をコントロールすることができる</a:t>
              </a:r>
              <a:endParaRPr kumimoji="1" lang="ja-JP" altLang="en-US" sz="2400" dirty="0">
                <a:ea typeface="HGPｺﾞｼｯｸM" pitchFamily="50" charset="-128"/>
              </a:endParaRPr>
            </a:p>
          </p:txBody>
        </p:sp>
        <p:sp>
          <p:nvSpPr>
            <p:cNvPr id="39" name="角丸四角形 38"/>
            <p:cNvSpPr/>
            <p:nvPr/>
          </p:nvSpPr>
          <p:spPr>
            <a:xfrm>
              <a:off x="2978870" y="5373278"/>
              <a:ext cx="5806911" cy="838986"/>
            </a:xfrm>
            <a:prstGeom prst="roundRect">
              <a:avLst/>
            </a:prstGeom>
            <a:noFill/>
            <a:ln w="28575" cmpd="sng">
              <a:solidFill>
                <a:srgbClr val="00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sp>
        <p:nvSpPr>
          <p:cNvPr id="22" name="日付プレースホルダ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25" name="フッター プレースホルダ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150908" y="524740"/>
            <a:ext cx="8842184" cy="6000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アノマラス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U(1)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A</a:t>
            </a:r>
            <a:endParaRPr kumimoji="1" lang="ja-JP" alt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図 56" descr="texclip201407291346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655959"/>
            <a:ext cx="4234543" cy="627017"/>
          </a:xfrm>
          <a:prstGeom prst="rect">
            <a:avLst/>
          </a:prstGeom>
        </p:spPr>
      </p:pic>
      <p:pic>
        <p:nvPicPr>
          <p:cNvPr id="56" name="図 55" descr="texclip201407291346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2769326" cy="813163"/>
          </a:xfrm>
          <a:prstGeom prst="rect">
            <a:avLst/>
          </a:prstGeom>
        </p:spPr>
      </p:pic>
      <p:pic>
        <p:nvPicPr>
          <p:cNvPr id="55" name="図 54" descr="texclip201407291345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8617" y="2480874"/>
            <a:ext cx="5068388" cy="813163"/>
          </a:xfrm>
          <a:prstGeom prst="rect">
            <a:avLst/>
          </a:prstGeom>
        </p:spPr>
      </p:pic>
      <p:sp>
        <p:nvSpPr>
          <p:cNvPr id="37" name="コンテンツ プレースホルダ 36"/>
          <p:cNvSpPr>
            <a:spLocks noGrp="1"/>
          </p:cNvSpPr>
          <p:nvPr>
            <p:ph idx="1"/>
          </p:nvPr>
        </p:nvSpPr>
        <p:spPr>
          <a:xfrm>
            <a:off x="457200" y="3798093"/>
            <a:ext cx="2746648" cy="639019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Superpotential</a:t>
            </a:r>
            <a:endParaRPr kumimoji="1" lang="ja-JP" altLang="en-US" dirty="0"/>
          </a:p>
        </p:txBody>
      </p:sp>
      <p:pic>
        <p:nvPicPr>
          <p:cNvPr id="38" name="図 37" descr="texclip201407291243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321671"/>
            <a:ext cx="8640000" cy="799483"/>
          </a:xfrm>
          <a:prstGeom prst="rect">
            <a:avLst/>
          </a:prstGeom>
        </p:spPr>
      </p:pic>
      <p:pic>
        <p:nvPicPr>
          <p:cNvPr id="42" name="図 41" descr="texclip2014072912532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5373216"/>
            <a:ext cx="1618487" cy="856270"/>
          </a:xfrm>
          <a:prstGeom prst="rect">
            <a:avLst/>
          </a:prstGeom>
        </p:spPr>
      </p:pic>
      <p:pic>
        <p:nvPicPr>
          <p:cNvPr id="43" name="図 42" descr="texclip2014072912595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03148" y="5238725"/>
            <a:ext cx="5345098" cy="1208420"/>
          </a:xfrm>
          <a:prstGeom prst="rect">
            <a:avLst/>
          </a:prstGeom>
        </p:spPr>
      </p:pic>
      <p:sp>
        <p:nvSpPr>
          <p:cNvPr id="44" name="コンテンツ プレースホルダ 36"/>
          <p:cNvSpPr txBox="1">
            <a:spLocks/>
          </p:cNvSpPr>
          <p:nvPr/>
        </p:nvSpPr>
        <p:spPr>
          <a:xfrm>
            <a:off x="357436" y="1061789"/>
            <a:ext cx="8145957" cy="63901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l"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GPｺﾞｼｯｸM" pitchFamily="50" charset="-128"/>
                <a:cs typeface="+mn-cs"/>
              </a:rPr>
              <a:t>VEV determination</a:t>
            </a:r>
            <a:r>
              <a:rPr kumimoji="1" lang="ja-JP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GPｺﾞｼｯｸM" pitchFamily="50" charset="-128"/>
                <a:cs typeface="+mn-cs"/>
              </a:rPr>
              <a:t>と</a:t>
            </a:r>
            <a:r>
              <a:rPr kumimoji="1" lang="en-US" altLang="ja-JP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GPｺﾞｼｯｸM" pitchFamily="50" charset="-128"/>
                <a:cs typeface="+mn-cs"/>
              </a:rPr>
              <a:t>SUSY zero mechanism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GPｺﾞｼｯｸM" pitchFamily="50" charset="-128"/>
              <a:cs typeface="+mn-cs"/>
            </a:endParaRPr>
          </a:p>
        </p:txBody>
      </p:sp>
      <p:sp>
        <p:nvSpPr>
          <p:cNvPr id="52" name="右矢印 51"/>
          <p:cNvSpPr/>
          <p:nvPr/>
        </p:nvSpPr>
        <p:spPr>
          <a:xfrm>
            <a:off x="827584" y="2645965"/>
            <a:ext cx="504056" cy="432048"/>
          </a:xfrm>
          <a:prstGeom prst="rightArrow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376905" y="2664071"/>
            <a:ext cx="1250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ea typeface="HGPｺﾞｼｯｸM" pitchFamily="50" charset="-128"/>
              </a:rPr>
              <a:t>相互作用</a:t>
            </a:r>
            <a:endParaRPr kumimoji="1" lang="ja-JP" altLang="en-US" sz="2000" dirty="0">
              <a:ea typeface="HGPｺﾞｼｯｸM" pitchFamily="50" charset="-128"/>
            </a:endParaRPr>
          </a:p>
        </p:txBody>
      </p:sp>
      <p:grpSp>
        <p:nvGrpSpPr>
          <p:cNvPr id="61" name="グループ化 60"/>
          <p:cNvGrpSpPr/>
          <p:nvPr/>
        </p:nvGrpSpPr>
        <p:grpSpPr>
          <a:xfrm>
            <a:off x="2411760" y="3338886"/>
            <a:ext cx="6444208" cy="432048"/>
            <a:chOff x="2411760" y="3356992"/>
            <a:chExt cx="6444208" cy="432048"/>
          </a:xfrm>
        </p:grpSpPr>
        <p:grpSp>
          <p:nvGrpSpPr>
            <p:cNvPr id="58" name="グループ化 57"/>
            <p:cNvGrpSpPr/>
            <p:nvPr/>
          </p:nvGrpSpPr>
          <p:grpSpPr>
            <a:xfrm>
              <a:off x="2411760" y="3356992"/>
              <a:ext cx="6444208" cy="430887"/>
              <a:chOff x="755576" y="3429000"/>
              <a:chExt cx="6444208" cy="430887"/>
            </a:xfrm>
          </p:grpSpPr>
          <p:sp>
            <p:nvSpPr>
              <p:cNvPr id="53" name="テキスト ボックス 52"/>
              <p:cNvSpPr txBox="1"/>
              <p:nvPr/>
            </p:nvSpPr>
            <p:spPr>
              <a:xfrm>
                <a:off x="755576" y="3429000"/>
                <a:ext cx="6444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dirty="0" smtClean="0">
                    <a:ea typeface="HGPｺﾞｼｯｸM" pitchFamily="50" charset="-128"/>
                  </a:rPr>
                  <a:t>VEV</a:t>
                </a:r>
                <a:r>
                  <a:rPr kumimoji="1" lang="ja-JP" altLang="en-US" sz="2200" dirty="0" smtClean="0">
                    <a:ea typeface="HGPｺﾞｼｯｸM" pitchFamily="50" charset="-128"/>
                  </a:rPr>
                  <a:t>と相互作用の大きさは、場の　　　　 </a:t>
                </a:r>
                <a:r>
                  <a:rPr kumimoji="1" lang="ja-JP" altLang="en-US" sz="2200" dirty="0" smtClean="0">
                    <a:solidFill>
                      <a:srgbClr val="3333FF"/>
                    </a:solidFill>
                    <a:ea typeface="HGPｺﾞｼｯｸM" pitchFamily="50" charset="-128"/>
                  </a:rPr>
                  <a:t>電荷</a:t>
                </a:r>
                <a:r>
                  <a:rPr kumimoji="1" lang="ja-JP" altLang="en-US" sz="2200" dirty="0" smtClean="0">
                    <a:ea typeface="HGPｺﾞｼｯｸM" pitchFamily="50" charset="-128"/>
                  </a:rPr>
                  <a:t>で決まる</a:t>
                </a:r>
                <a:endParaRPr kumimoji="1" lang="ja-JP" altLang="en-US" sz="2200" dirty="0">
                  <a:ea typeface="HGPｺﾞｼｯｸM" pitchFamily="50" charset="-128"/>
                </a:endParaRPr>
              </a:p>
            </p:txBody>
          </p:sp>
          <p:pic>
            <p:nvPicPr>
              <p:cNvPr id="54" name="図 53" descr="texclip20140729134345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774298" y="3510061"/>
                <a:ext cx="733806" cy="288036"/>
              </a:xfrm>
              <a:prstGeom prst="rect">
                <a:avLst/>
              </a:prstGeom>
            </p:spPr>
          </p:pic>
        </p:grpSp>
        <p:sp>
          <p:nvSpPr>
            <p:cNvPr id="60" name="正方形/長方形 59"/>
            <p:cNvSpPr/>
            <p:nvPr/>
          </p:nvSpPr>
          <p:spPr>
            <a:xfrm>
              <a:off x="2411760" y="3356992"/>
              <a:ext cx="6408712" cy="432048"/>
            </a:xfrm>
            <a:prstGeom prst="rect">
              <a:avLst/>
            </a:prstGeom>
            <a:noFill/>
            <a:ln w="28575" cmpd="sng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7938425" y="2898864"/>
            <a:ext cx="1170079" cy="323165"/>
            <a:chOff x="89553" y="2222970"/>
            <a:chExt cx="1170079" cy="323165"/>
          </a:xfrm>
        </p:grpSpPr>
        <p:sp>
          <p:nvSpPr>
            <p:cNvPr id="62" name="テキスト ボックス 61"/>
            <p:cNvSpPr txBox="1"/>
            <p:nvPr/>
          </p:nvSpPr>
          <p:spPr>
            <a:xfrm>
              <a:off x="611560" y="2222970"/>
              <a:ext cx="64807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500" dirty="0" smtClean="0">
                  <a:ea typeface="HGPｺﾞｼｯｸM" pitchFamily="50" charset="-128"/>
                </a:rPr>
                <a:t>係数</a:t>
              </a:r>
              <a:endParaRPr kumimoji="1" lang="ja-JP" altLang="en-US" sz="1500" dirty="0">
                <a:ea typeface="HGPｺﾞｼｯｸM" pitchFamily="50" charset="-128"/>
              </a:endParaRPr>
            </a:p>
          </p:txBody>
        </p:sp>
        <p:pic>
          <p:nvPicPr>
            <p:cNvPr id="64" name="図 63" descr="texclip2014072913543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553" y="2319069"/>
              <a:ext cx="603068" cy="182880"/>
            </a:xfrm>
            <a:prstGeom prst="rect">
              <a:avLst/>
            </a:prstGeom>
          </p:spPr>
        </p:pic>
      </p:grpSp>
      <p:sp>
        <p:nvSpPr>
          <p:cNvPr id="21" name="テキスト ボックス 20"/>
          <p:cNvSpPr txBox="1"/>
          <p:nvPr/>
        </p:nvSpPr>
        <p:spPr>
          <a:xfrm>
            <a:off x="8622554" y="1916832"/>
            <a:ext cx="413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ea typeface="HGPｺﾞｼｯｸM" pitchFamily="50" charset="-128"/>
              </a:rPr>
              <a:t>=1</a:t>
            </a:r>
            <a:endParaRPr kumimoji="1" lang="ja-JP" altLang="en-US" sz="1600" dirty="0">
              <a:ea typeface="HGPｺﾞｼｯｸM" pitchFamily="50" charset="-128"/>
            </a:endParaRPr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25" name="フッター プレースホルダ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150908" y="524740"/>
            <a:ext cx="8842184" cy="6000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6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×SU(2)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HGPｺﾞｼｯｸM" pitchFamily="50" charset="-128"/>
              </a:rPr>
              <a:t>U(1)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HGPｺﾞｼｯｸM" pitchFamily="50" charset="-128"/>
              </a:rPr>
              <a:t>A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SUSY GUT model</a:t>
            </a:r>
            <a:endParaRPr kumimoji="1" lang="ja-JP" alt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コンテンツ プレースホルダ 36"/>
          <p:cNvSpPr>
            <a:spLocks noGrp="1"/>
          </p:cNvSpPr>
          <p:nvPr>
            <p:ph idx="1"/>
          </p:nvPr>
        </p:nvSpPr>
        <p:spPr>
          <a:xfrm>
            <a:off x="457200" y="1176089"/>
            <a:ext cx="2170584" cy="639019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湯川行列</a:t>
            </a:r>
            <a:endParaRPr kumimoji="1" lang="ja-JP" altLang="en-US" dirty="0"/>
          </a:p>
        </p:txBody>
      </p:sp>
      <p:grpSp>
        <p:nvGrpSpPr>
          <p:cNvPr id="34" name="グループ化 33"/>
          <p:cNvGrpSpPr/>
          <p:nvPr/>
        </p:nvGrpSpPr>
        <p:grpSpPr>
          <a:xfrm>
            <a:off x="683568" y="4061239"/>
            <a:ext cx="7395359" cy="487408"/>
            <a:chOff x="683568" y="1510859"/>
            <a:chExt cx="7395359" cy="487408"/>
          </a:xfrm>
        </p:grpSpPr>
        <p:pic>
          <p:nvPicPr>
            <p:cNvPr id="22" name="図 21" descr="texclip2014072915181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7786" y="1510859"/>
              <a:ext cx="5861141" cy="487408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683568" y="1529713"/>
              <a:ext cx="5040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ea typeface="HGPｺﾞｼｯｸM" pitchFamily="50" charset="-128"/>
                </a:rPr>
                <a:t>Higgs VEVs</a:t>
              </a:r>
              <a:r>
                <a:rPr kumimoji="1" lang="ja-JP" altLang="en-US" sz="2000" dirty="0" smtClean="0">
                  <a:ea typeface="HGPｺﾞｼｯｸM" pitchFamily="50" charset="-128"/>
                </a:rPr>
                <a:t>：</a:t>
              </a:r>
              <a:endParaRPr kumimoji="1" lang="ja-JP" altLang="en-US" sz="2000" dirty="0">
                <a:ea typeface="HGPｺﾞｼｯｸM" pitchFamily="50" charset="-128"/>
              </a:endParaRPr>
            </a:p>
          </p:txBody>
        </p:sp>
      </p:grpSp>
      <p:pic>
        <p:nvPicPr>
          <p:cNvPr id="19" name="図 18" descr="texclip2014072916465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3740" y="3600175"/>
            <a:ext cx="3083651" cy="418828"/>
          </a:xfrm>
          <a:prstGeom prst="rect">
            <a:avLst/>
          </a:prstGeom>
        </p:spPr>
      </p:pic>
      <p:pic>
        <p:nvPicPr>
          <p:cNvPr id="25" name="図 24" descr="texclip201407291719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52278" y="5661248"/>
            <a:ext cx="2936422" cy="677636"/>
          </a:xfrm>
          <a:prstGeom prst="rect">
            <a:avLst/>
          </a:prstGeom>
          <a:solidFill>
            <a:schemeClr val="bg1">
              <a:alpha val="49000"/>
            </a:schemeClr>
          </a:solidFill>
        </p:spPr>
      </p:pic>
      <p:grpSp>
        <p:nvGrpSpPr>
          <p:cNvPr id="26" name="グループ化 25"/>
          <p:cNvGrpSpPr/>
          <p:nvPr/>
        </p:nvGrpSpPr>
        <p:grpSpPr>
          <a:xfrm>
            <a:off x="558053" y="3573016"/>
            <a:ext cx="4050138" cy="430887"/>
            <a:chOff x="899592" y="4005064"/>
            <a:chExt cx="4050138" cy="430887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989290" y="4005064"/>
              <a:ext cx="39604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200" dirty="0" smtClean="0">
                  <a:ea typeface="HGPｺﾞｼｯｸM" pitchFamily="50" charset="-128"/>
                </a:rPr>
                <a:t>と　　　　 に対する質量行列：</a:t>
              </a:r>
              <a:endParaRPr kumimoji="1" lang="ja-JP" altLang="en-US" sz="2200" dirty="0">
                <a:ea typeface="HGPｺﾞｼｯｸM" pitchFamily="50" charset="-128"/>
              </a:endParaRPr>
            </a:p>
          </p:txBody>
        </p:sp>
        <p:pic>
          <p:nvPicPr>
            <p:cNvPr id="28" name="図 27" descr="texclip2014072917234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9592" y="4121894"/>
              <a:ext cx="133731" cy="192024"/>
            </a:xfrm>
            <a:prstGeom prst="rect">
              <a:avLst/>
            </a:prstGeom>
          </p:spPr>
        </p:pic>
        <p:pic>
          <p:nvPicPr>
            <p:cNvPr id="29" name="図 28" descr="texclip20140729172357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3151" y="4077072"/>
              <a:ext cx="699516" cy="305181"/>
            </a:xfrm>
            <a:prstGeom prst="rect">
              <a:avLst/>
            </a:prstGeom>
          </p:spPr>
        </p:pic>
      </p:grpSp>
      <p:pic>
        <p:nvPicPr>
          <p:cNvPr id="31" name="図 30" descr="texclip2014072917580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8625" y="5726863"/>
            <a:ext cx="1516598" cy="579011"/>
          </a:xfrm>
          <a:prstGeom prst="rect">
            <a:avLst/>
          </a:prstGeom>
          <a:solidFill>
            <a:schemeClr val="bg1">
              <a:alpha val="49000"/>
            </a:schemeClr>
          </a:solidFill>
        </p:spPr>
      </p:pic>
      <p:pic>
        <p:nvPicPr>
          <p:cNvPr id="33" name="図 32" descr="texclip2014072917593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45075" y="5888825"/>
            <a:ext cx="1933956" cy="246888"/>
          </a:xfrm>
          <a:prstGeom prst="rect">
            <a:avLst/>
          </a:prstGeom>
          <a:solidFill>
            <a:schemeClr val="bg1">
              <a:alpha val="49000"/>
            </a:schemeClr>
          </a:solidFill>
        </p:spPr>
      </p:pic>
      <p:grpSp>
        <p:nvGrpSpPr>
          <p:cNvPr id="48" name="グループ化 47"/>
          <p:cNvGrpSpPr/>
          <p:nvPr/>
        </p:nvGrpSpPr>
        <p:grpSpPr>
          <a:xfrm>
            <a:off x="794235" y="1662039"/>
            <a:ext cx="6802101" cy="873149"/>
            <a:chOff x="794235" y="1547739"/>
            <a:chExt cx="6802101" cy="873149"/>
          </a:xfrm>
        </p:grpSpPr>
        <p:pic>
          <p:nvPicPr>
            <p:cNvPr id="30" name="図 29" descr="texclip20140729175340.png"/>
            <p:cNvPicPr>
              <a:picLocks noChangeAspect="1"/>
            </p:cNvPicPr>
            <p:nvPr/>
          </p:nvPicPr>
          <p:blipFill>
            <a:blip r:embed="rId10" cstate="print"/>
            <a:srcRect b="52327"/>
            <a:stretch>
              <a:fillRect/>
            </a:stretch>
          </p:blipFill>
          <p:spPr>
            <a:xfrm>
              <a:off x="794235" y="1576289"/>
              <a:ext cx="6730093" cy="844599"/>
            </a:xfrm>
            <a:prstGeom prst="rect">
              <a:avLst/>
            </a:prstGeom>
          </p:spPr>
        </p:pic>
        <p:sp>
          <p:nvSpPr>
            <p:cNvPr id="38" name="正方形/長方形 37"/>
            <p:cNvSpPr/>
            <p:nvPr/>
          </p:nvSpPr>
          <p:spPr>
            <a:xfrm>
              <a:off x="1331640" y="1547739"/>
              <a:ext cx="6264696" cy="864096"/>
            </a:xfrm>
            <a:prstGeom prst="rect">
              <a:avLst/>
            </a:prstGeom>
            <a:noFill/>
            <a:ln w="25400" cmpd="sng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794235" y="2607196"/>
            <a:ext cx="6730093" cy="873149"/>
            <a:chOff x="794235" y="2492896"/>
            <a:chExt cx="6730093" cy="873149"/>
          </a:xfrm>
        </p:grpSpPr>
        <p:pic>
          <p:nvPicPr>
            <p:cNvPr id="36" name="図 35" descr="texclip20140729180829.png"/>
            <p:cNvPicPr>
              <a:picLocks noChangeAspect="1"/>
            </p:cNvPicPr>
            <p:nvPr/>
          </p:nvPicPr>
          <p:blipFill>
            <a:blip r:embed="rId11" cstate="print"/>
            <a:srcRect t="51816"/>
            <a:stretch>
              <a:fillRect/>
            </a:stretch>
          </p:blipFill>
          <p:spPr>
            <a:xfrm>
              <a:off x="794235" y="2492896"/>
              <a:ext cx="6730093" cy="853652"/>
            </a:xfrm>
            <a:prstGeom prst="rect">
              <a:avLst/>
            </a:prstGeom>
          </p:spPr>
        </p:pic>
        <p:sp>
          <p:nvSpPr>
            <p:cNvPr id="39" name="正方形/長方形 38"/>
            <p:cNvSpPr/>
            <p:nvPr/>
          </p:nvSpPr>
          <p:spPr>
            <a:xfrm>
              <a:off x="1331640" y="2501949"/>
              <a:ext cx="4968552" cy="864096"/>
            </a:xfrm>
            <a:prstGeom prst="rect">
              <a:avLst/>
            </a:prstGeom>
            <a:noFill/>
            <a:ln w="25400" cmpd="sng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4664296" y="1069142"/>
            <a:ext cx="4338292" cy="415642"/>
            <a:chOff x="3347864" y="908720"/>
            <a:chExt cx="5634730" cy="539852"/>
          </a:xfrm>
        </p:grpSpPr>
        <p:pic>
          <p:nvPicPr>
            <p:cNvPr id="9" name="図 8" descr="texclip20140729124308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47864" y="908720"/>
              <a:ext cx="5632704" cy="521208"/>
            </a:xfrm>
            <a:prstGeom prst="rect">
              <a:avLst/>
            </a:prstGeom>
          </p:spPr>
        </p:pic>
        <p:cxnSp>
          <p:nvCxnSpPr>
            <p:cNvPr id="41" name="直線コネクタ 40"/>
            <p:cNvCxnSpPr/>
            <p:nvPr/>
          </p:nvCxnSpPr>
          <p:spPr>
            <a:xfrm>
              <a:off x="3932981" y="1152000"/>
              <a:ext cx="5049613" cy="0"/>
            </a:xfrm>
            <a:prstGeom prst="line">
              <a:avLst/>
            </a:prstGeom>
            <a:ln w="2222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4041201" y="1448572"/>
              <a:ext cx="2907063" cy="0"/>
            </a:xfrm>
            <a:prstGeom prst="line">
              <a:avLst/>
            </a:prstGeom>
            <a:ln w="22225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図 49" descr="texclip2014072918430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520" y="4645884"/>
            <a:ext cx="8621649" cy="933831"/>
          </a:xfrm>
          <a:prstGeom prst="rect">
            <a:avLst/>
          </a:prstGeom>
        </p:spPr>
      </p:pic>
      <p:sp>
        <p:nvSpPr>
          <p:cNvPr id="40" name="日付プレースホルダ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42" name="フッター プレースホルダ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CEDM constraints in E6×SU(2)F×U(1)A SUSY GUT model</a:t>
            </a:r>
            <a:endParaRPr kumimoji="1" lang="ja-JP" altLang="en-US" baseline="-25000" dirty="0"/>
          </a:p>
        </p:txBody>
      </p:sp>
      <p:sp>
        <p:nvSpPr>
          <p:cNvPr id="43" name="タイトル 1"/>
          <p:cNvSpPr txBox="1">
            <a:spLocks/>
          </p:cNvSpPr>
          <p:nvPr/>
        </p:nvSpPr>
        <p:spPr>
          <a:xfrm>
            <a:off x="150908" y="524740"/>
            <a:ext cx="8842184" cy="6000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6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×SU(2)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HGPｺﾞｼｯｸM" pitchFamily="50" charset="-128"/>
              </a:rPr>
              <a:t>U(1)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HGPｺﾞｼｯｸM" pitchFamily="50" charset="-128"/>
              </a:rPr>
              <a:t>A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SUSY GUT model</a:t>
            </a:r>
            <a:endParaRPr kumimoji="1" lang="ja-JP" alt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2627784" y="5463330"/>
            <a:ext cx="5389374" cy="1021842"/>
            <a:chOff x="3215074" y="4207358"/>
            <a:chExt cx="5389374" cy="1021842"/>
          </a:xfrm>
        </p:grpSpPr>
        <p:pic>
          <p:nvPicPr>
            <p:cNvPr id="14" name="図 13" descr="texclip20140729172010.png"/>
            <p:cNvPicPr>
              <a:picLocks noChangeAspect="1"/>
            </p:cNvPicPr>
            <p:nvPr/>
          </p:nvPicPr>
          <p:blipFill>
            <a:blip r:embed="rId2" cstate="print"/>
            <a:srcRect r="31828"/>
            <a:stretch>
              <a:fillRect/>
            </a:stretch>
          </p:blipFill>
          <p:spPr>
            <a:xfrm>
              <a:off x="3215074" y="4207358"/>
              <a:ext cx="3672408" cy="1021842"/>
            </a:xfrm>
            <a:prstGeom prst="rect">
              <a:avLst/>
            </a:prstGeom>
          </p:spPr>
        </p:pic>
        <p:pic>
          <p:nvPicPr>
            <p:cNvPr id="15" name="Picture 2" descr="\begin{eqnarray*}&#10;\left(&#10;\begin{array}{c}&#10;{\bf \bar{5}}_1+\cdots \\&#10;\textcolor[rgb]{1,0,0}{{\bf \bar{5}^{\prime}}_1}+\cdots \\&#10;{\bf \bar{5}}_2+\cdots \\&#10;\end{array}\right)&#10;\end{eqnarray*}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3392" y="4207358"/>
              <a:ext cx="1591056" cy="1021842"/>
            </a:xfrm>
            <a:prstGeom prst="rect">
              <a:avLst/>
            </a:prstGeom>
            <a:noFill/>
          </p:spPr>
        </p:pic>
      </p:grpSp>
      <p:pic>
        <p:nvPicPr>
          <p:cNvPr id="27" name="図 26" descr="texclip201407291651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877853"/>
            <a:ext cx="4692832" cy="653143"/>
          </a:xfrm>
          <a:prstGeom prst="rect">
            <a:avLst/>
          </a:prstGeom>
        </p:spPr>
      </p:pic>
      <p:sp>
        <p:nvSpPr>
          <p:cNvPr id="38" name="コンテンツ プレースホルダ 1"/>
          <p:cNvSpPr txBox="1">
            <a:spLocks/>
          </p:cNvSpPr>
          <p:nvPr/>
        </p:nvSpPr>
        <p:spPr>
          <a:xfrm>
            <a:off x="376486" y="1157511"/>
            <a:ext cx="2746648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l"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GPｺﾞｼｯｸM" pitchFamily="50" charset="-128"/>
                <a:cs typeface="+mn-cs"/>
              </a:rPr>
              <a:t>　場の混合</a:t>
            </a:r>
            <a:endParaRPr kumimoji="1" lang="en-US" altLang="ja-JP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GPｺﾞｼｯｸM" pitchFamily="50" charset="-128"/>
              <a:cs typeface="+mn-cs"/>
            </a:endParaRPr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286" y="1220766"/>
            <a:ext cx="229787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テキスト ボックス 40"/>
          <p:cNvSpPr txBox="1"/>
          <p:nvPr/>
        </p:nvSpPr>
        <p:spPr>
          <a:xfrm>
            <a:off x="827584" y="1987699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>
                <a:ea typeface="HGPｺﾞｼｯｸM" pitchFamily="50" charset="-128"/>
              </a:rPr>
              <a:t>３</a:t>
            </a:r>
            <a:r>
              <a:rPr kumimoji="1" lang="en-US" altLang="ja-JP" sz="2200" dirty="0" smtClean="0">
                <a:ea typeface="HGPｺﾞｼｯｸM" pitchFamily="50" charset="-128"/>
              </a:rPr>
              <a:t>×</a:t>
            </a:r>
            <a:r>
              <a:rPr kumimoji="1" lang="ja-JP" altLang="en-US" sz="2200" dirty="0" smtClean="0">
                <a:ea typeface="HGPｺﾞｼｯｸM" pitchFamily="50" charset="-128"/>
              </a:rPr>
              <a:t>６行列の対角化：</a:t>
            </a:r>
            <a:endParaRPr kumimoji="1" lang="ja-JP" altLang="en-US" sz="2200" dirty="0">
              <a:ea typeface="HGPｺﾞｼｯｸM" pitchFamily="50" charset="-128"/>
            </a:endParaRPr>
          </a:p>
        </p:txBody>
      </p:sp>
      <p:pic>
        <p:nvPicPr>
          <p:cNvPr id="42" name="図 41" descr="texclip2014072918244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617862"/>
            <a:ext cx="3004457" cy="383722"/>
          </a:xfrm>
          <a:prstGeom prst="rect">
            <a:avLst/>
          </a:prstGeom>
        </p:spPr>
      </p:pic>
      <p:sp>
        <p:nvSpPr>
          <p:cNvPr id="43" name="右矢印 42"/>
          <p:cNvSpPr/>
          <p:nvPr/>
        </p:nvSpPr>
        <p:spPr>
          <a:xfrm>
            <a:off x="3923928" y="2545854"/>
            <a:ext cx="648072" cy="504056"/>
          </a:xfrm>
          <a:prstGeom prst="rightArrow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pic>
        <p:nvPicPr>
          <p:cNvPr id="44" name="図 43" descr="texclip2014072918285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3" y="3140967"/>
            <a:ext cx="5954704" cy="2292532"/>
          </a:xfrm>
          <a:prstGeom prst="rect">
            <a:avLst/>
          </a:prstGeom>
        </p:spPr>
      </p:pic>
      <p:sp>
        <p:nvSpPr>
          <p:cNvPr id="45" name="右矢印 44"/>
          <p:cNvSpPr/>
          <p:nvPr/>
        </p:nvSpPr>
        <p:spPr>
          <a:xfrm>
            <a:off x="1763688" y="5714206"/>
            <a:ext cx="648072" cy="504056"/>
          </a:xfrm>
          <a:prstGeom prst="rightArrow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pic>
        <p:nvPicPr>
          <p:cNvPr id="46" name="図 45" descr="texclip201407291843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8910" y="1124744"/>
            <a:ext cx="4599554" cy="498188"/>
          </a:xfrm>
          <a:prstGeom prst="rect">
            <a:avLst/>
          </a:prstGeom>
        </p:spPr>
      </p:pic>
      <p:sp>
        <p:nvSpPr>
          <p:cNvPr id="18" name="日付プレースホルダ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150908" y="524740"/>
            <a:ext cx="8842184" cy="6000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6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×SU(2)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HGPｺﾞｼｯｸM" pitchFamily="50" charset="-128"/>
              </a:rPr>
              <a:t>U(1)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HGPｺﾞｼｯｸM" pitchFamily="50" charset="-128"/>
              </a:rPr>
              <a:t>A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SUSY GUT model</a:t>
            </a:r>
            <a:endParaRPr kumimoji="1" lang="ja-JP" alt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texclip201407291908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679191"/>
            <a:ext cx="5410636" cy="688739"/>
          </a:xfrm>
          <a:prstGeom prst="rect">
            <a:avLst/>
          </a:prstGeom>
        </p:spPr>
      </p:pic>
      <p:pic>
        <p:nvPicPr>
          <p:cNvPr id="5" name="Picture 2" descr="\begin{eqnarray*}&#10;Y_u=\left(&#10;\begin{array}{ccc}&#10;0 &amp; \frac{1}{3}d_q\lambda^5 &amp; 0 \\&#10;-\frac{1}{3}d_q\lambda^5 &amp; c\lambda^4 &amp; b\lambda^2 \\&#10;0 &amp; b\lambda^2 &amp; a \\&#10;\end{array}\right)&#10;\end{eqnarray*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101" y="2425552"/>
            <a:ext cx="3122023" cy="786384"/>
          </a:xfrm>
          <a:prstGeom prst="rect">
            <a:avLst/>
          </a:prstGeom>
          <a:noFill/>
        </p:spPr>
      </p:pic>
      <p:pic>
        <p:nvPicPr>
          <p:cNvPr id="6" name="図 5" descr="texclip2014072914513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13380"/>
            <a:ext cx="8368066" cy="1180882"/>
          </a:xfrm>
          <a:prstGeom prst="rect">
            <a:avLst/>
          </a:prstGeom>
        </p:spPr>
      </p:pic>
      <p:pic>
        <p:nvPicPr>
          <p:cNvPr id="7" name="図 6" descr="texclip2014072914553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955" y="4566270"/>
            <a:ext cx="7210697" cy="969264"/>
          </a:xfrm>
          <a:prstGeom prst="rect">
            <a:avLst/>
          </a:prstGeom>
        </p:spPr>
      </p:pic>
      <p:grpSp>
        <p:nvGrpSpPr>
          <p:cNvPr id="8" name="グループ化 17"/>
          <p:cNvGrpSpPr/>
          <p:nvPr/>
        </p:nvGrpSpPr>
        <p:grpSpPr>
          <a:xfrm>
            <a:off x="971600" y="5585048"/>
            <a:ext cx="4914650" cy="430887"/>
            <a:chOff x="602507" y="4780207"/>
            <a:chExt cx="4914650" cy="430887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4221013" y="4780207"/>
              <a:ext cx="12961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 smtClean="0">
                  <a:ea typeface="HGPｺﾞｼｯｸM" pitchFamily="50" charset="-128"/>
                </a:rPr>
                <a:t>の実係数</a:t>
              </a:r>
              <a:endParaRPr kumimoji="1" lang="ja-JP" altLang="en-US" sz="2200" dirty="0">
                <a:ea typeface="HGPｺﾞｼｯｸM" pitchFamily="50" charset="-128"/>
              </a:endParaRPr>
            </a:p>
          </p:txBody>
        </p:sp>
        <p:pic>
          <p:nvPicPr>
            <p:cNvPr id="10" name="図 9" descr="texclip2014072915064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2507" y="4879374"/>
              <a:ext cx="3669030" cy="294894"/>
            </a:xfrm>
            <a:prstGeom prst="rect">
              <a:avLst/>
            </a:prstGeom>
          </p:spPr>
        </p:pic>
      </p:grpSp>
      <p:grpSp>
        <p:nvGrpSpPr>
          <p:cNvPr id="11" name="グループ化 18"/>
          <p:cNvGrpSpPr/>
          <p:nvPr/>
        </p:nvGrpSpPr>
        <p:grpSpPr>
          <a:xfrm>
            <a:off x="6012160" y="5586209"/>
            <a:ext cx="1943800" cy="430887"/>
            <a:chOff x="3059832" y="5572711"/>
            <a:chExt cx="1943800" cy="430887"/>
          </a:xfrm>
        </p:grpSpPr>
        <p:pic>
          <p:nvPicPr>
            <p:cNvPr id="12" name="図 11" descr="texclip2014072915063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9832" y="5670301"/>
              <a:ext cx="1213866" cy="288036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4219928" y="5572711"/>
              <a:ext cx="7837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200" dirty="0" smtClean="0">
                  <a:ea typeface="HGPｺﾞｼｯｸM" pitchFamily="50" charset="-128"/>
                </a:rPr>
                <a:t>位相</a:t>
              </a:r>
              <a:endParaRPr kumimoji="1" lang="ja-JP" altLang="en-US" sz="2200" dirty="0">
                <a:ea typeface="HGPｺﾞｼｯｸM" pitchFamily="50" charset="-128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3563888" y="606901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ea typeface="HGPｺﾞｼｯｸM" pitchFamily="50" charset="-128"/>
              </a:rPr>
              <a:t>このモデルのパラメータは少ない</a:t>
            </a:r>
            <a:endParaRPr kumimoji="1" lang="ja-JP" altLang="en-US" sz="2000" dirty="0">
              <a:ea typeface="HGPｺﾞｼｯｸM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3145557" y="6113389"/>
            <a:ext cx="367753" cy="306461"/>
          </a:xfrm>
          <a:prstGeom prst="rightArrow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71600" y="1767218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ea typeface="HGPｺﾞｼｯｸM" pitchFamily="50" charset="-128"/>
              </a:rPr>
              <a:t>MSSM Higgs</a:t>
            </a:r>
            <a:r>
              <a:rPr kumimoji="1" lang="ja-JP" altLang="en-US" sz="2200" dirty="0" smtClean="0">
                <a:ea typeface="HGPｺﾞｼｯｸM" pitchFamily="50" charset="-128"/>
              </a:rPr>
              <a:t>：</a:t>
            </a:r>
            <a:endParaRPr kumimoji="1" lang="ja-JP" altLang="en-US" sz="2200" dirty="0">
              <a:ea typeface="HGPｺﾞｼｯｸM" pitchFamily="50" charset="-128"/>
            </a:endParaRPr>
          </a:p>
        </p:txBody>
      </p:sp>
      <p:sp>
        <p:nvSpPr>
          <p:cNvPr id="19" name="右中かっこ 18"/>
          <p:cNvSpPr/>
          <p:nvPr/>
        </p:nvSpPr>
        <p:spPr>
          <a:xfrm rot="10800000">
            <a:off x="2771801" y="1688716"/>
            <a:ext cx="288032" cy="648072"/>
          </a:xfrm>
          <a:prstGeom prst="rightBrac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sp>
        <p:nvSpPr>
          <p:cNvPr id="23" name="日付プレースホルダ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CEDM constraints in E6×SU(2)F×U(1)A SUSY GUT model</a:t>
            </a:r>
            <a:endParaRPr kumimoji="1" lang="ja-JP" altLang="en-US" baseline="-25000" dirty="0"/>
          </a:p>
        </p:txBody>
      </p:sp>
      <p:sp>
        <p:nvSpPr>
          <p:cNvPr id="25" name="タイトル 1"/>
          <p:cNvSpPr txBox="1">
            <a:spLocks/>
          </p:cNvSpPr>
          <p:nvPr/>
        </p:nvSpPr>
        <p:spPr>
          <a:xfrm>
            <a:off x="150908" y="524740"/>
            <a:ext cx="8842184" cy="6000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6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×SU(2)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HGPｺﾞｼｯｸM" pitchFamily="50" charset="-128"/>
              </a:rPr>
              <a:t>U(1)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HGPｺﾞｼｯｸM" pitchFamily="50" charset="-128"/>
              </a:rPr>
              <a:t>A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SUSY GUT model</a:t>
            </a:r>
            <a:endParaRPr kumimoji="1" lang="ja-JP" alt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コンテンツ プレースホルダ 36"/>
          <p:cNvSpPr>
            <a:spLocks noGrp="1"/>
          </p:cNvSpPr>
          <p:nvPr>
            <p:ph idx="1"/>
          </p:nvPr>
        </p:nvSpPr>
        <p:spPr>
          <a:xfrm>
            <a:off x="459135" y="1204664"/>
            <a:ext cx="8435280" cy="567011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対角化行列・・・湯川行列を対角化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Introduction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78285"/>
            <a:ext cx="8554152" cy="5032917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Natural SUSY type</a:t>
            </a:r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r>
              <a:rPr kumimoji="1" lang="en-US" altLang="ja-JP" sz="2800" dirty="0" smtClean="0"/>
              <a:t>Super-CKM basis</a:t>
            </a:r>
            <a:r>
              <a:rPr kumimoji="1" lang="ja-JP" altLang="en-US" sz="2800" dirty="0" smtClean="0"/>
              <a:t>で、非対角成分に値が出る</a:t>
            </a:r>
            <a:endParaRPr kumimoji="1" lang="en-US" altLang="ja-JP" sz="2800" dirty="0" smtClean="0"/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pPr>
              <a:buNone/>
            </a:pPr>
            <a:endParaRPr kumimoji="1" lang="en-US" altLang="ja-JP" sz="28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90773" y="5407488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a typeface="HGPｺﾞｼｯｸM" pitchFamily="50" charset="-128"/>
              </a:rPr>
              <a:t>CEDM</a:t>
            </a:r>
            <a:r>
              <a:rPr kumimoji="1" lang="ja-JP" altLang="en-US" sz="2400" dirty="0" smtClean="0">
                <a:ea typeface="HGPｺﾞｼｯｸM" pitchFamily="50" charset="-128"/>
              </a:rPr>
              <a:t>の制限</a:t>
            </a:r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4749042" y="1988840"/>
            <a:ext cx="2703278" cy="569672"/>
            <a:chOff x="5358726" y="2408853"/>
            <a:chExt cx="2703278" cy="569672"/>
          </a:xfrm>
        </p:grpSpPr>
        <p:sp>
          <p:nvSpPr>
            <p:cNvPr id="17" name="角丸四角形 16"/>
            <p:cNvSpPr/>
            <p:nvPr/>
          </p:nvSpPr>
          <p:spPr>
            <a:xfrm>
              <a:off x="5358726" y="2408853"/>
              <a:ext cx="2703278" cy="569672"/>
            </a:xfrm>
            <a:prstGeom prst="roundRect">
              <a:avLst/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580112" y="2492896"/>
              <a:ext cx="22608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ea typeface="HGPｺﾞｼｯｸM" pitchFamily="50" charset="-128"/>
                </a:rPr>
                <a:t>SUSY FCNC</a:t>
              </a:r>
              <a:r>
                <a:rPr kumimoji="1" lang="ja-JP" altLang="en-US" sz="2000" dirty="0" smtClean="0">
                  <a:ea typeface="HGPｺﾞｼｯｸM" pitchFamily="50" charset="-128"/>
                </a:rPr>
                <a:t>の解決</a:t>
              </a:r>
              <a:endParaRPr kumimoji="1" lang="ja-JP" altLang="en-US" sz="2000" dirty="0">
                <a:ea typeface="HGPｺﾞｼｯｸM" pitchFamily="50" charset="-128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514044" y="1990789"/>
            <a:ext cx="2703278" cy="569672"/>
            <a:chOff x="2339752" y="2410802"/>
            <a:chExt cx="2703278" cy="569672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2480406" y="2492896"/>
              <a:ext cx="24224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ea typeface="HGPｺﾞｼｯｸM" pitchFamily="50" charset="-128"/>
                </a:rPr>
                <a:t>Weak scale</a:t>
              </a:r>
              <a:r>
                <a:rPr kumimoji="1" lang="ja-JP" altLang="en-US" sz="2000" dirty="0" smtClean="0">
                  <a:ea typeface="HGPｺﾞｼｯｸM" pitchFamily="50" charset="-128"/>
                </a:rPr>
                <a:t>の安定化</a:t>
              </a:r>
              <a:endParaRPr kumimoji="1" lang="ja-JP" altLang="en-US" sz="2000" dirty="0">
                <a:ea typeface="HGPｺﾞｼｯｸM" pitchFamily="50" charset="-128"/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2339752" y="2410802"/>
              <a:ext cx="2703278" cy="56967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pic>
        <p:nvPicPr>
          <p:cNvPr id="21" name="図 20" descr="sckmmass.png"/>
          <p:cNvPicPr>
            <a:picLocks noChangeAspect="1"/>
          </p:cNvPicPr>
          <p:nvPr/>
        </p:nvPicPr>
        <p:blipFill>
          <a:blip r:embed="rId3" cstate="print"/>
          <a:srcRect b="48945"/>
          <a:stretch>
            <a:fillRect/>
          </a:stretch>
        </p:blipFill>
        <p:spPr>
          <a:xfrm>
            <a:off x="1438275" y="3640867"/>
            <a:ext cx="6267450" cy="416783"/>
          </a:xfrm>
          <a:prstGeom prst="rect">
            <a:avLst/>
          </a:prstGeom>
        </p:spPr>
      </p:pic>
      <p:pic>
        <p:nvPicPr>
          <p:cNvPr id="22" name="図 21" descr="diag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7686" y="3252546"/>
            <a:ext cx="1524794" cy="282370"/>
          </a:xfrm>
          <a:prstGeom prst="rect">
            <a:avLst/>
          </a:prstGeom>
        </p:spPr>
      </p:pic>
      <p:sp>
        <p:nvSpPr>
          <p:cNvPr id="23" name="下矢印 22"/>
          <p:cNvSpPr/>
          <p:nvPr/>
        </p:nvSpPr>
        <p:spPr>
          <a:xfrm>
            <a:off x="6503750" y="4221088"/>
            <a:ext cx="676647" cy="40387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92080" y="4744194"/>
            <a:ext cx="3105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a typeface="HGPｺﾞｼｯｸM" pitchFamily="50" charset="-128"/>
              </a:rPr>
              <a:t>non-decoupling effect</a:t>
            </a:r>
            <a:endParaRPr kumimoji="1" lang="ja-JP" altLang="en-US" sz="2400" dirty="0">
              <a:ea typeface="HGPｺﾞｼｯｸM" pitchFamily="50" charset="-12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5554533" y="5426538"/>
            <a:ext cx="415498" cy="422159"/>
            <a:chOff x="2903576" y="4365104"/>
            <a:chExt cx="415498" cy="422159"/>
          </a:xfrm>
        </p:grpSpPr>
        <p:sp>
          <p:nvSpPr>
            <p:cNvPr id="26" name="フローチャート : 抜出し 25"/>
            <p:cNvSpPr/>
            <p:nvPr/>
          </p:nvSpPr>
          <p:spPr>
            <a:xfrm>
              <a:off x="2924608" y="4365104"/>
              <a:ext cx="381299" cy="381299"/>
            </a:xfrm>
            <a:prstGeom prst="flowChartExtract">
              <a:avLst/>
            </a:prstGeom>
            <a:solidFill>
              <a:srgbClr val="FFFF00"/>
            </a:solidFill>
            <a:ln w="1905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903576" y="441793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ea typeface="HGPｺﾞｼｯｸM" pitchFamily="50" charset="-128"/>
                </a:rPr>
                <a:t>！</a:t>
              </a:r>
              <a:endParaRPr kumimoji="1" lang="ja-JP" altLang="en-US" b="1" dirty="0">
                <a:ea typeface="HGPｺﾞｼｯｸM" pitchFamily="50" charset="-128"/>
              </a:endParaRPr>
            </a:p>
          </p:txBody>
        </p:sp>
      </p:grpSp>
      <p:pic>
        <p:nvPicPr>
          <p:cNvPr id="28" name="図 27" descr="massmat6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247" y="4293443"/>
            <a:ext cx="4570542" cy="1117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texclip201407292024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719858"/>
            <a:ext cx="4124120" cy="907002"/>
          </a:xfrm>
          <a:prstGeom prst="rect">
            <a:avLst/>
          </a:prstGeom>
        </p:spPr>
      </p:pic>
      <p:pic>
        <p:nvPicPr>
          <p:cNvPr id="6" name="図 5" descr="texclip201407291932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711502"/>
            <a:ext cx="2696294" cy="914102"/>
          </a:xfrm>
          <a:prstGeom prst="rect">
            <a:avLst/>
          </a:prstGeom>
        </p:spPr>
      </p:pic>
      <p:pic>
        <p:nvPicPr>
          <p:cNvPr id="7" name="図 6" descr="texclip201407291945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536" y="2805311"/>
            <a:ext cx="6781800" cy="821872"/>
          </a:xfrm>
          <a:prstGeom prst="rect">
            <a:avLst/>
          </a:prstGeom>
        </p:spPr>
      </p:pic>
      <p:pic>
        <p:nvPicPr>
          <p:cNvPr id="8" name="図 7" descr="texclip201407291947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895" y="3708910"/>
            <a:ext cx="6662057" cy="824593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3620432" y="2003492"/>
            <a:ext cx="394554" cy="338190"/>
          </a:xfrm>
          <a:prstGeom prst="rightArrow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pic>
        <p:nvPicPr>
          <p:cNvPr id="18" name="図 17" descr="texclip201407292010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83398" y="5301208"/>
            <a:ext cx="6144986" cy="1129393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3275856" y="4677519"/>
            <a:ext cx="5472608" cy="504056"/>
            <a:chOff x="3059832" y="4672186"/>
            <a:chExt cx="5472608" cy="504056"/>
          </a:xfrm>
        </p:grpSpPr>
        <p:pic>
          <p:nvPicPr>
            <p:cNvPr id="11" name="図 10" descr="texclip20140729195006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1840" y="4725144"/>
              <a:ext cx="5331605" cy="390906"/>
            </a:xfrm>
            <a:prstGeom prst="rect">
              <a:avLst/>
            </a:prstGeom>
          </p:spPr>
        </p:pic>
        <p:sp>
          <p:nvSpPr>
            <p:cNvPr id="20" name="正方形/長方形 19"/>
            <p:cNvSpPr/>
            <p:nvPr/>
          </p:nvSpPr>
          <p:spPr>
            <a:xfrm>
              <a:off x="3059832" y="4672186"/>
              <a:ext cx="5472608" cy="504056"/>
            </a:xfrm>
            <a:prstGeom prst="rect">
              <a:avLst/>
            </a:prstGeom>
            <a:noFill/>
            <a:ln w="31750" cmpd="sng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sp>
        <p:nvSpPr>
          <p:cNvPr id="22" name="左中かっこ 21"/>
          <p:cNvSpPr/>
          <p:nvPr/>
        </p:nvSpPr>
        <p:spPr>
          <a:xfrm>
            <a:off x="479318" y="2805311"/>
            <a:ext cx="360040" cy="1728192"/>
          </a:xfrm>
          <a:prstGeom prst="leftBrace">
            <a:avLst/>
          </a:prstGeom>
          <a:ln w="31750" cmpd="sng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971600" y="5579715"/>
            <a:ext cx="648072" cy="576064"/>
          </a:xfrm>
          <a:prstGeom prst="rightArrow">
            <a:avLst/>
          </a:prstGeom>
          <a:noFill/>
          <a:ln w="31750" cmpd="sng">
            <a:solidFill>
              <a:srgbClr val="00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25" name="フッター プレースホルダ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150908" y="524740"/>
            <a:ext cx="8842184" cy="6000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6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×SU(2)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HGPｺﾞｼｯｸM" pitchFamily="50" charset="-128"/>
              </a:rPr>
              <a:t>U(1)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HGPｺﾞｼｯｸM" pitchFamily="50" charset="-128"/>
              </a:rPr>
              <a:t>A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SUSY GUT model</a:t>
            </a:r>
            <a:endParaRPr kumimoji="1" lang="ja-JP" alt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コンテンツ プレースホルダ 36"/>
          <p:cNvSpPr>
            <a:spLocks noGrp="1"/>
          </p:cNvSpPr>
          <p:nvPr>
            <p:ph idx="1"/>
          </p:nvPr>
        </p:nvSpPr>
        <p:spPr>
          <a:xfrm>
            <a:off x="457200" y="1205805"/>
            <a:ext cx="8435280" cy="567011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対角化行列・・・湯川行列を対角化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 6" descr="texclip201407292015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5723165" cy="1245053"/>
          </a:xfrm>
        </p:spPr>
      </p:pic>
      <p:pic>
        <p:nvPicPr>
          <p:cNvPr id="5" name="図 4" descr="texclip2014072920093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5157192"/>
            <a:ext cx="5199344" cy="1163900"/>
          </a:xfrm>
          <a:prstGeom prst="rect">
            <a:avLst/>
          </a:prstGeom>
        </p:spPr>
      </p:pic>
      <p:pic>
        <p:nvPicPr>
          <p:cNvPr id="8" name="図 7" descr="texclip201407292020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645024"/>
            <a:ext cx="6008915" cy="1249136"/>
          </a:xfrm>
          <a:prstGeom prst="rect">
            <a:avLst/>
          </a:prstGeom>
        </p:spPr>
      </p:pic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4355976" y="1715018"/>
            <a:ext cx="4536504" cy="417838"/>
            <a:chOff x="3059832" y="4672186"/>
            <a:chExt cx="5472608" cy="504056"/>
          </a:xfrm>
        </p:grpSpPr>
        <p:pic>
          <p:nvPicPr>
            <p:cNvPr id="11" name="図 10" descr="texclip20140729195006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1840" y="4725144"/>
              <a:ext cx="5331605" cy="390906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3059832" y="4672186"/>
              <a:ext cx="5472608" cy="504056"/>
            </a:xfrm>
            <a:prstGeom prst="rect">
              <a:avLst/>
            </a:prstGeom>
            <a:noFill/>
            <a:ln w="31750" cmpd="sng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</p:grp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150908" y="524740"/>
            <a:ext cx="8842184" cy="6000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6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×SU(2)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HGPｺﾞｼｯｸM" pitchFamily="50" charset="-128"/>
              </a:rPr>
              <a:t>U(1)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HGPｺﾞｼｯｸM" pitchFamily="50" charset="-128"/>
              </a:rPr>
              <a:t>A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SUSY GUT model</a:t>
            </a:r>
            <a:endParaRPr kumimoji="1" lang="ja-JP" alt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コンテンツ プレースホルダ 36"/>
          <p:cNvSpPr txBox="1">
            <a:spLocks/>
          </p:cNvSpPr>
          <p:nvPr/>
        </p:nvSpPr>
        <p:spPr>
          <a:xfrm>
            <a:off x="457200" y="1205805"/>
            <a:ext cx="8435280" cy="56701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1" lang="ja-JP" alt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GPｺﾞｼｯｸM" pitchFamily="50" charset="-128"/>
                <a:cs typeface="+mn-cs"/>
              </a:rPr>
              <a:t>対角化行列・・・湯川行列を対角化</a:t>
            </a: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GPｺﾞｼｯｸM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コンテンツ プレースホルダ 36"/>
          <p:cNvSpPr>
            <a:spLocks noGrp="1"/>
          </p:cNvSpPr>
          <p:nvPr>
            <p:ph idx="1"/>
          </p:nvPr>
        </p:nvSpPr>
        <p:spPr>
          <a:xfrm>
            <a:off x="457200" y="1205805"/>
            <a:ext cx="8435280" cy="567011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対角化行列・・・湯川行列を対角化</a:t>
            </a:r>
            <a:endParaRPr kumimoji="1" lang="ja-JP" altLang="en-US" dirty="0"/>
          </a:p>
        </p:txBody>
      </p:sp>
      <p:pic>
        <p:nvPicPr>
          <p:cNvPr id="5" name="図 4" descr="texclip201407291451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8368066" cy="118088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5"/>
          <a:stretch>
            <a:fillRect/>
          </a:stretch>
        </p:blipFill>
        <p:spPr bwMode="auto">
          <a:xfrm>
            <a:off x="1763688" y="3501008"/>
            <a:ext cx="6552728" cy="277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 descr="texclip2014072919213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025527"/>
            <a:ext cx="1728192" cy="3094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464718" y="2963044"/>
            <a:ext cx="54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 smtClean="0">
                <a:ea typeface="HGPｺﾞｼｯｸM" pitchFamily="50" charset="-128"/>
              </a:rPr>
              <a:t>と対角化</a:t>
            </a:r>
            <a:endParaRPr kumimoji="1" lang="ja-JP" altLang="en-US" sz="2200" dirty="0">
              <a:ea typeface="HGPｺﾞｼｯｸM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827584" y="4490070"/>
            <a:ext cx="720080" cy="792088"/>
          </a:xfrm>
          <a:prstGeom prst="rightArrow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150908" y="524740"/>
            <a:ext cx="8842184" cy="6000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6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×SU(2)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HGPｺﾞｼｯｸM" pitchFamily="50" charset="-128"/>
              </a:rPr>
              <a:t>U(1)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HGPｺﾞｼｯｸM" pitchFamily="50" charset="-128"/>
              </a:rPr>
              <a:t>A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SUSY GUT model</a:t>
            </a:r>
            <a:endParaRPr kumimoji="1" lang="ja-JP" alt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texclip201408172023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4745" y="4365104"/>
            <a:ext cx="6374511" cy="149504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85"/>
          <a:stretch>
            <a:fillRect/>
          </a:stretch>
        </p:blipFill>
        <p:spPr bwMode="auto">
          <a:xfrm>
            <a:off x="1902107" y="1340768"/>
            <a:ext cx="5339786" cy="225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下矢印 6"/>
          <p:cNvSpPr/>
          <p:nvPr/>
        </p:nvSpPr>
        <p:spPr>
          <a:xfrm>
            <a:off x="4211960" y="3825668"/>
            <a:ext cx="720080" cy="288032"/>
          </a:xfrm>
          <a:prstGeom prst="downArrow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150908" y="524740"/>
            <a:ext cx="8842184" cy="6000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6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×SU(2)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×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HGPｺﾞｼｯｸM" pitchFamily="50" charset="-128"/>
              </a:rPr>
              <a:t>U(1)</a:t>
            </a:r>
            <a:r>
              <a:rPr lang="en-US" altLang="ja-JP" sz="3200" baseline="-250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HGPｺﾞｼｯｸM" pitchFamily="50" charset="-128"/>
              </a:rPr>
              <a:t>A</a:t>
            </a:r>
            <a:r>
              <a:rPr lang="en-US" altLang="ja-JP" sz="3200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 SUSY GUT model</a:t>
            </a:r>
            <a:endParaRPr kumimoji="1" lang="ja-JP" alt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3"/>
          <p:cNvGrpSpPr/>
          <p:nvPr/>
        </p:nvGrpSpPr>
        <p:grpSpPr>
          <a:xfrm flipV="1">
            <a:off x="323528" y="5591037"/>
            <a:ext cx="4072626" cy="530333"/>
            <a:chOff x="1425443" y="3920151"/>
            <a:chExt cx="6048672" cy="787651"/>
          </a:xfrm>
        </p:grpSpPr>
        <p:sp>
          <p:nvSpPr>
            <p:cNvPr id="35" name="角丸四角形 34"/>
            <p:cNvSpPr/>
            <p:nvPr/>
          </p:nvSpPr>
          <p:spPr>
            <a:xfrm>
              <a:off x="1425443" y="3920151"/>
              <a:ext cx="6048672" cy="787651"/>
            </a:xfrm>
            <a:prstGeom prst="roundRect">
              <a:avLst/>
            </a:prstGeom>
            <a:solidFill>
              <a:srgbClr val="FCD5B2">
                <a:alpha val="58000"/>
              </a:srgbClr>
            </a:solidFill>
            <a:ln w="254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graphicFrame>
          <p:nvGraphicFramePr>
            <p:cNvPr id="37" name="オブジェクト 36"/>
            <p:cNvGraphicFramePr>
              <a:graphicFrameLocks noChangeAspect="1"/>
            </p:cNvGraphicFramePr>
            <p:nvPr/>
          </p:nvGraphicFramePr>
          <p:xfrm>
            <a:off x="1499551" y="3969128"/>
            <a:ext cx="5908674" cy="708025"/>
          </p:xfrm>
          <a:graphic>
            <a:graphicData uri="http://schemas.openxmlformats.org/presentationml/2006/ole">
              <p:oleObj spid="_x0000_s221190" name="Equation" r:id="rId5" imgW="2120760" imgH="253800" progId="Equation.DSMT4">
                <p:embed/>
              </p:oleObj>
            </a:graphicData>
          </a:graphic>
        </p:graphicFrame>
      </p:grpSp>
      <p:grpSp>
        <p:nvGrpSpPr>
          <p:cNvPr id="3" name="グループ化 8"/>
          <p:cNvGrpSpPr/>
          <p:nvPr/>
        </p:nvGrpSpPr>
        <p:grpSpPr>
          <a:xfrm>
            <a:off x="4586939" y="5605389"/>
            <a:ext cx="3297429" cy="968721"/>
            <a:chOff x="4175563" y="5661248"/>
            <a:chExt cx="3565141" cy="1047370"/>
          </a:xfrm>
        </p:grpSpPr>
        <p:sp>
          <p:nvSpPr>
            <p:cNvPr id="8" name="正方形/長方形 7"/>
            <p:cNvSpPr/>
            <p:nvPr/>
          </p:nvSpPr>
          <p:spPr>
            <a:xfrm>
              <a:off x="4175563" y="5661248"/>
              <a:ext cx="3565141" cy="104737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graphicFrame>
          <p:nvGraphicFramePr>
            <p:cNvPr id="7" name="オブジェクト 6"/>
            <p:cNvGraphicFramePr>
              <a:graphicFrameLocks noChangeAspect="1"/>
            </p:cNvGraphicFramePr>
            <p:nvPr/>
          </p:nvGraphicFramePr>
          <p:xfrm>
            <a:off x="4215040" y="5661328"/>
            <a:ext cx="3479114" cy="1036698"/>
          </p:xfrm>
          <a:graphic>
            <a:graphicData uri="http://schemas.openxmlformats.org/presentationml/2006/ole">
              <p:oleObj spid="_x0000_s221187" name="Equation" r:id="rId6" imgW="2984400" imgH="888840" progId="Equation.DSMT4">
                <p:embed/>
              </p:oleObj>
            </a:graphicData>
          </a:graphic>
        </p:graphicFrame>
      </p:grpSp>
      <p:sp>
        <p:nvSpPr>
          <p:cNvPr id="40" name="コンテンツ プレースホルダ 1"/>
          <p:cNvSpPr txBox="1">
            <a:spLocks/>
          </p:cNvSpPr>
          <p:nvPr/>
        </p:nvSpPr>
        <p:spPr>
          <a:xfrm>
            <a:off x="323528" y="900108"/>
            <a:ext cx="8496944" cy="546363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/>
              <a:buChar char="l"/>
              <a:tabLst/>
              <a:defRPr/>
            </a:pPr>
            <a:r>
              <a:rPr lang="ja-JP" altLang="en-US" sz="3000" kern="0" dirty="0" smtClean="0">
                <a:ea typeface="HGPｺﾞｼｯｸM" pitchFamily="50" charset="-128"/>
              </a:rPr>
              <a:t>結果</a:t>
            </a:r>
            <a:endParaRPr lang="en-US" altLang="ja-JP" sz="3000" kern="0" dirty="0" smtClean="0">
              <a:ea typeface="HGPｺﾞｼｯｸM" pitchFamily="50" charset="-128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5364088" y="1072447"/>
          <a:ext cx="2780254" cy="289275"/>
        </p:xfrm>
        <a:graphic>
          <a:graphicData uri="http://schemas.openxmlformats.org/presentationml/2006/ole">
            <p:oleObj spid="_x0000_s221186" name="Equation" r:id="rId7" imgW="2197080" imgH="228600" progId="Equation.DSMT4">
              <p:embed/>
            </p:oleObj>
          </a:graphicData>
        </a:graphic>
      </p:graphicFrame>
      <p:pic>
        <p:nvPicPr>
          <p:cNvPr id="5" name="図 4" descr="picture5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1563" y="836712"/>
            <a:ext cx="5018264" cy="4779300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>
            <a:off x="4668497" y="3692060"/>
            <a:ext cx="0" cy="1332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4211301" y="3699605"/>
            <a:ext cx="468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18"/>
          <p:cNvGrpSpPr/>
          <p:nvPr/>
        </p:nvGrpSpPr>
        <p:grpSpPr>
          <a:xfrm>
            <a:off x="4283968" y="5085184"/>
            <a:ext cx="720080" cy="360040"/>
            <a:chOff x="-1332656" y="2060848"/>
            <a:chExt cx="720080" cy="360040"/>
          </a:xfrm>
        </p:grpSpPr>
        <p:sp>
          <p:nvSpPr>
            <p:cNvPr id="18" name="正方形/長方形 17"/>
            <p:cNvSpPr/>
            <p:nvPr/>
          </p:nvSpPr>
          <p:spPr>
            <a:xfrm>
              <a:off x="-1332656" y="2060848"/>
              <a:ext cx="720080" cy="36004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graphicFrame>
          <p:nvGraphicFramePr>
            <p:cNvPr id="16" name="オブジェクト 15"/>
            <p:cNvGraphicFramePr>
              <a:graphicFrameLocks noChangeAspect="1"/>
            </p:cNvGraphicFramePr>
            <p:nvPr/>
          </p:nvGraphicFramePr>
          <p:xfrm>
            <a:off x="-1307255" y="2060848"/>
            <a:ext cx="686875" cy="356157"/>
          </p:xfrm>
          <a:graphic>
            <a:graphicData uri="http://schemas.openxmlformats.org/presentationml/2006/ole">
              <p:oleObj spid="_x0000_s221188" name="Equation" r:id="rId9" imgW="342720" imgH="177480" progId="Equation.DSMT4">
                <p:embed/>
              </p:oleObj>
            </a:graphicData>
          </a:graphic>
        </p:graphicFrame>
      </p:grpSp>
      <p:grpSp>
        <p:nvGrpSpPr>
          <p:cNvPr id="9" name="グループ化 22"/>
          <p:cNvGrpSpPr/>
          <p:nvPr/>
        </p:nvGrpSpPr>
        <p:grpSpPr>
          <a:xfrm>
            <a:off x="3707904" y="3789040"/>
            <a:ext cx="720080" cy="360040"/>
            <a:chOff x="-1332656" y="2060848"/>
            <a:chExt cx="720080" cy="360040"/>
          </a:xfrm>
        </p:grpSpPr>
        <p:sp>
          <p:nvSpPr>
            <p:cNvPr id="24" name="正方形/長方形 23"/>
            <p:cNvSpPr/>
            <p:nvPr/>
          </p:nvSpPr>
          <p:spPr>
            <a:xfrm>
              <a:off x="-1332656" y="2060848"/>
              <a:ext cx="720080" cy="36004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graphicFrame>
          <p:nvGraphicFramePr>
            <p:cNvPr id="25" name="オブジェクト 24"/>
            <p:cNvGraphicFramePr>
              <a:graphicFrameLocks noChangeAspect="1"/>
            </p:cNvGraphicFramePr>
            <p:nvPr/>
          </p:nvGraphicFramePr>
          <p:xfrm>
            <a:off x="-1307255" y="2060848"/>
            <a:ext cx="686875" cy="356157"/>
          </p:xfrm>
          <a:graphic>
            <a:graphicData uri="http://schemas.openxmlformats.org/presentationml/2006/ole">
              <p:oleObj spid="_x0000_s221189" name="Equation" r:id="rId10" imgW="342720" imgH="177480" progId="Equation.DSMT4">
                <p:embed/>
              </p:oleObj>
            </a:graphicData>
          </a:graphic>
        </p:graphicFrame>
      </p:grpSp>
      <p:sp>
        <p:nvSpPr>
          <p:cNvPr id="26" name="テキスト ボックス 25"/>
          <p:cNvSpPr txBox="1"/>
          <p:nvPr/>
        </p:nvSpPr>
        <p:spPr>
          <a:xfrm>
            <a:off x="314736" y="1556792"/>
            <a:ext cx="2935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ea typeface="HGPｺﾞｼｯｸM" pitchFamily="50" charset="-128"/>
              </a:rPr>
              <a:t>m</a:t>
            </a:r>
            <a:r>
              <a:rPr lang="en-US" altLang="ja-JP" sz="1400" baseline="-25000" dirty="0" smtClean="0">
                <a:ea typeface="HGPｺﾞｼｯｸM" pitchFamily="50" charset="-128"/>
              </a:rPr>
              <a:t>0</a:t>
            </a:r>
            <a:r>
              <a:rPr lang="en-US" altLang="ja-JP" sz="2000" dirty="0" smtClean="0">
                <a:ea typeface="HGPｺﾞｼｯｸM" pitchFamily="50" charset="-128"/>
              </a:rPr>
              <a:t>=10TeV</a:t>
            </a:r>
            <a:r>
              <a:rPr lang="ja-JP" altLang="en-US" sz="2000" dirty="0" smtClean="0">
                <a:ea typeface="HGPｺﾞｼｯｸM" pitchFamily="50" charset="-128"/>
              </a:rPr>
              <a:t>の時、</a:t>
            </a:r>
            <a:r>
              <a:rPr lang="en-US" altLang="ja-JP" sz="2000" dirty="0" smtClean="0">
                <a:ea typeface="HGPｺﾞｼｯｸM" pitchFamily="50" charset="-128"/>
              </a:rPr>
              <a:t>D-term</a:t>
            </a:r>
            <a:r>
              <a:rPr lang="ja-JP" altLang="en-US" sz="2000" dirty="0" smtClean="0">
                <a:ea typeface="HGPｺﾞｼｯｸM" pitchFamily="50" charset="-128"/>
              </a:rPr>
              <a:t>は（</a:t>
            </a:r>
            <a:r>
              <a:rPr lang="en-US" altLang="ja-JP" sz="2000" dirty="0" smtClean="0">
                <a:ea typeface="HGPｺﾞｼｯｸM" pitchFamily="50" charset="-128"/>
              </a:rPr>
              <a:t>1TeV</a:t>
            </a:r>
            <a:r>
              <a:rPr lang="ja-JP" altLang="en-US" sz="2000" dirty="0" smtClean="0">
                <a:ea typeface="HGPｺﾞｼｯｸM" pitchFamily="50" charset="-128"/>
              </a:rPr>
              <a:t>）</a:t>
            </a:r>
            <a:r>
              <a:rPr lang="en-US" altLang="ja-JP" sz="2000" baseline="30000" dirty="0" smtClean="0">
                <a:ea typeface="HGPｺﾞｼｯｸM" pitchFamily="50" charset="-128"/>
              </a:rPr>
              <a:t>2</a:t>
            </a:r>
            <a:r>
              <a:rPr lang="ja-JP" altLang="en-US" sz="2000" dirty="0" smtClean="0">
                <a:ea typeface="HGPｺﾞｼｯｸM" pitchFamily="50" charset="-128"/>
              </a:rPr>
              <a:t>近い大きさまで許される。</a:t>
            </a:r>
            <a:endParaRPr kumimoji="1" lang="en-US" altLang="ja-JP" sz="2000" baseline="-25000" dirty="0" smtClean="0">
              <a:ea typeface="HGPｺﾞｼｯｸM" pitchFamily="50" charset="-128"/>
            </a:endParaRPr>
          </a:p>
        </p:txBody>
      </p:sp>
      <p:sp>
        <p:nvSpPr>
          <p:cNvPr id="28" name="下矢印 27"/>
          <p:cNvSpPr/>
          <p:nvPr/>
        </p:nvSpPr>
        <p:spPr>
          <a:xfrm>
            <a:off x="1306239" y="2657008"/>
            <a:ext cx="792088" cy="432048"/>
          </a:xfrm>
          <a:prstGeom prst="downArrow">
            <a:avLst/>
          </a:prstGeom>
          <a:solidFill>
            <a:srgbClr val="79C6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grpSp>
        <p:nvGrpSpPr>
          <p:cNvPr id="10" name="グループ化 31"/>
          <p:cNvGrpSpPr/>
          <p:nvPr/>
        </p:nvGrpSpPr>
        <p:grpSpPr>
          <a:xfrm>
            <a:off x="203201" y="3284985"/>
            <a:ext cx="3012272" cy="1591724"/>
            <a:chOff x="203200" y="3356992"/>
            <a:chExt cx="3014133" cy="1050391"/>
          </a:xfrm>
          <a:noFill/>
        </p:grpSpPr>
        <p:sp>
          <p:nvSpPr>
            <p:cNvPr id="31" name="角丸四角形 30"/>
            <p:cNvSpPr/>
            <p:nvPr/>
          </p:nvSpPr>
          <p:spPr>
            <a:xfrm>
              <a:off x="203200" y="3356992"/>
              <a:ext cx="3014133" cy="1029986"/>
            </a:xfrm>
            <a:prstGeom prst="roundRect">
              <a:avLst>
                <a:gd name="adj" fmla="val 13049"/>
              </a:avLst>
            </a:prstGeom>
            <a:grpFill/>
            <a:ln>
              <a:solidFill>
                <a:srgbClr val="00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09185" y="3356992"/>
              <a:ext cx="2994663" cy="10503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ea typeface="HGPｺﾞｼｯｸM" pitchFamily="50" charset="-128"/>
                </a:rPr>
                <a:t>将来実験で、</a:t>
              </a:r>
              <a:r>
                <a:rPr kumimoji="1" lang="en-US" altLang="ja-JP" sz="2400" dirty="0" smtClean="0">
                  <a:ea typeface="HGPｺﾞｼｯｸM" pitchFamily="50" charset="-128"/>
                </a:rPr>
                <a:t>MUSM</a:t>
              </a:r>
              <a:r>
                <a:rPr kumimoji="1" lang="ja-JP" altLang="en-US" sz="2400" dirty="0" smtClean="0">
                  <a:ea typeface="HGPｺﾞｼｯｸM" pitchFamily="50" charset="-128"/>
                </a:rPr>
                <a:t>からのずれが測定されれば、この模型の痕跡となる！</a:t>
              </a:r>
              <a:endParaRPr kumimoji="1" lang="ja-JP" altLang="en-US" sz="2400" dirty="0">
                <a:ea typeface="HGPｺﾞｼｯｸM" pitchFamily="50" charset="-128"/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323528" y="5113232"/>
            <a:ext cx="305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ea typeface="HGPｺﾞｼｯｸM" pitchFamily="50" charset="-128"/>
              </a:rPr>
              <a:t>この模型の非自明な予言：</a:t>
            </a:r>
            <a:endParaRPr kumimoji="1" lang="ja-JP" altLang="en-US" sz="2000" dirty="0">
              <a:ea typeface="HGPｺﾞｼｯｸM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446174" y="5301208"/>
            <a:ext cx="1649388" cy="288032"/>
          </a:xfrm>
          <a:prstGeom prst="rect">
            <a:avLst/>
          </a:prstGeom>
          <a:solidFill>
            <a:schemeClr val="bg1">
              <a:alpha val="64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graphicFrame>
        <p:nvGraphicFramePr>
          <p:cNvPr id="91154" name="Object 18"/>
          <p:cNvGraphicFramePr>
            <a:graphicFrameLocks noChangeAspect="1"/>
          </p:cNvGraphicFramePr>
          <p:nvPr/>
        </p:nvGraphicFramePr>
        <p:xfrm>
          <a:off x="1403648" y="683904"/>
          <a:ext cx="2576403" cy="249793"/>
        </p:xfrm>
        <a:graphic>
          <a:graphicData uri="http://schemas.openxmlformats.org/presentationml/2006/ole">
            <p:oleObj spid="_x0000_s221191" name="Equation" r:id="rId11" imgW="2628720" imgH="253800" progId="Equation.DSMT4">
              <p:embed/>
            </p:oleObj>
          </a:graphicData>
        </a:graphic>
      </p:graphicFrame>
      <p:graphicFrame>
        <p:nvGraphicFramePr>
          <p:cNvPr id="91155" name="Object 19"/>
          <p:cNvGraphicFramePr>
            <a:graphicFrameLocks noChangeAspect="1"/>
          </p:cNvGraphicFramePr>
          <p:nvPr/>
        </p:nvGraphicFramePr>
        <p:xfrm>
          <a:off x="7154763" y="5301208"/>
          <a:ext cx="1940799" cy="256332"/>
        </p:xfrm>
        <a:graphic>
          <a:graphicData uri="http://schemas.openxmlformats.org/presentationml/2006/ole">
            <p:oleObj spid="_x0000_s221192" name="Equation" r:id="rId12" imgW="1917360" imgH="253800" progId="Equation.DSMT4">
              <p:embed/>
            </p:oleObj>
          </a:graphicData>
        </a:graphic>
      </p:graphicFrame>
      <p:sp>
        <p:nvSpPr>
          <p:cNvPr id="34" name="テキスト ボックス 33"/>
          <p:cNvSpPr txBox="1"/>
          <p:nvPr/>
        </p:nvSpPr>
        <p:spPr>
          <a:xfrm>
            <a:off x="4355976" y="601432"/>
            <a:ext cx="4742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HGPｺﾞｼｯｸM" pitchFamily="50" charset="-128"/>
              </a:rPr>
              <a:t>Nobuhiro Maekawa, Yu Muramatsu and Y.S., PTEP 113B02</a:t>
            </a:r>
          </a:p>
        </p:txBody>
      </p:sp>
      <p:sp>
        <p:nvSpPr>
          <p:cNvPr id="43" name="日付プレースホルダ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45" name="フッター プレースホルダ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Introduction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68760"/>
            <a:ext cx="8554152" cy="5032917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CEDM</a:t>
            </a:r>
            <a:r>
              <a:rPr kumimoji="1" lang="ja-JP" altLang="en-US" sz="2800" dirty="0" smtClean="0"/>
              <a:t>・・・ </a:t>
            </a:r>
            <a:r>
              <a:rPr kumimoji="1" lang="en-US" altLang="ja-JP" sz="2800" dirty="0" smtClean="0"/>
              <a:t>SUSY CP</a:t>
            </a:r>
            <a:r>
              <a:rPr kumimoji="1" lang="ja-JP" altLang="en-US" sz="2800" dirty="0" smtClean="0"/>
              <a:t>問題の１つ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SUSY parameter</a:t>
            </a:r>
            <a:r>
              <a:rPr lang="ja-JP" altLang="en-US" sz="2800" dirty="0" smtClean="0"/>
              <a:t>を実にとる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3600" dirty="0" smtClean="0"/>
          </a:p>
          <a:p>
            <a:endParaRPr lang="en-US" altLang="ja-JP" sz="2800" dirty="0" smtClean="0"/>
          </a:p>
          <a:p>
            <a:pPr>
              <a:buNone/>
            </a:pPr>
            <a:r>
              <a:rPr lang="ja-JP" altLang="en-US" sz="1200" dirty="0" smtClean="0"/>
              <a:t>　　　　　　　　　　　　さらに・・・</a:t>
            </a:r>
            <a:endParaRPr lang="en-US" altLang="ja-JP" sz="12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5" name="図 4" descr="cedm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7561" y="1107579"/>
            <a:ext cx="2865462" cy="172084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51509" y="5136172"/>
            <a:ext cx="6245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ea typeface="HGPｺﾞｼｯｸM" pitchFamily="50" charset="-128"/>
              </a:rPr>
              <a:t>GUT</a:t>
            </a:r>
            <a:r>
              <a:rPr kumimoji="1" lang="ja-JP" altLang="en-US" sz="2000" dirty="0" smtClean="0">
                <a:ea typeface="HGPｺﾞｼｯｸM" pitchFamily="50" charset="-128"/>
              </a:rPr>
              <a:t>スケールの</a:t>
            </a:r>
            <a:r>
              <a:rPr kumimoji="1" lang="en-US" altLang="ja-JP" sz="2000" i="1" dirty="0" smtClean="0">
                <a:ea typeface="HGPｺﾞｼｯｸM" pitchFamily="50" charset="-128"/>
              </a:rPr>
              <a:t>Y</a:t>
            </a:r>
            <a:r>
              <a:rPr kumimoji="1" lang="en-US" altLang="ja-JP" sz="2000" i="1" baseline="-25000" dirty="0" smtClean="0">
                <a:ea typeface="HGPｺﾞｼｯｸM" pitchFamily="50" charset="-128"/>
              </a:rPr>
              <a:t>u</a:t>
            </a:r>
            <a:r>
              <a:rPr kumimoji="1" lang="ja-JP" altLang="en-US" sz="2000" dirty="0" smtClean="0">
                <a:ea typeface="HGPｺﾞｼｯｸM" pitchFamily="50" charset="-128"/>
              </a:rPr>
              <a:t>が複素だと、</a:t>
            </a:r>
            <a:r>
              <a:rPr lang="ja-JP" altLang="en-US" sz="2000" dirty="0" smtClean="0">
                <a:ea typeface="HGPｺﾞｼｯｸM" pitchFamily="50" charset="-128"/>
              </a:rPr>
              <a:t>非常に厳しい制限を与える</a:t>
            </a:r>
            <a:endParaRPr kumimoji="1" lang="ja-JP" altLang="en-US" sz="2000" dirty="0" smtClean="0">
              <a:ea typeface="HGPｺﾞｼｯｸM" pitchFamily="50" charset="-128"/>
            </a:endParaRPr>
          </a:p>
        </p:txBody>
      </p:sp>
      <p:grpSp>
        <p:nvGrpSpPr>
          <p:cNvPr id="8" name="グループ化 10"/>
          <p:cNvGrpSpPr/>
          <p:nvPr/>
        </p:nvGrpSpPr>
        <p:grpSpPr>
          <a:xfrm>
            <a:off x="4211960" y="5583078"/>
            <a:ext cx="2893241" cy="400110"/>
            <a:chOff x="5144487" y="3501008"/>
            <a:chExt cx="2893241" cy="400110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5144487" y="3501008"/>
              <a:ext cx="982961" cy="40011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ea typeface="HGPｺﾞｼｯｸM" pitchFamily="50" charset="-128"/>
                </a:rPr>
                <a:t>Bound:</a:t>
              </a:r>
              <a:endParaRPr kumimoji="1" lang="ja-JP" altLang="en-US" sz="2000" dirty="0" smtClean="0">
                <a:ea typeface="HGPｺﾞｼｯｸM" pitchFamily="50" charset="-128"/>
              </a:endParaRPr>
            </a:p>
          </p:txBody>
        </p:sp>
        <p:pic>
          <p:nvPicPr>
            <p:cNvPr id="10" name="図 9" descr="boun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4168" y="3570688"/>
              <a:ext cx="1953560" cy="267329"/>
            </a:xfrm>
            <a:prstGeom prst="rect">
              <a:avLst/>
            </a:prstGeom>
          </p:spPr>
        </p:pic>
      </p:grpSp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20072" y="5989350"/>
            <a:ext cx="3542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ea typeface="HGPｺﾞｼｯｸM" pitchFamily="50" charset="-128"/>
              </a:rPr>
              <a:t>W. C. Griffith, et. al., PRL </a:t>
            </a:r>
            <a:r>
              <a:rPr kumimoji="1" lang="en-US" altLang="ja-JP" sz="1400" b="1" dirty="0" smtClean="0">
                <a:ea typeface="HGPｺﾞｼｯｸM" pitchFamily="50" charset="-128"/>
              </a:rPr>
              <a:t>102 </a:t>
            </a:r>
            <a:r>
              <a:rPr kumimoji="1" lang="en-US" altLang="ja-JP" sz="1400" dirty="0" smtClean="0">
                <a:ea typeface="HGPｺﾞｼｯｸM" pitchFamily="50" charset="-128"/>
              </a:rPr>
              <a:t>(2009), 101601</a:t>
            </a:r>
            <a:endParaRPr kumimoji="1" lang="ja-JP" altLang="en-US" sz="1400" b="1" dirty="0">
              <a:ea typeface="HGPｺﾞｼｯｸM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2699792" y="1729383"/>
            <a:ext cx="138658" cy="3756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231422" y="2120652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ea typeface="HGPｺﾞｼｯｸM" pitchFamily="50" charset="-128"/>
              </a:rPr>
              <a:t>大量の</a:t>
            </a:r>
            <a:r>
              <a:rPr kumimoji="1" lang="en-US" altLang="ja-JP" dirty="0" smtClean="0">
                <a:ea typeface="HGPｺﾞｼｯｸM" pitchFamily="50" charset="-128"/>
              </a:rPr>
              <a:t>CP</a:t>
            </a:r>
            <a:r>
              <a:rPr kumimoji="1" lang="ja-JP" altLang="en-US" dirty="0" smtClean="0">
                <a:ea typeface="HGPｺﾞｼｯｸM" pitchFamily="50" charset="-128"/>
              </a:rPr>
              <a:t>位相を持つ</a:t>
            </a:r>
            <a:endParaRPr kumimoji="1" lang="en-US" altLang="ja-JP" dirty="0" smtClean="0">
              <a:ea typeface="HGPｺﾞｼｯｸM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916070" y="4221088"/>
            <a:ext cx="3727938" cy="570984"/>
            <a:chOff x="3099030" y="3343145"/>
            <a:chExt cx="3727938" cy="570984"/>
          </a:xfrm>
        </p:grpSpPr>
        <p:sp>
          <p:nvSpPr>
            <p:cNvPr id="18" name="角丸四角形 17"/>
            <p:cNvSpPr/>
            <p:nvPr/>
          </p:nvSpPr>
          <p:spPr>
            <a:xfrm>
              <a:off x="3099030" y="3343145"/>
              <a:ext cx="3727938" cy="570984"/>
            </a:xfrm>
            <a:prstGeom prst="roundRect">
              <a:avLst/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ea typeface="HGPｺﾞｼｯｸM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203848" y="3429000"/>
              <a:ext cx="35125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ea typeface="HGPｺﾞｼｯｸM" pitchFamily="50" charset="-128"/>
                </a:rPr>
                <a:t>KM</a:t>
              </a:r>
              <a:r>
                <a:rPr lang="ja-JP" altLang="en-US" sz="2000" dirty="0" smtClean="0">
                  <a:ea typeface="HGPｺﾞｼｯｸM" pitchFamily="50" charset="-128"/>
                </a:rPr>
                <a:t>位相により、</a:t>
              </a:r>
              <a:r>
                <a:rPr lang="en-US" altLang="ja-JP" sz="2000" dirty="0" smtClean="0">
                  <a:ea typeface="HGPｺﾞｼｯｸM" pitchFamily="50" charset="-128"/>
                </a:rPr>
                <a:t>CEDM</a:t>
              </a:r>
              <a:r>
                <a:rPr lang="ja-JP" altLang="en-US" sz="2000" dirty="0" smtClean="0">
                  <a:ea typeface="HGPｺﾞｼｯｸM" pitchFamily="50" charset="-128"/>
                </a:rPr>
                <a:t>は生じる</a:t>
              </a:r>
              <a:endParaRPr kumimoji="1" lang="ja-JP" altLang="en-US" sz="2000" dirty="0">
                <a:ea typeface="HGPｺﾞｼｯｸM" pitchFamily="50" charset="-128"/>
              </a:endParaRPr>
            </a:p>
          </p:txBody>
        </p:sp>
      </p:grpSp>
      <p:pic>
        <p:nvPicPr>
          <p:cNvPr id="20" name="図 19" descr="ckm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791" y="3317751"/>
            <a:ext cx="5648250" cy="794585"/>
          </a:xfrm>
          <a:prstGeom prst="rect">
            <a:avLst/>
          </a:prstGeom>
        </p:spPr>
      </p:pic>
      <p:pic>
        <p:nvPicPr>
          <p:cNvPr id="21" name="図 20" descr="key16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1" y="4221088"/>
            <a:ext cx="1582713" cy="17433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7321302" y="5646043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ea typeface="HGPｺﾞｼｯｸM" pitchFamily="50" charset="-128"/>
              </a:rPr>
              <a:t>(</a:t>
            </a:r>
            <a:r>
              <a:rPr kumimoji="1" lang="en-US" altLang="ja-JP" sz="1200" i="1" dirty="0" smtClean="0">
                <a:ea typeface="HGPｺﾞｼｯｸM" pitchFamily="50" charset="-128"/>
              </a:rPr>
              <a:t>q=</a:t>
            </a:r>
            <a:r>
              <a:rPr kumimoji="1" lang="en-US" altLang="ja-JP" sz="1200" i="1" dirty="0" err="1" smtClean="0">
                <a:ea typeface="HGPｺﾞｼｯｸM" pitchFamily="50" charset="-128"/>
              </a:rPr>
              <a:t>u,d</a:t>
            </a:r>
            <a:r>
              <a:rPr kumimoji="1" lang="en-US" altLang="ja-JP" sz="1200" dirty="0" smtClean="0">
                <a:ea typeface="HGPｺﾞｼｯｸM" pitchFamily="50" charset="-128"/>
              </a:rPr>
              <a:t>)</a:t>
            </a:r>
            <a:endParaRPr kumimoji="1" lang="ja-JP" altLang="en-US" sz="1200" dirty="0"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Introduction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68760"/>
            <a:ext cx="8554152" cy="5032917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Real </a:t>
            </a:r>
            <a:r>
              <a:rPr kumimoji="1" lang="en-US" altLang="ja-JP" sz="2800" i="1" dirty="0" smtClean="0"/>
              <a:t>Y</a:t>
            </a:r>
            <a:r>
              <a:rPr kumimoji="1" lang="en-US" altLang="ja-JP" sz="2800" i="1" baseline="-25000" dirty="0" smtClean="0"/>
              <a:t>u</a:t>
            </a:r>
            <a:r>
              <a:rPr kumimoji="1" lang="en-US" altLang="ja-JP" sz="2800" dirty="0" smtClean="0"/>
              <a:t> &amp; </a:t>
            </a:r>
            <a:r>
              <a:rPr lang="en-US" altLang="ja-JP" sz="2800" dirty="0" smtClean="0"/>
              <a:t>Imaginary </a:t>
            </a:r>
            <a:r>
              <a:rPr lang="en-US" altLang="ja-JP" sz="2800" i="1" dirty="0" smtClean="0"/>
              <a:t>Y</a:t>
            </a:r>
            <a:r>
              <a:rPr lang="en-US" altLang="ja-JP" sz="2800" i="1" baseline="-25000" dirty="0" smtClean="0"/>
              <a:t>u</a:t>
            </a:r>
            <a:endParaRPr kumimoji="1" lang="ja-JP" altLang="en-US" sz="2800" i="1" baseline="-25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CEDM constraints in E6×SU(2)F×U(1)A SUSY GUT model</a:t>
            </a:r>
            <a:endParaRPr kumimoji="1" lang="ja-JP" altLang="en-US" baseline="-25000" dirty="0"/>
          </a:p>
        </p:txBody>
      </p:sp>
      <p:pic>
        <p:nvPicPr>
          <p:cNvPr id="13" name="図 12" descr="CEDM-1TeVSUSY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027732"/>
            <a:ext cx="6572252" cy="399355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020272" y="2494637"/>
            <a:ext cx="1889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3333FF"/>
                </a:solidFill>
                <a:latin typeface="HGPｺﾞｼｯｸM" pitchFamily="50" charset="-128"/>
                <a:ea typeface="HGPｺﾞｼｯｸM" pitchFamily="50" charset="-128"/>
              </a:rPr>
              <a:t>青： </a:t>
            </a:r>
            <a:r>
              <a:rPr lang="en-US" altLang="ja-JP" dirty="0" smtClean="0">
                <a:solidFill>
                  <a:srgbClr val="3333FF"/>
                </a:solidFill>
                <a:ea typeface="HGPｺﾞｼｯｸM" pitchFamily="50" charset="-128"/>
              </a:rPr>
              <a:t>Imaginary </a:t>
            </a:r>
            <a:r>
              <a:rPr lang="en-US" altLang="ja-JP" i="1" dirty="0" smtClean="0">
                <a:solidFill>
                  <a:srgbClr val="3333FF"/>
                </a:solidFill>
                <a:ea typeface="HGPｺﾞｼｯｸM" pitchFamily="50" charset="-128"/>
              </a:rPr>
              <a:t>Y</a:t>
            </a:r>
            <a:r>
              <a:rPr lang="en-US" altLang="ja-JP" i="1" baseline="-25000" dirty="0" smtClean="0">
                <a:solidFill>
                  <a:srgbClr val="3333FF"/>
                </a:solidFill>
                <a:ea typeface="HGPｺﾞｼｯｸM" pitchFamily="50" charset="-128"/>
              </a:rPr>
              <a:t>u</a:t>
            </a:r>
            <a:endParaRPr kumimoji="1" lang="en-US" altLang="ja-JP" dirty="0" smtClean="0">
              <a:solidFill>
                <a:srgbClr val="3333FF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HGPｺﾞｼｯｸM" pitchFamily="50" charset="-128"/>
                <a:ea typeface="HGPｺﾞｼｯｸM" pitchFamily="50" charset="-128"/>
              </a:rPr>
              <a:t>赤： </a:t>
            </a:r>
            <a:r>
              <a:rPr kumimoji="1" lang="en-US" altLang="ja-JP" dirty="0" smtClean="0">
                <a:solidFill>
                  <a:srgbClr val="FF0000"/>
                </a:solidFill>
                <a:ea typeface="HGPｺﾞｼｯｸM" pitchFamily="50" charset="-128"/>
              </a:rPr>
              <a:t>Real </a:t>
            </a:r>
            <a:r>
              <a:rPr kumimoji="1" lang="en-US" altLang="ja-JP" i="1" dirty="0" smtClean="0">
                <a:solidFill>
                  <a:srgbClr val="FF0000"/>
                </a:solidFill>
                <a:ea typeface="HGPｺﾞｼｯｸM" pitchFamily="50" charset="-128"/>
              </a:rPr>
              <a:t>Y</a:t>
            </a:r>
            <a:r>
              <a:rPr kumimoji="1" lang="en-US" altLang="ja-JP" i="1" baseline="-25000" dirty="0" smtClean="0">
                <a:solidFill>
                  <a:srgbClr val="FF0000"/>
                </a:solidFill>
                <a:ea typeface="HGPｺﾞｼｯｸM" pitchFamily="50" charset="-128"/>
              </a:rPr>
              <a:t>u</a:t>
            </a:r>
          </a:p>
        </p:txBody>
      </p:sp>
      <p:pic>
        <p:nvPicPr>
          <p:cNvPr id="15" name="図 14" descr="key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700808"/>
            <a:ext cx="1354113" cy="229943"/>
          </a:xfrm>
          <a:prstGeom prst="rect">
            <a:avLst/>
          </a:prstGeom>
        </p:spPr>
      </p:pic>
      <p:sp>
        <p:nvSpPr>
          <p:cNvPr id="16" name="円/楕円 15"/>
          <p:cNvSpPr/>
          <p:nvPr/>
        </p:nvSpPr>
        <p:spPr>
          <a:xfrm>
            <a:off x="3707904" y="1988840"/>
            <a:ext cx="3240360" cy="30963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a typeface="HGPｺﾞｼｯｸM" pitchFamily="50" charset="-128"/>
            </a:endParaRPr>
          </a:p>
        </p:txBody>
      </p:sp>
      <p:cxnSp>
        <p:nvCxnSpPr>
          <p:cNvPr id="18" name="直線矢印コネクタ 17"/>
          <p:cNvCxnSpPr>
            <a:stCxn id="16" idx="5"/>
          </p:cNvCxnSpPr>
          <p:nvPr/>
        </p:nvCxnSpPr>
        <p:spPr>
          <a:xfrm>
            <a:off x="6473724" y="4631735"/>
            <a:ext cx="555726" cy="2736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092280" y="4653136"/>
            <a:ext cx="171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ほとんどが</a:t>
            </a:r>
            <a:r>
              <a:rPr kumimoji="1" lang="en-US" altLang="ja-JP" i="1" dirty="0" err="1" smtClean="0">
                <a:ea typeface="HGPｺﾞｼｯｸM" pitchFamily="50" charset="-128"/>
              </a:rPr>
              <a:t>d</a:t>
            </a:r>
            <a:r>
              <a:rPr kumimoji="1" lang="en-US" altLang="ja-JP" i="1" baseline="-25000" dirty="0" err="1" smtClean="0">
                <a:ea typeface="HGPｺﾞｼｯｸM" pitchFamily="50" charset="-128"/>
              </a:rPr>
              <a:t>u</a:t>
            </a:r>
            <a:r>
              <a:rPr kumimoji="1" lang="en-US" altLang="ja-JP" i="1" baseline="30000" dirty="0" err="1" smtClean="0">
                <a:ea typeface="HGPｺﾞｼｯｸM" pitchFamily="50" charset="-128"/>
              </a:rPr>
              <a:t>C</a:t>
            </a:r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の</a:t>
            </a:r>
            <a:endParaRPr kumimoji="1" lang="en-US" altLang="ja-JP" dirty="0" smtClean="0">
              <a:latin typeface="HGPｺﾞｼｯｸM" pitchFamily="50" charset="-128"/>
              <a:ea typeface="HGPｺﾞｼｯｸM" pitchFamily="50" charset="-128"/>
            </a:endParaRPr>
          </a:p>
          <a:p>
            <a:r>
              <a:rPr kumimoji="1" lang="ja-JP" altLang="en-US" dirty="0" smtClean="0">
                <a:latin typeface="HGPｺﾞｼｯｸM" pitchFamily="50" charset="-128"/>
                <a:ea typeface="HGPｺﾞｼｯｸM" pitchFamily="50" charset="-128"/>
              </a:rPr>
              <a:t>制限で排除</a:t>
            </a:r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Introduction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68760"/>
            <a:ext cx="8554152" cy="5032917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この模型における</a:t>
            </a:r>
            <a:r>
              <a:rPr lang="en-US" altLang="ja-JP" sz="2800" dirty="0" smtClean="0"/>
              <a:t>CEDM</a:t>
            </a:r>
            <a:r>
              <a:rPr lang="ja-JP" altLang="en-US" sz="2800" dirty="0" smtClean="0"/>
              <a:t>（先行研究）：</a:t>
            </a: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5" name="図 4" descr="real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2204864"/>
            <a:ext cx="5489401" cy="33817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771800" y="1772816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ja-JP" sz="1400" dirty="0" smtClean="0">
                <a:ea typeface="HGPｺﾞｼｯｸM" pitchFamily="50" charset="-128"/>
              </a:rPr>
              <a:t>M. Ishiduki, S. -G. Kim, N. Maekawa and K. Sakurai,</a:t>
            </a:r>
            <a:r>
              <a:rPr lang="en-US" altLang="ja-JP" sz="1400" dirty="0" smtClean="0">
                <a:ea typeface="HGPｺﾞｼｯｸM" pitchFamily="50" charset="-128"/>
              </a:rPr>
              <a:t> PTP, Vol. 122, No. 3 (2009)</a:t>
            </a:r>
            <a:endParaRPr kumimoji="1" lang="ja-JP" altLang="en-US" sz="1400" dirty="0">
              <a:ea typeface="HGPｺﾞｼｯｸM" pitchFamily="50" charset="-128"/>
            </a:endParaRPr>
          </a:p>
        </p:txBody>
      </p:sp>
      <p:pic>
        <p:nvPicPr>
          <p:cNvPr id="8" name="図 7" descr="key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3452" y="5712321"/>
            <a:ext cx="5644852" cy="452983"/>
          </a:xfrm>
          <a:prstGeom prst="rect">
            <a:avLst/>
          </a:prstGeom>
          <a:solidFill>
            <a:schemeClr val="bg1">
              <a:alpha val="49000"/>
            </a:schemeClr>
          </a:solidFill>
        </p:spPr>
      </p:pic>
      <p:pic>
        <p:nvPicPr>
          <p:cNvPr id="10" name="図 9" descr="key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420888"/>
            <a:ext cx="1210378" cy="895348"/>
          </a:xfrm>
          <a:prstGeom prst="rect">
            <a:avLst/>
          </a:prstGeom>
        </p:spPr>
      </p:pic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908" y="524740"/>
            <a:ext cx="8842184" cy="600004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Introduction</a:t>
            </a:r>
            <a:endParaRPr kumimoji="1" lang="ja-JP" altLang="en-US" sz="320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6320" y="1268760"/>
            <a:ext cx="8554152" cy="5032917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先行研究は</a:t>
            </a:r>
            <a:r>
              <a:rPr lang="en-US" altLang="ja-JP" sz="2800" dirty="0" smtClean="0"/>
              <a:t>Higgs</a:t>
            </a:r>
            <a:r>
              <a:rPr lang="ja-JP" altLang="en-US" sz="2800" dirty="0" smtClean="0"/>
              <a:t>が見つかる前</a:t>
            </a:r>
            <a:endParaRPr lang="en-US" altLang="ja-JP" sz="2800" dirty="0" smtClean="0"/>
          </a:p>
          <a:p>
            <a:endParaRPr kumimoji="1" lang="en-US" altLang="ja-JP" sz="600" dirty="0" smtClean="0"/>
          </a:p>
          <a:p>
            <a:endParaRPr kumimoji="1" lang="en-US" altLang="ja-JP" sz="1800" dirty="0" smtClean="0"/>
          </a:p>
          <a:p>
            <a:endParaRPr kumimoji="1" lang="en-US" altLang="ja-JP" sz="2800" dirty="0" smtClean="0"/>
          </a:p>
          <a:p>
            <a:r>
              <a:rPr lang="en-US" altLang="ja-JP" sz="2800" dirty="0" smtClean="0"/>
              <a:t>Higgs mass</a:t>
            </a:r>
            <a:r>
              <a:rPr lang="ja-JP" altLang="en-US" sz="2800" dirty="0" smtClean="0"/>
              <a:t>を考慮すると</a:t>
            </a:r>
            <a:r>
              <a:rPr lang="en-US" altLang="ja-JP" sz="2800" dirty="0" smtClean="0"/>
              <a:t>CEDM</a:t>
            </a:r>
            <a:r>
              <a:rPr lang="ja-JP" altLang="en-US" sz="2800" dirty="0" smtClean="0"/>
              <a:t>がどう変化するか？</a:t>
            </a:r>
            <a:endParaRPr lang="en-US" altLang="ja-JP" sz="2800" dirty="0" smtClean="0"/>
          </a:p>
          <a:p>
            <a:endParaRPr kumimoji="1" lang="en-US" altLang="ja-JP" sz="1800" dirty="0" smtClean="0"/>
          </a:p>
          <a:p>
            <a:endParaRPr kumimoji="1" lang="en-US" altLang="ja-JP" sz="2800" dirty="0" smtClean="0"/>
          </a:p>
          <a:p>
            <a:r>
              <a:rPr lang="en-US" altLang="ja-JP" sz="2800" dirty="0" smtClean="0"/>
              <a:t>CEDM</a:t>
            </a:r>
            <a:r>
              <a:rPr lang="ja-JP" altLang="en-US" sz="2800" dirty="0" smtClean="0"/>
              <a:t>の制限により</a:t>
            </a:r>
            <a:r>
              <a:rPr kumimoji="1" lang="ja-JP" altLang="en-US" sz="2800" dirty="0" smtClean="0"/>
              <a:t>、</a:t>
            </a:r>
            <a:r>
              <a:rPr lang="en-US" altLang="ja-JP" sz="2800" dirty="0" smtClean="0"/>
              <a:t>stop mass</a:t>
            </a:r>
            <a:r>
              <a:rPr lang="ja-JP" altLang="en-US" sz="2800" dirty="0" smtClean="0"/>
              <a:t>で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　　　　　　　　　　モデルの選別ができるのではないか？</a:t>
            </a:r>
            <a:endParaRPr kumimoji="1"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9D84-2F8D-4276-BF91-BC4248458B5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 smtClean="0"/>
              <a:t>重神　芳弘</a:t>
            </a:r>
            <a:endParaRPr kumimoji="1" lang="ja-JP" alt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CEDM constraints in E6×SU(2)F×U(1)A SUSY GUT model</a:t>
            </a:r>
            <a:endParaRPr kumimoji="1" lang="ja-JP" altLang="en-US" baseline="-250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1498848" y="1801391"/>
            <a:ext cx="4838019" cy="400110"/>
            <a:chOff x="1498848" y="1801391"/>
            <a:chExt cx="4838019" cy="400110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1498848" y="1998365"/>
              <a:ext cx="40885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1979712" y="1801391"/>
              <a:ext cx="4357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>
                  <a:ea typeface="HGPｺﾞｼｯｸM" pitchFamily="50" charset="-128"/>
                </a:rPr>
                <a:t>現在は</a:t>
              </a:r>
              <a:r>
                <a:rPr lang="en-US" altLang="ja-JP" sz="2000" dirty="0" smtClean="0">
                  <a:ea typeface="HGPｺﾞｼｯｸM" pitchFamily="50" charset="-128"/>
                </a:rPr>
                <a:t>SUSY</a:t>
              </a:r>
              <a:r>
                <a:rPr lang="ja-JP" altLang="en-US" sz="2000" dirty="0" smtClean="0">
                  <a:ea typeface="HGPｺﾞｼｯｸM" pitchFamily="50" charset="-128"/>
                </a:rPr>
                <a:t>スケールは数</a:t>
              </a:r>
              <a:r>
                <a:rPr lang="en-US" altLang="ja-JP" sz="2000" dirty="0" err="1" smtClean="0">
                  <a:ea typeface="HGPｺﾞｼｯｸM" pitchFamily="50" charset="-128"/>
                </a:rPr>
                <a:t>TeV</a:t>
              </a:r>
              <a:r>
                <a:rPr lang="ja-JP" altLang="en-US" sz="2000" dirty="0" smtClean="0">
                  <a:ea typeface="HGPｺﾞｼｯｸM" pitchFamily="50" charset="-128"/>
                </a:rPr>
                <a:t>オーダー</a:t>
              </a:r>
              <a:endParaRPr kumimoji="1" lang="ja-JP" altLang="en-US" sz="2000" dirty="0">
                <a:ea typeface="HGPｺﾞｼｯｸM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494706" y="3299842"/>
            <a:ext cx="4868604" cy="400110"/>
            <a:chOff x="1498848" y="1801391"/>
            <a:chExt cx="4868604" cy="400110"/>
          </a:xfrm>
        </p:grpSpPr>
        <p:cxnSp>
          <p:nvCxnSpPr>
            <p:cNvPr id="13" name="直線矢印コネクタ 12"/>
            <p:cNvCxnSpPr/>
            <p:nvPr/>
          </p:nvCxnSpPr>
          <p:spPr>
            <a:xfrm>
              <a:off x="1498848" y="1998365"/>
              <a:ext cx="40885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13"/>
            <p:cNvSpPr txBox="1"/>
            <p:nvPr/>
          </p:nvSpPr>
          <p:spPr>
            <a:xfrm>
              <a:off x="1979712" y="1801391"/>
              <a:ext cx="43877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ea typeface="HGPｺﾞｼｯｸM" pitchFamily="50" charset="-128"/>
                </a:rPr>
                <a:t>小さくなるはずだが、どれくらい下がる？</a:t>
              </a:r>
              <a:endParaRPr kumimoji="1" lang="ja-JP" altLang="en-US" sz="2000" dirty="0">
                <a:ea typeface="HGPｺﾞｼｯｸM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kumimoji="1" lang="en-US" altLang="ja-JP" sz="4800" b="0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Contents</a:t>
            </a:r>
            <a:endParaRPr kumimoji="1" lang="ja-JP" altLang="en-US" sz="4800" b="0" dirty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626360" y="1701690"/>
            <a:ext cx="7618048" cy="410357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ja-JP" altLang="en-US" dirty="0" smtClean="0">
                <a:solidFill>
                  <a:schemeClr val="bg1">
                    <a:lumMod val="75000"/>
                  </a:schemeClr>
                </a:solidFill>
              </a:rPr>
              <a:t>・ </a:t>
            </a:r>
            <a:r>
              <a:rPr lang="en-US" altLang="ja-JP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endParaRPr lang="en-US" altLang="ja-JP" sz="12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ja-JP" altLang="en-US" dirty="0" smtClean="0">
                <a:solidFill>
                  <a:srgbClr val="00A427"/>
                </a:solidFill>
              </a:rPr>
              <a:t>・ </a:t>
            </a:r>
            <a:r>
              <a:rPr lang="en-US" altLang="ja-JP" dirty="0" smtClean="0">
                <a:solidFill>
                  <a:srgbClr val="00A427"/>
                </a:solidFill>
              </a:rPr>
              <a:t>E</a:t>
            </a:r>
            <a:r>
              <a:rPr lang="en-US" altLang="ja-JP" baseline="-25000" dirty="0" smtClean="0">
                <a:solidFill>
                  <a:srgbClr val="00A427"/>
                </a:solidFill>
              </a:rPr>
              <a:t>6</a:t>
            </a:r>
            <a:r>
              <a:rPr lang="en-US" altLang="ja-JP" dirty="0" smtClean="0">
                <a:solidFill>
                  <a:srgbClr val="00A427"/>
                </a:solidFill>
              </a:rPr>
              <a:t>×SU(2)</a:t>
            </a:r>
            <a:r>
              <a:rPr lang="en-US" altLang="ja-JP" baseline="-25000" dirty="0" smtClean="0">
                <a:solidFill>
                  <a:srgbClr val="00A427"/>
                </a:solidFill>
              </a:rPr>
              <a:t>F</a:t>
            </a:r>
            <a:r>
              <a:rPr lang="en-US" altLang="ja-JP" dirty="0" smtClean="0">
                <a:solidFill>
                  <a:srgbClr val="00A427"/>
                </a:solidFill>
              </a:rPr>
              <a:t>×U(1)</a:t>
            </a:r>
            <a:r>
              <a:rPr lang="en-US" altLang="ja-JP" baseline="-25000" dirty="0" smtClean="0">
                <a:solidFill>
                  <a:srgbClr val="00A427"/>
                </a:solidFill>
              </a:rPr>
              <a:t>A</a:t>
            </a:r>
            <a:r>
              <a:rPr lang="en-US" altLang="ja-JP" dirty="0" smtClean="0">
                <a:solidFill>
                  <a:srgbClr val="00A427"/>
                </a:solidFill>
              </a:rPr>
              <a:t> SUSY GUT model</a:t>
            </a:r>
          </a:p>
          <a:p>
            <a:pPr>
              <a:buFont typeface="Wingdings" pitchFamily="2" charset="2"/>
              <a:buChar char="Ø"/>
            </a:pPr>
            <a:endParaRPr lang="en-US" altLang="ja-JP" sz="12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・</a:t>
            </a:r>
            <a:r>
              <a:rPr lang="en-US" altLang="ja-JP" dirty="0" smtClean="0">
                <a:solidFill>
                  <a:schemeClr val="tx1"/>
                </a:solidFill>
              </a:rPr>
              <a:t> CEDM</a:t>
            </a:r>
          </a:p>
          <a:p>
            <a:pPr>
              <a:buFont typeface="Wingdings" pitchFamily="2" charset="2"/>
              <a:buChar char="Ø"/>
            </a:pPr>
            <a:endParaRPr lang="en-US" altLang="ja-JP" sz="12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・</a:t>
            </a:r>
            <a:r>
              <a:rPr lang="en-US" altLang="ja-JP" dirty="0" smtClean="0">
                <a:solidFill>
                  <a:schemeClr val="tx1"/>
                </a:solidFill>
              </a:rPr>
              <a:t> Results</a:t>
            </a:r>
          </a:p>
          <a:p>
            <a:pPr>
              <a:buFont typeface="Wingdings" pitchFamily="2" charset="2"/>
              <a:buChar char="Ø"/>
            </a:pPr>
            <a:endParaRPr lang="en-US" altLang="ja-JP" sz="12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・</a:t>
            </a:r>
            <a:r>
              <a:rPr lang="en-US" altLang="ja-JP" dirty="0" smtClean="0">
                <a:solidFill>
                  <a:schemeClr val="tx1"/>
                </a:solidFill>
              </a:rPr>
              <a:t>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OSHIHIRO@PVHCZPQOB8ALHMSA" val="5307"/>
  <p:tag name="FIRSTYOSHIHIRO@ELFCJMNXUVWYY577" val="51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40353</TotalTime>
  <Words>1546</Words>
  <Application>Microsoft Office PowerPoint</Application>
  <PresentationFormat>画面に合わせる (4:3)</PresentationFormat>
  <Paragraphs>437</Paragraphs>
  <Slides>44</Slides>
  <Notes>21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6" baseType="lpstr">
      <vt:lpstr>リゾート</vt:lpstr>
      <vt:lpstr>Equation</vt:lpstr>
      <vt:lpstr>スライド 0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Contents</vt:lpstr>
      <vt:lpstr>E6×SU(2)F×U(1)A SUSY GUT model</vt:lpstr>
      <vt:lpstr>E6×SU(2)F×U(1)A SUSY GUT model</vt:lpstr>
      <vt:lpstr>E6×SU(2)F×U(1)A SUSY GUT model</vt:lpstr>
      <vt:lpstr>Contents</vt:lpstr>
      <vt:lpstr>CEDM</vt:lpstr>
      <vt:lpstr>CEDM</vt:lpstr>
      <vt:lpstr>CEDM</vt:lpstr>
      <vt:lpstr>CEDM</vt:lpstr>
      <vt:lpstr>計算</vt:lpstr>
      <vt:lpstr>計算</vt:lpstr>
      <vt:lpstr>Contents</vt:lpstr>
      <vt:lpstr>Results</vt:lpstr>
      <vt:lpstr>Results</vt:lpstr>
      <vt:lpstr>Contents</vt:lpstr>
      <vt:lpstr>Summary</vt:lpstr>
      <vt:lpstr>Back up</vt:lpstr>
      <vt:lpstr>Results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  <vt:lpstr>スライド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Owner</dc:creator>
  <cp:lastModifiedBy>Owner</cp:lastModifiedBy>
  <cp:revision>1395</cp:revision>
  <dcterms:created xsi:type="dcterms:W3CDTF">2014-07-18T05:05:00Z</dcterms:created>
  <dcterms:modified xsi:type="dcterms:W3CDTF">2015-09-17T03:32:27Z</dcterms:modified>
</cp:coreProperties>
</file>