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33"/>
  </p:notesMasterIdLst>
  <p:sldIdLst>
    <p:sldId id="256" r:id="rId3"/>
    <p:sldId id="257" r:id="rId4"/>
    <p:sldId id="259" r:id="rId5"/>
    <p:sldId id="258" r:id="rId6"/>
    <p:sldId id="260" r:id="rId7"/>
    <p:sldId id="261" r:id="rId8"/>
    <p:sldId id="263" r:id="rId9"/>
    <p:sldId id="265" r:id="rId10"/>
    <p:sldId id="268" r:id="rId11"/>
    <p:sldId id="266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8" r:id="rId23"/>
    <p:sldId id="287" r:id="rId24"/>
    <p:sldId id="279" r:id="rId25"/>
    <p:sldId id="282" r:id="rId26"/>
    <p:sldId id="289" r:id="rId27"/>
    <p:sldId id="291" r:id="rId28"/>
    <p:sldId id="292" r:id="rId29"/>
    <p:sldId id="293" r:id="rId30"/>
    <p:sldId id="294" r:id="rId31"/>
    <p:sldId id="295" r:id="rId32"/>
  </p:sldIdLst>
  <p:sldSz cx="9144000" cy="6858000" type="screen4x3"/>
  <p:notesSz cx="6794500" cy="99314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58E5B-9D9B-4AA6-8DA6-FFFC4F00C633}" type="datetimeFigureOut">
              <a:rPr kumimoji="1" lang="ja-JP" altLang="en-US" smtClean="0"/>
              <a:t>2017/8/1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2D69E-50A3-4B87-954C-B7703539BD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1792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CD26A-207B-47FA-B655-82FF13F685F2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1342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5F2BA-437B-4CFC-A4F4-2F736B924AEE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1747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06986-8B81-4901-B5F1-85B8934F31FE}" type="datetime1">
              <a:rPr kumimoji="1" lang="ja-JP" altLang="en-US" smtClean="0"/>
              <a:t>2017/8/1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DA43-D5AB-4F5F-A954-3C1003084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62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0AEE-3EBC-4A07-A9A8-BA319172AA75}" type="datetime1">
              <a:rPr kumimoji="1" lang="ja-JP" altLang="en-US" smtClean="0"/>
              <a:t>2017/8/1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DA43-D5AB-4F5F-A954-3C1003084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241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C7BF-17D1-46FA-AEF9-62E0C6004EAD}" type="datetime1">
              <a:rPr kumimoji="1" lang="ja-JP" altLang="en-US" smtClean="0"/>
              <a:t>2017/8/1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DA43-D5AB-4F5F-A954-3C1003084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125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500"/>
              <a:t>タイトルテキスト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本文レベル1</a:t>
            </a:r>
          </a:p>
          <a:p>
            <a:pPr lvl="1">
              <a:defRPr sz="1800"/>
            </a:pPr>
            <a:r>
              <a:rPr sz="2800"/>
              <a:t>本文レベル2</a:t>
            </a:r>
          </a:p>
          <a:p>
            <a:pPr lvl="2">
              <a:defRPr sz="1800"/>
            </a:pPr>
            <a:r>
              <a:rPr sz="2800"/>
              <a:t>本文レベル3</a:t>
            </a:r>
          </a:p>
          <a:p>
            <a:pPr lvl="3">
              <a:defRPr sz="1800"/>
            </a:pPr>
            <a:r>
              <a:rPr sz="2800"/>
              <a:t>本文レベル4</a:t>
            </a:r>
          </a:p>
          <a:p>
            <a:pPr lvl="4">
              <a:defRPr sz="1800"/>
            </a:pPr>
            <a:r>
              <a:rPr sz="2800"/>
              <a:t>本文レベル 5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  <a:latin typeface="Gill Sans"/>
                <a:ea typeface="Gill Sans"/>
                <a:cs typeface="Gill Sans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0917802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E14C9-E54F-447E-8524-FA8F79244DC6}" type="datetime1">
              <a:rPr kumimoji="1" lang="ja-JP" altLang="en-US" smtClean="0"/>
              <a:t>2017/8/1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B5C9-076F-4944-9E1F-A584E6F9B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4268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513EC-467A-4B9F-8AD2-DF552FEDF539}" type="datetime1">
              <a:rPr kumimoji="1" lang="ja-JP" altLang="en-US" smtClean="0"/>
              <a:t>2017/8/1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B5C9-076F-4944-9E1F-A584E6F9B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5740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D597F-438E-4A17-AA54-599FCC6A3F64}" type="datetime1">
              <a:rPr kumimoji="1" lang="ja-JP" altLang="en-US" smtClean="0"/>
              <a:t>2017/8/1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B5C9-076F-4944-9E1F-A584E6F9B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757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A6B8-9575-4307-9897-7CCC98188397}" type="datetime1">
              <a:rPr kumimoji="1" lang="ja-JP" altLang="en-US" smtClean="0"/>
              <a:t>2017/8/1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B5C9-076F-4944-9E1F-A584E6F9B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470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BDDC2-6783-4531-B684-607A0C4CB693}" type="datetime1">
              <a:rPr kumimoji="1" lang="ja-JP" altLang="en-US" smtClean="0"/>
              <a:t>2017/8/1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B5C9-076F-4944-9E1F-A584E6F9B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923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4E25-B688-47A3-8A0F-941467CDD126}" type="datetime1">
              <a:rPr kumimoji="1" lang="ja-JP" altLang="en-US" smtClean="0"/>
              <a:t>2017/8/1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B5C9-076F-4944-9E1F-A584E6F9B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065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45BA6-523A-4A9A-B633-9CD6DC447808}" type="datetime1">
              <a:rPr kumimoji="1" lang="ja-JP" altLang="en-US" smtClean="0"/>
              <a:t>2017/8/1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B5C9-076F-4944-9E1F-A584E6F9B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86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FBB09-EE5E-47B6-9DAD-8C331D5D74CA}" type="datetime1">
              <a:rPr kumimoji="1" lang="ja-JP" altLang="en-US" smtClean="0"/>
              <a:t>2017/8/1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DA43-D5AB-4F5F-A954-3C1003084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1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3FD9D-53DA-492D-A503-EB6D82488E2B}" type="datetime1">
              <a:rPr kumimoji="1" lang="ja-JP" altLang="en-US" smtClean="0"/>
              <a:t>2017/8/1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B5C9-076F-4944-9E1F-A584E6F9B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029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DFB1E-8674-433A-95A0-57A16E90E169}" type="datetime1">
              <a:rPr kumimoji="1" lang="ja-JP" altLang="en-US" smtClean="0"/>
              <a:t>2017/8/1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B5C9-076F-4944-9E1F-A584E6F9B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5386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A3B69-37DB-4666-A35D-B06F6E822EB6}" type="datetime1">
              <a:rPr kumimoji="1" lang="ja-JP" altLang="en-US" smtClean="0"/>
              <a:t>2017/8/1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B5C9-076F-4944-9E1F-A584E6F9B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712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C0373-300F-4DC1-9437-2145B56C5F3C}" type="datetime1">
              <a:rPr kumimoji="1" lang="ja-JP" altLang="en-US" smtClean="0"/>
              <a:t>2017/8/1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BB5C9-076F-4944-9E1F-A584E6F9B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796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DB262-2803-4864-97FE-A69679E04585}" type="datetime1">
              <a:rPr kumimoji="1" lang="ja-JP" altLang="en-US" smtClean="0"/>
              <a:t>2017/8/1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DA43-D5AB-4F5F-A954-3C1003084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087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44A3A-E1B1-4BDF-A66D-FD6759AE067A}" type="datetime1">
              <a:rPr kumimoji="1" lang="ja-JP" altLang="en-US" smtClean="0"/>
              <a:t>2017/8/1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DA43-D5AB-4F5F-A954-3C1003084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94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9947-F720-4B28-A7A3-E34EF63686CD}" type="datetime1">
              <a:rPr kumimoji="1" lang="ja-JP" altLang="en-US" smtClean="0"/>
              <a:t>2017/8/1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DA43-D5AB-4F5F-A954-3C1003084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045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0322-0D13-4F17-AE69-9F17A478E3DF}" type="datetime1">
              <a:rPr kumimoji="1" lang="ja-JP" altLang="en-US" smtClean="0"/>
              <a:t>2017/8/1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DA43-D5AB-4F5F-A954-3C1003084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788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FCA02-920B-4348-B75F-9943156B7446}" type="datetime1">
              <a:rPr kumimoji="1" lang="ja-JP" altLang="en-US" smtClean="0"/>
              <a:t>2017/8/1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DA43-D5AB-4F5F-A954-3C1003084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28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DC040-11C0-421E-9B3A-0CC48A27B5B5}" type="datetime1">
              <a:rPr kumimoji="1" lang="ja-JP" altLang="en-US" smtClean="0"/>
              <a:t>2017/8/1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DA43-D5AB-4F5F-A954-3C1003084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3305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3BEA-6707-4315-A5DC-EC95A6D7B58F}" type="datetime1">
              <a:rPr kumimoji="1" lang="ja-JP" altLang="en-US" smtClean="0"/>
              <a:t>2017/8/1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DA43-D5AB-4F5F-A954-3C1003084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1696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B0C05-15AB-4F79-814F-EF069B4D99EC}" type="datetime1">
              <a:rPr kumimoji="1" lang="ja-JP" altLang="en-US" smtClean="0"/>
              <a:t>2017/8/1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5DA43-D5AB-4F5F-A954-3C1003084C8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14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E5DE9-FDA5-4D6D-A08D-91796615C048}" type="datetime1">
              <a:rPr kumimoji="1" lang="ja-JP" altLang="en-US" smtClean="0"/>
              <a:t>2017/8/1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BB5C9-076F-4944-9E1F-A584E6F9BCF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998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kek.jp/ilc/ja/contents/contribution/index.html" TargetMode="External"/><Relationship Id="rId2" Type="http://schemas.openxmlformats.org/officeDocument/2006/relationships/hyperlink" Target="http://www.kek.jp/ja/NewsRoom/Release/20160106140000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ahep.org/files/JAHEP-ILCstatement-20170722.pdf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ILC </a:t>
            </a:r>
            <a:r>
              <a:rPr kumimoji="1" lang="ja-JP" altLang="en-US" dirty="0" smtClean="0"/>
              <a:t>プロジェクト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ja-JP" altLang="en-US" sz="2400" dirty="0" smtClean="0"/>
              <a:t>岡田</a:t>
            </a:r>
            <a:r>
              <a:rPr lang="ja-JP" altLang="en-US" sz="2400" dirty="0"/>
              <a:t>安</a:t>
            </a:r>
            <a:r>
              <a:rPr lang="ja-JP" altLang="en-US" sz="2400" dirty="0" smtClean="0"/>
              <a:t>弘　（</a:t>
            </a:r>
            <a:r>
              <a:rPr lang="en-US" altLang="ja-JP" sz="2400" dirty="0" smtClean="0"/>
              <a:t>KEK)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２０１７年８月１日</a:t>
            </a:r>
            <a:endParaRPr kumimoji="1" lang="en-US" altLang="ja-JP" sz="2400" dirty="0" smtClean="0"/>
          </a:p>
          <a:p>
            <a:r>
              <a:rPr lang="ja-JP" altLang="en-US" sz="2400" dirty="0" smtClean="0"/>
              <a:t>“素粒子物</a:t>
            </a:r>
            <a:r>
              <a:rPr lang="ja-JP" altLang="en-US" sz="2400" dirty="0"/>
              <a:t>理学</a:t>
            </a:r>
            <a:r>
              <a:rPr lang="ja-JP" altLang="en-US" sz="2400" dirty="0" smtClean="0"/>
              <a:t>の進展　２０１７”</a:t>
            </a:r>
            <a:endParaRPr lang="en-US" altLang="ja-JP" sz="2400" dirty="0" smtClean="0"/>
          </a:p>
          <a:p>
            <a:r>
              <a:rPr kumimoji="1" lang="ja-JP" altLang="en-US" sz="2400" dirty="0" smtClean="0"/>
              <a:t>京都大学基礎物理学研究所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DA43-D5AB-4F5F-A954-3C1003084C8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06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59233" y="906175"/>
            <a:ext cx="7886700" cy="2852737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２．</a:t>
            </a:r>
            <a:r>
              <a:rPr kumimoji="1" lang="en-US" altLang="ja-JP" sz="4000" dirty="0" smtClean="0"/>
              <a:t>ILC</a:t>
            </a:r>
            <a:r>
              <a:rPr kumimoji="1" lang="ja-JP" altLang="en-US" sz="4000" dirty="0" smtClean="0"/>
              <a:t>における物理</a:t>
            </a:r>
            <a:endParaRPr kumimoji="1"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DA43-D5AB-4F5F-A954-3C1003084C8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742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kumimoji="1" lang="en-US" altLang="ja-JP" dirty="0" smtClean="0"/>
              <a:t>Physics at the ILC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FA28-7AEC-3F43-9C2D-3DB969CFEC6A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asted-image.pdf" descr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56646" y="2381153"/>
            <a:ext cx="3166420" cy="315693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222103" y="1871312"/>
            <a:ext cx="53658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ja-JP" altLang="en-US" sz="2400" dirty="0" smtClean="0">
                <a:solidFill>
                  <a:srgbClr val="FF0000"/>
                </a:solidFill>
              </a:rPr>
              <a:t>ヒッグス粒子を通じて標準理論を超える物理を探る。</a:t>
            </a:r>
            <a:endParaRPr kumimoji="1" lang="en-US" altLang="ja-JP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ja-JP" altLang="en-US" sz="2400" dirty="0" smtClean="0"/>
              <a:t>暗黒物質粒子や超対称粒子の直接探索。</a:t>
            </a:r>
            <a:endParaRPr kumimoji="1" lang="en-US" altLang="ja-JP" sz="24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ja-JP" altLang="en-US" sz="2400" dirty="0" smtClean="0"/>
              <a:t>トップクォークやフェルミオン対生成過程を</a:t>
            </a:r>
            <a:r>
              <a:rPr lang="ja-JP" altLang="en-US" sz="2400" dirty="0"/>
              <a:t>通じて、標準理論を超える物理を探る。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22871" y="1648858"/>
            <a:ext cx="342112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２０１２年７月の</a:t>
            </a:r>
            <a:r>
              <a:rPr kumimoji="1" lang="en-US" altLang="ja-JP" dirty="0" smtClean="0"/>
              <a:t>LHC</a:t>
            </a:r>
            <a:r>
              <a:rPr kumimoji="1" lang="ja-JP" altLang="en-US" dirty="0" smtClean="0"/>
              <a:t>における</a:t>
            </a:r>
            <a:endParaRPr kumimoji="1" lang="en-US" altLang="ja-JP" dirty="0" smtClean="0"/>
          </a:p>
          <a:p>
            <a:r>
              <a:rPr kumimoji="1" lang="ja-JP" altLang="en-US" dirty="0" smtClean="0"/>
              <a:t>ヒッグス粒子の発見</a:t>
            </a:r>
            <a:endParaRPr kumimoji="1" lang="en-US" altLang="ja-JP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9630" y="5762555"/>
            <a:ext cx="7394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ILC250</a:t>
            </a:r>
            <a:r>
              <a:rPr kumimoji="1" lang="ja-JP" altLang="en-US" dirty="0" smtClean="0"/>
              <a:t>でどこまでできるか、それ以上にエネルギーが必要な物理は？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047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グループ化 26"/>
          <p:cNvGrpSpPr/>
          <p:nvPr/>
        </p:nvGrpSpPr>
        <p:grpSpPr>
          <a:xfrm>
            <a:off x="389621" y="250130"/>
            <a:ext cx="8639804" cy="4367802"/>
            <a:chOff x="251520" y="1412776"/>
            <a:chExt cx="8639804" cy="4442792"/>
          </a:xfrm>
        </p:grpSpPr>
        <p:sp>
          <p:nvSpPr>
            <p:cNvPr id="4" name="テキスト ボックス 3"/>
            <p:cNvSpPr txBox="1"/>
            <p:nvPr/>
          </p:nvSpPr>
          <p:spPr>
            <a:xfrm>
              <a:off x="899592" y="1412776"/>
              <a:ext cx="1803699" cy="369332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altLang="ja-JP" dirty="0" err="1" smtClean="0"/>
                <a:t>TeV</a:t>
              </a:r>
              <a:r>
                <a:rPr lang="en-US" altLang="ja-JP" dirty="0" smtClean="0"/>
                <a:t> </a:t>
              </a:r>
              <a:r>
                <a:rPr lang="ja-JP" altLang="en-US" dirty="0" smtClean="0"/>
                <a:t>以下の物理</a:t>
              </a:r>
              <a:endParaRPr kumimoji="1" lang="ja-JP" altLang="en-US" dirty="0"/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3419872" y="1412776"/>
              <a:ext cx="1803699" cy="369332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en-US" altLang="ja-JP" dirty="0" err="1" smtClean="0"/>
                <a:t>TeV</a:t>
              </a:r>
              <a:r>
                <a:rPr kumimoji="1" lang="en-US" altLang="ja-JP" dirty="0" smtClean="0"/>
                <a:t> </a:t>
              </a:r>
              <a:r>
                <a:rPr kumimoji="1" lang="ja-JP" altLang="en-US" dirty="0" smtClean="0"/>
                <a:t>以上の物理</a:t>
              </a:r>
              <a:endParaRPr kumimoji="1" lang="ja-JP" altLang="en-US" dirty="0"/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1402492" y="2780928"/>
              <a:ext cx="1656184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ヒッグス粒子あり</a:t>
              </a:r>
              <a:endParaRPr kumimoji="1" lang="ja-JP" altLang="en-US" dirty="0"/>
            </a:p>
          </p:txBody>
        </p:sp>
        <p:sp>
          <p:nvSpPr>
            <p:cNvPr id="11" name="角丸四角形 10"/>
            <p:cNvSpPr/>
            <p:nvPr/>
          </p:nvSpPr>
          <p:spPr>
            <a:xfrm>
              <a:off x="1402492" y="4941168"/>
              <a:ext cx="1656184" cy="91440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ヒッグス粒子なし</a:t>
              </a:r>
              <a:endParaRPr kumimoji="1" lang="ja-JP" altLang="en-US" dirty="0"/>
            </a:p>
          </p:txBody>
        </p:sp>
        <p:sp>
          <p:nvSpPr>
            <p:cNvPr id="15" name="曲折矢印 14"/>
            <p:cNvSpPr/>
            <p:nvPr/>
          </p:nvSpPr>
          <p:spPr>
            <a:xfrm>
              <a:off x="2770644" y="1988840"/>
              <a:ext cx="4032448" cy="792088"/>
            </a:xfrm>
            <a:prstGeom prst="bentArrow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6" name="右矢印 15"/>
            <p:cNvSpPr/>
            <p:nvPr/>
          </p:nvSpPr>
          <p:spPr>
            <a:xfrm>
              <a:off x="2986668" y="5229200"/>
              <a:ext cx="576064" cy="432048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右矢印 16"/>
            <p:cNvSpPr/>
            <p:nvPr/>
          </p:nvSpPr>
          <p:spPr>
            <a:xfrm>
              <a:off x="2986668" y="2708920"/>
              <a:ext cx="3816424" cy="36004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右矢印 17"/>
            <p:cNvSpPr/>
            <p:nvPr/>
          </p:nvSpPr>
          <p:spPr>
            <a:xfrm>
              <a:off x="2914660" y="3356992"/>
              <a:ext cx="1296144" cy="36004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曲折矢印 18"/>
            <p:cNvSpPr/>
            <p:nvPr/>
          </p:nvSpPr>
          <p:spPr>
            <a:xfrm flipV="1">
              <a:off x="2842652" y="3645024"/>
              <a:ext cx="1368152" cy="648072"/>
            </a:xfrm>
            <a:prstGeom prst="bentArrow">
              <a:avLst>
                <a:gd name="adj1" fmla="val 25000"/>
                <a:gd name="adj2" fmla="val 32161"/>
                <a:gd name="adj3" fmla="val 25000"/>
                <a:gd name="adj4" fmla="val 437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274700" y="1772816"/>
              <a:ext cx="289213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 One Higgs doublet model </a:t>
              </a:r>
              <a:endParaRPr kumimoji="1" lang="ja-JP" altLang="en-US" dirty="0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3202692" y="2420888"/>
              <a:ext cx="11079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ja-JP" altLang="en-US" dirty="0" smtClean="0"/>
                <a:t>超対称性</a:t>
              </a:r>
              <a:endParaRPr kumimoji="1" lang="ja-JP" altLang="en-US" dirty="0"/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3202692" y="2996952"/>
              <a:ext cx="3815916" cy="375673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Little Higgs Models</a:t>
              </a:r>
              <a:r>
                <a:rPr kumimoji="1" lang="ja-JP" altLang="en-US" dirty="0" smtClean="0"/>
                <a:t>　（複合ヒッグス場）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3130684" y="3645024"/>
              <a:ext cx="13388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高次元模型</a:t>
              </a:r>
              <a:endParaRPr kumimoji="1" lang="ja-JP" altLang="en-US" dirty="0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5002892" y="2420888"/>
              <a:ext cx="13388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大統一理論</a:t>
              </a:r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3634740" y="5229200"/>
              <a:ext cx="203132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複合ヒッグス模型</a:t>
              </a:r>
              <a:endParaRPr kumimoji="1" lang="ja-JP" altLang="en-US" dirty="0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4570844" y="3356992"/>
              <a:ext cx="1569660" cy="36933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新たな強い力</a:t>
              </a:r>
              <a:endParaRPr kumimoji="1" lang="ja-JP" altLang="en-US" dirty="0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570844" y="3933056"/>
              <a:ext cx="1569660" cy="36933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重力との統一</a:t>
              </a:r>
              <a:endParaRPr kumimoji="1" lang="ja-JP" altLang="en-US" dirty="0"/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7091124" y="2276872"/>
              <a:ext cx="1569660" cy="369332"/>
            </a:xfrm>
            <a:prstGeom prst="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重力との統一</a:t>
              </a:r>
              <a:endParaRPr kumimoji="1" lang="ja-JP" altLang="en-US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731084" y="1412776"/>
              <a:ext cx="2160240" cy="369332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Planck scale</a:t>
              </a:r>
              <a:r>
                <a:rPr lang="ja-JP" altLang="en-US" dirty="0" smtClean="0"/>
                <a:t>の物理</a:t>
              </a:r>
              <a:endParaRPr kumimoji="1" lang="en-US" altLang="ja-JP" dirty="0" smtClean="0"/>
            </a:p>
          </p:txBody>
        </p:sp>
        <p:sp>
          <p:nvSpPr>
            <p:cNvPr id="33" name="曲折矢印 32"/>
            <p:cNvSpPr/>
            <p:nvPr/>
          </p:nvSpPr>
          <p:spPr>
            <a:xfrm flipV="1">
              <a:off x="2554620" y="3645024"/>
              <a:ext cx="1656184" cy="1080120"/>
            </a:xfrm>
            <a:prstGeom prst="bentArrow">
              <a:avLst>
                <a:gd name="adj1" fmla="val 14204"/>
                <a:gd name="adj2" fmla="val 16088"/>
                <a:gd name="adj3" fmla="val 14975"/>
                <a:gd name="adj4" fmla="val 4375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4210804" y="4437112"/>
              <a:ext cx="133882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/>
                <a:t>など、など</a:t>
              </a:r>
              <a:endParaRPr kumimoji="1" lang="ja-JP" altLang="en-US" dirty="0"/>
            </a:p>
          </p:txBody>
        </p:sp>
        <p:sp>
          <p:nvSpPr>
            <p:cNvPr id="35" name="二方向矢印 34"/>
            <p:cNvSpPr/>
            <p:nvPr/>
          </p:nvSpPr>
          <p:spPr>
            <a:xfrm rot="8322391">
              <a:off x="251520" y="3588433"/>
              <a:ext cx="1503982" cy="1550726"/>
            </a:xfrm>
            <a:prstGeom prst="leftUpArrow">
              <a:avLst>
                <a:gd name="adj1" fmla="val 20973"/>
                <a:gd name="adj2" fmla="val 25000"/>
                <a:gd name="adj3" fmla="val 23066"/>
              </a:avLst>
            </a:pr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/>
          <p:cNvGrpSpPr/>
          <p:nvPr/>
        </p:nvGrpSpPr>
        <p:grpSpPr>
          <a:xfrm>
            <a:off x="2729303" y="3658003"/>
            <a:ext cx="1222980" cy="1008112"/>
            <a:chOff x="6588224" y="4941168"/>
            <a:chExt cx="1222980" cy="1008112"/>
          </a:xfrm>
        </p:grpSpPr>
        <p:cxnSp>
          <p:nvCxnSpPr>
            <p:cNvPr id="7" name="直線コネクタ 6"/>
            <p:cNvCxnSpPr/>
            <p:nvPr/>
          </p:nvCxnSpPr>
          <p:spPr>
            <a:xfrm>
              <a:off x="6588224" y="4941168"/>
              <a:ext cx="1222980" cy="10081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/>
            <p:cNvCxnSpPr/>
            <p:nvPr/>
          </p:nvCxnSpPr>
          <p:spPr>
            <a:xfrm flipV="1">
              <a:off x="6588224" y="4941168"/>
              <a:ext cx="1080120" cy="10081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B81A-49D2-4E86-9E98-ECAC5959D022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472031" y="4837222"/>
            <a:ext cx="8271163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ja-JP" altLang="en-US" dirty="0"/>
              <a:t>最も単純な標準模型（</a:t>
            </a:r>
            <a:r>
              <a:rPr lang="en-US" altLang="ja-JP" dirty="0"/>
              <a:t>One Higgs doublet model) </a:t>
            </a:r>
            <a:r>
              <a:rPr lang="ja-JP" altLang="en-US" dirty="0"/>
              <a:t>では、その性質はヒッグス粒子の質量さえ決まれば予言可能。どんなずれも新物理の</a:t>
            </a:r>
            <a:r>
              <a:rPr lang="ja-JP" altLang="en-US" dirty="0" smtClean="0"/>
              <a:t>証拠。</a:t>
            </a:r>
            <a:endParaRPr lang="en-US" altLang="ja-JP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ja-JP" altLang="en-US" dirty="0" smtClean="0"/>
              <a:t>ずれ</a:t>
            </a:r>
            <a:r>
              <a:rPr lang="ja-JP" altLang="en-US" dirty="0"/>
              <a:t>の原因はいろいろ</a:t>
            </a:r>
            <a:r>
              <a:rPr lang="ja-JP" altLang="en-US" dirty="0" smtClean="0"/>
              <a:t>考えられる　（余分</a:t>
            </a:r>
            <a:r>
              <a:rPr lang="ja-JP" altLang="en-US" dirty="0"/>
              <a:t>なヒッグス場、新粒子のループ効果、複合ヒッグス　など</a:t>
            </a:r>
            <a:r>
              <a:rPr lang="ja-JP" altLang="en-US" dirty="0" smtClean="0"/>
              <a:t>など）</a:t>
            </a:r>
            <a:endParaRPr lang="en-US" altLang="ja-JP" dirty="0">
              <a:solidFill>
                <a:srgbClr val="0070C0"/>
              </a:solidFill>
            </a:endParaRPr>
          </a:p>
          <a:p>
            <a:pPr marL="109728" indent="0">
              <a:buNone/>
            </a:pPr>
            <a:r>
              <a:rPr lang="ja-JP" altLang="en-US" dirty="0"/>
              <a:t>＝＞ヒッグス粒子の性質の精密な決定が重要　</a:t>
            </a:r>
            <a:r>
              <a:rPr lang="ja-JP" altLang="en-US" dirty="0" smtClean="0"/>
              <a:t>　</a:t>
            </a:r>
            <a:r>
              <a:rPr lang="en-US" altLang="ja-JP" dirty="0" smtClean="0">
                <a:solidFill>
                  <a:srgbClr val="FF0000"/>
                </a:solidFill>
              </a:rPr>
              <a:t>ILC</a:t>
            </a:r>
            <a:r>
              <a:rPr lang="ja-JP" altLang="en-US" dirty="0">
                <a:solidFill>
                  <a:srgbClr val="FF0000"/>
                </a:solidFill>
              </a:rPr>
              <a:t>物理の最重要課題</a:t>
            </a:r>
            <a:endParaRPr lang="en-US" altLang="ja-JP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3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7180" y="124906"/>
            <a:ext cx="8229600" cy="1066800"/>
          </a:xfrm>
        </p:spPr>
        <p:txBody>
          <a:bodyPr>
            <a:normAutofit/>
          </a:bodyPr>
          <a:lstStyle/>
          <a:p>
            <a:r>
              <a:rPr lang="en-US" altLang="ja-JP" sz="3200" dirty="0" err="1"/>
              <a:t>e</a:t>
            </a:r>
            <a:r>
              <a:rPr lang="en-US" altLang="ja-JP" sz="3200" baseline="30000" dirty="0" err="1"/>
              <a:t>+</a:t>
            </a:r>
            <a:r>
              <a:rPr lang="en-US" altLang="ja-JP" sz="3200" dirty="0" err="1"/>
              <a:t>e</a:t>
            </a:r>
            <a:r>
              <a:rPr lang="en-US" altLang="ja-JP" sz="3200" baseline="30000" dirty="0"/>
              <a:t>-</a:t>
            </a:r>
            <a:r>
              <a:rPr lang="en-US" altLang="ja-JP" sz="3200" dirty="0"/>
              <a:t> -&gt; ZH</a:t>
            </a:r>
            <a:r>
              <a:rPr lang="ja-JP" altLang="en-US" sz="3200" dirty="0"/>
              <a:t>　過程　</a:t>
            </a:r>
            <a:r>
              <a:rPr lang="en-US" altLang="ja-JP" sz="3200" dirty="0"/>
              <a:t>:  </a:t>
            </a:r>
            <a:r>
              <a:rPr lang="ja-JP" altLang="en-US" sz="3200" dirty="0"/>
              <a:t>ヒッグス機構の</a:t>
            </a:r>
            <a:r>
              <a:rPr lang="ja-JP" altLang="en-US" sz="3200" dirty="0" smtClean="0"/>
              <a:t>検証</a:t>
            </a:r>
            <a:endParaRPr kumimoji="1" lang="ja-JP" altLang="en-US" sz="3200" dirty="0"/>
          </a:p>
        </p:txBody>
      </p:sp>
      <p:grpSp>
        <p:nvGrpSpPr>
          <p:cNvPr id="4" name="グループ化 22"/>
          <p:cNvGrpSpPr/>
          <p:nvPr/>
        </p:nvGrpSpPr>
        <p:grpSpPr>
          <a:xfrm>
            <a:off x="321873" y="4445105"/>
            <a:ext cx="1929142" cy="1685801"/>
            <a:chOff x="1331640" y="2420888"/>
            <a:chExt cx="1929142" cy="1685801"/>
          </a:xfrm>
        </p:grpSpPr>
        <p:pic>
          <p:nvPicPr>
            <p:cNvPr id="5" name="図 4" descr="Untitle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91680" y="2708920"/>
              <a:ext cx="1257300" cy="1114425"/>
            </a:xfrm>
            <a:prstGeom prst="rect">
              <a:avLst/>
            </a:prstGeom>
          </p:spPr>
        </p:pic>
        <p:sp>
          <p:nvSpPr>
            <p:cNvPr id="6" name="テキスト ボックス 5"/>
            <p:cNvSpPr txBox="1"/>
            <p:nvPr/>
          </p:nvSpPr>
          <p:spPr>
            <a:xfrm>
              <a:off x="2915816" y="2420888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latin typeface="Symbol" pitchFamily="18" charset="2"/>
                </a:rPr>
                <a:t>f</a:t>
              </a:r>
              <a:endParaRPr kumimoji="1" lang="ja-JP" altLang="en-US" sz="2400" dirty="0">
                <a:latin typeface="Symbol" pitchFamily="18" charset="2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331640" y="2492896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Z</a:t>
              </a:r>
              <a:endParaRPr kumimoji="1" lang="ja-JP" altLang="en-US" sz="24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331640" y="3645024"/>
              <a:ext cx="3706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/>
                <a:t>Z</a:t>
              </a:r>
              <a:endParaRPr kumimoji="1" lang="ja-JP" altLang="en-US" sz="24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2915816" y="3573016"/>
              <a:ext cx="3449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latin typeface="Symbol" pitchFamily="18" charset="2"/>
                </a:rPr>
                <a:t>f</a:t>
              </a:r>
              <a:endParaRPr kumimoji="1" lang="ja-JP" altLang="en-US" sz="2400" dirty="0">
                <a:latin typeface="Symbol" pitchFamily="18" charset="2"/>
              </a:endParaRPr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57" y="1556792"/>
            <a:ext cx="7496116" cy="161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96048"/>
            <a:ext cx="3617942" cy="326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2913050" y="5585952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latin typeface="Symbol" pitchFamily="18" charset="2"/>
              </a:rPr>
              <a:t>f</a:t>
            </a:r>
            <a:r>
              <a:rPr kumimoji="1" lang="en-US" altLang="ja-JP" sz="2800" dirty="0" smtClean="0"/>
              <a:t>=</a:t>
            </a:r>
            <a:r>
              <a:rPr kumimoji="1" lang="en-US" altLang="ja-JP" sz="2800" dirty="0" err="1" smtClean="0"/>
              <a:t>v+H</a:t>
            </a:r>
            <a:endParaRPr kumimoji="1" lang="ja-JP" altLang="en-US" sz="2800" dirty="0"/>
          </a:p>
        </p:txBody>
      </p:sp>
      <p:cxnSp>
        <p:nvCxnSpPr>
          <p:cNvPr id="14" name="直線矢印コネクタ 13"/>
          <p:cNvCxnSpPr>
            <a:stCxn id="5" idx="0"/>
          </p:cNvCxnSpPr>
          <p:nvPr/>
        </p:nvCxnSpPr>
        <p:spPr>
          <a:xfrm flipV="1">
            <a:off x="1310563" y="2572897"/>
            <a:ext cx="785498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427919" y="6359696"/>
            <a:ext cx="2956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ZZH </a:t>
            </a:r>
            <a:r>
              <a:rPr kumimoji="1" lang="ja-JP" altLang="en-US" dirty="0" smtClean="0"/>
              <a:t>はもともと</a:t>
            </a:r>
            <a:r>
              <a:rPr kumimoji="1" lang="en-US" altLang="ja-JP" dirty="0" smtClean="0"/>
              <a:t>ZZ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ff</a:t>
            </a:r>
            <a:r>
              <a:rPr kumimoji="1" lang="en-US" altLang="ja-JP" dirty="0" smtClean="0">
                <a:latin typeface="Symbol" panose="05050102010706020507" pitchFamily="18" charset="2"/>
              </a:rPr>
              <a:t> </a:t>
            </a:r>
            <a:r>
              <a:rPr kumimoji="1" lang="ja-JP" altLang="en-US" dirty="0" smtClean="0">
                <a:latin typeface="Symbol" panose="05050102010706020507" pitchFamily="18" charset="2"/>
              </a:rPr>
              <a:t>から</a:t>
            </a:r>
            <a:endParaRPr kumimoji="1" lang="ja-JP" altLang="en-US" dirty="0">
              <a:latin typeface="Symbol" panose="05050102010706020507" pitchFamily="18" charset="2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129975" y="3244776"/>
            <a:ext cx="3294492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ja-JP" dirty="0" err="1"/>
              <a:t>Ecm</a:t>
            </a:r>
            <a:r>
              <a:rPr lang="en-US" altLang="ja-JP" dirty="0"/>
              <a:t>=250 </a:t>
            </a:r>
            <a:r>
              <a:rPr lang="en-US" altLang="ja-JP" dirty="0" err="1"/>
              <a:t>GeV</a:t>
            </a:r>
            <a:r>
              <a:rPr lang="en-US" altLang="ja-JP" dirty="0"/>
              <a:t> </a:t>
            </a:r>
            <a:r>
              <a:rPr lang="ja-JP" altLang="en-US" dirty="0" smtClean="0"/>
              <a:t>で十分</a:t>
            </a:r>
            <a:endParaRPr lang="en-US" altLang="ja-JP" dirty="0" smtClean="0"/>
          </a:p>
          <a:p>
            <a:r>
              <a:rPr lang="en-US" altLang="ja-JP" dirty="0"/>
              <a:t>Z-&gt; </a:t>
            </a:r>
            <a:r>
              <a:rPr lang="en-US" altLang="ja-JP" dirty="0" smtClean="0">
                <a:latin typeface="Symbol" pitchFamily="18" charset="2"/>
              </a:rPr>
              <a:t>mm </a:t>
            </a:r>
            <a:r>
              <a:rPr lang="ja-JP" altLang="en-US" dirty="0" smtClean="0">
                <a:latin typeface="Symbol" pitchFamily="18" charset="2"/>
              </a:rPr>
              <a:t>モードを使うと</a:t>
            </a:r>
            <a:endParaRPr lang="en-US" altLang="ja-JP" dirty="0" smtClean="0">
              <a:latin typeface="Symbol" pitchFamily="18" charset="2"/>
            </a:endParaRPr>
          </a:p>
          <a:p>
            <a:r>
              <a:rPr lang="ja-JP" altLang="en-US" dirty="0" smtClean="0">
                <a:latin typeface="Symbol" pitchFamily="18" charset="2"/>
              </a:rPr>
              <a:t>ヒッグス粒子の崩壊モードに</a:t>
            </a:r>
            <a:endParaRPr lang="en-US" altLang="ja-JP" dirty="0" smtClean="0">
              <a:latin typeface="Symbol" pitchFamily="18" charset="2"/>
            </a:endParaRPr>
          </a:p>
          <a:p>
            <a:r>
              <a:rPr lang="ja-JP" altLang="en-US" dirty="0" smtClean="0">
                <a:latin typeface="Symbol" pitchFamily="18" charset="2"/>
              </a:rPr>
              <a:t>依らず</a:t>
            </a:r>
            <a:r>
              <a:rPr lang="en-US" altLang="ja-JP" dirty="0" smtClean="0"/>
              <a:t>ZHH </a:t>
            </a:r>
            <a:r>
              <a:rPr lang="ja-JP" altLang="en-US" dirty="0" smtClean="0"/>
              <a:t>結合が測定できる</a:t>
            </a:r>
            <a:endParaRPr lang="en-US" altLang="ja-JP" dirty="0" smtClean="0">
              <a:latin typeface="Symbol" pitchFamily="18" charset="2"/>
            </a:endParaRPr>
          </a:p>
        </p:txBody>
      </p:sp>
      <p:sp>
        <p:nvSpPr>
          <p:cNvPr id="20" name="スライド番号プレースホルダー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B81A-49D2-4E86-9E98-ECAC5959D022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490841" y="4976765"/>
            <a:ext cx="1255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/>
              <a:t>|</a:t>
            </a:r>
            <a:r>
              <a:rPr kumimoji="1" lang="en-US" altLang="ja-JP" sz="2800" dirty="0" err="1" smtClean="0"/>
              <a:t>D</a:t>
            </a:r>
            <a:r>
              <a:rPr kumimoji="1" lang="en-US" altLang="ja-JP" sz="2800" baseline="-25000" dirty="0" err="1" smtClean="0">
                <a:latin typeface="Symbol" panose="05050102010706020507" pitchFamily="18" charset="2"/>
              </a:rPr>
              <a:t>m</a:t>
            </a:r>
            <a:r>
              <a:rPr kumimoji="1" lang="en-US" altLang="ja-JP" sz="2800" baseline="-25000" dirty="0" smtClean="0">
                <a:latin typeface="Symbol" panose="05050102010706020507" pitchFamily="18" charset="2"/>
              </a:rPr>
              <a:t> </a:t>
            </a:r>
            <a:r>
              <a:rPr kumimoji="1" lang="en-US" altLang="ja-JP" sz="2800" dirty="0" smtClean="0">
                <a:latin typeface="Symbol" panose="05050102010706020507" pitchFamily="18" charset="2"/>
              </a:rPr>
              <a:t> f|</a:t>
            </a:r>
            <a:r>
              <a:rPr kumimoji="1" lang="en-US" altLang="ja-JP" sz="2800" baseline="30000" dirty="0" smtClean="0">
                <a:latin typeface="Symbol" panose="05050102010706020507" pitchFamily="18" charset="2"/>
              </a:rPr>
              <a:t>2</a:t>
            </a:r>
            <a:endParaRPr kumimoji="1" lang="ja-JP" altLang="en-US" sz="2800" baseline="30000" dirty="0">
              <a:latin typeface="Symbol" panose="05050102010706020507" pitchFamily="18" charset="2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1547664" y="5290349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0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68" y="1628078"/>
            <a:ext cx="4457896" cy="398455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227" y="1628078"/>
            <a:ext cx="4307754" cy="398455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76372" y="535262"/>
            <a:ext cx="387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Higgs coupling </a:t>
            </a:r>
            <a:r>
              <a:rPr kumimoji="1" lang="ja-JP" altLang="en-US" sz="2400" dirty="0" smtClean="0"/>
              <a:t>の測定精度</a:t>
            </a:r>
            <a:r>
              <a:rPr kumimoji="1" lang="en-US" altLang="ja-JP" sz="2400" dirty="0" smtClean="0"/>
              <a:t> 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6372" y="5805771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LHC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15483" y="5948505"/>
            <a:ext cx="461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ILC</a:t>
            </a:r>
            <a:endParaRPr kumimoji="1" lang="ja-JP" altLang="en-US" dirty="0"/>
          </a:p>
        </p:txBody>
      </p:sp>
      <p:cxnSp>
        <p:nvCxnSpPr>
          <p:cNvPr id="10" name="直線矢印コネクタ 9"/>
          <p:cNvCxnSpPr/>
          <p:nvPr/>
        </p:nvCxnSpPr>
        <p:spPr>
          <a:xfrm flipV="1">
            <a:off x="551448" y="5028534"/>
            <a:ext cx="169676" cy="752037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>
            <a:stCxn id="8" idx="0"/>
          </p:cNvCxnSpPr>
          <p:nvPr/>
        </p:nvCxnSpPr>
        <p:spPr>
          <a:xfrm flipH="1" flipV="1">
            <a:off x="1081668" y="5241073"/>
            <a:ext cx="364359" cy="7074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 flipV="1">
            <a:off x="3044283" y="5241073"/>
            <a:ext cx="401444" cy="7074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932771" y="5948505"/>
            <a:ext cx="941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LHC+ILC</a:t>
            </a:r>
            <a:endParaRPr kumimoji="1" lang="ja-JP" alt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527" y="387936"/>
            <a:ext cx="1543825" cy="98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715" y="260273"/>
            <a:ext cx="3081189" cy="10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直線矢印コネクタ 22"/>
          <p:cNvCxnSpPr>
            <a:stCxn id="20" idx="2"/>
          </p:cNvCxnSpPr>
          <p:nvPr/>
        </p:nvCxnSpPr>
        <p:spPr>
          <a:xfrm>
            <a:off x="8030440" y="1373956"/>
            <a:ext cx="243765" cy="454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7147932" y="1292210"/>
            <a:ext cx="1126273" cy="859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5861426" y="5710020"/>
            <a:ext cx="2047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LCC Physics WG</a:t>
            </a:r>
          </a:p>
          <a:p>
            <a:r>
              <a:rPr kumimoji="1" lang="en-US" altLang="ja-JP" dirty="0" smtClean="0"/>
              <a:t>arXiv:1506.05992v2</a:t>
            </a:r>
            <a:endParaRPr kumimoji="1" lang="ja-JP" altLang="en-US" dirty="0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2CFE-1758-45BC-A6D9-15D82B155F88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2863" y="6279013"/>
            <a:ext cx="492795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/>
              <a:t>（</a:t>
            </a:r>
            <a:r>
              <a:rPr lang="en-US" altLang="ja-JP" sz="1600" dirty="0" smtClean="0"/>
              <a:t>kappa parameter </a:t>
            </a:r>
            <a:r>
              <a:rPr lang="ja-JP" altLang="en-US" sz="1600" dirty="0" smtClean="0"/>
              <a:t>は標準理論の結合乗数との比）</a:t>
            </a:r>
            <a:endParaRPr lang="en-US" altLang="ja-JP" sz="1600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647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062182" y="314036"/>
            <a:ext cx="6925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u="sng" dirty="0" smtClean="0"/>
              <a:t>２５０</a:t>
            </a:r>
            <a:r>
              <a:rPr kumimoji="1" lang="en-US" altLang="ja-JP" u="sng" dirty="0" smtClean="0"/>
              <a:t>GeV</a:t>
            </a:r>
            <a:r>
              <a:rPr lang="ja-JP" altLang="en-US" u="sng" dirty="0"/>
              <a:t>　</a:t>
            </a:r>
            <a:r>
              <a:rPr kumimoji="1" lang="en-US" altLang="ja-JP" u="sng" dirty="0" smtClean="0"/>
              <a:t>ILC</a:t>
            </a:r>
            <a:r>
              <a:rPr kumimoji="1" lang="ja-JP" altLang="en-US" u="sng" dirty="0" smtClean="0"/>
              <a:t> </a:t>
            </a:r>
            <a:r>
              <a:rPr lang="ja-JP" altLang="en-US" u="sng" dirty="0"/>
              <a:t>で</a:t>
            </a:r>
            <a:r>
              <a:rPr kumimoji="1" lang="ja-JP" altLang="en-US" u="sng" dirty="0" smtClean="0"/>
              <a:t> ヒッグス結合の詳細決定はどこまでできるか</a:t>
            </a:r>
            <a:endParaRPr kumimoji="1" lang="ja-JP" altLang="en-US" u="sng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719782" y="794205"/>
            <a:ext cx="4548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T.Barklow</a:t>
            </a:r>
            <a:r>
              <a:rPr kumimoji="1" lang="en-US" altLang="ja-JP" dirty="0" smtClean="0"/>
              <a:t> et al. , presented at AWLC17 </a:t>
            </a:r>
            <a:r>
              <a:rPr lang="en-US" altLang="ja-JP" dirty="0" smtClean="0"/>
              <a:t> 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0289" y="840693"/>
            <a:ext cx="446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Effective Filed Theory  </a:t>
            </a:r>
            <a:r>
              <a:rPr lang="en-US" altLang="ja-JP" dirty="0" smtClean="0"/>
              <a:t>(</a:t>
            </a:r>
            <a:r>
              <a:rPr kumimoji="1" lang="en-US" altLang="ja-JP" dirty="0" smtClean="0"/>
              <a:t>EFT) </a:t>
            </a:r>
            <a:r>
              <a:rPr kumimoji="1" lang="ja-JP" altLang="en-US" dirty="0" smtClean="0"/>
              <a:t>による解析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80292" y="1367350"/>
            <a:ext cx="83958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ILC</a:t>
            </a:r>
            <a:r>
              <a:rPr kumimoji="1" lang="ja-JP" altLang="en-US" sz="1600" dirty="0" smtClean="0"/>
              <a:t>のヒッグス結合の詳細決定で重要な点は、結合定数</a:t>
            </a:r>
            <a:r>
              <a:rPr lang="ja-JP" altLang="en-US" sz="1600" dirty="0" smtClean="0"/>
              <a:t>の絶対値が精度よく決まること。</a:t>
            </a:r>
            <a:endParaRPr lang="en-US" altLang="ja-JP" sz="1600" dirty="0" smtClean="0"/>
          </a:p>
          <a:p>
            <a:r>
              <a:rPr kumimoji="1" lang="ja-JP" altLang="en-US" sz="1600" dirty="0" smtClean="0"/>
              <a:t>そのためには　</a:t>
            </a:r>
            <a:r>
              <a:rPr kumimoji="1" lang="en-US" altLang="ja-JP" sz="1600" dirty="0" smtClean="0"/>
              <a:t>H-&gt;WW* </a:t>
            </a:r>
            <a:r>
              <a:rPr kumimoji="1" lang="ja-JP" altLang="en-US" sz="1600" dirty="0" smtClean="0"/>
              <a:t>の分岐比と</a:t>
            </a:r>
            <a:r>
              <a:rPr kumimoji="1" lang="en-US" altLang="ja-JP" sz="1600" dirty="0" smtClean="0"/>
              <a:t>WW fusion </a:t>
            </a:r>
            <a:r>
              <a:rPr kumimoji="1" lang="ja-JP" altLang="en-US" sz="1600" dirty="0" smtClean="0"/>
              <a:t>過程によるヒッグス粒子の生成断面積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が重要と考えられていた。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しかし、</a:t>
            </a:r>
            <a:r>
              <a:rPr kumimoji="1" lang="en-US" altLang="ja-JP" sz="1600" dirty="0" smtClean="0"/>
              <a:t>gauge invariant </a:t>
            </a:r>
            <a:r>
              <a:rPr kumimoji="1" lang="ja-JP" altLang="en-US" sz="1600" dirty="0" smtClean="0"/>
              <a:t>な</a:t>
            </a:r>
            <a:r>
              <a:rPr kumimoji="1" lang="en-US" altLang="ja-JP" sz="1600" dirty="0" smtClean="0"/>
              <a:t>EFT</a:t>
            </a:r>
            <a:r>
              <a:rPr kumimoji="1" lang="ja-JP" altLang="en-US" sz="1600" dirty="0" smtClean="0"/>
              <a:t>よると、それは、必ずしも正しくなく、必要でもない</a:t>
            </a:r>
            <a:r>
              <a:rPr kumimoji="1" lang="ja-JP" altLang="en-US" dirty="0" smtClean="0"/>
              <a:t>。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50" y="2520375"/>
            <a:ext cx="7725067" cy="191092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01" y="4476325"/>
            <a:ext cx="5477163" cy="21572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テキスト ボックス 11"/>
          <p:cNvSpPr txBox="1"/>
          <p:nvPr/>
        </p:nvSpPr>
        <p:spPr>
          <a:xfrm>
            <a:off x="165288" y="532614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＝</a:t>
            </a:r>
            <a:r>
              <a:rPr lang="ja-JP" altLang="en-US" dirty="0"/>
              <a:t>＞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63368" y="4893242"/>
            <a:ext cx="29256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/>
              <a:t>電弱精密測定、</a:t>
            </a:r>
            <a:r>
              <a:rPr lang="en-US" altLang="ja-JP" sz="1600" dirty="0" err="1" smtClean="0"/>
              <a:t>ee</a:t>
            </a:r>
            <a:r>
              <a:rPr lang="en-US" altLang="ja-JP" sz="1600" dirty="0" smtClean="0"/>
              <a:t>-&gt;WW </a:t>
            </a:r>
            <a:r>
              <a:rPr lang="ja-JP" altLang="en-US" sz="1600" dirty="0" smtClean="0"/>
              <a:t>による、</a:t>
            </a:r>
            <a:r>
              <a:rPr lang="en-US" altLang="ja-JP" sz="1600" dirty="0" smtClean="0"/>
              <a:t>triple gauge coupling</a:t>
            </a:r>
            <a:r>
              <a:rPr lang="ja-JP" altLang="en-US" sz="1600" dirty="0"/>
              <a:t>　</a:t>
            </a:r>
            <a:r>
              <a:rPr lang="ja-JP" altLang="en-US" sz="1600" dirty="0" smtClean="0"/>
              <a:t>と合わせて、</a:t>
            </a:r>
            <a:r>
              <a:rPr lang="en-US" altLang="ja-JP" sz="1600" dirty="0" smtClean="0"/>
              <a:t>ILC250</a:t>
            </a:r>
            <a:r>
              <a:rPr lang="ja-JP" altLang="en-US" sz="1600" dirty="0" smtClean="0"/>
              <a:t> で結合定数の</a:t>
            </a:r>
            <a:r>
              <a:rPr lang="ja-JP" altLang="en-US" sz="1600" dirty="0"/>
              <a:t>絶対値</a:t>
            </a:r>
            <a:r>
              <a:rPr lang="ja-JP" altLang="en-US" sz="1600" dirty="0" smtClean="0"/>
              <a:t>が精度よく決められる</a:t>
            </a:r>
            <a:r>
              <a:rPr lang="en-US" altLang="ja-JP" sz="1600" dirty="0" smtClean="0"/>
              <a:t> </a:t>
            </a:r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DA43-D5AB-4F5F-A954-3C1003084C8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65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286" y="708830"/>
            <a:ext cx="6306511" cy="4724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テキスト ボックス 2"/>
          <p:cNvSpPr txBox="1"/>
          <p:nvPr/>
        </p:nvSpPr>
        <p:spPr>
          <a:xfrm>
            <a:off x="6478022" y="157018"/>
            <a:ext cx="2151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M.Peskin</a:t>
            </a:r>
            <a:r>
              <a:rPr kumimoji="1" lang="en-US" altLang="ja-JP" dirty="0" smtClean="0"/>
              <a:t> AWLC17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85469" y="5560291"/>
            <a:ext cx="74799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ヒッグス物理に</a:t>
            </a:r>
            <a:r>
              <a:rPr lang="ja-JP" altLang="en-US" dirty="0"/>
              <a:t>も</a:t>
            </a:r>
            <a:r>
              <a:rPr lang="ja-JP" altLang="en-US" dirty="0" smtClean="0"/>
              <a:t>、</a:t>
            </a:r>
            <a:r>
              <a:rPr lang="en-US" altLang="ja-JP" dirty="0" smtClean="0"/>
              <a:t>beam polarization </a:t>
            </a:r>
            <a:r>
              <a:rPr lang="ja-JP" altLang="en-US" dirty="0" smtClean="0"/>
              <a:t>が非常に重要。</a:t>
            </a:r>
            <a:endParaRPr lang="en-US" altLang="ja-JP" dirty="0"/>
          </a:p>
          <a:p>
            <a:r>
              <a:rPr lang="ja-JP" altLang="en-US" dirty="0" smtClean="0"/>
              <a:t>同じ </a:t>
            </a:r>
            <a:r>
              <a:rPr lang="en-US" altLang="ja-JP" dirty="0" smtClean="0"/>
              <a:t>integrated luminosity </a:t>
            </a:r>
            <a:r>
              <a:rPr lang="ja-JP" altLang="en-US" dirty="0" smtClean="0"/>
              <a:t>な</a:t>
            </a:r>
            <a:r>
              <a:rPr lang="ja-JP" altLang="en-US" dirty="0"/>
              <a:t>ら</a:t>
            </a:r>
            <a:r>
              <a:rPr lang="ja-JP" altLang="en-US" dirty="0" smtClean="0"/>
              <a:t>、</a:t>
            </a:r>
            <a:r>
              <a:rPr lang="en-US" altLang="ja-JP" dirty="0" smtClean="0"/>
              <a:t>ILC250</a:t>
            </a:r>
            <a:r>
              <a:rPr lang="ja-JP" altLang="en-US" dirty="0" smtClean="0"/>
              <a:t> では、５００</a:t>
            </a:r>
            <a:r>
              <a:rPr lang="en-US" altLang="ja-JP" dirty="0" smtClean="0"/>
              <a:t>GeV</a:t>
            </a:r>
            <a:r>
              <a:rPr lang="ja-JP" altLang="en-US" dirty="0" smtClean="0"/>
              <a:t> までの</a:t>
            </a:r>
            <a:r>
              <a:rPr lang="en-US" altLang="ja-JP" dirty="0" smtClean="0"/>
              <a:t>ILC</a:t>
            </a:r>
            <a:endParaRPr lang="en-US" altLang="ja-JP" dirty="0"/>
          </a:p>
          <a:p>
            <a:r>
              <a:rPr lang="ja-JP" altLang="en-US" dirty="0" smtClean="0"/>
              <a:t>とヒッグス結合定数の決定精度は変わらない。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DA43-D5AB-4F5F-A954-3C1003084C8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0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DA43-D5AB-4F5F-A954-3C1003084C8F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70181" y="249382"/>
            <a:ext cx="4701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/>
              <a:t>ILC</a:t>
            </a:r>
            <a:r>
              <a:rPr kumimoji="1" lang="ja-JP" altLang="en-US" u="sng" dirty="0" smtClean="0"/>
              <a:t>２５０のヒッグス結合測定のインパクト</a:t>
            </a:r>
            <a:endParaRPr kumimoji="1" lang="ja-JP" altLang="en-US" u="sng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4154" y="697391"/>
            <a:ext cx="8749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kumimoji="1" lang="en-US" altLang="ja-JP" dirty="0" smtClean="0"/>
              <a:t>Invisible branching ratio 03.%  </a:t>
            </a:r>
            <a:r>
              <a:rPr kumimoji="1" lang="ja-JP" altLang="en-US" dirty="0" smtClean="0"/>
              <a:t>測定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kumimoji="1" lang="ja-JP" altLang="en-US" dirty="0" smtClean="0"/>
              <a:t>＝＞　</a:t>
            </a:r>
            <a:r>
              <a:rPr lang="en-US" altLang="ja-JP" dirty="0" smtClean="0"/>
              <a:t>H-&gt;XX </a:t>
            </a:r>
            <a:r>
              <a:rPr lang="ja-JP" altLang="en-US" dirty="0" smtClean="0"/>
              <a:t>のよりヒッグス粒子の半分の質量まで</a:t>
            </a:r>
            <a:r>
              <a:rPr kumimoji="1" lang="en-US" altLang="ja-JP" dirty="0" smtClean="0"/>
              <a:t>singlet dark matter </a:t>
            </a:r>
            <a:r>
              <a:rPr kumimoji="1" lang="ja-JP" altLang="en-US" dirty="0" smtClean="0"/>
              <a:t>探索可能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4154" y="1371553"/>
            <a:ext cx="542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ja-JP" altLang="en-US" dirty="0" smtClean="0"/>
              <a:t>様々の模型を区別する　（</a:t>
            </a:r>
            <a:r>
              <a:rPr lang="en-US" altLang="ja-JP" dirty="0" smtClean="0"/>
              <a:t>M. </a:t>
            </a:r>
            <a:r>
              <a:rPr lang="en-US" altLang="ja-JP" dirty="0" err="1" smtClean="0"/>
              <a:t>Peskin</a:t>
            </a:r>
            <a:r>
              <a:rPr lang="en-US" altLang="ja-JP" dirty="0" smtClean="0"/>
              <a:t> AWLC17)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695" y="3970918"/>
            <a:ext cx="3868013" cy="279020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58" y="1740885"/>
            <a:ext cx="6785992" cy="2144186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677334" y="4215257"/>
            <a:ext cx="3057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HL-LHC</a:t>
            </a:r>
            <a:r>
              <a:rPr lang="ja-JP" altLang="en-US" sz="1600" dirty="0"/>
              <a:t> </a:t>
            </a:r>
            <a:r>
              <a:rPr lang="ja-JP" altLang="en-US" sz="1600" dirty="0" smtClean="0"/>
              <a:t>の直接探索を超える</a:t>
            </a:r>
            <a:endParaRPr lang="en-US" altLang="ja-JP" sz="1600" dirty="0" smtClean="0"/>
          </a:p>
          <a:p>
            <a:r>
              <a:rPr lang="ja-JP" altLang="en-US" sz="1600" dirty="0" smtClean="0"/>
              <a:t>モデルポイント９</a:t>
            </a:r>
            <a:r>
              <a:rPr lang="ja-JP" altLang="en-US" sz="1600" dirty="0"/>
              <a:t>例</a:t>
            </a:r>
            <a:r>
              <a:rPr lang="ja-JP" altLang="en-US" sz="1600" dirty="0" smtClean="0"/>
              <a:t>についての</a:t>
            </a:r>
            <a:endParaRPr lang="en-US" altLang="ja-JP" sz="1600" dirty="0" smtClean="0"/>
          </a:p>
          <a:p>
            <a:r>
              <a:rPr kumimoji="1" lang="ja-JP" altLang="en-US" sz="1600" dirty="0" smtClean="0"/>
              <a:t>ヒッグス結合のずれ（％）</a:t>
            </a:r>
            <a:endParaRPr kumimoji="1" lang="ja-JP" altLang="en-US" sz="16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0658" y="5444482"/>
            <a:ext cx="34339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SM</a:t>
            </a:r>
            <a:r>
              <a:rPr lang="ja-JP" altLang="en-US" sz="1600" dirty="0"/>
              <a:t> </a:t>
            </a:r>
            <a:r>
              <a:rPr lang="ja-JP" altLang="en-US" sz="1600" dirty="0" smtClean="0"/>
              <a:t>およびそれ</a:t>
            </a:r>
            <a:r>
              <a:rPr lang="ja-JP" altLang="en-US" sz="1600" dirty="0"/>
              <a:t>ら</a:t>
            </a:r>
            <a:r>
              <a:rPr lang="ja-JP" altLang="en-US" sz="1600" dirty="0" smtClean="0"/>
              <a:t>のモデルポイント</a:t>
            </a:r>
            <a:endParaRPr lang="en-US" altLang="ja-JP" sz="1600" dirty="0" smtClean="0"/>
          </a:p>
          <a:p>
            <a:r>
              <a:rPr kumimoji="1" lang="ja-JP" altLang="en-US" sz="1600" dirty="0" smtClean="0"/>
              <a:t>の区別可能性　（</a:t>
            </a:r>
            <a:r>
              <a:rPr kumimoji="1" lang="en-US" altLang="ja-JP" sz="1600" dirty="0" smtClean="0"/>
              <a:t>n </a:t>
            </a:r>
            <a:r>
              <a:rPr kumimoji="1" lang="ja-JP" altLang="en-US" sz="1600" dirty="0" smtClean="0"/>
              <a:t>シグマ）</a:t>
            </a:r>
            <a:endParaRPr kumimoji="1" lang="ja-JP" altLang="en-US" sz="1600" dirty="0"/>
          </a:p>
        </p:txBody>
      </p:sp>
      <p:cxnSp>
        <p:nvCxnSpPr>
          <p:cNvPr id="12" name="直線矢印コネクタ 11"/>
          <p:cNvCxnSpPr>
            <a:stCxn id="9" idx="0"/>
          </p:cNvCxnSpPr>
          <p:nvPr/>
        </p:nvCxnSpPr>
        <p:spPr>
          <a:xfrm flipV="1">
            <a:off x="2205958" y="3885071"/>
            <a:ext cx="130842" cy="33018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>
            <a:stCxn id="10" idx="3"/>
          </p:cNvCxnSpPr>
          <p:nvPr/>
        </p:nvCxnSpPr>
        <p:spPr>
          <a:xfrm flipV="1">
            <a:off x="4134611" y="5708073"/>
            <a:ext cx="661084" cy="287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30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DA43-D5AB-4F5F-A954-3C1003084C8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14505" y="252399"/>
            <a:ext cx="5016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u="sng" dirty="0" smtClean="0"/>
              <a:t>２５０</a:t>
            </a:r>
            <a:r>
              <a:rPr lang="en-US" altLang="ja-JP" u="sng" dirty="0" smtClean="0"/>
              <a:t>GeV</a:t>
            </a:r>
            <a:r>
              <a:rPr lang="ja-JP" altLang="en-US" u="sng" dirty="0" smtClean="0"/>
              <a:t>より高いエネルギーでの重要な</a:t>
            </a:r>
            <a:r>
              <a:rPr lang="ja-JP" altLang="en-US" u="sng" dirty="0"/>
              <a:t>測定</a:t>
            </a:r>
            <a:endParaRPr kumimoji="1" lang="ja-JP" altLang="en-US" u="sng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8" y="1403614"/>
            <a:ext cx="3730714" cy="289442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77090" y="740423"/>
            <a:ext cx="4578497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トップクォーク</a:t>
            </a:r>
            <a:r>
              <a:rPr lang="ja-JP" altLang="en-US" sz="1600" dirty="0" smtClean="0"/>
              <a:t>対生成領域</a:t>
            </a:r>
            <a:r>
              <a:rPr kumimoji="1" lang="ja-JP" altLang="en-US" sz="1600" dirty="0" smtClean="0"/>
              <a:t>の</a:t>
            </a:r>
            <a:r>
              <a:rPr lang="en-US" altLang="ja-JP" sz="1600" dirty="0" smtClean="0"/>
              <a:t>threshold scan</a:t>
            </a:r>
            <a:endParaRPr lang="en-US" altLang="ja-JP" sz="1600" dirty="0"/>
          </a:p>
          <a:p>
            <a:r>
              <a:rPr lang="ja-JP" altLang="en-US" sz="1600" dirty="0" smtClean="0"/>
              <a:t>による質量の精密決定　（５０</a:t>
            </a:r>
            <a:r>
              <a:rPr lang="en-US" altLang="ja-JP" sz="1600" dirty="0" smtClean="0"/>
              <a:t>MeV</a:t>
            </a:r>
            <a:r>
              <a:rPr lang="ja-JP" altLang="en-US" sz="1600" dirty="0" smtClean="0"/>
              <a:t> 程度まで）</a:t>
            </a:r>
            <a:endParaRPr lang="en-US" altLang="ja-JP" sz="1600" dirty="0" smtClean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91" y="4339069"/>
            <a:ext cx="2816719" cy="2518931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3172756" y="5954138"/>
            <a:ext cx="16113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err="1" smtClean="0"/>
              <a:t>D.Buttazzo</a:t>
            </a:r>
            <a:r>
              <a:rPr lang="en-US" altLang="ja-JP" sz="1400" dirty="0" smtClean="0"/>
              <a:t>, et al</a:t>
            </a:r>
          </a:p>
          <a:p>
            <a:r>
              <a:rPr lang="en-US" altLang="ja-JP" sz="1400" dirty="0"/>
              <a:t>a</a:t>
            </a:r>
            <a:r>
              <a:rPr kumimoji="1" lang="en-US" altLang="ja-JP" sz="1400" dirty="0" smtClean="0"/>
              <a:t>rXive:1307.353</a:t>
            </a:r>
            <a:r>
              <a:rPr kumimoji="1" lang="en-US" altLang="ja-JP" sz="1600" dirty="0" smtClean="0"/>
              <a:t>6</a:t>
            </a:r>
            <a:endParaRPr kumimoji="1" lang="ja-JP" altLang="en-US" sz="16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364455" y="3165155"/>
            <a:ext cx="1808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LCC Physics WG</a:t>
            </a:r>
            <a:r>
              <a:rPr lang="ja-JP" altLang="en-US" sz="1400" dirty="0" smtClean="0"/>
              <a:t>　</a:t>
            </a:r>
            <a:r>
              <a:rPr kumimoji="1" lang="en-US" altLang="ja-JP" sz="1400" dirty="0" smtClean="0"/>
              <a:t>arXiv:1506.05992v2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11291" y="4208648"/>
            <a:ext cx="42883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標準理論の真空安定性の問題へのインプット</a:t>
            </a:r>
            <a:endParaRPr kumimoji="1" lang="en-US" altLang="ja-JP" sz="1600" dirty="0" smtClean="0"/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5628" y="2349198"/>
            <a:ext cx="3718731" cy="2411325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064" y="1077209"/>
            <a:ext cx="3395700" cy="149400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659443" y="804612"/>
            <a:ext cx="292735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Double  Higgs Production </a:t>
            </a:r>
            <a:endParaRPr kumimoji="1" lang="ja-JP" altLang="en-US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7790" y="4530554"/>
            <a:ext cx="2674309" cy="2026824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5519928" y="6475272"/>
            <a:ext cx="2424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C.F. </a:t>
            </a:r>
            <a:r>
              <a:rPr kumimoji="1" lang="en-US" altLang="ja-JP" sz="1400" dirty="0" err="1" smtClean="0"/>
              <a:t>Durig</a:t>
            </a:r>
            <a:r>
              <a:rPr kumimoji="1" lang="en-US" altLang="ja-JP" sz="1400" dirty="0" smtClean="0"/>
              <a:t> et al, LCWS2016</a:t>
            </a:r>
          </a:p>
        </p:txBody>
      </p:sp>
    </p:spTree>
    <p:extLst>
      <p:ext uri="{BB962C8B-B14F-4D97-AF65-F5344CB8AC3E}">
        <p14:creationId xmlns:p14="http://schemas.microsoft.com/office/powerpoint/2010/main" val="463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429346" y="1017011"/>
            <a:ext cx="8086004" cy="2852737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３．</a:t>
            </a:r>
            <a:r>
              <a:rPr lang="en-US" altLang="ja-JP" sz="4000" dirty="0"/>
              <a:t>ILC</a:t>
            </a:r>
            <a:r>
              <a:rPr lang="ja-JP" altLang="en-US" sz="4000" dirty="0"/>
              <a:t>実現に向けての最近の</a:t>
            </a:r>
            <a:r>
              <a:rPr lang="ja-JP" altLang="en-US" sz="4000" dirty="0" smtClean="0"/>
              <a:t>動き</a:t>
            </a:r>
            <a:endParaRPr kumimoji="1" lang="ja-JP" altLang="en-US" sz="40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DA43-D5AB-4F5F-A954-3C1003084C8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840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729672" y="1699491"/>
            <a:ext cx="766427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sz="4000" dirty="0" smtClean="0"/>
              <a:t>ILC</a:t>
            </a:r>
            <a:r>
              <a:rPr kumimoji="1" lang="ja-JP" altLang="en-US" sz="4000" dirty="0" smtClean="0"/>
              <a:t>プロジェクトの概要</a:t>
            </a:r>
            <a:endParaRPr kumimoji="1" lang="en-US" altLang="ja-JP" sz="40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4000" dirty="0" smtClean="0"/>
              <a:t>ILC</a:t>
            </a:r>
            <a:r>
              <a:rPr kumimoji="1" lang="ja-JP" altLang="en-US" sz="4000" dirty="0" smtClean="0"/>
              <a:t>における物理</a:t>
            </a:r>
            <a:endParaRPr kumimoji="1" lang="en-US" altLang="ja-JP" sz="4000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4000" dirty="0" smtClean="0"/>
              <a:t>ILC</a:t>
            </a:r>
            <a:r>
              <a:rPr kumimoji="1" lang="ja-JP" altLang="en-US" sz="4000" dirty="0"/>
              <a:t>実現</a:t>
            </a:r>
            <a:r>
              <a:rPr kumimoji="1" lang="ja-JP" altLang="en-US" sz="4000" dirty="0" smtClean="0"/>
              <a:t>に</a:t>
            </a:r>
            <a:r>
              <a:rPr kumimoji="1" lang="ja-JP" altLang="en-US" sz="4000" dirty="0"/>
              <a:t>向</a:t>
            </a:r>
            <a:r>
              <a:rPr kumimoji="1" lang="ja-JP" altLang="en-US" sz="4000" dirty="0" smtClean="0"/>
              <a:t>けての</a:t>
            </a:r>
            <a:r>
              <a:rPr kumimoji="1" lang="ja-JP" altLang="en-US" sz="4000" dirty="0"/>
              <a:t>最近</a:t>
            </a:r>
            <a:r>
              <a:rPr kumimoji="1" lang="ja-JP" altLang="en-US" sz="4000" dirty="0" smtClean="0"/>
              <a:t>の動き</a:t>
            </a:r>
            <a:endParaRPr kumimoji="1" lang="en-US" altLang="ja-JP" sz="4000" dirty="0" smtClean="0"/>
          </a:p>
          <a:p>
            <a:r>
              <a:rPr kumimoji="1" lang="ja-JP" altLang="en-US" sz="4000" dirty="0" smtClean="0"/>
              <a:t>　</a:t>
            </a:r>
            <a:r>
              <a:rPr kumimoji="1" lang="ja-JP" altLang="en-US" sz="4000" dirty="0"/>
              <a:t>　</a:t>
            </a:r>
            <a:r>
              <a:rPr kumimoji="1" lang="en-US" altLang="ja-JP" sz="4000" dirty="0" smtClean="0">
                <a:solidFill>
                  <a:srgbClr val="0070C0"/>
                </a:solidFill>
              </a:rPr>
              <a:t>ILC250</a:t>
            </a:r>
            <a:endParaRPr kumimoji="1" lang="ja-JP" altLang="en-US" sz="4000" dirty="0">
              <a:solidFill>
                <a:srgbClr val="0070C0"/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DA43-D5AB-4F5F-A954-3C1003084C8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990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1" lang="en-US" altLang="ja-JP" dirty="0" smtClean="0"/>
              <a:t>2012</a:t>
            </a:r>
            <a:r>
              <a:rPr kumimoji="1" lang="ja-JP" altLang="en-US" dirty="0" smtClean="0"/>
              <a:t>年以降の動き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D635-24C2-42BE-B737-ADADCB146307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866944" y="2109034"/>
            <a:ext cx="79413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000" dirty="0" smtClean="0">
                <a:cs typeface="Times New Roman" panose="02020603050405020304" pitchFamily="18" charset="0"/>
              </a:rPr>
              <a:t>２０１２年７月ヒッグス粒子の</a:t>
            </a:r>
            <a:r>
              <a:rPr lang="ja-JP" altLang="en-US" sz="2000" dirty="0" smtClean="0">
                <a:cs typeface="Times New Roman" panose="02020603050405020304" pitchFamily="18" charset="0"/>
              </a:rPr>
              <a:t>発見。</a:t>
            </a:r>
            <a:endParaRPr lang="en-US" altLang="ja-JP" sz="2000" dirty="0" smtClean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000" dirty="0" smtClean="0">
                <a:cs typeface="Times New Roman" panose="02020603050405020304" pitchFamily="18" charset="0"/>
              </a:rPr>
              <a:t>２０１２年１０月高エネルギー物理学研究者会議が</a:t>
            </a:r>
            <a:r>
              <a:rPr lang="en-US" altLang="ja-JP" sz="2000" dirty="0" smtClean="0">
                <a:cs typeface="Times New Roman" panose="02020603050405020304" pitchFamily="18" charset="0"/>
              </a:rPr>
              <a:t>ILC</a:t>
            </a:r>
            <a:r>
              <a:rPr lang="ja-JP" altLang="en-US" sz="2000" dirty="0" smtClean="0">
                <a:cs typeface="Times New Roman" panose="02020603050405020304" pitchFamily="18" charset="0"/>
              </a:rPr>
              <a:t>を</a:t>
            </a:r>
            <a:r>
              <a:rPr lang="en-US" altLang="ja-JP" sz="2000" dirty="0" smtClean="0">
                <a:cs typeface="Times New Roman" panose="02020603050405020304" pitchFamily="18" charset="0"/>
              </a:rPr>
              <a:t>global project </a:t>
            </a:r>
            <a:r>
              <a:rPr lang="ja-JP" altLang="en-US" sz="2000" dirty="0" smtClean="0">
                <a:cs typeface="Times New Roman" panose="02020603050405020304" pitchFamily="18" charset="0"/>
              </a:rPr>
              <a:t>として日本がホストすることを提案。</a:t>
            </a:r>
            <a:r>
              <a:rPr lang="ja-JP" altLang="en-US" sz="2000" dirty="0">
                <a:cs typeface="Times New Roman" panose="02020603050405020304" pitchFamily="18" charset="0"/>
              </a:rPr>
              <a:t>　</a:t>
            </a:r>
            <a:r>
              <a:rPr lang="ja-JP" altLang="en-US" sz="2000" dirty="0" smtClean="0">
                <a:cs typeface="Times New Roman" panose="02020603050405020304" pitchFamily="18" charset="0"/>
              </a:rPr>
              <a:t>欧米の</a:t>
            </a:r>
            <a:r>
              <a:rPr lang="en-US" altLang="ja-JP" sz="2000" dirty="0" smtClean="0">
                <a:cs typeface="Times New Roman" panose="02020603050405020304" pitchFamily="18" charset="0"/>
              </a:rPr>
              <a:t>HEP</a:t>
            </a:r>
            <a:r>
              <a:rPr lang="ja-JP" altLang="en-US" sz="2000" dirty="0" smtClean="0">
                <a:cs typeface="Times New Roman" panose="02020603050405020304" pitchFamily="18" charset="0"/>
              </a:rPr>
              <a:t>将来計画や国際コミュニティからの支持</a:t>
            </a:r>
            <a:r>
              <a:rPr lang="ja-JP" altLang="en-US" sz="2000" dirty="0" smtClean="0">
                <a:cs typeface="Times New Roman" panose="02020603050405020304" pitchFamily="18" charset="0"/>
              </a:rPr>
              <a:t>表明。</a:t>
            </a:r>
            <a:endParaRPr lang="en-US" altLang="ja-JP" sz="2000" dirty="0" smtClean="0">
              <a:cs typeface="Times New Roman" panose="02020603050405020304" pitchFamily="18" charset="0"/>
            </a:endParaRPr>
          </a:p>
          <a:p>
            <a:r>
              <a:rPr lang="ja-JP" altLang="en-US" sz="2000" dirty="0">
                <a:cs typeface="Times New Roman" panose="02020603050405020304" pitchFamily="18" charset="0"/>
              </a:rPr>
              <a:t>　</a:t>
            </a:r>
            <a:r>
              <a:rPr lang="ja-JP" altLang="en-US" sz="2000" dirty="0" smtClean="0">
                <a:cs typeface="Times New Roman" panose="02020603050405020304" pitchFamily="18" charset="0"/>
              </a:rPr>
              <a:t>　</a:t>
            </a:r>
            <a:r>
              <a:rPr lang="en-US" altLang="ja-JP" sz="2000" dirty="0" smtClean="0">
                <a:cs typeface="Times New Roman" panose="02020603050405020304" pitchFamily="18" charset="0"/>
              </a:rPr>
              <a:t>    </a:t>
            </a:r>
            <a:r>
              <a:rPr lang="en-US" altLang="ja-JP" sz="2000" dirty="0">
                <a:cs typeface="Times New Roman" panose="02020603050405020304" pitchFamily="18" charset="0"/>
              </a:rPr>
              <a:t>The European Strategy for Particle Physics Update 2013</a:t>
            </a:r>
          </a:p>
          <a:p>
            <a:r>
              <a:rPr lang="en-US" altLang="ja-JP" sz="2000" dirty="0">
                <a:cs typeface="Times New Roman" panose="02020603050405020304" pitchFamily="18" charset="0"/>
              </a:rPr>
              <a:t>     </a:t>
            </a:r>
            <a:r>
              <a:rPr lang="ja-JP" altLang="en-US" sz="2000" dirty="0" smtClean="0">
                <a:cs typeface="Times New Roman" panose="02020603050405020304" pitchFamily="18" charset="0"/>
              </a:rPr>
              <a:t>　　</a:t>
            </a:r>
            <a:r>
              <a:rPr lang="en-US" altLang="ja-JP" sz="2000" dirty="0" smtClean="0">
                <a:cs typeface="Times New Roman" panose="02020603050405020304" pitchFamily="18" charset="0"/>
              </a:rPr>
              <a:t>US</a:t>
            </a:r>
            <a:r>
              <a:rPr lang="ja-JP" altLang="en-US" sz="2000" dirty="0" smtClean="0">
                <a:cs typeface="Times New Roman" panose="02020603050405020304" pitchFamily="18" charset="0"/>
              </a:rPr>
              <a:t> </a:t>
            </a:r>
            <a:r>
              <a:rPr lang="en-US" altLang="ja-JP" sz="2000" dirty="0" smtClean="0">
                <a:cs typeface="Times New Roman" panose="02020603050405020304" pitchFamily="18" charset="0"/>
              </a:rPr>
              <a:t>P5 </a:t>
            </a:r>
            <a:r>
              <a:rPr lang="en-US" altLang="ja-JP" sz="2000" dirty="0">
                <a:cs typeface="Times New Roman" panose="02020603050405020304" pitchFamily="18" charset="0"/>
              </a:rPr>
              <a:t>report (May 2014</a:t>
            </a:r>
            <a:r>
              <a:rPr lang="en-US" altLang="ja-JP" sz="2000" dirty="0" smtClean="0">
                <a:cs typeface="Times New Roman" panose="02020603050405020304" pitchFamily="18" charset="0"/>
              </a:rPr>
              <a:t>)</a:t>
            </a:r>
          </a:p>
          <a:p>
            <a:r>
              <a:rPr lang="en-US" altLang="ja-JP" sz="2000" dirty="0" smtClean="0">
                <a:cs typeface="Times New Roman" panose="02020603050405020304" pitchFamily="18" charset="0"/>
              </a:rPr>
              <a:t>          ACFA/</a:t>
            </a:r>
            <a:r>
              <a:rPr lang="en-US" altLang="ja-JP" sz="2000" dirty="0" err="1" smtClean="0">
                <a:cs typeface="Times New Roman" panose="02020603050405020304" pitchFamily="18" charset="0"/>
              </a:rPr>
              <a:t>AsiaHEP</a:t>
            </a:r>
            <a:r>
              <a:rPr lang="en-US" altLang="ja-JP" sz="2000" dirty="0" smtClean="0">
                <a:cs typeface="Times New Roman" panose="02020603050405020304" pitchFamily="18" charset="0"/>
              </a:rPr>
              <a:t> </a:t>
            </a:r>
            <a:r>
              <a:rPr lang="en-US" altLang="ja-JP" sz="2000" dirty="0">
                <a:cs typeface="Times New Roman" panose="02020603050405020304" pitchFamily="18" charset="0"/>
              </a:rPr>
              <a:t>Statement  (September 2013, March 2016)</a:t>
            </a:r>
          </a:p>
          <a:p>
            <a:r>
              <a:rPr lang="en-US" altLang="ja-JP" sz="2000" dirty="0" smtClean="0">
                <a:cs typeface="Times New Roman" panose="02020603050405020304" pitchFamily="18" charset="0"/>
              </a:rPr>
              <a:t>          </a:t>
            </a:r>
            <a:r>
              <a:rPr lang="en-US" altLang="ja-JP" sz="2000" dirty="0">
                <a:cs typeface="Times New Roman" panose="02020603050405020304" pitchFamily="18" charset="0"/>
              </a:rPr>
              <a:t>ICFA statements (January and July 2014</a:t>
            </a:r>
            <a:r>
              <a:rPr lang="en-US" altLang="ja-JP" sz="2000" dirty="0" smtClean="0"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ja-JP" altLang="en-US" sz="2000" dirty="0" smtClean="0">
                <a:cs typeface="Times New Roman" panose="02020603050405020304" pitchFamily="18" charset="0"/>
              </a:rPr>
              <a:t>２０１３</a:t>
            </a:r>
            <a:r>
              <a:rPr lang="ja-JP" altLang="en-US" sz="2000" dirty="0">
                <a:cs typeface="Times New Roman" panose="02020603050405020304" pitchFamily="18" charset="0"/>
              </a:rPr>
              <a:t>年</a:t>
            </a:r>
            <a:r>
              <a:rPr lang="ja-JP" altLang="en-US" sz="2000" dirty="0" smtClean="0">
                <a:cs typeface="Times New Roman" panose="02020603050405020304" pitchFamily="18" charset="0"/>
              </a:rPr>
              <a:t>６月</a:t>
            </a:r>
            <a:r>
              <a:rPr lang="en-US" altLang="ja-JP" sz="2000" dirty="0" smtClean="0">
                <a:cs typeface="Times New Roman" panose="02020603050405020304" pitchFamily="18" charset="0"/>
              </a:rPr>
              <a:t>ICFA</a:t>
            </a:r>
            <a:r>
              <a:rPr lang="ja-JP" altLang="en-US" sz="2000" dirty="0" smtClean="0">
                <a:cs typeface="Times New Roman" panose="02020603050405020304" pitchFamily="18" charset="0"/>
              </a:rPr>
              <a:t>のもとの</a:t>
            </a:r>
            <a:r>
              <a:rPr lang="en-US" altLang="ja-JP" sz="2000" dirty="0" smtClean="0">
                <a:cs typeface="Times New Roman" panose="02020603050405020304" pitchFamily="18" charset="0"/>
              </a:rPr>
              <a:t>GDE</a:t>
            </a:r>
            <a:r>
              <a:rPr lang="ja-JP" altLang="en-US" sz="2000" dirty="0" smtClean="0">
                <a:cs typeface="Times New Roman" panose="02020603050405020304" pitchFamily="18" charset="0"/>
              </a:rPr>
              <a:t>が　</a:t>
            </a:r>
            <a:r>
              <a:rPr lang="en-US" altLang="ja-JP" sz="2000" dirty="0" smtClean="0">
                <a:cs typeface="Times New Roman" panose="02020603050405020304" pitchFamily="18" charset="0"/>
              </a:rPr>
              <a:t>ILC-TDR</a:t>
            </a:r>
            <a:r>
              <a:rPr lang="ja-JP" altLang="en-US" sz="2000" dirty="0" smtClean="0">
                <a:cs typeface="Times New Roman" panose="02020603050405020304" pitchFamily="18" charset="0"/>
              </a:rPr>
              <a:t>を</a:t>
            </a:r>
            <a:r>
              <a:rPr lang="ja-JP" altLang="en-US" sz="2000" dirty="0" smtClean="0">
                <a:cs typeface="Times New Roman" panose="02020603050405020304" pitchFamily="18" charset="0"/>
              </a:rPr>
              <a:t>発表。</a:t>
            </a:r>
            <a:endParaRPr lang="en-US" altLang="ja-JP" sz="2000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sz="2000" dirty="0" smtClean="0">
                <a:cs typeface="Times New Roman" panose="02020603050405020304" pitchFamily="18" charset="0"/>
              </a:rPr>
              <a:t>２０１３年８月　高エネルギー物理学研究者会議のもとの</a:t>
            </a:r>
            <a:r>
              <a:rPr lang="en-US" altLang="ja-JP" sz="2000" dirty="0" smtClean="0">
                <a:cs typeface="Times New Roman" panose="02020603050405020304" pitchFamily="18" charset="0"/>
              </a:rPr>
              <a:t>ILC</a:t>
            </a:r>
            <a:r>
              <a:rPr lang="ja-JP" altLang="en-US" sz="2000" dirty="0" smtClean="0">
                <a:cs typeface="Times New Roman" panose="02020603050405020304" pitchFamily="18" charset="0"/>
              </a:rPr>
              <a:t>立地評価会議が</a:t>
            </a:r>
            <a:r>
              <a:rPr lang="en-US" altLang="ja-JP" sz="2000" dirty="0" smtClean="0">
                <a:cs typeface="Times New Roman" panose="02020603050405020304" pitchFamily="18" charset="0"/>
              </a:rPr>
              <a:t>ILC</a:t>
            </a:r>
            <a:r>
              <a:rPr lang="ja-JP" altLang="en-US" sz="2000" dirty="0" smtClean="0">
                <a:cs typeface="Times New Roman" panose="02020603050405020304" pitchFamily="18" charset="0"/>
              </a:rPr>
              <a:t>の国内候補地として北上サイトを最適と評価するとの結果を公表。</a:t>
            </a:r>
            <a:endParaRPr lang="en-US" altLang="ja-JP" sz="2000" dirty="0" smtClean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09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927367" y="923636"/>
            <a:ext cx="6895833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The European Strategy for Particle Physics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Update 2013:  May 2013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582" y="1640406"/>
            <a:ext cx="5854068" cy="378331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ABB5C9-076F-4944-9E1F-A584E6F9BCF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6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30232" y="156117"/>
            <a:ext cx="604466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AsiaHEP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/ACFA statement on the ILC project:   September 2013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30232" y="625810"/>
            <a:ext cx="8734987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AsiaHEP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/ACFA welcomes the proposal by the Japanese HEP community for the ILC to be hosted in Japan. </a:t>
            </a:r>
            <a:r>
              <a:rPr kumimoji="1" lang="en-US" altLang="ja-JP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AsiaHEP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/ACFA looks forward to a proposal from the Japanese Government to initiate the ILC project. 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78780" y="2386362"/>
            <a:ext cx="683187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ICFA statement on the progress towards an ILC in Japan: February 2014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80" y="2946586"/>
            <a:ext cx="8559808" cy="140196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278780" y="4694663"/>
            <a:ext cx="26406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US P5 report  :May 2014 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980" y="4587313"/>
            <a:ext cx="5691601" cy="1951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ABB5C9-076F-4944-9E1F-A584E6F9BCFF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6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1" lang="ja-JP" altLang="en-US" dirty="0" smtClean="0"/>
              <a:t>日本政府の取り組み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2013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月、文部科学省は日本学術会議に対して「</a:t>
            </a:r>
            <a:r>
              <a:rPr kumimoji="1" lang="en-US" altLang="ja-JP" dirty="0" smtClean="0"/>
              <a:t>ILC</a:t>
            </a:r>
            <a:r>
              <a:rPr kumimoji="1" lang="ja-JP" altLang="en-US" dirty="0" smtClean="0"/>
              <a:t>計画に関する学術的見地からの検討」を求める審議依頼。</a:t>
            </a:r>
            <a:endParaRPr kumimoji="1" lang="en-US" altLang="ja-JP" dirty="0" smtClean="0"/>
          </a:p>
          <a:p>
            <a:r>
              <a:rPr lang="en-US" altLang="ja-JP" dirty="0"/>
              <a:t>2013</a:t>
            </a:r>
            <a:r>
              <a:rPr lang="ja-JP" altLang="en-US" dirty="0" smtClean="0"/>
              <a:t>年</a:t>
            </a:r>
            <a:r>
              <a:rPr lang="en-US" altLang="ja-JP" dirty="0" smtClean="0"/>
              <a:t>9</a:t>
            </a:r>
            <a:r>
              <a:rPr lang="ja-JP" altLang="en-US" dirty="0" smtClean="0"/>
              <a:t>月、日本学術会議は「国際リニアコライダー計画に関する所見」を回答、</a:t>
            </a:r>
            <a:r>
              <a:rPr lang="en-US" altLang="ja-JP" dirty="0" smtClean="0"/>
              <a:t>ILC</a:t>
            </a:r>
            <a:r>
              <a:rPr lang="ja-JP" altLang="en-US" dirty="0" smtClean="0"/>
              <a:t>計画の実施の可否判断に向けた諸課題を検討するために、</a:t>
            </a:r>
            <a:r>
              <a:rPr lang="en-US" altLang="ja-JP" dirty="0" smtClean="0"/>
              <a:t>2</a:t>
            </a:r>
            <a:r>
              <a:rPr lang="ja-JP" altLang="en-US" dirty="0" smtClean="0"/>
              <a:t>－</a:t>
            </a:r>
            <a:r>
              <a:rPr lang="en-US" altLang="ja-JP" dirty="0" smtClean="0"/>
              <a:t>3</a:t>
            </a:r>
            <a:r>
              <a:rPr lang="ja-JP" altLang="en-US" dirty="0"/>
              <a:t>年かけて集中的な調査・検討を進めること、を</a:t>
            </a:r>
            <a:r>
              <a:rPr lang="ja-JP" altLang="en-US" dirty="0" smtClean="0"/>
              <a:t>提言。</a:t>
            </a:r>
            <a:endParaRPr lang="en-US" altLang="ja-JP" dirty="0" smtClean="0"/>
          </a:p>
          <a:p>
            <a:r>
              <a:rPr kumimoji="1" lang="ja-JP" altLang="en-US" dirty="0" smtClean="0"/>
              <a:t>学術会議の提言を受けて、文部科学省では</a:t>
            </a:r>
            <a:r>
              <a:rPr kumimoji="1" lang="en-US" altLang="ja-JP" dirty="0" smtClean="0"/>
              <a:t>2014</a:t>
            </a:r>
            <a:r>
              <a:rPr kumimoji="1" lang="ja-JP" altLang="en-US" dirty="0" smtClean="0"/>
              <a:t>年</a:t>
            </a:r>
            <a:r>
              <a:rPr kumimoji="1" lang="en-US" altLang="ja-JP" dirty="0" smtClean="0"/>
              <a:t>5</a:t>
            </a:r>
            <a:r>
              <a:rPr kumimoji="1" lang="ja-JP" altLang="en-US" dirty="0" smtClean="0"/>
              <a:t>月に、省内のタスクフォース（副大臣が主宰）のもとに、有識者会議を設置。</a:t>
            </a:r>
            <a:endParaRPr kumimoji="1" lang="en-US" altLang="ja-JP" dirty="0" smtClean="0"/>
          </a:p>
          <a:p>
            <a:r>
              <a:rPr lang="ja-JP" altLang="en-US" dirty="0" smtClean="0"/>
              <a:t>それ以降、有識者会議のもとに順次４つの作業部会を設け、報告書を策定した。２０１５年６月にはこれまでに議論のまとめを発表。現在も精力的に検討を続けている。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>
                <a:solidFill>
                  <a:srgbClr val="0070C0"/>
                </a:solidFill>
              </a:rPr>
              <a:t>素粒子原子核物理作業部会、</a:t>
            </a:r>
            <a:r>
              <a:rPr lang="en-US" altLang="ja-JP" dirty="0" smtClean="0">
                <a:solidFill>
                  <a:srgbClr val="0070C0"/>
                </a:solidFill>
              </a:rPr>
              <a:t>TDR</a:t>
            </a:r>
            <a:r>
              <a:rPr lang="ja-JP" altLang="en-US" dirty="0" smtClean="0">
                <a:solidFill>
                  <a:srgbClr val="0070C0"/>
                </a:solidFill>
              </a:rPr>
              <a:t>検証作業部会、人材の確保・育成方策作業部会、体制及びマネージメントの在り方作業部会</a:t>
            </a:r>
            <a:endParaRPr lang="en-US" altLang="ja-JP" dirty="0" smtClean="0">
              <a:solidFill>
                <a:srgbClr val="0070C0"/>
              </a:solidFill>
            </a:endParaRPr>
          </a:p>
          <a:p>
            <a:r>
              <a:rPr lang="ja-JP" altLang="en-US" dirty="0" smtClean="0"/>
              <a:t>２０１６年５月に文部科学省と米国エネルギー省（</a:t>
            </a:r>
            <a:r>
              <a:rPr lang="en-US" altLang="ja-JP" dirty="0" smtClean="0"/>
              <a:t>DOE</a:t>
            </a:r>
            <a:r>
              <a:rPr lang="ja-JP" altLang="en-US" dirty="0" smtClean="0"/>
              <a:t>）間で</a:t>
            </a:r>
            <a:r>
              <a:rPr lang="en-US" altLang="ja-JP" dirty="0" smtClean="0"/>
              <a:t>ILC</a:t>
            </a:r>
            <a:r>
              <a:rPr lang="ja-JP" altLang="en-US" dirty="0" smtClean="0"/>
              <a:t>に関する</a:t>
            </a:r>
            <a:r>
              <a:rPr lang="en-US" altLang="ja-JP" dirty="0" smtClean="0"/>
              <a:t>”Discussion Group”</a:t>
            </a:r>
            <a:r>
              <a:rPr lang="ja-JP" altLang="en-US" dirty="0" smtClean="0"/>
              <a:t>を設置。</a:t>
            </a:r>
            <a:r>
              <a:rPr lang="en-US" altLang="ja-JP" dirty="0" smtClean="0"/>
              <a:t>ILC</a:t>
            </a:r>
            <a:r>
              <a:rPr lang="ja-JP" altLang="en-US" dirty="0" smtClean="0"/>
              <a:t>コスト削減のための共同研究事業を開始した。</a:t>
            </a:r>
            <a:endParaRPr lang="en-US" altLang="ja-JP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D635-24C2-42BE-B737-ADADCB146307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213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DA43-D5AB-4F5F-A954-3C1003084C8F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90" y="532323"/>
            <a:ext cx="7688409" cy="539793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29673" y="83127"/>
            <a:ext cx="7010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２０１７年２月１日　</a:t>
            </a:r>
            <a:r>
              <a:rPr kumimoji="1" lang="en-US" altLang="ja-JP" dirty="0" smtClean="0"/>
              <a:t>ILC</a:t>
            </a:r>
            <a:r>
              <a:rPr kumimoji="1" lang="ja-JP" altLang="en-US" dirty="0" smtClean="0"/>
              <a:t>に関する有識者会議（第６回）資料より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1044" y="6010126"/>
            <a:ext cx="8494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２０１７年７月２８日　第７回有識者会議で、</a:t>
            </a:r>
            <a:r>
              <a:rPr lang="ja-JP" altLang="en-US" dirty="0"/>
              <a:t>体制及びマネージメントの</a:t>
            </a:r>
            <a:r>
              <a:rPr lang="ja-JP" altLang="en-US" dirty="0" smtClean="0"/>
              <a:t>在り方</a:t>
            </a:r>
            <a:endParaRPr lang="en-US" altLang="ja-JP" dirty="0" smtClean="0"/>
          </a:p>
          <a:p>
            <a:r>
              <a:rPr lang="ja-JP" altLang="en-US" dirty="0" smtClean="0"/>
              <a:t>作業部会</a:t>
            </a:r>
            <a:r>
              <a:rPr kumimoji="1" lang="ja-JP" altLang="en-US" dirty="0" smtClean="0"/>
              <a:t>の報告書（案）が示された。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507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prstClr val="black">
                    <a:tint val="75000"/>
                  </a:prstClr>
                </a:solidFill>
                <a:latin typeface="Gill Sans"/>
                <a:ea typeface="Gill Sans"/>
                <a:cs typeface="Gill Sans"/>
              </a:rPr>
              <a:pPr/>
              <a:t>25</a:t>
            </a:fld>
            <a:endParaRPr lang="en-US" altLang="ja-JP">
              <a:solidFill>
                <a:prstClr val="black">
                  <a:tint val="75000"/>
                </a:prstClr>
              </a:solidFill>
              <a:latin typeface="Gill Sans"/>
              <a:ea typeface="Gill Sans"/>
              <a:cs typeface="Gill Sans"/>
            </a:endParaRPr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>
          <a:xfrm>
            <a:off x="1668223" y="88912"/>
            <a:ext cx="6903701" cy="598078"/>
          </a:xfrm>
        </p:spPr>
        <p:txBody>
          <a:bodyPr/>
          <a:lstStyle/>
          <a:p>
            <a:r>
              <a:rPr kumimoji="1" lang="en-US" altLang="ja-JP" dirty="0" smtClean="0"/>
              <a:t>MEXT-DOE Discussion Group</a:t>
            </a:r>
            <a:endParaRPr kumimoji="1" lang="ja-JP" altLang="en-US" dirty="0"/>
          </a:p>
        </p:txBody>
      </p:sp>
      <p:sp>
        <p:nvSpPr>
          <p:cNvPr id="5" name="テキスト プレースホルダー 2"/>
          <p:cNvSpPr txBox="1">
            <a:spLocks/>
          </p:cNvSpPr>
          <p:nvPr/>
        </p:nvSpPr>
        <p:spPr>
          <a:xfrm>
            <a:off x="254720" y="602319"/>
            <a:ext cx="8460940" cy="2060758"/>
          </a:xfrm>
          <a:prstGeom prst="rect">
            <a:avLst/>
          </a:prstGeom>
        </p:spPr>
        <p:txBody>
          <a:bodyPr vert="horz" lIns="91236" tIns="45619" rIns="91236" bIns="45619" rtlCol="0">
            <a:normAutofit/>
          </a:bodyPr>
          <a:lstStyle>
            <a:lvl1pPr marL="342155" indent="-342155" algn="l" defTabSz="912386" rtl="0" eaLnBrk="1" latinLnBrk="0" hangingPunct="1">
              <a:spcBef>
                <a:spcPct val="20000"/>
              </a:spcBef>
              <a:buClr>
                <a:srgbClr val="002060"/>
              </a:buClr>
              <a:buSzPct val="80000"/>
              <a:buFont typeface="Wingdings" panose="05000000000000000000" pitchFamily="2" charset="2"/>
              <a:buChar char="n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1316" indent="-285134" algn="l" defTabSz="912386" rtl="0" eaLnBrk="1" latinLnBrk="0" hangingPunct="1">
              <a:spcBef>
                <a:spcPct val="20000"/>
              </a:spcBef>
              <a:buClr>
                <a:srgbClr val="002060"/>
              </a:buClr>
              <a:buFontTx/>
              <a:buBlip>
                <a:blip r:embed="rId3"/>
              </a:buBlip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0486" indent="-228091" algn="l" defTabSz="912386" rtl="0" eaLnBrk="1" latinLnBrk="0" hangingPunct="1">
              <a:spcBef>
                <a:spcPct val="20000"/>
              </a:spcBef>
              <a:buClr>
                <a:srgbClr val="002060"/>
              </a:buClr>
              <a:buFont typeface="Wingdings" panose="05000000000000000000" pitchFamily="2" charset="2"/>
              <a:buChar char="ü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6676" indent="-228091" algn="l" defTabSz="912386" rtl="0" eaLnBrk="1" latinLnBrk="0" hangingPunct="1">
              <a:spcBef>
                <a:spcPct val="2000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2885" indent="-228091" algn="l" defTabSz="912386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09078" indent="-228091" algn="l" defTabSz="9123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5266" indent="-228091" algn="l" defTabSz="9123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1467" indent="-228091" algn="l" defTabSz="9123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7646" indent="-228091" algn="l" defTabSz="91238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ja-JP" altLang="en-US" sz="2000" dirty="0" smtClean="0"/>
              <a:t>２０１６年５</a:t>
            </a:r>
            <a:r>
              <a:rPr lang="ja-JP" altLang="en-US" sz="2000" dirty="0"/>
              <a:t>月</a:t>
            </a:r>
            <a:r>
              <a:rPr lang="ja-JP" altLang="en-US" sz="2000" dirty="0" smtClean="0"/>
              <a:t>に文科省と</a:t>
            </a:r>
            <a:r>
              <a:rPr lang="en-US" altLang="ja-JP" sz="2000" dirty="0" smtClean="0"/>
              <a:t>DOE</a:t>
            </a:r>
            <a:r>
              <a:rPr lang="ja-JP" altLang="en-US" sz="2000" dirty="0" smtClean="0"/>
              <a:t>間で局長レベルを</a:t>
            </a:r>
            <a:r>
              <a:rPr lang="en-US" altLang="ja-JP" sz="2000" dirty="0" smtClean="0"/>
              <a:t>co-chair</a:t>
            </a:r>
            <a:r>
              <a:rPr lang="ja-JP" altLang="en-US" sz="2000" dirty="0" smtClean="0"/>
              <a:t>とする</a:t>
            </a:r>
            <a:r>
              <a:rPr lang="en-US" altLang="ja-JP" sz="2000" dirty="0" smtClean="0"/>
              <a:t>ILC</a:t>
            </a:r>
            <a:r>
              <a:rPr lang="ja-JP" altLang="en-US" sz="2000" dirty="0" smtClean="0"/>
              <a:t>に関する日米</a:t>
            </a:r>
            <a:r>
              <a:rPr lang="en-US" altLang="ja-JP" sz="2000" dirty="0" smtClean="0"/>
              <a:t>Discussion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Group</a:t>
            </a:r>
            <a:r>
              <a:rPr lang="ja-JP" altLang="en-US" sz="2000" dirty="0" smtClean="0"/>
              <a:t> を設置</a:t>
            </a:r>
            <a:r>
              <a:rPr lang="ja-JP" altLang="en-US" sz="2000" dirty="0"/>
              <a:t>。</a:t>
            </a:r>
            <a:endParaRPr lang="en-US" altLang="ja-JP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ja-JP" altLang="en-US" sz="2000" dirty="0" smtClean="0"/>
              <a:t>カバナンス、経費分担なども議論のテーマであるが、まずは日米で共同で</a:t>
            </a:r>
            <a:r>
              <a:rPr lang="en-US" altLang="ja-JP" sz="2000" dirty="0" smtClean="0"/>
              <a:t>ILC</a:t>
            </a:r>
            <a:r>
              <a:rPr lang="ja-JP" altLang="en-US" sz="2000" dirty="0" smtClean="0"/>
              <a:t>コスト削減の共同研究事業に</a:t>
            </a:r>
            <a:r>
              <a:rPr lang="ja-JP" altLang="en-US" sz="2000" dirty="0"/>
              <a:t>着手</a:t>
            </a:r>
            <a:r>
              <a:rPr lang="ja-JP" altLang="en-US" sz="2000" dirty="0" smtClean="0"/>
              <a:t>することを決定。</a:t>
            </a:r>
            <a:endParaRPr lang="en-US" altLang="ja-JP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ja-JP" altLang="en-US" sz="2000" dirty="0" smtClean="0"/>
              <a:t>２０１６年１０月の第２回会合で　</a:t>
            </a:r>
            <a:r>
              <a:rPr lang="en-US" altLang="ja-JP" sz="2000" dirty="0" smtClean="0"/>
              <a:t>KEK</a:t>
            </a:r>
            <a:r>
              <a:rPr lang="ja-JP" altLang="en-US" sz="2000" dirty="0" smtClean="0"/>
              <a:t>と</a:t>
            </a:r>
            <a:r>
              <a:rPr lang="en-US" altLang="ja-JP" sz="2000" dirty="0" smtClean="0"/>
              <a:t>FNAL</a:t>
            </a:r>
            <a:r>
              <a:rPr lang="ja-JP" altLang="en-US" sz="2000" dirty="0" smtClean="0"/>
              <a:t>の提案に基づき、</a:t>
            </a:r>
            <a:r>
              <a:rPr lang="en-US" altLang="ja-JP" sz="2000" dirty="0" smtClean="0"/>
              <a:t>ILC</a:t>
            </a:r>
            <a:r>
              <a:rPr lang="ja-JP" altLang="en-US" sz="2000" dirty="0" smtClean="0"/>
              <a:t>コスト削減に関する２つのテーマについての共同研究を開始。</a:t>
            </a:r>
            <a:endParaRPr lang="en-US" altLang="ja-JP" sz="2000" dirty="0" smtClean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1953" y="4190451"/>
            <a:ext cx="4912346" cy="234846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5606" y="2760444"/>
            <a:ext cx="2986318" cy="134882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0" y="4074173"/>
            <a:ext cx="3697110" cy="246474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54720" y="3173974"/>
            <a:ext cx="36728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/>
              <a:t>第３９回日米科学技術協力事業</a:t>
            </a:r>
            <a:endParaRPr kumimoji="1" lang="en-US" altLang="ja-JP" sz="1600" dirty="0" smtClean="0"/>
          </a:p>
          <a:p>
            <a:r>
              <a:rPr kumimoji="1" lang="ja-JP" altLang="en-US" sz="1600" dirty="0" smtClean="0"/>
              <a:t>（高エネルギー物理学）合同委員会で</a:t>
            </a:r>
            <a:endParaRPr kumimoji="1" lang="en-US" altLang="ja-JP" sz="1600" dirty="0" smtClean="0"/>
          </a:p>
          <a:p>
            <a:r>
              <a:rPr lang="ja-JP" altLang="en-US" sz="1600" dirty="0"/>
              <a:t>正式</a:t>
            </a:r>
            <a:r>
              <a:rPr lang="ja-JP" altLang="en-US" sz="1600" dirty="0" smtClean="0"/>
              <a:t>に共同研究が開始された。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07736" y="6562613"/>
            <a:ext cx="245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April 19-20, 2017 at BNL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190012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1" lang="en-US" altLang="ja-JP" dirty="0" smtClean="0"/>
              <a:t>KEK</a:t>
            </a:r>
            <a:r>
              <a:rPr kumimoji="1" lang="ja-JP" altLang="en-US" dirty="0" smtClean="0"/>
              <a:t>の取り組み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99589" y="1769775"/>
            <a:ext cx="8330375" cy="435133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LCC</a:t>
            </a:r>
            <a:r>
              <a:rPr kumimoji="1" lang="ja-JP" altLang="en-US" dirty="0" smtClean="0"/>
              <a:t>の枠組みのもとで、加速器、測定器の研究開発、詳細設計を進める。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　</a:t>
            </a:r>
            <a:endParaRPr kumimoji="1" lang="en-US" altLang="ja-JP" dirty="0" smtClean="0"/>
          </a:p>
          <a:p>
            <a:r>
              <a:rPr lang="ja-JP" altLang="en-US" dirty="0" smtClean="0"/>
              <a:t>有識者会議が時宜を得た結論を出せるように協力する。</a:t>
            </a:r>
            <a:endParaRPr lang="en-US" altLang="ja-JP" dirty="0" smtClean="0"/>
          </a:p>
          <a:p>
            <a:r>
              <a:rPr lang="ja-JP" altLang="en-US" dirty="0" smtClean="0"/>
              <a:t>プロジェクト準備期間から建設への計画（アクションプラン）を立てる。　　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　　　　　　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>
                <a:hlinkClick r:id="rId2"/>
              </a:rPr>
              <a:t>　</a:t>
            </a:r>
            <a:endParaRPr lang="en-US" altLang="ja-JP" dirty="0" smtClean="0">
              <a:hlinkClick r:id="rId2"/>
            </a:endParaRPr>
          </a:p>
          <a:p>
            <a:r>
              <a:rPr lang="en-US" altLang="ja-JP" dirty="0" smtClean="0"/>
              <a:t>ILC</a:t>
            </a:r>
            <a:r>
              <a:rPr lang="ja-JP" altLang="en-US" dirty="0" smtClean="0"/>
              <a:t>の参加に関する政府間の議論が進むように、外国の研究者コミュニティ、</a:t>
            </a:r>
            <a:r>
              <a:rPr lang="en-US" altLang="ja-JP" dirty="0" smtClean="0"/>
              <a:t>Lab</a:t>
            </a:r>
            <a:r>
              <a:rPr lang="ja-JP" altLang="en-US" dirty="0" smtClean="0"/>
              <a:t> </a:t>
            </a:r>
            <a:r>
              <a:rPr lang="en-US" altLang="ja-JP" dirty="0" smtClean="0"/>
              <a:t>directorate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Funding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Agency</a:t>
            </a:r>
            <a:r>
              <a:rPr lang="ja-JP" altLang="en-US" dirty="0" smtClean="0"/>
              <a:t> と連携、協力する。</a:t>
            </a:r>
            <a:endParaRPr lang="en-US" altLang="ja-JP" dirty="0" smtClean="0"/>
          </a:p>
          <a:p>
            <a:r>
              <a:rPr lang="ja-JP" altLang="en-US" dirty="0" smtClean="0"/>
              <a:t>国民及び科学コミュニティの理解を得るための活動を進める。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/>
          <a:lstStyle/>
          <a:p>
            <a:fld id="{D3D2D635-24C2-42BE-B737-ADADCB146307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28650" y="2464404"/>
            <a:ext cx="183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0070C0"/>
                </a:solidFill>
              </a:rPr>
              <a:t>コスト削減</a:t>
            </a:r>
            <a:r>
              <a:rPr kumimoji="1" lang="en-US" altLang="ja-JP" dirty="0" smtClean="0">
                <a:solidFill>
                  <a:srgbClr val="0070C0"/>
                </a:solidFill>
              </a:rPr>
              <a:t>R&amp;D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02541" y="6054066"/>
            <a:ext cx="7449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hlinkClick r:id="rId3"/>
              </a:rPr>
              <a:t>http://www2.kek.jp/ilc/ja/contents/contribution/index.</a:t>
            </a:r>
            <a:r>
              <a:rPr lang="ja-JP" altLang="en-US" dirty="0" smtClean="0">
                <a:hlinkClick r:id="rId3"/>
              </a:rPr>
              <a:t>html</a:t>
            </a:r>
            <a:endParaRPr lang="en-US" altLang="ja-JP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2541" y="5751781"/>
            <a:ext cx="3086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70C0"/>
                </a:solidFill>
              </a:rPr>
              <a:t>ILC</a:t>
            </a:r>
            <a:r>
              <a:rPr kumimoji="1" lang="ja-JP" altLang="en-US" dirty="0" smtClean="0">
                <a:solidFill>
                  <a:srgbClr val="0070C0"/>
                </a:solidFill>
              </a:rPr>
              <a:t>理解増進のための寄附金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628650" y="3926307"/>
            <a:ext cx="2957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70C0"/>
                </a:solidFill>
              </a:rPr>
              <a:t>KEK-ILC</a:t>
            </a:r>
            <a:r>
              <a:rPr lang="ja-JP" altLang="en-US" dirty="0">
                <a:solidFill>
                  <a:srgbClr val="0070C0"/>
                </a:solidFill>
              </a:rPr>
              <a:t>アクションプラン</a:t>
            </a:r>
            <a:endParaRPr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628650" y="4192985"/>
            <a:ext cx="7107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hlinkClick r:id="rId2"/>
              </a:rPr>
              <a:t>http://www.kek.jp/ja/NewsRoom/Release/20160106140000/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5531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1" lang="en-US" altLang="ja-JP" dirty="0" smtClean="0"/>
              <a:t>ILC250</a:t>
            </a:r>
            <a:r>
              <a:rPr kumimoji="1" lang="ja-JP" altLang="en-US" dirty="0" smtClean="0"/>
              <a:t>の提案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80868" y="1900852"/>
            <a:ext cx="4876223" cy="4351338"/>
          </a:xfrm>
        </p:spPr>
        <p:txBody>
          <a:bodyPr>
            <a:normAutofit fontScale="92500" lnSpcReduction="10000"/>
          </a:bodyPr>
          <a:lstStyle/>
          <a:p>
            <a:r>
              <a:rPr kumimoji="1" lang="ja-JP" altLang="en-US" dirty="0" smtClean="0"/>
              <a:t>２０１６年１２月の盛岡での</a:t>
            </a:r>
            <a:r>
              <a:rPr kumimoji="1" lang="en-US" altLang="ja-JP" dirty="0" smtClean="0"/>
              <a:t>LCWS2017</a:t>
            </a:r>
            <a:r>
              <a:rPr kumimoji="1" lang="ja-JP" altLang="en-US" dirty="0" smtClean="0"/>
              <a:t>で、</a:t>
            </a:r>
            <a:r>
              <a:rPr kumimoji="1" lang="en-US" altLang="ja-JP" dirty="0" smtClean="0"/>
              <a:t>ILC</a:t>
            </a:r>
            <a:r>
              <a:rPr lang="ja-JP" altLang="en-US" dirty="0" smtClean="0"/>
              <a:t>コストを大幅に削減して開始するため、</a:t>
            </a:r>
            <a:r>
              <a:rPr lang="en-US" altLang="ja-JP" dirty="0" smtClean="0"/>
              <a:t>Staging </a:t>
            </a:r>
            <a:r>
              <a:rPr lang="ja-JP" altLang="en-US" dirty="0" smtClean="0"/>
              <a:t>を検討することで合意した。</a:t>
            </a:r>
            <a:endParaRPr lang="en-US" altLang="ja-JP" dirty="0" smtClean="0"/>
          </a:p>
          <a:p>
            <a:r>
              <a:rPr lang="en-US" altLang="ja-JP" dirty="0" smtClean="0"/>
              <a:t>ICFA</a:t>
            </a:r>
            <a:r>
              <a:rPr lang="ja-JP" altLang="en-US" dirty="0" smtClean="0"/>
              <a:t>の</a:t>
            </a:r>
            <a:r>
              <a:rPr lang="ja-JP" altLang="en-US" dirty="0"/>
              <a:t>下</a:t>
            </a:r>
            <a:r>
              <a:rPr lang="ja-JP" altLang="en-US" dirty="0" smtClean="0"/>
              <a:t>に</a:t>
            </a:r>
            <a:r>
              <a:rPr lang="ja-JP" altLang="en-US" dirty="0"/>
              <a:t>設置</a:t>
            </a:r>
            <a:r>
              <a:rPr lang="ja-JP" altLang="en-US" dirty="0" smtClean="0"/>
              <a:t>されている、</a:t>
            </a:r>
            <a:r>
              <a:rPr lang="en-US" altLang="ja-JP" dirty="0" smtClean="0"/>
              <a:t>Linear</a:t>
            </a:r>
            <a:r>
              <a:rPr lang="ja-JP" altLang="en-US" dirty="0" smtClean="0"/>
              <a:t> </a:t>
            </a:r>
            <a:r>
              <a:rPr lang="en-US" altLang="ja-JP" dirty="0" smtClean="0"/>
              <a:t>Collider</a:t>
            </a:r>
            <a:r>
              <a:rPr lang="ja-JP" altLang="en-US" dirty="0" smtClean="0"/>
              <a:t> </a:t>
            </a:r>
            <a:r>
              <a:rPr lang="en-US" altLang="ja-JP" dirty="0" smtClean="0"/>
              <a:t>Board</a:t>
            </a:r>
            <a:r>
              <a:rPr lang="ja-JP" altLang="en-US" dirty="0" smtClean="0"/>
              <a:t> </a:t>
            </a:r>
            <a:r>
              <a:rPr lang="en-US" altLang="ja-JP" dirty="0" smtClean="0"/>
              <a:t>(LCB</a:t>
            </a:r>
            <a:r>
              <a:rPr lang="ja-JP" altLang="en-US" dirty="0" smtClean="0"/>
              <a:t>）と </a:t>
            </a:r>
            <a:r>
              <a:rPr lang="en-US" altLang="ja-JP" dirty="0" smtClean="0"/>
              <a:t>Linear Collider Collaboration (LCC) </a:t>
            </a:r>
            <a:r>
              <a:rPr lang="ja-JP" altLang="en-US" dirty="0" smtClean="0"/>
              <a:t>では、</a:t>
            </a:r>
            <a:r>
              <a:rPr lang="en-US" altLang="ja-JP" dirty="0" smtClean="0"/>
              <a:t>250</a:t>
            </a:r>
            <a:r>
              <a:rPr lang="ja-JP" altLang="en-US" dirty="0" smtClean="0"/>
              <a:t> </a:t>
            </a:r>
            <a:r>
              <a:rPr lang="en-US" altLang="ja-JP" dirty="0" smtClean="0"/>
              <a:t>GeV</a:t>
            </a:r>
            <a:r>
              <a:rPr lang="ja-JP" altLang="en-US" dirty="0" smtClean="0"/>
              <a:t> </a:t>
            </a:r>
            <a:r>
              <a:rPr lang="en-US" altLang="ja-JP" dirty="0" smtClean="0"/>
              <a:t>ILC</a:t>
            </a:r>
            <a:r>
              <a:rPr lang="ja-JP" altLang="en-US" dirty="0" smtClean="0"/>
              <a:t>の施設・設備案</a:t>
            </a:r>
            <a:r>
              <a:rPr lang="ja-JP" altLang="en-US" dirty="0" smtClean="0"/>
              <a:t>、経費、物理について検討作業を進めている。</a:t>
            </a:r>
            <a:endParaRPr lang="en-US" altLang="ja-JP" dirty="0" smtClean="0"/>
          </a:p>
          <a:p>
            <a:r>
              <a:rPr lang="ja-JP" altLang="en-US" dirty="0" smtClean="0"/>
              <a:t>２０１７年８月及び１１月に予定されている、</a:t>
            </a:r>
            <a:r>
              <a:rPr lang="en-US" altLang="ja-JP" dirty="0" smtClean="0"/>
              <a:t>LCB/ICFA</a:t>
            </a:r>
            <a:r>
              <a:rPr lang="ja-JP" altLang="en-US" dirty="0" smtClean="0"/>
              <a:t>で議論され、</a:t>
            </a:r>
            <a:r>
              <a:rPr lang="ja-JP" altLang="en-US" dirty="0"/>
              <a:t>国際</a:t>
            </a:r>
            <a:r>
              <a:rPr lang="ja-JP" altLang="en-US" dirty="0" smtClean="0"/>
              <a:t>コミュニティとしての方針を決める予定。</a:t>
            </a:r>
            <a:endParaRPr lang="en-US" altLang="ja-JP" dirty="0" smtClean="0"/>
          </a:p>
          <a:p>
            <a:r>
              <a:rPr lang="ja-JP" altLang="en-US" dirty="0"/>
              <a:t>日本</a:t>
            </a:r>
            <a:r>
              <a:rPr lang="ja-JP" altLang="en-US" dirty="0" smtClean="0"/>
              <a:t>の高エネルギー物理学コミュニティ（高エネルギー物理学研究者会議）では、</a:t>
            </a:r>
            <a:r>
              <a:rPr lang="en-US" altLang="ja-JP" dirty="0" smtClean="0"/>
              <a:t>LHC</a:t>
            </a:r>
            <a:r>
              <a:rPr lang="ja-JP" altLang="en-US" dirty="0" smtClean="0"/>
              <a:t>の最新結果を踏まえて、</a:t>
            </a:r>
            <a:r>
              <a:rPr lang="en-US" altLang="ja-JP" dirty="0" smtClean="0"/>
              <a:t>ILC</a:t>
            </a:r>
            <a:r>
              <a:rPr lang="ja-JP" altLang="en-US" dirty="0" smtClean="0"/>
              <a:t>の科学的意義を評価し、</a:t>
            </a:r>
            <a:r>
              <a:rPr lang="en-US" altLang="ja-JP" dirty="0" smtClean="0"/>
              <a:t>ILC</a:t>
            </a:r>
            <a:r>
              <a:rPr lang="ja-JP" altLang="en-US" dirty="0" smtClean="0"/>
              <a:t>２５０を</a:t>
            </a:r>
            <a:r>
              <a:rPr lang="ja-JP" altLang="en-US" dirty="0"/>
              <a:t>早期</a:t>
            </a:r>
            <a:r>
              <a:rPr lang="ja-JP" altLang="en-US" dirty="0" smtClean="0"/>
              <a:t>に建設することを提案した。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DA43-D5AB-4F5F-A954-3C1003084C8F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541" y="1864894"/>
            <a:ext cx="3170495" cy="2099939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641118" y="4036066"/>
            <a:ext cx="3502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ILC</a:t>
            </a:r>
            <a:r>
              <a:rPr kumimoji="1" lang="ja-JP" altLang="en-US" sz="1400" dirty="0" smtClean="0"/>
              <a:t>議員連盟河村会長の講演</a:t>
            </a:r>
            <a:r>
              <a:rPr kumimoji="1" lang="en-US" altLang="ja-JP" sz="1400" dirty="0" smtClean="0"/>
              <a:t>@LCWS2016</a:t>
            </a:r>
            <a:endParaRPr kumimoji="1" lang="ja-JP" altLang="en-US" sz="1400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709" y="4510724"/>
            <a:ext cx="3642158" cy="1585553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908222" y="6263159"/>
            <a:ext cx="27831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LCWS2016,</a:t>
            </a:r>
            <a:r>
              <a:rPr lang="ja-JP" altLang="en-US" sz="1400" dirty="0"/>
              <a:t> </a:t>
            </a:r>
            <a:r>
              <a:rPr lang="en-US" altLang="ja-JP" sz="1400" dirty="0" smtClean="0"/>
              <a:t>Morioka,</a:t>
            </a:r>
            <a:r>
              <a:rPr lang="ja-JP" altLang="en-US" sz="1400" dirty="0"/>
              <a:t> </a:t>
            </a:r>
            <a:r>
              <a:rPr lang="en-US" altLang="ja-JP" sz="1400" dirty="0" smtClean="0"/>
              <a:t>Dec.</a:t>
            </a:r>
            <a:r>
              <a:rPr lang="ja-JP" altLang="en-US" sz="1400" dirty="0"/>
              <a:t> </a:t>
            </a:r>
            <a:r>
              <a:rPr lang="en-US" altLang="ja-JP" sz="1400" dirty="0" smtClean="0"/>
              <a:t>201</a:t>
            </a:r>
            <a:r>
              <a:rPr lang="en-US" altLang="ja-JP" sz="1400" dirty="0"/>
              <a:t>6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19426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DA43-D5AB-4F5F-A954-3C1003084C8F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90580" y="6355058"/>
            <a:ext cx="7513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hlinkClick r:id="rId2"/>
              </a:rPr>
              <a:t>http://www.jahep.org/files/JAHEP-ILCstatement-20170722.</a:t>
            </a:r>
            <a:r>
              <a:rPr lang="ja-JP" altLang="en-US" dirty="0" smtClean="0">
                <a:hlinkClick r:id="rId2"/>
              </a:rPr>
              <a:t>pdf</a:t>
            </a: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380534" y="133101"/>
            <a:ext cx="8333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dirty="0" smtClean="0">
                <a:solidFill>
                  <a:srgbClr val="000000"/>
                </a:solidFill>
                <a:latin typeface="游明朝5.."/>
              </a:rPr>
              <a:t> </a:t>
            </a:r>
            <a:r>
              <a:rPr lang="en-US" altLang="ja-JP" dirty="0">
                <a:solidFill>
                  <a:srgbClr val="000000"/>
                </a:solidFill>
                <a:latin typeface="游明朝5.."/>
              </a:rPr>
              <a:t>LHC </a:t>
            </a:r>
            <a:r>
              <a:rPr lang="en-US" altLang="ja-JP" dirty="0" err="1">
                <a:solidFill>
                  <a:srgbClr val="000000"/>
                </a:solidFill>
                <a:latin typeface="游明朝5.."/>
              </a:rPr>
              <a:t>RunII</a:t>
            </a:r>
            <a:r>
              <a:rPr lang="en-US" altLang="ja-JP" dirty="0">
                <a:solidFill>
                  <a:srgbClr val="000000"/>
                </a:solidFill>
                <a:latin typeface="游明朝5.."/>
              </a:rPr>
              <a:t> </a:t>
            </a:r>
            <a:r>
              <a:rPr lang="ja-JP" altLang="en-US" dirty="0">
                <a:solidFill>
                  <a:srgbClr val="000000"/>
                </a:solidFill>
                <a:latin typeface="游明朝5.."/>
              </a:rPr>
              <a:t>のこれまでの結果を踏まえた</a:t>
            </a:r>
            <a:r>
              <a:rPr lang="en-US" altLang="ja-JP" dirty="0">
                <a:solidFill>
                  <a:srgbClr val="000000"/>
                </a:solidFill>
                <a:latin typeface="游明朝5.."/>
              </a:rPr>
              <a:t>ILC</a:t>
            </a:r>
            <a:r>
              <a:rPr lang="ja-JP" altLang="en-US" dirty="0">
                <a:solidFill>
                  <a:srgbClr val="000000"/>
                </a:solidFill>
                <a:latin typeface="游明朝5.."/>
              </a:rPr>
              <a:t>の科学的意義と</a:t>
            </a:r>
            <a:r>
              <a:rPr lang="en-US" altLang="ja-JP" dirty="0">
                <a:solidFill>
                  <a:srgbClr val="000000"/>
                </a:solidFill>
                <a:latin typeface="游明朝5.."/>
              </a:rPr>
              <a:t>ILC</a:t>
            </a:r>
            <a:r>
              <a:rPr lang="ja-JP" altLang="en-US" dirty="0">
                <a:solidFill>
                  <a:srgbClr val="000000"/>
                </a:solidFill>
                <a:latin typeface="游明朝5.."/>
              </a:rPr>
              <a:t>早期実現の提案 </a:t>
            </a:r>
            <a:endParaRPr lang="ja-JP" altLang="en-US" dirty="0"/>
          </a:p>
        </p:txBody>
      </p:sp>
      <p:grpSp>
        <p:nvGrpSpPr>
          <p:cNvPr id="13" name="グループ化 12"/>
          <p:cNvGrpSpPr/>
          <p:nvPr/>
        </p:nvGrpSpPr>
        <p:grpSpPr>
          <a:xfrm>
            <a:off x="172411" y="746387"/>
            <a:ext cx="8750119" cy="5609317"/>
            <a:chOff x="246099" y="1000235"/>
            <a:chExt cx="8750119" cy="5609317"/>
          </a:xfrm>
        </p:grpSpPr>
        <p:sp>
          <p:nvSpPr>
            <p:cNvPr id="7" name="正方形/長方形 6"/>
            <p:cNvSpPr/>
            <p:nvPr/>
          </p:nvSpPr>
          <p:spPr>
            <a:xfrm>
              <a:off x="1441828" y="6270998"/>
              <a:ext cx="622935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２０１７年７月２２日 </a:t>
              </a:r>
              <a:r>
                <a:rPr lang="ja-JP" altLang="en-US" sz="1600" dirty="0" smtClean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　高エネルギー物</a:t>
              </a:r>
              <a:r>
                <a:rPr lang="ja-JP" altLang="en-US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理学研究者会議 </a:t>
              </a:r>
              <a:endParaRPr lang="ja-JP" altLang="en-US" sz="1600" dirty="0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246099" y="1298814"/>
              <a:ext cx="806334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600" dirty="0" smtClean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高エネルギー物理学研究者会議では、「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ILC</a:t>
              </a:r>
              <a:r>
                <a:rPr lang="ja-JP" altLang="en-US" sz="1600" dirty="0" smtClean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２５０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GeV Higgs Factory</a:t>
              </a:r>
              <a:r>
                <a:rPr lang="ja-JP" altLang="en-US" sz="1600" dirty="0" smtClean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の物理意義を検証する委員会」を設置し、重心系２５０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GeV</a:t>
              </a:r>
              <a:r>
                <a:rPr lang="ja-JP" altLang="en-US" sz="1600" dirty="0" smtClean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の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ILC</a:t>
              </a:r>
              <a:r>
                <a:rPr lang="ja-JP" altLang="en-US" sz="1600" dirty="0" smtClean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（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ILC</a:t>
              </a:r>
              <a:r>
                <a:rPr lang="ja-JP" altLang="en-US" sz="1600" dirty="0" smtClean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２５０）を建設した場合についての物理的意義を、重心系５００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GeV</a:t>
              </a:r>
              <a:r>
                <a:rPr lang="ja-JP" altLang="en-US" sz="1600" dirty="0" smtClean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の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ILC</a:t>
              </a:r>
              <a:r>
                <a:rPr lang="ja-JP" altLang="en-US" sz="1600" dirty="0" smtClean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（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ILC</a:t>
              </a:r>
              <a:r>
                <a:rPr lang="ja-JP" altLang="en-US" sz="1600" dirty="0" smtClean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５００）を建設した場合や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ILC</a:t>
              </a:r>
              <a:r>
                <a:rPr lang="ja-JP" altLang="en-US" sz="1600" dirty="0" smtClean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を建設しなかった場合と比較・検討した。　</a:t>
              </a:r>
              <a:r>
                <a:rPr lang="en-US" altLang="ja-JP" sz="1600" dirty="0" smtClean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…………</a:t>
              </a:r>
            </a:p>
          </p:txBody>
        </p:sp>
        <p:sp>
          <p:nvSpPr>
            <p:cNvPr id="9" name="正方形/長方形 8"/>
            <p:cNvSpPr/>
            <p:nvPr/>
          </p:nvSpPr>
          <p:spPr>
            <a:xfrm>
              <a:off x="246099" y="2376031"/>
              <a:ext cx="8750119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その結論は次のとおりである。 </a:t>
              </a:r>
            </a:p>
            <a:p>
              <a:r>
                <a:rPr lang="ja-JP" altLang="en-US" sz="1600" dirty="0">
                  <a:solidFill>
                    <a:srgbClr val="000000"/>
                  </a:solidFill>
                  <a:latin typeface="Wingdings" panose="05000000000000000000" pitchFamily="2" charset="2"/>
                  <a:ea typeface="游明朝" panose="02020400000000000000" pitchFamily="18" charset="-128"/>
                </a:rPr>
                <a:t> </a:t>
              </a:r>
              <a:r>
                <a:rPr lang="en-US" altLang="ja-JP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HL-LHC</a:t>
              </a:r>
              <a:r>
                <a:rPr lang="ja-JP" altLang="en-US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の物理成果をより実りのあるものとするためにも、</a:t>
              </a:r>
              <a:r>
                <a:rPr lang="en-US" altLang="ja-JP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ILC</a:t>
              </a:r>
              <a:r>
                <a:rPr lang="ja-JP" altLang="en-US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２５０の同時期の実験が望ましい。 </a:t>
              </a:r>
            </a:p>
            <a:p>
              <a:r>
                <a:rPr lang="ja-JP" altLang="en-US" sz="1600" dirty="0">
                  <a:solidFill>
                    <a:srgbClr val="000000"/>
                  </a:solidFill>
                  <a:latin typeface="Wingdings" panose="05000000000000000000" pitchFamily="2" charset="2"/>
                  <a:ea typeface="游明朝" panose="02020400000000000000" pitchFamily="18" charset="-128"/>
                </a:rPr>
                <a:t> </a:t>
              </a:r>
              <a:r>
                <a:rPr lang="ja-JP" altLang="en-US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新しい物理のスケールが分かっていない現状では、ヒッグス粒子や標準理論の精密検証において、</a:t>
              </a:r>
              <a:r>
                <a:rPr lang="en-US" altLang="ja-JP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ILC</a:t>
              </a:r>
              <a:r>
                <a:rPr lang="ja-JP" altLang="en-US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２５０は、</a:t>
              </a:r>
              <a:r>
                <a:rPr lang="en-US" altLang="ja-JP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ILC</a:t>
              </a:r>
              <a:r>
                <a:rPr lang="ja-JP" altLang="en-US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５００に十分比肩できる物理成果が期待出来る。 </a:t>
              </a:r>
            </a:p>
            <a:p>
              <a:r>
                <a:rPr lang="ja-JP" altLang="en-US" sz="1600" dirty="0">
                  <a:solidFill>
                    <a:srgbClr val="000000"/>
                  </a:solidFill>
                  <a:latin typeface="Wingdings" panose="05000000000000000000" pitchFamily="2" charset="2"/>
                  <a:ea typeface="游明朝" panose="02020400000000000000" pitchFamily="18" charset="-128"/>
                </a:rPr>
                <a:t> </a:t>
              </a:r>
              <a:r>
                <a:rPr lang="en-US" altLang="ja-JP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HL-LHC</a:t>
              </a:r>
              <a:r>
                <a:rPr lang="ja-JP" altLang="en-US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や</a:t>
              </a:r>
              <a:r>
                <a:rPr lang="en-US" altLang="ja-JP" sz="1600" dirty="0" err="1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SuperKEKB</a:t>
              </a:r>
              <a:r>
                <a:rPr lang="ja-JP" altLang="en-US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などの成果と合わせて、</a:t>
              </a:r>
              <a:r>
                <a:rPr lang="en-US" altLang="ja-JP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Λ</a:t>
              </a:r>
              <a:r>
                <a:rPr lang="ja-JP" altLang="en-US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（新しい現象・原理のエネルギースケール）</a:t>
              </a:r>
              <a:r>
                <a:rPr lang="en-US" altLang="ja-JP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=</a:t>
              </a:r>
              <a:r>
                <a:rPr lang="ja-JP" altLang="en-US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２－３</a:t>
              </a:r>
              <a:r>
                <a:rPr lang="en-US" altLang="ja-JP" sz="1600" dirty="0" err="1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TeV</a:t>
              </a:r>
              <a:r>
                <a:rPr lang="ja-JP" altLang="en-US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程度までの新現象の確実な発見や、また物質の非対称性の起源の解明に、</a:t>
              </a:r>
              <a:r>
                <a:rPr lang="en-US" altLang="ja-JP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ILC</a:t>
              </a:r>
              <a:r>
                <a:rPr lang="ja-JP" altLang="en-US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２５０「</a:t>
              </a:r>
              <a:r>
                <a:rPr lang="en-US" altLang="ja-JP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Higgs Factory</a:t>
              </a:r>
              <a:r>
                <a:rPr lang="ja-JP" altLang="en-US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」は、不可欠な役割を果たす。 </a:t>
              </a:r>
            </a:p>
            <a:p>
              <a:r>
                <a:rPr lang="ja-JP" altLang="en-US" sz="1600" dirty="0">
                  <a:solidFill>
                    <a:srgbClr val="000000"/>
                  </a:solidFill>
                  <a:latin typeface="Wingdings" panose="05000000000000000000" pitchFamily="2" charset="2"/>
                  <a:ea typeface="游明朝" panose="02020400000000000000" pitchFamily="18" charset="-128"/>
                </a:rPr>
                <a:t> </a:t>
              </a:r>
              <a:r>
                <a:rPr lang="ja-JP" altLang="en-US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エネルギーアップグレードはリニアコライダーの先天的な長所であることから、</a:t>
              </a:r>
              <a:r>
                <a:rPr lang="en-US" altLang="ja-JP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ILC</a:t>
              </a:r>
              <a:r>
                <a:rPr lang="ja-JP" altLang="en-US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２５０は自身で出す結果で示唆される新物理のエネルギースケールに見合ったアップグレードを実行する可能性を持っている。 </a:t>
              </a:r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337794" y="5347668"/>
              <a:ext cx="843741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以上のことから、</a:t>
              </a:r>
              <a:r>
                <a:rPr lang="en-US" altLang="ja-JP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LHC </a:t>
              </a:r>
              <a:r>
                <a:rPr lang="en-US" altLang="ja-JP" sz="1600" dirty="0" err="1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RunII</a:t>
              </a:r>
              <a:r>
                <a:rPr lang="en-US" altLang="ja-JP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 </a:t>
              </a:r>
              <a:r>
                <a:rPr lang="ja-JP" altLang="en-US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のこれまでの結果を踏まえて科学的な重要性を考慮すると、高エネルギー物理学研究者会議は、</a:t>
              </a:r>
              <a:r>
                <a:rPr lang="en-US" altLang="ja-JP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ILC</a:t>
              </a:r>
              <a:r>
                <a:rPr lang="ja-JP" altLang="en-US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を、重心系２５０</a:t>
              </a:r>
              <a:r>
                <a:rPr lang="en-US" altLang="ja-JP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GeV</a:t>
              </a:r>
              <a:r>
                <a:rPr lang="ja-JP" altLang="en-US" sz="1600" dirty="0">
                  <a:solidFill>
                    <a:srgbClr val="000000"/>
                  </a:solidFill>
                  <a:latin typeface="游明朝" panose="02020400000000000000" pitchFamily="18" charset="-128"/>
                  <a:ea typeface="游明朝" panose="02020400000000000000" pitchFamily="18" charset="-128"/>
                </a:rPr>
                <a:t>のヒッグスファクトリーとして、早期に建設することを提案する。 </a:t>
              </a:r>
              <a:endParaRPr lang="ja-JP" altLang="en-US" sz="1600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271605" y="1000235"/>
              <a:ext cx="7633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/>
                <a:t>(</a:t>
              </a:r>
              <a:r>
                <a:rPr kumimoji="1" lang="ja-JP" altLang="en-US" sz="1600" dirty="0" smtClean="0"/>
                <a:t>前略</a:t>
              </a:r>
              <a:r>
                <a:rPr kumimoji="1" lang="en-US" altLang="ja-JP" sz="1600" dirty="0" smtClean="0"/>
                <a:t>)</a:t>
              </a:r>
            </a:p>
            <a:p>
              <a:endParaRPr kumimoji="1" lang="ja-JP" altLang="en-US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246099" y="506594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600" dirty="0" smtClean="0"/>
                <a:t>（中略）</a:t>
              </a:r>
              <a:endParaRPr kumimoji="1" lang="ja-JP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084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DA43-D5AB-4F5F-A954-3C1003084C8F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66473" y="43682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u="sng" dirty="0" smtClean="0"/>
              <a:t>今後の進み方</a:t>
            </a:r>
            <a:endParaRPr kumimoji="1" lang="ja-JP" altLang="en-US" sz="2400" u="sng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3728" y="1468581"/>
            <a:ext cx="8402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en-US" altLang="ja-JP" sz="2000" dirty="0" smtClean="0"/>
              <a:t>ICFA</a:t>
            </a:r>
            <a:r>
              <a:rPr kumimoji="1" lang="ja-JP" altLang="en-US" sz="2000" dirty="0" smtClean="0"/>
              <a:t>のもとで、</a:t>
            </a:r>
            <a:r>
              <a:rPr kumimoji="1" lang="en-US" altLang="ja-JP" sz="2000" dirty="0" smtClean="0"/>
              <a:t>ILC250</a:t>
            </a:r>
            <a:r>
              <a:rPr lang="ja-JP" altLang="en-US" sz="2000" dirty="0" smtClean="0"/>
              <a:t>についての合意形成</a:t>
            </a:r>
            <a:endParaRPr lang="en-US" altLang="ja-JP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ja-JP" altLang="en-US" sz="2000" dirty="0" smtClean="0"/>
              <a:t>有識者会議</a:t>
            </a:r>
            <a:r>
              <a:rPr lang="ja-JP" altLang="en-US" sz="2000" dirty="0" smtClean="0"/>
              <a:t>で、国際研究者</a:t>
            </a:r>
            <a:r>
              <a:rPr lang="ja-JP" altLang="en-US" sz="2000" dirty="0" smtClean="0"/>
              <a:t>コミュニティ</a:t>
            </a:r>
            <a:r>
              <a:rPr lang="ja-JP" altLang="en-US" sz="2000" dirty="0" smtClean="0"/>
              <a:t>における見直しの状況を踏まえた検討</a:t>
            </a:r>
            <a:r>
              <a:rPr kumimoji="1" lang="ja-JP" altLang="en-US" sz="2000" dirty="0" smtClean="0"/>
              <a:t>（第７回</a:t>
            </a:r>
            <a:r>
              <a:rPr kumimoji="1" lang="en-US" altLang="ja-JP" sz="2000" dirty="0" smtClean="0"/>
              <a:t>ILC</a:t>
            </a:r>
            <a:r>
              <a:rPr kumimoji="1" lang="ja-JP" altLang="en-US" sz="2000" dirty="0" smtClean="0"/>
              <a:t>に関する有識者会議資料より）</a:t>
            </a:r>
            <a:endParaRPr kumimoji="1" lang="en-US" altLang="ja-JP" sz="20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kumimoji="1" lang="ja-JP" altLang="en-US" sz="2000" dirty="0" smtClean="0"/>
              <a:t>外国パートナーとの議論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59709" y="3592946"/>
            <a:ext cx="37048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/>
              <a:t>今後</a:t>
            </a:r>
            <a:r>
              <a:rPr kumimoji="1" lang="ja-JP" altLang="en-US" sz="2400" dirty="0" smtClean="0"/>
              <a:t>１</a:t>
            </a:r>
            <a:r>
              <a:rPr kumimoji="1" lang="en-US" altLang="ja-JP" sz="2400" dirty="0" smtClean="0"/>
              <a:t>-</a:t>
            </a:r>
            <a:r>
              <a:rPr kumimoji="1" lang="ja-JP" altLang="en-US" sz="2400" dirty="0" smtClean="0"/>
              <a:t>２年が重要な時期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3814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767629"/>
            <a:ext cx="7886700" cy="2852737"/>
          </a:xfrm>
        </p:spPr>
        <p:txBody>
          <a:bodyPr>
            <a:normAutofit/>
          </a:bodyPr>
          <a:lstStyle/>
          <a:p>
            <a:r>
              <a:rPr kumimoji="1" lang="ja-JP" altLang="en-US" sz="4000" dirty="0" smtClean="0"/>
              <a:t>１．プロジェクトの概要</a:t>
            </a:r>
            <a:endParaRPr kumimoji="1"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DA43-D5AB-4F5F-A954-3C1003084C8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21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628650" y="1825625"/>
            <a:ext cx="8210550" cy="4351338"/>
          </a:xfrm>
        </p:spPr>
        <p:txBody>
          <a:bodyPr/>
          <a:lstStyle/>
          <a:p>
            <a:r>
              <a:rPr kumimoji="1" lang="ja-JP" altLang="en-US" dirty="0" smtClean="0"/>
              <a:t>ヒッグス粒子を調べることは、今後の素粒子物理学の進む方向を決めるうえで決定的に重要</a:t>
            </a:r>
            <a:r>
              <a:rPr lang="ja-JP" altLang="en-US" dirty="0"/>
              <a:t>で</a:t>
            </a:r>
            <a:r>
              <a:rPr kumimoji="1" lang="ja-JP" altLang="en-US" dirty="0" smtClean="0"/>
              <a:t>ある。エネルギー拡張性にすぐれ、ビーム偏極を利用できる</a:t>
            </a:r>
            <a:r>
              <a:rPr kumimoji="1" lang="en-US" altLang="ja-JP" dirty="0" smtClean="0"/>
              <a:t>ILC</a:t>
            </a:r>
            <a:r>
              <a:rPr kumimoji="1" lang="ja-JP" altLang="en-US" dirty="0" smtClean="0"/>
              <a:t>は、そのために最適な実験施設である。</a:t>
            </a:r>
            <a:endParaRPr kumimoji="1" lang="en-US" altLang="ja-JP" dirty="0" smtClean="0"/>
          </a:p>
          <a:p>
            <a:r>
              <a:rPr lang="en-US" altLang="ja-JP" dirty="0" smtClean="0"/>
              <a:t>ILC</a:t>
            </a:r>
            <a:r>
              <a:rPr lang="ja-JP" altLang="en-US" dirty="0" smtClean="0"/>
              <a:t>を重心系２５０</a:t>
            </a:r>
            <a:r>
              <a:rPr lang="en-US" altLang="ja-JP" dirty="0" smtClean="0"/>
              <a:t>GeV</a:t>
            </a:r>
            <a:r>
              <a:rPr lang="ja-JP" altLang="en-US" dirty="0" smtClean="0"/>
              <a:t>のヒッグスファクトリーとして早期建設するための物理、技術、経費の検討が国際的に行われている。</a:t>
            </a:r>
            <a:endParaRPr lang="en-US" altLang="ja-JP" dirty="0" smtClean="0"/>
          </a:p>
          <a:p>
            <a:r>
              <a:rPr kumimoji="1" lang="en-US" altLang="ja-JP" dirty="0" smtClean="0"/>
              <a:t>ILC</a:t>
            </a:r>
            <a:r>
              <a:rPr kumimoji="1" lang="ja-JP" altLang="en-US" dirty="0"/>
              <a:t>実現に</a:t>
            </a:r>
            <a:r>
              <a:rPr kumimoji="1" lang="ja-JP" altLang="en-US" dirty="0" smtClean="0"/>
              <a:t>は今後１</a:t>
            </a:r>
            <a:r>
              <a:rPr kumimoji="1" lang="en-US" altLang="ja-JP" dirty="0" smtClean="0"/>
              <a:t>-</a:t>
            </a:r>
            <a:r>
              <a:rPr kumimoji="1" lang="ja-JP" altLang="en-US" dirty="0" smtClean="0"/>
              <a:t>２年が重要な時期である。</a:t>
            </a:r>
            <a:endParaRPr kumimoji="1" lang="ja-JP" alt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DA43-D5AB-4F5F-A954-3C1003084C8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232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1196" y="163488"/>
            <a:ext cx="8229600" cy="10668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en-US" altLang="ja-JP" dirty="0" smtClean="0"/>
              <a:t>International Linear Collider (ILC)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DB81A-49D2-4E86-9E98-ECAC5959D022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946" y="2854850"/>
            <a:ext cx="7315655" cy="3391072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</p:pic>
      <p:sp>
        <p:nvSpPr>
          <p:cNvPr id="6" name="テキスト ボックス 5"/>
          <p:cNvSpPr txBox="1"/>
          <p:nvPr/>
        </p:nvSpPr>
        <p:spPr>
          <a:xfrm>
            <a:off x="421196" y="1372892"/>
            <a:ext cx="8283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/>
              <a:t>次</a:t>
            </a:r>
            <a:r>
              <a:rPr lang="ja-JP" altLang="en-US" dirty="0" smtClean="0"/>
              <a:t>世代最高エネルギー電子・陽電子コライダー</a:t>
            </a:r>
            <a:endParaRPr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 smtClean="0"/>
              <a:t>電弱相転移の時期の物理法則を解明するための実験施設</a:t>
            </a:r>
            <a:endParaRPr lang="en-US" altLang="ja-JP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ja-JP" altLang="en-US" dirty="0" smtClean="0"/>
              <a:t>国際的な枠組みで研究開発、設計作業が進められ、計画推進されている</a:t>
            </a:r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751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kumimoji="1" lang="ja-JP" altLang="en-US" sz="3200" dirty="0" smtClean="0"/>
              <a:t>電子・陽電子リニアコライダー</a:t>
            </a:r>
            <a:r>
              <a:rPr lang="ja-JP" altLang="en-US" sz="3200" dirty="0" smtClean="0"/>
              <a:t>の</a:t>
            </a:r>
            <a:r>
              <a:rPr lang="ja-JP" altLang="en-US" sz="3200" dirty="0"/>
              <a:t>歴史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8691" y="1989247"/>
            <a:ext cx="4394111" cy="4540430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1980</a:t>
            </a:r>
            <a:r>
              <a:rPr kumimoji="1" lang="ja-JP" altLang="en-US" dirty="0" smtClean="0"/>
              <a:t>年代から次世代高エネルギー物理学加速器実験施設と検討を開始。</a:t>
            </a:r>
            <a:r>
              <a:rPr lang="ja-JP" altLang="en-US" dirty="0" smtClean="0"/>
              <a:t>国内では</a:t>
            </a:r>
            <a:r>
              <a:rPr kumimoji="1" lang="ja-JP" altLang="en-US" dirty="0" smtClean="0"/>
              <a:t>高エネルギー物理学コミュニティからの最初の提言は</a:t>
            </a:r>
            <a:r>
              <a:rPr kumimoji="1" lang="en-US" altLang="ja-JP" dirty="0" smtClean="0"/>
              <a:t>1986</a:t>
            </a:r>
            <a:r>
              <a:rPr kumimoji="1" lang="ja-JP" altLang="en-US" dirty="0" smtClean="0"/>
              <a:t>年。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2000</a:t>
            </a:r>
            <a:r>
              <a:rPr kumimoji="1" lang="ja-JP" altLang="en-US" dirty="0" smtClean="0"/>
              <a:t>年代初めまで、</a:t>
            </a:r>
            <a:r>
              <a:rPr kumimoji="1" lang="en-US" altLang="ja-JP" dirty="0" smtClean="0"/>
              <a:t>3</a:t>
            </a:r>
            <a:r>
              <a:rPr lang="ja-JP" altLang="en-US" dirty="0" smtClean="0"/>
              <a:t>極でリニアコライダー計画の研究開発、検討が行われてきた。</a:t>
            </a:r>
            <a:endParaRPr lang="en-US" altLang="ja-JP" dirty="0" smtClean="0"/>
          </a:p>
          <a:p>
            <a:r>
              <a:rPr lang="en-US" altLang="ja-JP" dirty="0"/>
              <a:t>2004</a:t>
            </a:r>
            <a:r>
              <a:rPr lang="ja-JP" altLang="en-US" dirty="0" smtClean="0"/>
              <a:t>年に</a:t>
            </a:r>
            <a:r>
              <a:rPr lang="en-US" altLang="ja-JP" dirty="0" smtClean="0"/>
              <a:t>ICFA</a:t>
            </a:r>
            <a:r>
              <a:rPr lang="ja-JP" altLang="en-US" dirty="0" smtClean="0"/>
              <a:t>（国際将来加速器委員会）のもとで、リニアコライダーの加速器の基本技術の選択がなされた。それ以降、</a:t>
            </a:r>
            <a:r>
              <a:rPr lang="en-US" altLang="ja-JP" dirty="0" smtClean="0"/>
              <a:t>ILC</a:t>
            </a:r>
            <a:r>
              <a:rPr lang="ja-JP" altLang="en-US" dirty="0" smtClean="0"/>
              <a:t>プロジェクトとして、</a:t>
            </a:r>
            <a:r>
              <a:rPr lang="en-US" altLang="ja-JP" dirty="0" smtClean="0"/>
              <a:t>Global Design Effort (GDE) </a:t>
            </a:r>
            <a:r>
              <a:rPr lang="ja-JP" altLang="en-US" dirty="0" smtClean="0"/>
              <a:t>もとで、国際的な枠組みで加速器の設計、研究開発が行われた。</a:t>
            </a:r>
            <a:endParaRPr lang="en-US" altLang="ja-JP" dirty="0" smtClean="0"/>
          </a:p>
          <a:p>
            <a:r>
              <a:rPr lang="en-US" altLang="ja-JP" dirty="0"/>
              <a:t>2013</a:t>
            </a:r>
            <a:r>
              <a:rPr lang="ja-JP" altLang="en-US" dirty="0" smtClean="0"/>
              <a:t>年に、</a:t>
            </a:r>
            <a:r>
              <a:rPr lang="en-US" altLang="ja-JP" dirty="0" smtClean="0"/>
              <a:t>GDE</a:t>
            </a:r>
            <a:r>
              <a:rPr lang="ja-JP" altLang="en-US" dirty="0" smtClean="0"/>
              <a:t>は技術設計書（</a:t>
            </a:r>
            <a:r>
              <a:rPr lang="en-US" altLang="ja-JP" dirty="0" smtClean="0"/>
              <a:t>TDR)</a:t>
            </a:r>
            <a:r>
              <a:rPr lang="ja-JP" altLang="en-US" dirty="0" smtClean="0"/>
              <a:t>を完成させた。</a:t>
            </a:r>
            <a:r>
              <a:rPr lang="en-US" altLang="ja-JP" dirty="0" smtClean="0"/>
              <a:t>ILC</a:t>
            </a:r>
            <a:r>
              <a:rPr lang="ja-JP" altLang="en-US" dirty="0" smtClean="0"/>
              <a:t> プロジェクトの詳細設計は、</a:t>
            </a:r>
            <a:r>
              <a:rPr lang="en-US" altLang="ja-JP" dirty="0" smtClean="0"/>
              <a:t>GDE</a:t>
            </a:r>
            <a:r>
              <a:rPr lang="ja-JP" altLang="en-US" dirty="0" smtClean="0"/>
              <a:t>から</a:t>
            </a:r>
            <a:r>
              <a:rPr lang="en-US" altLang="ja-JP" dirty="0" smtClean="0"/>
              <a:t>Linear Collider Collaboration (LCC) </a:t>
            </a:r>
            <a:r>
              <a:rPr lang="ja-JP" altLang="en-US" dirty="0" smtClean="0"/>
              <a:t>に引き継がれた。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2D635-24C2-42BE-B737-ADADCB146307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212" y="1864451"/>
            <a:ext cx="3277206" cy="2457905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09" y="4521055"/>
            <a:ext cx="3908211" cy="2200421"/>
          </a:xfrm>
          <a:prstGeom prst="rect">
            <a:avLst/>
          </a:prstGeom>
        </p:spPr>
      </p:pic>
      <p:sp>
        <p:nvSpPr>
          <p:cNvPr id="37" name="テキスト ボックス 36"/>
          <p:cNvSpPr txBox="1"/>
          <p:nvPr/>
        </p:nvSpPr>
        <p:spPr>
          <a:xfrm>
            <a:off x="6512791" y="6581562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/>
              <a:t>２０１７年１月からの組織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57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142" y="3180297"/>
            <a:ext cx="2389177" cy="346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01" y="596648"/>
            <a:ext cx="7676882" cy="2607615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4415883" y="3553423"/>
            <a:ext cx="2428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KEK Report  92-16</a:t>
            </a:r>
          </a:p>
          <a:p>
            <a:r>
              <a:rPr kumimoji="1" lang="en-US" altLang="ja-JP" sz="2400" dirty="0" smtClean="0"/>
              <a:t>December 1992</a:t>
            </a:r>
            <a:endParaRPr kumimoji="1" lang="ja-JP" altLang="en-US" sz="24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E4FE9-21E1-4BF6-9825-CED31A4E9154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544819" y="5001053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ヒッグス、トップ、超対称粒子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703784" y="121419"/>
            <a:ext cx="1172116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3200" dirty="0" smtClean="0"/>
              <a:t>JLC-I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658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91866" y="90672"/>
            <a:ext cx="7886700" cy="1325563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kumimoji="1" lang="en-US" altLang="ja-JP" dirty="0" smtClean="0"/>
              <a:t>ILC TDR </a:t>
            </a:r>
            <a:r>
              <a:rPr kumimoji="1" lang="ja-JP" altLang="en-US" dirty="0" smtClean="0"/>
              <a:t>（技術設計書）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0880" y="1595725"/>
            <a:ext cx="7886700" cy="1360920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dirty="0" smtClean="0"/>
              <a:t>２０１３年６月に</a:t>
            </a:r>
            <a:r>
              <a:rPr kumimoji="1" lang="en-US" altLang="ja-JP" dirty="0" smtClean="0"/>
              <a:t>GDE</a:t>
            </a:r>
            <a:r>
              <a:rPr kumimoji="1" lang="ja-JP" altLang="en-US" dirty="0" smtClean="0"/>
              <a:t>により発表されたドキュメント。</a:t>
            </a:r>
            <a:endParaRPr kumimoji="1" lang="en-US" altLang="ja-JP" dirty="0" smtClean="0"/>
          </a:p>
          <a:p>
            <a:r>
              <a:rPr lang="ja-JP" altLang="en-US" dirty="0" smtClean="0"/>
              <a:t>重心系エネルギー２００－５００</a:t>
            </a:r>
            <a:r>
              <a:rPr lang="en-US" altLang="ja-JP" dirty="0" smtClean="0"/>
              <a:t>GeV</a:t>
            </a:r>
            <a:r>
              <a:rPr lang="ja-JP" altLang="en-US" dirty="0" smtClean="0"/>
              <a:t>をカバーし、将来の１</a:t>
            </a:r>
            <a:r>
              <a:rPr lang="en-US" altLang="ja-JP" dirty="0"/>
              <a:t> </a:t>
            </a:r>
            <a:r>
              <a:rPr lang="en-US" altLang="ja-JP" dirty="0" err="1" smtClean="0"/>
              <a:t>TeV</a:t>
            </a:r>
            <a:r>
              <a:rPr lang="en-US" altLang="ja-JP" dirty="0" smtClean="0"/>
              <a:t> </a:t>
            </a:r>
            <a:r>
              <a:rPr lang="ja-JP" altLang="en-US" dirty="0" smtClean="0"/>
              <a:t>拡張性を保った、加速器の設計とコストの見積もりが示されている。</a:t>
            </a:r>
            <a:endParaRPr lang="en-US" altLang="ja-JP" dirty="0" smtClean="0"/>
          </a:p>
          <a:p>
            <a:r>
              <a:rPr lang="ja-JP" altLang="en-US" dirty="0"/>
              <a:t>加速</a:t>
            </a:r>
            <a:r>
              <a:rPr lang="ja-JP" altLang="en-US" dirty="0" smtClean="0"/>
              <a:t>器の建設経費は</a:t>
            </a:r>
            <a:r>
              <a:rPr lang="en-US" altLang="ja-JP" dirty="0" smtClean="0"/>
              <a:t>7,982MILCU</a:t>
            </a:r>
            <a:r>
              <a:rPr lang="ja-JP" altLang="en-US" dirty="0" smtClean="0"/>
              <a:t>　</a:t>
            </a:r>
            <a:r>
              <a:rPr lang="en-US" altLang="ja-JP" dirty="0" smtClean="0"/>
              <a:t>(1ILCU=2012</a:t>
            </a:r>
            <a:r>
              <a:rPr lang="ja-JP" altLang="en-US" dirty="0" smtClean="0"/>
              <a:t>年１月の１米ドル）で２５％の不定性を想定。</a:t>
            </a:r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  <p:graphicFrame>
        <p:nvGraphicFramePr>
          <p:cNvPr id="6" name="コンテンツ プレースホルダ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939411"/>
              </p:ext>
            </p:extLst>
          </p:nvPr>
        </p:nvGraphicFramePr>
        <p:xfrm>
          <a:off x="6373248" y="3002061"/>
          <a:ext cx="2682303" cy="3467777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1448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3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7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Item</a:t>
                      </a:r>
                      <a:endParaRPr kumimoji="1" lang="ja-JP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Osaka" pitchFamily="-108" charset="-128"/>
                          <a:cs typeface="Osaka" pitchFamily="-108" charset="-128"/>
                        </a:rPr>
                        <a:t>Parameters</a:t>
                      </a:r>
                      <a:endParaRPr kumimoji="1" lang="ja-JP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C.M. Energy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500 </a:t>
                      </a:r>
                      <a:r>
                        <a:rPr kumimoji="1" lang="en-US" altLang="ja-JP" sz="12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GeV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+mn-lt"/>
                          <a:ea typeface="Osaka" pitchFamily="-108" charset="-128"/>
                          <a:cs typeface="Osaka" pitchFamily="-108" charset="-128"/>
                        </a:rPr>
                        <a:t>Length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+mn-lt"/>
                          <a:ea typeface="Osaka" pitchFamily="-108" charset="-128"/>
                          <a:cs typeface="Osaka" pitchFamily="-108" charset="-128"/>
                        </a:rPr>
                        <a:t>31 km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7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Luminosity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1.8 x10</a:t>
                      </a:r>
                      <a:r>
                        <a:rPr kumimoji="1" lang="en-US" altLang="ja-JP" sz="1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34</a:t>
                      </a: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en-US" altLang="ja-JP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cm</a:t>
                      </a:r>
                      <a:r>
                        <a:rPr kumimoji="1" lang="en-US" altLang="ja-JP" sz="12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-2</a:t>
                      </a:r>
                      <a:r>
                        <a:rPr kumimoji="1" lang="en-US" altLang="ja-JP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</a:t>
                      </a:r>
                      <a:r>
                        <a:rPr kumimoji="1" lang="en-US" altLang="ja-JP" sz="12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-1</a:t>
                      </a:r>
                      <a:endParaRPr kumimoji="1" lang="ja-JP" altLang="en-US" sz="1200" b="0" i="0" u="none" strike="noStrike" cap="none" normalizeH="0" baseline="3000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45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Repetition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 Hz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80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Beam Pulse  Period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0.73 </a:t>
                      </a:r>
                      <a:r>
                        <a:rPr kumimoji="1" lang="en-US" altLang="ja-JP" sz="12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ms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2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Beam Current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5.8 mA (</a:t>
                      </a:r>
                      <a:r>
                        <a:rPr kumimoji="1" lang="en-US" altLang="ja-JP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 pulse)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12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+mn-lt"/>
                          <a:ea typeface="Osaka" pitchFamily="-108" charset="-128"/>
                          <a:cs typeface="Osaka" pitchFamily="-108" charset="-128"/>
                        </a:rPr>
                        <a:t>Beam size (y) at FF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  <a:ea typeface="Osaka" pitchFamily="-108" charset="-128"/>
                          <a:cs typeface="Osaka" pitchFamily="-108" charset="-128"/>
                        </a:rPr>
                        <a:t>5.9</a:t>
                      </a: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+mn-lt"/>
                          <a:ea typeface="Osaka" pitchFamily="-108" charset="-128"/>
                          <a:cs typeface="Osaka" pitchFamily="-108" charset="-128"/>
                        </a:rPr>
                        <a:t> nm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9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SRF Cavity G.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kumimoji="1" lang="en-US" altLang="ja-JP" sz="12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kumimoji="1" lang="ja-JP" altLang="en-US" sz="1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31.5</a:t>
                      </a:r>
                      <a:r>
                        <a:rPr kumimoji="1" lang="en-US" altLang="ja-JP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MV/</a:t>
                      </a: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Q</a:t>
                      </a:r>
                      <a:r>
                        <a:rPr kumimoji="1" lang="en-US" altLang="ja-JP" sz="1200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0</a:t>
                      </a: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= 1x10 </a:t>
                      </a:r>
                      <a:r>
                        <a:rPr kumimoji="1" lang="en-US" altLang="ja-JP" sz="1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1" lang="ja-JP" altLang="en-US" sz="1200" b="1" i="0" u="none" strike="noStrike" cap="none" normalizeH="0" baseline="30000" dirty="0">
                        <a:ln>
                          <a:noFill/>
                        </a:ln>
                        <a:solidFill>
                          <a:srgbClr val="3366FF"/>
                        </a:solidFill>
                        <a:effectLst/>
                        <a:latin typeface="+mn-lt"/>
                        <a:ea typeface="Osaka" pitchFamily="-108" charset="-128"/>
                        <a:cs typeface="Osaka" pitchFamily="-108" charset="-128"/>
                      </a:endParaRPr>
                    </a:p>
                  </a:txBody>
                  <a:tcPr marL="76200" marR="7620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2" name="グループ化 21"/>
          <p:cNvGrpSpPr/>
          <p:nvPr/>
        </p:nvGrpSpPr>
        <p:grpSpPr>
          <a:xfrm>
            <a:off x="168076" y="3592945"/>
            <a:ext cx="6205172" cy="2181691"/>
            <a:chOff x="-53597" y="1126158"/>
            <a:chExt cx="8985574" cy="3251562"/>
          </a:xfrm>
        </p:grpSpPr>
        <p:pic>
          <p:nvPicPr>
            <p:cNvPr id="9" name="Picture 5" descr="OT0105H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8695" y="1126158"/>
              <a:ext cx="8715375" cy="3251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5316385" y="1329965"/>
              <a:ext cx="1235455" cy="307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5" rIns="91431" bIns="45715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ctr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ctr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ctr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ctr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016"/>
              <a:r>
                <a:rPr kumimoji="0" lang="en-US" sz="1400" dirty="0">
                  <a:solidFill>
                    <a:prstClr val="black"/>
                  </a:solidFill>
                </a:rPr>
                <a:t>e</a:t>
              </a:r>
              <a:r>
                <a:rPr kumimoji="0" lang="en-US" sz="1400" dirty="0" smtClean="0">
                  <a:solidFill>
                    <a:prstClr val="black"/>
                  </a:solidFill>
                </a:rPr>
                <a:t>- Source</a:t>
              </a:r>
              <a:endParaRPr kumimoji="0"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 rot="20646862">
              <a:off x="996267" y="3258444"/>
              <a:ext cx="7866509" cy="3032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TextBox 32"/>
            <p:cNvSpPr txBox="1">
              <a:spLocks noChangeArrowheads="1"/>
            </p:cNvSpPr>
            <p:nvPr/>
          </p:nvSpPr>
          <p:spPr bwMode="auto">
            <a:xfrm>
              <a:off x="6955641" y="2447140"/>
              <a:ext cx="1976336" cy="3077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square" lIns="91431" tIns="45715" rIns="91431" bIns="45715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ctr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ctr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ctr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ctr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016"/>
              <a:r>
                <a:rPr kumimoji="0" lang="en-US" sz="1400" dirty="0">
                  <a:solidFill>
                    <a:srgbClr val="000000"/>
                  </a:solidFill>
                </a:rPr>
                <a:t>e</a:t>
              </a:r>
              <a:r>
                <a:rPr kumimoji="0" lang="en-US" sz="1400" dirty="0" smtClean="0">
                  <a:solidFill>
                    <a:srgbClr val="000000"/>
                  </a:solidFill>
                </a:rPr>
                <a:t>+ Main </a:t>
              </a:r>
              <a:r>
                <a:rPr kumimoji="0" lang="en-US" sz="1400" dirty="0" err="1" smtClean="0">
                  <a:solidFill>
                    <a:srgbClr val="000000"/>
                  </a:solidFill>
                </a:rPr>
                <a:t>Liinac</a:t>
              </a:r>
              <a:endParaRPr kumimoji="0"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Box 15"/>
            <p:cNvSpPr txBox="1">
              <a:spLocks noChangeArrowheads="1"/>
            </p:cNvSpPr>
            <p:nvPr/>
          </p:nvSpPr>
          <p:spPr bwMode="auto">
            <a:xfrm>
              <a:off x="2920993" y="3545354"/>
              <a:ext cx="1279525" cy="3077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91431" tIns="45715" rIns="91431" bIns="45715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ctr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ctr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ctr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ctr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016"/>
              <a:r>
                <a:rPr kumimoji="0" lang="en-US" sz="1400" dirty="0">
                  <a:solidFill>
                    <a:prstClr val="black"/>
                  </a:solidFill>
                </a:rPr>
                <a:t>e</a:t>
              </a:r>
              <a:r>
                <a:rPr kumimoji="0" lang="en-US" sz="1400" dirty="0" smtClean="0">
                  <a:solidFill>
                    <a:prstClr val="black"/>
                  </a:solidFill>
                </a:rPr>
                <a:t>+ Source</a:t>
              </a:r>
              <a:endParaRPr kumimoji="0" lang="en-GB" sz="1400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25"/>
            <p:cNvSpPr txBox="1">
              <a:spLocks noChangeArrowheads="1"/>
            </p:cNvSpPr>
            <p:nvPr/>
          </p:nvSpPr>
          <p:spPr bwMode="auto">
            <a:xfrm>
              <a:off x="978456" y="3957111"/>
              <a:ext cx="2080945" cy="27698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wrap="square" lIns="91431" tIns="45715" rIns="91431" bIns="45715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ctr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ctr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ctr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ctr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016"/>
              <a:r>
                <a:rPr kumimoji="0" lang="en-US" sz="1200" dirty="0"/>
                <a:t>e</a:t>
              </a:r>
              <a:r>
                <a:rPr kumimoji="0" lang="en-US" sz="1200" dirty="0" smtClean="0"/>
                <a:t>- Main </a:t>
              </a:r>
              <a:r>
                <a:rPr kumimoji="0" lang="en-US" sz="1200" dirty="0" err="1" smtClean="0"/>
                <a:t>Linac</a:t>
              </a:r>
              <a:endParaRPr kumimoji="0" lang="en-GB" sz="1200" dirty="0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6228237" y="2893406"/>
              <a:ext cx="2360047" cy="97510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/>
            <p:cNvSpPr/>
            <p:nvPr/>
          </p:nvSpPr>
          <p:spPr>
            <a:xfrm rot="20646862">
              <a:off x="-53597" y="1894581"/>
              <a:ext cx="6703469" cy="2289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93696" y="2585629"/>
              <a:ext cx="14639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Physics Detectors</a:t>
              </a:r>
              <a:endParaRPr kumimoji="1" lang="ja-JP" altLang="en-US" sz="1600" dirty="0"/>
            </a:p>
          </p:txBody>
        </p:sp>
        <p:sp>
          <p:nvSpPr>
            <p:cNvPr id="19" name="TextBox 6"/>
            <p:cNvSpPr txBox="1">
              <a:spLocks noChangeArrowheads="1"/>
            </p:cNvSpPr>
            <p:nvPr/>
          </p:nvSpPr>
          <p:spPr bwMode="auto">
            <a:xfrm>
              <a:off x="2843302" y="1458329"/>
              <a:ext cx="1322266" cy="307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91431" tIns="45715" rIns="91431" bIns="45715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ctr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ctr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ctr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ctr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457016"/>
              <a:r>
                <a:rPr kumimoji="0" lang="en-US" sz="1400" dirty="0" smtClean="0">
                  <a:solidFill>
                    <a:prstClr val="black"/>
                  </a:solidFill>
                </a:rPr>
                <a:t>Damping Ring</a:t>
              </a:r>
              <a:endParaRPr kumimoji="0" lang="en-GB" sz="1400" dirty="0">
                <a:solidFill>
                  <a:prstClr val="black"/>
                </a:solidFill>
              </a:endParaRPr>
            </a:p>
          </p:txBody>
        </p:sp>
        <p:pic>
          <p:nvPicPr>
            <p:cNvPr id="20" name="Picture 8" descr="ILDhall2s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50351" y="1142629"/>
              <a:ext cx="1671899" cy="1414038"/>
            </a:xfrm>
            <a:prstGeom prst="rect">
              <a:avLst/>
            </a:prstGeom>
            <a:noFill/>
            <a:ln w="12700" cmpd="sng">
              <a:solidFill>
                <a:srgbClr val="3366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1" name="直線矢印コネクタ 20"/>
            <p:cNvCxnSpPr/>
            <p:nvPr/>
          </p:nvCxnSpPr>
          <p:spPr bwMode="auto">
            <a:xfrm>
              <a:off x="1377931" y="1954477"/>
              <a:ext cx="2995078" cy="116714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DA43-D5AB-4F5F-A954-3C1003084C8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98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957186" y="257258"/>
            <a:ext cx="5367175" cy="58477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3200" b="1" dirty="0" smtClean="0">
                <a:solidFill>
                  <a:schemeClr val="tx1"/>
                </a:solidFill>
              </a:rPr>
              <a:t>ふたつの</a:t>
            </a:r>
            <a:r>
              <a:rPr kumimoji="1" lang="en-US" altLang="ja-JP" sz="3200" b="1" dirty="0" smtClean="0">
                <a:solidFill>
                  <a:schemeClr val="tx1"/>
                </a:solidFill>
              </a:rPr>
              <a:t>Key Technologies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08001" y="90577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u="sng" dirty="0" smtClean="0"/>
              <a:t>ナノ・</a:t>
            </a:r>
            <a:r>
              <a:rPr kumimoji="1" lang="ja-JP" altLang="en-US" b="1" u="sng" dirty="0" smtClean="0"/>
              <a:t>ビーム技術</a:t>
            </a:r>
            <a:endParaRPr kumimoji="1" lang="ja-JP" altLang="en-US" b="1" u="sng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14" y="1273585"/>
            <a:ext cx="4238724" cy="2959847"/>
          </a:xfrm>
          <a:prstGeom prst="rect">
            <a:avLst/>
          </a:prstGeom>
          <a:ln>
            <a:noFill/>
          </a:ln>
        </p:spPr>
      </p:pic>
      <p:sp>
        <p:nvSpPr>
          <p:cNvPr id="13" name="テキスト ボックス 12"/>
          <p:cNvSpPr txBox="1"/>
          <p:nvPr/>
        </p:nvSpPr>
        <p:spPr>
          <a:xfrm>
            <a:off x="4558482" y="3350836"/>
            <a:ext cx="4410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KEK</a:t>
            </a:r>
            <a:r>
              <a:rPr kumimoji="1" lang="ja-JP" altLang="en-US" dirty="0" smtClean="0"/>
              <a:t> </a:t>
            </a:r>
            <a:r>
              <a:rPr lang="ja-JP" altLang="en-US" dirty="0" smtClean="0"/>
              <a:t>の</a:t>
            </a:r>
            <a:r>
              <a:rPr lang="en-US" altLang="ja-JP" dirty="0" smtClean="0"/>
              <a:t>ATF2</a:t>
            </a:r>
            <a:r>
              <a:rPr lang="ja-JP" altLang="en-US" dirty="0" smtClean="0"/>
              <a:t>で</a:t>
            </a:r>
            <a:r>
              <a:rPr lang="en-US" altLang="ja-JP" dirty="0" smtClean="0"/>
              <a:t>ILC</a:t>
            </a:r>
            <a:r>
              <a:rPr lang="ja-JP" altLang="en-US" dirty="0" smtClean="0"/>
              <a:t>のスペックをほぼ達成</a:t>
            </a:r>
            <a:endParaRPr kumimoji="1" lang="ja-JP" altLang="en-US" dirty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136" y="1298445"/>
            <a:ext cx="4365172" cy="1539128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296332" y="4295652"/>
            <a:ext cx="2584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u="sng" dirty="0" smtClean="0"/>
              <a:t>超伝導加速技術（</a:t>
            </a:r>
            <a:r>
              <a:rPr lang="en-US" altLang="ja-JP" b="1" u="sng" dirty="0" smtClean="0"/>
              <a:t>SRF)</a:t>
            </a:r>
            <a:endParaRPr kumimoji="1" lang="ja-JP" altLang="en-US" b="1" u="sng" dirty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425" y="4233431"/>
            <a:ext cx="3424982" cy="2284729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64655" y="4914130"/>
            <a:ext cx="53944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DESY</a:t>
            </a:r>
            <a:r>
              <a:rPr lang="ja-JP" altLang="en-US" dirty="0" smtClean="0"/>
              <a:t>に、同じ超伝導技術加速</a:t>
            </a:r>
            <a:r>
              <a:rPr kumimoji="1" lang="ja-JP" altLang="en-US" dirty="0" smtClean="0"/>
              <a:t>技術を使</a:t>
            </a:r>
            <a:r>
              <a:rPr lang="ja-JP" altLang="en-US" dirty="0" smtClean="0"/>
              <a:t>った</a:t>
            </a:r>
            <a:endParaRPr lang="en-US" altLang="ja-JP" dirty="0" smtClean="0"/>
          </a:p>
          <a:p>
            <a:r>
              <a:rPr lang="ja-JP" altLang="en-US" dirty="0" smtClean="0"/>
              <a:t>光科学施設 </a:t>
            </a:r>
            <a:r>
              <a:rPr lang="en-US" altLang="ja-JP" dirty="0" smtClean="0"/>
              <a:t>European XFEL</a:t>
            </a:r>
            <a:r>
              <a:rPr kumimoji="1" lang="ja-JP" altLang="en-US" dirty="0" smtClean="0"/>
              <a:t>が完成</a:t>
            </a:r>
            <a:r>
              <a:rPr lang="ja-JP" altLang="en-US" dirty="0" smtClean="0"/>
              <a:t>した。</a:t>
            </a:r>
            <a:endParaRPr lang="en-US" altLang="ja-JP" dirty="0" smtClean="0"/>
          </a:p>
          <a:p>
            <a:r>
              <a:rPr kumimoji="1" lang="en-US" altLang="ja-JP" dirty="0" smtClean="0"/>
              <a:t>ILC</a:t>
            </a:r>
            <a:r>
              <a:rPr kumimoji="1" lang="ja-JP" altLang="en-US" dirty="0" smtClean="0"/>
              <a:t>の技術の産業化の実証として位置づけられる。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324361" y="6518160"/>
            <a:ext cx="1471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European</a:t>
            </a:r>
            <a:r>
              <a:rPr kumimoji="1" lang="ja-JP" altLang="en-US" sz="1400" dirty="0" smtClean="0"/>
              <a:t> </a:t>
            </a:r>
            <a:r>
              <a:rPr kumimoji="1" lang="en-US" altLang="ja-JP" sz="1400" dirty="0" smtClean="0"/>
              <a:t>XFEL</a:t>
            </a:r>
            <a:endParaRPr kumimoji="1" lang="ja-JP" altLang="en-US" sz="1400" dirty="0"/>
          </a:p>
        </p:txBody>
      </p:sp>
      <p:sp>
        <p:nvSpPr>
          <p:cNvPr id="21" name="正方形/長方形 20"/>
          <p:cNvSpPr/>
          <p:nvPr/>
        </p:nvSpPr>
        <p:spPr>
          <a:xfrm>
            <a:off x="7457411" y="559495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最近の進展</a:t>
            </a:r>
          </a:p>
        </p:txBody>
      </p:sp>
      <p:sp>
        <p:nvSpPr>
          <p:cNvPr id="22" name="スライド番号プレースホルダー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5DA43-D5AB-4F5F-A954-3C1003084C8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17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" name="201202-ILC&amp;SiD.jpg" descr="201202-ILC&amp;Si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2390" y="689273"/>
            <a:ext cx="5406367" cy="4734433"/>
          </a:xfrm>
          <a:prstGeom prst="rect">
            <a:avLst/>
          </a:prstGeom>
          <a:ln w="12700">
            <a:miter lim="400000"/>
          </a:ln>
        </p:spPr>
      </p:pic>
      <p:sp>
        <p:nvSpPr>
          <p:cNvPr id="862" name="ILD"/>
          <p:cNvSpPr/>
          <p:nvPr/>
        </p:nvSpPr>
        <p:spPr>
          <a:xfrm>
            <a:off x="5283184" y="1396947"/>
            <a:ext cx="572914" cy="411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marR="40639" indent="39687" defTabSz="914400">
              <a:defRPr sz="3800" b="1" i="1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 sz="1600" b="0" i="0">
                <a:uFillTx/>
              </a:defRPr>
            </a:pPr>
            <a:r>
              <a:rPr sz="2672" dirty="0"/>
              <a:t>ILD</a:t>
            </a:r>
          </a:p>
        </p:txBody>
      </p:sp>
      <p:sp>
        <p:nvSpPr>
          <p:cNvPr id="863" name="Large R with TPC tracker…"/>
          <p:cNvSpPr/>
          <p:nvPr/>
        </p:nvSpPr>
        <p:spPr>
          <a:xfrm>
            <a:off x="6062686" y="1244503"/>
            <a:ext cx="2985317" cy="716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172946" marR="28573" indent="-145042" defTabSz="642915">
              <a:lnSpc>
                <a:spcPct val="90000"/>
              </a:lnSpc>
              <a:spcBef>
                <a:spcPts val="352"/>
              </a:spcBef>
              <a:buClr>
                <a:srgbClr val="FF2600"/>
              </a:buClr>
              <a:buSzPct val="100000"/>
              <a:buFont typeface="Arial"/>
              <a:buChar char="•"/>
              <a:defRPr sz="1400"/>
            </a:pPr>
            <a:r>
              <a:rPr sz="1600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Large R </a:t>
            </a:r>
            <a:r>
              <a:rPr sz="1600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with </a:t>
            </a:r>
            <a:r>
              <a:rPr sz="1600" b="1" i="1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TPC tracker</a:t>
            </a:r>
          </a:p>
          <a:p>
            <a:pPr marL="204478" marR="28573" indent="-176574" defTabSz="642915">
              <a:lnSpc>
                <a:spcPct val="90000"/>
              </a:lnSpc>
              <a:spcBef>
                <a:spcPts val="352"/>
              </a:spcBef>
              <a:buClr>
                <a:srgbClr val="000000"/>
              </a:buClr>
              <a:buSzPct val="100000"/>
              <a:buFont typeface="Arial"/>
              <a:buChar char="–"/>
              <a:defRPr sz="1400"/>
            </a:pPr>
            <a:r>
              <a:rPr sz="1600" b="1" i="1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LOI signatories: </a:t>
            </a:r>
            <a:r>
              <a:rPr sz="1600" dirty="0">
                <a:uFill>
                  <a:solidFill>
                    <a:srgbClr val="000000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32 countries, 151 institutions, ~700 members</a:t>
            </a:r>
          </a:p>
        </p:txBody>
      </p:sp>
      <p:sp>
        <p:nvSpPr>
          <p:cNvPr id="865" name="High B with Si strip tracker…"/>
          <p:cNvSpPr/>
          <p:nvPr/>
        </p:nvSpPr>
        <p:spPr>
          <a:xfrm>
            <a:off x="470135" y="3608850"/>
            <a:ext cx="2944510" cy="716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172946" marR="28573" indent="-145042" defTabSz="642915">
              <a:lnSpc>
                <a:spcPct val="90000"/>
              </a:lnSpc>
              <a:spcBef>
                <a:spcPts val="352"/>
              </a:spcBef>
              <a:buClr>
                <a:srgbClr val="FF2600"/>
              </a:buClr>
              <a:buSzPct val="100000"/>
              <a:buFont typeface="Arial"/>
              <a:buChar char="•"/>
              <a:defRPr sz="1400"/>
            </a:pPr>
            <a:r>
              <a:rPr sz="1600" dirty="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High B </a:t>
            </a:r>
            <a:r>
              <a:rPr sz="1600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with </a:t>
            </a:r>
            <a:r>
              <a:rPr sz="1600" b="1" i="1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Si strip tracker</a:t>
            </a:r>
            <a:endParaRPr sz="1600" dirty="0">
              <a:solidFill>
                <a:srgbClr val="275D90"/>
              </a:solidFill>
              <a:uFill>
                <a:solidFill>
                  <a:srgbClr val="275D90"/>
                </a:solidFill>
              </a:u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  <a:p>
            <a:pPr marL="204478" marR="28573" indent="-176574" defTabSz="642915">
              <a:lnSpc>
                <a:spcPct val="90000"/>
              </a:lnSpc>
              <a:spcBef>
                <a:spcPts val="352"/>
              </a:spcBef>
              <a:buClr>
                <a:srgbClr val="000000"/>
              </a:buClr>
              <a:buSzPct val="100000"/>
              <a:buFont typeface="Arial"/>
              <a:buChar char="–"/>
              <a:defRPr sz="1400"/>
            </a:pPr>
            <a:r>
              <a:rPr sz="1600" b="1" i="1" dirty="0">
                <a:solidFill>
                  <a:srgbClr val="275D90"/>
                </a:solidFill>
                <a:uFill>
                  <a:solidFill>
                    <a:srgbClr val="275D9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rPr>
              <a:t>LOI signatories: </a:t>
            </a:r>
            <a:r>
              <a:rPr sz="1600" dirty="0">
                <a:uFill>
                  <a:solidFill>
                    <a:srgbClr val="000000"/>
                  </a:solidFill>
                </a:uFill>
                <a:latin typeface="Helvetica Neue Medium"/>
                <a:ea typeface="Helvetica Neue Medium"/>
                <a:cs typeface="Helvetica Neue Medium"/>
                <a:sym typeface="Helvetica Neue Medium"/>
              </a:rPr>
              <a:t>18 countries, 77 institutions, ~240 members</a:t>
            </a:r>
          </a:p>
        </p:txBody>
      </p:sp>
      <p:sp>
        <p:nvSpPr>
          <p:cNvPr id="866" name="SiD"/>
          <p:cNvSpPr/>
          <p:nvPr/>
        </p:nvSpPr>
        <p:spPr>
          <a:xfrm>
            <a:off x="623731" y="2732979"/>
            <a:ext cx="582532" cy="411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marR="40639" indent="39687" defTabSz="914400">
              <a:defRPr sz="3800" b="1" i="1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>
              <a:defRPr sz="1600" b="0" i="0">
                <a:uFillTx/>
              </a:defRPr>
            </a:pPr>
            <a:r>
              <a:rPr sz="2672" dirty="0" err="1"/>
              <a:t>SiD</a:t>
            </a:r>
            <a:endParaRPr sz="2672" dirty="0"/>
          </a:p>
        </p:txBody>
      </p:sp>
      <p:sp>
        <p:nvSpPr>
          <p:cNvPr id="867" name="Two Detector Concepts in TDR"/>
          <p:cNvSpPr/>
          <p:nvPr/>
        </p:nvSpPr>
        <p:spPr>
          <a:xfrm>
            <a:off x="673544" y="377588"/>
            <a:ext cx="8230049" cy="582611"/>
          </a:xfrm>
          <a:prstGeom prst="rect">
            <a:avLst/>
          </a:prstGeom>
          <a:ln w="38100"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44648" tIns="44648" rIns="44648" bIns="44648">
            <a:spAutoFit/>
          </a:bodyPr>
          <a:lstStyle>
            <a:lvl1pPr marL="1587" marR="66545" algn="l" defTabSz="914400">
              <a:buClr>
                <a:srgbClr val="0042AA"/>
              </a:buClr>
              <a:buFont typeface="Helvetica Neue"/>
              <a:defRPr sz="3600" b="1" i="1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lang="en-US" altLang="ja-JP" sz="3200" i="0" dirty="0" smtClean="0">
                <a:solidFill>
                  <a:schemeClr val="tx1"/>
                </a:solidFill>
              </a:rPr>
              <a:t>TDR</a:t>
            </a:r>
            <a:r>
              <a:rPr lang="ja-JP" altLang="en-US" sz="3200" i="0" dirty="0" smtClean="0">
                <a:solidFill>
                  <a:schemeClr val="tx1"/>
                </a:solidFill>
              </a:rPr>
              <a:t>に示されたふたつの</a:t>
            </a:r>
            <a:r>
              <a:rPr sz="3200" i="0" dirty="0" smtClean="0">
                <a:solidFill>
                  <a:schemeClr val="tx1"/>
                </a:solidFill>
              </a:rPr>
              <a:t> </a:t>
            </a:r>
            <a:r>
              <a:rPr sz="3200" i="0" dirty="0">
                <a:solidFill>
                  <a:schemeClr val="tx1"/>
                </a:solidFill>
              </a:rPr>
              <a:t>Detector Concepts </a:t>
            </a:r>
          </a:p>
        </p:txBody>
      </p:sp>
      <p:sp>
        <p:nvSpPr>
          <p:cNvPr id="868" name="Compared with LHC detectors, ILC detectors have ~10 times better momentum resolution and 100~1000 times finer granularity.…"/>
          <p:cNvSpPr/>
          <p:nvPr/>
        </p:nvSpPr>
        <p:spPr>
          <a:xfrm>
            <a:off x="813043" y="4952054"/>
            <a:ext cx="4396266" cy="1814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>
            <a:spAutoFit/>
          </a:bodyPr>
          <a:lstStyle/>
          <a:p>
            <a:pPr marL="160729" indent="-160729">
              <a:spcBef>
                <a:spcPts val="984"/>
              </a:spcBef>
              <a:buSzPct val="157000"/>
              <a:buChar char="•"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266" dirty="0"/>
              <a:t>Compared with LHC </a:t>
            </a:r>
            <a:r>
              <a:rPr sz="1266" dirty="0" smtClean="0"/>
              <a:t>detectors, ILC detectors have </a:t>
            </a:r>
            <a:r>
              <a:rPr sz="1266" b="1" dirty="0" smtClean="0"/>
              <a:t>~10 times better momentum resolution and 100~1000 times finer granularity.</a:t>
            </a:r>
          </a:p>
          <a:p>
            <a:pPr marL="160729" indent="-160729">
              <a:spcBef>
                <a:spcPts val="984"/>
              </a:spcBef>
              <a:buSzPct val="157000"/>
              <a:buChar char="•"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266" dirty="0" smtClean="0"/>
              <a:t>This performance </a:t>
            </a:r>
            <a:r>
              <a:rPr sz="1266" b="1" dirty="0" smtClean="0"/>
              <a:t>can be achieved only in the clean environment of the ILC</a:t>
            </a:r>
            <a:r>
              <a:rPr sz="1266" dirty="0" smtClean="0"/>
              <a:t>, and cannot be achieved in the LHC environment.</a:t>
            </a:r>
          </a:p>
          <a:p>
            <a:pPr marL="160729" indent="-160729">
              <a:spcBef>
                <a:spcPts val="984"/>
              </a:spcBef>
              <a:buSzPct val="157000"/>
              <a:buChar char="•"/>
              <a:defRPr sz="1800">
                <a:latin typeface="Helvetica"/>
                <a:ea typeface="Helvetica"/>
                <a:cs typeface="Helvetica"/>
                <a:sym typeface="Helvetica"/>
              </a:defRPr>
            </a:pPr>
            <a:r>
              <a:rPr sz="1266" b="1" dirty="0" smtClean="0"/>
              <a:t>The </a:t>
            </a:r>
            <a:r>
              <a:rPr sz="1266" b="1" dirty="0"/>
              <a:t>cost of ILC detectors is similar to or less than that of the LHC detectors.</a:t>
            </a:r>
          </a:p>
        </p:txBody>
      </p:sp>
      <p:sp>
        <p:nvSpPr>
          <p:cNvPr id="873" name="Features of ILC Detectors"/>
          <p:cNvSpPr/>
          <p:nvPr/>
        </p:nvSpPr>
        <p:spPr>
          <a:xfrm>
            <a:off x="486195" y="4609247"/>
            <a:ext cx="3832531" cy="349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4648" tIns="44648" rIns="44648" bIns="44648">
            <a:spAutoFit/>
          </a:bodyPr>
          <a:lstStyle>
            <a:lvl1pPr marL="1587" marR="66545" algn="l" defTabSz="914400">
              <a:buClr>
                <a:srgbClr val="0042AA"/>
              </a:buClr>
              <a:buFont typeface="Helvetica Neue"/>
              <a:defRPr sz="2400" b="1" i="1">
                <a:solidFill>
                  <a:srgbClr val="0042AA"/>
                </a:solidFill>
                <a:uFill>
                  <a:solidFill>
                    <a:srgbClr val="0042AA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rPr sz="1687" dirty="0"/>
              <a:t>Features of ILC Detectors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altLang="ja-JP" smtClean="0">
                <a:solidFill>
                  <a:prstClr val="black">
                    <a:tint val="75000"/>
                  </a:prstClr>
                </a:solidFill>
                <a:latin typeface="Gill Sans"/>
                <a:ea typeface="Gill Sans"/>
                <a:cs typeface="Gill Sans"/>
              </a:rPr>
              <a:pPr/>
              <a:t>9</a:t>
            </a:fld>
            <a:endParaRPr lang="en-US" altLang="ja-JP">
              <a:solidFill>
                <a:prstClr val="black">
                  <a:tint val="75000"/>
                </a:prstClr>
              </a:solidFill>
              <a:latin typeface="Gill Sans"/>
              <a:ea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6432561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2032</Words>
  <Application>Microsoft Office PowerPoint</Application>
  <PresentationFormat>画面に合わせる (4:3)</PresentationFormat>
  <Paragraphs>257</Paragraphs>
  <Slides>30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30</vt:i4>
      </vt:variant>
    </vt:vector>
  </HeadingPairs>
  <TitlesOfParts>
    <vt:vector size="48" baseType="lpstr">
      <vt:lpstr>Gill Sans</vt:lpstr>
      <vt:lpstr>Helvetica Neue</vt:lpstr>
      <vt:lpstr>Helvetica Neue Medium</vt:lpstr>
      <vt:lpstr>ＭＳ Ｐゴシック</vt:lpstr>
      <vt:lpstr>Osaka</vt:lpstr>
      <vt:lpstr>游ゴシック</vt:lpstr>
      <vt:lpstr>游ゴシック Light</vt:lpstr>
      <vt:lpstr>游明朝</vt:lpstr>
      <vt:lpstr>游明朝5..</vt:lpstr>
      <vt:lpstr>Arial</vt:lpstr>
      <vt:lpstr>Calibri</vt:lpstr>
      <vt:lpstr>Calibri Light</vt:lpstr>
      <vt:lpstr>Helvetica</vt:lpstr>
      <vt:lpstr>Symbol</vt:lpstr>
      <vt:lpstr>Times New Roman</vt:lpstr>
      <vt:lpstr>Wingdings</vt:lpstr>
      <vt:lpstr>Office テーマ</vt:lpstr>
      <vt:lpstr>1_Office テーマ</vt:lpstr>
      <vt:lpstr>ILC プロジェクト</vt:lpstr>
      <vt:lpstr>PowerPoint プレゼンテーション</vt:lpstr>
      <vt:lpstr>１．プロジェクトの概要</vt:lpstr>
      <vt:lpstr>International Linear Collider (ILC)</vt:lpstr>
      <vt:lpstr>電子・陽電子リニアコライダーの歴史</vt:lpstr>
      <vt:lpstr>PowerPoint プレゼンテーション</vt:lpstr>
      <vt:lpstr>ILC TDR （技術設計書）</vt:lpstr>
      <vt:lpstr>PowerPoint プレゼンテーション</vt:lpstr>
      <vt:lpstr>PowerPoint プレゼンテーション</vt:lpstr>
      <vt:lpstr>２．ILCにおける物理</vt:lpstr>
      <vt:lpstr>Physics at the ILC</vt:lpstr>
      <vt:lpstr>PowerPoint プレゼンテーション</vt:lpstr>
      <vt:lpstr>e+e- -&gt; ZH　過程　:  ヒッグス機構の検証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３．ILC実現に向けての最近の動き</vt:lpstr>
      <vt:lpstr>2012年以降の動き</vt:lpstr>
      <vt:lpstr>PowerPoint プレゼンテーション</vt:lpstr>
      <vt:lpstr>PowerPoint プレゼンテーション</vt:lpstr>
      <vt:lpstr>日本政府の取り組み</vt:lpstr>
      <vt:lpstr>PowerPoint プレゼンテーション</vt:lpstr>
      <vt:lpstr>MEXT-DOE Discussion Group</vt:lpstr>
      <vt:lpstr>KEKの取り組み</vt:lpstr>
      <vt:lpstr>ILC250の提案</vt:lpstr>
      <vt:lpstr>PowerPoint プレゼンテーション</vt:lpstr>
      <vt:lpstr>PowerPoint プレゼンテーション</vt:lpstr>
      <vt:lpstr>まとめ</vt:lpstr>
    </vt:vector>
  </TitlesOfParts>
  <Company>高エネルギー加速器研究機構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岡田 安弘</dc:creator>
  <cp:lastModifiedBy>岡田 安弘</cp:lastModifiedBy>
  <cp:revision>64</cp:revision>
  <cp:lastPrinted>2017-07-30T15:53:35Z</cp:lastPrinted>
  <dcterms:created xsi:type="dcterms:W3CDTF">2017-07-29T08:29:18Z</dcterms:created>
  <dcterms:modified xsi:type="dcterms:W3CDTF">2017-08-01T02:52:27Z</dcterms:modified>
</cp:coreProperties>
</file>