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39" r:id="rId2"/>
    <p:sldId id="1359" r:id="rId3"/>
    <p:sldId id="1360" r:id="rId4"/>
    <p:sldId id="963" r:id="rId5"/>
    <p:sldId id="1417" r:id="rId6"/>
    <p:sldId id="1418" r:id="rId7"/>
    <p:sldId id="1420" r:id="rId8"/>
    <p:sldId id="1419" r:id="rId9"/>
    <p:sldId id="1265" r:id="rId10"/>
    <p:sldId id="1266" r:id="rId11"/>
    <p:sldId id="1421" r:id="rId12"/>
    <p:sldId id="1378" r:id="rId13"/>
    <p:sldId id="1412" r:id="rId14"/>
    <p:sldId id="1413" r:id="rId15"/>
    <p:sldId id="1414" r:id="rId16"/>
    <p:sldId id="1415" r:id="rId17"/>
    <p:sldId id="1416" r:id="rId18"/>
    <p:sldId id="1422" r:id="rId19"/>
    <p:sldId id="1390" r:id="rId20"/>
    <p:sldId id="1407" r:id="rId21"/>
    <p:sldId id="1408" r:id="rId22"/>
    <p:sldId id="1386" r:id="rId23"/>
    <p:sldId id="1387" r:id="rId24"/>
    <p:sldId id="1388" r:id="rId25"/>
    <p:sldId id="1389" r:id="rId26"/>
    <p:sldId id="1402" r:id="rId27"/>
    <p:sldId id="1404" r:id="rId28"/>
    <p:sldId id="1405" r:id="rId29"/>
    <p:sldId id="1403" r:id="rId30"/>
    <p:sldId id="1406" r:id="rId31"/>
    <p:sldId id="1398" r:id="rId32"/>
    <p:sldId id="1423" r:id="rId33"/>
    <p:sldId id="1424" r:id="rId34"/>
    <p:sldId id="1425" r:id="rId35"/>
  </p:sldIdLst>
  <p:sldSz cx="9144000" cy="6858000" type="screen4x3"/>
  <p:notesSz cx="7315200" cy="9601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CCC9"/>
    <a:srgbClr val="B9FB25"/>
    <a:srgbClr val="BFE6F9"/>
    <a:srgbClr val="C4F3F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0" autoAdjust="0"/>
    <p:restoredTop sz="87645" autoAdjust="0"/>
  </p:normalViewPr>
  <p:slideViewPr>
    <p:cSldViewPr>
      <p:cViewPr varScale="1">
        <p:scale>
          <a:sx n="56" d="100"/>
          <a:sy n="56" d="100"/>
        </p:scale>
        <p:origin x="72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544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75324-B2AB-42A9-87E6-AA1FC99FECA7}" type="datetimeFigureOut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120189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33A5F-E687-482D-A594-11098E7D69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831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27C1FA5-600C-46D6-B5A3-C5C21B6A69F0}" type="datetimeFigureOut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3AAC616-DD05-464C-9101-C5FCEFE9F3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73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D8C12-7FC1-420D-80B1-202D028AA3E9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892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17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437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084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853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5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547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74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1504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4943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5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953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98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501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75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横軸：</a:t>
            </a:r>
            <a:r>
              <a:rPr kumimoji="1" lang="en-US" altLang="ja-JP" dirty="0" err="1" smtClean="0"/>
              <a:t>κv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縦軸 </a:t>
            </a:r>
            <a:r>
              <a:rPr kumimoji="1" lang="en-US" altLang="ja-JP" dirty="0" err="1" smtClean="0"/>
              <a:t>tb</a:t>
            </a:r>
            <a:r>
              <a:rPr kumimoji="1" lang="ja-JP" altLang="en-US" dirty="0" err="1" smtClean="0"/>
              <a:t>。</a:t>
            </a:r>
            <a:endParaRPr kumimoji="1" lang="en-US" altLang="ja-JP" dirty="0"/>
          </a:p>
          <a:p>
            <a:r>
              <a:rPr kumimoji="1" lang="ja-JP" altLang="en-US" dirty="0" smtClean="0"/>
              <a:t>等高線が</a:t>
            </a:r>
            <a:r>
              <a:rPr kumimoji="1" lang="en-US" altLang="ja-JP" dirty="0" smtClean="0"/>
              <a:t>M2nd</a:t>
            </a:r>
            <a:r>
              <a:rPr kumimoji="1" lang="ja-JP" altLang="en-US" dirty="0" smtClean="0"/>
              <a:t>で、</a:t>
            </a:r>
            <a:r>
              <a:rPr kumimoji="1" lang="en-US" altLang="ja-JP" dirty="0" smtClean="0"/>
              <a:t>2HDM</a:t>
            </a:r>
            <a:r>
              <a:rPr kumimoji="1" lang="ja-JP" altLang="en-US" dirty="0" smtClean="0"/>
              <a:t>の場合は、エキストラヒッグス質量の中の最も小さいもの。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左がカットオフなしで右が１０</a:t>
            </a:r>
            <a:r>
              <a:rPr kumimoji="1" lang="en-US" altLang="ja-JP" dirty="0" smtClean="0"/>
              <a:t>TeV</a:t>
            </a:r>
            <a:r>
              <a:rPr kumimoji="1" lang="ja-JP" altLang="en-US" dirty="0" smtClean="0"/>
              <a:t>の場合。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Tb</a:t>
            </a:r>
            <a:r>
              <a:rPr kumimoji="1" lang="ja-JP" altLang="en-US" dirty="0" smtClean="0"/>
              <a:t>を固定して</a:t>
            </a:r>
            <a:r>
              <a:rPr kumimoji="1" lang="en-US" altLang="ja-JP" dirty="0" err="1" smtClean="0"/>
              <a:t>kv</a:t>
            </a:r>
            <a:r>
              <a:rPr kumimoji="1" lang="ja-JP" altLang="en-US" dirty="0" smtClean="0"/>
              <a:t>を１に近づけると</a:t>
            </a:r>
            <a:r>
              <a:rPr kumimoji="1" lang="en-US" altLang="ja-JP" dirty="0" smtClean="0"/>
              <a:t>HSM</a:t>
            </a:r>
            <a:r>
              <a:rPr kumimoji="1" lang="ja-JP" altLang="en-US" dirty="0" smtClean="0"/>
              <a:t>の時みたいに、デカップリングのふるまいが見える。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逆に</a:t>
            </a:r>
            <a:r>
              <a:rPr kumimoji="1" lang="en-US" altLang="ja-JP" dirty="0" err="1" smtClean="0"/>
              <a:t>kv</a:t>
            </a:r>
            <a:r>
              <a:rPr kumimoji="1" lang="ja-JP" altLang="en-US" dirty="0" smtClean="0"/>
              <a:t>を例えば</a:t>
            </a:r>
            <a:r>
              <a:rPr kumimoji="1" lang="en-US" altLang="ja-JP" dirty="0" smtClean="0"/>
              <a:t>0.99</a:t>
            </a:r>
            <a:r>
              <a:rPr kumimoji="1" lang="ja-JP" altLang="en-US" dirty="0" smtClean="0"/>
              <a:t>に固定すると、</a:t>
            </a:r>
            <a:r>
              <a:rPr kumimoji="1" lang="en-US" altLang="ja-JP" dirty="0" smtClean="0"/>
              <a:t>M2nd</a:t>
            </a:r>
            <a:r>
              <a:rPr kumimoji="1" lang="ja-JP" altLang="en-US" dirty="0" smtClean="0"/>
              <a:t>の上限として約８００</a:t>
            </a:r>
            <a:r>
              <a:rPr kumimoji="1" lang="en-US" altLang="ja-JP" dirty="0" smtClean="0"/>
              <a:t>GeV</a:t>
            </a:r>
            <a:r>
              <a:rPr kumimoji="1" lang="ja-JP" altLang="en-US" dirty="0" smtClean="0"/>
              <a:t>が得られる。これは典型的な</a:t>
            </a:r>
            <a:r>
              <a:rPr kumimoji="1" lang="en-US" altLang="ja-JP" dirty="0" smtClean="0"/>
              <a:t>HSM</a:t>
            </a:r>
            <a:r>
              <a:rPr kumimoji="1" lang="ja-JP" altLang="en-US" dirty="0" smtClean="0"/>
              <a:t>の場合の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上限よりもはるかに厳しい。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カットオフを仮定した場合が右側の図で、大体の傾向は変わらないが、バウンドはかなり厳しくなる。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例えば、</a:t>
            </a:r>
            <a:r>
              <a:rPr kumimoji="1" lang="en-US" altLang="ja-JP" dirty="0" err="1" smtClean="0"/>
              <a:t>kv</a:t>
            </a:r>
            <a:r>
              <a:rPr kumimoji="1" lang="en-US" altLang="ja-JP" dirty="0" smtClean="0"/>
              <a:t>=0.99</a:t>
            </a:r>
            <a:r>
              <a:rPr kumimoji="1" lang="ja-JP" altLang="en-US" dirty="0" smtClean="0"/>
              <a:t>の場合には、６００</a:t>
            </a:r>
            <a:r>
              <a:rPr kumimoji="1" lang="en-US" altLang="ja-JP" dirty="0" smtClean="0"/>
              <a:t>GeV</a:t>
            </a:r>
            <a:r>
              <a:rPr kumimoji="1" lang="ja-JP" altLang="en-US" dirty="0" smtClean="0"/>
              <a:t>くらい。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093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次は</a:t>
            </a:r>
            <a:r>
              <a:rPr kumimoji="1" lang="en-US" altLang="ja-JP" dirty="0" smtClean="0"/>
              <a:t>GM</a:t>
            </a:r>
            <a:r>
              <a:rPr kumimoji="1" lang="en-US" altLang="ja-JP" baseline="0" dirty="0" smtClean="0"/>
              <a:t> model</a:t>
            </a:r>
            <a:r>
              <a:rPr kumimoji="1" lang="ja-JP" altLang="en-US" baseline="0" dirty="0" smtClean="0"/>
              <a:t>の場合で、さっきと同じように横軸が</a:t>
            </a:r>
            <a:r>
              <a:rPr kumimoji="1" lang="en-US" altLang="ja-JP" baseline="0" dirty="0" err="1" smtClean="0"/>
              <a:t>kv</a:t>
            </a:r>
            <a:r>
              <a:rPr kumimoji="1" lang="ja-JP" altLang="en-US" baseline="0" dirty="0" smtClean="0"/>
              <a:t>で、縦軸が</a:t>
            </a:r>
            <a:r>
              <a:rPr kumimoji="1" lang="en-US" altLang="ja-JP" baseline="0" dirty="0" err="1" smtClean="0"/>
              <a:t>tb</a:t>
            </a:r>
            <a:r>
              <a:rPr kumimoji="1" lang="en-US" altLang="ja-JP" baseline="0" dirty="0" smtClean="0"/>
              <a:t>. </a:t>
            </a:r>
          </a:p>
          <a:p>
            <a:r>
              <a:rPr kumimoji="1" lang="ja-JP" altLang="en-US" baseline="0" dirty="0" smtClean="0"/>
              <a:t>各等高線が</a:t>
            </a:r>
            <a:r>
              <a:rPr kumimoji="1" lang="en-US" altLang="ja-JP" baseline="0" dirty="0" smtClean="0"/>
              <a:t>M2nd</a:t>
            </a:r>
            <a:r>
              <a:rPr kumimoji="1" lang="ja-JP" altLang="en-US" baseline="0" dirty="0" smtClean="0"/>
              <a:t>に対応していて、この模型の場合は３つの質量パラメータの中で最も小さいものと定義する。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左がカットオフなしで右が１０</a:t>
            </a:r>
            <a:r>
              <a:rPr kumimoji="1" lang="en-US" altLang="ja-JP" baseline="0" dirty="0" smtClean="0"/>
              <a:t>TeV</a:t>
            </a:r>
            <a:r>
              <a:rPr kumimoji="1" lang="ja-JP" altLang="en-US" baseline="0" dirty="0" smtClean="0"/>
              <a:t>の場合を表す。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今までと明らかに違うのは、</a:t>
            </a:r>
            <a:r>
              <a:rPr kumimoji="1" lang="en-US" altLang="ja-JP" baseline="0" dirty="0" err="1" smtClean="0"/>
              <a:t>kv</a:t>
            </a:r>
            <a:r>
              <a:rPr kumimoji="1" lang="en-US" altLang="ja-JP" baseline="0" dirty="0" smtClean="0"/>
              <a:t>&gt;1</a:t>
            </a:r>
            <a:r>
              <a:rPr kumimoji="1" lang="ja-JP" altLang="en-US" baseline="0" dirty="0" smtClean="0"/>
              <a:t>が許されるということ。</a:t>
            </a:r>
            <a:endParaRPr kumimoji="1" lang="en-US" altLang="ja-JP" baseline="0" dirty="0" smtClean="0"/>
          </a:p>
          <a:p>
            <a:r>
              <a:rPr kumimoji="1" lang="en-US" altLang="ja-JP" baseline="0" dirty="0" err="1" smtClean="0"/>
              <a:t>tb</a:t>
            </a:r>
            <a:r>
              <a:rPr kumimoji="1" lang="ja-JP" altLang="en-US" baseline="0" dirty="0" smtClean="0"/>
              <a:t>を固定したときは、</a:t>
            </a:r>
            <a:r>
              <a:rPr kumimoji="1" lang="en-US" altLang="ja-JP" baseline="0" dirty="0" err="1" smtClean="0"/>
              <a:t>kv</a:t>
            </a:r>
            <a:r>
              <a:rPr kumimoji="1" lang="ja-JP" altLang="en-US" baseline="0" dirty="0" smtClean="0"/>
              <a:t>の上昇とともに</a:t>
            </a:r>
            <a:r>
              <a:rPr kumimoji="1" lang="en-US" altLang="ja-JP" baseline="0" dirty="0" smtClean="0"/>
              <a:t>M2nd</a:t>
            </a:r>
            <a:r>
              <a:rPr kumimoji="1" lang="ja-JP" altLang="en-US" baseline="0" dirty="0" smtClean="0"/>
              <a:t>も上がる。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また</a:t>
            </a:r>
            <a:r>
              <a:rPr kumimoji="1" lang="en-US" altLang="ja-JP" baseline="0" dirty="0" err="1" smtClean="0"/>
              <a:t>kv</a:t>
            </a:r>
            <a:r>
              <a:rPr kumimoji="1" lang="ja-JP" altLang="en-US" baseline="0" dirty="0" smtClean="0"/>
              <a:t>を固定したときには、</a:t>
            </a:r>
            <a:r>
              <a:rPr kumimoji="1" lang="en-US" altLang="ja-JP" baseline="0" dirty="0" err="1" smtClean="0"/>
              <a:t>tb</a:t>
            </a:r>
            <a:r>
              <a:rPr kumimoji="1" lang="ja-JP" altLang="en-US" baseline="0" dirty="0" smtClean="0"/>
              <a:t>の上昇とともに</a:t>
            </a:r>
            <a:r>
              <a:rPr kumimoji="1" lang="en-US" altLang="ja-JP" baseline="0" dirty="0" smtClean="0"/>
              <a:t>M2nd</a:t>
            </a:r>
            <a:r>
              <a:rPr kumimoji="1" lang="ja-JP" altLang="en-US" baseline="0" dirty="0" smtClean="0"/>
              <a:t>があがる。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山のてっぺんは</a:t>
            </a:r>
            <a:r>
              <a:rPr kumimoji="1" lang="en-US" altLang="ja-JP" baseline="0" dirty="0" err="1" smtClean="0"/>
              <a:t>kv</a:t>
            </a:r>
            <a:r>
              <a:rPr kumimoji="1" lang="en-US" altLang="ja-JP" baseline="0" dirty="0" smtClean="0"/>
              <a:t> = 1 , </a:t>
            </a:r>
            <a:r>
              <a:rPr kumimoji="1" lang="en-US" altLang="ja-JP" baseline="0" dirty="0" err="1" smtClean="0"/>
              <a:t>tb</a:t>
            </a:r>
            <a:r>
              <a:rPr kumimoji="1" lang="en-US" altLang="ja-JP" baseline="0" dirty="0" smtClean="0"/>
              <a:t> = </a:t>
            </a:r>
            <a:r>
              <a:rPr kumimoji="1" lang="ja-JP" altLang="en-US" baseline="0" dirty="0" smtClean="0"/>
              <a:t>無限大。</a:t>
            </a:r>
            <a:endParaRPr kumimoji="1" lang="en-US" altLang="ja-JP" baseline="0" dirty="0" smtClean="0"/>
          </a:p>
          <a:p>
            <a:r>
              <a:rPr kumimoji="1" lang="en-US" altLang="ja-JP" dirty="0" smtClean="0"/>
              <a:t>Large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tanb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small</a:t>
            </a:r>
            <a:r>
              <a:rPr kumimoji="1" lang="en-US" altLang="ja-JP" baseline="0" dirty="0" smtClean="0"/>
              <a:t> VEV</a:t>
            </a:r>
            <a:r>
              <a:rPr kumimoji="1" lang="ja-JP" altLang="en-US" baseline="0" dirty="0" smtClean="0"/>
              <a:t>に対応する。 </a:t>
            </a:r>
            <a:r>
              <a:rPr kumimoji="1" lang="en-US" altLang="ja-JP" baseline="0" dirty="0" err="1" smtClean="0"/>
              <a:t>tanB</a:t>
            </a:r>
            <a:r>
              <a:rPr kumimoji="1" lang="en-US" altLang="ja-JP" baseline="0" dirty="0" smtClean="0"/>
              <a:t> = 5(10), </a:t>
            </a:r>
            <a:r>
              <a:rPr kumimoji="1" lang="en-US" altLang="ja-JP" baseline="0" dirty="0" err="1" smtClean="0"/>
              <a:t>vDel</a:t>
            </a:r>
            <a:r>
              <a:rPr kumimoji="1" lang="en-US" altLang="ja-JP" baseline="0" dirty="0" smtClean="0"/>
              <a:t> = 17(8)GeV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622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834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369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328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364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横軸が</a:t>
            </a:r>
            <a:r>
              <a:rPr kumimoji="1" lang="en-US" altLang="ja-JP" dirty="0" err="1" smtClean="0"/>
              <a:t>kz</a:t>
            </a:r>
            <a:r>
              <a:rPr kumimoji="1" lang="ja-JP" altLang="en-US" dirty="0" smtClean="0"/>
              <a:t>で縦軸が</a:t>
            </a:r>
            <a:r>
              <a:rPr kumimoji="1" lang="en-US" altLang="ja-JP" dirty="0" err="1" smtClean="0"/>
              <a:t>kz</a:t>
            </a:r>
            <a:r>
              <a:rPr kumimoji="1" lang="en-US" altLang="ja-JP" dirty="0" smtClean="0"/>
              <a:t>-kw</a:t>
            </a:r>
          </a:p>
          <a:p>
            <a:r>
              <a:rPr kumimoji="1" lang="ja-JP" altLang="en-US" dirty="0" smtClean="0"/>
              <a:t>緑、青、赤がそれぞれ、</a:t>
            </a:r>
            <a:r>
              <a:rPr kumimoji="1" lang="en-US" altLang="ja-JP" dirty="0" smtClean="0"/>
              <a:t>HSM, 2HDM-I, GM model</a:t>
            </a:r>
            <a:r>
              <a:rPr kumimoji="1" lang="ja-JP" altLang="en-US" dirty="0" smtClean="0"/>
              <a:t>の予言。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薄い色は、</a:t>
            </a:r>
            <a:r>
              <a:rPr kumimoji="1" lang="en-US" altLang="ja-JP" dirty="0" smtClean="0"/>
              <a:t>Higgs data</a:t>
            </a:r>
            <a:r>
              <a:rPr kumimoji="1" lang="ja-JP" altLang="en-US" dirty="0" smtClean="0"/>
              <a:t>なしで許される予言で、濃い色は</a:t>
            </a:r>
            <a:r>
              <a:rPr kumimoji="1" lang="en-US" altLang="ja-JP" dirty="0" smtClean="0"/>
              <a:t>Higgs data</a:t>
            </a:r>
            <a:r>
              <a:rPr kumimoji="1" lang="ja-JP" altLang="en-US" dirty="0" smtClean="0"/>
              <a:t>込みで許される予言。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左が</a:t>
            </a:r>
            <a:r>
              <a:rPr kumimoji="1" lang="en-US" altLang="ja-JP" dirty="0" smtClean="0"/>
              <a:t>p=250 GeV</a:t>
            </a:r>
            <a:r>
              <a:rPr kumimoji="1" lang="ja-JP" altLang="en-US" dirty="0" smtClean="0"/>
              <a:t>右が</a:t>
            </a:r>
            <a:r>
              <a:rPr kumimoji="1" lang="en-US" altLang="ja-JP" dirty="0" smtClean="0"/>
              <a:t>500 GeV</a:t>
            </a:r>
            <a:r>
              <a:rPr kumimoji="1" lang="ja-JP" altLang="en-US" dirty="0" err="1" smtClean="0"/>
              <a:t>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10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007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8903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In addition to the field and VEV mixings which can happen at the tree level, </a:t>
            </a:r>
          </a:p>
          <a:p>
            <a:r>
              <a:rPr kumimoji="1" lang="en-US" altLang="ja-JP" baseline="0" dirty="0" smtClean="0"/>
              <a:t>Radiative corrections to the Higgs boson couplings can also change the value of the Higgs boson couplings from the SM predictions. </a:t>
            </a:r>
          </a:p>
          <a:p>
            <a:r>
              <a:rPr kumimoji="1" lang="en-US" altLang="ja-JP" baseline="0" dirty="0" smtClean="0"/>
              <a:t>When we consider the effect of radiative corrections, it becomes important to know the decoupling property of the additional Higgs bosons. 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92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LHC</a:t>
            </a:r>
            <a:r>
              <a:rPr kumimoji="1" lang="ja-JP" altLang="en-US" dirty="0" smtClean="0"/>
              <a:t>実験によってわかったこと。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H</a:t>
            </a:r>
            <a:r>
              <a:rPr kumimoji="1" lang="ja-JP" altLang="en-US" dirty="0" smtClean="0"/>
              <a:t>→</a:t>
            </a:r>
            <a:r>
              <a:rPr kumimoji="1" lang="en-US" altLang="ja-JP" dirty="0" smtClean="0"/>
              <a:t>VV: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真空凝縮を起こすアイソスピン他重項場がある。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</a:t>
            </a:r>
            <a:r>
              <a:rPr kumimoji="1" lang="ja-JP" altLang="en-US" baseline="0" dirty="0" smtClean="0"/>
              <a:t>→</a:t>
            </a:r>
            <a:r>
              <a:rPr kumimoji="1" lang="en-US" altLang="ja-JP" baseline="0" dirty="0" err="1" smtClean="0"/>
              <a:t>ττ</a:t>
            </a:r>
            <a:r>
              <a:rPr kumimoji="1" lang="en-US" altLang="ja-JP" baseline="0" dirty="0" smtClean="0"/>
              <a:t>: </a:t>
            </a:r>
            <a:r>
              <a:rPr kumimoji="1" lang="ja-JP" altLang="en-US" baseline="0" dirty="0" smtClean="0"/>
              <a:t>カイラルフェルミオンとの結合：アイソ２重項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ミニマルには、ヒッグスセクターは、アイソスピン２重項場１個で構成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90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LHC</a:t>
            </a:r>
            <a:r>
              <a:rPr kumimoji="1" lang="ja-JP" altLang="en-US" dirty="0" smtClean="0"/>
              <a:t>実験によってわかったこと。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H</a:t>
            </a:r>
            <a:r>
              <a:rPr kumimoji="1" lang="ja-JP" altLang="en-US" dirty="0" smtClean="0"/>
              <a:t>→</a:t>
            </a:r>
            <a:r>
              <a:rPr kumimoji="1" lang="en-US" altLang="ja-JP" dirty="0" smtClean="0"/>
              <a:t>VV: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真空凝縮を起こすアイソスピン他重項場がある。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</a:t>
            </a:r>
            <a:r>
              <a:rPr kumimoji="1" lang="ja-JP" altLang="en-US" baseline="0" dirty="0" smtClean="0"/>
              <a:t>→</a:t>
            </a:r>
            <a:r>
              <a:rPr kumimoji="1" lang="en-US" altLang="ja-JP" baseline="0" dirty="0" err="1" smtClean="0"/>
              <a:t>ττ</a:t>
            </a:r>
            <a:r>
              <a:rPr kumimoji="1" lang="en-US" altLang="ja-JP" baseline="0" dirty="0" smtClean="0"/>
              <a:t>: </a:t>
            </a:r>
            <a:r>
              <a:rPr kumimoji="1" lang="ja-JP" altLang="en-US" baseline="0" dirty="0" smtClean="0"/>
              <a:t>カイラルフェルミオンとの結合：アイソ２重項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ミニマルには、ヒッグスセクターは、アイソスピン２重項場１個で構成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934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LHC</a:t>
            </a:r>
            <a:r>
              <a:rPr kumimoji="1" lang="ja-JP" altLang="en-US" dirty="0" smtClean="0"/>
              <a:t>実験によってわかったこと。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H</a:t>
            </a:r>
            <a:r>
              <a:rPr kumimoji="1" lang="ja-JP" altLang="en-US" dirty="0" smtClean="0"/>
              <a:t>→</a:t>
            </a:r>
            <a:r>
              <a:rPr kumimoji="1" lang="en-US" altLang="ja-JP" dirty="0" smtClean="0"/>
              <a:t>VV: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真空凝縮を起こすアイソスピン他重項場がある。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</a:t>
            </a:r>
            <a:r>
              <a:rPr kumimoji="1" lang="ja-JP" altLang="en-US" baseline="0" dirty="0" smtClean="0"/>
              <a:t>→</a:t>
            </a:r>
            <a:r>
              <a:rPr kumimoji="1" lang="en-US" altLang="ja-JP" baseline="0" dirty="0" err="1" smtClean="0"/>
              <a:t>ττ</a:t>
            </a:r>
            <a:r>
              <a:rPr kumimoji="1" lang="en-US" altLang="ja-JP" baseline="0" dirty="0" smtClean="0"/>
              <a:t>: </a:t>
            </a:r>
            <a:r>
              <a:rPr kumimoji="1" lang="ja-JP" altLang="en-US" baseline="0" dirty="0" smtClean="0"/>
              <a:t>カイラルフェルミオンとの結合：アイソ２重項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ミニマルには、ヒッグスセクターは、アイソスピン２重項場１個で構成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53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LHC</a:t>
            </a:r>
            <a:r>
              <a:rPr kumimoji="1" lang="ja-JP" altLang="en-US" dirty="0" smtClean="0"/>
              <a:t>実験によってわかったこと。</a:t>
            </a:r>
            <a:endParaRPr kumimoji="1" lang="en-US" altLang="ja-JP" dirty="0" smtClean="0"/>
          </a:p>
          <a:p>
            <a:r>
              <a:rPr kumimoji="1" lang="en-US" altLang="ja-JP" dirty="0" smtClean="0"/>
              <a:t>H</a:t>
            </a:r>
            <a:r>
              <a:rPr kumimoji="1" lang="ja-JP" altLang="en-US" dirty="0" smtClean="0"/>
              <a:t>→</a:t>
            </a:r>
            <a:r>
              <a:rPr kumimoji="1" lang="en-US" altLang="ja-JP" dirty="0" smtClean="0"/>
              <a:t>VV:</a:t>
            </a:r>
            <a:r>
              <a:rPr kumimoji="1" lang="en-US" altLang="ja-JP" baseline="0" dirty="0" smtClean="0"/>
              <a:t> </a:t>
            </a:r>
            <a:r>
              <a:rPr kumimoji="1" lang="ja-JP" altLang="en-US" baseline="0" dirty="0" smtClean="0"/>
              <a:t>真空凝縮を起こすアイソスピン他重項場がある。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</a:t>
            </a:r>
            <a:r>
              <a:rPr kumimoji="1" lang="ja-JP" altLang="en-US" baseline="0" dirty="0" smtClean="0"/>
              <a:t>→</a:t>
            </a:r>
            <a:r>
              <a:rPr kumimoji="1" lang="en-US" altLang="ja-JP" baseline="0" dirty="0" err="1" smtClean="0"/>
              <a:t>ττ</a:t>
            </a:r>
            <a:r>
              <a:rPr kumimoji="1" lang="en-US" altLang="ja-JP" baseline="0" dirty="0" smtClean="0"/>
              <a:t>: </a:t>
            </a:r>
            <a:r>
              <a:rPr kumimoji="1" lang="ja-JP" altLang="en-US" baseline="0" dirty="0" smtClean="0"/>
              <a:t>カイラルフェルミオンとの結合：アイソ２重項</a:t>
            </a:r>
            <a:endParaRPr kumimoji="1" lang="en-US" altLang="ja-JP" baseline="0" dirty="0" smtClean="0"/>
          </a:p>
          <a:p>
            <a:r>
              <a:rPr kumimoji="1" lang="ja-JP" altLang="en-US" baseline="0" dirty="0" smtClean="0"/>
              <a:t>ミニマルには、ヒッグスセクターは、アイソスピン２重項場１個で構成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81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93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C616-DD05-464C-9101-C5FCEFE9F38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3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CC4C1-B104-4CE0-B6D6-C87B727B0E4E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26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6CF0-49D3-4498-9D13-A72B5F61E6B7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71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091F1-EA35-4906-A25D-7AD20E52CD9A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44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EDE3-C914-41D9-B99D-F600777F10FA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74904" y="6520259"/>
            <a:ext cx="2133600" cy="365125"/>
          </a:xfrm>
        </p:spPr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2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D62B-1B5B-4852-A8D1-8743044EFF4F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A189F-1FC6-43D0-B912-3E830A6897EA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47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6D38-6991-4B27-BBA6-964492D6E00B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8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F116-E523-4163-84EA-0E3C1B6D609F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36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2D80F-0D3F-4999-9C77-051D020108E0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82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4328-9EFE-4C4B-AAEF-31530928FA6F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12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391F-4B7A-40A4-B07B-E4AC4F0B4C56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14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F58F-6C03-4D33-B666-8B875141A058}" type="datetime1">
              <a:rPr kumimoji="1" lang="ja-JP" altLang="en-US" smtClean="0"/>
              <a:t>2017/7/29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913C-2405-443E-BA2A-1A9F74334C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77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33731" cy="2160241"/>
          </a:xfrm>
          <a:solidFill>
            <a:schemeClr val="tx2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ja-JP" sz="3200" dirty="0">
                <a:solidFill>
                  <a:schemeClr val="bg1"/>
                </a:solidFill>
              </a:rPr>
              <a:t>h(125)</a:t>
            </a:r>
            <a:r>
              <a:rPr lang="ja-JP" altLang="en-US" sz="3200" dirty="0">
                <a:solidFill>
                  <a:schemeClr val="bg1"/>
                </a:solidFill>
              </a:rPr>
              <a:t>結合のずれに</a:t>
            </a:r>
            <a:r>
              <a:rPr lang="ja-JP" altLang="en-US" sz="3200" dirty="0" smtClean="0">
                <a:solidFill>
                  <a:schemeClr val="bg1"/>
                </a:solidFill>
              </a:rPr>
              <a:t>よるセカンドヒッグスボソン</a:t>
            </a:r>
            <a:r>
              <a:rPr lang="en-US" altLang="ja-JP" sz="3200" dirty="0" smtClean="0">
                <a:solidFill>
                  <a:schemeClr val="bg1"/>
                </a:solidFill>
              </a:rPr>
              <a:t/>
            </a:r>
            <a:br>
              <a:rPr lang="en-US" altLang="ja-JP" sz="3200" dirty="0" smtClean="0">
                <a:solidFill>
                  <a:schemeClr val="bg1"/>
                </a:solidFill>
              </a:rPr>
            </a:br>
            <a:r>
              <a:rPr lang="ja-JP" altLang="en-US" sz="3200" dirty="0" smtClean="0">
                <a:solidFill>
                  <a:schemeClr val="bg1"/>
                </a:solidFill>
              </a:rPr>
              <a:t>スケール</a:t>
            </a:r>
            <a:r>
              <a:rPr lang="ja-JP" altLang="en-US" sz="3200" dirty="0">
                <a:solidFill>
                  <a:schemeClr val="bg1"/>
                </a:solidFill>
              </a:rPr>
              <a:t>とヒッグス構造の決定 </a:t>
            </a:r>
            <a:endParaRPr kumimoji="1"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9792" y="5818537"/>
            <a:ext cx="3079689" cy="888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基研研究会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2017 </a:t>
            </a:r>
          </a:p>
          <a:p>
            <a:pPr algn="ctr"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月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31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基礎物理学研究所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467544" y="3208624"/>
            <a:ext cx="7128792" cy="66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ja-JP" altLang="en-US" sz="36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柳生　慶</a:t>
            </a:r>
            <a:endParaRPr lang="en-US" altLang="ja-JP" sz="36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sz="2400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University of Florence</a:t>
            </a:r>
            <a:endParaRPr lang="ja-JP" altLang="en-US" sz="2400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087361"/>
            <a:ext cx="2016224" cy="1793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087361"/>
            <a:ext cx="2426305" cy="168592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67744" y="4704111"/>
            <a:ext cx="5098768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S. </a:t>
            </a:r>
            <a:r>
              <a:rPr kumimoji="0" lang="en-US" altLang="ja-JP" sz="140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Blasi</a:t>
            </a: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, S. De </a:t>
            </a:r>
            <a:r>
              <a:rPr kumimoji="0" lang="en-US" altLang="ja-JP" sz="140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Crutis</a:t>
            </a: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, KY, 1707.05273 [</a:t>
            </a:r>
            <a:r>
              <a:rPr kumimoji="0" lang="en-US" altLang="ja-JP" sz="140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hep</a:t>
            </a:r>
            <a:r>
              <a:rPr kumimoji="0" lang="en-US" altLang="ja-JP" sz="14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-ph</a:t>
            </a: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C.W. Chiang, A.L. </a:t>
            </a:r>
            <a:r>
              <a:rPr kumimoji="0" lang="en-US" altLang="ja-JP" sz="14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Kuo</a:t>
            </a:r>
            <a:r>
              <a:rPr kumimoji="0"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, KY, 1707.04176 [</a:t>
            </a:r>
            <a:r>
              <a:rPr kumimoji="0" lang="en-US" altLang="ja-JP" sz="14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400" dirty="0" smtClean="0">
                <a:solidFill>
                  <a:srgbClr val="00B050"/>
                </a:solidFill>
                <a:latin typeface="Arial" panose="020B0604020202020204" pitchFamily="34" charset="0"/>
              </a:rPr>
              <a:t>]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S.Kanemura</a:t>
            </a: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, M. Kikuchi, K. Sakurai, KY, 1705.05399 [</a:t>
            </a:r>
            <a:r>
              <a:rPr kumimoji="0" lang="en-US" altLang="ja-JP" sz="140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hep-ph</a:t>
            </a:r>
            <a:r>
              <a:rPr kumimoji="0" lang="en-US" altLang="ja-JP" sz="140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]</a:t>
            </a:r>
            <a:endParaRPr kumimoji="0" lang="ja-JP" altLang="ja-JP" sz="140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ボトムアップアプローチ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416" y="1196752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非最小ヒッグスセクターにアプローチする方法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2943" y="1744166"/>
            <a:ext cx="6484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 </a:t>
            </a:r>
            <a:r>
              <a:rPr lang="ja-JP" altLang="en-US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有効理論の方法</a:t>
            </a:r>
            <a:r>
              <a:rPr lang="en-US" altLang="ja-JP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2. </a:t>
            </a:r>
            <a:r>
              <a:rPr lang="ja-JP" altLang="en-US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くりこみ可能な模型</a:t>
            </a:r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9552" y="2267613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（長所）一般的</a:t>
            </a:r>
            <a:endParaRPr lang="en-US" altLang="ja-JP" sz="1600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（短所）予言力にかける</a:t>
            </a:r>
            <a:endParaRPr lang="en-US" altLang="ja-JP" sz="160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39952" y="2235713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（長所）くりこみ（精密）計算が可能</a:t>
            </a:r>
            <a:endParaRPr lang="en-US" altLang="ja-JP" sz="16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（短所）限定的（表現、個数・・・）</a:t>
            </a:r>
            <a:endParaRPr lang="en-US" altLang="ja-JP" sz="1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4415" y="3193935"/>
            <a:ext cx="8898763" cy="2035265"/>
            <a:chOff x="284415" y="3193935"/>
            <a:chExt cx="8898763" cy="2035265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589775" y="3690255"/>
              <a:ext cx="8593403" cy="1538945"/>
              <a:chOff x="454800" y="2777153"/>
              <a:chExt cx="8593403" cy="1538945"/>
            </a:xfrm>
          </p:grpSpPr>
          <p:sp>
            <p:nvSpPr>
              <p:cNvPr id="26" name="テキスト ボックス 25"/>
              <p:cNvSpPr txBox="1"/>
              <p:nvPr/>
            </p:nvSpPr>
            <p:spPr>
              <a:xfrm>
                <a:off x="454800" y="2777153"/>
                <a:ext cx="4083169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-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電弱ローパラメータ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: ρ</a:t>
                </a:r>
                <a:r>
                  <a:rPr lang="en-US" altLang="ja-JP" baseline="-25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exp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1.0004</a:t>
                </a:r>
                <a:endParaRPr lang="ja-JP" altLang="en-US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4365017" y="2803930"/>
                <a:ext cx="77617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+ 0.0003</a:t>
                </a:r>
                <a:endParaRPr lang="ja-JP" altLang="en-US" sz="1000" dirty="0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4365017" y="3001335"/>
                <a:ext cx="77296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-  0.0004</a:t>
                </a:r>
                <a:endParaRPr lang="ja-JP" altLang="en-US" sz="1000" dirty="0"/>
              </a:p>
            </p:txBody>
          </p:sp>
          <p:grpSp>
            <p:nvGrpSpPr>
              <p:cNvPr id="9" name="グループ化 8"/>
              <p:cNvGrpSpPr/>
              <p:nvPr/>
            </p:nvGrpSpPr>
            <p:grpSpPr>
              <a:xfrm>
                <a:off x="3707904" y="3409111"/>
                <a:ext cx="4689561" cy="906987"/>
                <a:chOff x="467543" y="1422004"/>
                <a:chExt cx="4689561" cy="906987"/>
              </a:xfrm>
            </p:grpSpPr>
            <p:sp>
              <p:nvSpPr>
                <p:cNvPr id="28" name="角丸四角形 27"/>
                <p:cNvSpPr/>
                <p:nvPr/>
              </p:nvSpPr>
              <p:spPr>
                <a:xfrm>
                  <a:off x="467543" y="1422004"/>
                  <a:ext cx="4689561" cy="906987"/>
                </a:xfrm>
                <a:prstGeom prst="round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9" name="図 2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0600" y="1481879"/>
                  <a:ext cx="4292024" cy="820545"/>
                </a:xfrm>
                <a:prstGeom prst="rect">
                  <a:avLst/>
                </a:prstGeom>
              </p:spPr>
            </p:pic>
          </p:grpSp>
          <p:sp>
            <p:nvSpPr>
              <p:cNvPr id="37" name="テキスト ボックス 36"/>
              <p:cNvSpPr txBox="1"/>
              <p:nvPr/>
            </p:nvSpPr>
            <p:spPr>
              <a:xfrm>
                <a:off x="5282044" y="2970556"/>
                <a:ext cx="37661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T: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アイソスピン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Y: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ハイパー荷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, v: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真空期待値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21" name="テキスト ボックス 20"/>
            <p:cNvSpPr txBox="1"/>
            <p:nvPr/>
          </p:nvSpPr>
          <p:spPr>
            <a:xfrm>
              <a:off x="284415" y="3193935"/>
              <a:ext cx="399340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２の短所をカバーする強力な道具</a:t>
              </a:r>
              <a:endPara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31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592667" y="5352383"/>
            <a:ext cx="6931661" cy="884929"/>
            <a:chOff x="184265" y="6057666"/>
            <a:chExt cx="7023740" cy="88492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184265" y="6098983"/>
              <a:ext cx="7023740" cy="843612"/>
              <a:chOff x="184265" y="6098983"/>
              <a:chExt cx="7023740" cy="843612"/>
            </a:xfrm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878813" y="6130065"/>
                <a:ext cx="6329192" cy="81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Φ + 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１重項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+ 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２重項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　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+ 3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重項以上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（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small VEV and/or VEV alignment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）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endPara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右矢印 35"/>
              <p:cNvSpPr/>
              <p:nvPr/>
            </p:nvSpPr>
            <p:spPr>
              <a:xfrm>
                <a:off x="184265" y="6098983"/>
                <a:ext cx="463440" cy="504056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正方形/長方形 33"/>
            <p:cNvSpPr/>
            <p:nvPr/>
          </p:nvSpPr>
          <p:spPr>
            <a:xfrm>
              <a:off x="742747" y="6057666"/>
              <a:ext cx="6230755" cy="8849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61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ボトムアップアプローチ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416" y="1196752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非最小ヒッグスセクターにアプローチする方法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2943" y="1744166"/>
            <a:ext cx="6484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 </a:t>
            </a:r>
            <a:r>
              <a:rPr lang="ja-JP" altLang="en-US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有効理論の方法</a:t>
            </a:r>
            <a:r>
              <a:rPr lang="en-US" altLang="ja-JP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dirty="0" smtClean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2. </a:t>
            </a:r>
            <a:r>
              <a:rPr lang="ja-JP" altLang="en-US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くりこみ可能な模型</a:t>
            </a:r>
            <a:endParaRPr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9552" y="2267613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（長所）一般的</a:t>
            </a:r>
            <a:endParaRPr lang="en-US" altLang="ja-JP" sz="1600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（短所）予言力にかける</a:t>
            </a:r>
            <a:endParaRPr lang="en-US" altLang="ja-JP" sz="160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39952" y="2235713"/>
            <a:ext cx="3672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（長所）くりこみ（精密）計算が可能</a:t>
            </a:r>
            <a:endParaRPr lang="en-US" altLang="ja-JP" sz="16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（短所）限定的（表現、個数・・・）</a:t>
            </a:r>
            <a:endParaRPr lang="en-US" altLang="ja-JP" sz="16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89775" y="3690255"/>
            <a:ext cx="8593403" cy="1538945"/>
            <a:chOff x="454800" y="2777153"/>
            <a:chExt cx="8593403" cy="1538945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454800" y="2777153"/>
              <a:ext cx="408316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-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電弱ローパラメータ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: ρ</a:t>
              </a:r>
              <a:r>
                <a:rPr lang="en-US" altLang="ja-JP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exp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= 1.0004</a:t>
              </a:r>
              <a:endParaRPr lang="ja-JP" altLang="en-US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4365017" y="2803930"/>
              <a:ext cx="77617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+ 0.0003</a:t>
              </a:r>
              <a:endParaRPr lang="ja-JP" altLang="en-US" sz="1000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365017" y="3001335"/>
              <a:ext cx="77296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-  0.0004</a:t>
              </a:r>
              <a:endParaRPr lang="ja-JP" altLang="en-US" sz="1000" dirty="0"/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3707904" y="3409111"/>
              <a:ext cx="4689561" cy="906987"/>
              <a:chOff x="467543" y="1422004"/>
              <a:chExt cx="4689561" cy="906987"/>
            </a:xfrm>
          </p:grpSpPr>
          <p:sp>
            <p:nvSpPr>
              <p:cNvPr id="28" name="角丸四角形 27"/>
              <p:cNvSpPr/>
              <p:nvPr/>
            </p:nvSpPr>
            <p:spPr>
              <a:xfrm>
                <a:off x="467543" y="1422004"/>
                <a:ext cx="4689561" cy="906987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0600" y="1481879"/>
                <a:ext cx="4292024" cy="820545"/>
              </a:xfrm>
              <a:prstGeom prst="rect">
                <a:avLst/>
              </a:prstGeom>
            </p:spPr>
          </p:pic>
        </p:grpSp>
        <p:sp>
          <p:nvSpPr>
            <p:cNvPr id="37" name="テキスト ボックス 36"/>
            <p:cNvSpPr txBox="1"/>
            <p:nvPr/>
          </p:nvSpPr>
          <p:spPr>
            <a:xfrm>
              <a:off x="5282044" y="2970556"/>
              <a:ext cx="3766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T: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アイソスピン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Y: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ハイパー荷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, v: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真空期待値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84415" y="3193935"/>
            <a:ext cx="39934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２の短所をカバーする強力な道具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8059" y="5404066"/>
            <a:ext cx="89960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-FCNC</a:t>
            </a:r>
            <a:endParaRPr lang="ja-JP" altLang="en-US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72" y="4859788"/>
            <a:ext cx="1833052" cy="135315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905" y="5446761"/>
            <a:ext cx="1962780" cy="33704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516235" y="5445224"/>
            <a:ext cx="33762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１フェルミオンタイプ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１ダブレット</a:t>
            </a:r>
            <a:endParaRPr lang="en-US" altLang="ja-JP" sz="14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Natural </a:t>
            </a:r>
            <a:r>
              <a:rPr lang="en-US" altLang="ja-JP" sz="1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Flavor </a:t>
            </a:r>
            <a:r>
              <a:rPr lang="en-US" altLang="ja-JP" sz="1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Conservation)</a:t>
            </a:r>
            <a:endParaRPr lang="en-US" altLang="ja-JP" sz="1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4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グループ化 10"/>
          <p:cNvGrpSpPr/>
          <p:nvPr/>
        </p:nvGrpSpPr>
        <p:grpSpPr>
          <a:xfrm>
            <a:off x="1907704" y="3092043"/>
            <a:ext cx="5688632" cy="3655585"/>
            <a:chOff x="1907704" y="3092043"/>
            <a:chExt cx="5688632" cy="3655585"/>
          </a:xfrm>
        </p:grpSpPr>
        <p:grpSp>
          <p:nvGrpSpPr>
            <p:cNvPr id="49" name="グループ化 48"/>
            <p:cNvGrpSpPr/>
            <p:nvPr/>
          </p:nvGrpSpPr>
          <p:grpSpPr>
            <a:xfrm>
              <a:off x="2357317" y="3092043"/>
              <a:ext cx="2533009" cy="1157267"/>
              <a:chOff x="2357317" y="3092043"/>
              <a:chExt cx="2533009" cy="1157267"/>
            </a:xfrm>
          </p:grpSpPr>
          <p:sp>
            <p:nvSpPr>
              <p:cNvPr id="64" name="禁止 63"/>
              <p:cNvSpPr/>
              <p:nvPr/>
            </p:nvSpPr>
            <p:spPr>
              <a:xfrm>
                <a:off x="2357317" y="3092043"/>
                <a:ext cx="1152128" cy="1152128"/>
              </a:xfrm>
              <a:prstGeom prst="noSmoking">
                <a:avLst/>
              </a:prstGeom>
              <a:solidFill>
                <a:schemeClr val="tx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禁止 64"/>
              <p:cNvSpPr/>
              <p:nvPr/>
            </p:nvSpPr>
            <p:spPr>
              <a:xfrm>
                <a:off x="3738198" y="3097182"/>
                <a:ext cx="1152128" cy="1152128"/>
              </a:xfrm>
              <a:prstGeom prst="noSmoking">
                <a:avLst/>
              </a:prstGeom>
              <a:solidFill>
                <a:schemeClr val="tx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テキスト ボックス 65"/>
            <p:cNvSpPr txBox="1"/>
            <p:nvPr/>
          </p:nvSpPr>
          <p:spPr>
            <a:xfrm>
              <a:off x="1907704" y="5824298"/>
              <a:ext cx="5688632" cy="92333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Alignment limit: h(125)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と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v(246)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が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に含まれる</a:t>
              </a:r>
              <a:endPara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h-coupling 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→</a:t>
              </a:r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SM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の値になる（ツリーレベル）</a:t>
              </a:r>
              <a:endPara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291690" y="1988840"/>
            <a:ext cx="3744806" cy="3100299"/>
            <a:chOff x="5291690" y="1988840"/>
            <a:chExt cx="3929210" cy="3100299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5291690" y="2792804"/>
              <a:ext cx="3929210" cy="2296335"/>
              <a:chOff x="5291690" y="1928708"/>
              <a:chExt cx="3929210" cy="2296335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5291690" y="1928708"/>
                <a:ext cx="3929210" cy="2296335"/>
                <a:chOff x="5402750" y="2538195"/>
                <a:chExt cx="3929210" cy="2296335"/>
              </a:xfrm>
            </p:grpSpPr>
            <p:grpSp>
              <p:nvGrpSpPr>
                <p:cNvPr id="4" name="グループ化 3"/>
                <p:cNvGrpSpPr/>
                <p:nvPr/>
              </p:nvGrpSpPr>
              <p:grpSpPr>
                <a:xfrm>
                  <a:off x="5402750" y="2538195"/>
                  <a:ext cx="2489801" cy="2296335"/>
                  <a:chOff x="5402750" y="2538195"/>
                  <a:chExt cx="2489801" cy="2296335"/>
                </a:xfrm>
              </p:grpSpPr>
              <p:pic>
                <p:nvPicPr>
                  <p:cNvPr id="3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02750" y="3598443"/>
                    <a:ext cx="2115916" cy="6438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" name="図 3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660924" y="4381041"/>
                    <a:ext cx="1476669" cy="453489"/>
                  </a:xfrm>
                  <a:prstGeom prst="rect">
                    <a:avLst/>
                  </a:prstGeom>
                </p:spPr>
              </p:pic>
              <p:sp>
                <p:nvSpPr>
                  <p:cNvPr id="41" name="テキスト ボックス 40"/>
                  <p:cNvSpPr txBox="1"/>
                  <p:nvPr/>
                </p:nvSpPr>
                <p:spPr>
                  <a:xfrm>
                    <a:off x="5462077" y="2538195"/>
                    <a:ext cx="2430474" cy="4154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ja-JP" altLang="en-US" sz="14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★マルチダブレットの場合</a:t>
                    </a:r>
                    <a:endParaRPr lang="en-US" altLang="ja-JP" sz="14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pic>
              <p:nvPicPr>
                <p:cNvPr id="42" name="図 4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85867" y="3279662"/>
                  <a:ext cx="1746093" cy="1418282"/>
                </a:xfrm>
                <a:prstGeom prst="rect">
                  <a:avLst/>
                </a:prstGeom>
              </p:spPr>
            </p:pic>
          </p:grpSp>
          <p:sp>
            <p:nvSpPr>
              <p:cNvPr id="43" name="テキスト ボックス 42"/>
              <p:cNvSpPr txBox="1"/>
              <p:nvPr/>
            </p:nvSpPr>
            <p:spPr>
              <a:xfrm>
                <a:off x="5344672" y="2430282"/>
                <a:ext cx="1887055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Higgs basis</a:t>
                </a:r>
                <a:r>
                  <a:rPr lang="ja-JP" altLang="en-US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がとれる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44" name="テキスト ボックス 43"/>
            <p:cNvSpPr txBox="1"/>
            <p:nvPr/>
          </p:nvSpPr>
          <p:spPr>
            <a:xfrm>
              <a:off x="5328275" y="1988840"/>
              <a:ext cx="3817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★シングレットの場合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 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は</a:t>
              </a: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EWSB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に効かない（共有はない）。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8175" y="1124744"/>
            <a:ext cx="3348880" cy="4741494"/>
            <a:chOff x="48175" y="1124744"/>
            <a:chExt cx="3348880" cy="4741494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10" name="グループ化 9"/>
              <p:cNvGrpSpPr/>
              <p:nvPr/>
            </p:nvGrpSpPr>
            <p:grpSpPr>
              <a:xfrm>
                <a:off x="48175" y="1124744"/>
                <a:ext cx="2219569" cy="4741494"/>
                <a:chOff x="48175" y="1124744"/>
                <a:chExt cx="2219569" cy="4741494"/>
              </a:xfrm>
            </p:grpSpPr>
            <p:grpSp>
              <p:nvGrpSpPr>
                <p:cNvPr id="60" name="グループ化 59"/>
                <p:cNvGrpSpPr/>
                <p:nvPr/>
              </p:nvGrpSpPr>
              <p:grpSpPr>
                <a:xfrm>
                  <a:off x="48175" y="1124744"/>
                  <a:ext cx="2219569" cy="4741494"/>
                  <a:chOff x="-156497" y="1196752"/>
                  <a:chExt cx="2219569" cy="4741494"/>
                </a:xfrm>
              </p:grpSpPr>
              <p:grpSp>
                <p:nvGrpSpPr>
                  <p:cNvPr id="61" name="グループ化 60"/>
                  <p:cNvGrpSpPr/>
                  <p:nvPr/>
                </p:nvGrpSpPr>
                <p:grpSpPr>
                  <a:xfrm>
                    <a:off x="190864" y="1196752"/>
                    <a:ext cx="1872208" cy="4741494"/>
                    <a:chOff x="190864" y="1196752"/>
                    <a:chExt cx="1872208" cy="4741494"/>
                  </a:xfrm>
                </p:grpSpPr>
                <p:grpSp>
                  <p:nvGrpSpPr>
                    <p:cNvPr id="68" name="グループ化 67"/>
                    <p:cNvGrpSpPr/>
                    <p:nvPr/>
                  </p:nvGrpSpPr>
                  <p:grpSpPr>
                    <a:xfrm>
                      <a:off x="190864" y="1196752"/>
                      <a:ext cx="1056700" cy="4741494"/>
                      <a:chOff x="46848" y="1196752"/>
                      <a:chExt cx="1056700" cy="4741494"/>
                    </a:xfrm>
                  </p:grpSpPr>
                  <p:cxnSp>
                    <p:nvCxnSpPr>
                      <p:cNvPr id="70" name="直線矢印コネクタ 69"/>
                      <p:cNvCxnSpPr/>
                      <p:nvPr/>
                    </p:nvCxnSpPr>
                    <p:spPr>
                      <a:xfrm flipV="1">
                        <a:off x="622912" y="1763296"/>
                        <a:ext cx="20159" cy="417495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/>
                        </a:solidFill>
                        <a:headEnd type="none" w="lg" len="lg"/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1" name="テキスト ボックス 70"/>
                      <p:cNvSpPr txBox="1"/>
                      <p:nvPr/>
                    </p:nvSpPr>
                    <p:spPr>
                      <a:xfrm>
                        <a:off x="46848" y="1196752"/>
                        <a:ext cx="1056700" cy="5155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en-US" altLang="ja-JP" sz="2000" dirty="0" smtClean="0">
                            <a:latin typeface="メイリオ" panose="020B0604030504040204" pitchFamily="50" charset="-128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a:t>Energy</a:t>
                        </a:r>
                        <a:endParaRPr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endParaRPr>
                      </a:p>
                    </p:txBody>
                  </p:sp>
                  <p:cxnSp>
                    <p:nvCxnSpPr>
                      <p:cNvPr id="72" name="直線コネクタ 71"/>
                      <p:cNvCxnSpPr/>
                      <p:nvPr/>
                    </p:nvCxnSpPr>
                    <p:spPr>
                      <a:xfrm>
                        <a:off x="294215" y="5373216"/>
                        <a:ext cx="544721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7" name="テキスト ボックス 66"/>
                    <p:cNvSpPr txBox="1"/>
                    <p:nvPr/>
                  </p:nvSpPr>
                  <p:spPr>
                    <a:xfrm>
                      <a:off x="945458" y="5085184"/>
                      <a:ext cx="111761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125 GeV </a:t>
                      </a:r>
                      <a:endPara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63" name="テキスト ボックス 62"/>
                  <p:cNvSpPr txBox="1"/>
                  <p:nvPr/>
                </p:nvSpPr>
                <p:spPr>
                  <a:xfrm>
                    <a:off x="-156497" y="1920706"/>
                    <a:ext cx="718595" cy="5155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2000" baseline="-25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2nd</a:t>
                    </a:r>
                    <a:endParaRPr lang="en-US" altLang="ja-JP" sz="2000" baseline="-250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101955" y="5013176"/>
                  <a:ext cx="500458" cy="473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baseline="-25000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h</a:t>
                  </a:r>
                  <a:endParaRPr lang="en-US" altLang="ja-JP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683568" y="4725144"/>
                  <a:ext cx="5447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正方形/長方形 31"/>
                <p:cNvSpPr/>
                <p:nvPr/>
              </p:nvSpPr>
              <p:spPr>
                <a:xfrm>
                  <a:off x="153034" y="4540478"/>
                  <a:ext cx="3145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v</a:t>
                  </a:r>
                  <a:endParaRPr lang="ja-JP" altLang="en-US" dirty="0"/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1150130" y="4505345"/>
                  <a:ext cx="111761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246 GeV </a:t>
                  </a:r>
                  <a:endPara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8" name="正方形/長方形 7"/>
              <p:cNvSpPr/>
              <p:nvPr/>
            </p:nvSpPr>
            <p:spPr>
              <a:xfrm>
                <a:off x="1228289" y="2021591"/>
                <a:ext cx="3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endParaRPr lang="ja-JP" altLang="en-US" dirty="0"/>
              </a:p>
            </p:txBody>
          </p:sp>
          <p:cxnSp>
            <p:nvCxnSpPr>
              <p:cNvPr id="45" name="直線コネクタ 44"/>
              <p:cNvCxnSpPr/>
              <p:nvPr/>
            </p:nvCxnSpPr>
            <p:spPr>
              <a:xfrm>
                <a:off x="683568" y="220486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0534" y="1265582"/>
              <a:ext cx="1836521" cy="404796"/>
            </a:xfrm>
            <a:prstGeom prst="rect">
              <a:avLst/>
            </a:prstGeom>
          </p:spPr>
        </p:pic>
      </p:grpSp>
      <p:sp>
        <p:nvSpPr>
          <p:cNvPr id="46" name="正方形/長方形 45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35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1233921" y="5883369"/>
            <a:ext cx="4320480" cy="8887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Decoupling limit: M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∞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715393" y="3237031"/>
              <a:ext cx="457889" cy="288032"/>
              <a:chOff x="1017767" y="4126545"/>
              <a:chExt cx="457889" cy="288032"/>
            </a:xfrm>
          </p:grpSpPr>
          <p:sp>
            <p:nvSpPr>
              <p:cNvPr id="80" name="フリーフォーム 79"/>
              <p:cNvSpPr/>
              <p:nvPr/>
            </p:nvSpPr>
            <p:spPr>
              <a:xfrm>
                <a:off x="1017767" y="4126545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フリーフォーム 80"/>
              <p:cNvSpPr/>
              <p:nvPr/>
            </p:nvSpPr>
            <p:spPr>
              <a:xfrm>
                <a:off x="1022432" y="4271090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>
              <a:off x="1556986" y="2021591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∞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3" name="グループ化 52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4" name="グループ化 53"/>
              <p:cNvGrpSpPr/>
              <p:nvPr/>
            </p:nvGrpSpPr>
            <p:grpSpPr>
              <a:xfrm>
                <a:off x="48175" y="1124744"/>
                <a:ext cx="2219569" cy="4741494"/>
                <a:chOff x="48175" y="1124744"/>
                <a:chExt cx="2219569" cy="4741494"/>
              </a:xfrm>
            </p:grpSpPr>
            <p:grpSp>
              <p:nvGrpSpPr>
                <p:cNvPr id="57" name="グループ化 56"/>
                <p:cNvGrpSpPr/>
                <p:nvPr/>
              </p:nvGrpSpPr>
              <p:grpSpPr>
                <a:xfrm>
                  <a:off x="48175" y="1124744"/>
                  <a:ext cx="2219569" cy="4741494"/>
                  <a:chOff x="-156497" y="1196752"/>
                  <a:chExt cx="2219569" cy="4741494"/>
                </a:xfrm>
              </p:grpSpPr>
              <p:grpSp>
                <p:nvGrpSpPr>
                  <p:cNvPr id="73" name="グループ化 72"/>
                  <p:cNvGrpSpPr/>
                  <p:nvPr/>
                </p:nvGrpSpPr>
                <p:grpSpPr>
                  <a:xfrm>
                    <a:off x="190864" y="1196752"/>
                    <a:ext cx="1872208" cy="4741494"/>
                    <a:chOff x="190864" y="1196752"/>
                    <a:chExt cx="1872208" cy="4741494"/>
                  </a:xfrm>
                </p:grpSpPr>
                <p:grpSp>
                  <p:nvGrpSpPr>
                    <p:cNvPr id="75" name="グループ化 74"/>
                    <p:cNvGrpSpPr/>
                    <p:nvPr/>
                  </p:nvGrpSpPr>
                  <p:grpSpPr>
                    <a:xfrm>
                      <a:off x="190864" y="1196752"/>
                      <a:ext cx="1056700" cy="4741494"/>
                      <a:chOff x="46848" y="1196752"/>
                      <a:chExt cx="1056700" cy="4741494"/>
                    </a:xfrm>
                  </p:grpSpPr>
                  <p:cxnSp>
                    <p:nvCxnSpPr>
                      <p:cNvPr id="77" name="直線矢印コネクタ 76"/>
                      <p:cNvCxnSpPr/>
                      <p:nvPr/>
                    </p:nvCxnSpPr>
                    <p:spPr>
                      <a:xfrm flipV="1">
                        <a:off x="622912" y="1763296"/>
                        <a:ext cx="20159" cy="417495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/>
                        </a:solidFill>
                        <a:headEnd type="none" w="lg" len="lg"/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8" name="テキスト ボックス 77"/>
                      <p:cNvSpPr txBox="1"/>
                      <p:nvPr/>
                    </p:nvSpPr>
                    <p:spPr>
                      <a:xfrm>
                        <a:off x="46848" y="1196752"/>
                        <a:ext cx="1056700" cy="5155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en-US" altLang="ja-JP" sz="2000" dirty="0" smtClean="0">
                            <a:latin typeface="メイリオ" panose="020B0604030504040204" pitchFamily="50" charset="-128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a:t>Energy</a:t>
                        </a:r>
                        <a:endParaRPr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endParaRPr>
                      </a:p>
                    </p:txBody>
                  </p:sp>
                  <p:cxnSp>
                    <p:nvCxnSpPr>
                      <p:cNvPr id="79" name="直線コネクタ 78"/>
                      <p:cNvCxnSpPr/>
                      <p:nvPr/>
                    </p:nvCxnSpPr>
                    <p:spPr>
                      <a:xfrm>
                        <a:off x="294215" y="5373216"/>
                        <a:ext cx="544721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6" name="テキスト ボックス 75"/>
                    <p:cNvSpPr txBox="1"/>
                    <p:nvPr/>
                  </p:nvSpPr>
                  <p:spPr>
                    <a:xfrm>
                      <a:off x="945458" y="5085184"/>
                      <a:ext cx="111761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125 GeV </a:t>
                      </a:r>
                      <a:endPara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74" name="テキスト ボックス 73"/>
                  <p:cNvSpPr txBox="1"/>
                  <p:nvPr/>
                </p:nvSpPr>
                <p:spPr>
                  <a:xfrm>
                    <a:off x="-156497" y="1920706"/>
                    <a:ext cx="718595" cy="5155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2000" baseline="-25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2nd</a:t>
                    </a:r>
                    <a:endParaRPr lang="en-US" altLang="ja-JP" sz="2000" baseline="-250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101955" y="5013176"/>
                  <a:ext cx="500458" cy="473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baseline="-25000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h</a:t>
                  </a:r>
                  <a:endParaRPr lang="en-US" altLang="ja-JP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683568" y="4725144"/>
                  <a:ext cx="5447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正方形/長方形 61"/>
                <p:cNvSpPr/>
                <p:nvPr/>
              </p:nvSpPr>
              <p:spPr>
                <a:xfrm>
                  <a:off x="153034" y="4540478"/>
                  <a:ext cx="3145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v</a:t>
                  </a:r>
                  <a:endParaRPr lang="ja-JP" altLang="en-US" dirty="0"/>
                </a:p>
              </p:txBody>
            </p:sp>
            <p:sp>
              <p:nvSpPr>
                <p:cNvPr id="69" name="テキスト ボックス 68"/>
                <p:cNvSpPr txBox="1"/>
                <p:nvPr/>
              </p:nvSpPr>
              <p:spPr>
                <a:xfrm>
                  <a:off x="1150130" y="4505345"/>
                  <a:ext cx="111761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246 GeV </a:t>
                  </a:r>
                  <a:endPara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5" name="正方形/長方形 54"/>
              <p:cNvSpPr/>
              <p:nvPr/>
            </p:nvSpPr>
            <p:spPr>
              <a:xfrm>
                <a:off x="1228289" y="2021591"/>
                <a:ext cx="3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endParaRPr lang="ja-JP" altLang="en-US" dirty="0"/>
              </a:p>
            </p:txBody>
          </p:sp>
          <p:cxnSp>
            <p:nvCxnSpPr>
              <p:cNvPr id="56" name="直線コネクタ 55"/>
              <p:cNvCxnSpPr/>
              <p:nvPr/>
            </p:nvCxnSpPr>
            <p:spPr>
              <a:xfrm>
                <a:off x="683568" y="220486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2" name="図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68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1233921" y="5883369"/>
            <a:ext cx="4320480" cy="8887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Decoupling limit: M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∞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715393" y="3237031"/>
              <a:ext cx="457889" cy="288032"/>
              <a:chOff x="1017767" y="4126545"/>
              <a:chExt cx="457889" cy="288032"/>
            </a:xfrm>
          </p:grpSpPr>
          <p:sp>
            <p:nvSpPr>
              <p:cNvPr id="80" name="フリーフォーム 79"/>
              <p:cNvSpPr/>
              <p:nvPr/>
            </p:nvSpPr>
            <p:spPr>
              <a:xfrm>
                <a:off x="1017767" y="4126545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フリーフォーム 80"/>
              <p:cNvSpPr/>
              <p:nvPr/>
            </p:nvSpPr>
            <p:spPr>
              <a:xfrm>
                <a:off x="1022432" y="4271090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>
              <a:off x="1556986" y="2021591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∞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3" name="グループ化 52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4" name="グループ化 53"/>
              <p:cNvGrpSpPr/>
              <p:nvPr/>
            </p:nvGrpSpPr>
            <p:grpSpPr>
              <a:xfrm>
                <a:off x="48175" y="1124744"/>
                <a:ext cx="2219569" cy="4741494"/>
                <a:chOff x="48175" y="1124744"/>
                <a:chExt cx="2219569" cy="4741494"/>
              </a:xfrm>
            </p:grpSpPr>
            <p:grpSp>
              <p:nvGrpSpPr>
                <p:cNvPr id="57" name="グループ化 56"/>
                <p:cNvGrpSpPr/>
                <p:nvPr/>
              </p:nvGrpSpPr>
              <p:grpSpPr>
                <a:xfrm>
                  <a:off x="48175" y="1124744"/>
                  <a:ext cx="2219569" cy="4741494"/>
                  <a:chOff x="-156497" y="1196752"/>
                  <a:chExt cx="2219569" cy="4741494"/>
                </a:xfrm>
              </p:grpSpPr>
              <p:grpSp>
                <p:nvGrpSpPr>
                  <p:cNvPr id="73" name="グループ化 72"/>
                  <p:cNvGrpSpPr/>
                  <p:nvPr/>
                </p:nvGrpSpPr>
                <p:grpSpPr>
                  <a:xfrm>
                    <a:off x="190864" y="1196752"/>
                    <a:ext cx="1872208" cy="4741494"/>
                    <a:chOff x="190864" y="1196752"/>
                    <a:chExt cx="1872208" cy="4741494"/>
                  </a:xfrm>
                </p:grpSpPr>
                <p:grpSp>
                  <p:nvGrpSpPr>
                    <p:cNvPr id="75" name="グループ化 74"/>
                    <p:cNvGrpSpPr/>
                    <p:nvPr/>
                  </p:nvGrpSpPr>
                  <p:grpSpPr>
                    <a:xfrm>
                      <a:off x="190864" y="1196752"/>
                      <a:ext cx="1056700" cy="4741494"/>
                      <a:chOff x="46848" y="1196752"/>
                      <a:chExt cx="1056700" cy="4741494"/>
                    </a:xfrm>
                  </p:grpSpPr>
                  <p:cxnSp>
                    <p:nvCxnSpPr>
                      <p:cNvPr id="77" name="直線矢印コネクタ 76"/>
                      <p:cNvCxnSpPr/>
                      <p:nvPr/>
                    </p:nvCxnSpPr>
                    <p:spPr>
                      <a:xfrm flipV="1">
                        <a:off x="622912" y="1763296"/>
                        <a:ext cx="20159" cy="417495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/>
                        </a:solidFill>
                        <a:headEnd type="none" w="lg" len="lg"/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8" name="テキスト ボックス 77"/>
                      <p:cNvSpPr txBox="1"/>
                      <p:nvPr/>
                    </p:nvSpPr>
                    <p:spPr>
                      <a:xfrm>
                        <a:off x="46848" y="1196752"/>
                        <a:ext cx="1056700" cy="5155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en-US" altLang="ja-JP" sz="2000" dirty="0" smtClean="0">
                            <a:latin typeface="メイリオ" panose="020B0604030504040204" pitchFamily="50" charset="-128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a:t>Energy</a:t>
                        </a:r>
                        <a:endParaRPr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endParaRPr>
                      </a:p>
                    </p:txBody>
                  </p:sp>
                  <p:cxnSp>
                    <p:nvCxnSpPr>
                      <p:cNvPr id="79" name="直線コネクタ 78"/>
                      <p:cNvCxnSpPr/>
                      <p:nvPr/>
                    </p:nvCxnSpPr>
                    <p:spPr>
                      <a:xfrm>
                        <a:off x="294215" y="5373216"/>
                        <a:ext cx="544721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6" name="テキスト ボックス 75"/>
                    <p:cNvSpPr txBox="1"/>
                    <p:nvPr/>
                  </p:nvSpPr>
                  <p:spPr>
                    <a:xfrm>
                      <a:off x="945458" y="5085184"/>
                      <a:ext cx="111761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125 GeV </a:t>
                      </a:r>
                      <a:endPara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74" name="テキスト ボックス 73"/>
                  <p:cNvSpPr txBox="1"/>
                  <p:nvPr/>
                </p:nvSpPr>
                <p:spPr>
                  <a:xfrm>
                    <a:off x="-156497" y="1920706"/>
                    <a:ext cx="718595" cy="5155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2000" baseline="-25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2nd</a:t>
                    </a:r>
                    <a:endParaRPr lang="en-US" altLang="ja-JP" sz="2000" baseline="-250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101955" y="5013176"/>
                  <a:ext cx="500458" cy="473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baseline="-25000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h</a:t>
                  </a:r>
                  <a:endParaRPr lang="en-US" altLang="ja-JP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683568" y="4725144"/>
                  <a:ext cx="5447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正方形/長方形 61"/>
                <p:cNvSpPr/>
                <p:nvPr/>
              </p:nvSpPr>
              <p:spPr>
                <a:xfrm>
                  <a:off x="153034" y="4540478"/>
                  <a:ext cx="3145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v</a:t>
                  </a:r>
                  <a:endParaRPr lang="ja-JP" altLang="en-US" dirty="0"/>
                </a:p>
              </p:txBody>
            </p:sp>
            <p:sp>
              <p:nvSpPr>
                <p:cNvPr id="69" name="テキスト ボックス 68"/>
                <p:cNvSpPr txBox="1"/>
                <p:nvPr/>
              </p:nvSpPr>
              <p:spPr>
                <a:xfrm>
                  <a:off x="1150130" y="4505345"/>
                  <a:ext cx="111761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246 GeV </a:t>
                  </a:r>
                  <a:endPara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5" name="正方形/長方形 54"/>
              <p:cNvSpPr/>
              <p:nvPr/>
            </p:nvSpPr>
            <p:spPr>
              <a:xfrm>
                <a:off x="1228289" y="2021591"/>
                <a:ext cx="3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endParaRPr lang="ja-JP" altLang="en-US" dirty="0"/>
              </a:p>
            </p:txBody>
          </p:sp>
          <p:cxnSp>
            <p:nvCxnSpPr>
              <p:cNvPr id="56" name="直線コネクタ 55"/>
              <p:cNvCxnSpPr/>
              <p:nvPr/>
            </p:nvCxnSpPr>
            <p:spPr>
              <a:xfrm>
                <a:off x="683568" y="220486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グループ化 1"/>
          <p:cNvGrpSpPr/>
          <p:nvPr/>
        </p:nvGrpSpPr>
        <p:grpSpPr>
          <a:xfrm>
            <a:off x="5254311" y="1339342"/>
            <a:ext cx="3782185" cy="4187018"/>
            <a:chOff x="5254311" y="1339342"/>
            <a:chExt cx="3782185" cy="4187018"/>
          </a:xfrm>
        </p:grpSpPr>
        <p:sp>
          <p:nvSpPr>
            <p:cNvPr id="32" name="角丸四角形 31"/>
            <p:cNvSpPr/>
            <p:nvPr/>
          </p:nvSpPr>
          <p:spPr>
            <a:xfrm>
              <a:off x="5254311" y="3861048"/>
              <a:ext cx="3782185" cy="1665312"/>
            </a:xfrm>
            <a:prstGeom prst="roundRect">
              <a:avLst>
                <a:gd name="adj" fmla="val 998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607" y="4502358"/>
              <a:ext cx="1152128" cy="38733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296" y="4957036"/>
              <a:ext cx="2767343" cy="488188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296" y="3967844"/>
              <a:ext cx="1754699" cy="40634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982" y="1339342"/>
              <a:ext cx="2729088" cy="793514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5922314" y="2142346"/>
              <a:ext cx="2088232" cy="1454424"/>
              <a:chOff x="5724128" y="3140968"/>
              <a:chExt cx="2088232" cy="1454424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5724128" y="3140968"/>
                <a:ext cx="1987377" cy="1454424"/>
                <a:chOff x="5947884" y="3573596"/>
                <a:chExt cx="1987377" cy="1454424"/>
              </a:xfrm>
            </p:grpSpPr>
            <p:grpSp>
              <p:nvGrpSpPr>
                <p:cNvPr id="42" name="グループ化 41"/>
                <p:cNvGrpSpPr/>
                <p:nvPr/>
              </p:nvGrpSpPr>
              <p:grpSpPr>
                <a:xfrm>
                  <a:off x="5947884" y="3573596"/>
                  <a:ext cx="1987377" cy="1454424"/>
                  <a:chOff x="5947884" y="3573596"/>
                  <a:chExt cx="1987377" cy="1454424"/>
                </a:xfrm>
              </p:grpSpPr>
              <p:grpSp>
                <p:nvGrpSpPr>
                  <p:cNvPr id="44" name="グループ化 43"/>
                  <p:cNvGrpSpPr/>
                  <p:nvPr/>
                </p:nvGrpSpPr>
                <p:grpSpPr>
                  <a:xfrm>
                    <a:off x="5947884" y="3573596"/>
                    <a:ext cx="1882557" cy="1454424"/>
                    <a:chOff x="6163908" y="2997532"/>
                    <a:chExt cx="1882557" cy="1454424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flipV="1">
                      <a:off x="7381659" y="3183936"/>
                      <a:ext cx="1" cy="1213106"/>
                    </a:xfrm>
                    <a:prstGeom prst="line">
                      <a:avLst/>
                    </a:prstGeom>
                    <a:ln w="25400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テキスト ボックス 59"/>
                    <p:cNvSpPr txBox="1"/>
                    <p:nvPr/>
                  </p:nvSpPr>
                  <p:spPr>
                    <a:xfrm>
                      <a:off x="6163908" y="3365575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テキスト ボックス 60"/>
                    <p:cNvSpPr txBox="1"/>
                    <p:nvPr/>
                  </p:nvSpPr>
                  <p:spPr>
                    <a:xfrm>
                      <a:off x="6173671" y="4021069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3" name="テキスト ボックス 62"/>
                    <p:cNvSpPr txBox="1"/>
                    <p:nvPr/>
                  </p:nvSpPr>
                  <p:spPr>
                    <a:xfrm>
                      <a:off x="7682263" y="2998113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4" name="テキスト ボックス 63"/>
                    <p:cNvSpPr txBox="1"/>
                    <p:nvPr/>
                  </p:nvSpPr>
                  <p:spPr>
                    <a:xfrm>
                      <a:off x="6627470" y="2997532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6389695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11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7325799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8" name="テキスト ボックス 47"/>
                  <p:cNvSpPr txBox="1"/>
                  <p:nvPr/>
                </p:nvSpPr>
                <p:spPr>
                  <a:xfrm>
                    <a:off x="6356297" y="4581128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</p:grp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7325799" y="4581128"/>
                  <a:ext cx="6094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1600" baseline="-25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22</a:t>
                  </a:r>
                  <a:r>
                    <a:rPr lang="en-US" altLang="ja-JP" sz="1600" baseline="30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</a:t>
                  </a:r>
                  <a:endParaRPr lang="en-US" altLang="ja-JP" sz="1600" baseline="30000" dirty="0">
                    <a:solidFill>
                      <a:schemeClr val="tx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cxnSp>
            <p:nvCxnSpPr>
              <p:cNvPr id="41" name="直線コネクタ 40"/>
              <p:cNvCxnSpPr/>
              <p:nvPr/>
            </p:nvCxnSpPr>
            <p:spPr>
              <a:xfrm>
                <a:off x="5915992" y="4077072"/>
                <a:ext cx="1896368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グループ化 6"/>
          <p:cNvGrpSpPr/>
          <p:nvPr/>
        </p:nvGrpSpPr>
        <p:grpSpPr>
          <a:xfrm>
            <a:off x="6108963" y="3967844"/>
            <a:ext cx="1271349" cy="1477380"/>
            <a:chOff x="6084168" y="3967844"/>
            <a:chExt cx="1271349" cy="1477380"/>
          </a:xfrm>
        </p:grpSpPr>
        <p:sp>
          <p:nvSpPr>
            <p:cNvPr id="5" name="円/楕円 4"/>
            <p:cNvSpPr/>
            <p:nvPr/>
          </p:nvSpPr>
          <p:spPr>
            <a:xfrm>
              <a:off x="6084168" y="3967844"/>
              <a:ext cx="402038" cy="4063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6845909" y="5038879"/>
              <a:ext cx="509608" cy="4063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0" name="図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65" name="正方形/長方形 64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62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233921" y="5883369"/>
            <a:ext cx="4320480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Decoupling limit: M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∞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自然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Alignment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limit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が実現する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715393" y="3237031"/>
              <a:ext cx="457889" cy="288032"/>
              <a:chOff x="1017767" y="4126545"/>
              <a:chExt cx="457889" cy="288032"/>
            </a:xfrm>
          </p:grpSpPr>
          <p:sp>
            <p:nvSpPr>
              <p:cNvPr id="80" name="フリーフォーム 79"/>
              <p:cNvSpPr/>
              <p:nvPr/>
            </p:nvSpPr>
            <p:spPr>
              <a:xfrm>
                <a:off x="1017767" y="4126545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フリーフォーム 80"/>
              <p:cNvSpPr/>
              <p:nvPr/>
            </p:nvSpPr>
            <p:spPr>
              <a:xfrm>
                <a:off x="1022432" y="4271090"/>
                <a:ext cx="453224" cy="143487"/>
              </a:xfrm>
              <a:custGeom>
                <a:avLst/>
                <a:gdLst>
                  <a:gd name="connsiteX0" fmla="*/ 0 w 453224"/>
                  <a:gd name="connsiteY0" fmla="*/ 119452 h 143487"/>
                  <a:gd name="connsiteX1" fmla="*/ 135172 w 453224"/>
                  <a:gd name="connsiteY1" fmla="*/ 182 h 143487"/>
                  <a:gd name="connsiteX2" fmla="*/ 286247 w 453224"/>
                  <a:gd name="connsiteY2" fmla="*/ 143305 h 143487"/>
                  <a:gd name="connsiteX3" fmla="*/ 453224 w 453224"/>
                  <a:gd name="connsiteY3" fmla="*/ 24036 h 14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224" h="143487">
                    <a:moveTo>
                      <a:pt x="0" y="119452"/>
                    </a:moveTo>
                    <a:cubicBezTo>
                      <a:pt x="43732" y="57829"/>
                      <a:pt x="87464" y="-3793"/>
                      <a:pt x="135172" y="182"/>
                    </a:cubicBezTo>
                    <a:cubicBezTo>
                      <a:pt x="182880" y="4157"/>
                      <a:pt x="233238" y="139329"/>
                      <a:pt x="286247" y="143305"/>
                    </a:cubicBezTo>
                    <a:cubicBezTo>
                      <a:pt x="339256" y="147281"/>
                      <a:pt x="396240" y="85658"/>
                      <a:pt x="453224" y="2403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>
              <a:off x="1556986" y="2021591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2000" b="1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∞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53" name="グループ化 52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4" name="グループ化 53"/>
              <p:cNvGrpSpPr/>
              <p:nvPr/>
            </p:nvGrpSpPr>
            <p:grpSpPr>
              <a:xfrm>
                <a:off x="48175" y="1124744"/>
                <a:ext cx="2219569" cy="4741494"/>
                <a:chOff x="48175" y="1124744"/>
                <a:chExt cx="2219569" cy="4741494"/>
              </a:xfrm>
            </p:grpSpPr>
            <p:grpSp>
              <p:nvGrpSpPr>
                <p:cNvPr id="57" name="グループ化 56"/>
                <p:cNvGrpSpPr/>
                <p:nvPr/>
              </p:nvGrpSpPr>
              <p:grpSpPr>
                <a:xfrm>
                  <a:off x="48175" y="1124744"/>
                  <a:ext cx="2219569" cy="4741494"/>
                  <a:chOff x="-156497" y="1196752"/>
                  <a:chExt cx="2219569" cy="4741494"/>
                </a:xfrm>
              </p:grpSpPr>
              <p:grpSp>
                <p:nvGrpSpPr>
                  <p:cNvPr id="73" name="グループ化 72"/>
                  <p:cNvGrpSpPr/>
                  <p:nvPr/>
                </p:nvGrpSpPr>
                <p:grpSpPr>
                  <a:xfrm>
                    <a:off x="190864" y="1196752"/>
                    <a:ext cx="1872208" cy="4741494"/>
                    <a:chOff x="190864" y="1196752"/>
                    <a:chExt cx="1872208" cy="4741494"/>
                  </a:xfrm>
                </p:grpSpPr>
                <p:grpSp>
                  <p:nvGrpSpPr>
                    <p:cNvPr id="75" name="グループ化 74"/>
                    <p:cNvGrpSpPr/>
                    <p:nvPr/>
                  </p:nvGrpSpPr>
                  <p:grpSpPr>
                    <a:xfrm>
                      <a:off x="190864" y="1196752"/>
                      <a:ext cx="1056700" cy="4741494"/>
                      <a:chOff x="46848" y="1196752"/>
                      <a:chExt cx="1056700" cy="4741494"/>
                    </a:xfrm>
                  </p:grpSpPr>
                  <p:cxnSp>
                    <p:nvCxnSpPr>
                      <p:cNvPr id="77" name="直線矢印コネクタ 76"/>
                      <p:cNvCxnSpPr/>
                      <p:nvPr/>
                    </p:nvCxnSpPr>
                    <p:spPr>
                      <a:xfrm flipV="1">
                        <a:off x="622912" y="1763296"/>
                        <a:ext cx="20159" cy="417495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/>
                        </a:solidFill>
                        <a:headEnd type="none" w="lg" len="lg"/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8" name="テキスト ボックス 77"/>
                      <p:cNvSpPr txBox="1"/>
                      <p:nvPr/>
                    </p:nvSpPr>
                    <p:spPr>
                      <a:xfrm>
                        <a:off x="46848" y="1196752"/>
                        <a:ext cx="1056700" cy="5155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en-US" altLang="ja-JP" sz="2000" dirty="0" smtClean="0">
                            <a:latin typeface="メイリオ" panose="020B0604030504040204" pitchFamily="50" charset="-128"/>
                            <a:ea typeface="メイリオ" panose="020B0604030504040204" pitchFamily="50" charset="-128"/>
                            <a:cs typeface="メイリオ" panose="020B0604030504040204" pitchFamily="50" charset="-128"/>
                          </a:rPr>
                          <a:t>Energy</a:t>
                        </a:r>
                        <a:endParaRPr lang="en-US" altLang="ja-JP" sz="2000" baseline="30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endParaRPr>
                      </a:p>
                    </p:txBody>
                  </p:sp>
                  <p:cxnSp>
                    <p:nvCxnSpPr>
                      <p:cNvPr id="79" name="直線コネクタ 78"/>
                      <p:cNvCxnSpPr/>
                      <p:nvPr/>
                    </p:nvCxnSpPr>
                    <p:spPr>
                      <a:xfrm>
                        <a:off x="294215" y="5373216"/>
                        <a:ext cx="544721" cy="0"/>
                      </a:xfrm>
                      <a:prstGeom prst="line">
                        <a:avLst/>
                      </a:prstGeom>
                      <a:ln w="254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6" name="テキスト ボックス 75"/>
                    <p:cNvSpPr txBox="1"/>
                    <p:nvPr/>
                  </p:nvSpPr>
                  <p:spPr>
                    <a:xfrm>
                      <a:off x="945458" y="5085184"/>
                      <a:ext cx="1117614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125 GeV </a:t>
                      </a:r>
                      <a:endPara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74" name="テキスト ボックス 73"/>
                  <p:cNvSpPr txBox="1"/>
                  <p:nvPr/>
                </p:nvSpPr>
                <p:spPr>
                  <a:xfrm>
                    <a:off x="-156497" y="1920706"/>
                    <a:ext cx="718595" cy="5155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2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2000" baseline="-25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2nd</a:t>
                    </a:r>
                    <a:endParaRPr lang="en-US" altLang="ja-JP" sz="2000" baseline="-250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101955" y="5013176"/>
                  <a:ext cx="500458" cy="4732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baseline="-25000" dirty="0" err="1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h</a:t>
                  </a:r>
                  <a:endParaRPr lang="en-US" altLang="ja-JP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683568" y="4725144"/>
                  <a:ext cx="54472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正方形/長方形 61"/>
                <p:cNvSpPr/>
                <p:nvPr/>
              </p:nvSpPr>
              <p:spPr>
                <a:xfrm>
                  <a:off x="153034" y="4540478"/>
                  <a:ext cx="3145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v</a:t>
                  </a:r>
                  <a:endParaRPr lang="ja-JP" altLang="en-US" dirty="0"/>
                </a:p>
              </p:txBody>
            </p:sp>
            <p:sp>
              <p:nvSpPr>
                <p:cNvPr id="69" name="テキスト ボックス 68"/>
                <p:cNvSpPr txBox="1"/>
                <p:nvPr/>
              </p:nvSpPr>
              <p:spPr>
                <a:xfrm>
                  <a:off x="1150130" y="4505345"/>
                  <a:ext cx="111761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246 GeV </a:t>
                  </a:r>
                  <a:endParaRPr lang="en-US" altLang="ja-JP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5" name="正方形/長方形 54"/>
              <p:cNvSpPr/>
              <p:nvPr/>
            </p:nvSpPr>
            <p:spPr>
              <a:xfrm>
                <a:off x="1228289" y="2021591"/>
                <a:ext cx="3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endParaRPr lang="ja-JP" altLang="en-US" dirty="0"/>
              </a:p>
            </p:txBody>
          </p:sp>
          <p:cxnSp>
            <p:nvCxnSpPr>
              <p:cNvPr id="56" name="直線コネクタ 55"/>
              <p:cNvCxnSpPr/>
              <p:nvPr/>
            </p:nvCxnSpPr>
            <p:spPr>
              <a:xfrm>
                <a:off x="683568" y="220486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グループ化 1"/>
          <p:cNvGrpSpPr/>
          <p:nvPr/>
        </p:nvGrpSpPr>
        <p:grpSpPr>
          <a:xfrm>
            <a:off x="5254311" y="1339342"/>
            <a:ext cx="3782185" cy="4187018"/>
            <a:chOff x="5254311" y="1339342"/>
            <a:chExt cx="3782185" cy="4187018"/>
          </a:xfrm>
        </p:grpSpPr>
        <p:sp>
          <p:nvSpPr>
            <p:cNvPr id="32" name="角丸四角形 31"/>
            <p:cNvSpPr/>
            <p:nvPr/>
          </p:nvSpPr>
          <p:spPr>
            <a:xfrm>
              <a:off x="5254311" y="3861048"/>
              <a:ext cx="3782185" cy="1665312"/>
            </a:xfrm>
            <a:prstGeom prst="roundRect">
              <a:avLst>
                <a:gd name="adj" fmla="val 998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607" y="4502358"/>
              <a:ext cx="1152128" cy="38733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296" y="4957036"/>
              <a:ext cx="2767343" cy="488188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296" y="3967844"/>
              <a:ext cx="1754699" cy="40634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982" y="1339342"/>
              <a:ext cx="2729088" cy="793514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5922314" y="2142346"/>
              <a:ext cx="2088232" cy="1454424"/>
              <a:chOff x="5724128" y="3140968"/>
              <a:chExt cx="2088232" cy="1454424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5724128" y="3140968"/>
                <a:ext cx="1987377" cy="1454424"/>
                <a:chOff x="5947884" y="3573596"/>
                <a:chExt cx="1987377" cy="1454424"/>
              </a:xfrm>
            </p:grpSpPr>
            <p:grpSp>
              <p:nvGrpSpPr>
                <p:cNvPr id="42" name="グループ化 41"/>
                <p:cNvGrpSpPr/>
                <p:nvPr/>
              </p:nvGrpSpPr>
              <p:grpSpPr>
                <a:xfrm>
                  <a:off x="5947884" y="3573596"/>
                  <a:ext cx="1987377" cy="1454424"/>
                  <a:chOff x="5947884" y="3573596"/>
                  <a:chExt cx="1987377" cy="1454424"/>
                </a:xfrm>
              </p:grpSpPr>
              <p:grpSp>
                <p:nvGrpSpPr>
                  <p:cNvPr id="44" name="グループ化 43"/>
                  <p:cNvGrpSpPr/>
                  <p:nvPr/>
                </p:nvGrpSpPr>
                <p:grpSpPr>
                  <a:xfrm>
                    <a:off x="5947884" y="3573596"/>
                    <a:ext cx="1882557" cy="1454424"/>
                    <a:chOff x="6163908" y="2997532"/>
                    <a:chExt cx="1882557" cy="1454424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flipV="1">
                      <a:off x="7381659" y="3183936"/>
                      <a:ext cx="1" cy="1213106"/>
                    </a:xfrm>
                    <a:prstGeom prst="line">
                      <a:avLst/>
                    </a:prstGeom>
                    <a:ln w="25400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テキスト ボックス 59"/>
                    <p:cNvSpPr txBox="1"/>
                    <p:nvPr/>
                  </p:nvSpPr>
                  <p:spPr>
                    <a:xfrm>
                      <a:off x="6163908" y="3365575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テキスト ボックス 60"/>
                    <p:cNvSpPr txBox="1"/>
                    <p:nvPr/>
                  </p:nvSpPr>
                  <p:spPr>
                    <a:xfrm>
                      <a:off x="6173671" y="4021069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3" name="テキスト ボックス 62"/>
                    <p:cNvSpPr txBox="1"/>
                    <p:nvPr/>
                  </p:nvSpPr>
                  <p:spPr>
                    <a:xfrm>
                      <a:off x="7682263" y="2998113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4" name="テキスト ボックス 63"/>
                    <p:cNvSpPr txBox="1"/>
                    <p:nvPr/>
                  </p:nvSpPr>
                  <p:spPr>
                    <a:xfrm>
                      <a:off x="6627470" y="2997532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6389695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11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7325799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8" name="テキスト ボックス 47"/>
                  <p:cNvSpPr txBox="1"/>
                  <p:nvPr/>
                </p:nvSpPr>
                <p:spPr>
                  <a:xfrm>
                    <a:off x="6356297" y="4581128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</p:grp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7325799" y="4581128"/>
                  <a:ext cx="6094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1600" baseline="-25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22</a:t>
                  </a:r>
                  <a:r>
                    <a:rPr lang="en-US" altLang="ja-JP" sz="1600" baseline="30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</a:t>
                  </a:r>
                  <a:endParaRPr lang="en-US" altLang="ja-JP" sz="1600" baseline="30000" dirty="0">
                    <a:solidFill>
                      <a:schemeClr val="tx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cxnSp>
            <p:nvCxnSpPr>
              <p:cNvPr id="41" name="直線コネクタ 40"/>
              <p:cNvCxnSpPr/>
              <p:nvPr/>
            </p:nvCxnSpPr>
            <p:spPr>
              <a:xfrm>
                <a:off x="5915992" y="4077072"/>
                <a:ext cx="1896368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グループ化 6"/>
          <p:cNvGrpSpPr/>
          <p:nvPr/>
        </p:nvGrpSpPr>
        <p:grpSpPr>
          <a:xfrm>
            <a:off x="6108963" y="3967844"/>
            <a:ext cx="1271349" cy="1477380"/>
            <a:chOff x="6084168" y="3967844"/>
            <a:chExt cx="1271349" cy="1477380"/>
          </a:xfrm>
        </p:grpSpPr>
        <p:sp>
          <p:nvSpPr>
            <p:cNvPr id="5" name="円/楕円 4"/>
            <p:cNvSpPr/>
            <p:nvPr/>
          </p:nvSpPr>
          <p:spPr>
            <a:xfrm>
              <a:off x="6084168" y="3967844"/>
              <a:ext cx="402038" cy="4063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6845909" y="5038879"/>
              <a:ext cx="509608" cy="4063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2016972" y="3414192"/>
              <a:ext cx="1334020" cy="473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EFCCC9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EFCCC9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EFCC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4069654" y="3394057"/>
              <a:ext cx="1107996" cy="473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EFCCC9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EFCCC9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EFCCC9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70" name="直線矢印コネクタ 69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EFCCC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EFCCC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2"/>
          <p:cNvGrpSpPr/>
          <p:nvPr/>
        </p:nvGrpSpPr>
        <p:grpSpPr>
          <a:xfrm>
            <a:off x="5666717" y="5742027"/>
            <a:ext cx="1923272" cy="891193"/>
            <a:chOff x="5666717" y="5742027"/>
            <a:chExt cx="1923272" cy="891193"/>
          </a:xfrm>
        </p:grpSpPr>
        <p:sp>
          <p:nvSpPr>
            <p:cNvPr id="72" name="テキスト ボックス 71"/>
            <p:cNvSpPr txBox="1"/>
            <p:nvPr/>
          </p:nvSpPr>
          <p:spPr>
            <a:xfrm>
              <a:off x="5666717" y="5742027"/>
              <a:ext cx="162095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★３重項場の</a:t>
              </a:r>
              <a:r>
                <a:rPr lang="ja-JP" altLang="en-US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場合</a:t>
              </a:r>
              <a:endPara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6249557" y="6125389"/>
              <a:ext cx="1340432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M</a:t>
              </a:r>
              <a:r>
                <a:rPr lang="en-US" altLang="ja-JP" baseline="30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∝ 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1/v</a:t>
              </a:r>
              <a:r>
                <a:rPr lang="en-US" altLang="ja-JP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X</a:t>
              </a:r>
              <a:endParaRPr lang="en-US" altLang="ja-JP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82" name="図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83" name="正方形/長方形 82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87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48203" y="5883369"/>
            <a:ext cx="5952025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Non-alignment case: α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 (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48175" y="1124744"/>
                <a:ext cx="2219569" cy="4741494"/>
                <a:chOff x="-156497" y="1196752"/>
                <a:chExt cx="2219569" cy="4741494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>
                  <a:off x="190864" y="1196752"/>
                  <a:ext cx="1872208" cy="4741494"/>
                  <a:chOff x="190864" y="1196752"/>
                  <a:chExt cx="1872208" cy="4741494"/>
                </a:xfrm>
              </p:grpSpPr>
              <p:grpSp>
                <p:nvGrpSpPr>
                  <p:cNvPr id="75" name="グループ化 74"/>
                  <p:cNvGrpSpPr/>
                  <p:nvPr/>
                </p:nvGrpSpPr>
                <p:grpSpPr>
                  <a:xfrm>
                    <a:off x="190864" y="1196752"/>
                    <a:ext cx="1056700" cy="4741494"/>
                    <a:chOff x="46848" y="1196752"/>
                    <a:chExt cx="1056700" cy="4741494"/>
                  </a:xfrm>
                </p:grpSpPr>
                <p:cxnSp>
                  <p:nvCxnSpPr>
                    <p:cNvPr id="77" name="直線矢印コネクタ 76"/>
                    <p:cNvCxnSpPr/>
                    <p:nvPr/>
                  </p:nvCxnSpPr>
                  <p:spPr>
                    <a:xfrm flipV="1">
                      <a:off x="622912" y="1763296"/>
                      <a:ext cx="20159" cy="417495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 w="lg" len="lg"/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テキスト ボックス 77"/>
                    <p:cNvSpPr txBox="1"/>
                    <p:nvPr/>
                  </p:nvSpPr>
                  <p:spPr>
                    <a:xfrm>
                      <a:off x="46848" y="1196752"/>
                      <a:ext cx="1056700" cy="5155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Energy</a:t>
                      </a:r>
                      <a:endParaRPr lang="en-US" altLang="ja-JP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79" name="直線コネクタ 78"/>
                    <p:cNvCxnSpPr/>
                    <p:nvPr/>
                  </p:nvCxnSpPr>
                  <p:spPr>
                    <a:xfrm>
                      <a:off x="294215" y="5373216"/>
                      <a:ext cx="54472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テキスト ボックス 75"/>
                  <p:cNvSpPr txBox="1"/>
                  <p:nvPr/>
                </p:nvSpPr>
                <p:spPr>
                  <a:xfrm>
                    <a:off x="945458" y="5085184"/>
                    <a:ext cx="111761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125 GeV 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-156497" y="1920706"/>
                  <a:ext cx="718595" cy="515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2000" baseline="-25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2nd</a:t>
                  </a:r>
                  <a:endParaRPr lang="en-US" altLang="ja-JP" sz="2000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101955" y="5013176"/>
                <a:ext cx="500458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r>
                  <a:rPr lang="en-US" altLang="ja-JP" baseline="-250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lang="en-US" altLang="ja-JP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59" name="直線コネクタ 58"/>
              <p:cNvCxnSpPr/>
              <p:nvPr/>
            </p:nvCxnSpPr>
            <p:spPr>
              <a:xfrm>
                <a:off x="683568" y="472514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正方形/長方形 61"/>
              <p:cNvSpPr/>
              <p:nvPr/>
            </p:nvSpPr>
            <p:spPr>
              <a:xfrm>
                <a:off x="153034" y="4540478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v</a:t>
                </a:r>
                <a:endParaRPr lang="ja-JP" altLang="en-US" dirty="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1150130" y="4505345"/>
                <a:ext cx="111761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6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246 GeV </a:t>
                </a:r>
                <a:endPara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55" name="正方形/長方形 54"/>
            <p:cNvSpPr/>
            <p:nvPr/>
          </p:nvSpPr>
          <p:spPr>
            <a:xfrm>
              <a:off x="1228289" y="2021591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M</a:t>
              </a:r>
              <a:endParaRPr lang="ja-JP" altLang="en-US" dirty="0"/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683568" y="2204864"/>
              <a:ext cx="54472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グループ化 1"/>
          <p:cNvGrpSpPr/>
          <p:nvPr/>
        </p:nvGrpSpPr>
        <p:grpSpPr>
          <a:xfrm>
            <a:off x="5254311" y="1339342"/>
            <a:ext cx="3782185" cy="4187018"/>
            <a:chOff x="5254311" y="1339342"/>
            <a:chExt cx="3782185" cy="4187018"/>
          </a:xfrm>
        </p:grpSpPr>
        <p:sp>
          <p:nvSpPr>
            <p:cNvPr id="32" name="角丸四角形 31"/>
            <p:cNvSpPr/>
            <p:nvPr/>
          </p:nvSpPr>
          <p:spPr>
            <a:xfrm>
              <a:off x="5254311" y="3861048"/>
              <a:ext cx="3782185" cy="1665312"/>
            </a:xfrm>
            <a:prstGeom prst="roundRect">
              <a:avLst>
                <a:gd name="adj" fmla="val 998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607" y="4502358"/>
              <a:ext cx="1152128" cy="38733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296" y="4957036"/>
              <a:ext cx="2767343" cy="488188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296" y="3967844"/>
              <a:ext cx="1754699" cy="40634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982" y="1339342"/>
              <a:ext cx="2729088" cy="793514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5922314" y="2142346"/>
              <a:ext cx="2088232" cy="1454424"/>
              <a:chOff x="5724128" y="3140968"/>
              <a:chExt cx="2088232" cy="1454424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5724128" y="3140968"/>
                <a:ext cx="1987377" cy="1454424"/>
                <a:chOff x="5947884" y="3573596"/>
                <a:chExt cx="1987377" cy="1454424"/>
              </a:xfrm>
            </p:grpSpPr>
            <p:grpSp>
              <p:nvGrpSpPr>
                <p:cNvPr id="42" name="グループ化 41"/>
                <p:cNvGrpSpPr/>
                <p:nvPr/>
              </p:nvGrpSpPr>
              <p:grpSpPr>
                <a:xfrm>
                  <a:off x="5947884" y="3573596"/>
                  <a:ext cx="1987377" cy="1454424"/>
                  <a:chOff x="5947884" y="3573596"/>
                  <a:chExt cx="1987377" cy="1454424"/>
                </a:xfrm>
              </p:grpSpPr>
              <p:grpSp>
                <p:nvGrpSpPr>
                  <p:cNvPr id="44" name="グループ化 43"/>
                  <p:cNvGrpSpPr/>
                  <p:nvPr/>
                </p:nvGrpSpPr>
                <p:grpSpPr>
                  <a:xfrm>
                    <a:off x="5947884" y="3573596"/>
                    <a:ext cx="1882557" cy="1454424"/>
                    <a:chOff x="6163908" y="2997532"/>
                    <a:chExt cx="1882557" cy="1454424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flipV="1">
                      <a:off x="7381659" y="3183936"/>
                      <a:ext cx="1" cy="1213106"/>
                    </a:xfrm>
                    <a:prstGeom prst="line">
                      <a:avLst/>
                    </a:prstGeom>
                    <a:ln w="25400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テキスト ボックス 59"/>
                    <p:cNvSpPr txBox="1"/>
                    <p:nvPr/>
                  </p:nvSpPr>
                  <p:spPr>
                    <a:xfrm>
                      <a:off x="6163908" y="3365575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テキスト ボックス 60"/>
                    <p:cNvSpPr txBox="1"/>
                    <p:nvPr/>
                  </p:nvSpPr>
                  <p:spPr>
                    <a:xfrm>
                      <a:off x="6173671" y="4021069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3" name="テキスト ボックス 62"/>
                    <p:cNvSpPr txBox="1"/>
                    <p:nvPr/>
                  </p:nvSpPr>
                  <p:spPr>
                    <a:xfrm>
                      <a:off x="7682263" y="2998113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4" name="テキスト ボックス 63"/>
                    <p:cNvSpPr txBox="1"/>
                    <p:nvPr/>
                  </p:nvSpPr>
                  <p:spPr>
                    <a:xfrm>
                      <a:off x="6627470" y="2997532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6389695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11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7325799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8" name="テキスト ボックス 47"/>
                  <p:cNvSpPr txBox="1"/>
                  <p:nvPr/>
                </p:nvSpPr>
                <p:spPr>
                  <a:xfrm>
                    <a:off x="6356297" y="4581128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</p:grp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7325799" y="4581128"/>
                  <a:ext cx="6094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1600" baseline="-25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22</a:t>
                  </a:r>
                  <a:r>
                    <a:rPr lang="en-US" altLang="ja-JP" sz="1600" baseline="30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</a:t>
                  </a:r>
                  <a:endParaRPr lang="en-US" altLang="ja-JP" sz="1600" baseline="30000" dirty="0">
                    <a:solidFill>
                      <a:schemeClr val="tx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cxnSp>
            <p:nvCxnSpPr>
              <p:cNvPr id="41" name="直線コネクタ 40"/>
              <p:cNvCxnSpPr/>
              <p:nvPr/>
            </p:nvCxnSpPr>
            <p:spPr>
              <a:xfrm>
                <a:off x="5915992" y="4077072"/>
                <a:ext cx="1896368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グループ化 81"/>
          <p:cNvGrpSpPr/>
          <p:nvPr/>
        </p:nvGrpSpPr>
        <p:grpSpPr>
          <a:xfrm>
            <a:off x="7180668" y="3973079"/>
            <a:ext cx="1708334" cy="955761"/>
            <a:chOff x="6999769" y="4909139"/>
            <a:chExt cx="1708334" cy="955761"/>
          </a:xfrm>
        </p:grpSpPr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8920" y="5431136"/>
              <a:ext cx="1679183" cy="433764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9769" y="4909139"/>
              <a:ext cx="1708334" cy="427398"/>
            </a:xfrm>
            <a:prstGeom prst="rect">
              <a:avLst/>
            </a:prstGeom>
          </p:spPr>
        </p:pic>
      </p:grpSp>
      <p:cxnSp>
        <p:nvCxnSpPr>
          <p:cNvPr id="88" name="直線コネクタ 87"/>
          <p:cNvCxnSpPr/>
          <p:nvPr/>
        </p:nvCxnSpPr>
        <p:spPr>
          <a:xfrm>
            <a:off x="5411607" y="4965769"/>
            <a:ext cx="3376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50281" y="1988840"/>
            <a:ext cx="1541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図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65" name="正方形/長方形 64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013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48203" y="5883369"/>
            <a:ext cx="5952025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Non-alignment case: α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 (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上限が与えられる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(from unitarity, </a:t>
            </a: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48175" y="1124744"/>
                <a:ext cx="2219569" cy="4741494"/>
                <a:chOff x="-156497" y="1196752"/>
                <a:chExt cx="2219569" cy="4741494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>
                  <a:off x="190864" y="1196752"/>
                  <a:ext cx="1872208" cy="4741494"/>
                  <a:chOff x="190864" y="1196752"/>
                  <a:chExt cx="1872208" cy="4741494"/>
                </a:xfrm>
              </p:grpSpPr>
              <p:grpSp>
                <p:nvGrpSpPr>
                  <p:cNvPr id="75" name="グループ化 74"/>
                  <p:cNvGrpSpPr/>
                  <p:nvPr/>
                </p:nvGrpSpPr>
                <p:grpSpPr>
                  <a:xfrm>
                    <a:off x="190864" y="1196752"/>
                    <a:ext cx="1056700" cy="4741494"/>
                    <a:chOff x="46848" y="1196752"/>
                    <a:chExt cx="1056700" cy="4741494"/>
                  </a:xfrm>
                </p:grpSpPr>
                <p:cxnSp>
                  <p:nvCxnSpPr>
                    <p:cNvPr id="77" name="直線矢印コネクタ 76"/>
                    <p:cNvCxnSpPr/>
                    <p:nvPr/>
                  </p:nvCxnSpPr>
                  <p:spPr>
                    <a:xfrm flipV="1">
                      <a:off x="622912" y="1763296"/>
                      <a:ext cx="20159" cy="417495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 w="lg" len="lg"/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テキスト ボックス 77"/>
                    <p:cNvSpPr txBox="1"/>
                    <p:nvPr/>
                  </p:nvSpPr>
                  <p:spPr>
                    <a:xfrm>
                      <a:off x="46848" y="1196752"/>
                      <a:ext cx="1056700" cy="5155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Energy</a:t>
                      </a:r>
                      <a:endParaRPr lang="en-US" altLang="ja-JP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79" name="直線コネクタ 78"/>
                    <p:cNvCxnSpPr/>
                    <p:nvPr/>
                  </p:nvCxnSpPr>
                  <p:spPr>
                    <a:xfrm>
                      <a:off x="294215" y="5373216"/>
                      <a:ext cx="54472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テキスト ボックス 75"/>
                  <p:cNvSpPr txBox="1"/>
                  <p:nvPr/>
                </p:nvSpPr>
                <p:spPr>
                  <a:xfrm>
                    <a:off x="945458" y="5085184"/>
                    <a:ext cx="111761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125 GeV 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-156497" y="1920706"/>
                  <a:ext cx="718595" cy="515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2000" baseline="-25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2nd</a:t>
                  </a:r>
                  <a:endParaRPr lang="en-US" altLang="ja-JP" sz="2000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101955" y="5013176"/>
                <a:ext cx="500458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r>
                  <a:rPr lang="en-US" altLang="ja-JP" baseline="-250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lang="en-US" altLang="ja-JP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59" name="直線コネクタ 58"/>
              <p:cNvCxnSpPr/>
              <p:nvPr/>
            </p:nvCxnSpPr>
            <p:spPr>
              <a:xfrm>
                <a:off x="683568" y="472514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正方形/長方形 61"/>
              <p:cNvSpPr/>
              <p:nvPr/>
            </p:nvSpPr>
            <p:spPr>
              <a:xfrm>
                <a:off x="153034" y="4540478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v</a:t>
                </a:r>
                <a:endParaRPr lang="ja-JP" altLang="en-US" dirty="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1150130" y="4505345"/>
                <a:ext cx="111761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6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246 GeV </a:t>
                </a:r>
                <a:endPara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55" name="正方形/長方形 54"/>
            <p:cNvSpPr/>
            <p:nvPr/>
          </p:nvSpPr>
          <p:spPr>
            <a:xfrm>
              <a:off x="1228289" y="2021591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M</a:t>
              </a:r>
              <a:endParaRPr lang="ja-JP" altLang="en-US" dirty="0"/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683568" y="2204864"/>
              <a:ext cx="54472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グループ化 1"/>
          <p:cNvGrpSpPr/>
          <p:nvPr/>
        </p:nvGrpSpPr>
        <p:grpSpPr>
          <a:xfrm>
            <a:off x="5254311" y="1339342"/>
            <a:ext cx="3782185" cy="4187018"/>
            <a:chOff x="5254311" y="1339342"/>
            <a:chExt cx="3782185" cy="4187018"/>
          </a:xfrm>
        </p:grpSpPr>
        <p:sp>
          <p:nvSpPr>
            <p:cNvPr id="32" name="角丸四角形 31"/>
            <p:cNvSpPr/>
            <p:nvPr/>
          </p:nvSpPr>
          <p:spPr>
            <a:xfrm>
              <a:off x="5254311" y="3861048"/>
              <a:ext cx="3782185" cy="1665312"/>
            </a:xfrm>
            <a:prstGeom prst="roundRect">
              <a:avLst>
                <a:gd name="adj" fmla="val 998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607" y="4502358"/>
              <a:ext cx="1152128" cy="38733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296" y="4957036"/>
              <a:ext cx="2767343" cy="488188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296" y="3967844"/>
              <a:ext cx="1754699" cy="40634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982" y="1339342"/>
              <a:ext cx="2729088" cy="793514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5922314" y="2142346"/>
              <a:ext cx="2088232" cy="1454424"/>
              <a:chOff x="5724128" y="3140968"/>
              <a:chExt cx="2088232" cy="1454424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5724128" y="3140968"/>
                <a:ext cx="1987377" cy="1454424"/>
                <a:chOff x="5947884" y="3573596"/>
                <a:chExt cx="1987377" cy="1454424"/>
              </a:xfrm>
            </p:grpSpPr>
            <p:grpSp>
              <p:nvGrpSpPr>
                <p:cNvPr id="42" name="グループ化 41"/>
                <p:cNvGrpSpPr/>
                <p:nvPr/>
              </p:nvGrpSpPr>
              <p:grpSpPr>
                <a:xfrm>
                  <a:off x="5947884" y="3573596"/>
                  <a:ext cx="1987377" cy="1454424"/>
                  <a:chOff x="5947884" y="3573596"/>
                  <a:chExt cx="1987377" cy="1454424"/>
                </a:xfrm>
              </p:grpSpPr>
              <p:grpSp>
                <p:nvGrpSpPr>
                  <p:cNvPr id="44" name="グループ化 43"/>
                  <p:cNvGrpSpPr/>
                  <p:nvPr/>
                </p:nvGrpSpPr>
                <p:grpSpPr>
                  <a:xfrm>
                    <a:off x="5947884" y="3573596"/>
                    <a:ext cx="1882557" cy="1454424"/>
                    <a:chOff x="6163908" y="2997532"/>
                    <a:chExt cx="1882557" cy="1454424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flipV="1">
                      <a:off x="7381659" y="3183936"/>
                      <a:ext cx="1" cy="1213106"/>
                    </a:xfrm>
                    <a:prstGeom prst="line">
                      <a:avLst/>
                    </a:prstGeom>
                    <a:ln w="25400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テキスト ボックス 59"/>
                    <p:cNvSpPr txBox="1"/>
                    <p:nvPr/>
                  </p:nvSpPr>
                  <p:spPr>
                    <a:xfrm>
                      <a:off x="6163908" y="3365575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テキスト ボックス 60"/>
                    <p:cNvSpPr txBox="1"/>
                    <p:nvPr/>
                  </p:nvSpPr>
                  <p:spPr>
                    <a:xfrm>
                      <a:off x="6173671" y="4021069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3" name="テキスト ボックス 62"/>
                    <p:cNvSpPr txBox="1"/>
                    <p:nvPr/>
                  </p:nvSpPr>
                  <p:spPr>
                    <a:xfrm>
                      <a:off x="7682263" y="2998113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4" name="テキスト ボックス 63"/>
                    <p:cNvSpPr txBox="1"/>
                    <p:nvPr/>
                  </p:nvSpPr>
                  <p:spPr>
                    <a:xfrm>
                      <a:off x="6627470" y="2997532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6389695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11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7325799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8" name="テキスト ボックス 47"/>
                  <p:cNvSpPr txBox="1"/>
                  <p:nvPr/>
                </p:nvSpPr>
                <p:spPr>
                  <a:xfrm>
                    <a:off x="6356297" y="4581128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</p:grp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7325799" y="4581128"/>
                  <a:ext cx="6094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1600" baseline="-25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22</a:t>
                  </a:r>
                  <a:r>
                    <a:rPr lang="en-US" altLang="ja-JP" sz="1600" baseline="30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</a:t>
                  </a:r>
                  <a:endParaRPr lang="en-US" altLang="ja-JP" sz="1600" baseline="30000" dirty="0">
                    <a:solidFill>
                      <a:schemeClr val="tx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cxnSp>
            <p:nvCxnSpPr>
              <p:cNvPr id="41" name="直線コネクタ 40"/>
              <p:cNvCxnSpPr/>
              <p:nvPr/>
            </p:nvCxnSpPr>
            <p:spPr>
              <a:xfrm>
                <a:off x="5915992" y="4077072"/>
                <a:ext cx="1896368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グループ化 81"/>
          <p:cNvGrpSpPr/>
          <p:nvPr/>
        </p:nvGrpSpPr>
        <p:grpSpPr>
          <a:xfrm>
            <a:off x="7180668" y="3973079"/>
            <a:ext cx="1708334" cy="955761"/>
            <a:chOff x="6999769" y="4909139"/>
            <a:chExt cx="1708334" cy="955761"/>
          </a:xfrm>
        </p:grpSpPr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8920" y="5431136"/>
              <a:ext cx="1679183" cy="433764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9769" y="4909139"/>
              <a:ext cx="1708334" cy="427398"/>
            </a:xfrm>
            <a:prstGeom prst="rect">
              <a:avLst/>
            </a:prstGeom>
          </p:spPr>
        </p:pic>
      </p:grpSp>
      <p:cxnSp>
        <p:nvCxnSpPr>
          <p:cNvPr id="88" name="直線コネクタ 87"/>
          <p:cNvCxnSpPr/>
          <p:nvPr/>
        </p:nvCxnSpPr>
        <p:spPr>
          <a:xfrm>
            <a:off x="5411607" y="4965769"/>
            <a:ext cx="3376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50281" y="1988840"/>
            <a:ext cx="1541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図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65" name="正方形/長方形 64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81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393392" y="4869160"/>
            <a:ext cx="2466640" cy="85552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h’)</a:t>
            </a:r>
            <a:endParaRPr lang="en-US" altLang="ja-JP" sz="20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Alignment/Decoupling limit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326531" y="1848698"/>
            <a:ext cx="2749525" cy="86022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X(v</a:t>
            </a:r>
            <a:r>
              <a:rPr lang="en-US" altLang="ja-JP" sz="2000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sz="2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;  H’, … ) </a:t>
            </a:r>
            <a:endParaRPr lang="ja-JP" altLang="en-US" sz="20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48203" y="5883369"/>
            <a:ext cx="656148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Non-alignment case: α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 (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and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→ </a:t>
            </a:r>
            <a:r>
              <a:rPr lang="en-US" altLang="ja-JP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h-</a:t>
            </a:r>
            <a:r>
              <a:rPr lang="ja-JP" altLang="en-US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結合のずれ</a:t>
            </a:r>
            <a:endParaRPr lang="en-US" altLang="ja-JP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上限が与えられる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(from unitarity, 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48175" y="1124744"/>
            <a:ext cx="2219569" cy="4741494"/>
            <a:chOff x="48175" y="1124744"/>
            <a:chExt cx="2219569" cy="4741494"/>
          </a:xfrm>
        </p:grpSpPr>
        <p:grpSp>
          <p:nvGrpSpPr>
            <p:cNvPr id="54" name="グループ化 53"/>
            <p:cNvGrpSpPr/>
            <p:nvPr/>
          </p:nvGrpSpPr>
          <p:grpSpPr>
            <a:xfrm>
              <a:off x="48175" y="1124744"/>
              <a:ext cx="2219569" cy="4741494"/>
              <a:chOff x="48175" y="1124744"/>
              <a:chExt cx="2219569" cy="4741494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48175" y="1124744"/>
                <a:ext cx="2219569" cy="4741494"/>
                <a:chOff x="-156497" y="1196752"/>
                <a:chExt cx="2219569" cy="4741494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>
                  <a:off x="190864" y="1196752"/>
                  <a:ext cx="1872208" cy="4741494"/>
                  <a:chOff x="190864" y="1196752"/>
                  <a:chExt cx="1872208" cy="4741494"/>
                </a:xfrm>
              </p:grpSpPr>
              <p:grpSp>
                <p:nvGrpSpPr>
                  <p:cNvPr id="75" name="グループ化 74"/>
                  <p:cNvGrpSpPr/>
                  <p:nvPr/>
                </p:nvGrpSpPr>
                <p:grpSpPr>
                  <a:xfrm>
                    <a:off x="190864" y="1196752"/>
                    <a:ext cx="1056700" cy="4741494"/>
                    <a:chOff x="46848" y="1196752"/>
                    <a:chExt cx="1056700" cy="4741494"/>
                  </a:xfrm>
                </p:grpSpPr>
                <p:cxnSp>
                  <p:nvCxnSpPr>
                    <p:cNvPr id="77" name="直線矢印コネクタ 76"/>
                    <p:cNvCxnSpPr/>
                    <p:nvPr/>
                  </p:nvCxnSpPr>
                  <p:spPr>
                    <a:xfrm flipV="1">
                      <a:off x="622912" y="1763296"/>
                      <a:ext cx="20159" cy="417495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none" w="lg" len="lg"/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8" name="テキスト ボックス 77"/>
                    <p:cNvSpPr txBox="1"/>
                    <p:nvPr/>
                  </p:nvSpPr>
                  <p:spPr>
                    <a:xfrm>
                      <a:off x="46848" y="1196752"/>
                      <a:ext cx="1056700" cy="51552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2000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Energy</a:t>
                      </a:r>
                      <a:endParaRPr lang="en-US" altLang="ja-JP" sz="2000" baseline="300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cxnSp>
                  <p:nvCxnSpPr>
                    <p:cNvPr id="79" name="直線コネクタ 78"/>
                    <p:cNvCxnSpPr/>
                    <p:nvPr/>
                  </p:nvCxnSpPr>
                  <p:spPr>
                    <a:xfrm>
                      <a:off x="294215" y="5373216"/>
                      <a:ext cx="54472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テキスト ボックス 75"/>
                  <p:cNvSpPr txBox="1"/>
                  <p:nvPr/>
                </p:nvSpPr>
                <p:spPr>
                  <a:xfrm>
                    <a:off x="945458" y="5085184"/>
                    <a:ext cx="1117614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125 GeV 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-156497" y="1920706"/>
                  <a:ext cx="718595" cy="5155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2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2000" baseline="-250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2nd</a:t>
                  </a:r>
                  <a:endParaRPr lang="en-US" altLang="ja-JP" sz="2000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101955" y="5013176"/>
                <a:ext cx="500458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m</a:t>
                </a:r>
                <a:r>
                  <a:rPr lang="en-US" altLang="ja-JP" baseline="-250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lang="en-US" altLang="ja-JP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cxnSp>
            <p:nvCxnSpPr>
              <p:cNvPr id="59" name="直線コネクタ 58"/>
              <p:cNvCxnSpPr/>
              <p:nvPr/>
            </p:nvCxnSpPr>
            <p:spPr>
              <a:xfrm>
                <a:off x="683568" y="4725144"/>
                <a:ext cx="54472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正方形/長方形 61"/>
              <p:cNvSpPr/>
              <p:nvPr/>
            </p:nvSpPr>
            <p:spPr>
              <a:xfrm>
                <a:off x="153034" y="4540478"/>
                <a:ext cx="314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v</a:t>
                </a:r>
                <a:endParaRPr lang="ja-JP" altLang="en-US" dirty="0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1150130" y="4505345"/>
                <a:ext cx="111761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6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246 GeV </a:t>
                </a:r>
                <a:endPara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55" name="正方形/長方形 54"/>
            <p:cNvSpPr/>
            <p:nvPr/>
          </p:nvSpPr>
          <p:spPr>
            <a:xfrm>
              <a:off x="1228289" y="2021591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M</a:t>
              </a:r>
              <a:endParaRPr lang="ja-JP" altLang="en-US" dirty="0"/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683568" y="2204864"/>
              <a:ext cx="54472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グループ化 1"/>
          <p:cNvGrpSpPr/>
          <p:nvPr/>
        </p:nvGrpSpPr>
        <p:grpSpPr>
          <a:xfrm>
            <a:off x="5254311" y="1339342"/>
            <a:ext cx="3782185" cy="4187018"/>
            <a:chOff x="5254311" y="1339342"/>
            <a:chExt cx="3782185" cy="4187018"/>
          </a:xfrm>
        </p:grpSpPr>
        <p:sp>
          <p:nvSpPr>
            <p:cNvPr id="32" name="角丸四角形 31"/>
            <p:cNvSpPr/>
            <p:nvPr/>
          </p:nvSpPr>
          <p:spPr>
            <a:xfrm>
              <a:off x="5254311" y="3861048"/>
              <a:ext cx="3782185" cy="1665312"/>
            </a:xfrm>
            <a:prstGeom prst="roundRect">
              <a:avLst>
                <a:gd name="adj" fmla="val 998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607" y="4502358"/>
              <a:ext cx="1152128" cy="38733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9296" y="4957036"/>
              <a:ext cx="2767343" cy="488188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296" y="3967844"/>
              <a:ext cx="1754699" cy="406345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9982" y="1339342"/>
              <a:ext cx="2729088" cy="793514"/>
            </a:xfrm>
            <a:prstGeom prst="rect">
              <a:avLst/>
            </a:prstGeom>
          </p:spPr>
        </p:pic>
        <p:grpSp>
          <p:nvGrpSpPr>
            <p:cNvPr id="39" name="グループ化 38"/>
            <p:cNvGrpSpPr/>
            <p:nvPr/>
          </p:nvGrpSpPr>
          <p:grpSpPr>
            <a:xfrm>
              <a:off x="5922314" y="2142346"/>
              <a:ext cx="2088232" cy="1454424"/>
              <a:chOff x="5724128" y="3140968"/>
              <a:chExt cx="2088232" cy="1454424"/>
            </a:xfrm>
          </p:grpSpPr>
          <p:grpSp>
            <p:nvGrpSpPr>
              <p:cNvPr id="40" name="グループ化 39"/>
              <p:cNvGrpSpPr/>
              <p:nvPr/>
            </p:nvGrpSpPr>
            <p:grpSpPr>
              <a:xfrm>
                <a:off x="5724128" y="3140968"/>
                <a:ext cx="1987377" cy="1454424"/>
                <a:chOff x="5947884" y="3573596"/>
                <a:chExt cx="1987377" cy="1454424"/>
              </a:xfrm>
            </p:grpSpPr>
            <p:grpSp>
              <p:nvGrpSpPr>
                <p:cNvPr id="42" name="グループ化 41"/>
                <p:cNvGrpSpPr/>
                <p:nvPr/>
              </p:nvGrpSpPr>
              <p:grpSpPr>
                <a:xfrm>
                  <a:off x="5947884" y="3573596"/>
                  <a:ext cx="1987377" cy="1454424"/>
                  <a:chOff x="5947884" y="3573596"/>
                  <a:chExt cx="1987377" cy="1454424"/>
                </a:xfrm>
              </p:grpSpPr>
              <p:grpSp>
                <p:nvGrpSpPr>
                  <p:cNvPr id="44" name="グループ化 43"/>
                  <p:cNvGrpSpPr/>
                  <p:nvPr/>
                </p:nvGrpSpPr>
                <p:grpSpPr>
                  <a:xfrm>
                    <a:off x="5947884" y="3573596"/>
                    <a:ext cx="1882557" cy="1454424"/>
                    <a:chOff x="6163908" y="2997532"/>
                    <a:chExt cx="1882557" cy="1454424"/>
                  </a:xfrm>
                </p:grpSpPr>
                <p:cxnSp>
                  <p:nvCxnSpPr>
                    <p:cNvPr id="49" name="直線コネクタ 48"/>
                    <p:cNvCxnSpPr/>
                    <p:nvPr/>
                  </p:nvCxnSpPr>
                  <p:spPr>
                    <a:xfrm flipV="1">
                      <a:off x="7381659" y="3183936"/>
                      <a:ext cx="1" cy="1213106"/>
                    </a:xfrm>
                    <a:prstGeom prst="line">
                      <a:avLst/>
                    </a:prstGeom>
                    <a:ln w="25400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テキスト ボックス 59"/>
                    <p:cNvSpPr txBox="1"/>
                    <p:nvPr/>
                  </p:nvSpPr>
                  <p:spPr>
                    <a:xfrm>
                      <a:off x="6163908" y="3365575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1" name="テキスト ボックス 60"/>
                    <p:cNvSpPr txBox="1"/>
                    <p:nvPr/>
                  </p:nvSpPr>
                  <p:spPr>
                    <a:xfrm>
                      <a:off x="6173671" y="4021069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3" name="テキスト ボックス 62"/>
                    <p:cNvSpPr txBox="1"/>
                    <p:nvPr/>
                  </p:nvSpPr>
                  <p:spPr>
                    <a:xfrm>
                      <a:off x="7682263" y="2998113"/>
                      <a:ext cx="364202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64" name="テキスト ボックス 63"/>
                    <p:cNvSpPr txBox="1"/>
                    <p:nvPr/>
                  </p:nvSpPr>
                  <p:spPr>
                    <a:xfrm>
                      <a:off x="6627470" y="2997532"/>
                      <a:ext cx="38985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H</a:t>
                      </a:r>
                      <a:r>
                        <a:rPr lang="ja-JP" altLang="en-US" sz="1600" dirty="0" smtClean="0">
                          <a:solidFill>
                            <a:schemeClr val="tx2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’</a:t>
                      </a:r>
                      <a:endPara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p:txBody>
                </p:sp>
              </p:grp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6389695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11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7325799" y="3934217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  <p:sp>
                <p:nvSpPr>
                  <p:cNvPr id="48" name="テキスト ボックス 47"/>
                  <p:cNvSpPr txBox="1"/>
                  <p:nvPr/>
                </p:nvSpPr>
                <p:spPr>
                  <a:xfrm>
                    <a:off x="6356297" y="4581128"/>
                    <a:ext cx="609462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altLang="ja-JP" sz="16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M</a:t>
                    </a:r>
                    <a:r>
                      <a:rPr lang="en-US" altLang="ja-JP" sz="1600" baseline="-25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12</a:t>
                    </a:r>
                    <a:r>
                      <a:rPr lang="en-US" altLang="ja-JP" sz="1600" baseline="30000" dirty="0" smtClean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2</a:t>
                    </a:r>
                  </a:p>
                </p:txBody>
              </p:sp>
            </p:grp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7325799" y="4581128"/>
                  <a:ext cx="609462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ja-JP" sz="16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M</a:t>
                  </a:r>
                  <a:r>
                    <a:rPr lang="en-US" altLang="ja-JP" sz="1600" baseline="-25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22</a:t>
                  </a:r>
                  <a:r>
                    <a:rPr lang="en-US" altLang="ja-JP" sz="1600" baseline="30000" dirty="0" smtClean="0">
                      <a:solidFill>
                        <a:schemeClr val="tx2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2</a:t>
                  </a:r>
                  <a:endParaRPr lang="en-US" altLang="ja-JP" sz="1600" baseline="30000" dirty="0">
                    <a:solidFill>
                      <a:schemeClr val="tx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cxnSp>
            <p:nvCxnSpPr>
              <p:cNvPr id="41" name="直線コネクタ 40"/>
              <p:cNvCxnSpPr/>
              <p:nvPr/>
            </p:nvCxnSpPr>
            <p:spPr>
              <a:xfrm>
                <a:off x="5915992" y="4077072"/>
                <a:ext cx="1896368" cy="0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グループ化 81"/>
          <p:cNvGrpSpPr/>
          <p:nvPr/>
        </p:nvGrpSpPr>
        <p:grpSpPr>
          <a:xfrm>
            <a:off x="7180668" y="3973079"/>
            <a:ext cx="1708334" cy="955761"/>
            <a:chOff x="6999769" y="4909139"/>
            <a:chExt cx="1708334" cy="955761"/>
          </a:xfrm>
        </p:grpSpPr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8920" y="5431136"/>
              <a:ext cx="1679183" cy="433764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9769" y="4909139"/>
              <a:ext cx="1708334" cy="427398"/>
            </a:xfrm>
            <a:prstGeom prst="rect">
              <a:avLst/>
            </a:prstGeom>
          </p:spPr>
        </p:pic>
      </p:grpSp>
      <p:cxnSp>
        <p:nvCxnSpPr>
          <p:cNvPr id="88" name="直線コネクタ 87"/>
          <p:cNvCxnSpPr/>
          <p:nvPr/>
        </p:nvCxnSpPr>
        <p:spPr>
          <a:xfrm>
            <a:off x="5411607" y="4965769"/>
            <a:ext cx="33762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150281" y="1988840"/>
            <a:ext cx="15413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グループ化 89"/>
          <p:cNvGrpSpPr/>
          <p:nvPr/>
        </p:nvGrpSpPr>
        <p:grpSpPr>
          <a:xfrm>
            <a:off x="2016972" y="2455961"/>
            <a:ext cx="3160678" cy="2629223"/>
            <a:chOff x="2016972" y="2455961"/>
            <a:chExt cx="3160678" cy="2629223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2016972" y="3414192"/>
              <a:ext cx="133402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VEV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の共有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4069654" y="3394057"/>
              <a:ext cx="11079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場</a:t>
              </a:r>
              <a:r>
                <a:rPr lang="ja-JP" altLang="en-US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の混合</a:t>
              </a:r>
              <a:endPara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cxnSp>
          <p:nvCxnSpPr>
            <p:cNvPr id="93" name="直線矢印コネクタ 92"/>
            <p:cNvCxnSpPr/>
            <p:nvPr/>
          </p:nvCxnSpPr>
          <p:spPr>
            <a:xfrm flipH="1">
              <a:off x="3246463" y="2455961"/>
              <a:ext cx="147698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/>
            <p:cNvCxnSpPr/>
            <p:nvPr/>
          </p:nvCxnSpPr>
          <p:spPr>
            <a:xfrm>
              <a:off x="3847857" y="2455961"/>
              <a:ext cx="265817" cy="262922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図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534" y="1265582"/>
            <a:ext cx="1836521" cy="40479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367263" y="6473566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4/17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8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ヒッグス結合の精密測定が重要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51375" y="1474293"/>
            <a:ext cx="6875840" cy="60016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ヒッグス結合定数の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SM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からの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ズレが発見される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右矢印 44"/>
          <p:cNvSpPr/>
          <p:nvPr/>
        </p:nvSpPr>
        <p:spPr>
          <a:xfrm rot="5400000">
            <a:off x="3921473" y="1791900"/>
            <a:ext cx="1130849" cy="238882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328898" y="1340768"/>
            <a:ext cx="8131534" cy="8640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323528" y="3779233"/>
            <a:ext cx="8136904" cy="2109179"/>
            <a:chOff x="323528" y="4365103"/>
            <a:chExt cx="8136904" cy="2109179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467544" y="4392943"/>
              <a:ext cx="7639333" cy="2081339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2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セカンドヒッグスのスケールを推定できる</a:t>
              </a:r>
              <a:endParaRPr lang="en-US" altLang="ja-JP" sz="2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ja-JP" altLang="en-US" sz="22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さらに</a:t>
              </a:r>
              <a:r>
                <a:rPr lang="en-US" altLang="ja-JP" sz="22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endParaRPr lang="en-US" altLang="ja-JP" sz="2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ja-JP" altLang="en-US" sz="22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ズレのパターン分析からヒッグスの形を決定</a:t>
              </a:r>
              <a:endParaRPr lang="en-US" altLang="ja-JP" sz="2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ja-JP" sz="22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323528" y="4365103"/>
              <a:ext cx="8136904" cy="16949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5/17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5729481"/>
            <a:ext cx="8568952" cy="5078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今回のトークでは、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Next-to-minimal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なヒッグスセクターで具体的にこれを示す。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30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3055"/>
            <a:ext cx="6408712" cy="682147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63888" y="1772816"/>
            <a:ext cx="492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★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64349" y="1484784"/>
            <a:ext cx="156966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フィレンツェ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4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Next-to-minimal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Higgs sectors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528" y="1124744"/>
            <a:ext cx="86549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１．２重項ヒッグス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(Φ) +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１個の付加的な他重項ヒッグス（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中性成分を含む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</a:p>
          <a:p>
            <a:pPr>
              <a:lnSpc>
                <a:spcPct val="20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２．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ρ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tree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1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を満たす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３．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Natural flavor conservation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満たす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668928" y="2784991"/>
            <a:ext cx="8025473" cy="1569660"/>
            <a:chOff x="668928" y="2784991"/>
            <a:chExt cx="8025473" cy="1569660"/>
          </a:xfrm>
        </p:grpSpPr>
        <p:sp>
          <p:nvSpPr>
            <p:cNvPr id="32" name="左中かっこ 31"/>
            <p:cNvSpPr/>
            <p:nvPr/>
          </p:nvSpPr>
          <p:spPr>
            <a:xfrm>
              <a:off x="2615065" y="3068960"/>
              <a:ext cx="305061" cy="1059073"/>
            </a:xfrm>
            <a:prstGeom prst="leftBrace">
              <a:avLst>
                <a:gd name="adj1" fmla="val 8333"/>
                <a:gd name="adj2" fmla="val 49059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040994" y="2784991"/>
              <a:ext cx="56534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Higgs Singlet Model (HSM)                          : Φ + S</a:t>
              </a:r>
            </a:p>
            <a:p>
              <a:pPr>
                <a:lnSpc>
                  <a:spcPct val="200000"/>
                </a:lnSpc>
              </a:pP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 Higgs Doublet 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Model </a:t>
              </a: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(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2HDM) w/ Z</a:t>
              </a:r>
              <a:r>
                <a:rPr lang="en-US" altLang="ja-JP" sz="16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(soft)   : Φ</a:t>
              </a:r>
              <a:r>
                <a:rPr lang="en-US" altLang="ja-JP" sz="16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+ 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en-US" altLang="ja-JP" sz="16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  <a:endPara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en-US" altLang="ja-JP" sz="1600" dirty="0" err="1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Georgi-Machacek</a:t>
              </a: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(GM) Model      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               : </a:t>
              </a:r>
              <a:r>
                <a:rPr lang="en-US" altLang="ja-JP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 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+</a:t>
              </a:r>
              <a:r>
                <a:rPr lang="ja-JP" altLang="en-US" sz="16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Δ</a:t>
              </a:r>
              <a:endPara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668928" y="3142292"/>
              <a:ext cx="1896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Next-to-minimal </a:t>
              </a:r>
              <a:endPara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16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Higgs sectors</a:t>
              </a:r>
              <a:endPara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68498" y="4437112"/>
            <a:ext cx="8279966" cy="1783756"/>
            <a:chOff x="468498" y="4437112"/>
            <a:chExt cx="8279966" cy="1783756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468498" y="4437112"/>
              <a:ext cx="8279966" cy="1783756"/>
              <a:chOff x="449510" y="3904182"/>
              <a:chExt cx="8279966" cy="1783756"/>
            </a:xfrm>
          </p:grpSpPr>
          <p:grpSp>
            <p:nvGrpSpPr>
              <p:cNvPr id="39" name="グループ化 38"/>
              <p:cNvGrpSpPr/>
              <p:nvPr/>
            </p:nvGrpSpPr>
            <p:grpSpPr>
              <a:xfrm>
                <a:off x="449510" y="3962942"/>
                <a:ext cx="1123950" cy="1700391"/>
                <a:chOff x="1472803" y="2377975"/>
                <a:chExt cx="1123950" cy="1700391"/>
              </a:xfrm>
            </p:grpSpPr>
            <p:grpSp>
              <p:nvGrpSpPr>
                <p:cNvPr id="70" name="Group 25"/>
                <p:cNvGrpSpPr>
                  <a:grpSpLocks/>
                </p:cNvGrpSpPr>
                <p:nvPr/>
              </p:nvGrpSpPr>
              <p:grpSpPr bwMode="auto">
                <a:xfrm>
                  <a:off x="1472803" y="2744865"/>
                  <a:ext cx="1123950" cy="1333501"/>
                  <a:chOff x="348" y="2132"/>
                  <a:chExt cx="708" cy="840"/>
                </a:xfrm>
              </p:grpSpPr>
              <p:sp>
                <p:nvSpPr>
                  <p:cNvPr id="72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2352"/>
                    <a:ext cx="708" cy="620"/>
                  </a:xfrm>
                  <a:prstGeom prst="ellipse">
                    <a:avLst/>
                  </a:prstGeom>
                  <a:solidFill>
                    <a:srgbClr val="FF99CC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73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9" y="2382"/>
                    <a:ext cx="210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U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74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7" y="2649"/>
                    <a:ext cx="213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75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9" y="2132"/>
                    <a:ext cx="304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Φ</a:t>
                    </a:r>
                    <a:r>
                      <a:rPr lang="ja-JP" altLang="en-US" sz="1600" baseline="-25000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２</a:t>
                    </a:r>
                  </a:p>
                </p:txBody>
              </p:sp>
              <p:sp>
                <p:nvSpPr>
                  <p:cNvPr id="76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3" y="2654"/>
                    <a:ext cx="201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E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71" name="テキスト ボックス 2"/>
                <p:cNvSpPr txBox="1">
                  <a:spLocks noChangeArrowheads="1"/>
                </p:cNvSpPr>
                <p:nvPr/>
              </p:nvSpPr>
              <p:spPr bwMode="auto">
                <a:xfrm>
                  <a:off x="1619672" y="2377975"/>
                  <a:ext cx="82785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Type-I</a:t>
                  </a:r>
                  <a:endParaRPr lang="ja-JP" altLang="en-US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40" name="グループ化 39"/>
              <p:cNvGrpSpPr/>
              <p:nvPr/>
            </p:nvGrpSpPr>
            <p:grpSpPr>
              <a:xfrm>
                <a:off x="2820113" y="3946215"/>
                <a:ext cx="1444624" cy="1741723"/>
                <a:chOff x="3779912" y="2376900"/>
                <a:chExt cx="1444624" cy="1741723"/>
              </a:xfrm>
            </p:grpSpPr>
            <p:grpSp>
              <p:nvGrpSpPr>
                <p:cNvPr id="61" name="Group 25"/>
                <p:cNvGrpSpPr>
                  <a:grpSpLocks/>
                </p:cNvGrpSpPr>
                <p:nvPr/>
              </p:nvGrpSpPr>
              <p:grpSpPr bwMode="auto">
                <a:xfrm>
                  <a:off x="3779912" y="3116910"/>
                  <a:ext cx="1444624" cy="1001713"/>
                  <a:chOff x="316" y="2321"/>
                  <a:chExt cx="910" cy="631"/>
                </a:xfrm>
              </p:grpSpPr>
              <p:sp>
                <p:nvSpPr>
                  <p:cNvPr id="63" name="Oval 2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23" y="2357"/>
                    <a:ext cx="288" cy="901"/>
                  </a:xfrm>
                  <a:prstGeom prst="ellipse">
                    <a:avLst/>
                  </a:prstGeom>
                  <a:solidFill>
                    <a:srgbClr val="CCFFFF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64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2321"/>
                    <a:ext cx="336" cy="319"/>
                  </a:xfrm>
                  <a:prstGeom prst="ellipse">
                    <a:avLst/>
                  </a:prstGeom>
                  <a:solidFill>
                    <a:srgbClr val="FF99CC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65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" y="2353"/>
                    <a:ext cx="210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/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U</a:t>
                    </a:r>
                    <a:endParaRPr lang="en-US" altLang="ja-JP" sz="1600" dirty="0"/>
                  </a:p>
                </p:txBody>
              </p:sp>
              <p:sp>
                <p:nvSpPr>
                  <p:cNvPr id="66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3" y="2674"/>
                    <a:ext cx="213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68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83" y="2674"/>
                    <a:ext cx="201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E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69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5" y="2391"/>
                    <a:ext cx="421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Φ</a:t>
                    </a:r>
                    <a:r>
                      <a:rPr lang="ja-JP" altLang="en-US" sz="1600" baseline="-25000" dirty="0">
                        <a:solidFill>
                          <a:schemeClr val="tx2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１</a:t>
                    </a:r>
                  </a:p>
                </p:txBody>
              </p:sp>
            </p:grpSp>
            <p:sp>
              <p:nvSpPr>
                <p:cNvPr id="62" name="テキスト ボックス 43"/>
                <p:cNvSpPr txBox="1">
                  <a:spLocks noChangeArrowheads="1"/>
                </p:cNvSpPr>
                <p:nvPr/>
              </p:nvSpPr>
              <p:spPr bwMode="auto">
                <a:xfrm>
                  <a:off x="3875615" y="2376900"/>
                  <a:ext cx="981744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Type-II </a:t>
                  </a:r>
                  <a:endParaRPr lang="ja-JP" altLang="en-US" sz="16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41" name="グループ化 40"/>
              <p:cNvGrpSpPr/>
              <p:nvPr/>
            </p:nvGrpSpPr>
            <p:grpSpPr>
              <a:xfrm>
                <a:off x="5065358" y="3967770"/>
                <a:ext cx="1451868" cy="1663916"/>
                <a:chOff x="1403648" y="4365401"/>
                <a:chExt cx="1451868" cy="1663916"/>
              </a:xfrm>
            </p:grpSpPr>
            <p:grpSp>
              <p:nvGrpSpPr>
                <p:cNvPr id="52" name="Group 9"/>
                <p:cNvGrpSpPr>
                  <a:grpSpLocks/>
                </p:cNvGrpSpPr>
                <p:nvPr/>
              </p:nvGrpSpPr>
              <p:grpSpPr bwMode="auto">
                <a:xfrm>
                  <a:off x="1636316" y="5216517"/>
                  <a:ext cx="1219200" cy="812800"/>
                  <a:chOff x="4272" y="3424"/>
                  <a:chExt cx="768" cy="512"/>
                </a:xfrm>
              </p:grpSpPr>
              <p:sp>
                <p:nvSpPr>
                  <p:cNvPr id="5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3424"/>
                    <a:ext cx="336" cy="512"/>
                  </a:xfrm>
                  <a:prstGeom prst="ellipse">
                    <a:avLst/>
                  </a:prstGeom>
                  <a:solidFill>
                    <a:srgbClr val="FF99CC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30" y="3451"/>
                    <a:ext cx="210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U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5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6" y="3678"/>
                    <a:ext cx="213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58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3592"/>
                    <a:ext cx="288" cy="299"/>
                  </a:xfrm>
                  <a:prstGeom prst="ellipse">
                    <a:avLst/>
                  </a:prstGeom>
                  <a:solidFill>
                    <a:srgbClr val="CCFFFF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8" y="3619"/>
                    <a:ext cx="196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E</a:t>
                    </a:r>
                  </a:p>
                </p:txBody>
              </p:sp>
            </p:grpSp>
            <p:sp>
              <p:nvSpPr>
                <p:cNvPr id="53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1403648" y="4365401"/>
                  <a:ext cx="882357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Type-X</a:t>
                  </a:r>
                </a:p>
              </p:txBody>
            </p:sp>
          </p:grpSp>
          <p:grpSp>
            <p:nvGrpSpPr>
              <p:cNvPr id="42" name="グループ化 41"/>
              <p:cNvGrpSpPr/>
              <p:nvPr/>
            </p:nvGrpSpPr>
            <p:grpSpPr>
              <a:xfrm>
                <a:off x="7208650" y="3904182"/>
                <a:ext cx="1520826" cy="1699020"/>
                <a:chOff x="3746108" y="4408238"/>
                <a:chExt cx="1520826" cy="1699020"/>
              </a:xfrm>
            </p:grpSpPr>
            <p:grpSp>
              <p:nvGrpSpPr>
                <p:cNvPr id="43" name="Group 9"/>
                <p:cNvGrpSpPr>
                  <a:grpSpLocks/>
                </p:cNvGrpSpPr>
                <p:nvPr/>
              </p:nvGrpSpPr>
              <p:grpSpPr bwMode="auto">
                <a:xfrm>
                  <a:off x="3746108" y="5221433"/>
                  <a:ext cx="1520826" cy="885825"/>
                  <a:chOff x="4205" y="3426"/>
                  <a:chExt cx="958" cy="558"/>
                </a:xfrm>
              </p:grpSpPr>
              <p:sp>
                <p:nvSpPr>
                  <p:cNvPr id="45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274" y="3685"/>
                    <a:ext cx="288" cy="299"/>
                  </a:xfrm>
                  <a:prstGeom prst="ellipse">
                    <a:avLst/>
                  </a:prstGeom>
                  <a:solidFill>
                    <a:srgbClr val="CCFFFF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46" name="Oval 10"/>
                  <p:cNvSpPr>
                    <a:spLocks noChangeArrowheads="1"/>
                  </p:cNvSpPr>
                  <p:nvPr/>
                </p:nvSpPr>
                <p:spPr bwMode="auto">
                  <a:xfrm rot="2353724">
                    <a:off x="4205" y="3488"/>
                    <a:ext cx="958" cy="341"/>
                  </a:xfrm>
                  <a:prstGeom prst="ellipse">
                    <a:avLst/>
                  </a:prstGeom>
                  <a:solidFill>
                    <a:srgbClr val="FF99CC">
                      <a:alpha val="50195"/>
                    </a:srgbClr>
                  </a:solidFill>
                  <a:ln w="31750">
                    <a:noFill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47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9" y="3426"/>
                    <a:ext cx="210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U</a:t>
                    </a:r>
                    <a:endParaRPr lang="en-US" altLang="ja-JP" sz="1600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26" y="3730"/>
                    <a:ext cx="213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D</a:t>
                    </a:r>
                  </a:p>
                </p:txBody>
              </p:sp>
              <p:sp>
                <p:nvSpPr>
                  <p:cNvPr id="50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0" y="3730"/>
                    <a:ext cx="196" cy="2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FF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17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pitchFamily="50" charset="-128"/>
                      </a:defRPr>
                    </a:lvl9pPr>
                  </a:lstStyle>
                  <a:p>
                    <a:pPr algn="ctr" eaLnBrk="1" hangingPunct="1">
                      <a:buFontTx/>
                      <a:buNone/>
                    </a:pPr>
                    <a:r>
                      <a:rPr lang="en-US" altLang="ja-JP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E</a:t>
                    </a:r>
                  </a:p>
                </p:txBody>
              </p:sp>
            </p:grpSp>
            <p:sp>
              <p:nvSpPr>
                <p:cNvPr id="44" name="テキスト ボックス 45"/>
                <p:cNvSpPr txBox="1">
                  <a:spLocks noChangeArrowheads="1"/>
                </p:cNvSpPr>
                <p:nvPr/>
              </p:nvSpPr>
              <p:spPr bwMode="auto">
                <a:xfrm>
                  <a:off x="3755720" y="4408238"/>
                  <a:ext cx="87434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buFontTx/>
                    <a:buNone/>
                  </a:pPr>
                  <a:r>
                    <a:rPr lang="en-US" altLang="ja-JP" sz="1600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Type-Y</a:t>
                  </a:r>
                </a:p>
              </p:txBody>
            </p:sp>
          </p:grpSp>
        </p:grpSp>
        <p:sp>
          <p:nvSpPr>
            <p:cNvPr id="77" name="Text Box 21"/>
            <p:cNvSpPr txBox="1">
              <a:spLocks noChangeArrowheads="1"/>
            </p:cNvSpPr>
            <p:nvPr/>
          </p:nvSpPr>
          <p:spPr bwMode="auto">
            <a:xfrm>
              <a:off x="2887550" y="4891062"/>
              <a:ext cx="482600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ja-JP" sz="16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sz="1600" baseline="-25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２</a:t>
              </a:r>
            </a:p>
          </p:txBody>
        </p:sp>
        <p:sp>
          <p:nvSpPr>
            <p:cNvPr id="78" name="Text Box 21"/>
            <p:cNvSpPr txBox="1">
              <a:spLocks noChangeArrowheads="1"/>
            </p:cNvSpPr>
            <p:nvPr/>
          </p:nvSpPr>
          <p:spPr bwMode="auto">
            <a:xfrm>
              <a:off x="5313536" y="4891062"/>
              <a:ext cx="482600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ja-JP" sz="16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sz="1600" baseline="-25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２</a:t>
              </a:r>
            </a:p>
          </p:txBody>
        </p:sp>
        <p:sp>
          <p:nvSpPr>
            <p:cNvPr id="79" name="Text Box 21"/>
            <p:cNvSpPr txBox="1">
              <a:spLocks noChangeArrowheads="1"/>
            </p:cNvSpPr>
            <p:nvPr/>
          </p:nvSpPr>
          <p:spPr bwMode="auto">
            <a:xfrm>
              <a:off x="7286376" y="4797152"/>
              <a:ext cx="482600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ja-JP" sz="16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sz="1600" baseline="-250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２</a:t>
              </a:r>
            </a:p>
          </p:txBody>
        </p:sp>
        <p:sp>
          <p:nvSpPr>
            <p:cNvPr id="80" name="Text Box 24"/>
            <p:cNvSpPr txBox="1">
              <a:spLocks noChangeArrowheads="1"/>
            </p:cNvSpPr>
            <p:nvPr/>
          </p:nvSpPr>
          <p:spPr bwMode="auto">
            <a:xfrm>
              <a:off x="6058177" y="5229200"/>
              <a:ext cx="668337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ja-JP" sz="1600" dirty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sz="1600" baseline="-25000" dirty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１</a:t>
              </a:r>
            </a:p>
          </p:txBody>
        </p:sp>
        <p:sp>
          <p:nvSpPr>
            <p:cNvPr id="81" name="Text Box 24"/>
            <p:cNvSpPr txBox="1">
              <a:spLocks noChangeArrowheads="1"/>
            </p:cNvSpPr>
            <p:nvPr/>
          </p:nvSpPr>
          <p:spPr bwMode="auto">
            <a:xfrm>
              <a:off x="6897973" y="5610474"/>
              <a:ext cx="668337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ja-JP" sz="1600" dirty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ja-JP" altLang="en-US" sz="1600" baseline="-25000" dirty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１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228478" y="1689799"/>
            <a:ext cx="3662860" cy="1126293"/>
            <a:chOff x="5228478" y="1689799"/>
            <a:chExt cx="3662860" cy="1126293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478" y="1689799"/>
              <a:ext cx="2108698" cy="1126293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3063" y="2181868"/>
              <a:ext cx="1438275" cy="304800"/>
            </a:xfrm>
            <a:prstGeom prst="rect">
              <a:avLst/>
            </a:prstGeom>
          </p:spPr>
        </p:pic>
      </p:grpSp>
      <p:sp>
        <p:nvSpPr>
          <p:cNvPr id="49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6/17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86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模型の性質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251520" y="2531642"/>
            <a:ext cx="856895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51520" y="3611762"/>
            <a:ext cx="864096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51520" y="4691882"/>
            <a:ext cx="856895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1979712" y="1523530"/>
            <a:ext cx="0" cy="446449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851920" y="1523530"/>
            <a:ext cx="0" cy="446449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012160" y="1523530"/>
            <a:ext cx="0" cy="446449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2401415" y="1657909"/>
            <a:ext cx="69442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HSM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062378" y="1518852"/>
            <a:ext cx="1764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HDM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(soft-Z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CPC)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181618" y="1484784"/>
            <a:ext cx="2614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GM model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Δ(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×</a:t>
            </a:r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+ </a:t>
            </a:r>
            <a:r>
              <a:rPr lang="en-US" altLang="ja-JP" b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+ </a:t>
            </a:r>
            <a:r>
              <a:rPr lang="en-US" altLang="ja-JP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endParaRPr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76600" y="2747711"/>
            <a:ext cx="15953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Additional Higgs</a:t>
            </a:r>
          </a:p>
          <a:p>
            <a:pPr>
              <a:lnSpc>
                <a:spcPct val="150000"/>
              </a:lnSpc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oson(s)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20238" y="3675512"/>
            <a:ext cx="1557286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Parameters</a:t>
            </a:r>
          </a:p>
          <a:p>
            <a:pPr>
              <a:lnSpc>
                <a:spcPct val="150000"/>
              </a:lnSpc>
            </a:pPr>
            <a:r>
              <a:rPr lang="en-US" altLang="ja-JP" sz="12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2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125 GeV</a:t>
            </a:r>
          </a:p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 = 246 GeV fixed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23528" y="4767199"/>
            <a:ext cx="1647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κ</a:t>
            </a:r>
            <a:r>
              <a:rPr lang="en-US" altLang="ja-JP" sz="1600" baseline="-25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V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= 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en-US" altLang="ja-JP" sz="16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hVV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en-US" altLang="ja-JP" sz="16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en-US" altLang="ja-JP" sz="16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hVV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(SM)</a:t>
            </a:r>
            <a:endParaRPr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553815" y="2674641"/>
            <a:ext cx="356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211960" y="2675658"/>
            <a:ext cx="1125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H, A, H</a:t>
            </a:r>
            <a:r>
              <a:rPr lang="en-US" altLang="ja-JP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±</a:t>
            </a:r>
            <a:endParaRPr lang="en-US" altLang="ja-JP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495052" y="2664090"/>
            <a:ext cx="1816523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H, </a:t>
            </a:r>
            <a:r>
              <a:rPr lang="en-US" altLang="ja-JP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(H</a:t>
            </a:r>
            <a:r>
              <a:rPr lang="en-US" altLang="ja-JP" baseline="-25000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baseline="30000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en-US" altLang="ja-JP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,H</a:t>
            </a:r>
            <a:r>
              <a:rPr lang="en-US" altLang="ja-JP" baseline="-25000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baseline="30000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±</a:t>
            </a:r>
            <a:r>
              <a:rPr lang="en-US" altLang="ja-JP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(H</a:t>
            </a:r>
            <a:r>
              <a:rPr lang="en-US" altLang="ja-JP" baseline="30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</a:t>
            </a:r>
            <a:r>
              <a:rPr lang="en-US" altLang="ja-JP" baseline="-25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,H</a:t>
            </a:r>
            <a:r>
              <a:rPr lang="en-US" altLang="ja-JP" baseline="-25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baseline="30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±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,H</a:t>
            </a:r>
            <a:r>
              <a:rPr lang="en-US" altLang="ja-JP" baseline="-25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baseline="300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±</a:t>
            </a:r>
            <a:r>
              <a:rPr lang="en-US" altLang="ja-JP" baseline="30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±</a:t>
            </a:r>
            <a:r>
              <a:rPr lang="en-US" altLang="ja-JP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baseline="30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276338" y="3764081"/>
            <a:ext cx="12618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α,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en-US" altLang="ja-JP" sz="16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endParaRPr lang="en-US" altLang="ja-JP" sz="1600" baseline="30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μ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λ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ΦS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λ</a:t>
            </a:r>
            <a:r>
              <a:rPr lang="en-US" altLang="ja-JP" sz="16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139952" y="3755778"/>
            <a:ext cx="183768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H±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α, t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β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(=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/v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329001" y="3755778"/>
            <a:ext cx="23118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α, μ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μ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β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(= v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en-US" altLang="ja-JP" sz="16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sqrt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[8 v</a:t>
            </a:r>
            <a:r>
              <a:rPr lang="en-US" altLang="ja-JP" sz="16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Δ</a:t>
            </a:r>
            <a:r>
              <a:rPr lang="en-US" altLang="ja-JP" sz="16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])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575356" y="5004711"/>
            <a:ext cx="79071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osα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165619" y="5029772"/>
            <a:ext cx="1270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sin(β-α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5157192"/>
            <a:ext cx="2167472" cy="508604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951378" y="5487615"/>
            <a:ext cx="944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(V = W,Z)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7/17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3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パラメータ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空間への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制限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4416" y="1409001"/>
            <a:ext cx="28392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摂動論的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ユニタリティ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2601" y="2777153"/>
            <a:ext cx="42322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真空安定性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(Bounded from below)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4635" y="4005064"/>
            <a:ext cx="21467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トリビア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リティ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5232975"/>
            <a:ext cx="381226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電弱精密測定データ（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S, T, U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88" y="3467214"/>
            <a:ext cx="1492645" cy="4640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3" y="2027699"/>
            <a:ext cx="2097437" cy="497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55478" y="4570955"/>
            <a:ext cx="3661580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|g</a:t>
            </a:r>
            <a:r>
              <a:rPr lang="en-US" altLang="ja-JP" sz="20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(μ)| &lt; 4π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 m</a:t>
            </a:r>
            <a:r>
              <a:rPr lang="en-US" altLang="ja-JP" sz="20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&lt;μ &lt; Λ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845" y="3665867"/>
            <a:ext cx="2816883" cy="26561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71600" y="5733256"/>
            <a:ext cx="1938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95% CL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で課す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5837414" y="1628800"/>
            <a:ext cx="1974946" cy="1512168"/>
            <a:chOff x="3749182" y="1268760"/>
            <a:chExt cx="1974946" cy="1512168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4149440" y="1555099"/>
              <a:ext cx="909154" cy="1074197"/>
              <a:chOff x="3707904" y="1555099"/>
              <a:chExt cx="909154" cy="1074197"/>
            </a:xfrm>
          </p:grpSpPr>
          <p:cxnSp>
            <p:nvCxnSpPr>
              <p:cNvPr id="17" name="直線コネクタ 16"/>
              <p:cNvCxnSpPr/>
              <p:nvPr/>
            </p:nvCxnSpPr>
            <p:spPr>
              <a:xfrm>
                <a:off x="3707904" y="1555099"/>
                <a:ext cx="909154" cy="1074197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H="1">
                <a:off x="3707904" y="1555099"/>
                <a:ext cx="909154" cy="1074197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円/楕円 25"/>
            <p:cNvSpPr/>
            <p:nvPr/>
          </p:nvSpPr>
          <p:spPr>
            <a:xfrm>
              <a:off x="4401536" y="1908000"/>
              <a:ext cx="409519" cy="4259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749182" y="1304632"/>
              <a:ext cx="62099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en-US" altLang="ja-JP" sz="14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endParaRPr lang="en-US" altLang="ja-JP" sz="14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779912" y="2348880"/>
              <a:ext cx="6209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en-US" altLang="ja-JP" sz="1400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103133" y="1268760"/>
              <a:ext cx="62099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en-US" altLang="ja-JP" sz="14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3</a:t>
              </a:r>
              <a:endParaRPr lang="en-US" altLang="ja-JP" sz="14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076056" y="2392360"/>
              <a:ext cx="62099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φ</a:t>
              </a:r>
              <a:r>
                <a:rPr lang="en-US" altLang="ja-JP" sz="1400" baseline="-25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4</a:t>
              </a:r>
              <a:endParaRPr lang="en-US" altLang="ja-JP" sz="1400" baseline="-25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34" name="図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587" y="2125149"/>
            <a:ext cx="2337811" cy="559741"/>
          </a:xfrm>
          <a:prstGeom prst="rect">
            <a:avLst/>
          </a:prstGeom>
        </p:spPr>
      </p:pic>
      <p:sp>
        <p:nvSpPr>
          <p:cNvPr id="36" name="大かっこ 35"/>
          <p:cNvSpPr/>
          <p:nvPr/>
        </p:nvSpPr>
        <p:spPr>
          <a:xfrm>
            <a:off x="5669331" y="1685622"/>
            <a:ext cx="2071021" cy="1438796"/>
          </a:xfrm>
          <a:prstGeom prst="bracketPair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64089" y="1158213"/>
            <a:ext cx="360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1400" baseline="-250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スカラー場、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ルジャンドル多項式</a:t>
            </a:r>
            <a:endParaRPr lang="en-US" altLang="ja-JP" sz="1400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8/17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7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κ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VS M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the HSM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4"/>
            <a:ext cx="4745184" cy="469999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1628800"/>
            <a:ext cx="1343253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716016" y="676184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S.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Blasi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S. De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Crutis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1707.05273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522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κ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VS M</a:t>
            </a:r>
            <a:r>
              <a:rPr lang="en-US" altLang="ja-JP" sz="3600" baseline="-25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the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2HDM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9" y="1856953"/>
            <a:ext cx="8943975" cy="45243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3528" y="1320189"/>
            <a:ext cx="310335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MIN(m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H±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10/17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716016" y="676184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S.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Blasi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S. De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Crutis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1707.05273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35696" y="4509120"/>
            <a:ext cx="13717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200" b="1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0.5 TeV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977010" y="3763476"/>
            <a:ext cx="49725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0.7 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585706" y="3475088"/>
            <a:ext cx="49725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0.8 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95106" y="2492896"/>
            <a:ext cx="28886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341949" y="4509120"/>
            <a:ext cx="89434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0.45 </a:t>
            </a:r>
            <a:r>
              <a:rPr lang="en-US" altLang="ja-JP" sz="1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TeV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452320" y="3933056"/>
            <a:ext cx="44595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0.5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244408" y="3635732"/>
            <a:ext cx="44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0.7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532440" y="3226767"/>
            <a:ext cx="28886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endParaRPr lang="en-US" altLang="ja-JP" sz="12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99992" y="1349122"/>
            <a:ext cx="12672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β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v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/v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0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κ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VS M</a:t>
            </a:r>
            <a:r>
              <a:rPr lang="en-US" altLang="ja-JP" sz="3600" baseline="-25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the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GM model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914103"/>
            <a:ext cx="8572500" cy="44672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3528" y="1320189"/>
            <a:ext cx="29542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MIN(m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m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11/17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716016" y="676184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S.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Blasi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S. De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Crutis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1707.05273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35696" y="4437112"/>
            <a:ext cx="550151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293657" y="4869160"/>
            <a:ext cx="550151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1.2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835696" y="3573016"/>
            <a:ext cx="365806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339752" y="2780928"/>
            <a:ext cx="3658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725705" y="5157192"/>
            <a:ext cx="550151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0.9 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627784" y="5445224"/>
            <a:ext cx="15699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400" b="1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0.6TeV 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582458" y="2708920"/>
            <a:ext cx="550151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1.5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084168" y="3140968"/>
            <a:ext cx="5501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1.1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084168" y="4094421"/>
            <a:ext cx="5501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0.9 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156176" y="4597678"/>
            <a:ext cx="550151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0.7 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012160" y="5085184"/>
            <a:ext cx="15106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400" b="1" baseline="-25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</a:t>
            </a:r>
            <a:r>
              <a:rPr lang="en-US" altLang="ja-JP" sz="1400" b="1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0.5TeV</a:t>
            </a:r>
            <a:endParaRPr lang="en-US" altLang="ja-JP" sz="1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012160" y="1341929"/>
            <a:ext cx="22381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β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sqrt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[8 v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Δ</a:t>
            </a:r>
            <a:r>
              <a:rPr lang="en-US" altLang="ja-JP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]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6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-10264" y="-15952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ヒッグスデータによる制限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0595" y="1227602"/>
            <a:ext cx="2908168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Higgs signal strength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0595" y="2276872"/>
            <a:ext cx="53976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Direct searches for additional Higgs bosons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118185" y="1120197"/>
            <a:ext cx="4605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LHC Run-I ATLAS &amp; CMS 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combined;</a:t>
            </a:r>
            <a:r>
              <a:rPr lang="ja-JP" altLang="en-US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1606.02266 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lang="en-US" altLang="ja-JP" sz="1200" i="1" dirty="0" err="1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hep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-ex]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921" y="2826680"/>
            <a:ext cx="1655277" cy="15984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041" y="2843767"/>
            <a:ext cx="1719064" cy="16044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794" y="2967062"/>
            <a:ext cx="1470819" cy="13595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30" y="4942547"/>
            <a:ext cx="1682886" cy="127949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773" y="4836341"/>
            <a:ext cx="1841571" cy="135315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329" y="4869160"/>
            <a:ext cx="1703001" cy="1251336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4572000" y="1535603"/>
            <a:ext cx="3237650" cy="675996"/>
            <a:chOff x="4697417" y="1772816"/>
            <a:chExt cx="3763015" cy="84758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7417" y="1772816"/>
              <a:ext cx="3763015" cy="428528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65707" y="2230680"/>
              <a:ext cx="3268588" cy="389716"/>
            </a:xfrm>
            <a:prstGeom prst="rect">
              <a:avLst/>
            </a:prstGeom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6141780" y="2751618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52027" y="407970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19046" y="3982365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41035" y="275161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70914" y="3628043"/>
            <a:ext cx="29848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171734" y="272084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166636" y="40797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91880" y="3739985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H/A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28608" y="3630216"/>
            <a:ext cx="28886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37" y="2917117"/>
            <a:ext cx="1626610" cy="1493968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555317" y="3740638"/>
            <a:ext cx="298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endParaRPr lang="en-US" altLang="ja-JP" sz="1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07564" y="2905505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93371" y="4171202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606349" y="2740364"/>
            <a:ext cx="7926091" cy="19026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606349" y="4748856"/>
            <a:ext cx="3920234" cy="16324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4679677" y="4734009"/>
            <a:ext cx="3920234" cy="16324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2301" y="5971842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07216" y="6024687"/>
            <a:ext cx="2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95096" y="5748482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555317" y="5281117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ja-JP" altLang="en-US" sz="12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</a:t>
            </a:r>
            <a:endParaRPr lang="en-US" altLang="ja-JP" sz="1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335397" y="4915751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356236" y="5331719"/>
            <a:ext cx="242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563888" y="5661248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ja-JP" altLang="en-US" sz="12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</a:t>
            </a:r>
            <a:endParaRPr lang="en-US" altLang="ja-JP" sz="1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059832" y="5661248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211960" y="5877272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11960" y="502420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059832" y="524023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36296" y="5085184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ja-JP" altLang="en-US" sz="12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236296" y="581629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ja-JP" altLang="en-US" sz="12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156176" y="531224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156176" y="567228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583958" y="5661078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</a:t>
            </a:r>
            <a:r>
              <a:rPr lang="ja-JP" altLang="en-US" sz="1200" baseline="30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＋＋</a:t>
            </a:r>
            <a:endParaRPr lang="en-US" altLang="ja-JP" sz="1200" baseline="30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023" y="1812885"/>
            <a:ext cx="3070472" cy="391979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926236" y="270892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中性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83568" y="47251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単荷電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788024" y="47251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複荷電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900110" y="4331883"/>
            <a:ext cx="177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1507.05930</a:t>
            </a:r>
            <a:r>
              <a:rPr lang="ja-JP" altLang="en-US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i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ATLAS)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809581" y="4276158"/>
            <a:ext cx="177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1505.07018 (ATLAS)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4753553" y="4264776"/>
            <a:ext cx="177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1509.04670</a:t>
            </a:r>
            <a:r>
              <a:rPr lang="ja-JP" altLang="en-US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i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ATLAS)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694600" y="4273361"/>
            <a:ext cx="177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1502.04478</a:t>
            </a:r>
            <a:r>
              <a:rPr lang="ja-JP" altLang="en-US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i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ATLAS)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611560" y="6084004"/>
            <a:ext cx="1959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ATLAS-CONF-2016-089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2655769" y="6084004"/>
            <a:ext cx="1844223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CMS-PAS-HIG-16-027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5968137" y="6021288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1410.6315 (CMS)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3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12/17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058808" y="3445550"/>
            <a:ext cx="2519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059832" y="3445550"/>
            <a:ext cx="2519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004048" y="3429000"/>
            <a:ext cx="2519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12296" y="3429000"/>
            <a:ext cx="2519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1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-10264" y="-15952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(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例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HDM (M = </a:t>
            </a:r>
            <a:r>
              <a:rPr lang="en-US" altLang="ja-JP" sz="3600" dirty="0" err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3600" baseline="-25000" dirty="0" err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46" y="1678087"/>
            <a:ext cx="7337294" cy="4703241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>
            <a:off x="2051720" y="1153452"/>
            <a:ext cx="1175322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tanβ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1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276132" y="1153452"/>
            <a:ext cx="11753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tanβ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2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804248" y="1151948"/>
            <a:ext cx="1175322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tanβ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= 3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34705" y="2573033"/>
            <a:ext cx="908903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Type-I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34705" y="4846439"/>
            <a:ext cx="1001877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Type-II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16016" y="676184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S.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Blasi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S. De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Crutis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1707.05273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13/17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57918" y="2276934"/>
            <a:ext cx="47801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err="1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Zh</a:t>
            </a:r>
            <a:endParaRPr lang="en-US" altLang="ja-JP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339752" y="2636912"/>
            <a:ext cx="360996" cy="47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err="1" smtClean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tt</a:t>
            </a:r>
            <a:endParaRPr lang="en-US" altLang="ja-JP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169381" y="1923781"/>
            <a:ext cx="4700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hh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558203" y="3614174"/>
            <a:ext cx="4851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ZZ</a:t>
            </a:r>
            <a:endParaRPr lang="en-US" altLang="ja-JP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2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-10264" y="-15952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28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Complementarity between (non-)Higgs bounds </a:t>
            </a:r>
            <a:endParaRPr lang="ja-JP" altLang="en-US" sz="2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7" y="2490891"/>
            <a:ext cx="2792337" cy="245027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820" y="1196752"/>
            <a:ext cx="2952328" cy="25832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446486"/>
            <a:ext cx="2804569" cy="24946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949" y="3776393"/>
            <a:ext cx="2924200" cy="265144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831754" y="1589891"/>
            <a:ext cx="1401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Type-I</a:t>
            </a:r>
          </a:p>
          <a:p>
            <a:pPr>
              <a:lnSpc>
                <a:spcPct val="150000"/>
              </a:lnSpc>
            </a:pP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(tanβ = 2)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29514" y="4146985"/>
            <a:ext cx="1470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Type-II</a:t>
            </a:r>
          </a:p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(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tanβ = 2)</a:t>
            </a:r>
          </a:p>
          <a:p>
            <a:pPr>
              <a:lnSpc>
                <a:spcPct val="150000"/>
              </a:lnSpc>
            </a:pP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11545" y="2035385"/>
            <a:ext cx="673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HSM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92280" y="1692677"/>
            <a:ext cx="13324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GM model</a:t>
            </a:r>
          </a:p>
          <a:p>
            <a:pPr>
              <a:lnSpc>
                <a:spcPct val="150000"/>
              </a:lnSpc>
            </a:pPr>
            <a:r>
              <a:rPr lang="en-US" altLang="ja-JP" sz="16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(tanβ = 3)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16016" y="676184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S.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Blasi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S. De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Crutis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1707.05273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14/17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7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 sz="3600" dirty="0" err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hVV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couplings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0595" y="1303821"/>
            <a:ext cx="749756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ツリーレベル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κ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= κ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 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(in the HSM, the 2HDM, the GM model)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1844824"/>
            <a:ext cx="29434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ループレベル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 κ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≠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κ</a:t>
            </a:r>
            <a:r>
              <a:rPr lang="en-US" altLang="ja-JP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endParaRPr lang="en-US" altLang="ja-JP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688345"/>
            <a:ext cx="2760163" cy="6047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3" y="3704535"/>
            <a:ext cx="5042087" cy="533802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3603006" y="1589387"/>
            <a:ext cx="5289474" cy="1540696"/>
            <a:chOff x="938710" y="2276872"/>
            <a:chExt cx="5289474" cy="1540696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1043608" y="2526978"/>
              <a:ext cx="5184576" cy="1112580"/>
              <a:chOff x="683568" y="2772165"/>
              <a:chExt cx="7291880" cy="1484818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568" y="2772165"/>
                <a:ext cx="7291880" cy="1484818"/>
              </a:xfrm>
              <a:prstGeom prst="rect">
                <a:avLst/>
              </a:prstGeom>
            </p:spPr>
          </p:pic>
          <p:sp>
            <p:nvSpPr>
              <p:cNvPr id="6" name="テキスト ボックス 5"/>
              <p:cNvSpPr txBox="1"/>
              <p:nvPr/>
            </p:nvSpPr>
            <p:spPr>
              <a:xfrm>
                <a:off x="5139717" y="3309388"/>
                <a:ext cx="579871" cy="433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1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1PI</a:t>
                </a:r>
                <a:endParaRPr lang="en-US" altLang="ja-JP" sz="11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 flipH="1">
              <a:off x="1979712" y="2526978"/>
              <a:ext cx="288032" cy="25395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flipH="1" flipV="1">
              <a:off x="1979712" y="3406051"/>
              <a:ext cx="216024" cy="23350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H="1" flipV="1">
              <a:off x="1259632" y="2934977"/>
              <a:ext cx="369950" cy="1269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938710" y="2642325"/>
              <a:ext cx="293670" cy="388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q</a:t>
              </a:r>
              <a:endParaRPr lang="en-US" altLang="ja-JP" sz="1400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267744" y="2276872"/>
              <a:ext cx="367408" cy="388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  <a:r>
                <a:rPr lang="en-US" altLang="ja-JP" sz="1400" baseline="-25000" dirty="0" smtClean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endParaRPr lang="en-US" altLang="ja-JP" sz="1400" baseline="-25000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174068" y="3429000"/>
              <a:ext cx="367408" cy="388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ja-JP" sz="1400" dirty="0" smtClean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p</a:t>
              </a:r>
              <a:r>
                <a:rPr lang="en-US" altLang="ja-JP" sz="1400" baseline="-25000" dirty="0">
                  <a:solidFill>
                    <a:schemeClr val="tx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2</a:t>
              </a: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251520" y="3164693"/>
            <a:ext cx="61446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くりこまれた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hVV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バーテックスとスケールファクター</a:t>
            </a:r>
            <a:endParaRPr lang="en-US" altLang="ja-JP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539552" y="3662569"/>
            <a:ext cx="5256584" cy="6963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6031024" y="3668749"/>
            <a:ext cx="3005472" cy="6963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15/17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51520" y="4653136"/>
            <a:ext cx="7353124" cy="1938992"/>
            <a:chOff x="251520" y="4653136"/>
            <a:chExt cx="7353124" cy="1938992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251520" y="4653136"/>
              <a:ext cx="7353124" cy="1938992"/>
              <a:chOff x="394611" y="4549350"/>
              <a:chExt cx="7353124" cy="1938992"/>
            </a:xfrm>
          </p:grpSpPr>
          <p:sp>
            <p:nvSpPr>
              <p:cNvPr id="8" name="テキスト ボックス 7"/>
              <p:cNvSpPr txBox="1"/>
              <p:nvPr/>
            </p:nvSpPr>
            <p:spPr>
              <a:xfrm>
                <a:off x="394611" y="4549350"/>
                <a:ext cx="5419369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ja-JP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hVV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結合の</a:t>
                </a:r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測定 </a:t>
                </a: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@1σ</a:t>
                </a:r>
                <a:endPara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ja-JP" sz="16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   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-LHC Run-I:           κ</a:t>
                </a:r>
                <a:r>
                  <a:rPr lang="en-US" altLang="ja-JP" sz="1400" baseline="-25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Z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[0.94,1.13], κ</a:t>
                </a:r>
                <a:r>
                  <a:rPr lang="en-US" altLang="ja-JP" sz="1400" baseline="-25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W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[0.78, 1.00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]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    -HL-LHC    :           </a:t>
                </a:r>
                <a:r>
                  <a:rPr lang="en-US" altLang="ja-JP" sz="14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κ</a:t>
                </a:r>
                <a:r>
                  <a:rPr lang="en-US" altLang="ja-JP" sz="1400" baseline="-250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Z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=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2-4%,          </a:t>
                </a:r>
                <a:r>
                  <a:rPr lang="en-US" altLang="ja-JP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κ</a:t>
                </a:r>
                <a:r>
                  <a:rPr lang="en-US" altLang="ja-JP" sz="1400" baseline="-250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W</a:t>
                </a:r>
                <a:r>
                  <a:rPr lang="en-US" altLang="ja-JP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2-5% </a:t>
                </a:r>
                <a:endParaRPr lang="en-US" altLang="ja-JP" sz="1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ja-JP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   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-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ILC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Initial Phase:  </a:t>
                </a:r>
                <a:r>
                  <a:rPr lang="ja-JP" altLang="en-US" sz="14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r>
                  <a:rPr lang="en-US" altLang="ja-JP" sz="14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κ</a:t>
                </a:r>
                <a:r>
                  <a:rPr lang="en-US" altLang="ja-JP" sz="1400" baseline="-25000" dirty="0" err="1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Z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0.58%,        κ</a:t>
                </a:r>
                <a:r>
                  <a:rPr lang="en-US" altLang="ja-JP" sz="1400" baseline="-250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W</a:t>
                </a:r>
                <a:r>
                  <a:rPr lang="en-US" altLang="ja-JP" sz="14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= 0.81% </a:t>
                </a:r>
                <a:endParaRPr lang="en-US" altLang="ja-JP" sz="1400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 </a:t>
                </a:r>
                <a:endParaRPr lang="en-US" altLang="ja-JP" baseline="-25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5939227" y="4981398"/>
                <a:ext cx="1808508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ja-JP" altLang="en-US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1606.02266 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[</a:t>
                </a:r>
                <a:r>
                  <a:rPr lang="en-US" altLang="ja-JP" sz="1200" i="1" dirty="0" err="1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hep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-ex]</a:t>
                </a:r>
                <a:endParaRPr lang="ja-JP" altLang="en-US" sz="1200" i="1" dirty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5939227" y="5773486"/>
                <a:ext cx="1808508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ja-JP" altLang="en-US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1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506</a:t>
                </a:r>
                <a:r>
                  <a:rPr lang="ja-JP" altLang="en-US" sz="1200" i="1" dirty="0" err="1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.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05992</a:t>
                </a:r>
                <a:r>
                  <a:rPr lang="ja-JP" altLang="en-US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[</a:t>
                </a:r>
                <a:r>
                  <a:rPr lang="en-US" altLang="ja-JP" sz="1200" i="1" dirty="0" err="1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hep</a:t>
                </a:r>
                <a:r>
                  <a:rPr lang="en-US" altLang="ja-JP" sz="1200" i="1" dirty="0" smtClean="0">
                    <a:solidFill>
                      <a:srgbClr val="00B05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-ex]</a:t>
                </a:r>
                <a:endParaRPr lang="ja-JP" altLang="en-US" sz="1200" i="1" dirty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127150" y="5989510"/>
                <a:ext cx="4572000" cy="276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ja-JP" sz="12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(</a:t>
                </a:r>
                <a:r>
                  <a:rPr lang="en-US" altLang="ja-JP" sz="12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500 </a:t>
                </a:r>
                <a:r>
                  <a:rPr lang="en-US" altLang="ja-JP" sz="1200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GeV-500/fb + 350 GeV-200/fb + 250 </a:t>
                </a:r>
                <a:r>
                  <a:rPr lang="en-US" altLang="ja-JP" sz="12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GeV-500/fb)</a:t>
                </a:r>
                <a:endParaRPr lang="ja-JP" altLang="en-US" sz="1200" dirty="0"/>
              </a:p>
            </p:txBody>
          </p:sp>
        </p:grpSp>
        <p:sp>
          <p:nvSpPr>
            <p:cNvPr id="31" name="正方形/長方形 30"/>
            <p:cNvSpPr/>
            <p:nvPr/>
          </p:nvSpPr>
          <p:spPr>
            <a:xfrm>
              <a:off x="5796136" y="5507940"/>
              <a:ext cx="17123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lang="en-US" altLang="ja-JP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31</a:t>
              </a:r>
              <a:r>
                <a:rPr lang="en-US" altLang="ja-JP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0</a:t>
              </a:r>
              <a:r>
                <a:rPr lang="ja-JP" altLang="en-US" sz="1200" i="1" dirty="0" err="1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.</a:t>
              </a:r>
              <a:r>
                <a:rPr lang="en-US" altLang="ja-JP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8361</a:t>
              </a:r>
              <a:r>
                <a:rPr lang="ja-JP" altLang="en-US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lang="en-US" altLang="ja-JP" sz="1200" i="1" dirty="0" err="1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hep</a:t>
              </a:r>
              <a:r>
                <a:rPr lang="en-US" altLang="ja-JP" sz="1200" i="1" dirty="0" smtClean="0">
                  <a:solidFill>
                    <a:srgbClr val="00B0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-ex]</a:t>
              </a:r>
              <a:endParaRPr lang="ja-JP" altLang="en-US" sz="1200" i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3958467" y="4437112"/>
            <a:ext cx="24217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i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HCOUP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(Fortran code)</a:t>
            </a:r>
            <a:endParaRPr lang="en-US" altLang="ja-JP" sz="1600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372200" y="4427820"/>
            <a:ext cx="2562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 i="1" dirty="0" err="1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Kanemura</a:t>
            </a:r>
            <a:r>
              <a:rPr lang="en-US" altLang="ja-JP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Kikuchi, Sakurai, KY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3466564" y="4483919"/>
            <a:ext cx="457364" cy="38524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6444965" y="4738935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i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lang="ja-JP" altLang="en-US" sz="1200" i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桜井くんのポスターを参照</a:t>
            </a:r>
            <a:endParaRPr lang="ja-JP" altLang="en-US" sz="1200" i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5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619672" y="98048"/>
            <a:ext cx="20313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フィレンツェ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00192" y="98048"/>
            <a:ext cx="800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2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京都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331640" y="1124744"/>
            <a:ext cx="6984776" cy="2787867"/>
            <a:chOff x="1043608" y="1124744"/>
            <a:chExt cx="7272808" cy="278786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1124744"/>
              <a:ext cx="3183299" cy="2759837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6085" y="1124744"/>
              <a:ext cx="3260331" cy="2787867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/>
          <p:nvPr/>
        </p:nvGrpSpPr>
        <p:grpSpPr>
          <a:xfrm>
            <a:off x="1331640" y="4005064"/>
            <a:ext cx="6984776" cy="2745864"/>
            <a:chOff x="1054512" y="4005064"/>
            <a:chExt cx="7261904" cy="274586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6085" y="4056627"/>
              <a:ext cx="3260331" cy="2694301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512" y="4005064"/>
              <a:ext cx="3172395" cy="2667869"/>
            </a:xfrm>
            <a:prstGeom prst="rect">
              <a:avLst/>
            </a:prstGeom>
          </p:spPr>
        </p:pic>
      </p:grpSp>
      <p:grpSp>
        <p:nvGrpSpPr>
          <p:cNvPr id="14" name="グループ化 13"/>
          <p:cNvGrpSpPr/>
          <p:nvPr/>
        </p:nvGrpSpPr>
        <p:grpSpPr>
          <a:xfrm>
            <a:off x="1331640" y="1124744"/>
            <a:ext cx="6984776" cy="2784884"/>
            <a:chOff x="1043609" y="823314"/>
            <a:chExt cx="7344815" cy="2784884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093" y="823314"/>
              <a:ext cx="3260331" cy="2781537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3609" y="823314"/>
              <a:ext cx="3255306" cy="2784884"/>
            </a:xfrm>
            <a:prstGeom prst="rect">
              <a:avLst/>
            </a:prstGeom>
          </p:spPr>
        </p:pic>
      </p:grpSp>
      <p:grpSp>
        <p:nvGrpSpPr>
          <p:cNvPr id="17" name="グループ化 16"/>
          <p:cNvGrpSpPr/>
          <p:nvPr/>
        </p:nvGrpSpPr>
        <p:grpSpPr>
          <a:xfrm>
            <a:off x="1331640" y="4005064"/>
            <a:ext cx="6984776" cy="2741589"/>
            <a:chOff x="1054512" y="3933056"/>
            <a:chExt cx="7261904" cy="2741589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4512" y="3933056"/>
              <a:ext cx="3172395" cy="2664296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6085" y="3978288"/>
              <a:ext cx="3260331" cy="2696357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1331640" y="1099697"/>
            <a:ext cx="6984776" cy="2889221"/>
            <a:chOff x="1331640" y="1099697"/>
            <a:chExt cx="6984776" cy="288922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31640" y="1099697"/>
              <a:ext cx="3017358" cy="280658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2513" y="1099697"/>
              <a:ext cx="3063903" cy="2889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2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κ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vs </a:t>
            </a:r>
            <a:r>
              <a:rPr lang="en-US" altLang="ja-JP" sz="3600" dirty="0" err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3600" baseline="-25000" dirty="0" err="1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－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3600" baseline="-250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endParaRPr lang="en-US" altLang="ja-JP" sz="3600" baseline="-25000" dirty="0" smtClean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826" y="2420888"/>
            <a:ext cx="4260518" cy="331236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594" y="5327076"/>
            <a:ext cx="513874" cy="4781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20888"/>
            <a:ext cx="4104456" cy="293446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536504" y="636725"/>
            <a:ext cx="4572000" cy="4160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C.W. Chiang, A.L. 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Kuo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, KY, 1707.04176 [</a:t>
            </a:r>
            <a:r>
              <a:rPr kumimoji="0" lang="en-US" altLang="ja-JP" sz="1600" dirty="0" err="1">
                <a:solidFill>
                  <a:srgbClr val="92D050"/>
                </a:solidFill>
                <a:latin typeface="Arial" panose="020B0604020202020204" pitchFamily="34" charset="0"/>
              </a:rPr>
              <a:t>hep-ph</a:t>
            </a:r>
            <a:r>
              <a:rPr kumimoji="0" lang="en-US" altLang="ja-JP" sz="1600" dirty="0">
                <a:solidFill>
                  <a:srgbClr val="92D050"/>
                </a:solidFill>
                <a:latin typeface="Arial" panose="020B0604020202020204" pitchFamily="34" charset="0"/>
              </a:rPr>
              <a:t>] 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16/17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59557" y="4289255"/>
            <a:ext cx="140615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GM</a:t>
            </a:r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mode</a:t>
            </a:r>
            <a:r>
              <a:rPr lang="en-US" altLang="ja-JP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</a:t>
            </a:r>
            <a:endParaRPr lang="en-US" altLang="ja-JP" b="1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75656" y="4611978"/>
            <a:ext cx="1143262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b="1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2HDM-I</a:t>
            </a:r>
            <a:endParaRPr lang="en-US" altLang="ja-JP" b="1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28056" y="2348880"/>
            <a:ext cx="736099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b="1" dirty="0" smtClean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HSM</a:t>
            </a:r>
            <a:endParaRPr lang="en-US" altLang="ja-JP" b="1" dirty="0" smtClean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 rot="16200000">
            <a:off x="-311647" y="3621758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b="1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－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 [%]</a:t>
            </a:r>
            <a:endParaRPr lang="en-US" altLang="ja-JP" b="1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 rot="16200000">
            <a:off x="3927532" y="3560120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b="1" baseline="-25000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－</a:t>
            </a:r>
            <a:r>
              <a:rPr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b="1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 [%]</a:t>
            </a:r>
            <a:endParaRPr lang="en-US" altLang="ja-JP" b="1" baseline="-25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6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まとめ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493662"/>
            <a:ext cx="4752528" cy="279943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4136" y="1340768"/>
            <a:ext cx="3621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h(125)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結合定数を精密に測定する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ことによって、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 Higgs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の質量ス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ケール（の上限）を知ることができる。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2415" y="4301810"/>
            <a:ext cx="39215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in TeV unit</a:t>
            </a: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括弧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なし（あり）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:M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w/o Λ (Λ=10 TeV)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2269" y="2721565"/>
            <a:ext cx="3973908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現在のヒッグスデータ（シグナル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ストレングス＋ダイレクトサーチ）を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使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うことによって、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 Higgs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質量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また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|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-1|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に制限をつけることが可能。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特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Type-II 2HDM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では、すでに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|Δκ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|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≳ 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1%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95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％ 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CL</a:t>
            </a:r>
            <a:r>
              <a:rPr lang="ja-JP" altLang="en-US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で排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除されている。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3625" y="5085184"/>
            <a:ext cx="7250703" cy="1034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はループレベルでは異なる。さらにヒッグスセクターの構造によって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Z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</a:t>
            </a: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間に特徴のある相関がみられる。これによって、仮に直接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2nd Higgs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の発見が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LHC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で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ない場合でも、間接的に非最小ヒッグスセクターの検証が可能。</a:t>
            </a:r>
            <a:endParaRPr lang="en-US" altLang="ja-JP" sz="1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367305" y="1844824"/>
            <a:ext cx="556563" cy="388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κ</a:t>
            </a:r>
            <a:r>
              <a:rPr lang="en-US" altLang="ja-JP" sz="1400" baseline="-25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V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-1</a:t>
            </a:r>
            <a:endParaRPr lang="ja-JP" altLang="en-US" sz="1400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17/17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87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Higgs Potential 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412776"/>
            <a:ext cx="8532440" cy="66119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348880"/>
            <a:ext cx="8352928" cy="12599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89" y="3933056"/>
            <a:ext cx="8112719" cy="170313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373216"/>
            <a:ext cx="1667644" cy="9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717032"/>
            <a:ext cx="8551878" cy="1440160"/>
          </a:xfrm>
          <a:prstGeom prst="rect">
            <a:avLst/>
          </a:prstGeom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Higgs Potential</a:t>
            </a:r>
            <a:r>
              <a:rPr lang="ja-JP" altLang="en-US" sz="36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(2HDM)</a:t>
            </a:r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ja-JP" altLang="en-US" sz="32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44824"/>
            <a:ext cx="8352928" cy="1259905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0" y="6461288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0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0" y="1628800"/>
            <a:ext cx="7936756" cy="33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/>
          </a:solidFill>
        </p:spPr>
        <p:txBody>
          <a:bodyPr/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もくじ</a:t>
            </a:r>
            <a:endParaRPr kumimoji="1" lang="ja-JP" altLang="en-US" sz="4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6000" y="1268760"/>
            <a:ext cx="3916457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１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．</a:t>
            </a:r>
            <a:r>
              <a:rPr kumimoji="1"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イントロダクション</a:t>
            </a:r>
            <a:endParaRPr kumimoji="1"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-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ヒッグス物理の現状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 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非最小ヒッグスセクターの可能性</a:t>
            </a:r>
            <a:endParaRPr lang="en-US" altLang="ja-JP" sz="16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-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アラインメント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とデカップリング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1125" y="3019018"/>
            <a:ext cx="4622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２．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Next-to-minimal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Higgs sectors</a:t>
            </a:r>
            <a:endParaRPr kumimoji="1"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7619" y="4069521"/>
            <a:ext cx="5657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3.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ヒッグス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結合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ずれによる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 セカンドヒッグス質量とヒッグス構造の決定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8628" y="5544234"/>
            <a:ext cx="1467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４．まとめ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31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ヒッグス物理の現状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558634" y="1844824"/>
            <a:ext cx="1661438" cy="1630798"/>
            <a:chOff x="3168839" y="4053386"/>
            <a:chExt cx="1952137" cy="1598474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168839" y="4053386"/>
              <a:ext cx="1952137" cy="1598474"/>
              <a:chOff x="3186471" y="1821138"/>
              <a:chExt cx="1952137" cy="1598474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3563888" y="2636912"/>
                <a:ext cx="648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3186471" y="2425643"/>
                <a:ext cx="384607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87904" y="1821138"/>
                <a:ext cx="350704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4768925" y="3057601"/>
                <a:ext cx="350705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6" name="直線コネクタ 15"/>
            <p:cNvCxnSpPr/>
            <p:nvPr/>
          </p:nvCxnSpPr>
          <p:spPr>
            <a:xfrm flipV="1">
              <a:off x="4211960" y="4235896"/>
              <a:ext cx="504056" cy="6332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211960" y="4869160"/>
              <a:ext cx="504056" cy="5612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/>
          <p:cNvSpPr/>
          <p:nvPr/>
        </p:nvSpPr>
        <p:spPr>
          <a:xfrm>
            <a:off x="3650509" y="36619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湯川相互作用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1696" y="1196752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LHC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実験で分かったこと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25522" y="1865719"/>
            <a:ext cx="2377550" cy="2190821"/>
            <a:chOff x="825522" y="3233871"/>
            <a:chExt cx="2377550" cy="2190821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825522" y="3233871"/>
              <a:ext cx="2377550" cy="2190821"/>
              <a:chOff x="753514" y="2697878"/>
              <a:chExt cx="2377550" cy="2190821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753514" y="2697878"/>
                <a:ext cx="2377550" cy="1595218"/>
                <a:chOff x="2608508" y="1303954"/>
                <a:chExt cx="3392677" cy="2416571"/>
              </a:xfrm>
            </p:grpSpPr>
            <p:cxnSp>
              <p:nvCxnSpPr>
                <p:cNvPr id="8" name="直線コネクタ 7"/>
                <p:cNvCxnSpPr>
                  <a:stCxn id="11" idx="3"/>
                </p:cNvCxnSpPr>
                <p:nvPr/>
              </p:nvCxnSpPr>
              <p:spPr>
                <a:xfrm flipV="1">
                  <a:off x="3075602" y="2636911"/>
                  <a:ext cx="1136358" cy="603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フリーフォーム 8"/>
                <p:cNvSpPr/>
                <p:nvPr/>
              </p:nvSpPr>
              <p:spPr>
                <a:xfrm>
                  <a:off x="4316712" y="1612966"/>
                  <a:ext cx="616951" cy="1023947"/>
                </a:xfrm>
                <a:custGeom>
                  <a:avLst/>
                  <a:gdLst>
                    <a:gd name="connsiteX0" fmla="*/ 0 w 825744"/>
                    <a:gd name="connsiteY0" fmla="*/ 875211 h 875211"/>
                    <a:gd name="connsiteX1" fmla="*/ 78377 w 825744"/>
                    <a:gd name="connsiteY1" fmla="*/ 640080 h 875211"/>
                    <a:gd name="connsiteX2" fmla="*/ 287383 w 825744"/>
                    <a:gd name="connsiteY2" fmla="*/ 718457 h 875211"/>
                    <a:gd name="connsiteX3" fmla="*/ 248194 w 825744"/>
                    <a:gd name="connsiteY3" fmla="*/ 378823 h 875211"/>
                    <a:gd name="connsiteX4" fmla="*/ 535577 w 825744"/>
                    <a:gd name="connsiteY4" fmla="*/ 444137 h 875211"/>
                    <a:gd name="connsiteX5" fmla="*/ 496389 w 825744"/>
                    <a:gd name="connsiteY5" fmla="*/ 117566 h 875211"/>
                    <a:gd name="connsiteX6" fmla="*/ 796834 w 825744"/>
                    <a:gd name="connsiteY6" fmla="*/ 195943 h 875211"/>
                    <a:gd name="connsiteX7" fmla="*/ 796834 w 825744"/>
                    <a:gd name="connsiteY7" fmla="*/ 0 h 875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5744" h="875211">
                      <a:moveTo>
                        <a:pt x="0" y="875211"/>
                      </a:moveTo>
                      <a:cubicBezTo>
                        <a:pt x="15240" y="770708"/>
                        <a:pt x="30480" y="666206"/>
                        <a:pt x="78377" y="640080"/>
                      </a:cubicBezTo>
                      <a:cubicBezTo>
                        <a:pt x="126274" y="613954"/>
                        <a:pt x="259080" y="762000"/>
                        <a:pt x="287383" y="718457"/>
                      </a:cubicBezTo>
                      <a:cubicBezTo>
                        <a:pt x="315686" y="674914"/>
                        <a:pt x="206828" y="424543"/>
                        <a:pt x="248194" y="378823"/>
                      </a:cubicBezTo>
                      <a:cubicBezTo>
                        <a:pt x="289560" y="333103"/>
                        <a:pt x="494211" y="487680"/>
                        <a:pt x="535577" y="444137"/>
                      </a:cubicBezTo>
                      <a:cubicBezTo>
                        <a:pt x="576943" y="400594"/>
                        <a:pt x="452846" y="158932"/>
                        <a:pt x="496389" y="117566"/>
                      </a:cubicBezTo>
                      <a:cubicBezTo>
                        <a:pt x="539932" y="76200"/>
                        <a:pt x="746760" y="215537"/>
                        <a:pt x="796834" y="195943"/>
                      </a:cubicBezTo>
                      <a:cubicBezTo>
                        <a:pt x="846908" y="176349"/>
                        <a:pt x="821871" y="88174"/>
                        <a:pt x="796834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フリーフォーム 9"/>
                <p:cNvSpPr/>
                <p:nvPr/>
              </p:nvSpPr>
              <p:spPr>
                <a:xfrm rot="5400000">
                  <a:off x="4119949" y="2635615"/>
                  <a:ext cx="802404" cy="762397"/>
                </a:xfrm>
                <a:custGeom>
                  <a:avLst/>
                  <a:gdLst>
                    <a:gd name="connsiteX0" fmla="*/ 0 w 825744"/>
                    <a:gd name="connsiteY0" fmla="*/ 875211 h 875211"/>
                    <a:gd name="connsiteX1" fmla="*/ 78377 w 825744"/>
                    <a:gd name="connsiteY1" fmla="*/ 640080 h 875211"/>
                    <a:gd name="connsiteX2" fmla="*/ 287383 w 825744"/>
                    <a:gd name="connsiteY2" fmla="*/ 718457 h 875211"/>
                    <a:gd name="connsiteX3" fmla="*/ 248194 w 825744"/>
                    <a:gd name="connsiteY3" fmla="*/ 378823 h 875211"/>
                    <a:gd name="connsiteX4" fmla="*/ 535577 w 825744"/>
                    <a:gd name="connsiteY4" fmla="*/ 444137 h 875211"/>
                    <a:gd name="connsiteX5" fmla="*/ 496389 w 825744"/>
                    <a:gd name="connsiteY5" fmla="*/ 117566 h 875211"/>
                    <a:gd name="connsiteX6" fmla="*/ 796834 w 825744"/>
                    <a:gd name="connsiteY6" fmla="*/ 195943 h 875211"/>
                    <a:gd name="connsiteX7" fmla="*/ 796834 w 825744"/>
                    <a:gd name="connsiteY7" fmla="*/ 0 h 875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5744" h="875211">
                      <a:moveTo>
                        <a:pt x="0" y="875211"/>
                      </a:moveTo>
                      <a:cubicBezTo>
                        <a:pt x="15240" y="770708"/>
                        <a:pt x="30480" y="666206"/>
                        <a:pt x="78377" y="640080"/>
                      </a:cubicBezTo>
                      <a:cubicBezTo>
                        <a:pt x="126274" y="613954"/>
                        <a:pt x="259080" y="762000"/>
                        <a:pt x="287383" y="718457"/>
                      </a:cubicBezTo>
                      <a:cubicBezTo>
                        <a:pt x="315686" y="674914"/>
                        <a:pt x="206828" y="424543"/>
                        <a:pt x="248194" y="378823"/>
                      </a:cubicBezTo>
                      <a:cubicBezTo>
                        <a:pt x="289560" y="333103"/>
                        <a:pt x="494211" y="487680"/>
                        <a:pt x="535577" y="444137"/>
                      </a:cubicBezTo>
                      <a:cubicBezTo>
                        <a:pt x="576943" y="400594"/>
                        <a:pt x="452846" y="158932"/>
                        <a:pt x="496389" y="117566"/>
                      </a:cubicBezTo>
                      <a:cubicBezTo>
                        <a:pt x="539932" y="76200"/>
                        <a:pt x="746760" y="215537"/>
                        <a:pt x="796834" y="195943"/>
                      </a:cubicBezTo>
                      <a:cubicBezTo>
                        <a:pt x="846908" y="176349"/>
                        <a:pt x="821871" y="88174"/>
                        <a:pt x="796834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2608508" y="2363198"/>
                  <a:ext cx="467094" cy="559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h</a:t>
                  </a:r>
                  <a:endParaRPr kumimoji="1" lang="en-US" altLang="ja-JP" dirty="0" smtClean="0">
                    <a:solidFill>
                      <a:srgbClr val="0070C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4971824" y="1303954"/>
                  <a:ext cx="1016349" cy="559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W, Z</a:t>
                  </a:r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4984836" y="3161030"/>
                  <a:ext cx="1016349" cy="5594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rPr>
                    <a:t>W, Z</a:t>
                  </a:r>
                  <a:endPara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31" name="正方形/長方形 30"/>
              <p:cNvSpPr/>
              <p:nvPr/>
            </p:nvSpPr>
            <p:spPr>
              <a:xfrm>
                <a:off x="1227279" y="4519367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ヒッグス機構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37" name="直線コネクタ 36"/>
            <p:cNvCxnSpPr/>
            <p:nvPr/>
          </p:nvCxnSpPr>
          <p:spPr>
            <a:xfrm>
              <a:off x="1220463" y="3601717"/>
              <a:ext cx="731460" cy="49651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467544" y="198883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&lt;h&gt;</a:t>
            </a:r>
            <a:endParaRPr kumimoji="1" lang="en-US" altLang="ja-JP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891446" y="2691857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396355" y="2568779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1/17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3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ヒッグス物理の現状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558634" y="1844824"/>
            <a:ext cx="1661438" cy="1630798"/>
            <a:chOff x="3168839" y="4053386"/>
            <a:chExt cx="1952137" cy="1598474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168839" y="4053386"/>
              <a:ext cx="1952137" cy="1598474"/>
              <a:chOff x="3186471" y="1821138"/>
              <a:chExt cx="1952137" cy="1598474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3563888" y="2636912"/>
                <a:ext cx="648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3186471" y="2425643"/>
                <a:ext cx="384607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87904" y="1821138"/>
                <a:ext cx="350704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4768925" y="3057601"/>
                <a:ext cx="350705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6" name="直線コネクタ 15"/>
            <p:cNvCxnSpPr/>
            <p:nvPr/>
          </p:nvCxnSpPr>
          <p:spPr>
            <a:xfrm flipV="1">
              <a:off x="4211960" y="4235896"/>
              <a:ext cx="504056" cy="6332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211960" y="4869160"/>
              <a:ext cx="504056" cy="5612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/>
          <p:cNvSpPr/>
          <p:nvPr/>
        </p:nvSpPr>
        <p:spPr>
          <a:xfrm>
            <a:off x="3650509" y="36619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湯川相互作用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1696" y="1196752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LHC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実験で分かったこと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25522" y="1865719"/>
            <a:ext cx="2377550" cy="2848085"/>
            <a:chOff x="825522" y="3233871"/>
            <a:chExt cx="2377550" cy="284808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825522" y="3233871"/>
              <a:ext cx="2377550" cy="2848085"/>
              <a:chOff x="753514" y="2697878"/>
              <a:chExt cx="2377550" cy="2848085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753514" y="2697878"/>
                <a:ext cx="2377550" cy="2848085"/>
                <a:chOff x="746054" y="2784304"/>
                <a:chExt cx="2377550" cy="2848085"/>
              </a:xfrm>
            </p:grpSpPr>
            <p:grpSp>
              <p:nvGrpSpPr>
                <p:cNvPr id="7" name="グループ化 6"/>
                <p:cNvGrpSpPr/>
                <p:nvPr/>
              </p:nvGrpSpPr>
              <p:grpSpPr>
                <a:xfrm>
                  <a:off x="746054" y="2784304"/>
                  <a:ext cx="2377550" cy="1595218"/>
                  <a:chOff x="2608508" y="1303954"/>
                  <a:chExt cx="3392677" cy="2416571"/>
                </a:xfrm>
              </p:grpSpPr>
              <p:cxnSp>
                <p:nvCxnSpPr>
                  <p:cNvPr id="8" name="直線コネクタ 7"/>
                  <p:cNvCxnSpPr>
                    <a:stCxn id="11" idx="3"/>
                  </p:cNvCxnSpPr>
                  <p:nvPr/>
                </p:nvCxnSpPr>
                <p:spPr>
                  <a:xfrm flipV="1">
                    <a:off x="3075602" y="2636911"/>
                    <a:ext cx="1136358" cy="603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フリーフォーム 8"/>
                  <p:cNvSpPr/>
                  <p:nvPr/>
                </p:nvSpPr>
                <p:spPr>
                  <a:xfrm>
                    <a:off x="4316712" y="1612966"/>
                    <a:ext cx="616951" cy="102394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" name="フリーフォーム 9"/>
                  <p:cNvSpPr/>
                  <p:nvPr/>
                </p:nvSpPr>
                <p:spPr>
                  <a:xfrm rot="5400000">
                    <a:off x="4119949" y="2635615"/>
                    <a:ext cx="802404" cy="76239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" name="テキスト ボックス 10"/>
                  <p:cNvSpPr txBox="1"/>
                  <p:nvPr/>
                </p:nvSpPr>
                <p:spPr>
                  <a:xfrm>
                    <a:off x="2608508" y="2363198"/>
                    <a:ext cx="467094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h</a:t>
                    </a:r>
                    <a:endParaRPr kumimoji="1" lang="en-US" altLang="ja-JP" dirty="0" smtClean="0">
                      <a:solidFill>
                        <a:srgbClr val="0070C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" name="テキスト ボックス 11"/>
                  <p:cNvSpPr txBox="1"/>
                  <p:nvPr/>
                </p:nvSpPr>
                <p:spPr>
                  <a:xfrm>
                    <a:off x="4971824" y="1303954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4984836" y="3161030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38" name="右矢印 37"/>
                <p:cNvSpPr/>
                <p:nvPr/>
              </p:nvSpPr>
              <p:spPr>
                <a:xfrm rot="16200000">
                  <a:off x="1920682" y="5121252"/>
                  <a:ext cx="585854" cy="436419"/>
                </a:xfrm>
                <a:prstGeom prst="rightArrow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1" name="正方形/長方形 30"/>
              <p:cNvSpPr/>
              <p:nvPr/>
            </p:nvSpPr>
            <p:spPr>
              <a:xfrm>
                <a:off x="1227279" y="4519367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ヒッグス機構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37" name="直線コネクタ 36"/>
            <p:cNvCxnSpPr/>
            <p:nvPr/>
          </p:nvCxnSpPr>
          <p:spPr>
            <a:xfrm>
              <a:off x="1220463" y="3601717"/>
              <a:ext cx="731460" cy="49651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467544" y="198883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&lt;h&gt;</a:t>
            </a:r>
            <a:endParaRPr kumimoji="1" lang="en-US" altLang="ja-JP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891446" y="2691857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396355" y="2568779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54"/>
          <p:cNvSpPr/>
          <p:nvPr/>
        </p:nvSpPr>
        <p:spPr>
          <a:xfrm rot="16200000">
            <a:off x="4183565" y="4181217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1/17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38" y="4902622"/>
            <a:ext cx="7350957" cy="5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ヒッグス物理の現状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558634" y="1844824"/>
            <a:ext cx="1661438" cy="1630798"/>
            <a:chOff x="3168839" y="4053386"/>
            <a:chExt cx="1952137" cy="1598474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168839" y="4053386"/>
              <a:ext cx="1952137" cy="1598474"/>
              <a:chOff x="3186471" y="1821138"/>
              <a:chExt cx="1952137" cy="1598474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3563888" y="2636912"/>
                <a:ext cx="648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3186471" y="2425643"/>
                <a:ext cx="384607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87904" y="1821138"/>
                <a:ext cx="350704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4768925" y="3057601"/>
                <a:ext cx="350705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6" name="直線コネクタ 15"/>
            <p:cNvCxnSpPr/>
            <p:nvPr/>
          </p:nvCxnSpPr>
          <p:spPr>
            <a:xfrm flipV="1">
              <a:off x="4211960" y="4235896"/>
              <a:ext cx="504056" cy="6332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211960" y="4869160"/>
              <a:ext cx="504056" cy="5612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/>
          <p:cNvSpPr/>
          <p:nvPr/>
        </p:nvSpPr>
        <p:spPr>
          <a:xfrm>
            <a:off x="3650509" y="36619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湯川相互作用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1696" y="1196752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LHC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実験で分かったこと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25522" y="1865719"/>
            <a:ext cx="2377550" cy="2848085"/>
            <a:chOff x="825522" y="3233871"/>
            <a:chExt cx="2377550" cy="284808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825522" y="3233871"/>
              <a:ext cx="2377550" cy="2848085"/>
              <a:chOff x="753514" y="2697878"/>
              <a:chExt cx="2377550" cy="2848085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753514" y="2697878"/>
                <a:ext cx="2377550" cy="2848085"/>
                <a:chOff x="746054" y="2784304"/>
                <a:chExt cx="2377550" cy="2848085"/>
              </a:xfrm>
            </p:grpSpPr>
            <p:grpSp>
              <p:nvGrpSpPr>
                <p:cNvPr id="7" name="グループ化 6"/>
                <p:cNvGrpSpPr/>
                <p:nvPr/>
              </p:nvGrpSpPr>
              <p:grpSpPr>
                <a:xfrm>
                  <a:off x="746054" y="2784304"/>
                  <a:ext cx="2377550" cy="1595218"/>
                  <a:chOff x="2608508" y="1303954"/>
                  <a:chExt cx="3392677" cy="2416571"/>
                </a:xfrm>
              </p:grpSpPr>
              <p:cxnSp>
                <p:nvCxnSpPr>
                  <p:cNvPr id="8" name="直線コネクタ 7"/>
                  <p:cNvCxnSpPr>
                    <a:stCxn id="11" idx="3"/>
                  </p:cNvCxnSpPr>
                  <p:nvPr/>
                </p:nvCxnSpPr>
                <p:spPr>
                  <a:xfrm flipV="1">
                    <a:off x="3075602" y="2636911"/>
                    <a:ext cx="1136358" cy="603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フリーフォーム 8"/>
                  <p:cNvSpPr/>
                  <p:nvPr/>
                </p:nvSpPr>
                <p:spPr>
                  <a:xfrm>
                    <a:off x="4316712" y="1612966"/>
                    <a:ext cx="616951" cy="102394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" name="フリーフォーム 9"/>
                  <p:cNvSpPr/>
                  <p:nvPr/>
                </p:nvSpPr>
                <p:spPr>
                  <a:xfrm rot="5400000">
                    <a:off x="4119949" y="2635615"/>
                    <a:ext cx="802404" cy="76239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" name="テキスト ボックス 10"/>
                  <p:cNvSpPr txBox="1"/>
                  <p:nvPr/>
                </p:nvSpPr>
                <p:spPr>
                  <a:xfrm>
                    <a:off x="2608508" y="2363198"/>
                    <a:ext cx="467094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h</a:t>
                    </a:r>
                    <a:endParaRPr kumimoji="1" lang="en-US" altLang="ja-JP" dirty="0" smtClean="0">
                      <a:solidFill>
                        <a:srgbClr val="0070C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" name="テキスト ボックス 11"/>
                  <p:cNvSpPr txBox="1"/>
                  <p:nvPr/>
                </p:nvSpPr>
                <p:spPr>
                  <a:xfrm>
                    <a:off x="4971824" y="1303954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4984836" y="3161030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38" name="右矢印 37"/>
                <p:cNvSpPr/>
                <p:nvPr/>
              </p:nvSpPr>
              <p:spPr>
                <a:xfrm rot="16200000">
                  <a:off x="1920682" y="5121252"/>
                  <a:ext cx="585854" cy="436419"/>
                </a:xfrm>
                <a:prstGeom prst="rightArrow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1" name="正方形/長方形 30"/>
              <p:cNvSpPr/>
              <p:nvPr/>
            </p:nvSpPr>
            <p:spPr>
              <a:xfrm>
                <a:off x="1227279" y="4519367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ヒッグス機構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37" name="直線コネクタ 36"/>
            <p:cNvCxnSpPr/>
            <p:nvPr/>
          </p:nvCxnSpPr>
          <p:spPr>
            <a:xfrm>
              <a:off x="1220463" y="3601717"/>
              <a:ext cx="731460" cy="49651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467544" y="198883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&lt;h&gt;</a:t>
            </a:r>
            <a:endParaRPr kumimoji="1" lang="en-US" altLang="ja-JP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891446" y="2691857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396355" y="2568779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5861503" y="1728987"/>
            <a:ext cx="2520280" cy="2139148"/>
            <a:chOff x="8587057" y="2252797"/>
            <a:chExt cx="2520280" cy="2139148"/>
          </a:xfrm>
        </p:grpSpPr>
        <p:sp>
          <p:nvSpPr>
            <p:cNvPr id="43" name="正方形/長方形 42"/>
            <p:cNvSpPr/>
            <p:nvPr/>
          </p:nvSpPr>
          <p:spPr>
            <a:xfrm>
              <a:off x="9442710" y="4022613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自己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結合</a:t>
              </a:r>
              <a:endPara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8873027" y="2272533"/>
              <a:ext cx="1992639" cy="1676518"/>
              <a:chOff x="2608508" y="1303954"/>
              <a:chExt cx="2843422" cy="2539730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V="1">
                <a:off x="3075601" y="2629686"/>
                <a:ext cx="1136358" cy="603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テキスト ボックス 48"/>
              <p:cNvSpPr txBox="1"/>
              <p:nvPr/>
            </p:nvSpPr>
            <p:spPr>
              <a:xfrm>
                <a:off x="2608508" y="2411519"/>
                <a:ext cx="467093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en-US" altLang="ja-JP" dirty="0" smtClean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4971823" y="1303954"/>
                <a:ext cx="467094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4984836" y="3284189"/>
                <a:ext cx="467094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53" name="直線コネクタ 52"/>
            <p:cNvCxnSpPr/>
            <p:nvPr/>
          </p:nvCxnSpPr>
          <p:spPr>
            <a:xfrm>
              <a:off x="9996708" y="3147671"/>
              <a:ext cx="541623" cy="53064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>
              <a:endCxn id="50" idx="1"/>
            </p:cNvCxnSpPr>
            <p:nvPr/>
          </p:nvCxnSpPr>
          <p:spPr>
            <a:xfrm flipV="1">
              <a:off x="10004003" y="2457199"/>
              <a:ext cx="525209" cy="69922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9488798" y="2548314"/>
              <a:ext cx="538419" cy="60689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8803081" y="2274283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&lt;h&gt;</a:t>
              </a:r>
              <a:endParaRPr kumimoji="1" lang="en-US" altLang="ja-JP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大かっこ 63"/>
            <p:cNvSpPr/>
            <p:nvPr/>
          </p:nvSpPr>
          <p:spPr>
            <a:xfrm>
              <a:off x="8587057" y="2252797"/>
              <a:ext cx="2520280" cy="1627156"/>
            </a:xfrm>
            <a:prstGeom prst="bracketPair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9938951" y="3075663"/>
              <a:ext cx="160274" cy="1648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右矢印 54"/>
          <p:cNvSpPr/>
          <p:nvPr/>
        </p:nvSpPr>
        <p:spPr>
          <a:xfrm rot="16200000">
            <a:off x="4183565" y="4181217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矢印 55"/>
          <p:cNvSpPr/>
          <p:nvPr/>
        </p:nvSpPr>
        <p:spPr>
          <a:xfrm rot="16200000">
            <a:off x="7042324" y="4220520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1/17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278" y="1313110"/>
            <a:ext cx="3897226" cy="3638587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38" y="4902622"/>
            <a:ext cx="7350957" cy="5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ヒッグス物理の現状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558634" y="1844824"/>
            <a:ext cx="1661438" cy="1630798"/>
            <a:chOff x="3168839" y="4053386"/>
            <a:chExt cx="1952137" cy="1598474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3168839" y="4053386"/>
              <a:ext cx="1952137" cy="1598474"/>
              <a:chOff x="3186471" y="1821138"/>
              <a:chExt cx="1952137" cy="1598474"/>
            </a:xfrm>
          </p:grpSpPr>
          <p:cxnSp>
            <p:nvCxnSpPr>
              <p:cNvPr id="18" name="直線コネクタ 17"/>
              <p:cNvCxnSpPr/>
              <p:nvPr/>
            </p:nvCxnSpPr>
            <p:spPr>
              <a:xfrm>
                <a:off x="3563888" y="2636912"/>
                <a:ext cx="6480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3186471" y="2425643"/>
                <a:ext cx="384607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87904" y="1821138"/>
                <a:ext cx="350704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4768925" y="3057601"/>
                <a:ext cx="350705" cy="362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τ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6" name="直線コネクタ 15"/>
            <p:cNvCxnSpPr/>
            <p:nvPr/>
          </p:nvCxnSpPr>
          <p:spPr>
            <a:xfrm flipV="1">
              <a:off x="4211960" y="4235896"/>
              <a:ext cx="504056" cy="6332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211960" y="4869160"/>
              <a:ext cx="504056" cy="5612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正方形/長方形 33"/>
          <p:cNvSpPr/>
          <p:nvPr/>
        </p:nvSpPr>
        <p:spPr>
          <a:xfrm>
            <a:off x="3650509" y="366198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湯川相互作用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1696" y="1196752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LHC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実験で分かったこと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25522" y="1865719"/>
            <a:ext cx="2377550" cy="2848085"/>
            <a:chOff x="825522" y="3233871"/>
            <a:chExt cx="2377550" cy="2848085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825522" y="3233871"/>
              <a:ext cx="2377550" cy="2848085"/>
              <a:chOff x="753514" y="2697878"/>
              <a:chExt cx="2377550" cy="2848085"/>
            </a:xfrm>
          </p:grpSpPr>
          <p:grpSp>
            <p:nvGrpSpPr>
              <p:cNvPr id="2" name="グループ化 1"/>
              <p:cNvGrpSpPr/>
              <p:nvPr/>
            </p:nvGrpSpPr>
            <p:grpSpPr>
              <a:xfrm>
                <a:off x="753514" y="2697878"/>
                <a:ext cx="2377550" cy="2848085"/>
                <a:chOff x="746054" y="2784304"/>
                <a:chExt cx="2377550" cy="2848085"/>
              </a:xfrm>
            </p:grpSpPr>
            <p:grpSp>
              <p:nvGrpSpPr>
                <p:cNvPr id="7" name="グループ化 6"/>
                <p:cNvGrpSpPr/>
                <p:nvPr/>
              </p:nvGrpSpPr>
              <p:grpSpPr>
                <a:xfrm>
                  <a:off x="746054" y="2784304"/>
                  <a:ext cx="2377550" cy="1595218"/>
                  <a:chOff x="2608508" y="1303954"/>
                  <a:chExt cx="3392677" cy="2416571"/>
                </a:xfrm>
              </p:grpSpPr>
              <p:cxnSp>
                <p:nvCxnSpPr>
                  <p:cNvPr id="8" name="直線コネクタ 7"/>
                  <p:cNvCxnSpPr>
                    <a:stCxn id="11" idx="3"/>
                  </p:cNvCxnSpPr>
                  <p:nvPr/>
                </p:nvCxnSpPr>
                <p:spPr>
                  <a:xfrm flipV="1">
                    <a:off x="3075602" y="2636911"/>
                    <a:ext cx="1136358" cy="603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フリーフォーム 8"/>
                  <p:cNvSpPr/>
                  <p:nvPr/>
                </p:nvSpPr>
                <p:spPr>
                  <a:xfrm>
                    <a:off x="4316712" y="1612966"/>
                    <a:ext cx="616951" cy="102394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" name="フリーフォーム 9"/>
                  <p:cNvSpPr/>
                  <p:nvPr/>
                </p:nvSpPr>
                <p:spPr>
                  <a:xfrm rot="5400000">
                    <a:off x="4119949" y="2635615"/>
                    <a:ext cx="802404" cy="762397"/>
                  </a:xfrm>
                  <a:custGeom>
                    <a:avLst/>
                    <a:gdLst>
                      <a:gd name="connsiteX0" fmla="*/ 0 w 825744"/>
                      <a:gd name="connsiteY0" fmla="*/ 875211 h 875211"/>
                      <a:gd name="connsiteX1" fmla="*/ 78377 w 825744"/>
                      <a:gd name="connsiteY1" fmla="*/ 640080 h 875211"/>
                      <a:gd name="connsiteX2" fmla="*/ 287383 w 825744"/>
                      <a:gd name="connsiteY2" fmla="*/ 718457 h 875211"/>
                      <a:gd name="connsiteX3" fmla="*/ 248194 w 825744"/>
                      <a:gd name="connsiteY3" fmla="*/ 378823 h 875211"/>
                      <a:gd name="connsiteX4" fmla="*/ 535577 w 825744"/>
                      <a:gd name="connsiteY4" fmla="*/ 444137 h 875211"/>
                      <a:gd name="connsiteX5" fmla="*/ 496389 w 825744"/>
                      <a:gd name="connsiteY5" fmla="*/ 117566 h 875211"/>
                      <a:gd name="connsiteX6" fmla="*/ 796834 w 825744"/>
                      <a:gd name="connsiteY6" fmla="*/ 195943 h 875211"/>
                      <a:gd name="connsiteX7" fmla="*/ 796834 w 825744"/>
                      <a:gd name="connsiteY7" fmla="*/ 0 h 875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744" h="875211">
                        <a:moveTo>
                          <a:pt x="0" y="875211"/>
                        </a:moveTo>
                        <a:cubicBezTo>
                          <a:pt x="15240" y="770708"/>
                          <a:pt x="30480" y="666206"/>
                          <a:pt x="78377" y="640080"/>
                        </a:cubicBezTo>
                        <a:cubicBezTo>
                          <a:pt x="126274" y="613954"/>
                          <a:pt x="259080" y="762000"/>
                          <a:pt x="287383" y="718457"/>
                        </a:cubicBezTo>
                        <a:cubicBezTo>
                          <a:pt x="315686" y="674914"/>
                          <a:pt x="206828" y="424543"/>
                          <a:pt x="248194" y="378823"/>
                        </a:cubicBezTo>
                        <a:cubicBezTo>
                          <a:pt x="289560" y="333103"/>
                          <a:pt x="494211" y="487680"/>
                          <a:pt x="535577" y="444137"/>
                        </a:cubicBezTo>
                        <a:cubicBezTo>
                          <a:pt x="576943" y="400594"/>
                          <a:pt x="452846" y="158932"/>
                          <a:pt x="496389" y="117566"/>
                        </a:cubicBezTo>
                        <a:cubicBezTo>
                          <a:pt x="539932" y="76200"/>
                          <a:pt x="746760" y="215537"/>
                          <a:pt x="796834" y="195943"/>
                        </a:cubicBezTo>
                        <a:cubicBezTo>
                          <a:pt x="846908" y="176349"/>
                          <a:pt x="821871" y="88174"/>
                          <a:pt x="796834" y="0"/>
                        </a:cubicBezTo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" name="テキスト ボックス 10"/>
                  <p:cNvSpPr txBox="1"/>
                  <p:nvPr/>
                </p:nvSpPr>
                <p:spPr>
                  <a:xfrm>
                    <a:off x="2608508" y="2363198"/>
                    <a:ext cx="467094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h</a:t>
                    </a:r>
                    <a:endParaRPr kumimoji="1" lang="en-US" altLang="ja-JP" dirty="0" smtClean="0">
                      <a:solidFill>
                        <a:srgbClr val="0070C0"/>
                      </a:solidFill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" name="テキスト ボックス 11"/>
                  <p:cNvSpPr txBox="1"/>
                  <p:nvPr/>
                </p:nvSpPr>
                <p:spPr>
                  <a:xfrm>
                    <a:off x="4971824" y="1303954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4984836" y="3161030"/>
                    <a:ext cx="1016349" cy="55949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 smtClean="0">
                        <a:latin typeface="メイリオ" panose="020B0604030504040204" pitchFamily="50" charset="-128"/>
                        <a:ea typeface="メイリオ" panose="020B0604030504040204" pitchFamily="50" charset="-128"/>
                        <a:cs typeface="メイリオ" panose="020B0604030504040204" pitchFamily="50" charset="-128"/>
                      </a:rPr>
                      <a:t>W, Z</a:t>
                    </a:r>
                    <a:endPara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sp>
              <p:nvSpPr>
                <p:cNvPr id="38" name="右矢印 37"/>
                <p:cNvSpPr/>
                <p:nvPr/>
              </p:nvSpPr>
              <p:spPr>
                <a:xfrm rot="16200000">
                  <a:off x="1920682" y="5121252"/>
                  <a:ext cx="585854" cy="436419"/>
                </a:xfrm>
                <a:prstGeom prst="rightArrow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1" name="正方形/長方形 30"/>
              <p:cNvSpPr/>
              <p:nvPr/>
            </p:nvSpPr>
            <p:spPr>
              <a:xfrm>
                <a:off x="1227279" y="4519367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ヒッグス機構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cxnSp>
          <p:nvCxnSpPr>
            <p:cNvPr id="37" name="直線コネクタ 36"/>
            <p:cNvCxnSpPr/>
            <p:nvPr/>
          </p:nvCxnSpPr>
          <p:spPr>
            <a:xfrm>
              <a:off x="1220463" y="3601717"/>
              <a:ext cx="731460" cy="49651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467544" y="198883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&lt;h&gt;</a:t>
            </a:r>
            <a:endParaRPr kumimoji="1" lang="en-US" altLang="ja-JP" dirty="0" smtClean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円/楕円 64"/>
          <p:cNvSpPr/>
          <p:nvPr/>
        </p:nvSpPr>
        <p:spPr>
          <a:xfrm>
            <a:off x="1891446" y="2691857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396355" y="2568779"/>
            <a:ext cx="160274" cy="1648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5861503" y="1728987"/>
            <a:ext cx="2520280" cy="2139148"/>
            <a:chOff x="8587057" y="2252797"/>
            <a:chExt cx="2520280" cy="2139148"/>
          </a:xfrm>
        </p:grpSpPr>
        <p:sp>
          <p:nvSpPr>
            <p:cNvPr id="43" name="正方形/長方形 42"/>
            <p:cNvSpPr/>
            <p:nvPr/>
          </p:nvSpPr>
          <p:spPr>
            <a:xfrm>
              <a:off x="9442710" y="4022613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自己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結合</a:t>
              </a:r>
              <a:endPara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44" name="グループ化 43"/>
            <p:cNvGrpSpPr/>
            <p:nvPr/>
          </p:nvGrpSpPr>
          <p:grpSpPr>
            <a:xfrm>
              <a:off x="8873027" y="2272533"/>
              <a:ext cx="1992639" cy="1676518"/>
              <a:chOff x="2608508" y="1303954"/>
              <a:chExt cx="2843422" cy="2539730"/>
            </a:xfrm>
          </p:grpSpPr>
          <p:cxnSp>
            <p:nvCxnSpPr>
              <p:cNvPr id="46" name="直線コネクタ 45"/>
              <p:cNvCxnSpPr/>
              <p:nvPr/>
            </p:nvCxnSpPr>
            <p:spPr>
              <a:xfrm flipV="1">
                <a:off x="3075601" y="2629686"/>
                <a:ext cx="1136358" cy="603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テキスト ボックス 48"/>
              <p:cNvSpPr txBox="1"/>
              <p:nvPr/>
            </p:nvSpPr>
            <p:spPr>
              <a:xfrm>
                <a:off x="2608508" y="2411519"/>
                <a:ext cx="467093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en-US" altLang="ja-JP" dirty="0" smtClean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4971823" y="1303954"/>
                <a:ext cx="467094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4984836" y="3284189"/>
                <a:ext cx="467094" cy="559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h</a:t>
                </a:r>
                <a:endPara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53" name="直線コネクタ 52"/>
            <p:cNvCxnSpPr/>
            <p:nvPr/>
          </p:nvCxnSpPr>
          <p:spPr>
            <a:xfrm>
              <a:off x="9996708" y="3147671"/>
              <a:ext cx="541623" cy="53064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>
              <a:endCxn id="50" idx="1"/>
            </p:cNvCxnSpPr>
            <p:nvPr/>
          </p:nvCxnSpPr>
          <p:spPr>
            <a:xfrm flipV="1">
              <a:off x="10004003" y="2457199"/>
              <a:ext cx="525209" cy="69922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9488798" y="2548314"/>
              <a:ext cx="538419" cy="60689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8803081" y="2274283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&lt;h&gt;</a:t>
              </a:r>
              <a:endParaRPr kumimoji="1" lang="en-US" altLang="ja-JP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4" name="大かっこ 63"/>
            <p:cNvSpPr/>
            <p:nvPr/>
          </p:nvSpPr>
          <p:spPr>
            <a:xfrm>
              <a:off x="8587057" y="2252797"/>
              <a:ext cx="2520280" cy="1627156"/>
            </a:xfrm>
            <a:prstGeom prst="bracketPair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9938951" y="3075663"/>
              <a:ext cx="160274" cy="1648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右矢印 54"/>
          <p:cNvSpPr/>
          <p:nvPr/>
        </p:nvSpPr>
        <p:spPr>
          <a:xfrm rot="16200000">
            <a:off x="4183565" y="4181217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矢印 55"/>
          <p:cNvSpPr/>
          <p:nvPr/>
        </p:nvSpPr>
        <p:spPr>
          <a:xfrm rot="16200000">
            <a:off x="7042324" y="4220520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1/17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88610" y="5733256"/>
            <a:ext cx="7536038" cy="553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ヒッグス２重項場 </a:t>
            </a:r>
            <a:r>
              <a:rPr lang="en-US" altLang="ja-JP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 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が少なくとも一個あることに疑いはない。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38" y="4902622"/>
            <a:ext cx="7350957" cy="59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4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ja-JP" altLang="en-US" sz="36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非最小ヒッグスの可能性</a:t>
            </a:r>
            <a:endParaRPr lang="ja-JP" altLang="en-US" sz="36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0" y="6453336"/>
            <a:ext cx="9144000" cy="43204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Kei Yagyu (U. of Florence)  </a:t>
            </a:r>
            <a:r>
              <a:rPr lang="en-US" altLang="ja-JP" sz="14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                                            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              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en-US" altLang="ja-JP" sz="1400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/17</a:t>
            </a:r>
            <a:endParaRPr lang="ja-JP" altLang="en-US" sz="1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1196752"/>
            <a:ext cx="902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スカラ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ー部分だけ最小形？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[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フェルミオン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</a:t>
            </a:r>
            <a:r>
              <a:rPr lang="ja-JP" altLang="en-US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３世代、ゲージ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場</a:t>
            </a:r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:SU(3)×SU(2)×U(1)]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83035" y="2348880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- 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の個数は？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467544" y="2788341"/>
            <a:ext cx="585854" cy="43641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504" y="1817187"/>
            <a:ext cx="697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最小形を含む拡張（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Φ + 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）は基本的に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OK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なはず。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81477" y="2926685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- X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の表現は？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81477" y="3502749"/>
            <a:ext cx="3631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  -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対称性は？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（離散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連続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大局的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/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局所的）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左大かっこ 14"/>
          <p:cNvSpPr/>
          <p:nvPr/>
        </p:nvSpPr>
        <p:spPr>
          <a:xfrm>
            <a:off x="1479919" y="2693346"/>
            <a:ext cx="259807" cy="1803216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73394" y="2780928"/>
            <a:ext cx="12989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超対称性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左中かっこ 22"/>
          <p:cNvSpPr/>
          <p:nvPr/>
        </p:nvSpPr>
        <p:spPr>
          <a:xfrm>
            <a:off x="5433332" y="3157517"/>
            <a:ext cx="434811" cy="2301060"/>
          </a:xfrm>
          <a:prstGeom prst="leftBrace">
            <a:avLst>
              <a:gd name="adj1" fmla="val 8333"/>
              <a:gd name="adj2" fmla="val 88797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7504" y="4887450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非最小ヒッグスセクターは新物理に現れる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973393" y="3309378"/>
            <a:ext cx="2962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複合ヒッグス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（擬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NG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ボソンとしてのヒッグス）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40152" y="4591591"/>
            <a:ext cx="2899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未解決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現象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ν-mass, DM, BAU, g-2, 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etc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8610" y="5733256"/>
            <a:ext cx="7023750" cy="553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ヒッグスセクターの解明 → 標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準模型を超える物理</a:t>
            </a: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の探索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0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152568</TotalTime>
  <Words>3099</Words>
  <Application>Microsoft Office PowerPoint</Application>
  <PresentationFormat>画面に合わせる (4:3)</PresentationFormat>
  <Paragraphs>600</Paragraphs>
  <Slides>34</Slides>
  <Notes>31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2" baseType="lpstr">
      <vt:lpstr>Meiryo UI</vt:lpstr>
      <vt:lpstr>ＭＳ Ｐゴシック</vt:lpstr>
      <vt:lpstr>メイリオ</vt:lpstr>
      <vt:lpstr>Arial</vt:lpstr>
      <vt:lpstr>Calibri</vt:lpstr>
      <vt:lpstr>Times New Roman</vt:lpstr>
      <vt:lpstr>Wingdings</vt:lpstr>
      <vt:lpstr>Office ​​テーマ</vt:lpstr>
      <vt:lpstr>h(125)結合のずれによるセカンドヒッグスボソン スケールとヒッグス構造の決定 </vt:lpstr>
      <vt:lpstr>PowerPoint プレゼンテーション</vt:lpstr>
      <vt:lpstr>PowerPoint プレゼンテーション</vt:lpstr>
      <vt:lpstr>　もくじ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Higgs sector from Higgs coupling measurements</dc:title>
  <dc:creator>Windows ユーザー</dc:creator>
  <cp:lastModifiedBy>kei yagyu</cp:lastModifiedBy>
  <cp:revision>7184</cp:revision>
  <cp:lastPrinted>2015-02-08T14:55:53Z</cp:lastPrinted>
  <dcterms:created xsi:type="dcterms:W3CDTF">2013-07-02T16:05:00Z</dcterms:created>
  <dcterms:modified xsi:type="dcterms:W3CDTF">2017-07-31T02:35:20Z</dcterms:modified>
</cp:coreProperties>
</file>