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8"/>
  </p:notesMasterIdLst>
  <p:sldIdLst>
    <p:sldId id="256" r:id="rId2"/>
    <p:sldId id="285" r:id="rId3"/>
    <p:sldId id="284" r:id="rId4"/>
    <p:sldId id="257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4" r:id="rId16"/>
    <p:sldId id="278" r:id="rId17"/>
    <p:sldId id="277" r:id="rId18"/>
    <p:sldId id="276" r:id="rId19"/>
    <p:sldId id="275" r:id="rId20"/>
    <p:sldId id="279" r:id="rId21"/>
    <p:sldId id="280" r:id="rId22"/>
    <p:sldId id="281" r:id="rId23"/>
    <p:sldId id="282" r:id="rId24"/>
    <p:sldId id="283" r:id="rId25"/>
    <p:sldId id="287" r:id="rId26"/>
    <p:sldId id="286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FC1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623" autoAdjust="0"/>
  </p:normalViewPr>
  <p:slideViewPr>
    <p:cSldViewPr>
      <p:cViewPr varScale="1">
        <p:scale>
          <a:sx n="55" d="100"/>
          <a:sy n="55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3E17-5A8A-4746-9EC4-D37CD980B670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E1122-EBCA-44B3-A5A6-6F8E7661E4B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E1122-EBCA-44B3-A5A6-6F8E7661E4BB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E1122-EBCA-44B3-A5A6-6F8E7661E4BB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E1122-EBCA-44B3-A5A6-6F8E7661E4BB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E1122-EBCA-44B3-A5A6-6F8E7661E4BB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2974AA-F096-4A28-BA55-3279D83762DC}" type="datetimeFigureOut">
              <a:rPr kumimoji="1" lang="ja-JP" altLang="en-US" smtClean="0"/>
              <a:pPr/>
              <a:t>2008/7/19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05C2BA-5962-41BB-B026-3D221A99C7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3.png"/><Relationship Id="rId9" Type="http://schemas.openxmlformats.org/officeDocument/2006/relationships/image" Target="../media/image5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Theoretical Aspects of </a:t>
            </a:r>
            <a:r>
              <a:rPr kumimoji="1" lang="en-US" altLang="ja-JP" dirty="0" err="1" smtClean="0"/>
              <a:t>Unparticle</a:t>
            </a:r>
            <a:r>
              <a:rPr lang="en-US" altLang="ja-JP" dirty="0" smtClean="0"/>
              <a:t> Physics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7986746" cy="1828816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Yu Nakayama (UC Berkeley)</a:t>
            </a:r>
          </a:p>
          <a:p>
            <a:r>
              <a:rPr lang="en-US" sz="1600" dirty="0" smtClean="0">
                <a:latin typeface="arial"/>
              </a:rPr>
              <a:t>Y. Nakayama,  “SUSY </a:t>
            </a:r>
            <a:r>
              <a:rPr lang="en-US" sz="1600" dirty="0" err="1" smtClean="0">
                <a:latin typeface="arial"/>
              </a:rPr>
              <a:t>Unparticle</a:t>
            </a:r>
            <a:r>
              <a:rPr lang="en-US" sz="1600" dirty="0" smtClean="0">
                <a:latin typeface="arial"/>
              </a:rPr>
              <a:t> and Conformal Sequestering,'' Phys. Rev. D 76, 105009 (2007) [arXiv:0707.2451 [</a:t>
            </a:r>
            <a:r>
              <a:rPr lang="en-US" sz="1600" dirty="0" err="1" smtClean="0">
                <a:latin typeface="arial"/>
              </a:rPr>
              <a:t>hep</a:t>
            </a:r>
            <a:r>
              <a:rPr lang="en-US" sz="1600" dirty="0" smtClean="0">
                <a:latin typeface="arial"/>
              </a:rPr>
              <a:t>-ph]</a:t>
            </a:r>
          </a:p>
          <a:p>
            <a:r>
              <a:rPr lang="en-US" sz="1600" dirty="0" smtClean="0">
                <a:latin typeface="arial"/>
              </a:rPr>
              <a:t>Y. Nakayama, C-M. Ho  Work in progress 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Can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 exist?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Yu Nakayama (UC Berkeley)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3600" dirty="0" err="1" smtClean="0"/>
              <a:t>Unitarity</a:t>
            </a:r>
            <a:r>
              <a:rPr lang="en-US" altLang="ja-JP" sz="3600" dirty="0" smtClean="0"/>
              <a:t> constraint on </a:t>
            </a:r>
            <a:r>
              <a:rPr lang="en-US" altLang="ja-JP" sz="3600" dirty="0" err="1" smtClean="0"/>
              <a:t>unparticle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en-US" altLang="ja-JP" sz="2800" dirty="0" smtClean="0"/>
              <a:t>Scaling dimension of  </a:t>
            </a:r>
            <a:r>
              <a:rPr lang="en-US" altLang="ja-JP" sz="2800" dirty="0" err="1" smtClean="0"/>
              <a:t>unparticle</a:t>
            </a:r>
            <a:r>
              <a:rPr lang="en-US" altLang="ja-JP" sz="2800" dirty="0" smtClean="0"/>
              <a:t> is very important : </a:t>
            </a:r>
            <a:r>
              <a:rPr lang="en-US" altLang="ja-JP" sz="2800" dirty="0" smtClean="0">
                <a:solidFill>
                  <a:srgbClr val="0070C0"/>
                </a:solidFill>
              </a:rPr>
              <a:t>d large </a:t>
            </a:r>
            <a:r>
              <a:rPr lang="en-US" altLang="ja-JP" sz="2800" dirty="0" smtClean="0">
                <a:solidFill>
                  <a:srgbClr val="0070C0"/>
                </a:solidFill>
                <a:sym typeface="Wingdings" pitchFamily="2" charset="2"/>
              </a:rPr>
              <a:t> interaction is too weak</a:t>
            </a:r>
          </a:p>
          <a:p>
            <a:r>
              <a:rPr lang="en-US" altLang="ja-JP" sz="2800" dirty="0" smtClean="0">
                <a:sym typeface="Wingdings" pitchFamily="2" charset="2"/>
              </a:rPr>
              <a:t>There is a </a:t>
            </a:r>
            <a:r>
              <a:rPr lang="en-US" altLang="ja-JP" sz="2800" dirty="0" err="1" smtClean="0">
                <a:solidFill>
                  <a:srgbClr val="FF0000"/>
                </a:solidFill>
                <a:sym typeface="Wingdings" pitchFamily="2" charset="2"/>
              </a:rPr>
              <a:t>unitarity</a:t>
            </a:r>
            <a:r>
              <a:rPr lang="en-US" altLang="ja-JP" sz="2800" dirty="0" smtClean="0">
                <a:solidFill>
                  <a:srgbClr val="FF0000"/>
                </a:solidFill>
                <a:sym typeface="Wingdings" pitchFamily="2" charset="2"/>
              </a:rPr>
              <a:t> constraint</a:t>
            </a:r>
            <a:r>
              <a:rPr lang="en-US" altLang="ja-JP" sz="2800" dirty="0" smtClean="0">
                <a:sym typeface="Wingdings" pitchFamily="2" charset="2"/>
              </a:rPr>
              <a:t> for CFT (Mack)</a:t>
            </a:r>
            <a:endParaRPr lang="en-US" altLang="ja-JP" sz="2800" dirty="0"/>
          </a:p>
          <a:p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                               (for primary operators)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sz="2400" dirty="0" smtClean="0"/>
              <a:t>Why? Excuse: </a:t>
            </a:r>
            <a:r>
              <a:rPr lang="en-US" altLang="ja-JP" sz="2400" dirty="0" err="1" smtClean="0"/>
              <a:t>Unparticle</a:t>
            </a:r>
            <a:r>
              <a:rPr lang="en-US" altLang="ja-JP" sz="2400" dirty="0" smtClean="0"/>
              <a:t> physics is based </a:t>
            </a:r>
            <a:r>
              <a:rPr lang="en-US" altLang="ja-JP" sz="2400" dirty="0" smtClean="0">
                <a:solidFill>
                  <a:srgbClr val="0070C0"/>
                </a:solidFill>
              </a:rPr>
              <a:t>not on conformal invariance</a:t>
            </a:r>
            <a:r>
              <a:rPr lang="en-US" altLang="ja-JP" sz="2400" dirty="0" smtClean="0"/>
              <a:t> but based only on </a:t>
            </a:r>
            <a:r>
              <a:rPr lang="en-US" altLang="ja-JP" sz="2400" dirty="0" smtClean="0">
                <a:solidFill>
                  <a:srgbClr val="0070C0"/>
                </a:solidFill>
              </a:rPr>
              <a:t>scale invariant theory</a:t>
            </a:r>
            <a:r>
              <a:rPr lang="en-US" altLang="ja-JP" sz="2400" dirty="0" smtClean="0"/>
              <a:t>! </a:t>
            </a:r>
          </a:p>
          <a:p>
            <a:r>
              <a:rPr lang="en-US" altLang="ja-JP" sz="2400" dirty="0" smtClean="0"/>
              <a:t>You’re making </a:t>
            </a:r>
            <a:r>
              <a:rPr lang="en-US" altLang="ja-JP" sz="2400" dirty="0" smtClean="0">
                <a:solidFill>
                  <a:srgbClr val="0070C0"/>
                </a:solidFill>
              </a:rPr>
              <a:t>too strong assumption </a:t>
            </a:r>
            <a:r>
              <a:rPr lang="en-US" altLang="ja-JP" sz="2400" dirty="0" smtClean="0"/>
              <a:t>(private communication with H. </a:t>
            </a:r>
            <a:r>
              <a:rPr lang="en-US" altLang="ja-JP" sz="2400" dirty="0" err="1" smtClean="0"/>
              <a:t>Georgi</a:t>
            </a:r>
            <a:r>
              <a:rPr lang="en-US" altLang="ja-JP" sz="2400" dirty="0" smtClean="0"/>
              <a:t>)</a:t>
            </a:r>
            <a:endParaRPr kumimoji="1"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3357562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But this condition has been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neglected</a:t>
            </a:r>
            <a:r>
              <a:rPr kumimoji="1" lang="en-US" altLang="ja-JP" sz="2800" dirty="0" smtClean="0"/>
              <a:t> by most of the </a:t>
            </a:r>
            <a:r>
              <a:rPr kumimoji="1" lang="en-US" altLang="ja-JP" sz="2800" dirty="0" err="1" smtClean="0"/>
              <a:t>unparticle</a:t>
            </a:r>
            <a:r>
              <a:rPr kumimoji="1" lang="en-US" altLang="ja-JP" sz="2800" dirty="0" smtClean="0"/>
              <a:t> literatures (Nakayama, GIR)</a:t>
            </a:r>
            <a:endParaRPr kumimoji="1" lang="ja-JP" altLang="en-US" sz="2800" dirty="0"/>
          </a:p>
        </p:txBody>
      </p:sp>
      <p:pic>
        <p:nvPicPr>
          <p:cNvPr id="24578" name="Picture 2" descr="\begin{align*}&#10; d \ge j_1 + j_2 + 2 - \delta_{j_1j_2,0}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57430"/>
            <a:ext cx="4029075" cy="400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Scale inv </a:t>
            </a:r>
            <a:r>
              <a:rPr lang="en-US" altLang="ja-JP" sz="3600" dirty="0" err="1" smtClean="0"/>
              <a:t>vs</a:t>
            </a:r>
            <a:r>
              <a:rPr lang="en-US" altLang="ja-JP" sz="3600" dirty="0" smtClean="0"/>
              <a:t> Conformal inv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2800" dirty="0" smtClean="0"/>
              <a:t>                        Ancient History</a:t>
            </a:r>
          </a:p>
          <a:p>
            <a:pPr>
              <a:buNone/>
            </a:pPr>
            <a:r>
              <a:rPr lang="en-US" altLang="ja-JP" sz="2400" dirty="0" smtClean="0"/>
              <a:t>In </a:t>
            </a:r>
            <a:r>
              <a:rPr lang="en-US" altLang="ja-JP" sz="2400" dirty="0" err="1" smtClean="0"/>
              <a:t>Dubna</a:t>
            </a:r>
            <a:r>
              <a:rPr lang="en-US" altLang="ja-JP" sz="2400" dirty="0" smtClean="0"/>
              <a:t> (Russia in 60s) conference on </a:t>
            </a:r>
            <a:r>
              <a:rPr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scale invariance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W:   What is the difference between </a:t>
            </a:r>
            <a:r>
              <a:rPr lang="en-US" altLang="ja-JP" sz="2400" dirty="0" smtClean="0">
                <a:solidFill>
                  <a:srgbClr val="FF0000"/>
                </a:solidFill>
              </a:rPr>
              <a:t>conformal invariance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 </a:t>
            </a:r>
            <a:r>
              <a:rPr lang="en-US" altLang="ja-JP" sz="2400" dirty="0" smtClean="0">
                <a:solidFill>
                  <a:srgbClr val="0070C0"/>
                </a:solidFill>
              </a:rPr>
              <a:t>scale invariance</a:t>
            </a:r>
            <a:r>
              <a:rPr lang="en-US" altLang="ja-JP" sz="2400" dirty="0" smtClean="0"/>
              <a:t>? (what KGB called “provocative question”)</a:t>
            </a:r>
          </a:p>
          <a:p>
            <a:pPr>
              <a:buNone/>
            </a:pPr>
            <a:r>
              <a:rPr lang="en-US" altLang="ja-JP" sz="2400" dirty="0" smtClean="0"/>
              <a:t>Prof. B :  There is </a:t>
            </a:r>
            <a:r>
              <a:rPr lang="en-US" altLang="ja-JP" sz="2400" dirty="0" smtClean="0">
                <a:solidFill>
                  <a:srgbClr val="0070C0"/>
                </a:solidFill>
              </a:rPr>
              <a:t>no theoretical difference</a:t>
            </a:r>
            <a:r>
              <a:rPr lang="en-US" altLang="ja-JP" sz="2400" dirty="0" smtClean="0"/>
              <a:t>, but when     some young people want to use a fancy word, they call it </a:t>
            </a:r>
            <a:r>
              <a:rPr lang="en-US" altLang="ja-JP" sz="2400" dirty="0" smtClean="0">
                <a:solidFill>
                  <a:srgbClr val="FF0000"/>
                </a:solidFill>
              </a:rPr>
              <a:t>conformal symmetry</a:t>
            </a:r>
            <a:r>
              <a:rPr lang="en-US" altLang="ja-JP" sz="2400" dirty="0" smtClean="0"/>
              <a:t>.</a:t>
            </a:r>
          </a:p>
          <a:p>
            <a:pPr>
              <a:buNone/>
            </a:pPr>
            <a:r>
              <a:rPr lang="en-US" altLang="ja-JP" sz="2400" dirty="0" smtClean="0"/>
              <a:t>A:   </a:t>
            </a:r>
            <a:r>
              <a:rPr lang="en-US" altLang="ja-JP" sz="2400" dirty="0" smtClean="0">
                <a:solidFill>
                  <a:srgbClr val="FF0000"/>
                </a:solidFill>
              </a:rPr>
              <a:t>15</a:t>
            </a:r>
            <a:r>
              <a:rPr lang="en-US" altLang="ja-JP" sz="2400" dirty="0" smtClean="0"/>
              <a:t> parameters!!</a:t>
            </a:r>
          </a:p>
          <a:p>
            <a:pPr>
              <a:buNone/>
            </a:pPr>
            <a:r>
              <a:rPr lang="en-US" altLang="ja-JP" sz="2400" dirty="0" smtClean="0"/>
              <a:t>                       suddenly  break was announced      </a:t>
            </a:r>
          </a:p>
          <a:p>
            <a:pPr>
              <a:buNone/>
            </a:pPr>
            <a:r>
              <a:rPr lang="en-US" altLang="ja-JP" sz="2400" dirty="0" smtClean="0"/>
              <a:t>                                 (Ancient History of CFT: A. </a:t>
            </a:r>
            <a:r>
              <a:rPr lang="en-US" altLang="ja-JP" sz="2400" dirty="0" err="1" smtClean="0"/>
              <a:t>Migdal</a:t>
            </a:r>
            <a:r>
              <a:rPr lang="en-US" altLang="ja-JP" sz="2400" dirty="0" smtClean="0"/>
              <a:t> )</a:t>
            </a:r>
          </a:p>
          <a:p>
            <a:endParaRPr kumimoji="1" lang="en-US" altLang="ja-JP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Scale invariant but non-conformal field theory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No known unitary example  </a:t>
            </a:r>
            <a:r>
              <a:rPr lang="en-US" altLang="ja-JP" sz="2800" dirty="0" smtClean="0"/>
              <a:t>for dimension higher than 2.</a:t>
            </a:r>
          </a:p>
          <a:p>
            <a:r>
              <a:rPr lang="en-US" altLang="ja-JP" sz="2800" dirty="0" smtClean="0">
                <a:solidFill>
                  <a:srgbClr val="0070C0"/>
                </a:solidFill>
              </a:rPr>
              <a:t>Non-unitary example</a:t>
            </a:r>
            <a:r>
              <a:rPr lang="en-US" altLang="ja-JP" sz="2800" dirty="0" smtClean="0"/>
              <a:t>:</a:t>
            </a:r>
          </a:p>
          <a:p>
            <a:pPr lvl="1"/>
            <a:r>
              <a:rPr lang="en-US" altLang="ja-JP" sz="2400" dirty="0" smtClean="0"/>
              <a:t>Free </a:t>
            </a:r>
            <a:r>
              <a:rPr lang="en-US" altLang="ja-JP" sz="2400" dirty="0" err="1" smtClean="0"/>
              <a:t>massless</a:t>
            </a:r>
            <a:r>
              <a:rPr lang="en-US" altLang="ja-JP" sz="2400" dirty="0" smtClean="0"/>
              <a:t> vector field theory without gauge invariance</a:t>
            </a:r>
          </a:p>
          <a:p>
            <a:pPr lvl="1"/>
            <a:endParaRPr lang="en-US" altLang="ja-JP" sz="2400" dirty="0" smtClean="0"/>
          </a:p>
          <a:p>
            <a:pPr lvl="1">
              <a:buNone/>
            </a:pPr>
            <a:r>
              <a:rPr lang="en-US" altLang="ja-JP" sz="2400" dirty="0" smtClean="0"/>
              <a:t>In general, </a:t>
            </a:r>
            <a:r>
              <a:rPr lang="en-US" altLang="ja-JP" sz="2400" dirty="0" smtClean="0">
                <a:solidFill>
                  <a:srgbClr val="0070C0"/>
                </a:solidFill>
              </a:rPr>
              <a:t>gauge/conformal invariance is lost</a:t>
            </a:r>
            <a:r>
              <a:rPr lang="en-US" altLang="ja-JP" sz="2400" dirty="0" smtClean="0"/>
              <a:t>, but only Maxwell case, they are recovered.</a:t>
            </a:r>
          </a:p>
          <a:p>
            <a:pPr lvl="1"/>
            <a:r>
              <a:rPr lang="en-US" altLang="ja-JP" sz="2400" dirty="0" smtClean="0">
                <a:solidFill>
                  <a:srgbClr val="FF0000"/>
                </a:solidFill>
              </a:rPr>
              <a:t>Non-trivially interacting theory </a:t>
            </a:r>
            <a:r>
              <a:rPr lang="en-US" altLang="ja-JP" sz="2400" dirty="0" smtClean="0"/>
              <a:t>based on </a:t>
            </a:r>
            <a:r>
              <a:rPr lang="en-US" altLang="ja-JP" sz="2400" dirty="0" err="1" smtClean="0"/>
              <a:t>Liouville</a:t>
            </a:r>
            <a:r>
              <a:rPr lang="en-US" altLang="ja-JP" sz="2400" dirty="0" smtClean="0"/>
              <a:t> theory (H-N</a:t>
            </a:r>
            <a:r>
              <a:rPr lang="ja-JP" altLang="en-US" sz="2400" dirty="0" smtClean="0"/>
              <a:t>　</a:t>
            </a:r>
            <a:r>
              <a:rPr lang="en-US" sz="1600" dirty="0" smtClean="0"/>
              <a:t>arXiv:0804.3635 </a:t>
            </a:r>
            <a:r>
              <a:rPr lang="en-US" altLang="ja-JP" sz="2400" dirty="0" smtClean="0"/>
              <a:t> )</a:t>
            </a:r>
          </a:p>
          <a:p>
            <a:pPr lvl="1"/>
            <a:endParaRPr lang="en-US" altLang="ja-JP" sz="2400" dirty="0" smtClean="0"/>
          </a:p>
          <a:p>
            <a:r>
              <a:rPr lang="en-US" altLang="ja-JP" sz="2800" dirty="0" smtClean="0"/>
              <a:t>In 2d, equivalence was proved by </a:t>
            </a:r>
            <a:r>
              <a:rPr lang="en-US" altLang="ja-JP" sz="2800" dirty="0" err="1" smtClean="0"/>
              <a:t>Polchinski</a:t>
            </a:r>
            <a:r>
              <a:rPr lang="en-US" altLang="ja-JP" sz="2800" dirty="0" smtClean="0"/>
              <a:t> </a:t>
            </a:r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</p:txBody>
      </p:sp>
      <p:pic>
        <p:nvPicPr>
          <p:cNvPr id="26626" name="Picture 2" descr="\begin{align*}&#10;L = \alpha \partial_\mu S^\nu \partial_\mu S^\nu + \beta (\partial^\mu S_\mu)^2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214686"/>
            <a:ext cx="4876800" cy="476250"/>
          </a:xfrm>
          <a:prstGeom prst="rect">
            <a:avLst/>
          </a:prstGeom>
          <a:noFill/>
        </p:spPr>
      </p:pic>
      <p:pic>
        <p:nvPicPr>
          <p:cNvPr id="26632" name="Picture 8" descr="\begin{align*}&#10;L = (1+\lambda e^{iv(X^0-X^1)}) (\partial\phi)^2 -(\partial X^0)^2 + (\partial X^1)^2 + \mu e^{2b\phi}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286388"/>
            <a:ext cx="7667643" cy="407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CFT breaking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fontScale="85000" lnSpcReduction="10000"/>
          </a:bodyPr>
          <a:lstStyle/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Dangerous coupling to Higgs  </a:t>
            </a:r>
          </a:p>
          <a:p>
            <a:pPr>
              <a:buNone/>
            </a:pPr>
            <a:r>
              <a:rPr lang="en-US" altLang="ja-JP" sz="1900" dirty="0" smtClean="0"/>
              <a:t>      Fox, </a:t>
            </a:r>
            <a:r>
              <a:rPr lang="en-US" altLang="ja-JP" sz="1900" dirty="0" err="1" smtClean="0"/>
              <a:t>Rajaraman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Shirman</a:t>
            </a:r>
            <a:r>
              <a:rPr lang="en-US" altLang="ja-JP" sz="1900" dirty="0" smtClean="0"/>
              <a:t> arXiv:0705.3092.Chen He arXiv:0705.3946 </a:t>
            </a:r>
            <a:r>
              <a:rPr lang="en-US" altLang="ja-JP" sz="1900" dirty="0" err="1" smtClean="0"/>
              <a:t>Bander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Feng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Rajaraman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Shirman</a:t>
            </a:r>
            <a:r>
              <a:rPr lang="en-US" altLang="ja-JP" sz="1900" dirty="0" smtClean="0"/>
              <a:t>, arXiv:0706.2677. Kikuchi Okada, arXiv:0707.0893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</a:t>
            </a:r>
          </a:p>
          <a:p>
            <a:pPr>
              <a:buNone/>
            </a:pPr>
            <a:r>
              <a:rPr lang="ja-JP" altLang="en-US" sz="2400" dirty="0" smtClean="0"/>
              <a:t>　　　　　　　　　　　　　　      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</a:p>
          <a:p>
            <a:pPr lvl="1">
              <a:buNone/>
            </a:pPr>
            <a:r>
              <a:rPr lang="en-US" altLang="ja-JP" sz="2400" dirty="0" smtClean="0">
                <a:sym typeface="Wingdings" pitchFamily="2" charset="2"/>
              </a:rPr>
              <a:t>Tadpole for            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breaking of scale invariance </a:t>
            </a:r>
            <a:r>
              <a:rPr lang="en-US" altLang="ja-JP" sz="2400" dirty="0" smtClean="0">
                <a:sym typeface="Wingdings" pitchFamily="2" charset="2"/>
              </a:rPr>
              <a:t>at the scale          </a:t>
            </a:r>
            <a:r>
              <a:rPr lang="ja-JP" altLang="en-US" sz="2400" dirty="0" smtClean="0"/>
              <a:t>　　　　　　　　　　　  </a:t>
            </a:r>
            <a:endParaRPr lang="en-US" altLang="ja-JP" sz="2400" dirty="0" smtClean="0"/>
          </a:p>
          <a:p>
            <a:pPr lvl="1">
              <a:buNone/>
            </a:pPr>
            <a:endParaRPr lang="en-US" altLang="ja-JP" sz="2400" dirty="0" smtClean="0"/>
          </a:p>
          <a:p>
            <a:pPr lvl="1"/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70C0"/>
                </a:solidFill>
              </a:rPr>
              <a:t>This will spoil the </a:t>
            </a:r>
            <a:r>
              <a:rPr lang="en-US" altLang="ja-JP" dirty="0" err="1" smtClean="0">
                <a:solidFill>
                  <a:srgbClr val="0070C0"/>
                </a:solidFill>
              </a:rPr>
              <a:t>unparticle</a:t>
            </a:r>
            <a:r>
              <a:rPr lang="en-US" altLang="ja-JP" dirty="0" smtClean="0">
                <a:solidFill>
                  <a:srgbClr val="0070C0"/>
                </a:solidFill>
              </a:rPr>
              <a:t> scenario completely</a:t>
            </a:r>
            <a:r>
              <a:rPr lang="en-US" altLang="ja-JP" sz="2800" dirty="0" smtClean="0"/>
              <a:t>.</a:t>
            </a:r>
            <a:endParaRPr lang="en-US" altLang="ja-JP" dirty="0" smtClean="0"/>
          </a:p>
          <a:p>
            <a:pPr lvl="1"/>
            <a:r>
              <a:rPr lang="en-US" altLang="ja-JP" sz="2800" dirty="0" smtClean="0"/>
              <a:t>Of course it is still “</a:t>
            </a:r>
            <a:r>
              <a:rPr lang="en-US" altLang="ja-JP" sz="2800" dirty="0" err="1" smtClean="0"/>
              <a:t>unparticle</a:t>
            </a:r>
            <a:r>
              <a:rPr lang="en-US" altLang="ja-JP" sz="2800" dirty="0" smtClean="0"/>
              <a:t>” above v, but… Similarly </a:t>
            </a:r>
            <a:r>
              <a:rPr lang="en-US" altLang="ja-JP" sz="2800" dirty="0" smtClean="0">
                <a:solidFill>
                  <a:srgbClr val="0070C0"/>
                </a:solidFill>
              </a:rPr>
              <a:t>conformal SUSY breaking scenario </a:t>
            </a:r>
            <a:r>
              <a:rPr lang="en-US" altLang="ja-JP" dirty="0" smtClean="0"/>
              <a:t>(see e.g. </a:t>
            </a:r>
            <a:r>
              <a:rPr lang="en-US" altLang="ja-JP" sz="2000" dirty="0" smtClean="0"/>
              <a:t>arXiv:0802.2753</a:t>
            </a:r>
            <a:r>
              <a:rPr lang="en-US" altLang="ja-JP" dirty="0" smtClean="0"/>
              <a:t>)</a:t>
            </a:r>
            <a:r>
              <a:rPr lang="en-US" altLang="ja-JP" dirty="0" smtClean="0">
                <a:solidFill>
                  <a:srgbClr val="0070C0"/>
                </a:solidFill>
              </a:rPr>
              <a:t> </a:t>
            </a:r>
            <a:r>
              <a:rPr lang="en-US" altLang="ja-JP" sz="2800" dirty="0" smtClean="0"/>
              <a:t>contains </a:t>
            </a:r>
            <a:r>
              <a:rPr lang="en-US" altLang="ja-JP" sz="2800" dirty="0" err="1" smtClean="0"/>
              <a:t>unparticle</a:t>
            </a:r>
            <a:r>
              <a:rPr lang="en-US" altLang="ja-JP" sz="2800" dirty="0" smtClean="0"/>
              <a:t> above the messenger scale…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5786" y="785794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B0F0"/>
                </a:solidFill>
              </a:rPr>
              <a:t>Scale invariance </a:t>
            </a:r>
            <a:r>
              <a:rPr lang="en-US" altLang="ja-JP" sz="2800" dirty="0" smtClean="0"/>
              <a:t>should be </a:t>
            </a:r>
            <a:r>
              <a:rPr lang="en-US" altLang="ja-JP" sz="2800" dirty="0" smtClean="0">
                <a:solidFill>
                  <a:srgbClr val="FF0000"/>
                </a:solidFill>
              </a:rPr>
              <a:t>intact</a:t>
            </a:r>
            <a:r>
              <a:rPr lang="en-US" altLang="ja-JP" sz="2800" dirty="0" smtClean="0"/>
              <a:t> (at least) around EW scale: otherwise </a:t>
            </a:r>
            <a:r>
              <a:rPr lang="en-US" altLang="ja-JP" sz="2800" dirty="0" smtClean="0">
                <a:solidFill>
                  <a:srgbClr val="00B0F0"/>
                </a:solidFill>
              </a:rPr>
              <a:t>usual particle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pic>
        <p:nvPicPr>
          <p:cNvPr id="1026" name="Picture 2" descr="\begin{align*}&#10;\phi^\dagger \phi O_U  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857496"/>
            <a:ext cx="1152525" cy="428626"/>
          </a:xfrm>
          <a:prstGeom prst="rect">
            <a:avLst/>
          </a:prstGeom>
          <a:noFill/>
        </p:spPr>
      </p:pic>
      <p:pic>
        <p:nvPicPr>
          <p:cNvPr id="1028" name="Picture 4" descr="\begin{align*}&#10;v^2 O_U  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928934"/>
            <a:ext cx="789141" cy="357190"/>
          </a:xfrm>
          <a:prstGeom prst="rect">
            <a:avLst/>
          </a:prstGeom>
          <a:noFill/>
        </p:spPr>
      </p:pic>
      <p:pic>
        <p:nvPicPr>
          <p:cNvPr id="1030" name="Picture 6" descr="\begin{align*}&#10;O_U  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3357562"/>
            <a:ext cx="551091" cy="357190"/>
          </a:xfrm>
          <a:prstGeom prst="rect">
            <a:avLst/>
          </a:prstGeom>
          <a:noFill/>
        </p:spPr>
      </p:pic>
      <p:pic>
        <p:nvPicPr>
          <p:cNvPr id="1032" name="Picture 8" descr="\begin{align*}&#10; \left[\left(\frac{v}{\Lambda_U}\right)^2 \left(\frac{\Lambda_U}{M_U}\right)^{d_{UV}-2}\right]^{\frac{1}{4-d}} \Lambda_U&#10;\end{align*}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3714752"/>
            <a:ext cx="2857520" cy="7067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SUSY </a:t>
            </a:r>
            <a:r>
              <a:rPr kumimoji="1" lang="en-US" altLang="ja-JP" sz="2800" dirty="0" err="1" smtClean="0"/>
              <a:t>unparticle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Ex: SQCD with </a:t>
            </a:r>
          </a:p>
          <a:p>
            <a:pPr lvl="1"/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r>
              <a:rPr lang="en-US" altLang="ja-JP" sz="2400" dirty="0" smtClean="0"/>
              <a:t>Problem: SUSY breaking necessarily introduce </a:t>
            </a:r>
            <a:r>
              <a:rPr lang="en-US" altLang="ja-JP" sz="2400" dirty="0" smtClean="0">
                <a:solidFill>
                  <a:srgbClr val="0070C0"/>
                </a:solidFill>
              </a:rPr>
              <a:t>soft mass to hidden SQCD </a:t>
            </a:r>
            <a:r>
              <a:rPr lang="en-US" altLang="ja-JP" sz="2400" dirty="0" smtClean="0"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breakdown of CFT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2910" y="857232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/>
              <a:t>Many properties of </a:t>
            </a:r>
            <a:r>
              <a:rPr lang="en-US" altLang="ja-JP" sz="2800" dirty="0" err="1" smtClean="0"/>
              <a:t>unparticle</a:t>
            </a:r>
            <a:r>
              <a:rPr lang="en-US" altLang="ja-JP" sz="2800" dirty="0" smtClean="0"/>
              <a:t> is explicitly calculable in </a:t>
            </a:r>
            <a:r>
              <a:rPr lang="en-US" altLang="ja-JP" sz="2800" dirty="0" smtClean="0">
                <a:solidFill>
                  <a:srgbClr val="FF0000"/>
                </a:solidFill>
              </a:rPr>
              <a:t>SUSY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unparticle</a:t>
            </a:r>
            <a:r>
              <a:rPr lang="en-US" altLang="ja-JP" sz="2800" dirty="0" smtClean="0">
                <a:solidFill>
                  <a:srgbClr val="FF0000"/>
                </a:solidFill>
              </a:rPr>
              <a:t> scenario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pic>
        <p:nvPicPr>
          <p:cNvPr id="29698" name="Picture 2" descr="\begin{align*}&#10;\frac{3}{2}N_c &lt; N_f &lt; 3N_c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5" y="1928802"/>
            <a:ext cx="2102318" cy="571504"/>
          </a:xfrm>
          <a:prstGeom prst="rect">
            <a:avLst/>
          </a:prstGeom>
          <a:noFill/>
        </p:spPr>
      </p:pic>
      <p:pic>
        <p:nvPicPr>
          <p:cNvPr id="29700" name="Picture 4" descr="\begin{align*}&#10;d(Q_i\bar{Q}_j) = 3\frac{N_c-N_f}{N_f} &lt; 2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3" y="2500306"/>
            <a:ext cx="3082145" cy="642942"/>
          </a:xfrm>
          <a:prstGeom prst="rect">
            <a:avLst/>
          </a:prstGeom>
          <a:noFill/>
        </p:spPr>
      </p:pic>
      <p:pic>
        <p:nvPicPr>
          <p:cNvPr id="29702" name="Picture 6" descr="\begin{align*}&#10;d(Q_i^\dagger{Q}_j) = 2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3143248"/>
            <a:ext cx="1871122" cy="428628"/>
          </a:xfrm>
          <a:prstGeom prst="rect">
            <a:avLst/>
          </a:prstGeom>
          <a:noFill/>
        </p:spPr>
      </p:pic>
      <p:pic>
        <p:nvPicPr>
          <p:cNvPr id="29706" name="Picture 10" descr="\begin{align*}&#10;d(Q_i^\dagger Q_i + \bar{Q}_i^\dagger \bar{Q}_i) = 2 + \beta'(\alpha_*) &gt;2&#10;\end{align*}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3643314"/>
            <a:ext cx="4929222" cy="410098"/>
          </a:xfrm>
          <a:prstGeom prst="rect">
            <a:avLst/>
          </a:prstGeom>
          <a:noFill/>
        </p:spPr>
      </p:pic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1428728" y="5143512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SM</a:t>
                      </a:r>
                      <a:r>
                        <a:rPr kumimoji="1" lang="en-US" altLang="ja-JP" baseline="0" dirty="0" smtClean="0"/>
                        <a:t>   hidden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Gravity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Gauge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Anomaly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Gravity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      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Gauge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    ？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Anomaly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</a:t>
                      </a:r>
                      <a:r>
                        <a:rPr kumimoji="1" lang="ja-JP" altLang="en-US" dirty="0" smtClean="0"/>
                        <a:t>△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Conformal sequestering and SUSY </a:t>
            </a:r>
            <a:r>
              <a:rPr kumimoji="1" lang="en-US" altLang="ja-JP" sz="2800" dirty="0" err="1" smtClean="0"/>
              <a:t>unparticle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SUSY 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unparticle</a:t>
            </a:r>
            <a:r>
              <a:rPr lang="en-US" altLang="ja-JP" sz="2800" dirty="0" smtClean="0">
                <a:solidFill>
                  <a:srgbClr val="0070C0"/>
                </a:solidFill>
              </a:rPr>
              <a:t> is difficult </a:t>
            </a:r>
            <a:r>
              <a:rPr lang="en-US" altLang="ja-JP" sz="2800" dirty="0" smtClean="0"/>
              <a:t>unless SUSY breaking to </a:t>
            </a:r>
            <a:r>
              <a:rPr lang="en-US" altLang="ja-JP" sz="2800" dirty="0" err="1" smtClean="0"/>
              <a:t>unparticle</a:t>
            </a:r>
            <a:r>
              <a:rPr lang="en-US" altLang="ja-JP" sz="2800" dirty="0" smtClean="0"/>
              <a:t> is </a:t>
            </a:r>
            <a:r>
              <a:rPr lang="en-US" altLang="ja-JP" sz="2800" dirty="0" smtClean="0">
                <a:solidFill>
                  <a:srgbClr val="FF0000"/>
                </a:solidFill>
              </a:rPr>
              <a:t>anomaly mediation</a:t>
            </a:r>
          </a:p>
          <a:p>
            <a:r>
              <a:rPr lang="en-US" altLang="ja-JP" sz="2800" dirty="0" smtClean="0"/>
              <a:t>Need to </a:t>
            </a:r>
            <a:r>
              <a:rPr lang="en-US" altLang="ja-JP" sz="2800" dirty="0" smtClean="0">
                <a:solidFill>
                  <a:srgbClr val="0070C0"/>
                </a:solidFill>
              </a:rPr>
              <a:t>suppress gravity mediation </a:t>
            </a:r>
          </a:p>
          <a:p>
            <a:r>
              <a:rPr lang="en-US" altLang="ja-JP" sz="2800" dirty="0" smtClean="0"/>
              <a:t>Interesting possibility is </a:t>
            </a:r>
            <a:r>
              <a:rPr lang="en-US" altLang="ja-JP" sz="2800" dirty="0" smtClean="0">
                <a:solidFill>
                  <a:srgbClr val="FF0000"/>
                </a:solidFill>
              </a:rPr>
              <a:t>conformal sequestering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Should be suppressed to realize sequestering</a:t>
            </a:r>
          </a:p>
        </p:txBody>
      </p:sp>
      <p:pic>
        <p:nvPicPr>
          <p:cNvPr id="35842" name="Picture 2" descr="\begin{align*}&#10;\delta K = c S^\dagger S  Q^\dagger_i Q_j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286124"/>
            <a:ext cx="2857500" cy="495301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642910" y="5143512"/>
            <a:ext cx="8001056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If the </a:t>
            </a:r>
            <a:r>
              <a:rPr lang="en-US" altLang="ja-JP" sz="2800" dirty="0" smtClean="0">
                <a:solidFill>
                  <a:srgbClr val="002060"/>
                </a:solidFill>
              </a:rPr>
              <a:t>hidden sector is strongly interacting</a:t>
            </a:r>
            <a:r>
              <a:rPr lang="en-US" altLang="ja-JP" sz="2800" dirty="0" smtClean="0"/>
              <a:t>, then they may be suppressed by </a:t>
            </a:r>
            <a:r>
              <a:rPr lang="en-US" altLang="ja-JP" sz="2800" dirty="0" smtClean="0">
                <a:solidFill>
                  <a:srgbClr val="FF0000"/>
                </a:solidFill>
              </a:rPr>
              <a:t>anomalous dimension</a:t>
            </a:r>
            <a:r>
              <a:rPr lang="en-US" altLang="ja-JP" sz="2800" dirty="0" smtClean="0"/>
              <a:t>!</a:t>
            </a:r>
            <a:endParaRPr kumimoji="1" lang="ja-JP" altLang="en-US" sz="2800" dirty="0"/>
          </a:p>
        </p:txBody>
      </p:sp>
      <p:pic>
        <p:nvPicPr>
          <p:cNvPr id="35844" name="Picture 4" descr="\begin{align*}&#10;C(\Lambda) = c\left( \frac{\Lambda}{\Lambda}_U\right)^\gamma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286256"/>
            <a:ext cx="2214578" cy="710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Contact term dominance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ja-JP" sz="2400" dirty="0" err="1" smtClean="0"/>
              <a:t>Unparticle</a:t>
            </a:r>
            <a:r>
              <a:rPr lang="en-US" altLang="ja-JP" sz="2400" dirty="0" smtClean="0"/>
              <a:t> interaction                     might not be the </a:t>
            </a:r>
            <a:r>
              <a:rPr lang="en-US" altLang="ja-JP" sz="2400" dirty="0" smtClean="0">
                <a:solidFill>
                  <a:srgbClr val="0070C0"/>
                </a:solidFill>
              </a:rPr>
              <a:t>dominant interaction </a:t>
            </a:r>
            <a:r>
              <a:rPr lang="en-US" altLang="ja-JP" sz="2400" dirty="0" smtClean="0"/>
              <a:t>in new physics.</a:t>
            </a:r>
          </a:p>
          <a:p>
            <a:r>
              <a:rPr lang="en-US" altLang="ja-JP" sz="2400" dirty="0" smtClean="0"/>
              <a:t>         could appear  as </a:t>
            </a:r>
            <a:r>
              <a:rPr lang="en-US" altLang="ja-JP" sz="2400" dirty="0" smtClean="0">
                <a:solidFill>
                  <a:srgbClr val="FF0000"/>
                </a:solidFill>
              </a:rPr>
              <a:t>contact term interaction </a:t>
            </a:r>
            <a:r>
              <a:rPr lang="en-US" altLang="ja-JP" sz="1800" dirty="0" smtClean="0"/>
              <a:t>(BIR)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endParaRPr lang="en-US" altLang="ja-JP" sz="2800" dirty="0" smtClean="0"/>
          </a:p>
          <a:p>
            <a:r>
              <a:rPr lang="en-US" altLang="ja-JP" sz="2400" dirty="0" smtClean="0"/>
              <a:t>Indeed the </a:t>
            </a:r>
            <a:r>
              <a:rPr lang="en-US" altLang="ja-JP" sz="2400" dirty="0" smtClean="0">
                <a:solidFill>
                  <a:srgbClr val="0070C0"/>
                </a:solidFill>
              </a:rPr>
              <a:t>renormalization group equation </a:t>
            </a:r>
            <a:r>
              <a:rPr lang="en-US" altLang="ja-JP" sz="2400" dirty="0" smtClean="0"/>
              <a:t>makes it inevitable</a:t>
            </a:r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The amplitude is dominated by </a:t>
            </a:r>
            <a:r>
              <a:rPr lang="en-US" altLang="ja-JP" sz="2400" dirty="0" smtClean="0">
                <a:solidFill>
                  <a:srgbClr val="0070C0"/>
                </a:solidFill>
              </a:rPr>
              <a:t>contact terms</a:t>
            </a:r>
          </a:p>
        </p:txBody>
      </p:sp>
      <p:pic>
        <p:nvPicPr>
          <p:cNvPr id="10" name="Picture 2" descr="\begin{align*}&#10; 　\frac{1}{M_U^k} O_{SM} O_{UV}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857232"/>
            <a:ext cx="1255268" cy="500066"/>
          </a:xfrm>
          <a:prstGeom prst="rect">
            <a:avLst/>
          </a:prstGeom>
          <a:noFill/>
        </p:spPr>
      </p:pic>
      <p:pic>
        <p:nvPicPr>
          <p:cNvPr id="31746" name="Picture 2" descr="\begin{align*}&#10; \frac{O_{SM}^2}{M^{k'}}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5" y="1785926"/>
            <a:ext cx="565292" cy="571504"/>
          </a:xfrm>
          <a:prstGeom prst="rect">
            <a:avLst/>
          </a:prstGeom>
          <a:noFill/>
        </p:spPr>
      </p:pic>
      <p:pic>
        <p:nvPicPr>
          <p:cNvPr id="31748" name="Picture 4" descr="\begin{align*}&#10; \left(\frac{\partial}{\partial \log\mu} + \beta(g)\frac{\partial}{\partial g} \right) C_i = \gamma_{ij} C_j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3214687"/>
            <a:ext cx="3929090" cy="694186"/>
          </a:xfrm>
          <a:prstGeom prst="rect">
            <a:avLst/>
          </a:prstGeom>
          <a:noFill/>
        </p:spPr>
      </p:pic>
      <p:pic>
        <p:nvPicPr>
          <p:cNvPr id="31750" name="Picture 6" descr="\begin{align*}&#10;C_1 = C' + C'' \frac{\gamma_{12}(g_*)}{\gamma_{11}(g_*)} \left(\left(\frac{\mu}{\Lambda}\right)^{\gamma_{11}(g_*)} - 1 \right)&#10;\end{align*}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4071942"/>
            <a:ext cx="4429156" cy="617735"/>
          </a:xfrm>
          <a:prstGeom prst="rect">
            <a:avLst/>
          </a:prstGeom>
          <a:noFill/>
        </p:spPr>
      </p:pic>
      <p:pic>
        <p:nvPicPr>
          <p:cNvPr id="31752" name="Picture 8" descr="\begin{align*}&#10;\frac{A_{un}}{A_{con}} = \frac{C_2^2}{C_1}\left(\frac{E}{M_U}\right)\left(\frac{E}{\Lambda_U}\right)^{2(d-3)}&#10;\end{align*}&#10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5984" y="5500702"/>
            <a:ext cx="4492936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AdS-Unparticle</a:t>
            </a:r>
            <a:r>
              <a:rPr lang="en-US" altLang="ja-JP" dirty="0" smtClean="0"/>
              <a:t> correspondence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Yu Nakayama (UC Berkeley)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2800" dirty="0" err="1" smtClean="0"/>
              <a:t>AdS</a:t>
            </a:r>
            <a:r>
              <a:rPr kumimoji="1" lang="en-US" altLang="ja-JP" sz="2800" smtClean="0"/>
              <a:t>-CFT 101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Conformal field theory </a:t>
            </a:r>
            <a:r>
              <a:rPr lang="en-US" altLang="ja-JP" sz="2400" dirty="0" smtClean="0"/>
              <a:t>= Gravitational theory on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AdS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ja-JP" sz="2400" dirty="0" smtClean="0"/>
              <a:t>Both symmetry agrees </a:t>
            </a:r>
            <a:r>
              <a:rPr lang="en-US" altLang="ja-JP" sz="2400" dirty="0" smtClean="0">
                <a:solidFill>
                  <a:srgbClr val="0070C0"/>
                </a:solidFill>
              </a:rPr>
              <a:t>SO(2,4)</a:t>
            </a:r>
          </a:p>
          <a:p>
            <a:r>
              <a:rPr lang="en-US" altLang="ja-JP" sz="2400" dirty="0" smtClean="0">
                <a:sym typeface="Wingdings" pitchFamily="2" charset="2"/>
              </a:rPr>
              <a:t> Representation of conformal algebra = particle excitation in </a:t>
            </a:r>
            <a:r>
              <a:rPr lang="en-US" altLang="ja-JP" sz="2400" dirty="0" err="1" smtClean="0">
                <a:sym typeface="Wingdings" pitchFamily="2" charset="2"/>
              </a:rPr>
              <a:t>AdS</a:t>
            </a:r>
            <a:r>
              <a:rPr lang="en-US" altLang="ja-JP" sz="2400" dirty="0" smtClean="0">
                <a:sym typeface="Wingdings" pitchFamily="2" charset="2"/>
              </a:rPr>
              <a:t> space</a:t>
            </a:r>
          </a:p>
          <a:p>
            <a:endParaRPr lang="en-US" altLang="ja-JP" sz="2400" dirty="0" smtClean="0">
              <a:sym typeface="Wingdings" pitchFamily="2" charset="2"/>
            </a:endParaRPr>
          </a:p>
          <a:p>
            <a:r>
              <a:rPr lang="en-US" altLang="ja-JP" sz="2400" dirty="0" err="1" smtClean="0"/>
              <a:t>AdS</a:t>
            </a:r>
            <a:r>
              <a:rPr lang="en-US" altLang="ja-JP" sz="2400" dirty="0" smtClean="0"/>
              <a:t> global Hamiltonian </a:t>
            </a:r>
            <a:r>
              <a:rPr lang="en-US" altLang="ja-JP" sz="2400" dirty="0" smtClean="0">
                <a:solidFill>
                  <a:srgbClr val="0070C0"/>
                </a:solidFill>
              </a:rPr>
              <a:t>(energy) </a:t>
            </a:r>
            <a:r>
              <a:rPr lang="en-US" altLang="ja-JP" sz="2400" dirty="0" smtClean="0"/>
              <a:t>=  </a:t>
            </a:r>
            <a:r>
              <a:rPr lang="en-US" altLang="ja-JP" sz="2400" dirty="0" smtClean="0">
                <a:solidFill>
                  <a:srgbClr val="0070C0"/>
                </a:solidFill>
              </a:rPr>
              <a:t>conformal dimension</a:t>
            </a:r>
          </a:p>
          <a:p>
            <a:r>
              <a:rPr lang="en-US" altLang="ja-JP" sz="2400" dirty="0" smtClean="0"/>
              <a:t>GKPW</a:t>
            </a:r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Scale invariant but non-conformal</a:t>
            </a:r>
            <a:r>
              <a:rPr lang="en-US" altLang="ja-JP" sz="2400" dirty="0" smtClean="0"/>
              <a:t>?</a:t>
            </a:r>
          </a:p>
          <a:p>
            <a:pPr>
              <a:buNone/>
            </a:pPr>
            <a:r>
              <a:rPr lang="en-US" altLang="ja-JP" sz="2400" dirty="0" smtClean="0"/>
              <a:t>                                                           ?</a:t>
            </a:r>
          </a:p>
          <a:p>
            <a:pPr>
              <a:buNone/>
            </a:pPr>
            <a:endParaRPr lang="en-US" altLang="ja-JP" sz="2400" dirty="0" smtClean="0"/>
          </a:p>
        </p:txBody>
      </p:sp>
      <p:pic>
        <p:nvPicPr>
          <p:cNvPr id="31754" name="Picture 10" descr="\begin{align*}&#10;ds^2 = \frac{dz^2 + dx^\mu dx_\mu}{z^2}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357430"/>
            <a:ext cx="3071834" cy="772155"/>
          </a:xfrm>
          <a:prstGeom prst="rect">
            <a:avLst/>
          </a:prstGeom>
          <a:noFill/>
        </p:spPr>
      </p:pic>
      <p:pic>
        <p:nvPicPr>
          <p:cNvPr id="1026" name="Picture 2" descr="\begin{align*}&#10;Z_{AdS}[A_{0,n}] = \int_{A_n=A_{0,n}|_{boud}} \mathcal{D}A_\mu \exp(-I[A_\mu]) \equiv Z_{CFT}[A_{0,n}] = \langle \exp (\int d^4 x {J_n}A_{0_n} ) \rangle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429132"/>
            <a:ext cx="8358214" cy="584570"/>
          </a:xfrm>
          <a:prstGeom prst="rect">
            <a:avLst/>
          </a:prstGeom>
          <a:noFill/>
        </p:spPr>
      </p:pic>
      <p:pic>
        <p:nvPicPr>
          <p:cNvPr id="4" name="Picture 2" descr="\begin{align*}&#10;  ds^2 = \frac{dz^2}{z^2} + \frac{dx_\mu dx^\mu}{z^{2k}}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5572140"/>
            <a:ext cx="2714644" cy="6642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Menu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/>
          <a:lstStyle/>
          <a:p>
            <a:r>
              <a:rPr kumimoji="1" lang="en-US" altLang="ja-JP" dirty="0" smtClean="0"/>
              <a:t>Appetizer: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 as it is</a:t>
            </a:r>
          </a:p>
          <a:p>
            <a:pPr lvl="1"/>
            <a:r>
              <a:rPr lang="en-US" altLang="ja-JP" dirty="0" smtClean="0"/>
              <a:t>What is </a:t>
            </a:r>
            <a:r>
              <a:rPr lang="en-US" altLang="ja-JP" dirty="0" err="1" smtClean="0"/>
              <a:t>unparticle</a:t>
            </a:r>
            <a:r>
              <a:rPr lang="en-US" altLang="ja-JP" dirty="0" smtClean="0"/>
              <a:t>?</a:t>
            </a:r>
          </a:p>
          <a:p>
            <a:pPr lvl="1"/>
            <a:r>
              <a:rPr lang="en-US" altLang="ja-JP" dirty="0" smtClean="0"/>
              <a:t>What is </a:t>
            </a:r>
            <a:r>
              <a:rPr lang="en-US" altLang="ja-JP" dirty="0" err="1" smtClean="0"/>
              <a:t>unparticle</a:t>
            </a:r>
            <a:r>
              <a:rPr lang="en-US" altLang="ja-JP" dirty="0" smtClean="0"/>
              <a:t> good for?</a:t>
            </a:r>
          </a:p>
          <a:p>
            <a:r>
              <a:rPr kumimoji="1" lang="en-US" altLang="ja-JP" dirty="0" smtClean="0"/>
              <a:t>Entrée: endangered </a:t>
            </a:r>
            <a:r>
              <a:rPr kumimoji="1" lang="en-US" altLang="ja-JP" dirty="0" err="1" smtClean="0"/>
              <a:t>unparticle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Unitarity</a:t>
            </a:r>
            <a:r>
              <a:rPr lang="en-US" altLang="ja-JP" dirty="0" smtClean="0"/>
              <a:t> constraint</a:t>
            </a:r>
          </a:p>
          <a:p>
            <a:pPr lvl="1"/>
            <a:r>
              <a:rPr lang="en-US" altLang="ja-JP" dirty="0" smtClean="0"/>
              <a:t>CFT breaking</a:t>
            </a:r>
          </a:p>
          <a:p>
            <a:pPr lvl="1"/>
            <a:r>
              <a:rPr lang="en-US" altLang="ja-JP" dirty="0" smtClean="0"/>
              <a:t>SUSY </a:t>
            </a:r>
            <a:r>
              <a:rPr lang="en-US" altLang="ja-JP" dirty="0" err="1" smtClean="0"/>
              <a:t>unparticle</a:t>
            </a:r>
            <a:endParaRPr lang="en-US" altLang="ja-JP" dirty="0" smtClean="0"/>
          </a:p>
          <a:p>
            <a:r>
              <a:rPr kumimoji="1" lang="en-US" altLang="ja-JP" dirty="0" err="1" smtClean="0"/>
              <a:t>Dolche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AdS</a:t>
            </a:r>
            <a:r>
              <a:rPr lang="en-US" altLang="ja-JP" dirty="0" err="1" smtClean="0"/>
              <a:t>-unparticle</a:t>
            </a:r>
            <a:r>
              <a:rPr lang="en-US" altLang="ja-JP" dirty="0" smtClean="0"/>
              <a:t> correspondence</a:t>
            </a:r>
            <a:r>
              <a:rPr kumimoji="1" lang="en-US" altLang="ja-JP" dirty="0" smtClean="0"/>
              <a:t>  </a:t>
            </a:r>
          </a:p>
          <a:p>
            <a:pPr lvl="1"/>
            <a:r>
              <a:rPr lang="en-US" altLang="ja-JP" dirty="0" err="1" smtClean="0"/>
              <a:t>Unparticle</a:t>
            </a:r>
            <a:r>
              <a:rPr lang="en-US" altLang="ja-JP" dirty="0" smtClean="0"/>
              <a:t> deconstruction</a:t>
            </a:r>
          </a:p>
          <a:p>
            <a:pPr lvl="1"/>
            <a:r>
              <a:rPr lang="en-US" altLang="ja-JP" dirty="0" smtClean="0"/>
              <a:t>Contact terms from gravity</a:t>
            </a:r>
            <a:endParaRPr lang="en-US" altLang="ja-JP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2800" dirty="0" err="1" smtClean="0"/>
              <a:t>AdS</a:t>
            </a:r>
            <a:r>
              <a:rPr kumimoji="1" lang="en-US" altLang="ja-JP" sz="2800" dirty="0" smtClean="0"/>
              <a:t> cut-off and CFT breaking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2400" dirty="0" smtClean="0"/>
              <a:t>Coupling to SM is mimicked by </a:t>
            </a:r>
            <a:r>
              <a:rPr lang="en-US" altLang="ja-JP" sz="2400" dirty="0" smtClean="0">
                <a:solidFill>
                  <a:srgbClr val="0070C0"/>
                </a:solidFill>
              </a:rPr>
              <a:t>UV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brane</a:t>
            </a:r>
            <a:endParaRPr lang="en-US" altLang="ja-JP" sz="2400" dirty="0" smtClean="0">
              <a:solidFill>
                <a:srgbClr val="0070C0"/>
              </a:solidFill>
            </a:endParaRPr>
          </a:p>
          <a:p>
            <a:r>
              <a:rPr lang="en-US" altLang="ja-JP" sz="2400" dirty="0" smtClean="0"/>
              <a:t>CFT breaking may be encoded in </a:t>
            </a:r>
            <a:r>
              <a:rPr lang="en-US" altLang="ja-JP" sz="2400" dirty="0" smtClean="0">
                <a:solidFill>
                  <a:srgbClr val="0070C0"/>
                </a:solidFill>
              </a:rPr>
              <a:t>IR modification</a:t>
            </a:r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600" dirty="0" smtClean="0"/>
              <a:t>c.f. </a:t>
            </a:r>
            <a:r>
              <a:rPr lang="en-US" altLang="ja-JP" sz="2600" dirty="0" err="1" smtClean="0"/>
              <a:t>unparticle</a:t>
            </a:r>
            <a:r>
              <a:rPr lang="en-US" altLang="ja-JP" sz="2600" dirty="0" smtClean="0"/>
              <a:t> deconstruction </a:t>
            </a:r>
          </a:p>
          <a:p>
            <a:pPr>
              <a:buNone/>
            </a:pPr>
            <a:r>
              <a:rPr lang="en-US" altLang="ja-JP" sz="2600" dirty="0" smtClean="0"/>
              <a:t>    </a:t>
            </a:r>
            <a:r>
              <a:rPr lang="en-US" altLang="ja-JP" sz="2200" dirty="0" err="1" smtClean="0"/>
              <a:t>Stephanov</a:t>
            </a:r>
            <a:r>
              <a:rPr lang="en-US" altLang="ja-JP" sz="2200" dirty="0" smtClean="0"/>
              <a:t> 0705.3049 Strassler,arXiv:0801.0629 </a:t>
            </a:r>
            <a:r>
              <a:rPr lang="en-US" altLang="ja-JP" sz="2200" dirty="0" err="1" smtClean="0"/>
              <a:t>Cacciapaglia,Marandella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Terning</a:t>
            </a:r>
            <a:r>
              <a:rPr lang="en-US" altLang="ja-JP" sz="2200" dirty="0" smtClean="0"/>
              <a:t> arXiv:0804.0424</a:t>
            </a:r>
            <a:endParaRPr lang="en-US" altLang="ja-JP" sz="2400" dirty="0" smtClean="0"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/>
          </a:p>
        </p:txBody>
      </p:sp>
      <p:pic>
        <p:nvPicPr>
          <p:cNvPr id="34818" name="Picture 2" descr="\begin{align*}&#10;  z_{UV} = \frac{1}{\Lambda_{UV}} = \epsilon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00240"/>
            <a:ext cx="2790825" cy="866776"/>
          </a:xfrm>
          <a:prstGeom prst="rect">
            <a:avLst/>
          </a:prstGeom>
          <a:noFill/>
        </p:spPr>
      </p:pic>
      <p:pic>
        <p:nvPicPr>
          <p:cNvPr id="34820" name="Picture 4" descr="\begin{align*}&#10;  z_{IR} = \frac{1}{\Lambda_{IR}} 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00240"/>
            <a:ext cx="1876425" cy="866776"/>
          </a:xfrm>
          <a:prstGeom prst="rect">
            <a:avLst/>
          </a:prstGeom>
          <a:noFill/>
        </p:spPr>
      </p:pic>
      <p:sp>
        <p:nvSpPr>
          <p:cNvPr id="10" name="フリーフォーム 9"/>
          <p:cNvSpPr/>
          <p:nvPr/>
        </p:nvSpPr>
        <p:spPr>
          <a:xfrm>
            <a:off x="2500298" y="3071811"/>
            <a:ext cx="3571900" cy="2357454"/>
          </a:xfrm>
          <a:custGeom>
            <a:avLst/>
            <a:gdLst>
              <a:gd name="connsiteX0" fmla="*/ 0 w 4606506"/>
              <a:gd name="connsiteY0" fmla="*/ 0 h 2639683"/>
              <a:gd name="connsiteX1" fmla="*/ 1121434 w 4606506"/>
              <a:gd name="connsiteY1" fmla="*/ 845389 h 2639683"/>
              <a:gd name="connsiteX2" fmla="*/ 3847381 w 4606506"/>
              <a:gd name="connsiteY2" fmla="*/ 1276710 h 2639683"/>
              <a:gd name="connsiteX3" fmla="*/ 4589253 w 4606506"/>
              <a:gd name="connsiteY3" fmla="*/ 1500996 h 2639683"/>
              <a:gd name="connsiteX4" fmla="*/ 3743864 w 4606506"/>
              <a:gd name="connsiteY4" fmla="*/ 1690778 h 2639683"/>
              <a:gd name="connsiteX5" fmla="*/ 1328468 w 4606506"/>
              <a:gd name="connsiteY5" fmla="*/ 1759789 h 2639683"/>
              <a:gd name="connsiteX6" fmla="*/ 0 w 4606506"/>
              <a:gd name="connsiteY6" fmla="*/ 2639683 h 263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06506" h="2639683">
                <a:moveTo>
                  <a:pt x="0" y="0"/>
                </a:moveTo>
                <a:cubicBezTo>
                  <a:pt x="240102" y="316302"/>
                  <a:pt x="480204" y="632604"/>
                  <a:pt x="1121434" y="845389"/>
                </a:cubicBezTo>
                <a:cubicBezTo>
                  <a:pt x="1762664" y="1058174"/>
                  <a:pt x="3269411" y="1167442"/>
                  <a:pt x="3847381" y="1276710"/>
                </a:cubicBezTo>
                <a:cubicBezTo>
                  <a:pt x="4425351" y="1385978"/>
                  <a:pt x="4606506" y="1431985"/>
                  <a:pt x="4589253" y="1500996"/>
                </a:cubicBezTo>
                <a:cubicBezTo>
                  <a:pt x="4572000" y="1570007"/>
                  <a:pt x="4287328" y="1647646"/>
                  <a:pt x="3743864" y="1690778"/>
                </a:cubicBezTo>
                <a:cubicBezTo>
                  <a:pt x="3200400" y="1733910"/>
                  <a:pt x="1952445" y="1601638"/>
                  <a:pt x="1328468" y="1759789"/>
                </a:cubicBezTo>
                <a:cubicBezTo>
                  <a:pt x="704491" y="1917940"/>
                  <a:pt x="352245" y="2278811"/>
                  <a:pt x="0" y="2639683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rot="10800000" flipV="1">
            <a:off x="2000232" y="2857496"/>
            <a:ext cx="57150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750861" y="4321181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1464279" y="3966175"/>
            <a:ext cx="2360600" cy="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2000232" y="5072074"/>
            <a:ext cx="642942" cy="48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85786" y="3214686"/>
            <a:ext cx="1374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UV </a:t>
            </a:r>
            <a:r>
              <a:rPr kumimoji="1" lang="en-US" altLang="ja-JP" sz="2000" dirty="0" err="1" smtClean="0"/>
              <a:t>brane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00826" y="3643314"/>
            <a:ext cx="147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IR cut-off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Vector </a:t>
            </a:r>
            <a:r>
              <a:rPr lang="en-US" altLang="ja-JP" sz="2800" dirty="0" err="1" smtClean="0"/>
              <a:t>unparticle</a:t>
            </a:r>
            <a:r>
              <a:rPr lang="en-US" altLang="ja-JP" sz="2800" dirty="0" smtClean="0"/>
              <a:t> and </a:t>
            </a:r>
            <a:r>
              <a:rPr lang="en-US" altLang="ja-JP" sz="2800" dirty="0" err="1" smtClean="0"/>
              <a:t>AdS</a:t>
            </a:r>
            <a:r>
              <a:rPr lang="en-US" altLang="ja-JP" sz="2800" dirty="0" smtClean="0"/>
              <a:t>/CFT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5D 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Proca</a:t>
            </a:r>
            <a:r>
              <a:rPr lang="en-US" altLang="ja-JP" sz="2400" dirty="0" smtClean="0">
                <a:solidFill>
                  <a:srgbClr val="0070C0"/>
                </a:solidFill>
              </a:rPr>
              <a:t> action</a:t>
            </a:r>
            <a:r>
              <a:rPr lang="en-US" altLang="ja-JP" sz="2400" dirty="0" smtClean="0"/>
              <a:t> on </a:t>
            </a:r>
            <a:r>
              <a:rPr lang="en-US" altLang="ja-JP" sz="2400" dirty="0" err="1" smtClean="0"/>
              <a:t>AdS</a:t>
            </a:r>
            <a:r>
              <a:rPr lang="en-US" altLang="ja-JP" sz="2400" dirty="0" smtClean="0"/>
              <a:t> space</a:t>
            </a:r>
          </a:p>
          <a:p>
            <a:endParaRPr lang="en-US" altLang="ja-JP" sz="2400" dirty="0" smtClean="0"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r>
              <a:rPr lang="en-US" altLang="ja-JP" sz="2400" dirty="0" smtClean="0"/>
              <a:t>Boundary data:                at </a:t>
            </a:r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err="1" smtClean="0"/>
              <a:t>Unitarity</a:t>
            </a:r>
            <a:r>
              <a:rPr lang="en-US" altLang="ja-JP" sz="2400" dirty="0" smtClean="0"/>
              <a:t>:                     </a:t>
            </a:r>
            <a:r>
              <a:rPr lang="en-US" altLang="ja-JP" sz="2400" dirty="0" smtClean="0">
                <a:sym typeface="Wingdings" pitchFamily="2" charset="2"/>
              </a:rPr>
              <a:t> 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     </a:t>
            </a:r>
            <a:r>
              <a:rPr lang="en-US" altLang="ja-JP" sz="2400" dirty="0" smtClean="0">
                <a:sym typeface="Wingdings" pitchFamily="2" charset="2"/>
              </a:rPr>
              <a:t> </a:t>
            </a:r>
            <a:r>
              <a:rPr lang="en-US" altLang="ja-JP" sz="2400" dirty="0" err="1" smtClean="0">
                <a:sym typeface="Wingdings" pitchFamily="2" charset="2"/>
              </a:rPr>
              <a:t>normalizability</a:t>
            </a:r>
            <a:r>
              <a:rPr lang="en-US" altLang="ja-JP" sz="2400" dirty="0" smtClean="0">
                <a:sym typeface="Wingdings" pitchFamily="2" charset="2"/>
              </a:rPr>
              <a:t> of</a:t>
            </a:r>
          </a:p>
          <a:p>
            <a:r>
              <a:rPr lang="en-US" altLang="ja-JP" sz="2400" dirty="0" smtClean="0">
                <a:sym typeface="Wingdings" pitchFamily="2" charset="2"/>
              </a:rPr>
              <a:t>3rd line reproduces </a:t>
            </a:r>
            <a:r>
              <a:rPr lang="en-US" altLang="ja-JP" sz="2400" dirty="0" smtClean="0">
                <a:solidFill>
                  <a:srgbClr val="0070C0"/>
                </a:solidFill>
                <a:sym typeface="Wingdings" pitchFamily="2" charset="2"/>
              </a:rPr>
              <a:t>vector </a:t>
            </a:r>
            <a:r>
              <a:rPr lang="en-US" altLang="ja-JP" sz="2400" dirty="0" err="1" smtClean="0">
                <a:solidFill>
                  <a:srgbClr val="0070C0"/>
                </a:solidFill>
                <a:sym typeface="Wingdings" pitchFamily="2" charset="2"/>
              </a:rPr>
              <a:t>unparticle</a:t>
            </a:r>
            <a:r>
              <a:rPr lang="en-US" altLang="ja-JP" sz="2400" dirty="0" smtClean="0">
                <a:solidFill>
                  <a:srgbClr val="0070C0"/>
                </a:solidFill>
                <a:sym typeface="Wingdings" pitchFamily="2" charset="2"/>
              </a:rPr>
              <a:t> propagator </a:t>
            </a:r>
            <a:endParaRPr lang="en-US" altLang="ja-JP" sz="2400" dirty="0" smtClean="0">
              <a:solidFill>
                <a:srgbClr val="0070C0"/>
              </a:solidFill>
            </a:endParaRPr>
          </a:p>
        </p:txBody>
      </p:sp>
      <p:pic>
        <p:nvPicPr>
          <p:cNvPr id="36866" name="Picture 2" descr="\begin{align*}&#10;I = \int d^5x \sqrt{g}\left( \frac{1}{4}F_{\mu\nu}F^{\mu\nu} + \frac{1}{2}\frac{m^2}{2}A_\mu A^\mu \ \right),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5857916" cy="787684"/>
          </a:xfrm>
          <a:prstGeom prst="rect">
            <a:avLst/>
          </a:prstGeom>
          <a:noFill/>
        </p:spPr>
      </p:pic>
      <p:pic>
        <p:nvPicPr>
          <p:cNvPr id="36868" name="Picture 4" descr="\begin{align*}&#10;\tilde{A}_{\epsilon,n}(k)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285993"/>
            <a:ext cx="1000132" cy="398490"/>
          </a:xfrm>
          <a:prstGeom prst="rect">
            <a:avLst/>
          </a:prstGeom>
          <a:noFill/>
        </p:spPr>
      </p:pic>
      <p:pic>
        <p:nvPicPr>
          <p:cNvPr id="10" name="Picture 2" descr="\begin{align*}&#10;  z_{UV} = \frac{1}{\Lambda_{UV}} = \epsilon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285992"/>
            <a:ext cx="1571636" cy="488119"/>
          </a:xfrm>
          <a:prstGeom prst="rect">
            <a:avLst/>
          </a:prstGeom>
          <a:noFill/>
        </p:spPr>
      </p:pic>
      <p:sp>
        <p:nvSpPr>
          <p:cNvPr id="36870" name="AutoShape 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72" name="AutoShape 8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6878" name="Picture 14" descr="\begin{align*}&#10;\tilde{\alpha} = \Delta-2 = \sqrt{1+m^2}&#10;\end{align*}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5" y="4429132"/>
            <a:ext cx="3286148" cy="391780"/>
          </a:xfrm>
          <a:prstGeom prst="rect">
            <a:avLst/>
          </a:prstGeom>
          <a:noFill/>
        </p:spPr>
      </p:pic>
      <p:sp>
        <p:nvSpPr>
          <p:cNvPr id="36880" name="AutoShape 1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2" name="AutoShape 18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6" name="AutoShape 22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8" name="AutoShape 24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&#10; \frac{2\tilde{\alpha}}{\tilde{\alpha}+1}k^{2\tilde{\alpha}-2}k_nk_m \right)\tilde{A}_{\epsilon,m} + \cdots 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6890" name="Picture 2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\end{align*}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2714620"/>
            <a:ext cx="4786346" cy="1015426"/>
          </a:xfrm>
          <a:prstGeom prst="rect">
            <a:avLst/>
          </a:prstGeom>
          <a:noFill/>
        </p:spPr>
      </p:pic>
      <p:pic>
        <p:nvPicPr>
          <p:cNvPr id="36892" name="Picture 28" descr="\begin{align*}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728" y="3786190"/>
            <a:ext cx="5857916" cy="415827"/>
          </a:xfrm>
          <a:prstGeom prst="rect">
            <a:avLst/>
          </a:prstGeom>
          <a:noFill/>
        </p:spPr>
      </p:pic>
      <p:pic>
        <p:nvPicPr>
          <p:cNvPr id="36894" name="Picture 30" descr="\begin{align*}&#10;m^2 \ge 0 &#10;\end{align*}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43174" y="4929199"/>
            <a:ext cx="1063263" cy="357190"/>
          </a:xfrm>
          <a:prstGeom prst="rect">
            <a:avLst/>
          </a:prstGeom>
          <a:noFill/>
        </p:spPr>
      </p:pic>
      <p:pic>
        <p:nvPicPr>
          <p:cNvPr id="36896" name="Picture 32" descr="\begin{align*}&#10;\Delta \ge 3&#10;\end{align*}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3439" y="5000637"/>
            <a:ext cx="849316" cy="285752"/>
          </a:xfrm>
          <a:prstGeom prst="rect">
            <a:avLst/>
          </a:prstGeom>
          <a:noFill/>
        </p:spPr>
      </p:pic>
      <p:pic>
        <p:nvPicPr>
          <p:cNvPr id="36898" name="Picture 34" descr="\begin{align*}&#10;\int d^5x \sqrt{g} g^{\mu\nu} A_{\mu} A_{\nu}&#10;\end{align*}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14810" y="5286388"/>
            <a:ext cx="1785950" cy="503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GKPW, local counter term and contact terms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endParaRPr lang="en-US" altLang="ja-JP" sz="2400" dirty="0" smtClean="0"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/>
          </a:p>
          <a:p>
            <a:r>
              <a:rPr lang="en-US" altLang="ja-JP" sz="2400" dirty="0" smtClean="0"/>
              <a:t>For a given cut-off, one can remove divergence from the </a:t>
            </a:r>
            <a:r>
              <a:rPr lang="en-US" altLang="ja-JP" sz="2400" dirty="0" smtClean="0">
                <a:solidFill>
                  <a:srgbClr val="0070C0"/>
                </a:solidFill>
              </a:rPr>
              <a:t>local boundary counter terms</a:t>
            </a:r>
          </a:p>
          <a:p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en-US" altLang="ja-JP" sz="2400" dirty="0" smtClean="0"/>
              <a:t>But changing cut-off induces the </a:t>
            </a:r>
            <a:r>
              <a:rPr lang="en-US" altLang="ja-JP" sz="2400" dirty="0" smtClean="0">
                <a:solidFill>
                  <a:srgbClr val="FF0000"/>
                </a:solidFill>
              </a:rPr>
              <a:t>renormalization group flow</a:t>
            </a:r>
            <a:r>
              <a:rPr lang="en-US" altLang="ja-JP" sz="2400" dirty="0" smtClean="0"/>
              <a:t> (</a:t>
            </a:r>
            <a:r>
              <a:rPr lang="en-US" altLang="ja-JP" sz="2400" dirty="0" smtClean="0">
                <a:solidFill>
                  <a:srgbClr val="0070C0"/>
                </a:solidFill>
              </a:rPr>
              <a:t>gravity dual</a:t>
            </a:r>
            <a:r>
              <a:rPr lang="en-US" altLang="ja-JP" sz="2400" dirty="0" smtClean="0"/>
              <a:t> for RG evolution)</a:t>
            </a:r>
          </a:p>
          <a:p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                                              </a:t>
            </a:r>
            <a:r>
              <a:rPr lang="en-US" altLang="ja-JP" sz="2400" dirty="0" smtClean="0">
                <a:sym typeface="Wingdings" pitchFamily="2" charset="2"/>
              </a:rPr>
              <a:t> reproduces </a:t>
            </a:r>
            <a:r>
              <a:rPr lang="en-US" altLang="ja-JP" sz="2400" dirty="0" smtClean="0">
                <a:solidFill>
                  <a:srgbClr val="0070C0"/>
                </a:solidFill>
                <a:sym typeface="Wingdings" pitchFamily="2" charset="2"/>
              </a:rPr>
              <a:t>field theory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rgbClr val="0070C0"/>
                </a:solidFill>
                <a:sym typeface="Wingdings" pitchFamily="2" charset="2"/>
              </a:rPr>
              <a:t>                                          </a:t>
            </a:r>
            <a:r>
              <a:rPr lang="en-US" altLang="ja-JP" sz="2400" dirty="0" smtClean="0">
                <a:solidFill>
                  <a:srgbClr val="0070C0"/>
                </a:solidFill>
              </a:rPr>
              <a:t>    computation </a:t>
            </a:r>
            <a:r>
              <a:rPr lang="en-US" altLang="ja-JP" sz="2400" dirty="0" smtClean="0"/>
              <a:t>(contact terms)</a:t>
            </a:r>
          </a:p>
        </p:txBody>
      </p:sp>
      <p:sp>
        <p:nvSpPr>
          <p:cNvPr id="36870" name="AutoShape 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72" name="AutoShape 8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0" name="AutoShape 1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2" name="AutoShape 18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6" name="AutoShape 22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8" name="AutoShape 24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&#10; \frac{2\tilde{\alpha}}{\tilde{\alpha}+1}k^{2\tilde{\alpha}-2}k_nk_m \right)\tilde{A}_{\epsilon,m} + \cdots 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2910" y="714356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GKPW prescription </a:t>
            </a:r>
            <a:r>
              <a:rPr kumimoji="1" lang="en-US" altLang="ja-JP" sz="2800" dirty="0" smtClean="0"/>
              <a:t>+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cut-off dependent counter term</a:t>
            </a:r>
            <a:r>
              <a:rPr kumimoji="1" lang="en-US" altLang="ja-JP" sz="2800" dirty="0" smtClean="0"/>
              <a:t> also induces </a:t>
            </a:r>
            <a:r>
              <a:rPr kumimoji="1" lang="en-US" altLang="ja-JP" sz="2800" dirty="0" smtClean="0">
                <a:solidFill>
                  <a:srgbClr val="002060"/>
                </a:solidFill>
              </a:rPr>
              <a:t>contact terms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pic>
        <p:nvPicPr>
          <p:cNvPr id="20" name="Picture 2" descr="\begin{align*}&#10;Z_{AdS}[A_{0,n}] = \int_{A_n=A_{0,n}|_{boud}} \mathcal{D}A_\mu \exp(-I[A_\mu]) \equiv Z_{CFT}[A_{0,n}] = \langle \exp (\int d^4 x {J_n}A_{0_n} ) \rangle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358214" cy="584570"/>
          </a:xfrm>
          <a:prstGeom prst="rect">
            <a:avLst/>
          </a:prstGeom>
          <a:noFill/>
        </p:spPr>
      </p:pic>
      <p:pic>
        <p:nvPicPr>
          <p:cNvPr id="37890" name="Picture 2" descr="\begin{align*}&#10;\delta S_{bound} &amp;= \int \frac{d^4k}{(2\pi)^4} C_0\tilde{A}_{\epsilon,n} \tilde{A}_{\epsilon,n} + \tilde{A}_{\epsilon,m}\left( C_1k^2 \delta_{mn} + C_2k_m k_n\right) \tilde{A}_{\epsilon,n} \  + \cdots \cr&#10; &amp;= \epsilon^{4-2\tilde{\alpha}} \int \frac{d^4k}{(2\pi)^4} C_0\tilde{\mathcal{A}}_{\epsilon,n} \tilde{\mathcal{A}}_{\epsilon,n} + \tilde{\mathcal{A}}_{\epsilon,m}\left( C_1k^2 \delta_{mn} + C_2k_m k_n\right) \tilde{\mathcal{A}}_{\epsilon,n} + \cdots &#10;\end{align*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000372"/>
            <a:ext cx="6643702" cy="1053564"/>
          </a:xfrm>
          <a:prstGeom prst="rect">
            <a:avLst/>
          </a:prstGeom>
          <a:noFill/>
        </p:spPr>
      </p:pic>
      <p:pic>
        <p:nvPicPr>
          <p:cNvPr id="37892" name="Picture 4" descr="\begin{align*}&#10;C_0(\epsilon) &amp;= \tilde{C}_0\epsilon^{4-2\tilde{\Delta}_0} \left(1- \left(\frac{\tilde{\epsilon}_0}{\epsilon}\right)^{\gamma}\right) \cr&#10;C_1(\epsilon) &amp;= \tilde{C}_1\epsilon^{6-2\tilde{\Delta}_0} \left(1- \left(\frac{\tilde{\epsilon}_1}{\epsilon}\right)^{\gamma}\right) \cr&#10;C_2(\epsilon) &amp;= \tilde{C}_2\epsilon^{6-2\tilde{\Delta}_0} \left(1- \left(\frac{\tilde{\epsilon}_2}{\epsilon}\right)^{\gamma}\right) + \cdots \&#10;\end{align*}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857760"/>
            <a:ext cx="3357586" cy="166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2800" dirty="0" err="1" smtClean="0"/>
              <a:t>Unfermion</a:t>
            </a:r>
            <a:r>
              <a:rPr lang="en-US" altLang="ja-JP" sz="2800" dirty="0" smtClean="0"/>
              <a:t> and </a:t>
            </a:r>
            <a:r>
              <a:rPr lang="en-US" altLang="ja-JP" sz="2800" dirty="0" err="1" smtClean="0"/>
              <a:t>AdS</a:t>
            </a:r>
            <a:r>
              <a:rPr lang="en-US" altLang="ja-JP" sz="2800" dirty="0" smtClean="0"/>
              <a:t>/CFT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5D  </a:t>
            </a:r>
            <a:r>
              <a:rPr lang="en-US" altLang="ja-JP" sz="2400" dirty="0" smtClean="0">
                <a:solidFill>
                  <a:srgbClr val="0070C0"/>
                </a:solidFill>
              </a:rPr>
              <a:t>Dirac action </a:t>
            </a:r>
            <a:r>
              <a:rPr lang="en-US" altLang="ja-JP" sz="2400" dirty="0" smtClean="0"/>
              <a:t>on </a:t>
            </a:r>
            <a:r>
              <a:rPr lang="en-US" altLang="ja-JP" sz="2400" dirty="0" err="1" smtClean="0"/>
              <a:t>AdS</a:t>
            </a:r>
            <a:r>
              <a:rPr lang="en-US" altLang="ja-JP" sz="2400" dirty="0" smtClean="0"/>
              <a:t> space</a:t>
            </a:r>
          </a:p>
          <a:p>
            <a:endParaRPr lang="en-US" altLang="ja-JP" sz="2400" dirty="0" smtClean="0"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r>
              <a:rPr lang="en-US" altLang="ja-JP" sz="2400" dirty="0" smtClean="0"/>
              <a:t>Bulk equation gives </a:t>
            </a:r>
            <a:r>
              <a:rPr lang="en-US" altLang="ja-JP" sz="2400" dirty="0" smtClean="0">
                <a:solidFill>
                  <a:srgbClr val="0070C0"/>
                </a:solidFill>
              </a:rPr>
              <a:t>left </a:t>
            </a:r>
            <a:r>
              <a:rPr lang="en-US" altLang="ja-JP" sz="2400" dirty="0" smtClean="0">
                <a:solidFill>
                  <a:srgbClr val="0070C0"/>
                </a:solidFill>
                <a:sym typeface="Wingdings" pitchFamily="2" charset="2"/>
              </a:rPr>
              <a:t> right  </a:t>
            </a:r>
            <a:r>
              <a:rPr lang="en-US" altLang="ja-JP" sz="2400" dirty="0" smtClean="0">
                <a:sym typeface="Wingdings" pitchFamily="2" charset="2"/>
              </a:rPr>
              <a:t>relation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>
                <a:sym typeface="Wingdings" pitchFamily="2" charset="2"/>
              </a:rPr>
              <a:t>The first term gives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contact terms 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en-US" altLang="ja-JP" sz="2400" dirty="0" smtClean="0"/>
              <a:t>The second term gives </a:t>
            </a:r>
            <a:r>
              <a:rPr lang="en-US" altLang="ja-JP" sz="2400" dirty="0" err="1" smtClean="0">
                <a:solidFill>
                  <a:srgbClr val="00B0F0"/>
                </a:solidFill>
              </a:rPr>
              <a:t>unparticle</a:t>
            </a:r>
            <a:r>
              <a:rPr lang="en-US" altLang="ja-JP" sz="2400" dirty="0" smtClean="0">
                <a:solidFill>
                  <a:srgbClr val="00B0F0"/>
                </a:solidFill>
              </a:rPr>
              <a:t> propagator</a:t>
            </a:r>
            <a:endParaRPr lang="en-US" altLang="ja-JP" sz="2400" dirty="0" smtClean="0">
              <a:solidFill>
                <a:srgbClr val="00B0F0"/>
              </a:solidFill>
              <a:sym typeface="Wingdings" pitchFamily="2" charset="2"/>
            </a:endParaRPr>
          </a:p>
          <a:p>
            <a:r>
              <a:rPr lang="en-US" altLang="ja-JP" sz="2400" dirty="0" smtClean="0">
                <a:sym typeface="Wingdings" pitchFamily="2" charset="2"/>
              </a:rPr>
              <a:t>Cut-off dependence of the first term is consistent with the </a:t>
            </a:r>
            <a:r>
              <a:rPr lang="en-US" altLang="ja-JP" sz="2400" dirty="0" smtClean="0">
                <a:solidFill>
                  <a:srgbClr val="00B0F0"/>
                </a:solidFill>
                <a:sym typeface="Wingdings" pitchFamily="2" charset="2"/>
              </a:rPr>
              <a:t>renormalization group flow </a:t>
            </a:r>
            <a:endParaRPr lang="en-US" altLang="ja-JP" sz="2400" dirty="0" smtClean="0">
              <a:solidFill>
                <a:srgbClr val="00B0F0"/>
              </a:solidFill>
            </a:endParaRPr>
          </a:p>
        </p:txBody>
      </p:sp>
      <p:sp>
        <p:nvSpPr>
          <p:cNvPr id="36870" name="AutoShape 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72" name="AutoShape 8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 ,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0" name="AutoShape 16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2" name="AutoShape 18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\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6" name="AutoShape 22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 \frac{2\tilde{\alpha}}{\tilde{\alpha}+1}k^{2\tilde{\alpha}-2}k_nk_m \right)\tilde{A}_{\epsilon,m} + \cdots 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88" name="AutoShape 24" descr="\begin{align*}&#10;I &amp;= \frac{1}{2}\left(\tilde{\alpha}+1-\frac{d}{2}\right) \int \frac{d^4 k}{(2\pi)^4} \epsilon^{-d} \tilde{A}_{\epsilon,n} \tilde{A}_{\epsilon,n} \cr&#10;&amp;+ \frac{\Gamma(\tilde{\alpha}-1)}{\Gamma(\tilde{\alpha})} \int \frac{d^4 k}{(2\pi)^4} \epsilon^{2-d} \tilde{A}_{\epsilon,n}\left(-\frac{1}{2}\delta_{mn}k^2 + k_nk_m \right)\tilde{A}_{\epsilon,m} \cr&#10;&amp;- \left(\frac{\epsilon}{2}\right)^{2\tilde{\alpha}} \frac{\Gamma(1-\tilde{\alpha})}{\Gamma(\tilde{\alpha})} \int \frac{d^4k}{(2\pi)^4}\epsilon^{-d} \tilde{A}_{\epsilon,n}\left(-k^{2\tilde{\alpha}}\delta_{mn} + &#10; \frac{2\tilde{\alpha}}{\tilde{\alpha}+1}k^{2\tilde{\alpha}-2}k_nk_m \right)\tilde{A}_{\epsilon,m} + \cdots &#10;\end{align*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9940" name="Picture 4" descr="\begin{align*}&#10;I = \int\frac{dk^4}{(2\pi)^4} \epsilon^{5-2\Delta} \bar{\psi}^{+} k_i \gamma^i \psi^{-}  + C \bar{\psi}^{+} (k^{2\Delta-5})k_i\gamma^i \psi^{-}  + \cdots \ ,&#10;\end{align*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14620"/>
            <a:ext cx="8072494" cy="775325"/>
          </a:xfrm>
          <a:prstGeom prst="rect">
            <a:avLst/>
          </a:prstGeom>
          <a:noFill/>
        </p:spPr>
      </p:pic>
      <p:pic>
        <p:nvPicPr>
          <p:cNvPr id="39942" name="Picture 6" descr="\begin{align*}&#10;\Delta = m+2&#10;\end{align*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571876"/>
            <a:ext cx="1857375" cy="323850"/>
          </a:xfrm>
          <a:prstGeom prst="rect">
            <a:avLst/>
          </a:prstGeom>
          <a:noFill/>
        </p:spPr>
      </p:pic>
      <p:pic>
        <p:nvPicPr>
          <p:cNvPr id="39944" name="Picture 8" descr="\begin{align*}&#10;\ooalign{\hfil/\hfil\crcr \partial } \delta(x)&#10;\end{align*}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000504"/>
            <a:ext cx="914400" cy="390526"/>
          </a:xfrm>
          <a:prstGeom prst="rect">
            <a:avLst/>
          </a:prstGeom>
          <a:noFill/>
        </p:spPr>
      </p:pic>
      <p:pic>
        <p:nvPicPr>
          <p:cNvPr id="39948" name="Picture 12" descr="\begin{align*}&#10;\int d^5 x \sqrt{g} \bar{\psi}(\ooalign{\hfil/\hfil\crcr $D$ } -m)\psi + \int d^4 x \bar{\psi}\psi &#10;\end{align*}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1428736"/>
            <a:ext cx="5810250" cy="885825"/>
          </a:xfrm>
          <a:prstGeom prst="rect">
            <a:avLst/>
          </a:prstGeom>
          <a:noFill/>
        </p:spPr>
      </p:pic>
      <p:pic>
        <p:nvPicPr>
          <p:cNvPr id="39950" name="Picture 14" descr="\begin{align*}&#10;C_1(\epsilon) = \tilde{C}_1\epsilon^{5-2\tilde{\Delta}_0} \left(1- \left(\frac{\tilde{\epsilon}_1}{\epsilon}\right)^{\gamma}\right) &#10;\end{align*}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5715016"/>
            <a:ext cx="4429156" cy="778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Summary and outlook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Yu Nakayama (UC Berkeley)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/>
          <a:lstStyle/>
          <a:p>
            <a:r>
              <a:rPr lang="en-US" altLang="ja-JP" dirty="0" smtClean="0"/>
              <a:t>In my personal opinion, </a:t>
            </a:r>
            <a:r>
              <a:rPr lang="en-US" altLang="ja-JP" dirty="0" smtClean="0">
                <a:solidFill>
                  <a:srgbClr val="00B0F0"/>
                </a:solidFill>
              </a:rPr>
              <a:t>weak scale </a:t>
            </a:r>
            <a:r>
              <a:rPr lang="en-US" altLang="ja-JP" dirty="0" err="1" smtClean="0">
                <a:solidFill>
                  <a:srgbClr val="00B0F0"/>
                </a:solidFill>
              </a:rPr>
              <a:t>unparticle</a:t>
            </a:r>
            <a:r>
              <a:rPr lang="en-US" altLang="ja-JP" dirty="0" smtClean="0">
                <a:solidFill>
                  <a:srgbClr val="00B0F0"/>
                </a:solidFill>
              </a:rPr>
              <a:t> scenario is unlikely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No motivation</a:t>
            </a:r>
          </a:p>
          <a:p>
            <a:r>
              <a:rPr lang="en-US" altLang="ja-JP" dirty="0" smtClean="0"/>
              <a:t>But if we </a:t>
            </a:r>
            <a:r>
              <a:rPr lang="en-US" altLang="ja-JP" dirty="0" smtClean="0">
                <a:solidFill>
                  <a:srgbClr val="00B0F0"/>
                </a:solidFill>
              </a:rPr>
              <a:t>found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unparticle</a:t>
            </a:r>
            <a:r>
              <a:rPr lang="en-US" altLang="ja-JP" dirty="0" smtClean="0"/>
              <a:t> in LHC, it would be </a:t>
            </a:r>
            <a:r>
              <a:rPr lang="en-US" altLang="ja-JP" dirty="0" smtClean="0">
                <a:solidFill>
                  <a:srgbClr val="00B0F0"/>
                </a:solidFill>
              </a:rPr>
              <a:t>really surprising</a:t>
            </a:r>
          </a:p>
          <a:p>
            <a:pPr lvl="1"/>
            <a:r>
              <a:rPr lang="en-US" altLang="ja-JP" dirty="0" err="1" smtClean="0"/>
              <a:t>Unitarity</a:t>
            </a:r>
            <a:r>
              <a:rPr lang="en-US" altLang="ja-JP" dirty="0" smtClean="0"/>
              <a:t> (scale invariant but non-conformal field theory?)</a:t>
            </a:r>
          </a:p>
          <a:p>
            <a:pPr lvl="1"/>
            <a:r>
              <a:rPr lang="en-US" altLang="ja-JP" dirty="0" smtClean="0"/>
              <a:t>Conformal sequestering?</a:t>
            </a:r>
          </a:p>
          <a:p>
            <a:pPr lvl="1"/>
            <a:r>
              <a:rPr lang="en-US" altLang="ja-JP" dirty="0" smtClean="0"/>
              <a:t>Why is contact term so small?</a:t>
            </a:r>
          </a:p>
          <a:p>
            <a:pPr lvl="1"/>
            <a:r>
              <a:rPr lang="en-US" altLang="ja-JP" dirty="0" smtClean="0"/>
              <a:t>Who ordered </a:t>
            </a:r>
            <a:r>
              <a:rPr lang="en-US" altLang="ja-JP" dirty="0" err="1" smtClean="0"/>
              <a:t>unparticle</a:t>
            </a:r>
            <a:r>
              <a:rPr lang="en-US" altLang="ja-JP" dirty="0" smtClean="0"/>
              <a:t>?!</a:t>
            </a:r>
            <a:endParaRPr lang="en-US" altLang="ja-JP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Further investigation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/>
          <a:lstStyle/>
          <a:p>
            <a:r>
              <a:rPr lang="en-US" altLang="ja-JP" dirty="0" smtClean="0"/>
              <a:t>Charged (gauged) </a:t>
            </a:r>
            <a:r>
              <a:rPr lang="en-US" altLang="ja-JP" dirty="0" err="1" smtClean="0"/>
              <a:t>unparticle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Contribution to </a:t>
            </a:r>
            <a:r>
              <a:rPr lang="en-US" altLang="ja-JP" dirty="0" smtClean="0">
                <a:solidFill>
                  <a:srgbClr val="00B0F0"/>
                </a:solidFill>
              </a:rPr>
              <a:t>anomaly</a:t>
            </a:r>
          </a:p>
          <a:p>
            <a:pPr lvl="1"/>
            <a:r>
              <a:rPr lang="en-US" altLang="ja-JP" dirty="0" smtClean="0">
                <a:solidFill>
                  <a:srgbClr val="00B0F0"/>
                </a:solidFill>
              </a:rPr>
              <a:t>Non-local </a:t>
            </a:r>
            <a:r>
              <a:rPr lang="en-US" altLang="ja-JP" dirty="0" smtClean="0">
                <a:solidFill>
                  <a:srgbClr val="002060"/>
                </a:solidFill>
              </a:rPr>
              <a:t>interaction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r>
              <a:rPr lang="en-US" altLang="ja-JP" dirty="0" err="1" smtClean="0"/>
              <a:t>Unparticle</a:t>
            </a:r>
            <a:r>
              <a:rPr lang="en-US" altLang="ja-JP" dirty="0" smtClean="0"/>
              <a:t> in gravitational background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Generalization of conformal coupling</a:t>
            </a:r>
          </a:p>
          <a:p>
            <a:pPr lvl="1"/>
            <a:r>
              <a:rPr lang="en-US" altLang="ja-JP" dirty="0" smtClean="0">
                <a:solidFill>
                  <a:srgbClr val="002060"/>
                </a:solidFill>
              </a:rPr>
              <a:t>Non-local</a:t>
            </a:r>
            <a:r>
              <a:rPr lang="en-US" altLang="ja-JP" dirty="0" smtClean="0"/>
              <a:t> interaction? </a:t>
            </a:r>
            <a:r>
              <a:rPr lang="en-US" altLang="ja-JP" dirty="0" smtClean="0">
                <a:solidFill>
                  <a:srgbClr val="00B0F0"/>
                </a:solidFill>
              </a:rPr>
              <a:t>Causality</a:t>
            </a:r>
            <a:r>
              <a:rPr lang="en-US" altLang="ja-JP" dirty="0" smtClean="0"/>
              <a:t>?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 Unstring theory</a:t>
            </a:r>
          </a:p>
          <a:p>
            <a:pPr lvl="1"/>
            <a:r>
              <a:rPr lang="en-US" altLang="ja-JP" dirty="0" smtClean="0"/>
              <a:t>Tensionless string  coupled with ordinary string theory</a:t>
            </a:r>
          </a:p>
          <a:p>
            <a:pPr lvl="1"/>
            <a:r>
              <a:rPr lang="en-US" altLang="ja-JP" dirty="0" smtClean="0"/>
              <a:t>Worm-hole, bi-verse, defect string CFT…</a:t>
            </a:r>
            <a:endParaRPr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What is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Yu Nakayama (UC Berkeley)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What is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Particle</a:t>
            </a:r>
            <a:r>
              <a:rPr kumimoji="1" lang="en-US" altLang="ja-JP" dirty="0" smtClean="0"/>
              <a:t> have played a fundamental role in elementary physics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en-US" altLang="ja-JP" dirty="0" smtClean="0"/>
              <a:t>Quantum theory of particle </a:t>
            </a:r>
            <a:r>
              <a:rPr lang="en-US" altLang="ja-JP" dirty="0" smtClean="0">
                <a:sym typeface="Wingdings" pitchFamily="2" charset="2"/>
              </a:rPr>
              <a:t> necessarily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quantum field theory </a:t>
            </a:r>
            <a:r>
              <a:rPr lang="en-US" altLang="ja-JP" dirty="0" smtClean="0">
                <a:sym typeface="Wingdings" pitchFamily="2" charset="2"/>
              </a:rPr>
              <a:t>(see e.g. “The Quantum </a:t>
            </a:r>
            <a:r>
              <a:rPr lang="en-US" altLang="ja-JP" dirty="0" smtClean="0">
                <a:sym typeface="Wingdings" pitchFamily="2" charset="2"/>
              </a:rPr>
              <a:t>T</a:t>
            </a:r>
            <a:r>
              <a:rPr lang="en-US" altLang="ja-JP" dirty="0" smtClean="0">
                <a:sym typeface="Wingdings" pitchFamily="2" charset="2"/>
              </a:rPr>
              <a:t>heory of Fields” by Weinberg)</a:t>
            </a:r>
          </a:p>
          <a:p>
            <a:pPr lvl="1"/>
            <a:r>
              <a:rPr lang="en-US" altLang="ja-JP" dirty="0" smtClean="0"/>
              <a:t>But QFT is more than that.			</a:t>
            </a:r>
            <a:endParaRPr lang="en-US" altLang="ja-JP" dirty="0"/>
          </a:p>
          <a:p>
            <a:r>
              <a:rPr kumimoji="1" lang="en-US" altLang="ja-JP" dirty="0" err="1" smtClean="0"/>
              <a:t>H.Georgi</a:t>
            </a:r>
            <a:r>
              <a:rPr kumimoji="1" lang="en-US" altLang="ja-JP" dirty="0" smtClean="0"/>
              <a:t> (</a:t>
            </a:r>
            <a:r>
              <a:rPr kumimoji="1" lang="en-US" altLang="ja-JP" dirty="0" err="1" smtClean="0"/>
              <a:t>hep</a:t>
            </a:r>
            <a:r>
              <a:rPr kumimoji="1" lang="en-US" altLang="ja-JP" dirty="0" smtClean="0"/>
              <a:t>-ph/0703260, 0704.245) proposed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 as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5072074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en-US" altLang="ja-JP" sz="2800" dirty="0" smtClean="0">
                <a:solidFill>
                  <a:srgbClr val="0070C0"/>
                </a:solidFill>
              </a:rPr>
              <a:t>Approximate</a:t>
            </a:r>
            <a:r>
              <a:rPr lang="en-US" altLang="ja-JP" sz="2800" dirty="0" smtClean="0"/>
              <a:t>) </a:t>
            </a:r>
            <a:r>
              <a:rPr lang="en-US" altLang="ja-JP" sz="2800" dirty="0" smtClean="0">
                <a:solidFill>
                  <a:srgbClr val="FF0000"/>
                </a:solidFill>
              </a:rPr>
              <a:t>scale invariant </a:t>
            </a:r>
            <a:r>
              <a:rPr lang="en-US" altLang="ja-JP" sz="2800" dirty="0" smtClean="0"/>
              <a:t>field theory that </a:t>
            </a:r>
            <a:r>
              <a:rPr lang="en-US" altLang="ja-JP" sz="2800" dirty="0" smtClean="0">
                <a:solidFill>
                  <a:srgbClr val="00B0F0"/>
                </a:solidFill>
              </a:rPr>
              <a:t>weakly couples with standard model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What is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ja-JP" dirty="0"/>
          </a:p>
          <a:p>
            <a:endParaRPr kumimoji="1" lang="en-US" altLang="ja-JP" dirty="0" smtClean="0"/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Scale invariant </a:t>
            </a:r>
            <a:r>
              <a:rPr lang="en-US" altLang="ja-JP" sz="2800" dirty="0" smtClean="0"/>
              <a:t>around weak energy scale (maybe </a:t>
            </a:r>
            <a:r>
              <a:rPr lang="en-US" altLang="ja-JP" sz="2800" dirty="0" smtClean="0">
                <a:solidFill>
                  <a:srgbClr val="002060"/>
                </a:solidFill>
              </a:rPr>
              <a:t>broken</a:t>
            </a:r>
            <a:r>
              <a:rPr lang="en-US" altLang="ja-JP" sz="2800" dirty="0" smtClean="0"/>
              <a:t> @ higher/lower scale)</a:t>
            </a:r>
          </a:p>
          <a:p>
            <a:r>
              <a:rPr lang="en-US" altLang="ja-JP" sz="2800" dirty="0" smtClean="0"/>
              <a:t>We will discuss the distinction between </a:t>
            </a:r>
            <a:r>
              <a:rPr lang="en-US" altLang="ja-JP" sz="2800" dirty="0" smtClean="0">
                <a:solidFill>
                  <a:srgbClr val="FF0000"/>
                </a:solidFill>
              </a:rPr>
              <a:t>scale invariance </a:t>
            </a:r>
            <a:r>
              <a:rPr lang="en-US" altLang="ja-JP" sz="2800" dirty="0" smtClean="0"/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conformal invariance</a:t>
            </a:r>
          </a:p>
          <a:p>
            <a:pPr>
              <a:buNone/>
            </a:pPr>
            <a:r>
              <a:rPr lang="en-US" altLang="ja-JP" sz="2800" dirty="0" smtClean="0"/>
              <a:t>    (see my paper</a:t>
            </a:r>
            <a:r>
              <a:rPr lang="ja-JP" altLang="en-US" sz="2800" dirty="0" smtClean="0"/>
              <a:t> </a:t>
            </a:r>
            <a:r>
              <a:rPr lang="en-US" altLang="ja-JP" sz="1600" dirty="0" smtClean="0"/>
              <a:t>arXiv:0707.2451 </a:t>
            </a:r>
            <a:r>
              <a:rPr lang="en-US" altLang="ja-JP" sz="2800" dirty="0" smtClean="0"/>
              <a:t>or follow-up by </a:t>
            </a:r>
            <a:r>
              <a:rPr lang="en-US" altLang="ja-JP" sz="1400" dirty="0" smtClean="0"/>
              <a:t>Grinstein-</a:t>
            </a:r>
            <a:r>
              <a:rPr lang="en-US" altLang="ja-JP" sz="1400" dirty="0" err="1" smtClean="0"/>
              <a:t>Intriligator</a:t>
            </a:r>
            <a:r>
              <a:rPr lang="en-US" altLang="ja-JP" sz="1400" dirty="0" smtClean="0"/>
              <a:t>-Rothstein)</a:t>
            </a:r>
          </a:p>
          <a:p>
            <a:pPr>
              <a:buNone/>
            </a:pPr>
            <a:r>
              <a:rPr lang="en-US" altLang="ja-JP" sz="2800" dirty="0" smtClean="0">
                <a:sym typeface="Wingdings" pitchFamily="2" charset="2"/>
              </a:rPr>
              <a:t>     crucial physical consequence </a:t>
            </a:r>
          </a:p>
          <a:p>
            <a:r>
              <a:rPr lang="en-US" altLang="ja-JP" sz="2800" dirty="0" smtClean="0">
                <a:sym typeface="Wingdings" pitchFamily="2" charset="2"/>
              </a:rPr>
              <a:t> We assume </a:t>
            </a:r>
            <a:r>
              <a:rPr lang="en-US" altLang="ja-JP" sz="2800" dirty="0" smtClean="0">
                <a:solidFill>
                  <a:srgbClr val="FF0000"/>
                </a:solidFill>
                <a:sym typeface="Wingdings" pitchFamily="2" charset="2"/>
              </a:rPr>
              <a:t>non-</a:t>
            </a:r>
            <a:r>
              <a:rPr lang="en-US" altLang="ja-JP" sz="2800" dirty="0" err="1" smtClean="0">
                <a:solidFill>
                  <a:srgbClr val="FF0000"/>
                </a:solidFill>
                <a:sym typeface="Wingdings" pitchFamily="2" charset="2"/>
              </a:rPr>
              <a:t>renormalizable</a:t>
            </a:r>
            <a:r>
              <a:rPr lang="en-US" altLang="ja-JP" sz="2800" dirty="0" smtClean="0">
                <a:solidFill>
                  <a:srgbClr val="FF0000"/>
                </a:solidFill>
                <a:sym typeface="Wingdings" pitchFamily="2" charset="2"/>
              </a:rPr>
              <a:t> interaction </a:t>
            </a:r>
            <a:r>
              <a:rPr lang="en-US" altLang="ja-JP" sz="2800" dirty="0" smtClean="0">
                <a:sym typeface="Wingdings" pitchFamily="2" charset="2"/>
              </a:rPr>
              <a:t>between </a:t>
            </a:r>
            <a:r>
              <a:rPr lang="en-US" altLang="ja-JP" sz="2800" dirty="0" err="1" smtClean="0">
                <a:sym typeface="Wingdings" pitchFamily="2" charset="2"/>
              </a:rPr>
              <a:t>unparticle</a:t>
            </a:r>
            <a:r>
              <a:rPr lang="en-US" altLang="ja-JP" sz="2800" dirty="0" smtClean="0">
                <a:sym typeface="Wingdings" pitchFamily="2" charset="2"/>
              </a:rPr>
              <a:t> hidden sector and SM. (But could be </a:t>
            </a:r>
            <a:r>
              <a:rPr lang="en-US" altLang="ja-JP" sz="2800" dirty="0" smtClean="0">
                <a:solidFill>
                  <a:srgbClr val="00B0F0"/>
                </a:solidFill>
                <a:sym typeface="Wingdings" pitchFamily="2" charset="2"/>
              </a:rPr>
              <a:t>weakly charged under U(1)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000108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en-US" altLang="ja-JP" sz="28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Approximate</a:t>
            </a:r>
            <a:r>
              <a:rPr lang="en-US" altLang="ja-JP" sz="2800" dirty="0" smtClean="0"/>
              <a:t>) </a:t>
            </a:r>
            <a:r>
              <a:rPr lang="en-US" altLang="ja-JP" sz="2800" dirty="0" smtClean="0">
                <a:solidFill>
                  <a:srgbClr val="FF0000"/>
                </a:solidFill>
              </a:rPr>
              <a:t>scale invariant </a:t>
            </a:r>
            <a:r>
              <a:rPr lang="en-US" altLang="ja-JP" sz="2800" dirty="0" smtClean="0"/>
              <a:t>field theory that </a:t>
            </a:r>
            <a:r>
              <a:rPr lang="en-US" altLang="ja-JP" sz="2800" dirty="0" smtClean="0">
                <a:solidFill>
                  <a:srgbClr val="00B0F0"/>
                </a:solidFill>
              </a:rPr>
              <a:t>weakly couples with standard model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Energy scale of </a:t>
            </a:r>
            <a:r>
              <a:rPr lang="en-US" altLang="ja-JP" sz="3200" dirty="0" err="1" smtClean="0"/>
              <a:t>unparticle</a:t>
            </a:r>
            <a:r>
              <a:rPr lang="en-US" altLang="ja-JP" sz="3200" dirty="0" smtClean="0"/>
              <a:t> interaction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42976" y="928670"/>
            <a:ext cx="7786742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2400" dirty="0" smtClean="0"/>
              <a:t>       Example: </a:t>
            </a:r>
            <a:r>
              <a:rPr lang="en-US" altLang="ja-JP" sz="2400" dirty="0" smtClean="0">
                <a:solidFill>
                  <a:srgbClr val="0070C0"/>
                </a:solidFill>
              </a:rPr>
              <a:t>BZ theory </a:t>
            </a:r>
            <a:r>
              <a:rPr lang="en-US" altLang="ja-JP" sz="2400" dirty="0" smtClean="0"/>
              <a:t>(QCD with many flavors)</a:t>
            </a:r>
            <a:endParaRPr lang="en-US" altLang="ja-JP" sz="2400" dirty="0"/>
          </a:p>
          <a:p>
            <a:r>
              <a:rPr lang="en-US" altLang="ja-JP" sz="2400" dirty="0" smtClean="0"/>
              <a:t>UV coupling </a:t>
            </a:r>
          </a:p>
          <a:p>
            <a:endParaRPr kumimoji="1" lang="en-US" altLang="ja-JP" dirty="0" smtClean="0"/>
          </a:p>
          <a:p>
            <a:pPr algn="ctr"/>
            <a:r>
              <a:rPr lang="en-US" altLang="ja-JP" sz="2400" dirty="0" smtClean="0"/>
              <a:t>At                 hidden sector becomes </a:t>
            </a:r>
            <a:r>
              <a:rPr lang="en-US" altLang="ja-JP" sz="2400" dirty="0" smtClean="0">
                <a:solidFill>
                  <a:srgbClr val="FF0000"/>
                </a:solidFill>
              </a:rPr>
              <a:t>scale invariant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altLang="ja-JP" dirty="0" smtClean="0"/>
              <a:t>    </a:t>
            </a:r>
          </a:p>
          <a:p>
            <a:r>
              <a:rPr lang="en-US" altLang="ja-JP" sz="2400" dirty="0" smtClean="0"/>
              <a:t>Generate SM coupling</a:t>
            </a:r>
          </a:p>
          <a:p>
            <a:endParaRPr kumimoji="1" lang="en-US" altLang="ja-JP" dirty="0" smtClean="0"/>
          </a:p>
          <a:p>
            <a:r>
              <a:rPr lang="en-US" altLang="ja-JP" sz="2400" dirty="0" smtClean="0"/>
              <a:t>CFT </a:t>
            </a:r>
            <a:r>
              <a:rPr lang="en-US" altLang="ja-JP" sz="2400" dirty="0" smtClean="0">
                <a:solidFill>
                  <a:srgbClr val="0070C0"/>
                </a:solidFill>
              </a:rPr>
              <a:t>might be broken</a:t>
            </a:r>
          </a:p>
          <a:p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en-US" altLang="ja-JP" sz="2400" dirty="0" smtClean="0"/>
              <a:t>Could be                       (but computation complicated)</a:t>
            </a:r>
            <a:endParaRPr kumimoji="1" lang="en-US" altLang="ja-JP" sz="2400" dirty="0" smtClean="0"/>
          </a:p>
        </p:txBody>
      </p:sp>
      <p:cxnSp>
        <p:nvCxnSpPr>
          <p:cNvPr id="6" name="直線矢印コネクタ 5"/>
          <p:cNvCxnSpPr/>
          <p:nvPr/>
        </p:nvCxnSpPr>
        <p:spPr>
          <a:xfrm rot="5400000" flipH="1" flipV="1">
            <a:off x="-1213684" y="3642520"/>
            <a:ext cx="38576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71472" y="2214554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71472" y="2928934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571472" y="4000504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1472" y="4857760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\begin{align*}&#10; 　\frac{1}{M_U^k} O_{SM} O_{UV}&#10;\end{align*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643050"/>
            <a:ext cx="1785950" cy="711476"/>
          </a:xfrm>
          <a:prstGeom prst="rect">
            <a:avLst/>
          </a:prstGeom>
          <a:noFill/>
        </p:spPr>
      </p:pic>
      <p:pic>
        <p:nvPicPr>
          <p:cNvPr id="17" name="Picture 4" descr="\begin{align*}&#10;  O_{UV} \to \Lambda_U^{d_{UV}-d_U} O_U 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928934"/>
            <a:ext cx="3071834" cy="435247"/>
          </a:xfrm>
          <a:prstGeom prst="rect">
            <a:avLst/>
          </a:prstGeom>
          <a:noFill/>
        </p:spPr>
      </p:pic>
      <p:pic>
        <p:nvPicPr>
          <p:cNvPr id="18" name="Picture 6" descr="\begin{align*}&#10; \Lambda_{U} = \Lambda_{CFT}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500306"/>
            <a:ext cx="1273974" cy="285752"/>
          </a:xfrm>
          <a:prstGeom prst="rect">
            <a:avLst/>
          </a:prstGeom>
          <a:noFill/>
        </p:spPr>
      </p:pic>
      <p:pic>
        <p:nvPicPr>
          <p:cNvPr id="19" name="Picture 8" descr="\begin{align*}&#10; \frac{c \Lambda_{U}^{d_{UV}-d_U}}{M_U^k} O_{SM} O_U&#10;\end{align*}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786190"/>
            <a:ext cx="2214578" cy="733746"/>
          </a:xfrm>
          <a:prstGeom prst="rect">
            <a:avLst/>
          </a:prstGeom>
          <a:noFill/>
        </p:spPr>
      </p:pic>
      <p:pic>
        <p:nvPicPr>
          <p:cNvPr id="20" name="Picture 12" descr="\begin{align*}&#10; \Lambda_{CFT} \ll M_{EM} \ll \Lambda_{CFT}&#10;\end{align*}&#10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5143512"/>
            <a:ext cx="4200525" cy="342901"/>
          </a:xfrm>
          <a:prstGeom prst="rect">
            <a:avLst/>
          </a:prstGeom>
          <a:noFill/>
        </p:spPr>
      </p:pic>
      <p:pic>
        <p:nvPicPr>
          <p:cNvPr id="21" name="Picture 14" descr="\begin{align*}&#10; M_U &lt; \Lambda_{CFT}&#10;\end{align*}&#10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5643578"/>
            <a:ext cx="1785939" cy="285751"/>
          </a:xfrm>
          <a:prstGeom prst="rect">
            <a:avLst/>
          </a:prstGeom>
          <a:noFill/>
        </p:spPr>
      </p:pic>
      <p:pic>
        <p:nvPicPr>
          <p:cNvPr id="27650" name="Picture 2" descr="\begin{align*}&#10;  M_U&#10;\end{align*}&#10;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1928802"/>
            <a:ext cx="514353" cy="285752"/>
          </a:xfrm>
          <a:prstGeom prst="rect">
            <a:avLst/>
          </a:prstGeom>
          <a:noFill/>
        </p:spPr>
      </p:pic>
      <p:pic>
        <p:nvPicPr>
          <p:cNvPr id="27652" name="Picture 4" descr="\begin{align*}&#10;  \Lambda_U&#10;\end{align*}&#10;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28662" y="2786058"/>
            <a:ext cx="428628" cy="296744"/>
          </a:xfrm>
          <a:prstGeom prst="rect">
            <a:avLst/>
          </a:prstGeom>
          <a:noFill/>
        </p:spPr>
      </p:pic>
      <p:pic>
        <p:nvPicPr>
          <p:cNvPr id="27654" name="Picture 6" descr="\begin{align*}&#10;  M_{EW}&#10;\end{align*}&#10;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28662" y="3929066"/>
            <a:ext cx="816432" cy="285752"/>
          </a:xfrm>
          <a:prstGeom prst="rect">
            <a:avLst/>
          </a:prstGeom>
          <a:noFill/>
        </p:spPr>
      </p:pic>
      <p:pic>
        <p:nvPicPr>
          <p:cNvPr id="27656" name="Picture 8" descr="\begin{align*}&#10;  \Lambda_{CFT}&#10;\end{align*}&#10;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928662" y="4857760"/>
            <a:ext cx="785818" cy="277348"/>
          </a:xfrm>
          <a:prstGeom prst="rect">
            <a:avLst/>
          </a:prstGeom>
          <a:noFill/>
        </p:spPr>
      </p:pic>
      <p:cxnSp>
        <p:nvCxnSpPr>
          <p:cNvPr id="23" name="直線コネクタ 22"/>
          <p:cNvCxnSpPr/>
          <p:nvPr/>
        </p:nvCxnSpPr>
        <p:spPr>
          <a:xfrm flipV="1">
            <a:off x="1142976" y="4929198"/>
            <a:ext cx="571504" cy="214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3428992" y="5286388"/>
            <a:ext cx="642942" cy="214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What is </a:t>
            </a:r>
            <a:r>
              <a:rPr kumimoji="1" lang="en-US" altLang="ja-JP" dirty="0" err="1" smtClean="0"/>
              <a:t>unparticle</a:t>
            </a:r>
            <a:r>
              <a:rPr kumimoji="1" lang="en-US" altLang="ja-JP" dirty="0" smtClean="0"/>
              <a:t> for?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 </a:t>
            </a:r>
            <a:r>
              <a:rPr lang="en-US" altLang="ja-JP" dirty="0" smtClean="0">
                <a:sym typeface="Wingdings" pitchFamily="2" charset="2"/>
              </a:rPr>
              <a:t> u + U decay</a:t>
            </a:r>
            <a:endParaRPr kumimoji="1" lang="en-US" altLang="ja-JP" dirty="0" smtClean="0"/>
          </a:p>
          <a:p>
            <a:r>
              <a:rPr lang="en-US" altLang="ja-JP" sz="2800" dirty="0" smtClean="0"/>
              <a:t>K, anti-K, B anti-B oscillation</a:t>
            </a:r>
          </a:p>
          <a:p>
            <a:r>
              <a:rPr lang="en-US" altLang="ja-JP" sz="2800" dirty="0" smtClean="0">
                <a:sym typeface="Wingdings" pitchFamily="2" charset="2"/>
              </a:rPr>
              <a:t>Flavor violation</a:t>
            </a:r>
          </a:p>
          <a:p>
            <a:r>
              <a:rPr lang="en-US" altLang="ja-JP" sz="2800" dirty="0" smtClean="0">
                <a:sym typeface="Wingdings" pitchFamily="2" charset="2"/>
              </a:rPr>
              <a:t>New source for CP violation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  <a:sym typeface="Wingdings" pitchFamily="2" charset="2"/>
              </a:rPr>
              <a:t>Anything new</a:t>
            </a:r>
            <a:r>
              <a:rPr lang="en-US" altLang="ja-JP" sz="2800" dirty="0" smtClean="0">
                <a:sym typeface="Wingdings" pitchFamily="2" charset="2"/>
              </a:rPr>
              <a:t>? Can be found @ </a:t>
            </a:r>
            <a:r>
              <a:rPr lang="en-US" altLang="ja-JP" sz="2800" dirty="0" smtClean="0">
                <a:solidFill>
                  <a:srgbClr val="FF0000"/>
                </a:solidFill>
                <a:sym typeface="Wingdings" pitchFamily="2" charset="2"/>
              </a:rPr>
              <a:t>LHC</a:t>
            </a:r>
            <a:r>
              <a:rPr lang="en-US" altLang="ja-JP" sz="2800" dirty="0" smtClean="0">
                <a:sym typeface="Wingdings" pitchFamily="2" charset="2"/>
              </a:rPr>
              <a:t>? </a:t>
            </a:r>
            <a:endParaRPr lang="en-US" altLang="ja-JP" dirty="0" smtClean="0"/>
          </a:p>
          <a:p>
            <a:r>
              <a:rPr lang="en-US" altLang="ja-JP" sz="2400" dirty="0" smtClean="0"/>
              <a:t>Cosmology, dark matter (after scale inv is broken)</a:t>
            </a:r>
          </a:p>
          <a:p>
            <a:endParaRPr kumimoji="1" lang="en-US" altLang="ja-JP" sz="2400" dirty="0" smtClean="0"/>
          </a:p>
          <a:p>
            <a:pPr>
              <a:buNone/>
            </a:pPr>
            <a:endParaRPr kumimoji="1"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kumimoji="1" lang="en-US" altLang="ja-JP" sz="2400" dirty="0" smtClean="0"/>
              <a:t>Apart from the original motivation/</a:t>
            </a:r>
            <a:r>
              <a:rPr kumimoji="1" lang="en-US" altLang="ja-JP" sz="2400" dirty="0" err="1" smtClean="0"/>
              <a:t>observability</a:t>
            </a:r>
            <a:r>
              <a:rPr kumimoji="1" lang="en-US" altLang="ja-JP" sz="2400" dirty="0" smtClean="0"/>
              <a:t> @ LHC,</a:t>
            </a:r>
          </a:p>
          <a:p>
            <a:pPr>
              <a:buNone/>
            </a:pPr>
            <a:r>
              <a:rPr kumimoji="1" lang="en-US" altLang="ja-JP" sz="2400" dirty="0" smtClean="0">
                <a:solidFill>
                  <a:srgbClr val="00B0F0"/>
                </a:solidFill>
              </a:rPr>
              <a:t>strongly coupled (conformal) SUSY hidden sector may provide </a:t>
            </a:r>
            <a:r>
              <a:rPr kumimoji="1" lang="en-US" altLang="ja-JP" sz="2400" dirty="0" err="1" smtClean="0">
                <a:solidFill>
                  <a:srgbClr val="00B0F0"/>
                </a:solidFill>
              </a:rPr>
              <a:t>unparticle</a:t>
            </a:r>
            <a:r>
              <a:rPr lang="en-US" altLang="ja-JP" sz="2400" dirty="0" err="1" smtClean="0">
                <a:solidFill>
                  <a:srgbClr val="00B0F0"/>
                </a:solidFill>
              </a:rPr>
              <a:t>s</a:t>
            </a:r>
            <a:r>
              <a:rPr lang="en-US" altLang="ja-JP" sz="2400" dirty="0" smtClean="0">
                <a:solidFill>
                  <a:srgbClr val="00B0F0"/>
                </a:solidFill>
              </a:rPr>
              <a:t> coupled with SM</a:t>
            </a:r>
            <a:r>
              <a:rPr lang="en-US" altLang="ja-JP" sz="2400" dirty="0" smtClean="0"/>
              <a:t>.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1472" y="4143380"/>
            <a:ext cx="80010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/>
              <a:t>Who ordered </a:t>
            </a:r>
            <a:r>
              <a:rPr lang="en-US" altLang="ja-JP" sz="2800" dirty="0" err="1" smtClean="0"/>
              <a:t>muon</a:t>
            </a:r>
            <a:r>
              <a:rPr lang="en-US" altLang="ja-JP" sz="2800" dirty="0" smtClean="0"/>
              <a:t>? (</a:t>
            </a:r>
            <a:r>
              <a:rPr lang="en-US" altLang="ja-JP" sz="2800" dirty="0" err="1" smtClean="0"/>
              <a:t>Rebi</a:t>
            </a:r>
            <a:r>
              <a:rPr lang="en-US" altLang="ja-JP" sz="2800" dirty="0" smtClean="0"/>
              <a:t>)</a:t>
            </a:r>
          </a:p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Who ordered 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unparticles</a:t>
            </a:r>
            <a:r>
              <a:rPr kumimoji="1" lang="en-US" altLang="ja-JP" sz="2800" dirty="0" smtClean="0"/>
              <a:t>?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3600" dirty="0" err="1" smtClean="0"/>
              <a:t>Unparticle</a:t>
            </a:r>
            <a:r>
              <a:rPr kumimoji="1" lang="en-US" altLang="ja-JP" sz="3600" dirty="0" smtClean="0"/>
              <a:t> amplitude, diagram etc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ym typeface="Wingdings" pitchFamily="2" charset="2"/>
              </a:rPr>
              <a:t>Coupling to SM is </a:t>
            </a:r>
            <a:r>
              <a:rPr lang="en-US" altLang="ja-JP" sz="2800" dirty="0" smtClean="0">
                <a:solidFill>
                  <a:srgbClr val="FF0000"/>
                </a:solidFill>
                <a:sym typeface="Wingdings" pitchFamily="2" charset="2"/>
              </a:rPr>
              <a:t>weak</a:t>
            </a:r>
            <a:r>
              <a:rPr lang="en-US" altLang="ja-JP" sz="2800" dirty="0" smtClean="0">
                <a:sym typeface="Wingdings" pitchFamily="2" charset="2"/>
              </a:rPr>
              <a:t>  perturbation</a:t>
            </a:r>
          </a:p>
          <a:p>
            <a:endParaRPr lang="en-US" altLang="ja-JP" sz="2800" dirty="0" smtClean="0">
              <a:sym typeface="Wingdings" pitchFamily="2" charset="2"/>
            </a:endParaRPr>
          </a:p>
          <a:p>
            <a:endParaRPr kumimoji="1" lang="en-US" altLang="ja-JP" sz="2800" dirty="0" smtClean="0">
              <a:sym typeface="Wingdings" pitchFamily="2" charset="2"/>
            </a:endParaRPr>
          </a:p>
          <a:p>
            <a:endParaRPr kumimoji="1" lang="en-US" altLang="ja-JP" sz="2400" dirty="0" smtClean="0"/>
          </a:p>
          <a:p>
            <a:r>
              <a:rPr kumimoji="1" lang="en-US" altLang="ja-JP" sz="2400" dirty="0" err="1" smtClean="0"/>
              <a:t>Unp</a:t>
            </a:r>
            <a:r>
              <a:rPr lang="en-US" altLang="ja-JP" sz="2400" dirty="0" err="1" smtClean="0"/>
              <a:t>article</a:t>
            </a:r>
            <a:r>
              <a:rPr lang="en-US" altLang="ja-JP" sz="2400" dirty="0" smtClean="0"/>
              <a:t>  “</a:t>
            </a:r>
            <a:r>
              <a:rPr lang="en-US" altLang="ja-JP" sz="2400" dirty="0" smtClean="0">
                <a:solidFill>
                  <a:srgbClr val="FF0000"/>
                </a:solidFill>
              </a:rPr>
              <a:t>propagator</a:t>
            </a:r>
            <a:r>
              <a:rPr lang="en-US" altLang="ja-JP" sz="2400" dirty="0" smtClean="0"/>
              <a:t>”</a:t>
            </a:r>
            <a:endParaRPr kumimoji="1" lang="en-US" altLang="ja-JP" sz="2400" dirty="0" smtClean="0"/>
          </a:p>
        </p:txBody>
      </p:sp>
      <p:pic>
        <p:nvPicPr>
          <p:cNvPr id="17412" name="Picture 4" descr="\begin{align*}&#10;  T &amp;= \langle SM in| SM out\rangle \cr&#10;  &amp;\sim \int d^4x d^4 y \langle SM in| O^\dagger_{SM}(x) O_{SM}(y)|SM out \rangle_{SM} \langle 0|O^\dagger_U(x) O_U(y)|0\rangle_h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8143964" cy="1001734"/>
          </a:xfrm>
          <a:prstGeom prst="rect">
            <a:avLst/>
          </a:prstGeom>
          <a:noFill/>
        </p:spPr>
      </p:pic>
      <p:cxnSp>
        <p:nvCxnSpPr>
          <p:cNvPr id="9" name="直線コネクタ 8"/>
          <p:cNvCxnSpPr/>
          <p:nvPr/>
        </p:nvCxnSpPr>
        <p:spPr>
          <a:xfrm>
            <a:off x="1857356" y="4857760"/>
            <a:ext cx="714380" cy="5715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1714480" y="5429264"/>
            <a:ext cx="785818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5400000" flipH="1" flipV="1">
            <a:off x="1857356" y="5500702"/>
            <a:ext cx="714380" cy="5715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500298" y="5429264"/>
            <a:ext cx="31432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10800000" flipV="1">
            <a:off x="5643570" y="4857760"/>
            <a:ext cx="857256" cy="5715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643570" y="5429264"/>
            <a:ext cx="714380" cy="6429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643570" y="5357826"/>
            <a:ext cx="1204922" cy="80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215206" y="52149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66748" y="55102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SM</a:t>
            </a:r>
            <a:endParaRPr kumimoji="1" lang="ja-JP" altLang="en-US" dirty="0"/>
          </a:p>
        </p:txBody>
      </p:sp>
      <p:pic>
        <p:nvPicPr>
          <p:cNvPr id="17416" name="Picture 8" descr="\begin{align*}&#10;O^\dagger_{SM}  &#10;\end{align*}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4286256"/>
            <a:ext cx="819150" cy="495301"/>
          </a:xfrm>
          <a:prstGeom prst="rect">
            <a:avLst/>
          </a:prstGeom>
          <a:noFill/>
        </p:spPr>
      </p:pic>
      <p:pic>
        <p:nvPicPr>
          <p:cNvPr id="17418" name="Picture 10" descr="\begin{align*}&#10;O_{SM}  &#10;\end{align*}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5786454"/>
            <a:ext cx="819150" cy="333376"/>
          </a:xfrm>
          <a:prstGeom prst="rect">
            <a:avLst/>
          </a:prstGeom>
          <a:noFill/>
        </p:spPr>
      </p:pic>
      <p:pic>
        <p:nvPicPr>
          <p:cNvPr id="17420" name="Picture 12" descr="\begin{align*}&#10;O_U^\dagger &#10;\end{align*} 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4786322"/>
            <a:ext cx="514350" cy="495301"/>
          </a:xfrm>
          <a:prstGeom prst="rect">
            <a:avLst/>
          </a:prstGeom>
          <a:noFill/>
        </p:spPr>
      </p:pic>
      <p:pic>
        <p:nvPicPr>
          <p:cNvPr id="17422" name="Picture 14" descr="\begin{align*}&#10;O_U&#10;\end{align*} 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14612" y="4857760"/>
            <a:ext cx="514350" cy="333376"/>
          </a:xfrm>
          <a:prstGeom prst="rect">
            <a:avLst/>
          </a:prstGeom>
          <a:noFill/>
        </p:spPr>
      </p:pic>
      <p:pic>
        <p:nvPicPr>
          <p:cNvPr id="25602" name="Picture 2" descr="\begin{align*}&#10;  \langle 0|O^\dagger(x) O(y) |0\rangle = \frac{C}{(x-y)^{2d}}&#10;\end{align*}&#10;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00232" y="3357562"/>
            <a:ext cx="4214842" cy="783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kumimoji="1" lang="en-US" altLang="ja-JP" sz="3600" dirty="0" err="1" smtClean="0"/>
              <a:t>Unparticle</a:t>
            </a:r>
            <a:r>
              <a:rPr kumimoji="1" lang="en-US" altLang="ja-JP" sz="3600" dirty="0" smtClean="0"/>
              <a:t> propagator, phase-space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ym typeface="Wingdings" pitchFamily="2" charset="2"/>
              </a:rPr>
              <a:t>Spectral decomposition:</a:t>
            </a:r>
          </a:p>
          <a:p>
            <a:endParaRPr lang="en-US" altLang="ja-JP" sz="2800" dirty="0" smtClean="0">
              <a:sym typeface="Wingdings" pitchFamily="2" charset="2"/>
            </a:endParaRPr>
          </a:p>
          <a:p>
            <a:endParaRPr kumimoji="1" lang="en-US" altLang="ja-JP" sz="2800" dirty="0" smtClean="0">
              <a:sym typeface="Wingdings" pitchFamily="2" charset="2"/>
            </a:endParaRPr>
          </a:p>
          <a:p>
            <a:endParaRPr kumimoji="1" lang="en-US" altLang="ja-JP" sz="2400" dirty="0" smtClean="0"/>
          </a:p>
          <a:p>
            <a:r>
              <a:rPr kumimoji="1" lang="en-US" altLang="ja-JP" sz="2400" dirty="0" err="1" smtClean="0"/>
              <a:t>Unp</a:t>
            </a:r>
            <a:r>
              <a:rPr lang="en-US" altLang="ja-JP" sz="2400" dirty="0" err="1" smtClean="0"/>
              <a:t>article</a:t>
            </a:r>
            <a:r>
              <a:rPr lang="en-US" altLang="ja-JP" sz="2400" dirty="0" smtClean="0"/>
              <a:t>  “propagator” in momentum space</a:t>
            </a:r>
          </a:p>
          <a:p>
            <a:pPr>
              <a:buNone/>
            </a:pPr>
            <a:endParaRPr lang="en-US" altLang="ja-JP" sz="2400" dirty="0" smtClean="0"/>
          </a:p>
          <a:p>
            <a:r>
              <a:rPr kumimoji="1" lang="en-US" altLang="ja-JP" sz="2400" dirty="0" smtClean="0"/>
              <a:t>Note if              there is a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non-trivial phase</a:t>
            </a:r>
          </a:p>
          <a:p>
            <a:pPr>
              <a:buNone/>
            </a:pPr>
            <a:r>
              <a:rPr lang="en-US" altLang="ja-JP" sz="2400" dirty="0" smtClean="0"/>
              <a:t>                </a:t>
            </a:r>
            <a:r>
              <a:rPr lang="en-US" altLang="ja-JP" sz="2400" dirty="0" smtClean="0"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F0"/>
                </a:solidFill>
                <a:sym typeface="Wingdings" pitchFamily="2" charset="2"/>
              </a:rPr>
              <a:t>imaginary part </a:t>
            </a:r>
            <a:r>
              <a:rPr lang="en-US" altLang="ja-JP" sz="2400" dirty="0" smtClean="0">
                <a:sym typeface="Wingdings" pitchFamily="2" charset="2"/>
              </a:rPr>
              <a:t>in T (</a:t>
            </a:r>
            <a:r>
              <a:rPr lang="en-US" altLang="ja-JP" sz="2400" dirty="0" err="1" smtClean="0">
                <a:sym typeface="Wingdings" pitchFamily="2" charset="2"/>
              </a:rPr>
              <a:t>unparticle</a:t>
            </a:r>
            <a:r>
              <a:rPr lang="en-US" altLang="ja-JP" sz="2400" dirty="0" smtClean="0">
                <a:sym typeface="Wingdings" pitchFamily="2" charset="2"/>
              </a:rPr>
              <a:t> emission)</a:t>
            </a:r>
          </a:p>
          <a:p>
            <a:pPr>
              <a:buNone/>
            </a:pPr>
            <a:r>
              <a:rPr kumimoji="1" lang="en-US" altLang="ja-JP" sz="2400" dirty="0" smtClean="0">
                <a:sym typeface="Wingdings" pitchFamily="2" charset="2"/>
              </a:rPr>
              <a:t>                     from </a:t>
            </a:r>
            <a:r>
              <a:rPr kumimoji="1" lang="en-US" altLang="ja-JP" sz="2400" dirty="0" smtClean="0">
                <a:solidFill>
                  <a:srgbClr val="00B0F0"/>
                </a:solidFill>
                <a:sym typeface="Wingdings" pitchFamily="2" charset="2"/>
              </a:rPr>
              <a:t>optical theorem</a:t>
            </a:r>
            <a:endParaRPr kumimoji="1" lang="en-US" altLang="ja-JP" sz="2400" dirty="0" smtClean="0">
              <a:solidFill>
                <a:srgbClr val="00B0F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857356" y="5214950"/>
            <a:ext cx="714380" cy="5715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1714480" y="5786454"/>
            <a:ext cx="785818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5400000" flipH="1" flipV="1">
            <a:off x="1857356" y="5857892"/>
            <a:ext cx="714380" cy="5715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500298" y="5786454"/>
            <a:ext cx="31432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10800000" flipV="1">
            <a:off x="5643570" y="5214950"/>
            <a:ext cx="857256" cy="5715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643570" y="5786454"/>
            <a:ext cx="714380" cy="6429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643570" y="5715016"/>
            <a:ext cx="1204922" cy="80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215206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66748" y="58674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SM</a:t>
            </a:r>
            <a:endParaRPr kumimoji="1" lang="ja-JP" altLang="en-US" dirty="0"/>
          </a:p>
        </p:txBody>
      </p:sp>
      <p:pic>
        <p:nvPicPr>
          <p:cNvPr id="23556" name="Picture 4" descr="\begin{align*}&#10;\langle 0| O^\dagger_U(x) O_U(0)|0\rangle = \int e^{-ipx} |\langle 0|O_U(x)|P\rangle|^2 \rho(P^2) \frac{dP^2}{(2\pi)^4}&#10;\end{align*}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357298"/>
            <a:ext cx="7429552" cy="763927"/>
          </a:xfrm>
          <a:prstGeom prst="rect">
            <a:avLst/>
          </a:prstGeom>
          <a:noFill/>
        </p:spPr>
      </p:pic>
      <p:pic>
        <p:nvPicPr>
          <p:cNvPr id="23558" name="Picture 6" descr="\begin{align*}&#10; |\langle 0|O_U(0)|P\rangle|^2 \rho(P^2) = A_d \theta(P_0) \theta (P^2)(P^2)^{d-2} &#10;\end{align*}&#10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214554"/>
            <a:ext cx="7734300" cy="457200"/>
          </a:xfrm>
          <a:prstGeom prst="rect">
            <a:avLst/>
          </a:prstGeom>
          <a:noFill/>
        </p:spPr>
      </p:pic>
      <p:pic>
        <p:nvPicPr>
          <p:cNvPr id="23560" name="Picture 8" descr="\begin{align*}&#10; \Delta_s(P) = \frac{iA_d}{2\sin\pi d} (-P^2)^{d-2}&#10;\end{align*}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3286124"/>
            <a:ext cx="3128727" cy="571504"/>
          </a:xfrm>
          <a:prstGeom prst="rect">
            <a:avLst/>
          </a:prstGeom>
          <a:noFill/>
        </p:spPr>
      </p:pic>
      <p:pic>
        <p:nvPicPr>
          <p:cNvPr id="23562" name="Picture 10" descr="\begin{align*}&#10; P^2 &gt; 0&#10;\end{align*}&#10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3857628"/>
            <a:ext cx="857256" cy="285752"/>
          </a:xfrm>
          <a:prstGeom prst="rect">
            <a:avLst/>
          </a:prstGeom>
          <a:noFill/>
        </p:spPr>
      </p:pic>
      <p:pic>
        <p:nvPicPr>
          <p:cNvPr id="23564" name="Picture 12" descr="\begin{align*}&#10; |P^2|^{d-2} e^{-id\pi}&#10;\end{align*}&#10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3857628"/>
            <a:ext cx="1643074" cy="352087"/>
          </a:xfrm>
          <a:prstGeom prst="rect">
            <a:avLst/>
          </a:prstGeom>
          <a:noFill/>
        </p:spPr>
      </p:pic>
      <p:cxnSp>
        <p:nvCxnSpPr>
          <p:cNvPr id="27" name="直線コネクタ 26"/>
          <p:cNvCxnSpPr/>
          <p:nvPr/>
        </p:nvCxnSpPr>
        <p:spPr>
          <a:xfrm rot="5400000">
            <a:off x="3393273" y="5822173"/>
            <a:ext cx="1357322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815</TotalTime>
  <Words>1143</Words>
  <Application>Microsoft Office PowerPoint</Application>
  <PresentationFormat>画面に合わせる (4:3)</PresentationFormat>
  <Paragraphs>253</Paragraphs>
  <Slides>26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雪藤</vt:lpstr>
      <vt:lpstr>Theoretical Aspects of Unparticle Physics</vt:lpstr>
      <vt:lpstr>Menu</vt:lpstr>
      <vt:lpstr>What is unparticle?</vt:lpstr>
      <vt:lpstr>What is unparticle?</vt:lpstr>
      <vt:lpstr>What is unparticle?</vt:lpstr>
      <vt:lpstr>Energy scale of unparticle interaction</vt:lpstr>
      <vt:lpstr>What is unparticle for?</vt:lpstr>
      <vt:lpstr>Unparticle amplitude, diagram etc</vt:lpstr>
      <vt:lpstr>Unparticle propagator, phase-space</vt:lpstr>
      <vt:lpstr>Can unparticle exist?</vt:lpstr>
      <vt:lpstr>Unitarity constraint on unparticle</vt:lpstr>
      <vt:lpstr>Scale inv vs Conformal inv</vt:lpstr>
      <vt:lpstr>Scale invariant but non-conformal field theory</vt:lpstr>
      <vt:lpstr>CFT breaking</vt:lpstr>
      <vt:lpstr>SUSY unparticle</vt:lpstr>
      <vt:lpstr>Conformal sequestering and SUSY unparticle</vt:lpstr>
      <vt:lpstr>Contact term dominance</vt:lpstr>
      <vt:lpstr>AdS-Unparticle correspondence</vt:lpstr>
      <vt:lpstr>AdS-CFT 101</vt:lpstr>
      <vt:lpstr>AdS cut-off and CFT breaking</vt:lpstr>
      <vt:lpstr>Vector unparticle and AdS/CFT</vt:lpstr>
      <vt:lpstr>GKPW, local counter term and contact terms</vt:lpstr>
      <vt:lpstr>Unfermion and AdS/CFT</vt:lpstr>
      <vt:lpstr>Summary and outlook</vt:lpstr>
      <vt:lpstr>Summary</vt:lpstr>
      <vt:lpstr>Further investigation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Theoretical Aspects of Unparticles</dc:title>
  <dc:creator>YU</dc:creator>
  <cp:lastModifiedBy>YU</cp:lastModifiedBy>
  <cp:revision>91</cp:revision>
  <dcterms:created xsi:type="dcterms:W3CDTF">2008-07-01T18:34:23Z</dcterms:created>
  <dcterms:modified xsi:type="dcterms:W3CDTF">2008-07-19T17:32:34Z</dcterms:modified>
</cp:coreProperties>
</file>