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292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93" r:id="rId15"/>
    <p:sldId id="294" r:id="rId16"/>
    <p:sldId id="270" r:id="rId17"/>
    <p:sldId id="271" r:id="rId18"/>
    <p:sldId id="272" r:id="rId19"/>
    <p:sldId id="273" r:id="rId20"/>
    <p:sldId id="298" r:id="rId21"/>
    <p:sldId id="299" r:id="rId22"/>
    <p:sldId id="306" r:id="rId23"/>
    <p:sldId id="301" r:id="rId24"/>
    <p:sldId id="302" r:id="rId25"/>
    <p:sldId id="303" r:id="rId26"/>
    <p:sldId id="315" r:id="rId27"/>
    <p:sldId id="305" r:id="rId28"/>
    <p:sldId id="307" r:id="rId29"/>
    <p:sldId id="308" r:id="rId30"/>
    <p:sldId id="309" r:id="rId31"/>
    <p:sldId id="310" r:id="rId32"/>
    <p:sldId id="311" r:id="rId33"/>
    <p:sldId id="276" r:id="rId34"/>
    <p:sldId id="277" r:id="rId35"/>
    <p:sldId id="278" r:id="rId36"/>
    <p:sldId id="279" r:id="rId37"/>
    <p:sldId id="280" r:id="rId38"/>
    <p:sldId id="282" r:id="rId39"/>
    <p:sldId id="313" r:id="rId40"/>
    <p:sldId id="314" r:id="rId41"/>
    <p:sldId id="290" r:id="rId42"/>
    <p:sldId id="291" r:id="rId43"/>
    <p:sldId id="316" r:id="rId44"/>
  </p:sldIdLst>
  <p:sldSz cx="9144000" cy="6858000" type="screen4x3"/>
  <p:notesSz cx="8507413" cy="57991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03" autoAdjust="0"/>
  </p:normalViewPr>
  <p:slideViewPr>
    <p:cSldViewPr>
      <p:cViewPr>
        <p:scale>
          <a:sx n="80" d="100"/>
          <a:sy n="80" d="100"/>
        </p:scale>
        <p:origin x="-858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2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3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5" Type="http://schemas.openxmlformats.org/officeDocument/2006/relationships/image" Target="../media/image78.wmf"/><Relationship Id="rId4" Type="http://schemas.openxmlformats.org/officeDocument/2006/relationships/image" Target="../media/image77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686701" cy="289578"/>
          </a:xfrm>
          <a:prstGeom prst="rect">
            <a:avLst/>
          </a:prstGeom>
        </p:spPr>
        <p:txBody>
          <a:bodyPr vert="horz" lIns="91632" tIns="45816" rIns="91632" bIns="458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818380" y="0"/>
            <a:ext cx="3686701" cy="289578"/>
          </a:xfrm>
          <a:prstGeom prst="rect">
            <a:avLst/>
          </a:prstGeom>
        </p:spPr>
        <p:txBody>
          <a:bodyPr vert="horz" lIns="91632" tIns="45816" rIns="91632" bIns="45816" rtlCol="0"/>
          <a:lstStyle>
            <a:lvl1pPr algn="r">
              <a:defRPr sz="1200"/>
            </a:lvl1pPr>
          </a:lstStyle>
          <a:p>
            <a:fld id="{05A12364-05F1-475C-B6DF-FE49DF54E88E}" type="datetimeFigureOut">
              <a:rPr kumimoji="1" lang="ja-JP" altLang="en-US" smtClean="0"/>
              <a:pPr/>
              <a:t>2008/7/29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5508476"/>
            <a:ext cx="3686701" cy="289577"/>
          </a:xfrm>
          <a:prstGeom prst="rect">
            <a:avLst/>
          </a:prstGeom>
        </p:spPr>
        <p:txBody>
          <a:bodyPr vert="horz" lIns="91632" tIns="45816" rIns="91632" bIns="458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818380" y="5508476"/>
            <a:ext cx="3686701" cy="289577"/>
          </a:xfrm>
          <a:prstGeom prst="rect">
            <a:avLst/>
          </a:prstGeom>
        </p:spPr>
        <p:txBody>
          <a:bodyPr vert="horz" lIns="91632" tIns="45816" rIns="91632" bIns="45816" rtlCol="0" anchor="b"/>
          <a:lstStyle>
            <a:lvl1pPr algn="r">
              <a:defRPr sz="1200"/>
            </a:lvl1pPr>
          </a:lstStyle>
          <a:p>
            <a:fld id="{6070DD80-F2F3-4727-9C9D-DDDF01A89A5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686545" cy="289957"/>
          </a:xfrm>
          <a:prstGeom prst="rect">
            <a:avLst/>
          </a:prstGeom>
        </p:spPr>
        <p:txBody>
          <a:bodyPr vert="horz" lIns="81745" tIns="40873" rIns="81745" bIns="40873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818900" y="0"/>
            <a:ext cx="3686545" cy="289957"/>
          </a:xfrm>
          <a:prstGeom prst="rect">
            <a:avLst/>
          </a:prstGeom>
        </p:spPr>
        <p:txBody>
          <a:bodyPr vert="horz" lIns="81745" tIns="40873" rIns="81745" bIns="40873" rtlCol="0"/>
          <a:lstStyle>
            <a:lvl1pPr algn="r">
              <a:defRPr sz="1100"/>
            </a:lvl1pPr>
          </a:lstStyle>
          <a:p>
            <a:fld id="{FC4F7B12-CDF6-41A0-BCF9-7BDD1231377E}" type="datetimeFigureOut">
              <a:rPr kumimoji="1" lang="ja-JP" altLang="en-US" smtClean="0"/>
              <a:pPr/>
              <a:t>2008/7/29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803525" y="434975"/>
            <a:ext cx="2900363" cy="2174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1745" tIns="40873" rIns="81745" bIns="40873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850742" y="2754592"/>
            <a:ext cx="6805930" cy="2609612"/>
          </a:xfrm>
          <a:prstGeom prst="rect">
            <a:avLst/>
          </a:prstGeom>
        </p:spPr>
        <p:txBody>
          <a:bodyPr vert="horz" lIns="81745" tIns="40873" rIns="81745" bIns="40873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5508176"/>
            <a:ext cx="3686545" cy="289957"/>
          </a:xfrm>
          <a:prstGeom prst="rect">
            <a:avLst/>
          </a:prstGeom>
        </p:spPr>
        <p:txBody>
          <a:bodyPr vert="horz" lIns="81745" tIns="40873" rIns="81745" bIns="40873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818900" y="5508176"/>
            <a:ext cx="3686545" cy="289957"/>
          </a:xfrm>
          <a:prstGeom prst="rect">
            <a:avLst/>
          </a:prstGeom>
        </p:spPr>
        <p:txBody>
          <a:bodyPr vert="horz" lIns="81745" tIns="40873" rIns="81745" bIns="40873" rtlCol="0" anchor="b"/>
          <a:lstStyle>
            <a:lvl1pPr algn="r">
              <a:defRPr sz="1100"/>
            </a:lvl1pPr>
          </a:lstStyle>
          <a:p>
            <a:fld id="{533FEBF5-E397-4372-A158-E7312B82CD0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BF5-E397-4372-A158-E7312B82CD04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BF5-E397-4372-A158-E7312B82CD04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BF5-E397-4372-A158-E7312B82CD04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BF5-E397-4372-A158-E7312B82CD04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BF5-E397-4372-A158-E7312B82CD04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BF5-E397-4372-A158-E7312B82CD04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BF5-E397-4372-A158-E7312B82CD04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BF5-E397-4372-A158-E7312B82CD04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BF5-E397-4372-A158-E7312B82CD04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BF5-E397-4372-A158-E7312B82CD04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BF5-E397-4372-A158-E7312B82CD04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BF5-E397-4372-A158-E7312B82CD04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BF5-E397-4372-A158-E7312B82CD04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BF5-E397-4372-A158-E7312B82CD04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BF5-E397-4372-A158-E7312B82CD04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BF5-E397-4372-A158-E7312B82CD04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BF5-E397-4372-A158-E7312B82CD04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BF5-E397-4372-A158-E7312B82CD04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BF5-E397-4372-A158-E7312B82CD04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BF5-E397-4372-A158-E7312B82CD04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BF5-E397-4372-A158-E7312B82CD04}" type="slidenum">
              <a:rPr kumimoji="1" lang="ja-JP" altLang="en-US" smtClean="0"/>
              <a:pPr/>
              <a:t>29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BF5-E397-4372-A158-E7312B82CD04}" type="slidenum">
              <a:rPr kumimoji="1" lang="ja-JP" altLang="en-US" smtClean="0"/>
              <a:pPr/>
              <a:t>30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BF5-E397-4372-A158-E7312B82CD04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BF5-E397-4372-A158-E7312B82CD04}" type="slidenum">
              <a:rPr kumimoji="1" lang="ja-JP" altLang="en-US" smtClean="0"/>
              <a:pPr/>
              <a:t>31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BF5-E397-4372-A158-E7312B82CD04}" type="slidenum">
              <a:rPr kumimoji="1" lang="ja-JP" altLang="en-US" smtClean="0"/>
              <a:pPr/>
              <a:t>32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BF5-E397-4372-A158-E7312B82CD04}" type="slidenum">
              <a:rPr kumimoji="1" lang="ja-JP" altLang="en-US" smtClean="0"/>
              <a:pPr/>
              <a:t>33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BF5-E397-4372-A158-E7312B82CD04}" type="slidenum">
              <a:rPr kumimoji="1" lang="ja-JP" altLang="en-US" smtClean="0"/>
              <a:pPr/>
              <a:t>34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BF5-E397-4372-A158-E7312B82CD04}" type="slidenum">
              <a:rPr kumimoji="1" lang="ja-JP" altLang="en-US" smtClean="0"/>
              <a:pPr/>
              <a:t>35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BF5-E397-4372-A158-E7312B82CD04}" type="slidenum">
              <a:rPr kumimoji="1" lang="ja-JP" altLang="en-US" smtClean="0"/>
              <a:pPr/>
              <a:t>36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BF5-E397-4372-A158-E7312B82CD04}" type="slidenum">
              <a:rPr kumimoji="1" lang="ja-JP" altLang="en-US" smtClean="0"/>
              <a:pPr/>
              <a:t>37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BF5-E397-4372-A158-E7312B82CD04}" type="slidenum">
              <a:rPr kumimoji="1" lang="ja-JP" altLang="en-US" smtClean="0"/>
              <a:pPr/>
              <a:t>38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BF5-E397-4372-A158-E7312B82CD04}" type="slidenum">
              <a:rPr kumimoji="1" lang="ja-JP" altLang="en-US" smtClean="0"/>
              <a:pPr/>
              <a:t>39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BF5-E397-4372-A158-E7312B82CD04}" type="slidenum">
              <a:rPr kumimoji="1" lang="ja-JP" altLang="en-US" smtClean="0"/>
              <a:pPr/>
              <a:t>40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BF5-E397-4372-A158-E7312B82CD04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BF5-E397-4372-A158-E7312B82CD04}" type="slidenum">
              <a:rPr kumimoji="1" lang="ja-JP" altLang="en-US" smtClean="0"/>
              <a:pPr/>
              <a:t>41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BF5-E397-4372-A158-E7312B82CD04}" type="slidenum">
              <a:rPr kumimoji="1" lang="ja-JP" altLang="en-US" smtClean="0"/>
              <a:pPr/>
              <a:t>42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BF5-E397-4372-A158-E7312B82CD04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BF5-E397-4372-A158-E7312B82CD04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BF5-E397-4372-A158-E7312B82CD04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BF5-E397-4372-A158-E7312B82CD04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FEBF5-E397-4372-A158-E7312B82CD04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B6B1-A34E-4C96-A850-A1750DEC400C}" type="datetimeFigureOut">
              <a:rPr kumimoji="1" lang="ja-JP" altLang="en-US" smtClean="0"/>
              <a:pPr/>
              <a:t>2008/7/29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DDC2-6634-48A1-8E5C-6ABB765065F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B6B1-A34E-4C96-A850-A1750DEC400C}" type="datetimeFigureOut">
              <a:rPr kumimoji="1" lang="ja-JP" altLang="en-US" smtClean="0"/>
              <a:pPr/>
              <a:t>2008/7/29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DDC2-6634-48A1-8E5C-6ABB765065F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B6B1-A34E-4C96-A850-A1750DEC400C}" type="datetimeFigureOut">
              <a:rPr kumimoji="1" lang="ja-JP" altLang="en-US" smtClean="0"/>
              <a:pPr/>
              <a:t>2008/7/29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DDC2-6634-48A1-8E5C-6ABB765065F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B6B1-A34E-4C96-A850-A1750DEC400C}" type="datetimeFigureOut">
              <a:rPr kumimoji="1" lang="ja-JP" altLang="en-US" smtClean="0"/>
              <a:pPr/>
              <a:t>2008/7/29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DDC2-6634-48A1-8E5C-6ABB765065F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B6B1-A34E-4C96-A850-A1750DEC400C}" type="datetimeFigureOut">
              <a:rPr kumimoji="1" lang="ja-JP" altLang="en-US" smtClean="0"/>
              <a:pPr/>
              <a:t>2008/7/29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DDC2-6634-48A1-8E5C-6ABB765065F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B6B1-A34E-4C96-A850-A1750DEC400C}" type="datetimeFigureOut">
              <a:rPr kumimoji="1" lang="ja-JP" altLang="en-US" smtClean="0"/>
              <a:pPr/>
              <a:t>2008/7/29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DDC2-6634-48A1-8E5C-6ABB765065F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B6B1-A34E-4C96-A850-A1750DEC400C}" type="datetimeFigureOut">
              <a:rPr kumimoji="1" lang="ja-JP" altLang="en-US" smtClean="0"/>
              <a:pPr/>
              <a:t>2008/7/29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DDC2-6634-48A1-8E5C-6ABB765065F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B6B1-A34E-4C96-A850-A1750DEC400C}" type="datetimeFigureOut">
              <a:rPr kumimoji="1" lang="ja-JP" altLang="en-US" smtClean="0"/>
              <a:pPr/>
              <a:t>2008/7/29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DDC2-6634-48A1-8E5C-6ABB765065F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B6B1-A34E-4C96-A850-A1750DEC400C}" type="datetimeFigureOut">
              <a:rPr kumimoji="1" lang="ja-JP" altLang="en-US" smtClean="0"/>
              <a:pPr/>
              <a:t>2008/7/29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DDC2-6634-48A1-8E5C-6ABB765065F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B6B1-A34E-4C96-A850-A1750DEC400C}" type="datetimeFigureOut">
              <a:rPr kumimoji="1" lang="ja-JP" altLang="en-US" smtClean="0"/>
              <a:pPr/>
              <a:t>2008/7/29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DDC2-6634-48A1-8E5C-6ABB765065F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B6B1-A34E-4C96-A850-A1750DEC400C}" type="datetimeFigureOut">
              <a:rPr kumimoji="1" lang="ja-JP" altLang="en-US" smtClean="0"/>
              <a:pPr/>
              <a:t>2008/7/29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DDC2-6634-48A1-8E5C-6ABB765065F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2B6B1-A34E-4C96-A850-A1750DEC400C}" type="datetimeFigureOut">
              <a:rPr kumimoji="1" lang="ja-JP" altLang="en-US" smtClean="0"/>
              <a:pPr/>
              <a:t>2008/7/29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4DDC2-6634-48A1-8E5C-6ABB765065F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49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5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3.png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oleObject" Target="../embeddings/oleObject52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notesSlide" Target="../notesSlides/notesSlide33.xml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55.bin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4.bin"/><Relationship Id="rId10" Type="http://schemas.openxmlformats.org/officeDocument/2006/relationships/oleObject" Target="../embeddings/oleObject59.bin"/><Relationship Id="rId4" Type="http://schemas.openxmlformats.org/officeDocument/2006/relationships/oleObject" Target="../embeddings/oleObject53.bin"/><Relationship Id="rId9" Type="http://schemas.openxmlformats.org/officeDocument/2006/relationships/oleObject" Target="../embeddings/oleObject58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3" Type="http://schemas.openxmlformats.org/officeDocument/2006/relationships/notesSlide" Target="../notesSlides/notesSlide35.xml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65.bin"/><Relationship Id="rId5" Type="http://schemas.openxmlformats.org/officeDocument/2006/relationships/oleObject" Target="../embeddings/oleObject64.bin"/><Relationship Id="rId4" Type="http://schemas.openxmlformats.org/officeDocument/2006/relationships/oleObject" Target="../embeddings/oleObject63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68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69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3" Type="http://schemas.openxmlformats.org/officeDocument/2006/relationships/notesSlide" Target="../notesSlides/notesSlide38.xml"/><Relationship Id="rId7" Type="http://schemas.openxmlformats.org/officeDocument/2006/relationships/oleObject" Target="../embeddings/oleObject7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72.bin"/><Relationship Id="rId5" Type="http://schemas.openxmlformats.org/officeDocument/2006/relationships/oleObject" Target="../embeddings/oleObject71.bin"/><Relationship Id="rId4" Type="http://schemas.openxmlformats.org/officeDocument/2006/relationships/oleObject" Target="../embeddings/oleObject70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7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4348" y="1958975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dirty="0" smtClean="0"/>
              <a:t>Multiple M2 </a:t>
            </a:r>
            <a:r>
              <a:rPr lang="en-US" sz="4800" dirty="0" err="1" smtClean="0"/>
              <a:t>branes</a:t>
            </a:r>
            <a:r>
              <a:rPr lang="en-US" sz="4800" dirty="0" smtClean="0"/>
              <a:t> </a:t>
            </a:r>
            <a:br>
              <a:rPr lang="en-US" sz="4800" dirty="0" smtClean="0"/>
            </a:br>
            <a:r>
              <a:rPr lang="en-US" sz="4800" dirty="0" smtClean="0"/>
              <a:t>and </a:t>
            </a:r>
            <a:r>
              <a:rPr lang="en-US" sz="4800" dirty="0" err="1" smtClean="0"/>
              <a:t>Nambu</a:t>
            </a:r>
            <a:r>
              <a:rPr lang="en-US" sz="4800" dirty="0" smtClean="0"/>
              <a:t> bracket</a:t>
            </a:r>
            <a:endParaRPr kumimoji="1" lang="ja-JP" altLang="en-US" sz="4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57290" y="4457704"/>
            <a:ext cx="6400800" cy="614370"/>
          </a:xfrm>
        </p:spPr>
        <p:txBody>
          <a:bodyPr/>
          <a:lstStyle/>
          <a:p>
            <a:r>
              <a:rPr kumimoji="1" lang="en-US" altLang="ja-JP" dirty="0" smtClean="0"/>
              <a:t>Yutaka Matsuo (U. Tokyo)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858016" y="428604"/>
            <a:ext cx="15343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Talk at YITP</a:t>
            </a:r>
          </a:p>
          <a:p>
            <a:r>
              <a:rPr lang="en-US" altLang="ja-JP" dirty="0" smtClean="0"/>
              <a:t>July 29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, 2008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Lie 3-algebra</a:t>
            </a:r>
            <a:endParaRPr kumimoji="1" lang="ja-JP" altLang="en-US" dirty="0"/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/>
        </p:nvGraphicFramePr>
        <p:xfrm>
          <a:off x="1268413" y="1481138"/>
          <a:ext cx="6815137" cy="4811712"/>
        </p:xfrm>
        <a:graphic>
          <a:graphicData uri="http://schemas.openxmlformats.org/presentationml/2006/ole">
            <p:oleObj spid="_x0000_s28674" name="Formula" r:id="rId4" imgW="3069720" imgH="2166840" progId="Equation.Ribbit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kumimoji="1" lang="en-US" altLang="ja-JP" dirty="0" smtClean="0"/>
              <a:t>BL action</a:t>
            </a:r>
            <a:endParaRPr kumimoji="1" lang="ja-JP" altLang="en-US" dirty="0"/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/>
        </p:nvGraphicFramePr>
        <p:xfrm>
          <a:off x="866802" y="1571612"/>
          <a:ext cx="7634288" cy="4038600"/>
        </p:xfrm>
        <a:graphic>
          <a:graphicData uri="http://schemas.openxmlformats.org/presentationml/2006/ole">
            <p:oleObj spid="_x0000_s29698" name="Formula" r:id="rId4" imgW="3852000" imgH="2033280" progId="Equation.Ribbit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14348" y="642918"/>
            <a:ext cx="26516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Gauge symmetry</a:t>
            </a:r>
            <a:endParaRPr kumimoji="1" lang="ja-JP" altLang="en-US" sz="2800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1390650" y="1500174"/>
          <a:ext cx="6211888" cy="1279525"/>
        </p:xfrm>
        <a:graphic>
          <a:graphicData uri="http://schemas.openxmlformats.org/presentationml/2006/ole">
            <p:oleObj spid="_x0000_s30722" name="Formula" r:id="rId4" imgW="3134520" imgH="645480" progId="Equation.Ribbit">
              <p:embed/>
            </p:oleObj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714348" y="3143248"/>
            <a:ext cx="55029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Super</a:t>
            </a:r>
            <a:r>
              <a:rPr kumimoji="1" lang="en-US" altLang="ja-JP" sz="2800" dirty="0" smtClean="0"/>
              <a:t>symmetry (N=8 maximal SUSY)</a:t>
            </a:r>
            <a:endParaRPr kumimoji="1" lang="ja-JP" altLang="en-US" sz="2800" dirty="0"/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1365250" y="4073525"/>
          <a:ext cx="6275388" cy="1498600"/>
        </p:xfrm>
        <a:graphic>
          <a:graphicData uri="http://schemas.openxmlformats.org/presentationml/2006/ole">
            <p:oleObj spid="_x0000_s30723" name="Formula" r:id="rId5" imgW="3165120" imgH="756000" progId="Equation.Ribbit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Properties of BLG model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Gauge symmetry based on </a:t>
            </a:r>
            <a:r>
              <a:rPr kumimoji="1" lang="en-US" altLang="ja-JP" dirty="0" smtClean="0">
                <a:solidFill>
                  <a:srgbClr val="FF0000"/>
                </a:solidFill>
              </a:rPr>
              <a:t>Lie 3-algebra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Maximal</a:t>
            </a:r>
            <a:r>
              <a:rPr lang="en-US" altLang="ja-JP" dirty="0" smtClean="0"/>
              <a:t> SUSY (N=8)</a:t>
            </a:r>
          </a:p>
          <a:p>
            <a:r>
              <a:rPr kumimoji="1" lang="en-US" altLang="ja-JP" dirty="0" smtClean="0">
                <a:solidFill>
                  <a:srgbClr val="FF0000"/>
                </a:solidFill>
              </a:rPr>
              <a:t>No arbitrary parameter </a:t>
            </a:r>
            <a:r>
              <a:rPr kumimoji="1" lang="en-US" altLang="ja-JP" dirty="0" smtClean="0"/>
              <a:t>except for structure constant</a:t>
            </a:r>
          </a:p>
          <a:p>
            <a:r>
              <a:rPr lang="en-US" altLang="ja-JP" dirty="0" smtClean="0"/>
              <a:t>Gauge field described by </a:t>
            </a:r>
            <a:r>
              <a:rPr lang="en-US" altLang="ja-JP" dirty="0" err="1" smtClean="0">
                <a:solidFill>
                  <a:srgbClr val="FF0000"/>
                </a:solidFill>
              </a:rPr>
              <a:t>Chern</a:t>
            </a:r>
            <a:r>
              <a:rPr lang="en-US" altLang="ja-JP" dirty="0" smtClean="0">
                <a:solidFill>
                  <a:srgbClr val="FF0000"/>
                </a:solidFill>
              </a:rPr>
              <a:t>-Simons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Lagrangian</a:t>
            </a:r>
            <a:r>
              <a:rPr lang="en-US" altLang="ja-JP" dirty="0" smtClean="0"/>
              <a:t> (No propagating d.o.f)</a:t>
            </a:r>
          </a:p>
          <a:p>
            <a:r>
              <a:rPr kumimoji="1" lang="en-US" altLang="ja-JP" dirty="0" err="1" smtClean="0"/>
              <a:t>Lagrangian</a:t>
            </a:r>
            <a:r>
              <a:rPr kumimoji="1" lang="en-US" altLang="ja-JP" dirty="0" smtClean="0"/>
              <a:t> is defined only through structure constant (adjoint representation)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BPS equation </a:t>
            </a:r>
            <a:r>
              <a:rPr lang="en-US" altLang="ja-JP" dirty="0" smtClean="0"/>
              <a:t>takes the form of </a:t>
            </a:r>
            <a:r>
              <a:rPr lang="en-US" altLang="ja-JP" dirty="0" err="1" smtClean="0"/>
              <a:t>Basu</a:t>
            </a:r>
            <a:r>
              <a:rPr lang="en-US" altLang="ja-JP" dirty="0" smtClean="0"/>
              <a:t>-Harvey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Study of A</a:t>
            </a:r>
            <a:r>
              <a:rPr kumimoji="1" lang="en-US" altLang="ja-JP" baseline="-25000" dirty="0" smtClean="0"/>
              <a:t>4</a:t>
            </a:r>
            <a:r>
              <a:rPr kumimoji="1" lang="en-US" altLang="ja-JP" dirty="0" smtClean="0"/>
              <a:t> model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2910" y="1428736"/>
            <a:ext cx="5576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First example: </a:t>
            </a:r>
            <a:r>
              <a:rPr kumimoji="1" lang="en-US" altLang="ja-JP" sz="2400" i="1" dirty="0" smtClean="0"/>
              <a:t>A</a:t>
            </a:r>
            <a:r>
              <a:rPr kumimoji="1" lang="en-US" altLang="ja-JP" sz="2400" i="1" baseline="-25000" dirty="0" smtClean="0"/>
              <a:t>4</a:t>
            </a:r>
            <a:r>
              <a:rPr kumimoji="1" lang="en-US" altLang="ja-JP" sz="2400" dirty="0" smtClean="0"/>
              <a:t>  -- SO(4) inv. algebra (BLG)</a:t>
            </a:r>
            <a:endParaRPr kumimoji="1" lang="ja-JP" altLang="en-US" sz="2400" dirty="0"/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/>
        </p:nvGraphicFramePr>
        <p:xfrm>
          <a:off x="1857356" y="1928802"/>
          <a:ext cx="3471862" cy="374650"/>
        </p:xfrm>
        <a:graphic>
          <a:graphicData uri="http://schemas.openxmlformats.org/presentationml/2006/ole">
            <p:oleObj spid="_x0000_s82946" name="Formula" r:id="rId4" imgW="1751400" imgH="189360" progId="Equation.Ribbit">
              <p:embed/>
            </p:oleObj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6143636" y="1928802"/>
            <a:ext cx="1438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cf. Kawamura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45208" y="2500306"/>
            <a:ext cx="53079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Initial confusion:  how many M2 </a:t>
            </a:r>
            <a:r>
              <a:rPr kumimoji="1" lang="en-US" altLang="ja-JP" sz="2400" dirty="0" err="1" smtClean="0"/>
              <a:t>branes</a:t>
            </a:r>
            <a:r>
              <a:rPr lang="en-US" altLang="ja-JP" sz="2400" dirty="0" smtClean="0"/>
              <a:t> ?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28728" y="3000372"/>
            <a:ext cx="4572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Number of </a:t>
            </a:r>
            <a:r>
              <a:rPr kumimoji="1" lang="en-US" altLang="ja-JP" sz="2000" dirty="0" err="1" smtClean="0"/>
              <a:t>moduli</a:t>
            </a:r>
            <a:r>
              <a:rPr kumimoji="1" lang="en-US" altLang="ja-JP" sz="2000" dirty="0" smtClean="0"/>
              <a:t>: elements that satisfies</a:t>
            </a:r>
            <a:endParaRPr kumimoji="1" lang="ja-JP" altLang="en-US" sz="2000" dirty="0"/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/>
        </p:nvGraphicFramePr>
        <p:xfrm>
          <a:off x="6165874" y="3000372"/>
          <a:ext cx="1906588" cy="374650"/>
        </p:xfrm>
        <a:graphic>
          <a:graphicData uri="http://schemas.openxmlformats.org/presentationml/2006/ole">
            <p:oleObj spid="_x0000_s82947" name="Formula" r:id="rId5" imgW="961560" imgH="189360" progId="Equation.Ribbit">
              <p:embed/>
            </p:oleObj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571472" y="3680302"/>
            <a:ext cx="8286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kumimoji="1" lang="en-US" altLang="ja-JP" sz="2400" dirty="0" smtClean="0"/>
              <a:t> One may take such generators as T</a:t>
            </a:r>
            <a:r>
              <a:rPr kumimoji="1" lang="en-US" altLang="ja-JP" sz="2400" baseline="30000" dirty="0" smtClean="0"/>
              <a:t>1</a:t>
            </a:r>
            <a:r>
              <a:rPr kumimoji="1" lang="en-US" altLang="ja-JP" sz="2400" dirty="0" smtClean="0"/>
              <a:t>, T</a:t>
            </a:r>
            <a:r>
              <a:rPr kumimoji="1" lang="en-US" altLang="ja-JP" sz="2400" baseline="30000" dirty="0" smtClean="0"/>
              <a:t>2  </a:t>
            </a:r>
            <a:r>
              <a:rPr kumimoji="1" lang="en-US" altLang="ja-JP" sz="2400" dirty="0" smtClean="0"/>
              <a:t>(</a:t>
            </a:r>
            <a:r>
              <a:rPr kumimoji="1" lang="en-US" altLang="ja-JP" sz="2400" dirty="0" err="1" smtClean="0"/>
              <a:t>moduli</a:t>
            </a:r>
            <a:r>
              <a:rPr kumimoji="1" lang="en-US" altLang="ja-JP" sz="2400" dirty="0" smtClean="0"/>
              <a:t>=2)</a:t>
            </a:r>
          </a:p>
          <a:p>
            <a:pPr>
              <a:buFont typeface="Wingdings" pitchFamily="2" charset="2"/>
              <a:buChar char="Ø"/>
            </a:pPr>
            <a:r>
              <a:rPr lang="en-US" altLang="ja-JP" sz="2400" dirty="0" smtClean="0"/>
              <a:t> If we add 1 for center  of M2 </a:t>
            </a:r>
            <a:r>
              <a:rPr lang="en-US" altLang="ja-JP" sz="2400" dirty="0" err="1" smtClean="0"/>
              <a:t>branes</a:t>
            </a:r>
            <a:r>
              <a:rPr lang="en-US" altLang="ja-JP" sz="2400" dirty="0" smtClean="0"/>
              <a:t>, the number of M2 may be 3.</a:t>
            </a:r>
          </a:p>
          <a:p>
            <a:pPr>
              <a:buFont typeface="Wingdings" pitchFamily="2" charset="2"/>
              <a:buChar char="Ø"/>
            </a:pPr>
            <a:r>
              <a:rPr kumimoji="1" lang="en-US" altLang="ja-JP" sz="2400" dirty="0" smtClean="0"/>
              <a:t> This initial confusion was resolved by introducing Higgs-like mechanism</a:t>
            </a:r>
            <a:r>
              <a:rPr kumimoji="1" lang="ja-JP" altLang="en-US" sz="2400" dirty="0" smtClean="0"/>
              <a:t>　</a:t>
            </a:r>
            <a:r>
              <a:rPr lang="en-US" altLang="ja-JP" sz="2400" dirty="0" smtClean="0"/>
              <a:t>(</a:t>
            </a:r>
            <a:r>
              <a:rPr lang="en-US" altLang="ja-JP" sz="2400" dirty="0" err="1" smtClean="0"/>
              <a:t>Mukhi</a:t>
            </a:r>
            <a:r>
              <a:rPr lang="en-US" altLang="ja-JP" sz="2400" dirty="0" smtClean="0"/>
              <a:t> and </a:t>
            </a:r>
            <a:r>
              <a:rPr lang="en-US" altLang="ja-JP" sz="2400" dirty="0" err="1" smtClean="0"/>
              <a:t>Papageorgakis</a:t>
            </a:r>
            <a:r>
              <a:rPr lang="en-US" altLang="ja-JP" sz="2400" dirty="0" smtClean="0"/>
              <a:t>) : number of M2 is 2</a:t>
            </a:r>
          </a:p>
          <a:p>
            <a:pPr>
              <a:buFont typeface="Wingdings" pitchFamily="2" charset="2"/>
              <a:buChar char="Ø"/>
            </a:pPr>
            <a:r>
              <a:rPr kumimoji="1" lang="en-US" altLang="ja-JP" sz="2400" dirty="0" smtClean="0"/>
              <a:t> For level k theory, the </a:t>
            </a:r>
            <a:r>
              <a:rPr kumimoji="1" lang="en-US" altLang="ja-JP" sz="2400" dirty="0" err="1" smtClean="0"/>
              <a:t>moduli</a:t>
            </a:r>
            <a:r>
              <a:rPr kumimoji="1" lang="en-US" altLang="ja-JP" sz="2400" dirty="0" smtClean="0"/>
              <a:t> is conjectured to be (</a:t>
            </a:r>
            <a:r>
              <a:rPr kumimoji="1" lang="en-US" altLang="ja-JP" sz="2400" dirty="0" smtClean="0"/>
              <a:t>R</a:t>
            </a:r>
            <a:r>
              <a:rPr kumimoji="1" lang="en-US" altLang="ja-JP" sz="2400" baseline="30000" dirty="0" smtClean="0"/>
              <a:t>8</a:t>
            </a:r>
            <a:r>
              <a:rPr kumimoji="1" lang="en-US" altLang="ja-JP" sz="2400" dirty="0" smtClean="0"/>
              <a:t>)</a:t>
            </a:r>
            <a:r>
              <a:rPr kumimoji="1" lang="en-US" altLang="ja-JP" sz="2400" baseline="30000" dirty="0" smtClean="0"/>
              <a:t>2</a:t>
            </a:r>
            <a:r>
              <a:rPr kumimoji="1" lang="en-US" altLang="ja-JP" sz="2400" dirty="0" smtClean="0"/>
              <a:t>/D</a:t>
            </a:r>
            <a:r>
              <a:rPr kumimoji="1" lang="en-US" altLang="ja-JP" sz="2400" baseline="-25000" dirty="0" smtClean="0"/>
              <a:t>2k</a:t>
            </a:r>
            <a:endParaRPr kumimoji="1" lang="ja-JP" altLang="en-US" sz="24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143116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III. Study of Lie 3 algebra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29058" y="3786190"/>
            <a:ext cx="44291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i="1" dirty="0" smtClean="0">
                <a:solidFill>
                  <a:schemeClr val="accent3">
                    <a:lumMod val="50000"/>
                  </a:schemeClr>
                </a:solidFill>
              </a:rPr>
              <a:t>0803.3242 </a:t>
            </a:r>
            <a:r>
              <a:rPr lang="en-US" altLang="ja-JP" sz="1400" i="1" dirty="0" err="1" smtClean="0">
                <a:solidFill>
                  <a:schemeClr val="accent3">
                    <a:lumMod val="50000"/>
                  </a:schemeClr>
                </a:solidFill>
              </a:rPr>
              <a:t>Bandres</a:t>
            </a:r>
            <a:r>
              <a:rPr lang="en-US" altLang="ja-JP" sz="1400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altLang="ja-JP" sz="1400" i="1" dirty="0" err="1" smtClean="0">
                <a:solidFill>
                  <a:schemeClr val="accent3">
                    <a:lumMod val="50000"/>
                  </a:schemeClr>
                </a:solidFill>
              </a:rPr>
              <a:t>Lipstein</a:t>
            </a:r>
            <a:r>
              <a:rPr lang="en-US" altLang="ja-JP" sz="1400" i="1" dirty="0" smtClean="0">
                <a:solidFill>
                  <a:schemeClr val="accent3">
                    <a:lumMod val="50000"/>
                  </a:schemeClr>
                </a:solidFill>
              </a:rPr>
              <a:t>, Schwarz</a:t>
            </a:r>
          </a:p>
          <a:p>
            <a:r>
              <a:rPr lang="en-US" altLang="ja-JP" sz="1400" i="1" dirty="0" smtClean="0">
                <a:solidFill>
                  <a:schemeClr val="accent3">
                    <a:lumMod val="50000"/>
                  </a:schemeClr>
                </a:solidFill>
              </a:rPr>
              <a:t>0804.2110 Ho, </a:t>
            </a:r>
            <a:r>
              <a:rPr lang="en-US" altLang="ja-JP" sz="1400" i="1" dirty="0" err="1" smtClean="0">
                <a:solidFill>
                  <a:schemeClr val="accent3">
                    <a:lumMod val="50000"/>
                  </a:schemeClr>
                </a:solidFill>
              </a:rPr>
              <a:t>Hou</a:t>
            </a:r>
            <a:r>
              <a:rPr lang="en-US" altLang="ja-JP" sz="1400" i="1" dirty="0" smtClean="0">
                <a:solidFill>
                  <a:schemeClr val="accent3">
                    <a:lumMod val="50000"/>
                  </a:schemeClr>
                </a:solidFill>
              </a:rPr>
              <a:t>, Matsuo</a:t>
            </a:r>
          </a:p>
          <a:p>
            <a:r>
              <a:rPr lang="en-US" altLang="ja-JP" sz="1400" i="1" dirty="0" smtClean="0">
                <a:solidFill>
                  <a:schemeClr val="accent3">
                    <a:lumMod val="50000"/>
                  </a:schemeClr>
                </a:solidFill>
              </a:rPr>
              <a:t>0804.2662 Papadopoulos</a:t>
            </a:r>
          </a:p>
          <a:p>
            <a:r>
              <a:rPr lang="en-US" altLang="ja-JP" sz="1400" i="1" dirty="0" smtClean="0">
                <a:solidFill>
                  <a:schemeClr val="accent3">
                    <a:lumMod val="50000"/>
                  </a:schemeClr>
                </a:solidFill>
              </a:rPr>
              <a:t>0804.3078 </a:t>
            </a:r>
            <a:r>
              <a:rPr lang="en-US" altLang="ja-JP" sz="1400" i="1" dirty="0" err="1" smtClean="0">
                <a:solidFill>
                  <a:schemeClr val="accent3">
                    <a:lumMod val="50000"/>
                  </a:schemeClr>
                </a:solidFill>
              </a:rPr>
              <a:t>Gauntlett</a:t>
            </a:r>
            <a:r>
              <a:rPr lang="en-US" altLang="ja-JP" sz="1400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altLang="ja-JP" sz="1400" i="1" dirty="0" err="1" smtClean="0">
                <a:solidFill>
                  <a:schemeClr val="accent3">
                    <a:lumMod val="50000"/>
                  </a:schemeClr>
                </a:solidFill>
              </a:rPr>
              <a:t>Gutowski</a:t>
            </a:r>
            <a:endParaRPr lang="en-US" altLang="ja-JP" sz="14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altLang="ja-JP" sz="1400" i="1" dirty="0" smtClean="0">
                <a:solidFill>
                  <a:schemeClr val="accent3">
                    <a:lumMod val="50000"/>
                  </a:schemeClr>
                </a:solidFill>
              </a:rPr>
              <a:t>0805.4363 </a:t>
            </a:r>
            <a:r>
              <a:rPr lang="en-US" altLang="ja-JP" sz="1400" i="1" dirty="0" err="1" smtClean="0">
                <a:solidFill>
                  <a:schemeClr val="accent3">
                    <a:lumMod val="50000"/>
                  </a:schemeClr>
                </a:solidFill>
              </a:rPr>
              <a:t>Mendeiros</a:t>
            </a:r>
            <a:r>
              <a:rPr lang="en-US" altLang="ja-JP" sz="1400" i="1" dirty="0" smtClean="0">
                <a:solidFill>
                  <a:schemeClr val="accent3">
                    <a:lumMod val="50000"/>
                  </a:schemeClr>
                </a:solidFill>
              </a:rPr>
              <a:t>, Figueroa-</a:t>
            </a:r>
            <a:r>
              <a:rPr lang="en-US" altLang="ja-JP" sz="1400" i="1" dirty="0" err="1" smtClean="0">
                <a:solidFill>
                  <a:schemeClr val="accent3">
                    <a:lumMod val="50000"/>
                  </a:schemeClr>
                </a:solidFill>
              </a:rPr>
              <a:t>O’Farril</a:t>
            </a:r>
            <a:r>
              <a:rPr lang="en-US" altLang="ja-JP" sz="1400" i="1" dirty="0" smtClean="0">
                <a:solidFill>
                  <a:schemeClr val="accent3">
                    <a:lumMod val="50000"/>
                  </a:schemeClr>
                </a:solidFill>
              </a:rPr>
              <a:t>, Mendez-Escobar</a:t>
            </a:r>
          </a:p>
          <a:p>
            <a:r>
              <a:rPr lang="en-US" altLang="ja-JP" sz="1400" i="1" dirty="0" smtClean="0">
                <a:solidFill>
                  <a:schemeClr val="accent3">
                    <a:lumMod val="50000"/>
                  </a:schemeClr>
                </a:solidFill>
              </a:rPr>
              <a:t>0806.3242 </a:t>
            </a:r>
            <a:r>
              <a:rPr lang="en-US" altLang="ja-JP" sz="1400" i="1" dirty="0" err="1" smtClean="0">
                <a:solidFill>
                  <a:schemeClr val="accent3">
                    <a:lumMod val="50000"/>
                  </a:schemeClr>
                </a:solidFill>
              </a:rPr>
              <a:t>Mendeiros</a:t>
            </a:r>
            <a:r>
              <a:rPr lang="en-US" altLang="ja-JP" sz="1400" i="1" dirty="0" smtClean="0">
                <a:solidFill>
                  <a:schemeClr val="accent3">
                    <a:lumMod val="50000"/>
                  </a:schemeClr>
                </a:solidFill>
              </a:rPr>
              <a:t>, Figueroa-</a:t>
            </a:r>
            <a:r>
              <a:rPr lang="en-US" altLang="ja-JP" sz="1400" i="1" dirty="0" err="1" smtClean="0">
                <a:solidFill>
                  <a:schemeClr val="accent3">
                    <a:lumMod val="50000"/>
                  </a:schemeClr>
                </a:solidFill>
              </a:rPr>
              <a:t>O’Farrill</a:t>
            </a:r>
            <a:r>
              <a:rPr lang="en-US" altLang="ja-JP" sz="1400" i="1" dirty="0" smtClean="0">
                <a:solidFill>
                  <a:schemeClr val="accent3">
                    <a:lumMod val="50000"/>
                  </a:schemeClr>
                </a:solidFill>
              </a:rPr>
              <a:t>, Mendez-Escobar</a:t>
            </a:r>
            <a:endParaRPr kumimoji="1" lang="ja-JP" altLang="en-US" sz="1400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NO GO theorem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57224" y="1571612"/>
            <a:ext cx="32313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Other algebra?  many studies</a:t>
            </a:r>
            <a:endParaRPr kumimoji="1" lang="ja-JP" altLang="en-US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2719984"/>
            <a:ext cx="2173480" cy="156966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2400" dirty="0" smtClean="0"/>
              <a:t> FI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400" dirty="0" smtClean="0"/>
              <a:t> h &gt; 0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2400" dirty="0" smtClean="0"/>
              <a:t> finite D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400" dirty="0" smtClean="0"/>
              <a:t>anti-symmetric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643306" y="2791422"/>
            <a:ext cx="4143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Only possible Lie 3-algebra is </a:t>
            </a:r>
            <a:r>
              <a:rPr kumimoji="1" lang="en-US" altLang="ja-JP" sz="2400" i="1" dirty="0" smtClean="0"/>
              <a:t>A</a:t>
            </a:r>
            <a:r>
              <a:rPr kumimoji="1" lang="en-US" altLang="ja-JP" sz="2400" i="1" baseline="-25000" dirty="0" smtClean="0"/>
              <a:t>4</a:t>
            </a:r>
            <a:r>
              <a:rPr kumimoji="1" lang="en-US" altLang="ja-JP" sz="2400" dirty="0" smtClean="0"/>
              <a:t> and its direc</a:t>
            </a:r>
            <a:r>
              <a:rPr lang="en-US" altLang="ja-JP" sz="2400" dirty="0" smtClean="0"/>
              <a:t>t sum !</a:t>
            </a:r>
          </a:p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(NO GO THEOREM)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000628" y="4148744"/>
            <a:ext cx="32602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HHM(1) Conjecture</a:t>
            </a:r>
          </a:p>
          <a:p>
            <a:r>
              <a:rPr lang="en-US" altLang="ja-JP" dirty="0" smtClean="0"/>
              <a:t>Papadopoulos 0804.2662</a:t>
            </a:r>
          </a:p>
          <a:p>
            <a:r>
              <a:rPr kumimoji="1" lang="en-US" altLang="ja-JP" dirty="0" err="1" smtClean="0"/>
              <a:t>Gauntlett</a:t>
            </a:r>
            <a:r>
              <a:rPr kumimoji="1" lang="en-US" altLang="ja-JP" dirty="0" smtClean="0"/>
              <a:t> &amp; </a:t>
            </a:r>
            <a:r>
              <a:rPr kumimoji="1" lang="en-US" altLang="ja-JP" dirty="0" err="1" smtClean="0"/>
              <a:t>Gutowski</a:t>
            </a:r>
            <a:r>
              <a:rPr kumimoji="1" lang="en-US" altLang="ja-JP" dirty="0" smtClean="0"/>
              <a:t> 0804.3078</a:t>
            </a:r>
            <a:endParaRPr kumimoji="1" lang="ja-JP" altLang="en-US" dirty="0"/>
          </a:p>
        </p:txBody>
      </p:sp>
      <p:sp>
        <p:nvSpPr>
          <p:cNvPr id="11" name="右矢印 10"/>
          <p:cNvSpPr/>
          <p:nvPr/>
        </p:nvSpPr>
        <p:spPr>
          <a:xfrm>
            <a:off x="2714612" y="3291488"/>
            <a:ext cx="71438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Escape from NO-GO theorem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85786" y="1571612"/>
            <a:ext cx="73088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With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milder</a:t>
            </a:r>
            <a:r>
              <a:rPr kumimoji="1" lang="en-US" altLang="ja-JP" sz="2400" dirty="0" smtClean="0"/>
              <a:t> condition, there exists other Lie 3-algebras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28662" y="2526565"/>
            <a:ext cx="2571768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sz="2400" dirty="0" smtClean="0"/>
              <a:t> negative/null norm generators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28662" y="3714752"/>
            <a:ext cx="1500411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2400" dirty="0" smtClean="0"/>
              <a:t> infinite D</a:t>
            </a:r>
            <a:endParaRPr kumimoji="1" lang="ja-JP" altLang="en-US" sz="2400" dirty="0"/>
          </a:p>
        </p:txBody>
      </p:sp>
      <p:sp>
        <p:nvSpPr>
          <p:cNvPr id="7" name="右矢印 6"/>
          <p:cNvSpPr/>
          <p:nvPr/>
        </p:nvSpPr>
        <p:spPr>
          <a:xfrm>
            <a:off x="3714744" y="2786058"/>
            <a:ext cx="7143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874887" y="2643182"/>
            <a:ext cx="2911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/>
              <a:t>Lorentzian</a:t>
            </a:r>
            <a:r>
              <a:rPr kumimoji="1" lang="en-US" altLang="ja-JP" sz="2400" dirty="0" smtClean="0"/>
              <a:t> BLG model</a:t>
            </a:r>
            <a:endParaRPr kumimoji="1" lang="ja-JP" altLang="en-US" sz="2400" dirty="0"/>
          </a:p>
        </p:txBody>
      </p:sp>
      <p:sp>
        <p:nvSpPr>
          <p:cNvPr id="9" name="右矢印 8"/>
          <p:cNvSpPr/>
          <p:nvPr/>
        </p:nvSpPr>
        <p:spPr>
          <a:xfrm>
            <a:off x="3786182" y="3786190"/>
            <a:ext cx="7143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897644" y="3681715"/>
            <a:ext cx="603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M5</a:t>
            </a:r>
            <a:endParaRPr kumimoji="1" lang="ja-JP" altLang="en-US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28662" y="4572008"/>
            <a:ext cx="2797048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2400" dirty="0" smtClean="0"/>
              <a:t> </a:t>
            </a:r>
            <a:r>
              <a:rPr lang="en-US" altLang="ja-JP" sz="2400" dirty="0" smtClean="0"/>
              <a:t>non anti-symmetric</a:t>
            </a:r>
            <a:endParaRPr kumimoji="1" lang="ja-JP" altLang="en-US" sz="2400" dirty="0"/>
          </a:p>
        </p:txBody>
      </p:sp>
      <p:sp>
        <p:nvSpPr>
          <p:cNvPr id="12" name="右矢印 11"/>
          <p:cNvSpPr/>
          <p:nvPr/>
        </p:nvSpPr>
        <p:spPr>
          <a:xfrm>
            <a:off x="3786182" y="4643446"/>
            <a:ext cx="7143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857752" y="4526829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ABJM model (N=6 SUSY)</a:t>
            </a:r>
            <a:endParaRPr kumimoji="1" lang="ja-JP" altLang="en-US" sz="2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809408" y="4917056"/>
            <a:ext cx="1691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Bagger-Lambert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929322" y="3929066"/>
            <a:ext cx="2861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Ho-M, Ho-Imamura-M-</a:t>
            </a:r>
            <a:r>
              <a:rPr kumimoji="1" lang="en-US" altLang="ja-JP" dirty="0" err="1" smtClean="0"/>
              <a:t>Shiba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 err="1" smtClean="0"/>
              <a:t>Lorentzian</a:t>
            </a:r>
            <a:r>
              <a:rPr lang="en-US" altLang="ja-JP" sz="3600" dirty="0" smtClean="0"/>
              <a:t> Lie 3-algebra</a:t>
            </a:r>
            <a:endParaRPr kumimoji="1" lang="ja-JP" altLang="en-US" sz="36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2910" y="1357298"/>
            <a:ext cx="3977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Lie algebra + 1 extra generator</a:t>
            </a:r>
            <a:endParaRPr kumimoji="1" lang="ja-JP" altLang="en-US" sz="2400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1238250" y="1928813"/>
          <a:ext cx="3868738" cy="776287"/>
        </p:xfrm>
        <a:graphic>
          <a:graphicData uri="http://schemas.openxmlformats.org/presentationml/2006/ole">
            <p:oleObj spid="_x0000_s32770" name="Formula" r:id="rId4" imgW="1950840" imgH="391320" progId="Equation.Ribbit">
              <p:embed/>
            </p:oleObj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5643570" y="2143116"/>
            <a:ext cx="3050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cf. </a:t>
            </a:r>
            <a:r>
              <a:rPr kumimoji="1" lang="en-US" altLang="ja-JP" dirty="0" err="1" smtClean="0"/>
              <a:t>Awata</a:t>
            </a:r>
            <a:r>
              <a:rPr kumimoji="1" lang="en-US" altLang="ja-JP" dirty="0" smtClean="0"/>
              <a:t>, Li, </a:t>
            </a:r>
            <a:r>
              <a:rPr kumimoji="1" lang="en-US" altLang="ja-JP" dirty="0" err="1" smtClean="0"/>
              <a:t>Minic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Yoneya</a:t>
            </a:r>
            <a:r>
              <a:rPr kumimoji="1" lang="en-US" altLang="ja-JP" dirty="0" smtClean="0"/>
              <a:t> ‘99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15918" y="2857496"/>
            <a:ext cx="1782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Lie 3-algebra</a:t>
            </a:r>
            <a:endParaRPr kumimoji="1" lang="ja-JP" altLang="en-US" sz="2400" dirty="0"/>
          </a:p>
        </p:txBody>
      </p:sp>
      <p:graphicFrame>
        <p:nvGraphicFramePr>
          <p:cNvPr id="11" name="オブジェクト 10"/>
          <p:cNvGraphicFramePr>
            <a:graphicFrameLocks noChangeAspect="1"/>
          </p:cNvGraphicFramePr>
          <p:nvPr/>
        </p:nvGraphicFramePr>
        <p:xfrm>
          <a:off x="2643174" y="2928934"/>
          <a:ext cx="2501900" cy="1255712"/>
        </p:xfrm>
        <a:graphic>
          <a:graphicData uri="http://schemas.openxmlformats.org/presentationml/2006/ole">
            <p:oleObj spid="_x0000_s32773" name="Formula" r:id="rId5" imgW="1261440" imgH="633960" progId="Equation.Ribbit">
              <p:embed/>
            </p:oleObj>
          </a:graphicData>
        </a:graphic>
      </p:graphicFrame>
      <p:graphicFrame>
        <p:nvGraphicFramePr>
          <p:cNvPr id="12" name="オブジェクト 11"/>
          <p:cNvGraphicFramePr>
            <a:graphicFrameLocks noChangeAspect="1"/>
          </p:cNvGraphicFramePr>
          <p:nvPr/>
        </p:nvGraphicFramePr>
        <p:xfrm>
          <a:off x="5694355" y="3054350"/>
          <a:ext cx="307975" cy="374650"/>
        </p:xfrm>
        <a:graphic>
          <a:graphicData uri="http://schemas.openxmlformats.org/presentationml/2006/ole">
            <p:oleObj spid="_x0000_s32774" name="Formula" r:id="rId6" imgW="156240" imgH="189360" progId="Equation.Ribbit">
              <p:embed/>
            </p:oleObj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6053160" y="3038773"/>
            <a:ext cx="2592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appear only on LHS</a:t>
            </a:r>
            <a:endParaRPr kumimoji="1" lang="ja-JP" altLang="en-US" sz="2400" dirty="0"/>
          </a:p>
        </p:txBody>
      </p:sp>
      <p:graphicFrame>
        <p:nvGraphicFramePr>
          <p:cNvPr id="14" name="Object 5"/>
          <p:cNvGraphicFramePr>
            <a:graphicFrameLocks noChangeAspect="1"/>
          </p:cNvGraphicFramePr>
          <p:nvPr/>
        </p:nvGraphicFramePr>
        <p:xfrm>
          <a:off x="5708643" y="3765555"/>
          <a:ext cx="436563" cy="377825"/>
        </p:xfrm>
        <a:graphic>
          <a:graphicData uri="http://schemas.openxmlformats.org/presentationml/2006/ole">
            <p:oleObj spid="_x0000_s32775" name="Formula" r:id="rId7" imgW="219960" imgH="190800" progId="Equation.Ribbit">
              <p:embed/>
            </p:oleObj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6228813" y="3753153"/>
            <a:ext cx="9879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center</a:t>
            </a:r>
            <a:endParaRPr kumimoji="1" lang="ja-JP" altLang="en-US" sz="2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87356" y="4286256"/>
            <a:ext cx="2164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Invariant metric</a:t>
            </a:r>
            <a:endParaRPr kumimoji="1" lang="ja-JP" altLang="en-US" sz="2400" dirty="0"/>
          </a:p>
        </p:txBody>
      </p:sp>
      <p:graphicFrame>
        <p:nvGraphicFramePr>
          <p:cNvPr id="17" name="オブジェクト 16"/>
          <p:cNvGraphicFramePr>
            <a:graphicFrameLocks noChangeAspect="1"/>
          </p:cNvGraphicFramePr>
          <p:nvPr/>
        </p:nvGraphicFramePr>
        <p:xfrm>
          <a:off x="1644612" y="4786322"/>
          <a:ext cx="3998912" cy="379412"/>
        </p:xfrm>
        <a:graphic>
          <a:graphicData uri="http://schemas.openxmlformats.org/presentationml/2006/ole">
            <p:oleObj spid="_x0000_s32776" name="Formula" r:id="rId8" imgW="2018160" imgH="191880" progId="Equation.Ribbit">
              <p:embed/>
            </p:oleObj>
          </a:graphicData>
        </a:graphic>
      </p:graphicFrame>
      <p:sp>
        <p:nvSpPr>
          <p:cNvPr id="18" name="テキスト ボックス 17"/>
          <p:cNvSpPr txBox="1"/>
          <p:nvPr/>
        </p:nvSpPr>
        <p:spPr>
          <a:xfrm>
            <a:off x="5930892" y="4786322"/>
            <a:ext cx="1604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Killing form</a:t>
            </a:r>
            <a:endParaRPr kumimoji="1" lang="ja-JP" altLang="en-US" sz="2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644612" y="5286388"/>
            <a:ext cx="2744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>
                <a:solidFill>
                  <a:srgbClr val="FF0000"/>
                </a:solidFill>
              </a:rPr>
              <a:t>Lorentzian signature</a:t>
            </a:r>
            <a:endParaRPr kumimoji="1" lang="ja-JP" altLang="en-US" sz="2400" i="1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500298" y="6000768"/>
            <a:ext cx="46599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i="1" dirty="0" smtClean="0">
                <a:solidFill>
                  <a:schemeClr val="accent3">
                    <a:lumMod val="50000"/>
                  </a:schemeClr>
                </a:solidFill>
              </a:rPr>
              <a:t>Further study</a:t>
            </a:r>
            <a:r>
              <a:rPr lang="en-US" altLang="ja-JP" sz="1400" i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altLang="ja-JP" sz="1400" i="1" dirty="0" err="1" smtClean="0">
                <a:solidFill>
                  <a:schemeClr val="accent3">
                    <a:lumMod val="50000"/>
                  </a:schemeClr>
                </a:solidFill>
              </a:rPr>
              <a:t>Mendeiros</a:t>
            </a:r>
            <a:r>
              <a:rPr lang="en-US" altLang="ja-JP" sz="1400" i="1" dirty="0" smtClean="0">
                <a:solidFill>
                  <a:schemeClr val="accent3">
                    <a:lumMod val="50000"/>
                  </a:schemeClr>
                </a:solidFill>
              </a:rPr>
              <a:t>, Figueroa-</a:t>
            </a:r>
            <a:r>
              <a:rPr lang="en-US" altLang="ja-JP" sz="1400" i="1" dirty="0" err="1" smtClean="0">
                <a:solidFill>
                  <a:schemeClr val="accent3">
                    <a:lumMod val="50000"/>
                  </a:schemeClr>
                </a:solidFill>
              </a:rPr>
              <a:t>O’Farril</a:t>
            </a:r>
            <a:r>
              <a:rPr lang="en-US" altLang="ja-JP" sz="1400" i="1" dirty="0" smtClean="0">
                <a:solidFill>
                  <a:schemeClr val="accent3">
                    <a:lumMod val="50000"/>
                  </a:schemeClr>
                </a:solidFill>
              </a:rPr>
              <a:t>, Mendez-Escobar</a:t>
            </a:r>
            <a:endParaRPr kumimoji="1" lang="ja-JP" altLang="en-US" sz="1400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Nambu-Poisson bracket</a:t>
            </a:r>
            <a:endParaRPr kumimoji="1" lang="ja-JP" altLang="en-US" dirty="0"/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/>
        </p:nvGraphicFramePr>
        <p:xfrm>
          <a:off x="1951038" y="1428736"/>
          <a:ext cx="5089525" cy="361950"/>
        </p:xfrm>
        <a:graphic>
          <a:graphicData uri="http://schemas.openxmlformats.org/presentationml/2006/ole">
            <p:oleObj spid="_x0000_s33794" name="Formula" r:id="rId4" imgW="2566800" imgH="181800" progId="Equation.Ribbit">
              <p:embed/>
            </p:oleObj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642910" y="1928802"/>
            <a:ext cx="4026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FI</a:t>
            </a:r>
            <a:endParaRPr kumimoji="1" lang="ja-JP" altLang="en-US" sz="2400" dirty="0"/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/>
        </p:nvGraphicFramePr>
        <p:xfrm>
          <a:off x="1663718" y="2285992"/>
          <a:ext cx="5551488" cy="774700"/>
        </p:xfrm>
        <a:graphic>
          <a:graphicData uri="http://schemas.openxmlformats.org/presentationml/2006/ole">
            <p:oleObj spid="_x0000_s33795" name="Formula" r:id="rId5" imgW="2800440" imgH="390240" progId="Equation.Ribbit">
              <p:embed/>
            </p:oleObj>
          </a:graphicData>
        </a:graphic>
      </p:graphicFrame>
      <p:cxnSp>
        <p:nvCxnSpPr>
          <p:cNvPr id="7" name="直線コネクタ 6"/>
          <p:cNvCxnSpPr/>
          <p:nvPr/>
        </p:nvCxnSpPr>
        <p:spPr>
          <a:xfrm>
            <a:off x="3571868" y="1785926"/>
            <a:ext cx="1428760" cy="1588"/>
          </a:xfrm>
          <a:prstGeom prst="line">
            <a:avLst/>
          </a:prstGeom>
          <a:ln w="127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3433557" y="1714488"/>
            <a:ext cx="17813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i="1" dirty="0" smtClean="0">
                <a:solidFill>
                  <a:srgbClr val="FF0000"/>
                </a:solidFill>
              </a:rPr>
              <a:t>anti-symmetric tensor</a:t>
            </a:r>
            <a:endParaRPr kumimoji="1" lang="ja-JP" altLang="en-US" sz="1400" i="1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28728" y="3286124"/>
            <a:ext cx="3971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It implies a very strong constraint on P !!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71472" y="3714752"/>
            <a:ext cx="19250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Decomposability</a:t>
            </a:r>
            <a:endParaRPr kumimoji="1" lang="ja-JP" altLang="en-US" sz="2000" dirty="0"/>
          </a:p>
        </p:txBody>
      </p:sp>
      <p:graphicFrame>
        <p:nvGraphicFramePr>
          <p:cNvPr id="11" name="オブジェクト 10"/>
          <p:cNvGraphicFramePr>
            <a:graphicFrameLocks noChangeAspect="1"/>
          </p:cNvGraphicFramePr>
          <p:nvPr/>
        </p:nvGraphicFramePr>
        <p:xfrm>
          <a:off x="1724025" y="4214818"/>
          <a:ext cx="5545138" cy="817562"/>
        </p:xfrm>
        <a:graphic>
          <a:graphicData uri="http://schemas.openxmlformats.org/presentationml/2006/ole">
            <p:oleObj spid="_x0000_s33796" name="Formula" r:id="rId6" imgW="2796840" imgH="412920" progId="Equation.Ribbit">
              <p:embed/>
            </p:oleObj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1285852" y="5072074"/>
            <a:ext cx="6482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>
                <a:solidFill>
                  <a:srgbClr val="FF0000"/>
                </a:solidFill>
              </a:rPr>
              <a:t>Nambu-Poisson bracket exists only in 3 </a:t>
            </a:r>
            <a:r>
              <a:rPr kumimoji="1" lang="en-US" altLang="ja-JP" sz="2400" i="1" dirty="0" smtClean="0">
                <a:solidFill>
                  <a:srgbClr val="FF0000"/>
                </a:solidFill>
              </a:rPr>
              <a:t>dimensions</a:t>
            </a:r>
            <a:endParaRPr kumimoji="1" lang="en-US" altLang="ja-JP" sz="2400" i="1" dirty="0" smtClean="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42910" y="5572140"/>
            <a:ext cx="2837252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Infinite dim. Lie 3-algebra</a:t>
            </a:r>
            <a:endParaRPr kumimoji="1" lang="ja-JP" altLang="en-US" sz="2000" dirty="0"/>
          </a:p>
        </p:txBody>
      </p:sp>
      <p:graphicFrame>
        <p:nvGraphicFramePr>
          <p:cNvPr id="14" name="オブジェクト 13"/>
          <p:cNvGraphicFramePr>
            <a:graphicFrameLocks noChangeAspect="1"/>
          </p:cNvGraphicFramePr>
          <p:nvPr/>
        </p:nvGraphicFramePr>
        <p:xfrm>
          <a:off x="2357422" y="6143644"/>
          <a:ext cx="2760662" cy="387350"/>
        </p:xfrm>
        <a:graphic>
          <a:graphicData uri="http://schemas.openxmlformats.org/presentationml/2006/ole">
            <p:oleObj spid="_x0000_s33797" name="Formula" r:id="rId7" imgW="1392120" imgH="195840" progId="Equation.Ribbit">
              <p:embed/>
            </p:oleObj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/>
        </p:nvGraphicFramePr>
        <p:xfrm>
          <a:off x="3857620" y="5572140"/>
          <a:ext cx="4092575" cy="361950"/>
        </p:xfrm>
        <a:graphic>
          <a:graphicData uri="http://schemas.openxmlformats.org/presentationml/2006/ole">
            <p:oleObj spid="_x0000_s33798" name="Formula" r:id="rId8" imgW="2063880" imgH="181800" progId="Equation.Ribbit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Developments of Multiple M2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9199" y="1428736"/>
            <a:ext cx="81195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Bagger-Lambert </a:t>
            </a:r>
            <a:r>
              <a:rPr lang="en-US" altLang="ja-JP" sz="2400" dirty="0" smtClean="0"/>
              <a:t>(arXiv:0711.0955)</a:t>
            </a:r>
            <a:r>
              <a:rPr kumimoji="1" lang="en-US" altLang="ja-JP" sz="2400" dirty="0" smtClean="0"/>
              <a:t> ~100  citations (April 2008 ~)</a:t>
            </a:r>
            <a:endParaRPr kumimoji="1" lang="ja-JP" altLang="en-US" sz="2400" dirty="0"/>
          </a:p>
        </p:txBody>
      </p:sp>
      <p:sp>
        <p:nvSpPr>
          <p:cNvPr id="5" name="円/楕円 4"/>
          <p:cNvSpPr/>
          <p:nvPr/>
        </p:nvSpPr>
        <p:spPr>
          <a:xfrm>
            <a:off x="285720" y="2285992"/>
            <a:ext cx="1928826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M2-M5 </a:t>
            </a:r>
            <a:r>
              <a:rPr lang="en-US" altLang="ja-JP" dirty="0" err="1" smtClean="0"/>
              <a:t>Nahm</a:t>
            </a:r>
            <a:r>
              <a:rPr lang="en-US" altLang="ja-JP" dirty="0" smtClean="0"/>
              <a:t> eq.</a:t>
            </a:r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1142976" y="3429000"/>
            <a:ext cx="1785950" cy="71438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BLG</a:t>
            </a:r>
          </a:p>
        </p:txBody>
      </p:sp>
      <p:sp>
        <p:nvSpPr>
          <p:cNvPr id="7" name="円/楕円 6"/>
          <p:cNvSpPr/>
          <p:nvPr/>
        </p:nvSpPr>
        <p:spPr>
          <a:xfrm>
            <a:off x="2786050" y="2714620"/>
            <a:ext cx="1785950" cy="642942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Lie 3 algebra</a:t>
            </a:r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1214414" y="5000636"/>
            <a:ext cx="1214446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N=4 </a:t>
            </a:r>
            <a:endParaRPr kumimoji="1" lang="ja-JP" altLang="en-US" dirty="0"/>
          </a:p>
        </p:txBody>
      </p:sp>
      <p:sp>
        <p:nvSpPr>
          <p:cNvPr id="10" name="円/楕円 9"/>
          <p:cNvSpPr/>
          <p:nvPr/>
        </p:nvSpPr>
        <p:spPr>
          <a:xfrm>
            <a:off x="3000364" y="4357694"/>
            <a:ext cx="1428760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Mass deformation</a:t>
            </a:r>
            <a:endParaRPr kumimoji="1" lang="ja-JP" altLang="en-US" sz="1200" dirty="0"/>
          </a:p>
        </p:txBody>
      </p:sp>
      <p:sp>
        <p:nvSpPr>
          <p:cNvPr id="11" name="円/楕円 10"/>
          <p:cNvSpPr/>
          <p:nvPr/>
        </p:nvSpPr>
        <p:spPr>
          <a:xfrm>
            <a:off x="5000628" y="4214818"/>
            <a:ext cx="1500198" cy="85725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ABJM</a:t>
            </a:r>
            <a:endParaRPr kumimoji="1" lang="ja-JP" altLang="en-US" dirty="0"/>
          </a:p>
        </p:txBody>
      </p:sp>
      <p:sp>
        <p:nvSpPr>
          <p:cNvPr id="12" name="円/楕円 11"/>
          <p:cNvSpPr/>
          <p:nvPr/>
        </p:nvSpPr>
        <p:spPr>
          <a:xfrm>
            <a:off x="5572132" y="5786454"/>
            <a:ext cx="1857388" cy="57150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AdS/</a:t>
            </a:r>
          </a:p>
          <a:p>
            <a:pPr algn="ctr"/>
            <a:r>
              <a:rPr kumimoji="1" lang="en-US" altLang="ja-JP" dirty="0" smtClean="0"/>
              <a:t>Integrability</a:t>
            </a:r>
            <a:endParaRPr kumimoji="1" lang="ja-JP" altLang="en-US" dirty="0"/>
          </a:p>
        </p:txBody>
      </p:sp>
      <p:sp>
        <p:nvSpPr>
          <p:cNvPr id="13" name="円/楕円 12"/>
          <p:cNvSpPr/>
          <p:nvPr/>
        </p:nvSpPr>
        <p:spPr>
          <a:xfrm>
            <a:off x="5143504" y="3214686"/>
            <a:ext cx="1714512" cy="71438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Lorentzian</a:t>
            </a:r>
          </a:p>
          <a:p>
            <a:pPr algn="ctr"/>
            <a:r>
              <a:rPr lang="en-US" altLang="ja-JP" dirty="0" smtClean="0"/>
              <a:t>BLG</a:t>
            </a:r>
            <a:endParaRPr kumimoji="1" lang="ja-JP" altLang="en-US" dirty="0"/>
          </a:p>
        </p:txBody>
      </p:sp>
      <p:sp>
        <p:nvSpPr>
          <p:cNvPr id="14" name="円/楕円 13"/>
          <p:cNvSpPr/>
          <p:nvPr/>
        </p:nvSpPr>
        <p:spPr>
          <a:xfrm>
            <a:off x="5572132" y="2143116"/>
            <a:ext cx="150019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M5 &amp; NP</a:t>
            </a:r>
            <a:endParaRPr kumimoji="1" lang="ja-JP" altLang="en-US" dirty="0"/>
          </a:p>
        </p:txBody>
      </p:sp>
      <p:cxnSp>
        <p:nvCxnSpPr>
          <p:cNvPr id="17" name="直線矢印コネクタ 16"/>
          <p:cNvCxnSpPr>
            <a:stCxn id="5" idx="4"/>
          </p:cNvCxnSpPr>
          <p:nvPr/>
        </p:nvCxnSpPr>
        <p:spPr>
          <a:xfrm rot="16200000" flipH="1">
            <a:off x="1303711" y="3018231"/>
            <a:ext cx="357190" cy="46434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>
            <a:stCxn id="6" idx="7"/>
            <a:endCxn id="7" idx="3"/>
          </p:cNvCxnSpPr>
          <p:nvPr/>
        </p:nvCxnSpPr>
        <p:spPr>
          <a:xfrm rot="5400000" flipH="1" flipV="1">
            <a:off x="2722382" y="3208403"/>
            <a:ext cx="270213" cy="38021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>
            <a:stCxn id="7" idx="7"/>
            <a:endCxn id="14" idx="2"/>
          </p:cNvCxnSpPr>
          <p:nvPr/>
        </p:nvCxnSpPr>
        <p:spPr>
          <a:xfrm rot="5400000" flipH="1" flipV="1">
            <a:off x="4769197" y="2005843"/>
            <a:ext cx="344190" cy="126167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>
            <a:stCxn id="7" idx="5"/>
            <a:endCxn id="13" idx="2"/>
          </p:cNvCxnSpPr>
          <p:nvPr/>
        </p:nvCxnSpPr>
        <p:spPr>
          <a:xfrm rot="16200000" flipH="1">
            <a:off x="4572743" y="3001114"/>
            <a:ext cx="308471" cy="83305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>
            <a:stCxn id="7" idx="4"/>
            <a:endCxn id="11" idx="1"/>
          </p:cNvCxnSpPr>
          <p:nvPr/>
        </p:nvCxnSpPr>
        <p:spPr>
          <a:xfrm rot="16200000" flipH="1">
            <a:off x="3958277" y="3078310"/>
            <a:ext cx="982798" cy="1541302"/>
          </a:xfrm>
          <a:prstGeom prst="straightConnector1">
            <a:avLst/>
          </a:prstGeom>
          <a:ln w="3175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>
            <a:stCxn id="11" idx="5"/>
            <a:endCxn id="12" idx="0"/>
          </p:cNvCxnSpPr>
          <p:nvPr/>
        </p:nvCxnSpPr>
        <p:spPr>
          <a:xfrm rot="16200000" flipH="1">
            <a:off x="5971015" y="5256643"/>
            <a:ext cx="839922" cy="21969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>
            <a:stCxn id="10" idx="6"/>
            <a:endCxn id="11" idx="2"/>
          </p:cNvCxnSpPr>
          <p:nvPr/>
        </p:nvCxnSpPr>
        <p:spPr>
          <a:xfrm>
            <a:off x="4429124" y="4607727"/>
            <a:ext cx="571504" cy="3571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>
            <a:stCxn id="6" idx="4"/>
            <a:endCxn id="10" idx="1"/>
          </p:cNvCxnSpPr>
          <p:nvPr/>
        </p:nvCxnSpPr>
        <p:spPr>
          <a:xfrm rot="16200000" flipH="1">
            <a:off x="2479003" y="3700328"/>
            <a:ext cx="287547" cy="117365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>
            <a:stCxn id="8" idx="7"/>
            <a:endCxn id="10" idx="3"/>
          </p:cNvCxnSpPr>
          <p:nvPr/>
        </p:nvCxnSpPr>
        <p:spPr>
          <a:xfrm rot="5400000" flipH="1" flipV="1">
            <a:off x="2596095" y="4439440"/>
            <a:ext cx="268418" cy="958593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テキスト ボックス 66"/>
          <p:cNvSpPr txBox="1"/>
          <p:nvPr/>
        </p:nvSpPr>
        <p:spPr>
          <a:xfrm>
            <a:off x="172389" y="3000372"/>
            <a:ext cx="970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i="1" dirty="0" err="1" smtClean="0">
                <a:solidFill>
                  <a:srgbClr val="00B050"/>
                </a:solidFill>
              </a:rPr>
              <a:t>Basu</a:t>
            </a:r>
            <a:r>
              <a:rPr kumimoji="1" lang="en-US" altLang="ja-JP" sz="1200" i="1" dirty="0" smtClean="0">
                <a:solidFill>
                  <a:srgbClr val="00B050"/>
                </a:solidFill>
              </a:rPr>
              <a:t>-Harvey</a:t>
            </a:r>
            <a:endParaRPr kumimoji="1" lang="ja-JP" altLang="en-US" sz="1200" i="1" dirty="0">
              <a:solidFill>
                <a:srgbClr val="00B050"/>
              </a:solidFill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2714612" y="1955061"/>
            <a:ext cx="1626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i="1" dirty="0" err="1" smtClean="0">
                <a:solidFill>
                  <a:srgbClr val="00B050"/>
                </a:solidFill>
              </a:rPr>
              <a:t>Gauntlett-Gutowski</a:t>
            </a:r>
            <a:endParaRPr lang="en-US" altLang="ja-JP" sz="1200" i="1" dirty="0" smtClean="0">
              <a:solidFill>
                <a:srgbClr val="00B050"/>
              </a:solidFill>
            </a:endParaRPr>
          </a:p>
          <a:p>
            <a:r>
              <a:rPr kumimoji="1" lang="en-US" altLang="ja-JP" sz="1200" i="1" dirty="0" smtClean="0">
                <a:solidFill>
                  <a:srgbClr val="00B050"/>
                </a:solidFill>
              </a:rPr>
              <a:t>Papadopoulos</a:t>
            </a:r>
          </a:p>
          <a:p>
            <a:r>
              <a:rPr lang="en-US" altLang="ja-JP" sz="1200" i="1" dirty="0" smtClean="0">
                <a:solidFill>
                  <a:srgbClr val="00B050"/>
                </a:solidFill>
              </a:rPr>
              <a:t>Ho-</a:t>
            </a:r>
            <a:r>
              <a:rPr lang="en-US" altLang="ja-JP" sz="1200" i="1" dirty="0" err="1" smtClean="0">
                <a:solidFill>
                  <a:srgbClr val="00B050"/>
                </a:solidFill>
              </a:rPr>
              <a:t>Hou</a:t>
            </a:r>
            <a:r>
              <a:rPr lang="en-US" altLang="ja-JP" sz="1200" i="1" dirty="0" smtClean="0">
                <a:solidFill>
                  <a:srgbClr val="00B050"/>
                </a:solidFill>
              </a:rPr>
              <a:t>-M</a:t>
            </a:r>
          </a:p>
          <a:p>
            <a:r>
              <a:rPr kumimoji="1" lang="en-US" altLang="ja-JP" sz="1200" i="1" dirty="0" smtClean="0">
                <a:solidFill>
                  <a:srgbClr val="00B050"/>
                </a:solidFill>
              </a:rPr>
              <a:t>Figueroa-</a:t>
            </a:r>
            <a:r>
              <a:rPr kumimoji="1" lang="en-US" altLang="ja-JP" sz="1200" i="1" dirty="0" err="1" smtClean="0">
                <a:solidFill>
                  <a:srgbClr val="00B050"/>
                </a:solidFill>
              </a:rPr>
              <a:t>O’Farrill</a:t>
            </a:r>
            <a:r>
              <a:rPr kumimoji="1" lang="en-US" altLang="ja-JP" sz="1200" i="1" dirty="0" smtClean="0">
                <a:solidFill>
                  <a:srgbClr val="00B050"/>
                </a:solidFill>
              </a:rPr>
              <a:t> et.al.</a:t>
            </a:r>
            <a:endParaRPr kumimoji="1" lang="ja-JP" altLang="en-US" sz="1200" i="1" dirty="0">
              <a:solidFill>
                <a:srgbClr val="00B050"/>
              </a:solidFill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7072330" y="2071678"/>
            <a:ext cx="1540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i="1" dirty="0" smtClean="0">
                <a:solidFill>
                  <a:srgbClr val="00B050"/>
                </a:solidFill>
              </a:rPr>
              <a:t>Ho-M</a:t>
            </a:r>
          </a:p>
          <a:p>
            <a:r>
              <a:rPr lang="en-US" altLang="ja-JP" sz="1200" i="1" dirty="0" smtClean="0">
                <a:solidFill>
                  <a:srgbClr val="00B050"/>
                </a:solidFill>
              </a:rPr>
              <a:t>Ho-Imamura-M-</a:t>
            </a:r>
            <a:r>
              <a:rPr lang="en-US" altLang="ja-JP" sz="1200" i="1" dirty="0" err="1" smtClean="0">
                <a:solidFill>
                  <a:srgbClr val="00B050"/>
                </a:solidFill>
              </a:rPr>
              <a:t>Shiba</a:t>
            </a:r>
            <a:endParaRPr lang="en-US" altLang="ja-JP" sz="1200" i="1" dirty="0" smtClean="0">
              <a:solidFill>
                <a:srgbClr val="00B050"/>
              </a:solidFill>
            </a:endParaRPr>
          </a:p>
          <a:p>
            <a:r>
              <a:rPr lang="en-US" altLang="ja-JP" sz="1200" i="1" dirty="0" smtClean="0">
                <a:solidFill>
                  <a:srgbClr val="00B050"/>
                </a:solidFill>
              </a:rPr>
              <a:t>Chu-Ho-M-</a:t>
            </a:r>
            <a:r>
              <a:rPr lang="en-US" altLang="ja-JP" sz="1200" i="1" dirty="0" err="1" smtClean="0">
                <a:solidFill>
                  <a:srgbClr val="00B050"/>
                </a:solidFill>
              </a:rPr>
              <a:t>Shiba</a:t>
            </a:r>
            <a:endParaRPr lang="en-US" altLang="ja-JP" sz="1200" i="1" dirty="0" smtClean="0">
              <a:solidFill>
                <a:srgbClr val="00B050"/>
              </a:solidFill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6858016" y="3071810"/>
            <a:ext cx="1556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i="1" dirty="0" err="1" smtClean="0">
                <a:solidFill>
                  <a:srgbClr val="00B050"/>
                </a:solidFill>
              </a:rPr>
              <a:t>Gomis</a:t>
            </a:r>
            <a:r>
              <a:rPr lang="en-US" altLang="ja-JP" sz="1200" i="1" dirty="0" smtClean="0">
                <a:solidFill>
                  <a:srgbClr val="00B050"/>
                </a:solidFill>
              </a:rPr>
              <a:t>-</a:t>
            </a:r>
            <a:r>
              <a:rPr lang="en-US" altLang="ja-JP" sz="1200" i="1" dirty="0" err="1" smtClean="0">
                <a:solidFill>
                  <a:srgbClr val="00B050"/>
                </a:solidFill>
              </a:rPr>
              <a:t>Milanesi</a:t>
            </a:r>
            <a:r>
              <a:rPr lang="en-US" altLang="ja-JP" sz="1200" i="1" dirty="0" smtClean="0">
                <a:solidFill>
                  <a:srgbClr val="00B050"/>
                </a:solidFill>
              </a:rPr>
              <a:t>-Russo</a:t>
            </a:r>
            <a:endParaRPr kumimoji="1" lang="en-US" altLang="ja-JP" sz="1200" i="1" dirty="0" smtClean="0">
              <a:solidFill>
                <a:srgbClr val="00B050"/>
              </a:solidFill>
            </a:endParaRPr>
          </a:p>
          <a:p>
            <a:r>
              <a:rPr lang="en-US" altLang="ja-JP" sz="1200" i="1" dirty="0" err="1" smtClean="0">
                <a:solidFill>
                  <a:srgbClr val="00B050"/>
                </a:solidFill>
              </a:rPr>
              <a:t>Verlinde</a:t>
            </a:r>
            <a:r>
              <a:rPr lang="en-US" altLang="ja-JP" sz="1200" i="1" dirty="0" smtClean="0">
                <a:solidFill>
                  <a:srgbClr val="00B050"/>
                </a:solidFill>
              </a:rPr>
              <a:t> et. al. </a:t>
            </a:r>
          </a:p>
          <a:p>
            <a:r>
              <a:rPr lang="en-US" altLang="ja-JP" sz="1200" i="1" dirty="0" smtClean="0">
                <a:solidFill>
                  <a:srgbClr val="00B050"/>
                </a:solidFill>
              </a:rPr>
              <a:t>Ho-Imamura-M</a:t>
            </a:r>
            <a:endParaRPr kumimoji="1" lang="ja-JP" altLang="en-US" sz="1200" i="1" dirty="0">
              <a:solidFill>
                <a:srgbClr val="00B050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3120360" y="4955457"/>
            <a:ext cx="15604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i="1" dirty="0" err="1" smtClean="0">
                <a:solidFill>
                  <a:srgbClr val="00B050"/>
                </a:solidFill>
              </a:rPr>
              <a:t>Hosomichi</a:t>
            </a:r>
            <a:r>
              <a:rPr lang="en-US" altLang="ja-JP" sz="1200" i="1" dirty="0" smtClean="0">
                <a:solidFill>
                  <a:srgbClr val="00B050"/>
                </a:solidFill>
              </a:rPr>
              <a:t> –Lee</a:t>
            </a:r>
            <a:r>
              <a:rPr lang="en-US" altLang="ja-JP" sz="1200" i="1" baseline="30000" dirty="0" smtClean="0">
                <a:solidFill>
                  <a:srgbClr val="00B050"/>
                </a:solidFill>
              </a:rPr>
              <a:t>3</a:t>
            </a:r>
            <a:r>
              <a:rPr lang="en-US" altLang="ja-JP" sz="1200" i="1" dirty="0" smtClean="0">
                <a:solidFill>
                  <a:srgbClr val="00B050"/>
                </a:solidFill>
              </a:rPr>
              <a:t>-Park</a:t>
            </a: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6786578" y="6286520"/>
            <a:ext cx="1372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i="1" dirty="0" err="1" smtClean="0">
                <a:solidFill>
                  <a:srgbClr val="00B050"/>
                </a:solidFill>
              </a:rPr>
              <a:t>Minahan-Zarembo</a:t>
            </a:r>
            <a:endParaRPr lang="en-US" altLang="ja-JP" sz="1200" i="1" dirty="0" smtClean="0">
              <a:solidFill>
                <a:srgbClr val="00B050"/>
              </a:solidFill>
            </a:endParaRPr>
          </a:p>
          <a:p>
            <a:r>
              <a:rPr lang="en-US" altLang="ja-JP" sz="1200" i="1" dirty="0" err="1" smtClean="0">
                <a:solidFill>
                  <a:srgbClr val="00B050"/>
                </a:solidFill>
              </a:rPr>
              <a:t>Gaiotto</a:t>
            </a:r>
            <a:r>
              <a:rPr lang="en-US" altLang="ja-JP" sz="1200" i="1" dirty="0" smtClean="0">
                <a:solidFill>
                  <a:srgbClr val="00B050"/>
                </a:solidFill>
              </a:rPr>
              <a:t>-</a:t>
            </a:r>
            <a:r>
              <a:rPr lang="en-US" altLang="ja-JP" sz="1200" i="1" dirty="0" err="1" smtClean="0">
                <a:solidFill>
                  <a:srgbClr val="00B050"/>
                </a:solidFill>
              </a:rPr>
              <a:t>Giombi</a:t>
            </a:r>
            <a:r>
              <a:rPr lang="en-US" altLang="ja-JP" sz="1200" i="1" dirty="0" smtClean="0">
                <a:solidFill>
                  <a:srgbClr val="00B050"/>
                </a:solidFill>
              </a:rPr>
              <a:t>-Yin</a:t>
            </a: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3714744" y="3794943"/>
            <a:ext cx="11977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i="1" dirty="0" smtClean="0">
                <a:solidFill>
                  <a:srgbClr val="00B050"/>
                </a:solidFill>
              </a:rPr>
              <a:t>Bagger-Lambert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802468" y="4143380"/>
            <a:ext cx="1197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i="1" dirty="0" smtClean="0">
                <a:solidFill>
                  <a:srgbClr val="00B050"/>
                </a:solidFill>
              </a:rPr>
              <a:t>Bagger-Lambert</a:t>
            </a:r>
          </a:p>
          <a:p>
            <a:r>
              <a:rPr lang="en-US" altLang="ja-JP" sz="1200" i="1" dirty="0" err="1" smtClean="0">
                <a:solidFill>
                  <a:srgbClr val="00B050"/>
                </a:solidFill>
              </a:rPr>
              <a:t>Gustavsson</a:t>
            </a:r>
            <a:endParaRPr lang="en-US" altLang="ja-JP" sz="1200" i="1" dirty="0" smtClean="0">
              <a:solidFill>
                <a:srgbClr val="00B05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142976" y="5429264"/>
            <a:ext cx="112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i="1" dirty="0" err="1" smtClean="0">
                <a:solidFill>
                  <a:srgbClr val="00B050"/>
                </a:solidFill>
              </a:rPr>
              <a:t>Gaiotto</a:t>
            </a:r>
            <a:r>
              <a:rPr lang="en-US" altLang="ja-JP" sz="1200" i="1" dirty="0" smtClean="0">
                <a:solidFill>
                  <a:srgbClr val="00B050"/>
                </a:solidFill>
              </a:rPr>
              <a:t>-Witten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786314" y="5143512"/>
            <a:ext cx="13681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i="1" dirty="0" err="1" smtClean="0">
                <a:solidFill>
                  <a:srgbClr val="00B050"/>
                </a:solidFill>
              </a:rPr>
              <a:t>Aharony</a:t>
            </a:r>
            <a:r>
              <a:rPr lang="en-US" altLang="ja-JP" sz="1200" i="1" dirty="0" smtClean="0">
                <a:solidFill>
                  <a:srgbClr val="00B050"/>
                </a:solidFill>
              </a:rPr>
              <a:t>-Bergman-</a:t>
            </a:r>
          </a:p>
          <a:p>
            <a:r>
              <a:rPr lang="en-US" altLang="ja-JP" sz="1200" i="1" dirty="0" err="1" smtClean="0">
                <a:solidFill>
                  <a:srgbClr val="00B050"/>
                </a:solidFill>
              </a:rPr>
              <a:t>Jafferis-Maldacena</a:t>
            </a:r>
            <a:endParaRPr lang="en-US" altLang="ja-JP" sz="1200" i="1" dirty="0" smtClean="0">
              <a:solidFill>
                <a:srgbClr val="00B050"/>
              </a:solidFill>
            </a:endParaRPr>
          </a:p>
        </p:txBody>
      </p:sp>
      <p:sp>
        <p:nvSpPr>
          <p:cNvPr id="38" name="円/楕円 37"/>
          <p:cNvSpPr/>
          <p:nvPr/>
        </p:nvSpPr>
        <p:spPr>
          <a:xfrm>
            <a:off x="7500958" y="4214818"/>
            <a:ext cx="1071570" cy="71438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Goal?</a:t>
            </a:r>
            <a:endParaRPr kumimoji="1" lang="ja-JP" altLang="en-US" dirty="0"/>
          </a:p>
        </p:txBody>
      </p:sp>
      <p:cxnSp>
        <p:nvCxnSpPr>
          <p:cNvPr id="40" name="直線矢印コネクタ 39"/>
          <p:cNvCxnSpPr>
            <a:stCxn id="13" idx="5"/>
            <a:endCxn id="38" idx="1"/>
          </p:cNvCxnSpPr>
          <p:nvPr/>
        </p:nvCxnSpPr>
        <p:spPr>
          <a:xfrm rot="16200000" flipH="1">
            <a:off x="6884914" y="3546464"/>
            <a:ext cx="494988" cy="1050955"/>
          </a:xfrm>
          <a:prstGeom prst="straightConnector1">
            <a:avLst/>
          </a:prstGeom>
          <a:ln w="3175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>
            <a:stCxn id="11" idx="6"/>
            <a:endCxn id="38" idx="2"/>
          </p:cNvCxnSpPr>
          <p:nvPr/>
        </p:nvCxnSpPr>
        <p:spPr>
          <a:xfrm flipV="1">
            <a:off x="6500826" y="4572008"/>
            <a:ext cx="1000132" cy="71438"/>
          </a:xfrm>
          <a:prstGeom prst="straightConnector1">
            <a:avLst/>
          </a:prstGeom>
          <a:ln w="3175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>
            <a:stCxn id="14" idx="5"/>
            <a:endCxn id="38" idx="0"/>
          </p:cNvCxnSpPr>
          <p:nvPr/>
        </p:nvCxnSpPr>
        <p:spPr>
          <a:xfrm rot="16200000" flipH="1">
            <a:off x="6683229" y="2861303"/>
            <a:ext cx="1522917" cy="1184112"/>
          </a:xfrm>
          <a:prstGeom prst="straightConnector1">
            <a:avLst/>
          </a:prstGeom>
          <a:ln w="3175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285720" y="207167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I.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28662" y="3416858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II.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428260" y="271462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III.</a:t>
            </a:r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000028" y="3000372"/>
            <a:ext cx="408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IV.</a:t>
            </a:r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071466" y="3988362"/>
            <a:ext cx="350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V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428656" y="192880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V</a:t>
            </a:r>
            <a:r>
              <a:rPr kumimoji="1" lang="en-US" altLang="ja-JP" dirty="0" smtClean="0"/>
              <a:t>I.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Non-</a:t>
            </a:r>
            <a:r>
              <a:rPr lang="en-US" altLang="ja-JP" dirty="0" err="1" smtClean="0"/>
              <a:t>antisymmetric</a:t>
            </a:r>
            <a:r>
              <a:rPr lang="en-US" altLang="ja-JP" dirty="0" smtClean="0"/>
              <a:t> 3-algebra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000100" y="1500174"/>
            <a:ext cx="569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To keep N=6 SUSY, we do not need </a:t>
            </a:r>
            <a:r>
              <a:rPr kumimoji="1" lang="en-US" altLang="ja-JP" dirty="0" err="1" smtClean="0"/>
              <a:t>antisymmetry</a:t>
            </a:r>
            <a:r>
              <a:rPr kumimoji="1" lang="en-US" altLang="ja-JP" dirty="0" smtClean="0"/>
              <a:t> 3-algebra</a:t>
            </a:r>
            <a:endParaRPr kumimoji="1" lang="ja-JP" altLang="en-US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1643042" y="2071678"/>
          <a:ext cx="5316538" cy="815975"/>
        </p:xfrm>
        <a:graphic>
          <a:graphicData uri="http://schemas.openxmlformats.org/presentationml/2006/ole">
            <p:oleObj spid="_x0000_s88066" name="Formula" r:id="rId4" imgW="2682360" imgH="411480" progId="Equation.Ribbit">
              <p:embed/>
            </p:oleObj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071538" y="3702610"/>
            <a:ext cx="5086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Such 3-algebra can be realized by rectangle matrices</a:t>
            </a:r>
            <a:endParaRPr kumimoji="1" lang="ja-JP" altLang="en-US" dirty="0"/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1857356" y="4202676"/>
          <a:ext cx="5446712" cy="336550"/>
        </p:xfrm>
        <a:graphic>
          <a:graphicData uri="http://schemas.openxmlformats.org/presentationml/2006/ole">
            <p:oleObj spid="_x0000_s88067" name="Formula" r:id="rId5" imgW="2748600" imgH="169200" progId="Equation.Ribbit">
              <p:embed/>
            </p:oleObj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1142976" y="4774180"/>
            <a:ext cx="779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where</a:t>
            </a:r>
            <a:endParaRPr kumimoji="1" lang="ja-JP" altLang="en-US" dirty="0"/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/>
        </p:nvGraphicFramePr>
        <p:xfrm>
          <a:off x="1643042" y="5202808"/>
          <a:ext cx="5970588" cy="374650"/>
        </p:xfrm>
        <a:graphic>
          <a:graphicData uri="http://schemas.openxmlformats.org/presentationml/2006/ole">
            <p:oleObj spid="_x0000_s88068" name="Formula" r:id="rId6" imgW="3011400" imgH="189360" progId="Equation.Ribbit">
              <p:embed/>
            </p:oleObj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1071538" y="6060064"/>
            <a:ext cx="6068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When n=m, BLG model based on this 3-algebra is ABJM model!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14414" y="3071810"/>
            <a:ext cx="5576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with fundamental identity for f and invariance of metric h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57158" y="2357430"/>
            <a:ext cx="8229600" cy="1143000"/>
          </a:xfrm>
        </p:spPr>
        <p:txBody>
          <a:bodyPr>
            <a:noAutofit/>
          </a:bodyPr>
          <a:lstStyle/>
          <a:p>
            <a:r>
              <a:rPr lang="en-US" altLang="ja-JP" sz="7200" dirty="0" smtClean="0"/>
              <a:t>IV. </a:t>
            </a:r>
            <a:r>
              <a:rPr lang="en-US" altLang="ja-JP" sz="7200" dirty="0" err="1" smtClean="0"/>
              <a:t>Lorentzian</a:t>
            </a:r>
            <a:r>
              <a:rPr lang="en-US" altLang="ja-JP" sz="7200" dirty="0" smtClean="0"/>
              <a:t> BLG</a:t>
            </a:r>
            <a:endParaRPr kumimoji="1" lang="ja-JP" altLang="en-US" sz="7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00364" y="4143380"/>
            <a:ext cx="51119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HIM(3) arXiv:0805.1202</a:t>
            </a:r>
          </a:p>
          <a:p>
            <a:r>
              <a:rPr lang="en-US" altLang="ja-JP" dirty="0" err="1" smtClean="0"/>
              <a:t>J.Gomis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G.Milousi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J.G.Russo</a:t>
            </a:r>
            <a:r>
              <a:rPr lang="en-US" altLang="ja-JP" dirty="0" smtClean="0"/>
              <a:t> 0805.1012</a:t>
            </a:r>
          </a:p>
          <a:p>
            <a:r>
              <a:rPr kumimoji="1" lang="en-US" altLang="ja-JP" dirty="0" err="1" smtClean="0"/>
              <a:t>S.Benvenuti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D.Rodriguez</a:t>
            </a:r>
            <a:r>
              <a:rPr kumimoji="1" lang="en-US" altLang="ja-JP" dirty="0" smtClean="0"/>
              <a:t>-Gomez, </a:t>
            </a:r>
            <a:r>
              <a:rPr kumimoji="1" lang="en-US" altLang="ja-JP" dirty="0" err="1" smtClean="0"/>
              <a:t>E.Tonin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H.Verlinde</a:t>
            </a:r>
            <a:endParaRPr kumimoji="1" lang="en-US" altLang="ja-JP" dirty="0" smtClean="0"/>
          </a:p>
          <a:p>
            <a:r>
              <a:rPr lang="en-US" altLang="ja-JP" dirty="0" smtClean="0"/>
              <a:t>                                        </a:t>
            </a:r>
            <a:r>
              <a:rPr lang="en-US" altLang="ja-JP" dirty="0" err="1" smtClean="0"/>
              <a:t>arXiv</a:t>
            </a:r>
            <a:r>
              <a:rPr lang="en-US" altLang="ja-JP" dirty="0" smtClean="0"/>
              <a:t>: 0805.1087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Generic feature of </a:t>
            </a:r>
            <a:r>
              <a:rPr lang="en-US" altLang="ja-JP" dirty="0" err="1" smtClean="0"/>
              <a:t>Lorentzian</a:t>
            </a:r>
            <a:r>
              <a:rPr lang="en-US" altLang="ja-JP" dirty="0" smtClean="0"/>
              <a:t> system</a:t>
            </a:r>
            <a:endParaRPr kumimoji="1" lang="ja-JP" altLang="en-US" dirty="0"/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/>
        </p:nvGraphicFramePr>
        <p:xfrm>
          <a:off x="1285852" y="1428736"/>
          <a:ext cx="6143668" cy="1050733"/>
        </p:xfrm>
        <a:graphic>
          <a:graphicData uri="http://schemas.openxmlformats.org/presentationml/2006/ole">
            <p:oleObj spid="_x0000_s94210" name="Formula" r:id="rId4" imgW="3703320" imgH="633960" progId="Equation.Ribbit">
              <p:embed/>
            </p:oleObj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/>
        </p:nvGraphicFramePr>
        <p:xfrm>
          <a:off x="2000232" y="3021012"/>
          <a:ext cx="5645150" cy="379412"/>
        </p:xfrm>
        <a:graphic>
          <a:graphicData uri="http://schemas.openxmlformats.org/presentationml/2006/ole">
            <p:oleObj spid="_x0000_s94212" name="Formula" r:id="rId5" imgW="2847600" imgH="191880" progId="Equation.Ribbit">
              <p:embed/>
            </p:oleObj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000100" y="2580242"/>
            <a:ext cx="1996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Equation of motion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00100" y="3508936"/>
            <a:ext cx="4539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Symmetry transformation (SUSY, gauge transf.)</a:t>
            </a:r>
            <a:endParaRPr kumimoji="1" lang="ja-JP" altLang="en-US" dirty="0"/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/>
        </p:nvGraphicFramePr>
        <p:xfrm>
          <a:off x="1928794" y="4021144"/>
          <a:ext cx="5321300" cy="336550"/>
        </p:xfrm>
        <a:graphic>
          <a:graphicData uri="http://schemas.openxmlformats.org/presentationml/2006/ole">
            <p:oleObj spid="_x0000_s94213" name="Formula" r:id="rId6" imgW="2684880" imgH="169200" progId="Equation.Ribbit">
              <p:embed/>
            </p:oleObj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1285852" y="4643446"/>
            <a:ext cx="6072230" cy="19288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2400" dirty="0" smtClean="0"/>
              <a:t> The value of Y fields do not affect other fields: </a:t>
            </a:r>
            <a:r>
              <a:rPr kumimoji="1" lang="en-US" altLang="ja-JP" sz="2400" i="1" dirty="0" smtClean="0">
                <a:solidFill>
                  <a:srgbClr val="FF0000"/>
                </a:solidFill>
              </a:rPr>
              <a:t> Y </a:t>
            </a:r>
            <a:r>
              <a:rPr lang="en-US" altLang="ja-JP" sz="2400" i="1" dirty="0" smtClean="0">
                <a:solidFill>
                  <a:srgbClr val="FF0000"/>
                </a:solidFill>
              </a:rPr>
              <a:t>are </a:t>
            </a:r>
            <a:r>
              <a:rPr kumimoji="1" lang="en-US" altLang="ja-JP" sz="2400" i="1" dirty="0" smtClean="0">
                <a:solidFill>
                  <a:srgbClr val="FF0000"/>
                </a:solidFill>
              </a:rPr>
              <a:t>irrelevant </a:t>
            </a:r>
            <a:r>
              <a:rPr kumimoji="1" lang="en-US" altLang="ja-JP" sz="2400" dirty="0" smtClean="0"/>
              <a:t>with dynamics</a:t>
            </a:r>
          </a:p>
          <a:p>
            <a:pPr>
              <a:buFont typeface="Arial" pitchFamily="34" charset="0"/>
              <a:buChar char="•"/>
            </a:pPr>
            <a:endParaRPr kumimoji="1" lang="en-US" altLang="ja-JP" sz="2400" dirty="0" smtClean="0"/>
          </a:p>
          <a:p>
            <a:pPr>
              <a:buFont typeface="Arial" pitchFamily="34" charset="0"/>
              <a:buChar char="•"/>
            </a:pPr>
            <a:r>
              <a:rPr lang="en-US" altLang="ja-JP" sz="2400" dirty="0" smtClean="0"/>
              <a:t> </a:t>
            </a:r>
            <a:r>
              <a:rPr lang="en-US" altLang="ja-JP" sz="2400" i="1" dirty="0" smtClean="0">
                <a:solidFill>
                  <a:srgbClr val="FF0000"/>
                </a:solidFill>
              </a:rPr>
              <a:t>X are free fields </a:t>
            </a:r>
            <a:r>
              <a:rPr lang="en-US" altLang="ja-JP" sz="2400" dirty="0" smtClean="0"/>
              <a:t>: Their VEV does not break symmetry of the system</a:t>
            </a:r>
            <a:r>
              <a:rPr lang="ja-JP" altLang="en-US" sz="2400" dirty="0" smtClean="0"/>
              <a:t> </a:t>
            </a:r>
            <a:r>
              <a:rPr lang="en-US" altLang="ja-JP" sz="2400" dirty="0" smtClean="0">
                <a:solidFill>
                  <a:srgbClr val="FF0000"/>
                </a:solidFill>
              </a:rPr>
              <a:t>(like coupling const?)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42910" y="428604"/>
            <a:ext cx="2033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More explicitly</a:t>
            </a:r>
            <a:endParaRPr kumimoji="1" lang="ja-JP" altLang="en-US" sz="2400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1428728" y="1000108"/>
          <a:ext cx="5143536" cy="1655996"/>
        </p:xfrm>
        <a:graphic>
          <a:graphicData uri="http://schemas.openxmlformats.org/presentationml/2006/ole">
            <p:oleObj spid="_x0000_s90114" name="Formula" r:id="rId4" imgW="2815920" imgH="906840" progId="Equation.Ribbit">
              <p:embed/>
            </p:oleObj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642910" y="3000372"/>
            <a:ext cx="5648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The </a:t>
            </a:r>
            <a:r>
              <a:rPr kumimoji="1" lang="en-US" altLang="ja-JP" sz="2400" dirty="0" err="1" smtClean="0"/>
              <a:t>bosonic</a:t>
            </a:r>
            <a:r>
              <a:rPr kumimoji="1" lang="en-US" altLang="ja-JP" sz="2400" dirty="0" smtClean="0"/>
              <a:t> part of the </a:t>
            </a:r>
            <a:r>
              <a:rPr kumimoji="1" lang="en-US" altLang="ja-JP" sz="2400" dirty="0" err="1" smtClean="0"/>
              <a:t>lagrangian</a:t>
            </a:r>
            <a:r>
              <a:rPr kumimoji="1" lang="en-US" altLang="ja-JP" sz="2400" dirty="0" smtClean="0"/>
              <a:t> becomes</a:t>
            </a:r>
            <a:endParaRPr kumimoji="1" lang="ja-JP" altLang="en-US" sz="2400" dirty="0"/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714348" y="3500438"/>
          <a:ext cx="7590894" cy="1357322"/>
        </p:xfrm>
        <a:graphic>
          <a:graphicData uri="http://schemas.openxmlformats.org/presentationml/2006/ole">
            <p:oleObj spid="_x0000_s90115" name="Formula" r:id="rId5" imgW="3967560" imgH="707400" progId="Equation.Ribbit">
              <p:embed/>
            </p:oleObj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714348" y="4967599"/>
            <a:ext cx="977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where</a:t>
            </a:r>
            <a:endParaRPr kumimoji="1" lang="ja-JP" altLang="en-US" sz="2400" dirty="0"/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/>
        </p:nvGraphicFramePr>
        <p:xfrm>
          <a:off x="2071670" y="5500702"/>
          <a:ext cx="4556125" cy="865188"/>
        </p:xfrm>
        <a:graphic>
          <a:graphicData uri="http://schemas.openxmlformats.org/presentationml/2006/ole">
            <p:oleObj spid="_x0000_s90116" name="Formula" r:id="rId6" imgW="2296440" imgH="435960" progId="Equation.Ribbit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/>
          <p:cNvGraphicFramePr>
            <a:graphicFrameLocks noChangeAspect="1"/>
          </p:cNvGraphicFramePr>
          <p:nvPr/>
        </p:nvGraphicFramePr>
        <p:xfrm>
          <a:off x="1571604" y="1428736"/>
          <a:ext cx="5711825" cy="447675"/>
        </p:xfrm>
        <a:graphic>
          <a:graphicData uri="http://schemas.openxmlformats.org/presentationml/2006/ole">
            <p:oleObj spid="_x0000_s91138" name="Formula" r:id="rId4" imgW="2881800" imgH="226080" progId="Equation.Ribbit">
              <p:embed/>
            </p:oleObj>
          </a:graphicData>
        </a:graphic>
      </p:graphicFrame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Treatment of ghost </a:t>
            </a:r>
            <a:r>
              <a:rPr kumimoji="1" lang="en-US" altLang="ja-JP" dirty="0" err="1" smtClean="0"/>
              <a:t>lagrangian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85852" y="2000240"/>
            <a:ext cx="1634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Variation of</a:t>
            </a:r>
            <a:endParaRPr kumimoji="1" lang="ja-JP" altLang="en-US" sz="2400" dirty="0"/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/>
        </p:nvGraphicFramePr>
        <p:xfrm>
          <a:off x="2974967" y="2105018"/>
          <a:ext cx="454025" cy="323850"/>
        </p:xfrm>
        <a:graphic>
          <a:graphicData uri="http://schemas.openxmlformats.org/presentationml/2006/ole">
            <p:oleObj spid="_x0000_s91139" name="Formula" r:id="rId5" imgW="228600" imgH="162720" progId="Equation.Ribbit">
              <p:embed/>
            </p:oleObj>
          </a:graphicData>
        </a:graphic>
      </p:graphicFrame>
      <p:sp>
        <p:nvSpPr>
          <p:cNvPr id="6" name="右矢印 5"/>
          <p:cNvSpPr/>
          <p:nvPr/>
        </p:nvSpPr>
        <p:spPr>
          <a:xfrm>
            <a:off x="1500166" y="2643182"/>
            <a:ext cx="100013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/>
        </p:nvGraphicFramePr>
        <p:xfrm>
          <a:off x="2855913" y="2571748"/>
          <a:ext cx="3078162" cy="406400"/>
        </p:xfrm>
        <a:graphic>
          <a:graphicData uri="http://schemas.openxmlformats.org/presentationml/2006/ole">
            <p:oleObj spid="_x0000_s91140" name="Formula" r:id="rId6" imgW="1551960" imgH="204480" progId="Equation.Ribbit">
              <p:embed/>
            </p:oleObj>
          </a:graphicData>
        </a:graphic>
      </p:graphicFrame>
      <p:graphicFrame>
        <p:nvGraphicFramePr>
          <p:cNvPr id="10" name="オブジェクト 9"/>
          <p:cNvGraphicFramePr>
            <a:graphicFrameLocks noChangeAspect="1"/>
          </p:cNvGraphicFramePr>
          <p:nvPr/>
        </p:nvGraphicFramePr>
        <p:xfrm>
          <a:off x="2285984" y="3214686"/>
          <a:ext cx="3092450" cy="331787"/>
        </p:xfrm>
        <a:graphic>
          <a:graphicData uri="http://schemas.openxmlformats.org/presentationml/2006/ole">
            <p:oleObj spid="_x0000_s91141" name="Formula" r:id="rId7" imgW="1560960" imgH="166680" progId="Equation.Ribbit">
              <p:embed/>
            </p:oleObj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2071670" y="3143248"/>
            <a:ext cx="3500462" cy="5000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71736" y="3786190"/>
            <a:ext cx="4870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0000"/>
                </a:solidFill>
              </a:rPr>
              <a:t>We can treat them as classical fields!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214414" y="4383953"/>
            <a:ext cx="46621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One can set</a:t>
            </a:r>
          </a:p>
          <a:p>
            <a:r>
              <a:rPr lang="en-US" altLang="ja-JP" sz="2400" dirty="0" smtClean="0"/>
              <a:t>without losing consistency of e.o.m.</a:t>
            </a:r>
            <a:endParaRPr lang="ja-JP" altLang="en-US" sz="2400" dirty="0" smtClean="0"/>
          </a:p>
        </p:txBody>
      </p:sp>
      <p:graphicFrame>
        <p:nvGraphicFramePr>
          <p:cNvPr id="14" name="オブジェクト 13"/>
          <p:cNvGraphicFramePr>
            <a:graphicFrameLocks noChangeAspect="1"/>
          </p:cNvGraphicFramePr>
          <p:nvPr/>
        </p:nvGraphicFramePr>
        <p:xfrm>
          <a:off x="3000364" y="4457710"/>
          <a:ext cx="3857625" cy="400050"/>
        </p:xfrm>
        <a:graphic>
          <a:graphicData uri="http://schemas.openxmlformats.org/presentationml/2006/ole">
            <p:oleObj spid="_x0000_s91142" name="Formula" r:id="rId8" imgW="1945800" imgH="201960" progId="Equation.Ribbit">
              <p:embed/>
            </p:oleObj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1428728" y="5214950"/>
            <a:ext cx="5150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0000"/>
                </a:solidFill>
              </a:rPr>
              <a:t>SUSY and Gauge symmetry can be kept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429520" y="3643314"/>
            <a:ext cx="1357322" cy="193899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b="1" i="1" dirty="0" smtClean="0">
                <a:solidFill>
                  <a:schemeClr val="accent3">
                    <a:lumMod val="50000"/>
                  </a:schemeClr>
                </a:solidFill>
              </a:rPr>
              <a:t>After this</a:t>
            </a:r>
          </a:p>
          <a:p>
            <a:r>
              <a:rPr lang="en-US" altLang="ja-JP" sz="2400" b="1" i="1" dirty="0" smtClean="0">
                <a:solidFill>
                  <a:schemeClr val="accent3">
                    <a:lumMod val="50000"/>
                  </a:schemeClr>
                </a:solidFill>
              </a:rPr>
              <a:t>L</a:t>
            </a:r>
            <a:r>
              <a:rPr lang="en-US" altLang="ja-JP" sz="2400" b="1" i="1" baseline="-25000" dirty="0" smtClean="0">
                <a:solidFill>
                  <a:schemeClr val="accent3">
                    <a:lumMod val="50000"/>
                  </a:schemeClr>
                </a:solidFill>
              </a:rPr>
              <a:t>gh</a:t>
            </a:r>
            <a:r>
              <a:rPr lang="en-US" altLang="ja-JP" sz="2400" b="1" i="1" dirty="0" smtClean="0">
                <a:solidFill>
                  <a:schemeClr val="accent3">
                    <a:lumMod val="50000"/>
                  </a:schemeClr>
                </a:solidFill>
              </a:rPr>
              <a:t>=0!</a:t>
            </a:r>
          </a:p>
          <a:p>
            <a:r>
              <a:rPr kumimoji="1" lang="en-US" altLang="ja-JP" sz="2400" b="1" i="1" dirty="0" smtClean="0">
                <a:solidFill>
                  <a:schemeClr val="accent3">
                    <a:lumMod val="50000"/>
                  </a:schemeClr>
                </a:solidFill>
              </a:rPr>
              <a:t>No ghost in the theory</a:t>
            </a:r>
            <a:endParaRPr kumimoji="1" lang="ja-JP" altLang="en-US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D2 action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14414" y="1357298"/>
            <a:ext cx="5117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One can integrate A’ </a:t>
            </a:r>
            <a:r>
              <a:rPr kumimoji="1" lang="en-US" altLang="ja-JP" sz="2400" baseline="-25000" dirty="0" smtClean="0">
                <a:latin typeface="Symbol" pitchFamily="18" charset="2"/>
              </a:rPr>
              <a:t>m</a:t>
            </a:r>
            <a:r>
              <a:rPr kumimoji="1" lang="en-US" altLang="ja-JP" sz="2400" dirty="0" smtClean="0"/>
              <a:t> in the </a:t>
            </a:r>
            <a:r>
              <a:rPr kumimoji="1" lang="en-US" altLang="ja-JP" sz="2400" dirty="0" err="1" smtClean="0"/>
              <a:t>Lagrangian</a:t>
            </a:r>
            <a:endParaRPr kumimoji="1" lang="en-US" altLang="ja-JP" sz="24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4876" y="4416990"/>
            <a:ext cx="3579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solidFill>
                  <a:schemeClr val="accent5">
                    <a:lumMod val="75000"/>
                  </a:schemeClr>
                </a:solidFill>
              </a:rPr>
              <a:t>cf. </a:t>
            </a:r>
            <a:r>
              <a:rPr kumimoji="1" lang="en-US" altLang="ja-JP" i="1" dirty="0" err="1" smtClean="0">
                <a:solidFill>
                  <a:schemeClr val="accent5">
                    <a:lumMod val="75000"/>
                  </a:schemeClr>
                </a:solidFill>
              </a:rPr>
              <a:t>Mukhi</a:t>
            </a:r>
            <a:r>
              <a:rPr lang="en-US" altLang="ja-JP" i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altLang="ja-JP" i="1" dirty="0" err="1" smtClean="0">
                <a:solidFill>
                  <a:schemeClr val="accent5">
                    <a:lumMod val="75000"/>
                  </a:schemeClr>
                </a:solidFill>
              </a:rPr>
              <a:t>Papageorgakis</a:t>
            </a:r>
            <a:r>
              <a:rPr lang="en-US" altLang="ja-JP" i="1" dirty="0" smtClean="0">
                <a:solidFill>
                  <a:schemeClr val="accent5">
                    <a:lumMod val="75000"/>
                  </a:schemeClr>
                </a:solidFill>
              </a:rPr>
              <a:t> 0803.3218</a:t>
            </a:r>
            <a:endParaRPr kumimoji="1" lang="ja-JP" altLang="en-US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/>
        </p:nvGraphicFramePr>
        <p:xfrm>
          <a:off x="1528786" y="2000240"/>
          <a:ext cx="6329362" cy="1441450"/>
        </p:xfrm>
        <a:graphic>
          <a:graphicData uri="http://schemas.openxmlformats.org/presentationml/2006/ole">
            <p:oleObj spid="_x0000_s92162" name="Formula" r:id="rId4" imgW="3191760" imgH="726480" progId="Equation.Ribbit">
              <p:embed/>
            </p:oleObj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214414" y="3598135"/>
            <a:ext cx="55465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Higgs-like mechanism :</a:t>
            </a:r>
          </a:p>
          <a:p>
            <a:r>
              <a:rPr lang="en-US" altLang="ja-JP" sz="2400" dirty="0" smtClean="0"/>
              <a:t>    </a:t>
            </a:r>
            <a:r>
              <a:rPr lang="en-US" altLang="ja-JP" sz="2400" dirty="0" smtClean="0">
                <a:solidFill>
                  <a:srgbClr val="FF0000"/>
                </a:solidFill>
              </a:rPr>
              <a:t>X</a:t>
            </a:r>
            <a:r>
              <a:rPr lang="en-US" altLang="ja-JP" sz="2400" baseline="30000" dirty="0" smtClean="0">
                <a:solidFill>
                  <a:srgbClr val="FF0000"/>
                </a:solidFill>
              </a:rPr>
              <a:t>10</a:t>
            </a:r>
            <a:r>
              <a:rPr lang="en-US" altLang="ja-JP" sz="2400" dirty="0" smtClean="0">
                <a:solidFill>
                  <a:srgbClr val="FF0000"/>
                </a:solidFill>
              </a:rPr>
              <a:t> is converted into d.o.f. of gauge fields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42976" y="5143512"/>
            <a:ext cx="7072362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Removal of ghosts was carried out by introducing extra gauge </a:t>
            </a:r>
            <a:r>
              <a:rPr lang="en-US" altLang="ja-JP" sz="2000" dirty="0" smtClean="0"/>
              <a:t>symmetry by  </a:t>
            </a:r>
            <a:r>
              <a:rPr lang="en-US" altLang="ja-JP" sz="2000" dirty="0" err="1" smtClean="0"/>
              <a:t>Bandres</a:t>
            </a:r>
            <a:r>
              <a:rPr lang="en-US" altLang="ja-JP" sz="2000" dirty="0" smtClean="0"/>
              <a:t>-</a:t>
            </a:r>
            <a:r>
              <a:rPr lang="en-US" altLang="ja-JP" sz="2000" dirty="0" err="1" smtClean="0"/>
              <a:t>Lipstein</a:t>
            </a:r>
            <a:r>
              <a:rPr lang="en-US" altLang="ja-JP" sz="2000" dirty="0" smtClean="0"/>
              <a:t>-Schwarz (0806.0054) and  </a:t>
            </a:r>
            <a:r>
              <a:rPr lang="en-US" altLang="ja-JP" sz="2000" dirty="0" err="1" smtClean="0"/>
              <a:t>Gomis</a:t>
            </a:r>
            <a:r>
              <a:rPr lang="en-US" altLang="ja-JP" sz="2000" dirty="0" smtClean="0"/>
              <a:t>-Rodriguez-Gomez-</a:t>
            </a:r>
            <a:r>
              <a:rPr lang="en-US" altLang="ja-JP" sz="2000" dirty="0" err="1" smtClean="0"/>
              <a:t>Raamsdonk</a:t>
            </a:r>
            <a:r>
              <a:rPr lang="en-US" altLang="ja-JP" sz="2000" dirty="0" smtClean="0"/>
              <a:t>-</a:t>
            </a:r>
            <a:r>
              <a:rPr lang="en-US" altLang="ja-JP" sz="2000" dirty="0" err="1" smtClean="0"/>
              <a:t>Verlinde</a:t>
            </a:r>
            <a:r>
              <a:rPr lang="en-US" altLang="ja-JP" sz="2000" dirty="0" smtClean="0"/>
              <a:t> (0806.0738).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M2 or D2 ?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42976" y="1500174"/>
            <a:ext cx="67151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By </a:t>
            </a:r>
            <a:r>
              <a:rPr kumimoji="1" lang="en-US" altLang="ja-JP" dirty="0" err="1" smtClean="0"/>
              <a:t>dualizing</a:t>
            </a:r>
            <a:r>
              <a:rPr kumimoji="1" lang="en-US" altLang="ja-JP" dirty="0" smtClean="0"/>
              <a:t> diagonal part of U(N) gauge fields, one obtains 8</a:t>
            </a:r>
            <a:r>
              <a:rPr kumimoji="1" lang="en-US" altLang="ja-JP" baseline="30000" dirty="0" smtClean="0"/>
              <a:t>th</a:t>
            </a:r>
            <a:r>
              <a:rPr kumimoji="1" lang="en-US" altLang="ja-JP" dirty="0" smtClean="0"/>
              <a:t> extra dimensions which describe the motion of M2 in 11</a:t>
            </a:r>
            <a:r>
              <a:rPr kumimoji="1" lang="en-US" altLang="ja-JP" baseline="30000" dirty="0" smtClean="0"/>
              <a:t>th</a:t>
            </a:r>
            <a:r>
              <a:rPr kumimoji="1" lang="en-US" altLang="ja-JP" dirty="0" smtClean="0"/>
              <a:t> dimension.  </a:t>
            </a:r>
          </a:p>
          <a:p>
            <a:pPr>
              <a:buFont typeface="Arial" pitchFamily="34" charset="0"/>
              <a:buChar char="•"/>
            </a:pPr>
            <a:endParaRPr kumimoji="1"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en-US" altLang="ja-JP" dirty="0" err="1" smtClean="0"/>
              <a:t>Moduli</a:t>
            </a:r>
            <a:r>
              <a:rPr lang="en-US" altLang="ja-JP" dirty="0" smtClean="0"/>
              <a:t> space: (R</a:t>
            </a:r>
            <a:r>
              <a:rPr lang="en-US" altLang="ja-JP" baseline="30000" dirty="0" smtClean="0"/>
              <a:t>8</a:t>
            </a:r>
            <a:r>
              <a:rPr lang="en-US" altLang="ja-JP" dirty="0" smtClean="0"/>
              <a:t>)</a:t>
            </a:r>
            <a:r>
              <a:rPr lang="en-US" altLang="ja-JP" baseline="30000" dirty="0" smtClean="0"/>
              <a:t> N</a:t>
            </a:r>
            <a:r>
              <a:rPr lang="en-US" altLang="ja-JP" dirty="0" smtClean="0"/>
              <a:t>/S</a:t>
            </a:r>
            <a:r>
              <a:rPr lang="en-US" altLang="ja-JP" baseline="-25000" dirty="0" smtClean="0"/>
              <a:t>N</a:t>
            </a:r>
            <a:r>
              <a:rPr lang="en-US" altLang="ja-JP" dirty="0" smtClean="0"/>
              <a:t>  which coincides with </a:t>
            </a:r>
            <a:r>
              <a:rPr lang="en-US" altLang="ja-JP" dirty="0" err="1" smtClean="0"/>
              <a:t>moduli</a:t>
            </a:r>
            <a:r>
              <a:rPr lang="en-US" altLang="ja-JP" dirty="0" smtClean="0"/>
              <a:t> of M2</a:t>
            </a:r>
          </a:p>
          <a:p>
            <a:pPr>
              <a:buFont typeface="Arial" pitchFamily="34" charset="0"/>
              <a:buChar char="•"/>
            </a:pPr>
            <a:endParaRPr kumimoji="1"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The M2 limit corresponds to v </a:t>
            </a:r>
            <a:r>
              <a:rPr lang="en-US" altLang="ja-JP" dirty="0" smtClean="0">
                <a:sym typeface="Wingdings" pitchFamily="2" charset="2"/>
              </a:rPr>
              <a:t> </a:t>
            </a:r>
            <a:r>
              <a:rPr lang="ja-JP" altLang="en-US" dirty="0" smtClean="0">
                <a:sym typeface="Wingdings" pitchFamily="2" charset="2"/>
              </a:rPr>
              <a:t>∞ </a:t>
            </a:r>
            <a:r>
              <a:rPr lang="en-US" altLang="ja-JP" dirty="0" smtClean="0">
                <a:sym typeface="Wingdings" pitchFamily="2" charset="2"/>
              </a:rPr>
              <a:t>:  It implies that the coupling is infinitely large : So it may not be a practical description to study multiple M2</a:t>
            </a:r>
          </a:p>
          <a:p>
            <a:pPr>
              <a:buFont typeface="Arial" pitchFamily="34" charset="0"/>
              <a:buChar char="•"/>
            </a:pPr>
            <a:endParaRPr kumimoji="1" lang="en-US" altLang="ja-JP" dirty="0" smtClean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en-US" altLang="ja-JP" dirty="0" smtClean="0">
                <a:sym typeface="Wingdings" pitchFamily="2" charset="2"/>
              </a:rPr>
              <a:t>Recent study of the structure of the </a:t>
            </a:r>
            <a:r>
              <a:rPr lang="en-US" altLang="ja-JP" dirty="0" err="1" smtClean="0">
                <a:sym typeface="Wingdings" pitchFamily="2" charset="2"/>
              </a:rPr>
              <a:t>vacua</a:t>
            </a:r>
            <a:r>
              <a:rPr lang="en-US" altLang="ja-JP" dirty="0" smtClean="0">
                <a:sym typeface="Wingdings" pitchFamily="2" charset="2"/>
              </a:rPr>
              <a:t> of the mass deformed theory (</a:t>
            </a:r>
            <a:r>
              <a:rPr lang="en-US" altLang="ja-JP" dirty="0" err="1" smtClean="0">
                <a:sym typeface="Wingdings" pitchFamily="2" charset="2"/>
              </a:rPr>
              <a:t>Gomis</a:t>
            </a:r>
            <a:r>
              <a:rPr lang="en-US" altLang="ja-JP" dirty="0" smtClean="0">
                <a:sym typeface="Wingdings" pitchFamily="2" charset="2"/>
              </a:rPr>
              <a:t> et. al. 0807.1074)  or membrane scattering (</a:t>
            </a:r>
            <a:r>
              <a:rPr lang="en-US" altLang="ja-JP" dirty="0" err="1" smtClean="0">
                <a:sym typeface="Wingdings" pitchFamily="2" charset="2"/>
              </a:rPr>
              <a:t>Verlinde</a:t>
            </a:r>
            <a:r>
              <a:rPr lang="en-US" altLang="ja-JP" dirty="0" smtClean="0">
                <a:sym typeface="Wingdings" pitchFamily="2" charset="2"/>
              </a:rPr>
              <a:t>, 0807.2121) also imply that Lorentzian BLG model</a:t>
            </a:r>
            <a:r>
              <a:rPr lang="ja-JP" altLang="en-US" dirty="0" smtClean="0">
                <a:sym typeface="Wingdings" pitchFamily="2" charset="2"/>
              </a:rPr>
              <a:t> </a:t>
            </a:r>
            <a:r>
              <a:rPr lang="en-US" altLang="ja-JP" dirty="0" smtClean="0">
                <a:sym typeface="Wingdings" pitchFamily="2" charset="2"/>
              </a:rPr>
              <a:t>does not give a good description of multiple M2 </a:t>
            </a:r>
            <a:r>
              <a:rPr lang="en-US" altLang="ja-JP" dirty="0" err="1" smtClean="0">
                <a:sym typeface="Wingdings" pitchFamily="2" charset="2"/>
              </a:rPr>
              <a:t>branes</a:t>
            </a:r>
            <a:r>
              <a:rPr lang="en-US" altLang="ja-JP" dirty="0" smtClean="0">
                <a:sym typeface="Wingdings" pitchFamily="2" charset="2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US" altLang="ja-JP" dirty="0" smtClean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en-US" altLang="ja-JP" dirty="0" smtClean="0">
                <a:sym typeface="Wingdings" pitchFamily="2" charset="2"/>
              </a:rPr>
              <a:t>Therefore it would be more practical to regard Lorentzian BLG model as the description of D2 </a:t>
            </a:r>
            <a:r>
              <a:rPr lang="en-US" altLang="ja-JP" dirty="0" err="1" smtClean="0">
                <a:sym typeface="Wingdings" pitchFamily="2" charset="2"/>
              </a:rPr>
              <a:t>branes</a:t>
            </a:r>
            <a:r>
              <a:rPr lang="en-US" altLang="ja-JP" dirty="0" smtClean="0">
                <a:sym typeface="Wingdings" pitchFamily="2" charset="2"/>
              </a:rPr>
              <a:t> in the context of BLG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785926"/>
            <a:ext cx="8229600" cy="1143000"/>
          </a:xfrm>
        </p:spPr>
        <p:txBody>
          <a:bodyPr>
            <a:noAutofit/>
          </a:bodyPr>
          <a:lstStyle/>
          <a:p>
            <a:r>
              <a:rPr kumimoji="1" lang="en-US" altLang="ja-JP" sz="8000" dirty="0" smtClean="0"/>
              <a:t>V. ABJM</a:t>
            </a:r>
            <a:endParaRPr kumimoji="1" lang="ja-JP" altLang="en-US" sz="8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86116" y="4357694"/>
            <a:ext cx="504997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 smtClean="0">
                <a:solidFill>
                  <a:schemeClr val="accent3">
                    <a:lumMod val="50000"/>
                  </a:schemeClr>
                </a:solidFill>
              </a:rPr>
              <a:t>0805.3662 </a:t>
            </a:r>
            <a:r>
              <a:rPr lang="en-US" altLang="ja-JP" sz="1600" i="1" dirty="0" err="1" smtClean="0">
                <a:solidFill>
                  <a:schemeClr val="accent3">
                    <a:lumMod val="50000"/>
                  </a:schemeClr>
                </a:solidFill>
              </a:rPr>
              <a:t>Hosomichi</a:t>
            </a:r>
            <a:r>
              <a:rPr lang="en-US" altLang="ja-JP" sz="1600" i="1" dirty="0" smtClean="0">
                <a:solidFill>
                  <a:schemeClr val="accent3">
                    <a:lumMod val="50000"/>
                  </a:schemeClr>
                </a:solidFill>
              </a:rPr>
              <a:t>, Lee, Lee, Lee, Park</a:t>
            </a:r>
          </a:p>
          <a:p>
            <a:r>
              <a:rPr lang="en-US" altLang="ja-JP" sz="1600" i="1" dirty="0" smtClean="0">
                <a:solidFill>
                  <a:schemeClr val="accent3">
                    <a:lumMod val="50000"/>
                  </a:schemeClr>
                </a:solidFill>
              </a:rPr>
              <a:t>0806.1519 </a:t>
            </a:r>
            <a:r>
              <a:rPr lang="en-US" altLang="ja-JP" sz="1600" i="1" dirty="0" err="1" smtClean="0">
                <a:solidFill>
                  <a:schemeClr val="accent3">
                    <a:lumMod val="50000"/>
                  </a:schemeClr>
                </a:solidFill>
              </a:rPr>
              <a:t>Benna</a:t>
            </a:r>
            <a:r>
              <a:rPr lang="en-US" altLang="ja-JP" sz="1600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altLang="ja-JP" sz="1600" i="1" dirty="0" err="1" smtClean="0">
                <a:solidFill>
                  <a:schemeClr val="accent3">
                    <a:lumMod val="50000"/>
                  </a:schemeClr>
                </a:solidFill>
              </a:rPr>
              <a:t>Klebanov</a:t>
            </a:r>
            <a:r>
              <a:rPr lang="en-US" altLang="ja-JP" sz="1600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altLang="ja-JP" sz="1600" i="1" dirty="0" err="1" smtClean="0">
                <a:solidFill>
                  <a:schemeClr val="accent3">
                    <a:lumMod val="50000"/>
                  </a:schemeClr>
                </a:solidFill>
              </a:rPr>
              <a:t>Klose</a:t>
            </a:r>
            <a:r>
              <a:rPr lang="en-US" altLang="ja-JP" sz="1600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altLang="ja-JP" sz="1600" i="1" dirty="0" err="1" smtClean="0">
                <a:solidFill>
                  <a:schemeClr val="accent3">
                    <a:lumMod val="50000"/>
                  </a:schemeClr>
                </a:solidFill>
              </a:rPr>
              <a:t>Smedback</a:t>
            </a:r>
            <a:endParaRPr lang="en-US" altLang="ja-JP" sz="16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altLang="ja-JP" sz="1600" i="1" dirty="0" smtClean="0">
                <a:solidFill>
                  <a:schemeClr val="accent3">
                    <a:lumMod val="50000"/>
                  </a:schemeClr>
                </a:solidFill>
              </a:rPr>
              <a:t>0806.3391 </a:t>
            </a:r>
            <a:r>
              <a:rPr lang="en-US" altLang="ja-JP" sz="1600" i="1" dirty="0" err="1" smtClean="0">
                <a:solidFill>
                  <a:schemeClr val="accent3">
                    <a:lumMod val="50000"/>
                  </a:schemeClr>
                </a:solidFill>
              </a:rPr>
              <a:t>Nishioka</a:t>
            </a:r>
            <a:r>
              <a:rPr lang="en-US" altLang="ja-JP" sz="1600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altLang="ja-JP" sz="1600" i="1" dirty="0" err="1" smtClean="0">
                <a:solidFill>
                  <a:schemeClr val="accent3">
                    <a:lumMod val="50000"/>
                  </a:schemeClr>
                </a:solidFill>
              </a:rPr>
              <a:t>Takayanagi</a:t>
            </a:r>
            <a:endParaRPr lang="en-US" altLang="ja-JP" sz="16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altLang="ja-JP" sz="1600" i="1" dirty="0" smtClean="0">
                <a:solidFill>
                  <a:schemeClr val="accent3">
                    <a:lumMod val="50000"/>
                  </a:schemeClr>
                </a:solidFill>
              </a:rPr>
              <a:t>0806.3498 </a:t>
            </a:r>
            <a:r>
              <a:rPr lang="en-US" altLang="ja-JP" sz="1600" i="1" dirty="0" err="1" smtClean="0">
                <a:solidFill>
                  <a:schemeClr val="accent3">
                    <a:lumMod val="50000"/>
                  </a:schemeClr>
                </a:solidFill>
              </a:rPr>
              <a:t>Honma</a:t>
            </a:r>
            <a:r>
              <a:rPr lang="en-US" altLang="ja-JP" sz="1600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altLang="ja-JP" sz="1600" i="1" dirty="0" err="1" smtClean="0">
                <a:solidFill>
                  <a:schemeClr val="accent3">
                    <a:lumMod val="50000"/>
                  </a:schemeClr>
                </a:solidFill>
              </a:rPr>
              <a:t>Iso</a:t>
            </a:r>
            <a:r>
              <a:rPr lang="en-US" altLang="ja-JP" sz="1600" i="1" dirty="0" smtClean="0">
                <a:solidFill>
                  <a:schemeClr val="accent3">
                    <a:lumMod val="50000"/>
                  </a:schemeClr>
                </a:solidFill>
              </a:rPr>
              <a:t>, Sumitomo, Zhang</a:t>
            </a:r>
          </a:p>
          <a:p>
            <a:r>
              <a:rPr lang="en-US" altLang="ja-JP" sz="1600" i="1" dirty="0" smtClean="0">
                <a:solidFill>
                  <a:schemeClr val="accent3">
                    <a:lumMod val="50000"/>
                  </a:schemeClr>
                </a:solidFill>
              </a:rPr>
              <a:t>0806.3727 Imamura, Kimura</a:t>
            </a:r>
          </a:p>
          <a:p>
            <a:r>
              <a:rPr lang="en-US" altLang="ja-JP" sz="1600" i="1" dirty="0" smtClean="0">
                <a:solidFill>
                  <a:schemeClr val="accent3">
                    <a:lumMod val="50000"/>
                  </a:schemeClr>
                </a:solidFill>
              </a:rPr>
              <a:t>0806.3951 </a:t>
            </a:r>
            <a:r>
              <a:rPr lang="en-US" altLang="ja-JP" sz="1600" i="1" dirty="0" err="1" smtClean="0">
                <a:solidFill>
                  <a:schemeClr val="accent3">
                    <a:lumMod val="50000"/>
                  </a:schemeClr>
                </a:solidFill>
              </a:rPr>
              <a:t>Minahan</a:t>
            </a:r>
            <a:r>
              <a:rPr lang="en-US" altLang="ja-JP" sz="1600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altLang="ja-JP" sz="1600" i="1" dirty="0" err="1" smtClean="0">
                <a:solidFill>
                  <a:schemeClr val="accent3">
                    <a:lumMod val="50000"/>
                  </a:schemeClr>
                </a:solidFill>
              </a:rPr>
              <a:t>Zarembo</a:t>
            </a:r>
            <a:endParaRPr lang="en-US" altLang="ja-JP" sz="1600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altLang="ja-JP" sz="1600" i="1" dirty="0" smtClean="0">
                <a:solidFill>
                  <a:schemeClr val="accent3">
                    <a:lumMod val="50000"/>
                  </a:schemeClr>
                </a:solidFill>
              </a:rPr>
              <a:t>0807.1074 </a:t>
            </a:r>
            <a:r>
              <a:rPr lang="en-US" altLang="ja-JP" sz="1600" i="1" dirty="0" err="1" smtClean="0">
                <a:solidFill>
                  <a:schemeClr val="accent3">
                    <a:lumMod val="50000"/>
                  </a:schemeClr>
                </a:solidFill>
              </a:rPr>
              <a:t>Gomis</a:t>
            </a:r>
            <a:r>
              <a:rPr lang="en-US" altLang="ja-JP" sz="1600" i="1" dirty="0" smtClean="0">
                <a:solidFill>
                  <a:schemeClr val="accent3">
                    <a:lumMod val="50000"/>
                  </a:schemeClr>
                </a:solidFill>
              </a:rPr>
              <a:t>, Rodriguez-Gomez, </a:t>
            </a:r>
            <a:r>
              <a:rPr lang="en-US" altLang="ja-JP" sz="1600" i="1" dirty="0" err="1" smtClean="0">
                <a:solidFill>
                  <a:schemeClr val="accent3">
                    <a:lumMod val="50000"/>
                  </a:schemeClr>
                </a:solidFill>
              </a:rPr>
              <a:t>Raamsdonk</a:t>
            </a:r>
            <a:r>
              <a:rPr lang="en-US" altLang="ja-JP" sz="1600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altLang="ja-JP" sz="1600" i="1" dirty="0" err="1" smtClean="0">
                <a:solidFill>
                  <a:schemeClr val="accent3">
                    <a:lumMod val="50000"/>
                  </a:schemeClr>
                </a:solidFill>
              </a:rPr>
              <a:t>Verlinde</a:t>
            </a:r>
            <a:endParaRPr lang="en-US" altLang="ja-JP" sz="1600" i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357554" y="3857628"/>
            <a:ext cx="4868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0806.1218 </a:t>
            </a:r>
            <a:r>
              <a:rPr lang="en-US" altLang="ja-JP" dirty="0" err="1" smtClean="0"/>
              <a:t>Aharony</a:t>
            </a:r>
            <a:r>
              <a:rPr lang="en-US" altLang="ja-JP" dirty="0" smtClean="0"/>
              <a:t>, Bergman, </a:t>
            </a:r>
            <a:r>
              <a:rPr lang="en-US" altLang="ja-JP" dirty="0" err="1" smtClean="0"/>
              <a:t>Jafferis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Maldacena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Definition of ABJM model</a:t>
            </a:r>
            <a:endParaRPr kumimoji="1" lang="ja-JP" altLang="en-US" dirty="0"/>
          </a:p>
        </p:txBody>
      </p:sp>
      <p:pic>
        <p:nvPicPr>
          <p:cNvPr id="137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2000240"/>
            <a:ext cx="5500726" cy="23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テキスト ボックス 3"/>
          <p:cNvSpPr txBox="1"/>
          <p:nvPr/>
        </p:nvSpPr>
        <p:spPr>
          <a:xfrm>
            <a:off x="714348" y="1571612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Lagrangian</a:t>
            </a:r>
            <a:r>
              <a:rPr kumimoji="1" lang="en-US" altLang="ja-JP" dirty="0" smtClean="0"/>
              <a:t> </a:t>
            </a:r>
            <a:r>
              <a:rPr kumimoji="1" lang="en-US" altLang="ja-JP" sz="1200" i="1" dirty="0" smtClean="0">
                <a:solidFill>
                  <a:schemeClr val="accent3">
                    <a:lumMod val="75000"/>
                  </a:schemeClr>
                </a:solidFill>
              </a:rPr>
              <a:t>(Component form from </a:t>
            </a:r>
            <a:r>
              <a:rPr lang="sv-SE" altLang="ja-JP" sz="1200" i="1" dirty="0" smtClean="0">
                <a:solidFill>
                  <a:schemeClr val="accent3">
                    <a:lumMod val="75000"/>
                  </a:schemeClr>
                </a:solidFill>
              </a:rPr>
              <a:t>Benna-Klebanov-Klose-Smedback, </a:t>
            </a:r>
            <a:r>
              <a:rPr kumimoji="1" lang="en-US" altLang="ja-JP" sz="1200" i="1" dirty="0" smtClean="0">
                <a:solidFill>
                  <a:schemeClr val="accent3">
                    <a:lumMod val="75000"/>
                  </a:schemeClr>
                </a:solidFill>
              </a:rPr>
              <a:t>Bagger-Lambert )</a:t>
            </a:r>
            <a:endParaRPr kumimoji="1" lang="ja-JP" altLang="en-US" sz="120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14348" y="4500570"/>
            <a:ext cx="74295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 U(N)x U(N) gauge symmetry: </a:t>
            </a:r>
            <a:r>
              <a:rPr lang="en-US" altLang="ja-JP" dirty="0" smtClean="0"/>
              <a:t>Z</a:t>
            </a:r>
            <a:r>
              <a:rPr lang="en-US" altLang="ja-JP" baseline="30000" dirty="0" smtClean="0"/>
              <a:t>A</a:t>
            </a:r>
            <a:r>
              <a:rPr lang="en-US" altLang="ja-JP" dirty="0" smtClean="0"/>
              <a:t> complex </a:t>
            </a:r>
            <a:r>
              <a:rPr lang="en-US" altLang="ja-JP" dirty="0" err="1" smtClean="0"/>
              <a:t>NxN</a:t>
            </a:r>
            <a:r>
              <a:rPr lang="en-US" altLang="ja-JP" dirty="0" smtClean="0"/>
              <a:t> matrices</a:t>
            </a:r>
            <a:endParaRPr kumimoji="1"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 </a:t>
            </a:r>
            <a:r>
              <a:rPr lang="en-US" altLang="ja-JP" dirty="0" err="1" smtClean="0"/>
              <a:t>Chern</a:t>
            </a:r>
            <a:r>
              <a:rPr lang="en-US" altLang="ja-JP" dirty="0" smtClean="0"/>
              <a:t>-Simons term: level k + level (-k)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 N=6 SUSY  (SU(4) R-symmetry: Rotation of Z</a:t>
            </a:r>
            <a:r>
              <a:rPr lang="en-US" altLang="ja-JP" baseline="30000" dirty="0" smtClean="0"/>
              <a:t>A</a:t>
            </a:r>
            <a:r>
              <a:rPr lang="en-US" altLang="ja-JP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 No freely adjustable parameters (except for N and k)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 3-algebra </a:t>
            </a:r>
            <a:r>
              <a:rPr lang="en-US" altLang="ja-JP" dirty="0" smtClean="0">
                <a:solidFill>
                  <a:srgbClr val="FF0000"/>
                </a:solidFill>
              </a:rPr>
              <a:t>NOT NEEDED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Structure of </a:t>
            </a:r>
            <a:r>
              <a:rPr kumimoji="1" lang="en-US" altLang="ja-JP" dirty="0" err="1" smtClean="0"/>
              <a:t>Moduli</a:t>
            </a:r>
            <a:endParaRPr kumimoji="1" lang="ja-JP" altLang="en-US" dirty="0"/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/>
        </p:nvGraphicFramePr>
        <p:xfrm>
          <a:off x="712788" y="1460500"/>
          <a:ext cx="3346450" cy="744538"/>
        </p:xfrm>
        <a:graphic>
          <a:graphicData uri="http://schemas.openxmlformats.org/presentationml/2006/ole">
            <p:oleObj spid="_x0000_s120833" name="Formula" r:id="rId4" imgW="1688040" imgH="376200" progId="Equation.Ribbit">
              <p:embed/>
            </p:oleObj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4346575" y="1427163"/>
          <a:ext cx="4138613" cy="769937"/>
        </p:xfrm>
        <a:graphic>
          <a:graphicData uri="http://schemas.openxmlformats.org/presentationml/2006/ole">
            <p:oleObj spid="_x0000_s120834" name="Formula" r:id="rId5" imgW="2086920" imgH="388800" progId="Equation.Ribbit">
              <p:embed/>
            </p:oleObj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1000100" y="2571744"/>
            <a:ext cx="72866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sz="2800" dirty="0" smtClean="0"/>
              <a:t> </a:t>
            </a:r>
            <a:r>
              <a:rPr lang="en-US" altLang="ja-JP" sz="2800" dirty="0" err="1" smtClean="0"/>
              <a:t>Orbifold</a:t>
            </a:r>
            <a:r>
              <a:rPr lang="en-US" altLang="ja-JP" sz="2800" dirty="0" smtClean="0"/>
              <a:t> projection breaks N=8 to N=6 for k&gt;2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2800" dirty="0" smtClean="0"/>
              <a:t> For k=1,2, we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expect</a:t>
            </a:r>
            <a:r>
              <a:rPr kumimoji="1" lang="en-US" altLang="ja-JP" sz="2800" dirty="0" smtClean="0"/>
              <a:t> to have N=8 SUSY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800" dirty="0" smtClean="0"/>
              <a:t> For N=2, it reduces to A</a:t>
            </a:r>
            <a:r>
              <a:rPr lang="en-US" altLang="ja-JP" sz="2800" baseline="-25000" dirty="0" smtClean="0"/>
              <a:t>4</a:t>
            </a:r>
            <a:r>
              <a:rPr lang="en-US" altLang="ja-JP" sz="2800" dirty="0" smtClean="0"/>
              <a:t> BLG model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1472" y="4286256"/>
            <a:ext cx="518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Origin of </a:t>
            </a:r>
            <a:r>
              <a:rPr kumimoji="1" lang="en-US" altLang="ja-JP" dirty="0" err="1" smtClean="0"/>
              <a:t>orbifold</a:t>
            </a:r>
            <a:r>
              <a:rPr kumimoji="1" lang="en-US" altLang="ja-JP" dirty="0" smtClean="0"/>
              <a:t> projection: quantization of CS term</a:t>
            </a:r>
            <a:endParaRPr kumimoji="1" lang="ja-JP" altLang="en-US" dirty="0"/>
          </a:p>
        </p:txBody>
      </p:sp>
      <p:pic>
        <p:nvPicPr>
          <p:cNvPr id="120835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28" y="4714884"/>
            <a:ext cx="5281613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0836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728" y="5786454"/>
            <a:ext cx="5191135" cy="847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テキスト ボックス 10"/>
          <p:cNvSpPr txBox="1"/>
          <p:nvPr/>
        </p:nvSpPr>
        <p:spPr>
          <a:xfrm>
            <a:off x="642910" y="5500702"/>
            <a:ext cx="2481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by gauge transformation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42910" y="2428868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sz="6600" dirty="0" smtClean="0"/>
              <a:t>I. Before BLG</a:t>
            </a:r>
            <a:endParaRPr kumimoji="1" lang="ja-JP" alt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Brane</a:t>
            </a:r>
            <a:r>
              <a:rPr kumimoji="1" lang="en-US" altLang="ja-JP" dirty="0" smtClean="0"/>
              <a:t> construction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406" y="1416594"/>
            <a:ext cx="2883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IIB string NS5+D3+D5 system</a:t>
            </a: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 rot="5400000">
            <a:off x="357158" y="2857496"/>
            <a:ext cx="1285884" cy="1588"/>
          </a:xfrm>
          <a:prstGeom prst="line">
            <a:avLst/>
          </a:prstGeom>
          <a:ln w="2222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rot="5400000">
            <a:off x="1286646" y="2856702"/>
            <a:ext cx="1285884" cy="1588"/>
          </a:xfrm>
          <a:prstGeom prst="line">
            <a:avLst/>
          </a:prstGeom>
          <a:ln w="2222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グループ化 11"/>
          <p:cNvGrpSpPr/>
          <p:nvPr/>
        </p:nvGrpSpPr>
        <p:grpSpPr>
          <a:xfrm>
            <a:off x="1000101" y="2428868"/>
            <a:ext cx="928694" cy="400674"/>
            <a:chOff x="1034041" y="2428868"/>
            <a:chExt cx="894753" cy="400674"/>
          </a:xfrm>
        </p:grpSpPr>
        <p:sp>
          <p:nvSpPr>
            <p:cNvPr id="8" name="フリーフォーム 7"/>
            <p:cNvSpPr/>
            <p:nvPr/>
          </p:nvSpPr>
          <p:spPr>
            <a:xfrm>
              <a:off x="1034041" y="2562314"/>
              <a:ext cx="888763" cy="257798"/>
            </a:xfrm>
            <a:custGeom>
              <a:avLst/>
              <a:gdLst>
                <a:gd name="connsiteX0" fmla="*/ 0 w 888763"/>
                <a:gd name="connsiteY0" fmla="*/ 249252 h 257798"/>
                <a:gd name="connsiteX1" fmla="*/ 282011 w 888763"/>
                <a:gd name="connsiteY1" fmla="*/ 44153 h 257798"/>
                <a:gd name="connsiteX2" fmla="*/ 615297 w 888763"/>
                <a:gd name="connsiteY2" fmla="*/ 35607 h 257798"/>
                <a:gd name="connsiteX3" fmla="*/ 888763 w 888763"/>
                <a:gd name="connsiteY3" fmla="*/ 257798 h 257798"/>
                <a:gd name="connsiteX4" fmla="*/ 888763 w 888763"/>
                <a:gd name="connsiteY4" fmla="*/ 257798 h 257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8763" h="257798">
                  <a:moveTo>
                    <a:pt x="0" y="249252"/>
                  </a:moveTo>
                  <a:cubicBezTo>
                    <a:pt x="89731" y="164506"/>
                    <a:pt x="179462" y="79760"/>
                    <a:pt x="282011" y="44153"/>
                  </a:cubicBezTo>
                  <a:cubicBezTo>
                    <a:pt x="384560" y="8546"/>
                    <a:pt x="514172" y="0"/>
                    <a:pt x="615297" y="35607"/>
                  </a:cubicBezTo>
                  <a:cubicBezTo>
                    <a:pt x="716422" y="71214"/>
                    <a:pt x="888763" y="257798"/>
                    <a:pt x="888763" y="257798"/>
                  </a:cubicBezTo>
                  <a:lnTo>
                    <a:pt x="888763" y="257798"/>
                  </a:lnTo>
                </a:path>
              </a:pathLst>
            </a:cu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 8"/>
            <p:cNvSpPr/>
            <p:nvPr/>
          </p:nvSpPr>
          <p:spPr>
            <a:xfrm>
              <a:off x="1040031" y="2500306"/>
              <a:ext cx="888763" cy="329236"/>
            </a:xfrm>
            <a:custGeom>
              <a:avLst/>
              <a:gdLst>
                <a:gd name="connsiteX0" fmla="*/ 0 w 888763"/>
                <a:gd name="connsiteY0" fmla="*/ 249252 h 257798"/>
                <a:gd name="connsiteX1" fmla="*/ 282011 w 888763"/>
                <a:gd name="connsiteY1" fmla="*/ 44153 h 257798"/>
                <a:gd name="connsiteX2" fmla="*/ 615297 w 888763"/>
                <a:gd name="connsiteY2" fmla="*/ 35607 h 257798"/>
                <a:gd name="connsiteX3" fmla="*/ 888763 w 888763"/>
                <a:gd name="connsiteY3" fmla="*/ 257798 h 257798"/>
                <a:gd name="connsiteX4" fmla="*/ 888763 w 888763"/>
                <a:gd name="connsiteY4" fmla="*/ 257798 h 257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8763" h="257798">
                  <a:moveTo>
                    <a:pt x="0" y="249252"/>
                  </a:moveTo>
                  <a:cubicBezTo>
                    <a:pt x="89731" y="164506"/>
                    <a:pt x="179462" y="79760"/>
                    <a:pt x="282011" y="44153"/>
                  </a:cubicBezTo>
                  <a:cubicBezTo>
                    <a:pt x="384560" y="8546"/>
                    <a:pt x="514172" y="0"/>
                    <a:pt x="615297" y="35607"/>
                  </a:cubicBezTo>
                  <a:cubicBezTo>
                    <a:pt x="716422" y="71214"/>
                    <a:pt x="888763" y="257798"/>
                    <a:pt x="888763" y="257798"/>
                  </a:cubicBezTo>
                  <a:lnTo>
                    <a:pt x="888763" y="257798"/>
                  </a:lnTo>
                </a:path>
              </a:pathLst>
            </a:cu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 9"/>
            <p:cNvSpPr/>
            <p:nvPr/>
          </p:nvSpPr>
          <p:spPr>
            <a:xfrm>
              <a:off x="1040031" y="2643182"/>
              <a:ext cx="888763" cy="186360"/>
            </a:xfrm>
            <a:custGeom>
              <a:avLst/>
              <a:gdLst>
                <a:gd name="connsiteX0" fmla="*/ 0 w 888763"/>
                <a:gd name="connsiteY0" fmla="*/ 249252 h 257798"/>
                <a:gd name="connsiteX1" fmla="*/ 282011 w 888763"/>
                <a:gd name="connsiteY1" fmla="*/ 44153 h 257798"/>
                <a:gd name="connsiteX2" fmla="*/ 615297 w 888763"/>
                <a:gd name="connsiteY2" fmla="*/ 35607 h 257798"/>
                <a:gd name="connsiteX3" fmla="*/ 888763 w 888763"/>
                <a:gd name="connsiteY3" fmla="*/ 257798 h 257798"/>
                <a:gd name="connsiteX4" fmla="*/ 888763 w 888763"/>
                <a:gd name="connsiteY4" fmla="*/ 257798 h 257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8763" h="257798">
                  <a:moveTo>
                    <a:pt x="0" y="249252"/>
                  </a:moveTo>
                  <a:cubicBezTo>
                    <a:pt x="89731" y="164506"/>
                    <a:pt x="179462" y="79760"/>
                    <a:pt x="282011" y="44153"/>
                  </a:cubicBezTo>
                  <a:cubicBezTo>
                    <a:pt x="384560" y="8546"/>
                    <a:pt x="514172" y="0"/>
                    <a:pt x="615297" y="35607"/>
                  </a:cubicBezTo>
                  <a:cubicBezTo>
                    <a:pt x="716422" y="71214"/>
                    <a:pt x="888763" y="257798"/>
                    <a:pt x="888763" y="257798"/>
                  </a:cubicBezTo>
                  <a:lnTo>
                    <a:pt x="888763" y="257798"/>
                  </a:lnTo>
                </a:path>
              </a:pathLst>
            </a:cu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 10"/>
            <p:cNvSpPr/>
            <p:nvPr/>
          </p:nvSpPr>
          <p:spPr>
            <a:xfrm>
              <a:off x="1040031" y="2428868"/>
              <a:ext cx="888763" cy="357190"/>
            </a:xfrm>
            <a:custGeom>
              <a:avLst/>
              <a:gdLst>
                <a:gd name="connsiteX0" fmla="*/ 0 w 888763"/>
                <a:gd name="connsiteY0" fmla="*/ 249252 h 257798"/>
                <a:gd name="connsiteX1" fmla="*/ 282011 w 888763"/>
                <a:gd name="connsiteY1" fmla="*/ 44153 h 257798"/>
                <a:gd name="connsiteX2" fmla="*/ 615297 w 888763"/>
                <a:gd name="connsiteY2" fmla="*/ 35607 h 257798"/>
                <a:gd name="connsiteX3" fmla="*/ 888763 w 888763"/>
                <a:gd name="connsiteY3" fmla="*/ 257798 h 257798"/>
                <a:gd name="connsiteX4" fmla="*/ 888763 w 888763"/>
                <a:gd name="connsiteY4" fmla="*/ 257798 h 257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8763" h="257798">
                  <a:moveTo>
                    <a:pt x="0" y="249252"/>
                  </a:moveTo>
                  <a:cubicBezTo>
                    <a:pt x="89731" y="164506"/>
                    <a:pt x="179462" y="79760"/>
                    <a:pt x="282011" y="44153"/>
                  </a:cubicBezTo>
                  <a:cubicBezTo>
                    <a:pt x="384560" y="8546"/>
                    <a:pt x="514172" y="0"/>
                    <a:pt x="615297" y="35607"/>
                  </a:cubicBezTo>
                  <a:cubicBezTo>
                    <a:pt x="716422" y="71214"/>
                    <a:pt x="888763" y="257798"/>
                    <a:pt x="888763" y="257798"/>
                  </a:cubicBezTo>
                  <a:lnTo>
                    <a:pt x="888763" y="257798"/>
                  </a:lnTo>
                </a:path>
              </a:pathLst>
            </a:cu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" name="グループ化 12"/>
          <p:cNvGrpSpPr/>
          <p:nvPr/>
        </p:nvGrpSpPr>
        <p:grpSpPr>
          <a:xfrm rot="10800000">
            <a:off x="1000100" y="2786058"/>
            <a:ext cx="928694" cy="400674"/>
            <a:chOff x="1034041" y="2428868"/>
            <a:chExt cx="894753" cy="400674"/>
          </a:xfrm>
        </p:grpSpPr>
        <p:sp>
          <p:nvSpPr>
            <p:cNvPr id="14" name="フリーフォーム 13"/>
            <p:cNvSpPr/>
            <p:nvPr/>
          </p:nvSpPr>
          <p:spPr>
            <a:xfrm>
              <a:off x="1034041" y="2562314"/>
              <a:ext cx="888763" cy="257798"/>
            </a:xfrm>
            <a:custGeom>
              <a:avLst/>
              <a:gdLst>
                <a:gd name="connsiteX0" fmla="*/ 0 w 888763"/>
                <a:gd name="connsiteY0" fmla="*/ 249252 h 257798"/>
                <a:gd name="connsiteX1" fmla="*/ 282011 w 888763"/>
                <a:gd name="connsiteY1" fmla="*/ 44153 h 257798"/>
                <a:gd name="connsiteX2" fmla="*/ 615297 w 888763"/>
                <a:gd name="connsiteY2" fmla="*/ 35607 h 257798"/>
                <a:gd name="connsiteX3" fmla="*/ 888763 w 888763"/>
                <a:gd name="connsiteY3" fmla="*/ 257798 h 257798"/>
                <a:gd name="connsiteX4" fmla="*/ 888763 w 888763"/>
                <a:gd name="connsiteY4" fmla="*/ 257798 h 257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8763" h="257798">
                  <a:moveTo>
                    <a:pt x="0" y="249252"/>
                  </a:moveTo>
                  <a:cubicBezTo>
                    <a:pt x="89731" y="164506"/>
                    <a:pt x="179462" y="79760"/>
                    <a:pt x="282011" y="44153"/>
                  </a:cubicBezTo>
                  <a:cubicBezTo>
                    <a:pt x="384560" y="8546"/>
                    <a:pt x="514172" y="0"/>
                    <a:pt x="615297" y="35607"/>
                  </a:cubicBezTo>
                  <a:cubicBezTo>
                    <a:pt x="716422" y="71214"/>
                    <a:pt x="888763" y="257798"/>
                    <a:pt x="888763" y="257798"/>
                  </a:cubicBezTo>
                  <a:lnTo>
                    <a:pt x="888763" y="257798"/>
                  </a:lnTo>
                </a:path>
              </a:pathLst>
            </a:cu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 14"/>
            <p:cNvSpPr/>
            <p:nvPr/>
          </p:nvSpPr>
          <p:spPr>
            <a:xfrm>
              <a:off x="1040031" y="2500306"/>
              <a:ext cx="888763" cy="329236"/>
            </a:xfrm>
            <a:custGeom>
              <a:avLst/>
              <a:gdLst>
                <a:gd name="connsiteX0" fmla="*/ 0 w 888763"/>
                <a:gd name="connsiteY0" fmla="*/ 249252 h 257798"/>
                <a:gd name="connsiteX1" fmla="*/ 282011 w 888763"/>
                <a:gd name="connsiteY1" fmla="*/ 44153 h 257798"/>
                <a:gd name="connsiteX2" fmla="*/ 615297 w 888763"/>
                <a:gd name="connsiteY2" fmla="*/ 35607 h 257798"/>
                <a:gd name="connsiteX3" fmla="*/ 888763 w 888763"/>
                <a:gd name="connsiteY3" fmla="*/ 257798 h 257798"/>
                <a:gd name="connsiteX4" fmla="*/ 888763 w 888763"/>
                <a:gd name="connsiteY4" fmla="*/ 257798 h 257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8763" h="257798">
                  <a:moveTo>
                    <a:pt x="0" y="249252"/>
                  </a:moveTo>
                  <a:cubicBezTo>
                    <a:pt x="89731" y="164506"/>
                    <a:pt x="179462" y="79760"/>
                    <a:pt x="282011" y="44153"/>
                  </a:cubicBezTo>
                  <a:cubicBezTo>
                    <a:pt x="384560" y="8546"/>
                    <a:pt x="514172" y="0"/>
                    <a:pt x="615297" y="35607"/>
                  </a:cubicBezTo>
                  <a:cubicBezTo>
                    <a:pt x="716422" y="71214"/>
                    <a:pt x="888763" y="257798"/>
                    <a:pt x="888763" y="257798"/>
                  </a:cubicBezTo>
                  <a:lnTo>
                    <a:pt x="888763" y="257798"/>
                  </a:lnTo>
                </a:path>
              </a:pathLst>
            </a:cu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 15"/>
            <p:cNvSpPr/>
            <p:nvPr/>
          </p:nvSpPr>
          <p:spPr>
            <a:xfrm>
              <a:off x="1040031" y="2643182"/>
              <a:ext cx="888763" cy="186360"/>
            </a:xfrm>
            <a:custGeom>
              <a:avLst/>
              <a:gdLst>
                <a:gd name="connsiteX0" fmla="*/ 0 w 888763"/>
                <a:gd name="connsiteY0" fmla="*/ 249252 h 257798"/>
                <a:gd name="connsiteX1" fmla="*/ 282011 w 888763"/>
                <a:gd name="connsiteY1" fmla="*/ 44153 h 257798"/>
                <a:gd name="connsiteX2" fmla="*/ 615297 w 888763"/>
                <a:gd name="connsiteY2" fmla="*/ 35607 h 257798"/>
                <a:gd name="connsiteX3" fmla="*/ 888763 w 888763"/>
                <a:gd name="connsiteY3" fmla="*/ 257798 h 257798"/>
                <a:gd name="connsiteX4" fmla="*/ 888763 w 888763"/>
                <a:gd name="connsiteY4" fmla="*/ 257798 h 257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8763" h="257798">
                  <a:moveTo>
                    <a:pt x="0" y="249252"/>
                  </a:moveTo>
                  <a:cubicBezTo>
                    <a:pt x="89731" y="164506"/>
                    <a:pt x="179462" y="79760"/>
                    <a:pt x="282011" y="44153"/>
                  </a:cubicBezTo>
                  <a:cubicBezTo>
                    <a:pt x="384560" y="8546"/>
                    <a:pt x="514172" y="0"/>
                    <a:pt x="615297" y="35607"/>
                  </a:cubicBezTo>
                  <a:cubicBezTo>
                    <a:pt x="716422" y="71214"/>
                    <a:pt x="888763" y="257798"/>
                    <a:pt x="888763" y="257798"/>
                  </a:cubicBezTo>
                  <a:lnTo>
                    <a:pt x="888763" y="257798"/>
                  </a:lnTo>
                </a:path>
              </a:pathLst>
            </a:cu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 16"/>
            <p:cNvSpPr/>
            <p:nvPr/>
          </p:nvSpPr>
          <p:spPr>
            <a:xfrm>
              <a:off x="1040031" y="2428868"/>
              <a:ext cx="888763" cy="357190"/>
            </a:xfrm>
            <a:custGeom>
              <a:avLst/>
              <a:gdLst>
                <a:gd name="connsiteX0" fmla="*/ 0 w 888763"/>
                <a:gd name="connsiteY0" fmla="*/ 249252 h 257798"/>
                <a:gd name="connsiteX1" fmla="*/ 282011 w 888763"/>
                <a:gd name="connsiteY1" fmla="*/ 44153 h 257798"/>
                <a:gd name="connsiteX2" fmla="*/ 615297 w 888763"/>
                <a:gd name="connsiteY2" fmla="*/ 35607 h 257798"/>
                <a:gd name="connsiteX3" fmla="*/ 888763 w 888763"/>
                <a:gd name="connsiteY3" fmla="*/ 257798 h 257798"/>
                <a:gd name="connsiteX4" fmla="*/ 888763 w 888763"/>
                <a:gd name="connsiteY4" fmla="*/ 257798 h 257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8763" h="257798">
                  <a:moveTo>
                    <a:pt x="0" y="249252"/>
                  </a:moveTo>
                  <a:cubicBezTo>
                    <a:pt x="89731" y="164506"/>
                    <a:pt x="179462" y="79760"/>
                    <a:pt x="282011" y="44153"/>
                  </a:cubicBezTo>
                  <a:cubicBezTo>
                    <a:pt x="384560" y="8546"/>
                    <a:pt x="514172" y="0"/>
                    <a:pt x="615297" y="35607"/>
                  </a:cubicBezTo>
                  <a:cubicBezTo>
                    <a:pt x="716422" y="71214"/>
                    <a:pt x="888763" y="257798"/>
                    <a:pt x="888763" y="257798"/>
                  </a:cubicBezTo>
                  <a:lnTo>
                    <a:pt x="888763" y="257798"/>
                  </a:lnTo>
                </a:path>
              </a:pathLst>
            </a:cu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8" name="テキスト ボックス 17"/>
          <p:cNvSpPr txBox="1"/>
          <p:nvPr/>
        </p:nvSpPr>
        <p:spPr>
          <a:xfrm>
            <a:off x="785786" y="3571876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NS5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657983" y="3571876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NS5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57158" y="4143380"/>
            <a:ext cx="25170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D3  : 0 1 2 </a:t>
            </a:r>
            <a:r>
              <a:rPr lang="en-US" altLang="ja-JP" dirty="0" smtClean="0"/>
              <a:t> _ _ _</a:t>
            </a:r>
            <a:r>
              <a:rPr kumimoji="1" lang="en-US" altLang="ja-JP" dirty="0" smtClean="0"/>
              <a:t>6 </a:t>
            </a:r>
            <a:r>
              <a:rPr lang="en-US" altLang="ja-JP" dirty="0" smtClean="0"/>
              <a:t>_</a:t>
            </a:r>
            <a:r>
              <a:rPr kumimoji="1" lang="en-US" altLang="ja-JP" dirty="0" smtClean="0"/>
              <a:t> </a:t>
            </a:r>
            <a:r>
              <a:rPr lang="en-US" altLang="ja-JP" dirty="0" smtClean="0"/>
              <a:t>_</a:t>
            </a:r>
            <a:r>
              <a:rPr kumimoji="1" lang="en-US" altLang="ja-JP" dirty="0" smtClean="0"/>
              <a:t> </a:t>
            </a:r>
            <a:r>
              <a:rPr lang="en-US" altLang="ja-JP" dirty="0" smtClean="0"/>
              <a:t>_</a:t>
            </a:r>
            <a:endParaRPr kumimoji="1" lang="en-US" altLang="ja-JP" dirty="0" smtClean="0"/>
          </a:p>
          <a:p>
            <a:r>
              <a:rPr lang="en-US" altLang="ja-JP" dirty="0" smtClean="0"/>
              <a:t>NS5: 0 1 2 3 4 5 _ _ _ _</a:t>
            </a:r>
          </a:p>
          <a:p>
            <a:r>
              <a:rPr kumimoji="1" lang="en-US" altLang="ja-JP" dirty="0" smtClean="0"/>
              <a:t>D5 :  0 1 2 3 4 _ </a:t>
            </a:r>
            <a:r>
              <a:rPr lang="en-US" altLang="ja-JP" dirty="0" smtClean="0"/>
              <a:t>_</a:t>
            </a:r>
            <a:r>
              <a:rPr kumimoji="1" lang="en-US" altLang="ja-JP" dirty="0" smtClean="0"/>
              <a:t> </a:t>
            </a:r>
            <a:r>
              <a:rPr lang="en-US" altLang="ja-JP" dirty="0" smtClean="0"/>
              <a:t>_</a:t>
            </a:r>
            <a:r>
              <a:rPr kumimoji="1" lang="en-US" altLang="ja-JP" dirty="0" smtClean="0"/>
              <a:t> </a:t>
            </a:r>
            <a:r>
              <a:rPr lang="en-US" altLang="ja-JP" dirty="0" smtClean="0"/>
              <a:t>_</a:t>
            </a:r>
            <a:r>
              <a:rPr kumimoji="1" lang="en-US" altLang="ja-JP" dirty="0" smtClean="0"/>
              <a:t> 9    </a:t>
            </a:r>
            <a:endParaRPr kumimoji="1" lang="ja-JP" altLang="en-US" dirty="0"/>
          </a:p>
        </p:txBody>
      </p:sp>
      <p:cxnSp>
        <p:nvCxnSpPr>
          <p:cNvPr id="22" name="直線コネクタ 21"/>
          <p:cNvCxnSpPr/>
          <p:nvPr/>
        </p:nvCxnSpPr>
        <p:spPr>
          <a:xfrm rot="5400000" flipH="1" flipV="1">
            <a:off x="357158" y="2285992"/>
            <a:ext cx="1285884" cy="1000132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214282" y="3345420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k D5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142976" y="314324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 D3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42910" y="5286388"/>
            <a:ext cx="22565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U(N)</a:t>
            </a:r>
            <a:r>
              <a:rPr lang="en-US" altLang="ja-JP" dirty="0" err="1" smtClean="0"/>
              <a:t>xU</a:t>
            </a:r>
            <a:r>
              <a:rPr lang="en-US" altLang="ja-JP" dirty="0" smtClean="0"/>
              <a:t>(N) gauge sym.</a:t>
            </a:r>
            <a:endParaRPr kumimoji="1" lang="en-US" altLang="ja-JP" dirty="0" smtClean="0"/>
          </a:p>
          <a:p>
            <a:r>
              <a:rPr kumimoji="1" lang="en-US" altLang="ja-JP" dirty="0" smtClean="0"/>
              <a:t>N=2 SUSY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357554" y="1416594"/>
            <a:ext cx="1894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Mass deformation</a:t>
            </a:r>
            <a:endParaRPr kumimoji="1" lang="ja-JP" altLang="en-US" dirty="0"/>
          </a:p>
        </p:txBody>
      </p:sp>
      <p:cxnSp>
        <p:nvCxnSpPr>
          <p:cNvPr id="32" name="直線コネクタ 31"/>
          <p:cNvCxnSpPr/>
          <p:nvPr/>
        </p:nvCxnSpPr>
        <p:spPr>
          <a:xfrm rot="16200000" flipH="1">
            <a:off x="4893469" y="2607463"/>
            <a:ext cx="642944" cy="2"/>
          </a:xfrm>
          <a:prstGeom prst="line">
            <a:avLst/>
          </a:prstGeom>
          <a:ln w="2222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5214942" y="2928934"/>
            <a:ext cx="785818" cy="1588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グループ化 45"/>
          <p:cNvGrpSpPr/>
          <p:nvPr/>
        </p:nvGrpSpPr>
        <p:grpSpPr>
          <a:xfrm rot="10800000">
            <a:off x="4071935" y="3427412"/>
            <a:ext cx="785820" cy="644530"/>
            <a:chOff x="5367340" y="2438392"/>
            <a:chExt cx="785820" cy="644530"/>
          </a:xfrm>
        </p:grpSpPr>
        <p:cxnSp>
          <p:nvCxnSpPr>
            <p:cNvPr id="44" name="直線コネクタ 43"/>
            <p:cNvCxnSpPr/>
            <p:nvPr/>
          </p:nvCxnSpPr>
          <p:spPr>
            <a:xfrm rot="16200000" flipH="1">
              <a:off x="5045869" y="2759863"/>
              <a:ext cx="642944" cy="2"/>
            </a:xfrm>
            <a:prstGeom prst="line">
              <a:avLst/>
            </a:prstGeom>
            <a:ln w="22225"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/>
            <p:cNvCxnSpPr/>
            <p:nvPr/>
          </p:nvCxnSpPr>
          <p:spPr>
            <a:xfrm>
              <a:off x="5367342" y="3081334"/>
              <a:ext cx="785818" cy="1588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グループ化 52"/>
          <p:cNvGrpSpPr/>
          <p:nvPr/>
        </p:nvGrpSpPr>
        <p:grpSpPr>
          <a:xfrm>
            <a:off x="2857488" y="1988098"/>
            <a:ext cx="1587360" cy="1655216"/>
            <a:chOff x="2643174" y="1916660"/>
            <a:chExt cx="1587360" cy="1655216"/>
          </a:xfrm>
        </p:grpSpPr>
        <p:cxnSp>
          <p:nvCxnSpPr>
            <p:cNvPr id="28" name="直線コネクタ 27"/>
            <p:cNvCxnSpPr/>
            <p:nvPr/>
          </p:nvCxnSpPr>
          <p:spPr>
            <a:xfrm rot="5400000">
              <a:off x="2713817" y="2928140"/>
              <a:ext cx="1285884" cy="1588"/>
            </a:xfrm>
            <a:prstGeom prst="line">
              <a:avLst/>
            </a:prstGeom>
            <a:ln w="22225"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>
              <a:off x="2643174" y="2928934"/>
              <a:ext cx="1500198" cy="1588"/>
            </a:xfrm>
            <a:prstGeom prst="line">
              <a:avLst/>
            </a:prstGeom>
            <a:ln w="190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テキスト ボックス 46"/>
            <p:cNvSpPr txBox="1"/>
            <p:nvPr/>
          </p:nvSpPr>
          <p:spPr>
            <a:xfrm>
              <a:off x="3143240" y="1916660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NS5</a:t>
              </a:r>
              <a:endParaRPr kumimoji="1" lang="ja-JP" altLang="en-US" dirty="0"/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3786182" y="2571744"/>
              <a:ext cx="4443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D5</a:t>
              </a:r>
              <a:endParaRPr kumimoji="1" lang="ja-JP" altLang="en-US" dirty="0"/>
            </a:p>
          </p:txBody>
        </p:sp>
      </p:grpSp>
      <p:cxnSp>
        <p:nvCxnSpPr>
          <p:cNvPr id="50" name="直線コネクタ 49"/>
          <p:cNvCxnSpPr/>
          <p:nvPr/>
        </p:nvCxnSpPr>
        <p:spPr>
          <a:xfrm rot="5400000" flipH="1" flipV="1">
            <a:off x="4786314" y="3000372"/>
            <a:ext cx="500066" cy="35719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5056833" y="3202544"/>
            <a:ext cx="1372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(1,k) 5 brane</a:t>
            </a:r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571868" y="4143380"/>
            <a:ext cx="21472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Generation of </a:t>
            </a:r>
          </a:p>
          <a:p>
            <a:r>
              <a:rPr kumimoji="1" lang="en-US" altLang="ja-JP" dirty="0" smtClean="0"/>
              <a:t>level k &amp; (-k) CS term</a:t>
            </a:r>
            <a:endParaRPr kumimoji="1" lang="ja-JP" altLang="en-US" dirty="0"/>
          </a:p>
        </p:txBody>
      </p:sp>
      <p:sp>
        <p:nvSpPr>
          <p:cNvPr id="54" name="右矢印 53"/>
          <p:cNvSpPr/>
          <p:nvPr/>
        </p:nvSpPr>
        <p:spPr>
          <a:xfrm>
            <a:off x="2285984" y="2643182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56" name="直線矢印コネクタ 55"/>
          <p:cNvCxnSpPr/>
          <p:nvPr/>
        </p:nvCxnSpPr>
        <p:spPr>
          <a:xfrm>
            <a:off x="4071934" y="3143248"/>
            <a:ext cx="571504" cy="142876"/>
          </a:xfrm>
          <a:prstGeom prst="straightConnector1">
            <a:avLst/>
          </a:prstGeom>
          <a:ln w="31750">
            <a:solidFill>
              <a:schemeClr val="accent6">
                <a:lumMod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 rot="5400000">
            <a:off x="7857354" y="2713826"/>
            <a:ext cx="1285884" cy="1588"/>
          </a:xfrm>
          <a:prstGeom prst="line">
            <a:avLst/>
          </a:prstGeom>
          <a:ln w="2222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/>
          <p:cNvGrpSpPr/>
          <p:nvPr/>
        </p:nvGrpSpPr>
        <p:grpSpPr>
          <a:xfrm>
            <a:off x="7570809" y="2285992"/>
            <a:ext cx="928694" cy="400674"/>
            <a:chOff x="1034041" y="2428868"/>
            <a:chExt cx="894753" cy="400674"/>
          </a:xfrm>
        </p:grpSpPr>
        <p:sp>
          <p:nvSpPr>
            <p:cNvPr id="59" name="フリーフォーム 58"/>
            <p:cNvSpPr/>
            <p:nvPr/>
          </p:nvSpPr>
          <p:spPr>
            <a:xfrm>
              <a:off x="1034041" y="2562314"/>
              <a:ext cx="888763" cy="257798"/>
            </a:xfrm>
            <a:custGeom>
              <a:avLst/>
              <a:gdLst>
                <a:gd name="connsiteX0" fmla="*/ 0 w 888763"/>
                <a:gd name="connsiteY0" fmla="*/ 249252 h 257798"/>
                <a:gd name="connsiteX1" fmla="*/ 282011 w 888763"/>
                <a:gd name="connsiteY1" fmla="*/ 44153 h 257798"/>
                <a:gd name="connsiteX2" fmla="*/ 615297 w 888763"/>
                <a:gd name="connsiteY2" fmla="*/ 35607 h 257798"/>
                <a:gd name="connsiteX3" fmla="*/ 888763 w 888763"/>
                <a:gd name="connsiteY3" fmla="*/ 257798 h 257798"/>
                <a:gd name="connsiteX4" fmla="*/ 888763 w 888763"/>
                <a:gd name="connsiteY4" fmla="*/ 257798 h 257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8763" h="257798">
                  <a:moveTo>
                    <a:pt x="0" y="249252"/>
                  </a:moveTo>
                  <a:cubicBezTo>
                    <a:pt x="89731" y="164506"/>
                    <a:pt x="179462" y="79760"/>
                    <a:pt x="282011" y="44153"/>
                  </a:cubicBezTo>
                  <a:cubicBezTo>
                    <a:pt x="384560" y="8546"/>
                    <a:pt x="514172" y="0"/>
                    <a:pt x="615297" y="35607"/>
                  </a:cubicBezTo>
                  <a:cubicBezTo>
                    <a:pt x="716422" y="71214"/>
                    <a:pt x="888763" y="257798"/>
                    <a:pt x="888763" y="257798"/>
                  </a:cubicBezTo>
                  <a:lnTo>
                    <a:pt x="888763" y="257798"/>
                  </a:lnTo>
                </a:path>
              </a:pathLst>
            </a:cu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 59"/>
            <p:cNvSpPr/>
            <p:nvPr/>
          </p:nvSpPr>
          <p:spPr>
            <a:xfrm>
              <a:off x="1040031" y="2500306"/>
              <a:ext cx="888763" cy="329236"/>
            </a:xfrm>
            <a:custGeom>
              <a:avLst/>
              <a:gdLst>
                <a:gd name="connsiteX0" fmla="*/ 0 w 888763"/>
                <a:gd name="connsiteY0" fmla="*/ 249252 h 257798"/>
                <a:gd name="connsiteX1" fmla="*/ 282011 w 888763"/>
                <a:gd name="connsiteY1" fmla="*/ 44153 h 257798"/>
                <a:gd name="connsiteX2" fmla="*/ 615297 w 888763"/>
                <a:gd name="connsiteY2" fmla="*/ 35607 h 257798"/>
                <a:gd name="connsiteX3" fmla="*/ 888763 w 888763"/>
                <a:gd name="connsiteY3" fmla="*/ 257798 h 257798"/>
                <a:gd name="connsiteX4" fmla="*/ 888763 w 888763"/>
                <a:gd name="connsiteY4" fmla="*/ 257798 h 257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8763" h="257798">
                  <a:moveTo>
                    <a:pt x="0" y="249252"/>
                  </a:moveTo>
                  <a:cubicBezTo>
                    <a:pt x="89731" y="164506"/>
                    <a:pt x="179462" y="79760"/>
                    <a:pt x="282011" y="44153"/>
                  </a:cubicBezTo>
                  <a:cubicBezTo>
                    <a:pt x="384560" y="8546"/>
                    <a:pt x="514172" y="0"/>
                    <a:pt x="615297" y="35607"/>
                  </a:cubicBezTo>
                  <a:cubicBezTo>
                    <a:pt x="716422" y="71214"/>
                    <a:pt x="888763" y="257798"/>
                    <a:pt x="888763" y="257798"/>
                  </a:cubicBezTo>
                  <a:lnTo>
                    <a:pt x="888763" y="257798"/>
                  </a:lnTo>
                </a:path>
              </a:pathLst>
            </a:cu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 60"/>
            <p:cNvSpPr/>
            <p:nvPr/>
          </p:nvSpPr>
          <p:spPr>
            <a:xfrm>
              <a:off x="1040031" y="2643182"/>
              <a:ext cx="888763" cy="186360"/>
            </a:xfrm>
            <a:custGeom>
              <a:avLst/>
              <a:gdLst>
                <a:gd name="connsiteX0" fmla="*/ 0 w 888763"/>
                <a:gd name="connsiteY0" fmla="*/ 249252 h 257798"/>
                <a:gd name="connsiteX1" fmla="*/ 282011 w 888763"/>
                <a:gd name="connsiteY1" fmla="*/ 44153 h 257798"/>
                <a:gd name="connsiteX2" fmla="*/ 615297 w 888763"/>
                <a:gd name="connsiteY2" fmla="*/ 35607 h 257798"/>
                <a:gd name="connsiteX3" fmla="*/ 888763 w 888763"/>
                <a:gd name="connsiteY3" fmla="*/ 257798 h 257798"/>
                <a:gd name="connsiteX4" fmla="*/ 888763 w 888763"/>
                <a:gd name="connsiteY4" fmla="*/ 257798 h 257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8763" h="257798">
                  <a:moveTo>
                    <a:pt x="0" y="249252"/>
                  </a:moveTo>
                  <a:cubicBezTo>
                    <a:pt x="89731" y="164506"/>
                    <a:pt x="179462" y="79760"/>
                    <a:pt x="282011" y="44153"/>
                  </a:cubicBezTo>
                  <a:cubicBezTo>
                    <a:pt x="384560" y="8546"/>
                    <a:pt x="514172" y="0"/>
                    <a:pt x="615297" y="35607"/>
                  </a:cubicBezTo>
                  <a:cubicBezTo>
                    <a:pt x="716422" y="71214"/>
                    <a:pt x="888763" y="257798"/>
                    <a:pt x="888763" y="257798"/>
                  </a:cubicBezTo>
                  <a:lnTo>
                    <a:pt x="888763" y="257798"/>
                  </a:lnTo>
                </a:path>
              </a:pathLst>
            </a:cu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 61"/>
            <p:cNvSpPr/>
            <p:nvPr/>
          </p:nvSpPr>
          <p:spPr>
            <a:xfrm>
              <a:off x="1040031" y="2428868"/>
              <a:ext cx="888763" cy="357190"/>
            </a:xfrm>
            <a:custGeom>
              <a:avLst/>
              <a:gdLst>
                <a:gd name="connsiteX0" fmla="*/ 0 w 888763"/>
                <a:gd name="connsiteY0" fmla="*/ 249252 h 257798"/>
                <a:gd name="connsiteX1" fmla="*/ 282011 w 888763"/>
                <a:gd name="connsiteY1" fmla="*/ 44153 h 257798"/>
                <a:gd name="connsiteX2" fmla="*/ 615297 w 888763"/>
                <a:gd name="connsiteY2" fmla="*/ 35607 h 257798"/>
                <a:gd name="connsiteX3" fmla="*/ 888763 w 888763"/>
                <a:gd name="connsiteY3" fmla="*/ 257798 h 257798"/>
                <a:gd name="connsiteX4" fmla="*/ 888763 w 888763"/>
                <a:gd name="connsiteY4" fmla="*/ 257798 h 257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8763" h="257798">
                  <a:moveTo>
                    <a:pt x="0" y="249252"/>
                  </a:moveTo>
                  <a:cubicBezTo>
                    <a:pt x="89731" y="164506"/>
                    <a:pt x="179462" y="79760"/>
                    <a:pt x="282011" y="44153"/>
                  </a:cubicBezTo>
                  <a:cubicBezTo>
                    <a:pt x="384560" y="8546"/>
                    <a:pt x="514172" y="0"/>
                    <a:pt x="615297" y="35607"/>
                  </a:cubicBezTo>
                  <a:cubicBezTo>
                    <a:pt x="716422" y="71214"/>
                    <a:pt x="888763" y="257798"/>
                    <a:pt x="888763" y="257798"/>
                  </a:cubicBezTo>
                  <a:lnTo>
                    <a:pt x="888763" y="257798"/>
                  </a:lnTo>
                </a:path>
              </a:pathLst>
            </a:cu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3" name="グループ化 62"/>
          <p:cNvGrpSpPr/>
          <p:nvPr/>
        </p:nvGrpSpPr>
        <p:grpSpPr>
          <a:xfrm rot="10800000">
            <a:off x="7570808" y="2643182"/>
            <a:ext cx="928694" cy="400674"/>
            <a:chOff x="1034041" y="2428868"/>
            <a:chExt cx="894753" cy="400674"/>
          </a:xfrm>
        </p:grpSpPr>
        <p:sp>
          <p:nvSpPr>
            <p:cNvPr id="64" name="フリーフォーム 63"/>
            <p:cNvSpPr/>
            <p:nvPr/>
          </p:nvSpPr>
          <p:spPr>
            <a:xfrm>
              <a:off x="1034041" y="2562314"/>
              <a:ext cx="888763" cy="257798"/>
            </a:xfrm>
            <a:custGeom>
              <a:avLst/>
              <a:gdLst>
                <a:gd name="connsiteX0" fmla="*/ 0 w 888763"/>
                <a:gd name="connsiteY0" fmla="*/ 249252 h 257798"/>
                <a:gd name="connsiteX1" fmla="*/ 282011 w 888763"/>
                <a:gd name="connsiteY1" fmla="*/ 44153 h 257798"/>
                <a:gd name="connsiteX2" fmla="*/ 615297 w 888763"/>
                <a:gd name="connsiteY2" fmla="*/ 35607 h 257798"/>
                <a:gd name="connsiteX3" fmla="*/ 888763 w 888763"/>
                <a:gd name="connsiteY3" fmla="*/ 257798 h 257798"/>
                <a:gd name="connsiteX4" fmla="*/ 888763 w 888763"/>
                <a:gd name="connsiteY4" fmla="*/ 257798 h 257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8763" h="257798">
                  <a:moveTo>
                    <a:pt x="0" y="249252"/>
                  </a:moveTo>
                  <a:cubicBezTo>
                    <a:pt x="89731" y="164506"/>
                    <a:pt x="179462" y="79760"/>
                    <a:pt x="282011" y="44153"/>
                  </a:cubicBezTo>
                  <a:cubicBezTo>
                    <a:pt x="384560" y="8546"/>
                    <a:pt x="514172" y="0"/>
                    <a:pt x="615297" y="35607"/>
                  </a:cubicBezTo>
                  <a:cubicBezTo>
                    <a:pt x="716422" y="71214"/>
                    <a:pt x="888763" y="257798"/>
                    <a:pt x="888763" y="257798"/>
                  </a:cubicBezTo>
                  <a:lnTo>
                    <a:pt x="888763" y="257798"/>
                  </a:lnTo>
                </a:path>
              </a:pathLst>
            </a:cu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フリーフォーム 64"/>
            <p:cNvSpPr/>
            <p:nvPr/>
          </p:nvSpPr>
          <p:spPr>
            <a:xfrm>
              <a:off x="1040031" y="2500306"/>
              <a:ext cx="888763" cy="329236"/>
            </a:xfrm>
            <a:custGeom>
              <a:avLst/>
              <a:gdLst>
                <a:gd name="connsiteX0" fmla="*/ 0 w 888763"/>
                <a:gd name="connsiteY0" fmla="*/ 249252 h 257798"/>
                <a:gd name="connsiteX1" fmla="*/ 282011 w 888763"/>
                <a:gd name="connsiteY1" fmla="*/ 44153 h 257798"/>
                <a:gd name="connsiteX2" fmla="*/ 615297 w 888763"/>
                <a:gd name="connsiteY2" fmla="*/ 35607 h 257798"/>
                <a:gd name="connsiteX3" fmla="*/ 888763 w 888763"/>
                <a:gd name="connsiteY3" fmla="*/ 257798 h 257798"/>
                <a:gd name="connsiteX4" fmla="*/ 888763 w 888763"/>
                <a:gd name="connsiteY4" fmla="*/ 257798 h 257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8763" h="257798">
                  <a:moveTo>
                    <a:pt x="0" y="249252"/>
                  </a:moveTo>
                  <a:cubicBezTo>
                    <a:pt x="89731" y="164506"/>
                    <a:pt x="179462" y="79760"/>
                    <a:pt x="282011" y="44153"/>
                  </a:cubicBezTo>
                  <a:cubicBezTo>
                    <a:pt x="384560" y="8546"/>
                    <a:pt x="514172" y="0"/>
                    <a:pt x="615297" y="35607"/>
                  </a:cubicBezTo>
                  <a:cubicBezTo>
                    <a:pt x="716422" y="71214"/>
                    <a:pt x="888763" y="257798"/>
                    <a:pt x="888763" y="257798"/>
                  </a:cubicBezTo>
                  <a:lnTo>
                    <a:pt x="888763" y="257798"/>
                  </a:lnTo>
                </a:path>
              </a:pathLst>
            </a:cu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フリーフォーム 65"/>
            <p:cNvSpPr/>
            <p:nvPr/>
          </p:nvSpPr>
          <p:spPr>
            <a:xfrm>
              <a:off x="1040031" y="2643182"/>
              <a:ext cx="888763" cy="186360"/>
            </a:xfrm>
            <a:custGeom>
              <a:avLst/>
              <a:gdLst>
                <a:gd name="connsiteX0" fmla="*/ 0 w 888763"/>
                <a:gd name="connsiteY0" fmla="*/ 249252 h 257798"/>
                <a:gd name="connsiteX1" fmla="*/ 282011 w 888763"/>
                <a:gd name="connsiteY1" fmla="*/ 44153 h 257798"/>
                <a:gd name="connsiteX2" fmla="*/ 615297 w 888763"/>
                <a:gd name="connsiteY2" fmla="*/ 35607 h 257798"/>
                <a:gd name="connsiteX3" fmla="*/ 888763 w 888763"/>
                <a:gd name="connsiteY3" fmla="*/ 257798 h 257798"/>
                <a:gd name="connsiteX4" fmla="*/ 888763 w 888763"/>
                <a:gd name="connsiteY4" fmla="*/ 257798 h 257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8763" h="257798">
                  <a:moveTo>
                    <a:pt x="0" y="249252"/>
                  </a:moveTo>
                  <a:cubicBezTo>
                    <a:pt x="89731" y="164506"/>
                    <a:pt x="179462" y="79760"/>
                    <a:pt x="282011" y="44153"/>
                  </a:cubicBezTo>
                  <a:cubicBezTo>
                    <a:pt x="384560" y="8546"/>
                    <a:pt x="514172" y="0"/>
                    <a:pt x="615297" y="35607"/>
                  </a:cubicBezTo>
                  <a:cubicBezTo>
                    <a:pt x="716422" y="71214"/>
                    <a:pt x="888763" y="257798"/>
                    <a:pt x="888763" y="257798"/>
                  </a:cubicBezTo>
                  <a:lnTo>
                    <a:pt x="888763" y="257798"/>
                  </a:lnTo>
                </a:path>
              </a:pathLst>
            </a:cu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フリーフォーム 66"/>
            <p:cNvSpPr/>
            <p:nvPr/>
          </p:nvSpPr>
          <p:spPr>
            <a:xfrm>
              <a:off x="1040031" y="2428868"/>
              <a:ext cx="888763" cy="357190"/>
            </a:xfrm>
            <a:custGeom>
              <a:avLst/>
              <a:gdLst>
                <a:gd name="connsiteX0" fmla="*/ 0 w 888763"/>
                <a:gd name="connsiteY0" fmla="*/ 249252 h 257798"/>
                <a:gd name="connsiteX1" fmla="*/ 282011 w 888763"/>
                <a:gd name="connsiteY1" fmla="*/ 44153 h 257798"/>
                <a:gd name="connsiteX2" fmla="*/ 615297 w 888763"/>
                <a:gd name="connsiteY2" fmla="*/ 35607 h 257798"/>
                <a:gd name="connsiteX3" fmla="*/ 888763 w 888763"/>
                <a:gd name="connsiteY3" fmla="*/ 257798 h 257798"/>
                <a:gd name="connsiteX4" fmla="*/ 888763 w 888763"/>
                <a:gd name="connsiteY4" fmla="*/ 257798 h 257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8763" h="257798">
                  <a:moveTo>
                    <a:pt x="0" y="249252"/>
                  </a:moveTo>
                  <a:cubicBezTo>
                    <a:pt x="89731" y="164506"/>
                    <a:pt x="179462" y="79760"/>
                    <a:pt x="282011" y="44153"/>
                  </a:cubicBezTo>
                  <a:cubicBezTo>
                    <a:pt x="384560" y="8546"/>
                    <a:pt x="514172" y="0"/>
                    <a:pt x="615297" y="35607"/>
                  </a:cubicBezTo>
                  <a:cubicBezTo>
                    <a:pt x="716422" y="71214"/>
                    <a:pt x="888763" y="257798"/>
                    <a:pt x="888763" y="257798"/>
                  </a:cubicBezTo>
                  <a:lnTo>
                    <a:pt x="888763" y="257798"/>
                  </a:lnTo>
                </a:path>
              </a:pathLst>
            </a:cu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68" name="直線コネクタ 67"/>
          <p:cNvCxnSpPr/>
          <p:nvPr/>
        </p:nvCxnSpPr>
        <p:spPr>
          <a:xfrm rot="5400000" flipH="1" flipV="1">
            <a:off x="6929454" y="2500306"/>
            <a:ext cx="1285884" cy="42862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テキスト ボックス 72"/>
          <p:cNvSpPr txBox="1"/>
          <p:nvPr/>
        </p:nvSpPr>
        <p:spPr>
          <a:xfrm>
            <a:off x="6485593" y="2000240"/>
            <a:ext cx="1372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(1,k) 5 brane</a:t>
            </a:r>
            <a:endParaRPr kumimoji="1" lang="ja-JP" altLang="en-US" dirty="0"/>
          </a:p>
        </p:txBody>
      </p:sp>
      <p:sp>
        <p:nvSpPr>
          <p:cNvPr id="74" name="右矢印 73"/>
          <p:cNvSpPr/>
          <p:nvPr/>
        </p:nvSpPr>
        <p:spPr>
          <a:xfrm>
            <a:off x="6215074" y="2643182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7341534" y="3429000"/>
            <a:ext cx="1088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N=3 SUSY</a:t>
            </a:r>
            <a:endParaRPr kumimoji="1" lang="ja-JP" altLang="en-US" dirty="0"/>
          </a:p>
        </p:txBody>
      </p:sp>
      <p:sp>
        <p:nvSpPr>
          <p:cNvPr id="76" name="下矢印 75"/>
          <p:cNvSpPr/>
          <p:nvPr/>
        </p:nvSpPr>
        <p:spPr>
          <a:xfrm>
            <a:off x="7358082" y="4286256"/>
            <a:ext cx="21431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6429388" y="4786322"/>
            <a:ext cx="1107547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IIA theory</a:t>
            </a:r>
            <a:endParaRPr kumimoji="1" lang="ja-JP" altLang="en-US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7786710" y="4286256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T-duality</a:t>
            </a:r>
            <a:endParaRPr kumimoji="1" lang="ja-JP" altLang="en-US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888254" y="5143512"/>
            <a:ext cx="22557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D3</a:t>
            </a:r>
            <a:r>
              <a:rPr kumimoji="1" lang="en-US" altLang="ja-JP" dirty="0" smtClean="0">
                <a:sym typeface="Wingdings" pitchFamily="2" charset="2"/>
              </a:rPr>
              <a:t> D2</a:t>
            </a:r>
          </a:p>
          <a:p>
            <a:r>
              <a:rPr lang="en-US" altLang="ja-JP" dirty="0" smtClean="0">
                <a:sym typeface="Wingdings" pitchFamily="2" charset="2"/>
              </a:rPr>
              <a:t>NS5  KK monopole</a:t>
            </a:r>
          </a:p>
          <a:p>
            <a:r>
              <a:rPr kumimoji="1" lang="en-US" altLang="ja-JP" dirty="0" smtClean="0">
                <a:sym typeface="Wingdings" pitchFamily="2" charset="2"/>
              </a:rPr>
              <a:t>(1,k)5 KK monopole</a:t>
            </a:r>
            <a:endParaRPr kumimoji="1" lang="ja-JP" altLang="en-US" dirty="0"/>
          </a:p>
        </p:txBody>
      </p:sp>
      <p:sp>
        <p:nvSpPr>
          <p:cNvPr id="81" name="右矢印 80"/>
          <p:cNvSpPr/>
          <p:nvPr/>
        </p:nvSpPr>
        <p:spPr>
          <a:xfrm rot="9154324">
            <a:off x="5791640" y="5455330"/>
            <a:ext cx="78581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4500562" y="5357826"/>
            <a:ext cx="107388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M-theory</a:t>
            </a:r>
            <a:endParaRPr kumimoji="1" lang="ja-JP" altLang="en-US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4071934" y="5786454"/>
            <a:ext cx="21991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D2 </a:t>
            </a:r>
            <a:r>
              <a:rPr kumimoji="1" lang="en-US" altLang="ja-JP" dirty="0" smtClean="0">
                <a:sym typeface="Wingdings" pitchFamily="2" charset="2"/>
              </a:rPr>
              <a:t> M2</a:t>
            </a:r>
          </a:p>
          <a:p>
            <a:r>
              <a:rPr lang="en-US" altLang="ja-JP" dirty="0" smtClean="0">
                <a:sym typeface="Wingdings" pitchFamily="2" charset="2"/>
              </a:rPr>
              <a:t>KK momentum </a:t>
            </a:r>
          </a:p>
          <a:p>
            <a:r>
              <a:rPr lang="en-US" altLang="ja-JP" dirty="0" smtClean="0">
                <a:sym typeface="Wingdings" pitchFamily="2" charset="2"/>
              </a:rPr>
              <a:t>   C</a:t>
            </a:r>
            <a:r>
              <a:rPr lang="en-US" altLang="ja-JP" baseline="-25000" dirty="0" smtClean="0">
                <a:sym typeface="Wingdings" pitchFamily="2" charset="2"/>
              </a:rPr>
              <a:t>4</a:t>
            </a:r>
            <a:r>
              <a:rPr lang="en-US" altLang="ja-JP" dirty="0" smtClean="0">
                <a:sym typeface="Wingdings" pitchFamily="2" charset="2"/>
              </a:rPr>
              <a:t>/</a:t>
            </a:r>
            <a:r>
              <a:rPr lang="en-US" altLang="ja-JP" dirty="0" err="1" smtClean="0">
                <a:sym typeface="Wingdings" pitchFamily="2" charset="2"/>
              </a:rPr>
              <a:t>Z</a:t>
            </a:r>
            <a:r>
              <a:rPr lang="en-US" altLang="ja-JP" baseline="-25000" dirty="0" err="1" smtClean="0">
                <a:sym typeface="Wingdings" pitchFamily="2" charset="2"/>
              </a:rPr>
              <a:t>k</a:t>
            </a:r>
            <a:r>
              <a:rPr lang="en-US" altLang="ja-JP" dirty="0" smtClean="0">
                <a:sym typeface="Wingdings" pitchFamily="2" charset="2"/>
              </a:rPr>
              <a:t> background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Gravity dual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24143" y="1500174"/>
            <a:ext cx="77912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3200" dirty="0" smtClean="0"/>
              <a:t>  M theory  AdS/CFT</a:t>
            </a:r>
            <a:r>
              <a:rPr lang="en-US" altLang="ja-JP" sz="3200" dirty="0" smtClean="0"/>
              <a:t>:  AdS</a:t>
            </a:r>
            <a:r>
              <a:rPr lang="en-US" altLang="ja-JP" sz="3200" baseline="-25000" dirty="0" smtClean="0"/>
              <a:t>4</a:t>
            </a:r>
            <a:r>
              <a:rPr lang="en-US" altLang="ja-JP" sz="3200" dirty="0" smtClean="0"/>
              <a:t> x S</a:t>
            </a:r>
            <a:r>
              <a:rPr lang="en-US" altLang="ja-JP" sz="3200" baseline="-25000" dirty="0" smtClean="0"/>
              <a:t>7</a:t>
            </a:r>
            <a:endParaRPr kumimoji="1" lang="en-US" altLang="ja-JP" sz="3200" dirty="0" smtClean="0"/>
          </a:p>
          <a:p>
            <a:pPr>
              <a:buFont typeface="Arial" pitchFamily="34" charset="0"/>
              <a:buChar char="•"/>
            </a:pPr>
            <a:r>
              <a:rPr kumimoji="1" lang="en-US" altLang="ja-JP" sz="3200" dirty="0" smtClean="0"/>
              <a:t>  S</a:t>
            </a:r>
            <a:r>
              <a:rPr kumimoji="1" lang="en-US" altLang="ja-JP" sz="3200" baseline="-25000" dirty="0" smtClean="0"/>
              <a:t>7</a:t>
            </a:r>
            <a:r>
              <a:rPr kumimoji="1" lang="en-US" altLang="ja-JP" sz="3200" dirty="0" smtClean="0">
                <a:sym typeface="Wingdings" pitchFamily="2" charset="2"/>
              </a:rPr>
              <a:t> : S</a:t>
            </a:r>
            <a:r>
              <a:rPr kumimoji="1" lang="en-US" altLang="ja-JP" sz="3200" baseline="30000" dirty="0" smtClean="0">
                <a:sym typeface="Wingdings" pitchFamily="2" charset="2"/>
              </a:rPr>
              <a:t>1</a:t>
            </a:r>
            <a:r>
              <a:rPr kumimoji="1" lang="en-US" altLang="ja-JP" sz="3200" dirty="0" smtClean="0">
                <a:sym typeface="Wingdings" pitchFamily="2" charset="2"/>
              </a:rPr>
              <a:t> </a:t>
            </a:r>
            <a:r>
              <a:rPr kumimoji="1" lang="en-US" altLang="ja-JP" sz="3200" dirty="0" err="1" smtClean="0">
                <a:sym typeface="Wingdings" pitchFamily="2" charset="2"/>
              </a:rPr>
              <a:t>fibration</a:t>
            </a:r>
            <a:r>
              <a:rPr kumimoji="1" lang="en-US" altLang="ja-JP" sz="3200" dirty="0" smtClean="0">
                <a:sym typeface="Wingdings" pitchFamily="2" charset="2"/>
              </a:rPr>
              <a:t> over CP</a:t>
            </a:r>
            <a:r>
              <a:rPr kumimoji="1" lang="en-US" altLang="ja-JP" sz="3200" baseline="-25000" dirty="0" smtClean="0">
                <a:sym typeface="Wingdings" pitchFamily="2" charset="2"/>
              </a:rPr>
              <a:t>3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3200" dirty="0" smtClean="0">
                <a:sym typeface="Wingdings" pitchFamily="2" charset="2"/>
              </a:rPr>
              <a:t>  level k theory: S</a:t>
            </a:r>
            <a:r>
              <a:rPr kumimoji="1" lang="en-US" altLang="ja-JP" sz="3200" baseline="-25000" dirty="0" smtClean="0">
                <a:sym typeface="Wingdings" pitchFamily="2" charset="2"/>
              </a:rPr>
              <a:t>1</a:t>
            </a:r>
            <a:r>
              <a:rPr kumimoji="1" lang="en-US" altLang="ja-JP" sz="3200" dirty="0" smtClean="0">
                <a:sym typeface="Wingdings" pitchFamily="2" charset="2"/>
              </a:rPr>
              <a:t> </a:t>
            </a:r>
            <a:r>
              <a:rPr lang="en-US" altLang="ja-JP" sz="3200" dirty="0" smtClean="0">
                <a:sym typeface="Wingdings" pitchFamily="2" charset="2"/>
              </a:rPr>
              <a:t> S</a:t>
            </a:r>
            <a:r>
              <a:rPr lang="en-US" altLang="ja-JP" sz="3200" baseline="-25000" dirty="0" smtClean="0">
                <a:sym typeface="Wingdings" pitchFamily="2" charset="2"/>
              </a:rPr>
              <a:t>1 </a:t>
            </a:r>
            <a:r>
              <a:rPr kumimoji="1" lang="en-US" altLang="ja-JP" sz="3200" dirty="0" smtClean="0">
                <a:sym typeface="Wingdings" pitchFamily="2" charset="2"/>
              </a:rPr>
              <a:t>/</a:t>
            </a:r>
            <a:r>
              <a:rPr kumimoji="1" lang="en-US" altLang="ja-JP" sz="3200" dirty="0" err="1" smtClean="0">
                <a:sym typeface="Wingdings" pitchFamily="2" charset="2"/>
              </a:rPr>
              <a:t>Z</a:t>
            </a:r>
            <a:r>
              <a:rPr kumimoji="1" lang="en-US" altLang="ja-JP" sz="3200" baseline="-25000" dirty="0" err="1" smtClean="0">
                <a:sym typeface="Wingdings" pitchFamily="2" charset="2"/>
              </a:rPr>
              <a:t>k</a:t>
            </a:r>
            <a:endParaRPr kumimoji="1" lang="en-US" altLang="ja-JP" sz="3200" baseline="-25000" dirty="0" smtClean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en-US" altLang="ja-JP" sz="3200" dirty="0" smtClean="0">
                <a:sym typeface="Wingdings" pitchFamily="2" charset="2"/>
              </a:rPr>
              <a:t> ‘</a:t>
            </a:r>
            <a:r>
              <a:rPr kumimoji="1" lang="en-US" altLang="ja-JP" sz="3200" dirty="0" smtClean="0">
                <a:sym typeface="Wingdings" pitchFamily="2" charset="2"/>
              </a:rPr>
              <a:t>t </a:t>
            </a:r>
            <a:r>
              <a:rPr kumimoji="1" lang="en-US" altLang="ja-JP" sz="3200" dirty="0" err="1" smtClean="0">
                <a:sym typeface="Wingdings" pitchFamily="2" charset="2"/>
              </a:rPr>
              <a:t>Hooft</a:t>
            </a:r>
            <a:r>
              <a:rPr kumimoji="1" lang="en-US" altLang="ja-JP" sz="3200" dirty="0" smtClean="0">
                <a:sym typeface="Wingdings" pitchFamily="2" charset="2"/>
              </a:rPr>
              <a:t> coupling : λ= N/k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3200" dirty="0" smtClean="0">
                <a:sym typeface="Wingdings" pitchFamily="2" charset="2"/>
              </a:rPr>
              <a:t> </a:t>
            </a:r>
            <a:r>
              <a:rPr lang="en-US" altLang="ja-JP" sz="3200" dirty="0" smtClean="0">
                <a:sym typeface="Wingdings" pitchFamily="2" charset="2"/>
              </a:rPr>
              <a:t>M theory description is valid for k</a:t>
            </a:r>
            <a:r>
              <a:rPr lang="en-US" altLang="ja-JP" sz="3200" baseline="30000" dirty="0" smtClean="0">
                <a:sym typeface="Wingdings" pitchFamily="2" charset="2"/>
              </a:rPr>
              <a:t>5</a:t>
            </a:r>
            <a:r>
              <a:rPr lang="en-US" altLang="ja-JP" sz="3200" dirty="0" smtClean="0">
                <a:sym typeface="Wingdings" pitchFamily="2" charset="2"/>
              </a:rPr>
              <a:t> &lt;&lt; N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3200" dirty="0" smtClean="0">
                <a:sym typeface="Wingdings" pitchFamily="2" charset="2"/>
              </a:rPr>
              <a:t> IIA description : λ =(</a:t>
            </a:r>
            <a:r>
              <a:rPr kumimoji="1" lang="en-US" altLang="ja-JP" sz="3200" dirty="0" err="1" smtClean="0">
                <a:sym typeface="Wingdings" pitchFamily="2" charset="2"/>
              </a:rPr>
              <a:t>R</a:t>
            </a:r>
            <a:r>
              <a:rPr kumimoji="1" lang="en-US" altLang="ja-JP" sz="3200" baseline="-25000" dirty="0" err="1" smtClean="0">
                <a:sym typeface="Wingdings" pitchFamily="2" charset="2"/>
              </a:rPr>
              <a:t>str</a:t>
            </a:r>
            <a:r>
              <a:rPr kumimoji="1" lang="en-US" altLang="ja-JP" sz="3200" dirty="0" smtClean="0">
                <a:sym typeface="Wingdings" pitchFamily="2" charset="2"/>
              </a:rPr>
              <a:t>)</a:t>
            </a:r>
            <a:r>
              <a:rPr kumimoji="1" lang="en-US" altLang="ja-JP" sz="3200" baseline="30000" dirty="0" smtClean="0">
                <a:sym typeface="Wingdings" pitchFamily="2" charset="2"/>
              </a:rPr>
              <a:t>4</a:t>
            </a:r>
            <a:r>
              <a:rPr lang="en-US" altLang="ja-JP" sz="3200" dirty="0" smtClean="0">
                <a:sym typeface="Wingdings" pitchFamily="2" charset="2"/>
              </a:rPr>
              <a:t>&lt;&lt;</a:t>
            </a:r>
            <a:r>
              <a:rPr kumimoji="1" lang="en-US" altLang="ja-JP" sz="3200" dirty="0" smtClean="0">
                <a:sym typeface="Wingdings" pitchFamily="2" charset="2"/>
              </a:rPr>
              <a:t> </a:t>
            </a:r>
            <a:r>
              <a:rPr kumimoji="1" lang="en-US" altLang="ja-JP" sz="3200" dirty="0" smtClean="0">
                <a:sym typeface="Wingdings" pitchFamily="2" charset="2"/>
              </a:rPr>
              <a:t>1, N&lt;&lt; </a:t>
            </a:r>
            <a:r>
              <a:rPr lang="en-US" altLang="ja-JP" sz="3200" dirty="0" smtClean="0">
                <a:sym typeface="Wingdings" pitchFamily="2" charset="2"/>
              </a:rPr>
              <a:t>k</a:t>
            </a:r>
            <a:r>
              <a:rPr lang="en-US" altLang="ja-JP" sz="3200" baseline="30000" dirty="0" smtClean="0">
                <a:sym typeface="Wingdings" pitchFamily="2" charset="2"/>
              </a:rPr>
              <a:t>5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3200" dirty="0" smtClean="0">
                <a:sym typeface="Wingdings" pitchFamily="2" charset="2"/>
              </a:rPr>
              <a:t> IIA theory : </a:t>
            </a:r>
            <a:r>
              <a:rPr lang="en-US" altLang="ja-JP" sz="3200" dirty="0" smtClean="0"/>
              <a:t>AdS</a:t>
            </a:r>
            <a:r>
              <a:rPr lang="en-US" altLang="ja-JP" sz="3200" baseline="-25000" dirty="0" smtClean="0"/>
              <a:t>4</a:t>
            </a:r>
            <a:r>
              <a:rPr lang="en-US" altLang="ja-JP" sz="3200" dirty="0" smtClean="0"/>
              <a:t> x </a:t>
            </a:r>
            <a:r>
              <a:rPr lang="en-US" altLang="ja-JP" sz="3200" dirty="0" smtClean="0">
                <a:sym typeface="Wingdings" pitchFamily="2" charset="2"/>
              </a:rPr>
              <a:t>CP</a:t>
            </a:r>
            <a:r>
              <a:rPr lang="en-US" altLang="ja-JP" sz="3200" baseline="-25000" dirty="0" smtClean="0">
                <a:sym typeface="Wingdings" pitchFamily="2" charset="2"/>
              </a:rPr>
              <a:t>3</a:t>
            </a:r>
            <a:endParaRPr kumimoji="1" lang="en-US" altLang="ja-JP" sz="3200" dirty="0" smtClean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en-US" altLang="ja-JP" sz="3200" dirty="0" smtClean="0">
                <a:sym typeface="Wingdings" pitchFamily="2" charset="2"/>
              </a:rPr>
              <a:t> </a:t>
            </a:r>
            <a:r>
              <a:rPr lang="en-US" altLang="ja-JP" sz="3200" dirty="0" smtClean="0">
                <a:sym typeface="Wingdings" pitchFamily="2" charset="2"/>
              </a:rPr>
              <a:t>Spectrum of SUGRA field coincides with </a:t>
            </a:r>
            <a:r>
              <a:rPr lang="en-US" altLang="ja-JP" sz="3200" dirty="0" err="1" smtClean="0">
                <a:sym typeface="Wingdings" pitchFamily="2" charset="2"/>
              </a:rPr>
              <a:t>chiral</a:t>
            </a:r>
            <a:r>
              <a:rPr lang="en-US" altLang="ja-JP" sz="3200" dirty="0" smtClean="0">
                <a:sym typeface="Wingdings" pitchFamily="2" charset="2"/>
              </a:rPr>
              <a:t> primary in field theory </a:t>
            </a:r>
            <a:r>
              <a:rPr lang="en-US" altLang="ja-JP" sz="3200" dirty="0" smtClean="0">
                <a:sym typeface="Wingdings" pitchFamily="2" charset="2"/>
              </a:rPr>
              <a:t>!</a:t>
            </a:r>
            <a:endParaRPr kumimoji="1" lang="en-US" altLang="ja-JP" sz="32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Integrable</a:t>
            </a:r>
            <a:r>
              <a:rPr kumimoji="1" lang="en-US" altLang="ja-JP" dirty="0" smtClean="0"/>
              <a:t> model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28662" y="1428736"/>
            <a:ext cx="34514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Color singlet operator:</a:t>
            </a:r>
            <a:endParaRPr kumimoji="1" lang="ja-JP" altLang="en-US" sz="2800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2500298" y="2071678"/>
          <a:ext cx="2928958" cy="495999"/>
        </p:xfrm>
        <a:graphic>
          <a:graphicData uri="http://schemas.openxmlformats.org/presentationml/2006/ole">
            <p:oleObj spid="_x0000_s114689" name="Formula" r:id="rId4" imgW="1096200" imgH="185760" progId="Equation.Ribbit">
              <p:embed/>
            </p:oleObj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928662" y="2786058"/>
            <a:ext cx="72341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IIB AdS</a:t>
            </a:r>
            <a:r>
              <a:rPr lang="en-US" altLang="ja-JP" sz="2400" baseline="-25000" dirty="0" smtClean="0"/>
              <a:t>4</a:t>
            </a:r>
            <a:r>
              <a:rPr kumimoji="1" lang="en-US" altLang="ja-JP" sz="2400" dirty="0" smtClean="0"/>
              <a:t> x S</a:t>
            </a:r>
            <a:r>
              <a:rPr kumimoji="1" lang="en-US" altLang="ja-JP" sz="2400" baseline="-25000" dirty="0" smtClean="0"/>
              <a:t>5</a:t>
            </a:r>
            <a:r>
              <a:rPr kumimoji="1" lang="en-US" altLang="ja-JP" sz="2400" dirty="0" smtClean="0"/>
              <a:t>  </a:t>
            </a:r>
            <a:r>
              <a:rPr kumimoji="1" lang="en-US" altLang="ja-JP" sz="2400" dirty="0" smtClean="0">
                <a:sym typeface="Wingdings" pitchFamily="2" charset="2"/>
              </a:rPr>
              <a:t> IIA </a:t>
            </a:r>
            <a:r>
              <a:rPr lang="en-US" altLang="ja-JP" sz="2400" dirty="0" smtClean="0"/>
              <a:t>AdS</a:t>
            </a:r>
            <a:r>
              <a:rPr lang="en-US" altLang="ja-JP" sz="2400" baseline="-25000" dirty="0" smtClean="0"/>
              <a:t>4 </a:t>
            </a:r>
            <a:r>
              <a:rPr kumimoji="1" lang="en-US" altLang="ja-JP" sz="2400" dirty="0" smtClean="0">
                <a:sym typeface="Wingdings" pitchFamily="2" charset="2"/>
              </a:rPr>
              <a:t>x CP</a:t>
            </a:r>
            <a:r>
              <a:rPr kumimoji="1" lang="en-US" altLang="ja-JP" sz="2400" baseline="30000" dirty="0" smtClean="0">
                <a:sym typeface="Wingdings" pitchFamily="2" charset="2"/>
              </a:rPr>
              <a:t>3</a:t>
            </a:r>
            <a:r>
              <a:rPr kumimoji="1" lang="en-US" altLang="ja-JP" sz="2400" dirty="0" smtClean="0">
                <a:sym typeface="Wingdings" pitchFamily="2" charset="2"/>
              </a:rPr>
              <a:t>  : </a:t>
            </a:r>
            <a:r>
              <a:rPr kumimoji="1" lang="en-US" altLang="ja-JP" sz="2400" dirty="0" err="1" smtClean="0">
                <a:sym typeface="Wingdings" pitchFamily="2" charset="2"/>
              </a:rPr>
              <a:t>integrability</a:t>
            </a:r>
            <a:r>
              <a:rPr kumimoji="1" lang="en-US" altLang="ja-JP" sz="2400" dirty="0" smtClean="0">
                <a:sym typeface="Wingdings" pitchFamily="2" charset="2"/>
              </a:rPr>
              <a:t> at two loops</a:t>
            </a:r>
            <a:endParaRPr kumimoji="1" lang="ja-JP" altLang="en-US" sz="2400" dirty="0"/>
          </a:p>
        </p:txBody>
      </p:sp>
      <p:pic>
        <p:nvPicPr>
          <p:cNvPr id="11469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43042" y="3500438"/>
            <a:ext cx="72009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4691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43042" y="5286388"/>
            <a:ext cx="675185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テキスト ボックス 7"/>
          <p:cNvSpPr txBox="1"/>
          <p:nvPr/>
        </p:nvSpPr>
        <p:spPr>
          <a:xfrm>
            <a:off x="928662" y="4857760"/>
            <a:ext cx="3059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Spin chain Hamiltonian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857884" y="2071678"/>
            <a:ext cx="2350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alternating spin system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28662" y="6215082"/>
            <a:ext cx="5314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err="1" smtClean="0"/>
              <a:t>Osp</a:t>
            </a:r>
            <a:r>
              <a:rPr kumimoji="1" lang="en-US" altLang="ja-JP" sz="2400" dirty="0" smtClean="0"/>
              <a:t>(2,2|6) invariant Bethe </a:t>
            </a:r>
            <a:r>
              <a:rPr kumimoji="1" lang="en-US" altLang="ja-JP" sz="2400" dirty="0" err="1" smtClean="0"/>
              <a:t>ansats</a:t>
            </a:r>
            <a:r>
              <a:rPr kumimoji="1" lang="en-US" altLang="ja-JP" sz="2400" dirty="0" smtClean="0"/>
              <a:t> system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1071546"/>
            <a:ext cx="8286808" cy="2286016"/>
          </a:xfrm>
        </p:spPr>
        <p:txBody>
          <a:bodyPr>
            <a:noAutofit/>
          </a:bodyPr>
          <a:lstStyle/>
          <a:p>
            <a:r>
              <a:rPr kumimoji="1" lang="en-US" altLang="ja-JP" sz="8000" dirty="0" smtClean="0"/>
              <a:t>VI. </a:t>
            </a:r>
            <a:r>
              <a:rPr kumimoji="1" lang="en-US" altLang="ja-JP" sz="8000" dirty="0" err="1" smtClean="0"/>
              <a:t>Nambu</a:t>
            </a:r>
            <a:r>
              <a:rPr kumimoji="1" lang="en-US" altLang="ja-JP" sz="8000" dirty="0" smtClean="0"/>
              <a:t> bracket, M5 &amp; Entropy law</a:t>
            </a:r>
            <a:endParaRPr kumimoji="1" lang="ja-JP" altLang="en-US" sz="80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357686" y="3786190"/>
            <a:ext cx="326409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0804.3629 Ho-M</a:t>
            </a:r>
            <a:endParaRPr kumimoji="1" lang="en-US" altLang="ja-JP" dirty="0" smtClean="0"/>
          </a:p>
          <a:p>
            <a:r>
              <a:rPr lang="en-US" altLang="ja-JP" dirty="0" smtClean="0"/>
              <a:t>0805.2898 Ho-Imamura-M-</a:t>
            </a:r>
            <a:r>
              <a:rPr lang="en-US" altLang="ja-JP" dirty="0" err="1" smtClean="0"/>
              <a:t>Shiba</a:t>
            </a:r>
            <a:endParaRPr lang="en-US" altLang="ja-JP" dirty="0" smtClean="0"/>
          </a:p>
          <a:p>
            <a:r>
              <a:rPr lang="en-US" altLang="ja-JP" dirty="0" smtClean="0"/>
              <a:t>0806.0335 Park-</a:t>
            </a:r>
            <a:r>
              <a:rPr lang="en-US" altLang="ja-JP" dirty="0" err="1" smtClean="0"/>
              <a:t>Sochichiu</a:t>
            </a:r>
            <a:endParaRPr lang="en-US" altLang="ja-JP" dirty="0" smtClean="0"/>
          </a:p>
          <a:p>
            <a:r>
              <a:rPr lang="en-US" altLang="ja-JP" dirty="0" smtClean="0"/>
              <a:t>0806.4777 </a:t>
            </a:r>
            <a:r>
              <a:rPr lang="en-US" altLang="ja-JP" dirty="0" err="1" smtClean="0"/>
              <a:t>Bandos</a:t>
            </a:r>
            <a:r>
              <a:rPr lang="en-US" altLang="ja-JP" dirty="0" smtClean="0"/>
              <a:t>-Townsend</a:t>
            </a:r>
            <a:endParaRPr lang="en-US" altLang="ja-JP" dirty="0" smtClean="0"/>
          </a:p>
          <a:p>
            <a:r>
              <a:rPr lang="en-US" altLang="ja-JP" dirty="0" smtClean="0"/>
              <a:t>0807.0812 Chu-Ho-M-</a:t>
            </a:r>
            <a:r>
              <a:rPr lang="en-US" altLang="ja-JP" dirty="0" err="1" smtClean="0"/>
              <a:t>Shiba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032240" y="500042"/>
            <a:ext cx="62544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:original membrane </a:t>
            </a:r>
            <a:r>
              <a:rPr kumimoji="1" lang="en-US" altLang="ja-JP" sz="2800" dirty="0" err="1" smtClean="0"/>
              <a:t>worldvolume</a:t>
            </a:r>
            <a:endParaRPr kumimoji="1" lang="en-US" altLang="ja-JP" sz="2800" dirty="0" smtClean="0"/>
          </a:p>
          <a:p>
            <a:r>
              <a:rPr lang="en-US" altLang="ja-JP" sz="2800" dirty="0" smtClean="0"/>
              <a:t> :3 dim </a:t>
            </a:r>
            <a:r>
              <a:rPr lang="en-US" altLang="ja-JP" sz="2800" dirty="0" err="1" smtClean="0"/>
              <a:t>mfd</a:t>
            </a:r>
            <a:r>
              <a:rPr lang="en-US" altLang="ja-JP" sz="2800" dirty="0" smtClean="0"/>
              <a:t> where NP structure is defined</a:t>
            </a:r>
            <a:endParaRPr kumimoji="1" lang="ja-JP" altLang="en-US" sz="2800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7643834" y="595295"/>
          <a:ext cx="336550" cy="333375"/>
        </p:xfrm>
        <a:graphic>
          <a:graphicData uri="http://schemas.openxmlformats.org/presentationml/2006/ole">
            <p:oleObj spid="_x0000_s36866" name="Formula" r:id="rId4" imgW="169200" imgH="167760" progId="Equation.Ribbit">
              <p:embed/>
            </p:oleObj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7643834" y="979473"/>
          <a:ext cx="361950" cy="377825"/>
        </p:xfrm>
        <a:graphic>
          <a:graphicData uri="http://schemas.openxmlformats.org/presentationml/2006/ole">
            <p:oleObj spid="_x0000_s36867" name="Formula" r:id="rId5" imgW="181800" imgH="190800" progId="Equation.Ribbit">
              <p:embed/>
            </p:oleObj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571604" y="2433640"/>
            <a:ext cx="1175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M2 (3d)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143504" y="2472041"/>
            <a:ext cx="1175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M5 (6d)</a:t>
            </a:r>
            <a:endParaRPr kumimoji="1" lang="ja-JP" altLang="en-US" sz="2400" dirty="0"/>
          </a:p>
        </p:txBody>
      </p:sp>
      <p:sp>
        <p:nvSpPr>
          <p:cNvPr id="8" name="右矢印 7"/>
          <p:cNvSpPr/>
          <p:nvPr/>
        </p:nvSpPr>
        <p:spPr>
          <a:xfrm>
            <a:off x="3143240" y="2647954"/>
            <a:ext cx="1785950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/>
        </p:nvGraphicFramePr>
        <p:xfrm>
          <a:off x="2000232" y="3148020"/>
          <a:ext cx="355600" cy="327025"/>
        </p:xfrm>
        <a:graphic>
          <a:graphicData uri="http://schemas.openxmlformats.org/presentationml/2006/ole">
            <p:oleObj spid="_x0000_s36868" name="Formula" r:id="rId6" imgW="179280" imgH="165240" progId="Equation.Ribbit">
              <p:embed/>
            </p:oleObj>
          </a:graphicData>
        </a:graphic>
      </p:graphicFrame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5248287" y="3148020"/>
          <a:ext cx="1038225" cy="346075"/>
        </p:xfrm>
        <a:graphic>
          <a:graphicData uri="http://schemas.openxmlformats.org/presentationml/2006/ole">
            <p:oleObj spid="_x0000_s36869" name="Formula" r:id="rId7" imgW="524520" imgH="175320" progId="Equation.Ribbit">
              <p:embed/>
            </p:oleObj>
          </a:graphicData>
        </a:graphic>
      </p:graphicFrame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714348" y="642918"/>
          <a:ext cx="355600" cy="327025"/>
        </p:xfrm>
        <a:graphic>
          <a:graphicData uri="http://schemas.openxmlformats.org/presentationml/2006/ole">
            <p:oleObj spid="_x0000_s36870" name="Formula" r:id="rId8" imgW="179280" imgH="165240" progId="Equation.Ribbit">
              <p:embed/>
            </p:oleObj>
          </a:graphicData>
        </a:graphic>
      </p:graphicFrame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728663" y="1062038"/>
          <a:ext cx="327025" cy="346075"/>
        </p:xfrm>
        <a:graphic>
          <a:graphicData uri="http://schemas.openxmlformats.org/presentationml/2006/ole">
            <p:oleObj spid="_x0000_s36871" name="Formula" r:id="rId9" imgW="165240" imgH="175320" progId="Equation.Ribbit">
              <p:embed/>
            </p:oleObj>
          </a:graphicData>
        </a:graphic>
      </p:graphicFrame>
      <p:graphicFrame>
        <p:nvGraphicFramePr>
          <p:cNvPr id="13" name="オブジェクト 12"/>
          <p:cNvGraphicFramePr>
            <a:graphicFrameLocks noChangeAspect="1"/>
          </p:cNvGraphicFramePr>
          <p:nvPr/>
        </p:nvGraphicFramePr>
        <p:xfrm>
          <a:off x="1714480" y="4005276"/>
          <a:ext cx="4735513" cy="1281112"/>
        </p:xfrm>
        <a:graphic>
          <a:graphicData uri="http://schemas.openxmlformats.org/presentationml/2006/ole">
            <p:oleObj spid="_x0000_s36872" name="Formula" r:id="rId10" imgW="2388960" imgH="645480" progId="Equation.Ribbit">
              <p:embed/>
            </p:oleObj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/>
        </p:nvGraphicFramePr>
        <p:xfrm>
          <a:off x="785786" y="1714488"/>
          <a:ext cx="3995738" cy="361950"/>
        </p:xfrm>
        <a:graphic>
          <a:graphicData uri="http://schemas.openxmlformats.org/presentationml/2006/ole">
            <p:oleObj spid="_x0000_s36874" name="Formula" r:id="rId11" imgW="2015640" imgH="181800" progId="Equation.Ribbit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928662" y="785794"/>
            <a:ext cx="58743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Gauge field </a:t>
            </a:r>
            <a:r>
              <a:rPr kumimoji="1" lang="en-US" altLang="ja-JP" sz="2400" dirty="0" err="1" smtClean="0"/>
              <a:t>bilocal</a:t>
            </a:r>
            <a:r>
              <a:rPr kumimoji="1" lang="en-US" altLang="ja-JP" sz="2400" dirty="0" smtClean="0"/>
              <a:t> in N?</a:t>
            </a:r>
          </a:p>
          <a:p>
            <a:r>
              <a:rPr lang="en-US" altLang="ja-JP" sz="2400" dirty="0" smtClean="0">
                <a:sym typeface="Wingdings" pitchFamily="2" charset="2"/>
              </a:rPr>
              <a:t></a:t>
            </a:r>
            <a:r>
              <a:rPr lang="ja-JP" altLang="en-US" sz="2400" dirty="0" smtClean="0">
                <a:sym typeface="Wingdings" pitchFamily="2" charset="2"/>
              </a:rPr>
              <a:t>　</a:t>
            </a:r>
            <a:r>
              <a:rPr lang="en-US" altLang="ja-JP" sz="2400" dirty="0" smtClean="0">
                <a:sym typeface="Wingdings" pitchFamily="2" charset="2"/>
              </a:rPr>
              <a:t>No!  They appear only in the combination</a:t>
            </a:r>
            <a:endParaRPr kumimoji="1" lang="ja-JP" altLang="en-US" sz="2400" dirty="0"/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/>
        </p:nvGraphicFramePr>
        <p:xfrm>
          <a:off x="1000100" y="2000240"/>
          <a:ext cx="7267575" cy="1271588"/>
        </p:xfrm>
        <a:graphic>
          <a:graphicData uri="http://schemas.openxmlformats.org/presentationml/2006/ole">
            <p:oleObj spid="_x0000_s37890" name="Formula" r:id="rId4" imgW="3666600" imgH="641520" progId="Equation.Ribbit">
              <p:embed/>
            </p:oleObj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000100" y="3714752"/>
            <a:ext cx="2662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So what we need is,</a:t>
            </a:r>
            <a:endParaRPr kumimoji="1" lang="ja-JP" altLang="en-US" sz="2400" dirty="0"/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/>
        </p:nvGraphicFramePr>
        <p:xfrm>
          <a:off x="2214546" y="4286256"/>
          <a:ext cx="4251325" cy="835025"/>
        </p:xfrm>
        <a:graphic>
          <a:graphicData uri="http://schemas.openxmlformats.org/presentationml/2006/ole">
            <p:oleObj spid="_x0000_s37891" name="Formula" r:id="rId5" imgW="2147760" imgH="420480" progId="Equation.Ribbit">
              <p:embed/>
            </p:oleObj>
          </a:graphicData>
        </a:graphic>
      </p:graphicFrame>
      <p:cxnSp>
        <p:nvCxnSpPr>
          <p:cNvPr id="7" name="直線コネクタ 6"/>
          <p:cNvCxnSpPr/>
          <p:nvPr/>
        </p:nvCxnSpPr>
        <p:spPr>
          <a:xfrm>
            <a:off x="5357818" y="4929198"/>
            <a:ext cx="1143008" cy="15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5539162" y="5072074"/>
            <a:ext cx="1604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local field in 6d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214414" y="714356"/>
            <a:ext cx="3640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Division of transverse space</a:t>
            </a:r>
            <a:endParaRPr kumimoji="1" lang="ja-JP" altLang="en-US" sz="2400" dirty="0"/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/>
        </p:nvGraphicFramePr>
        <p:xfrm>
          <a:off x="1428728" y="1857364"/>
          <a:ext cx="1135062" cy="327025"/>
        </p:xfrm>
        <a:graphic>
          <a:graphicData uri="http://schemas.openxmlformats.org/presentationml/2006/ole">
            <p:oleObj spid="_x0000_s38914" name="Formula" r:id="rId4" imgW="573120" imgH="165240" progId="Equation.Ribbit">
              <p:embed/>
            </p:oleObj>
          </a:graphicData>
        </a:graphic>
      </p:graphicFrame>
      <p:cxnSp>
        <p:nvCxnSpPr>
          <p:cNvPr id="5" name="直線コネクタ 4"/>
          <p:cNvCxnSpPr/>
          <p:nvPr/>
        </p:nvCxnSpPr>
        <p:spPr>
          <a:xfrm flipV="1">
            <a:off x="2786050" y="1571612"/>
            <a:ext cx="500066" cy="4286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2795574" y="2000240"/>
            <a:ext cx="490542" cy="42046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オブジェクト 7"/>
          <p:cNvGraphicFramePr>
            <a:graphicFrameLocks noChangeAspect="1"/>
          </p:cNvGraphicFramePr>
          <p:nvPr/>
        </p:nvGraphicFramePr>
        <p:xfrm>
          <a:off x="3357554" y="1357298"/>
          <a:ext cx="4068762" cy="393700"/>
        </p:xfrm>
        <a:graphic>
          <a:graphicData uri="http://schemas.openxmlformats.org/presentationml/2006/ole">
            <p:oleObj spid="_x0000_s38915" name="Formula" r:id="rId5" imgW="2052360" imgH="198360" progId="Equation.Ribbit">
              <p:embed/>
            </p:oleObj>
          </a:graphicData>
        </a:graphic>
      </p:graphicFrame>
      <p:graphicFrame>
        <p:nvGraphicFramePr>
          <p:cNvPr id="9" name="オブジェクト 8"/>
          <p:cNvGraphicFramePr>
            <a:graphicFrameLocks noChangeAspect="1"/>
          </p:cNvGraphicFramePr>
          <p:nvPr/>
        </p:nvGraphicFramePr>
        <p:xfrm>
          <a:off x="3357554" y="2214554"/>
          <a:ext cx="5340350" cy="327025"/>
        </p:xfrm>
        <a:graphic>
          <a:graphicData uri="http://schemas.openxmlformats.org/presentationml/2006/ole">
            <p:oleObj spid="_x0000_s38916" name="Formula" r:id="rId6" imgW="2693880" imgH="165240" progId="Equation.Ribbit">
              <p:embed/>
            </p:oleObj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1214414" y="3214686"/>
            <a:ext cx="1173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We put,</a:t>
            </a:r>
            <a:endParaRPr kumimoji="1" lang="ja-JP" altLang="en-US" sz="2400" dirty="0"/>
          </a:p>
        </p:txBody>
      </p:sp>
      <p:graphicFrame>
        <p:nvGraphicFramePr>
          <p:cNvPr id="11" name="オブジェクト 10"/>
          <p:cNvGraphicFramePr>
            <a:graphicFrameLocks noChangeAspect="1"/>
          </p:cNvGraphicFramePr>
          <p:nvPr/>
        </p:nvGraphicFramePr>
        <p:xfrm>
          <a:off x="1652610" y="3813183"/>
          <a:ext cx="6134100" cy="687387"/>
        </p:xfrm>
        <a:graphic>
          <a:graphicData uri="http://schemas.openxmlformats.org/presentationml/2006/ole">
            <p:oleObj spid="_x0000_s38917" name="Formula" r:id="rId7" imgW="3096360" imgH="345600" progId="Equation.Ribbit">
              <p:embed/>
            </p:oleObj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1214414" y="4643446"/>
            <a:ext cx="17828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Fields on M5</a:t>
            </a:r>
            <a:endParaRPr kumimoji="1" lang="ja-JP" altLang="en-US" sz="2400" dirty="0"/>
          </a:p>
        </p:txBody>
      </p:sp>
      <p:graphicFrame>
        <p:nvGraphicFramePr>
          <p:cNvPr id="13" name="オブジェクト 12"/>
          <p:cNvGraphicFramePr>
            <a:graphicFrameLocks noChangeAspect="1"/>
          </p:cNvGraphicFramePr>
          <p:nvPr/>
        </p:nvGraphicFramePr>
        <p:xfrm>
          <a:off x="2643174" y="5143512"/>
          <a:ext cx="1819275" cy="400050"/>
        </p:xfrm>
        <a:graphic>
          <a:graphicData uri="http://schemas.openxmlformats.org/presentationml/2006/ole">
            <p:oleObj spid="_x0000_s38918" name="Formula" r:id="rId8" imgW="917280" imgH="201960" progId="Equation.Ribbit">
              <p:embed/>
            </p:oleObj>
          </a:graphicData>
        </a:graphic>
      </p:graphicFrame>
      <p:cxnSp>
        <p:nvCxnSpPr>
          <p:cNvPr id="15" name="直線コネクタ 14"/>
          <p:cNvCxnSpPr/>
          <p:nvPr/>
        </p:nvCxnSpPr>
        <p:spPr>
          <a:xfrm>
            <a:off x="3357554" y="5572140"/>
            <a:ext cx="1143008" cy="1588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3643306" y="5715016"/>
            <a:ext cx="5326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Self-dual two form after field redefinition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Gauge symmetry on M5</a:t>
            </a:r>
            <a:endParaRPr kumimoji="1" lang="ja-JP" altLang="en-US" dirty="0"/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/>
        </p:nvGraphicFramePr>
        <p:xfrm>
          <a:off x="1214414" y="1643050"/>
          <a:ext cx="6134100" cy="4030663"/>
        </p:xfrm>
        <a:graphic>
          <a:graphicData uri="http://schemas.openxmlformats.org/presentationml/2006/ole">
            <p:oleObj spid="_x0000_s39938" name="Formula" r:id="rId4" imgW="3093840" imgH="2027160" progId="Equation.Ribbit">
              <p:embed/>
            </p:oleObj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000100" y="6000768"/>
            <a:ext cx="7958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BLG gauge symmetry reduces to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volume preserving </a:t>
            </a:r>
            <a:r>
              <a:rPr kumimoji="1" lang="en-US" altLang="ja-JP" sz="2400" dirty="0" err="1" smtClean="0">
                <a:solidFill>
                  <a:srgbClr val="FF0000"/>
                </a:solidFill>
              </a:rPr>
              <a:t>diffeo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 of N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M5</a:t>
            </a:r>
            <a:r>
              <a:rPr kumimoji="1" lang="en-US" altLang="ja-JP" dirty="0" smtClean="0"/>
              <a:t> Action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14348" y="1528692"/>
            <a:ext cx="5157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B050"/>
                </a:solidFill>
              </a:rPr>
              <a:t>Quadratic part (HM2, complete formula HIMS4)</a:t>
            </a:r>
            <a:endParaRPr kumimoji="1" lang="ja-JP" altLang="en-US" sz="2000" dirty="0">
              <a:solidFill>
                <a:srgbClr val="00B050"/>
              </a:solidFill>
            </a:endParaRP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738188" y="2214563"/>
          <a:ext cx="7518400" cy="1406525"/>
        </p:xfrm>
        <a:graphic>
          <a:graphicData uri="http://schemas.openxmlformats.org/presentationml/2006/ole">
            <p:oleObj spid="_x0000_s41986" name="Formula" r:id="rId4" imgW="3792240" imgH="707400" progId="Equation.Ribbit">
              <p:embed/>
            </p:oleObj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643042" y="3929066"/>
            <a:ext cx="38853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Lorentz covariant for X</a:t>
            </a:r>
            <a:r>
              <a:rPr kumimoji="1" lang="en-US" altLang="ja-JP" sz="2400" baseline="30000" dirty="0" smtClean="0"/>
              <a:t>i</a:t>
            </a:r>
            <a:r>
              <a:rPr kumimoji="1" lang="en-US" altLang="ja-JP" sz="2400" dirty="0" smtClean="0"/>
              <a:t> and Ψ</a:t>
            </a:r>
          </a:p>
          <a:p>
            <a:r>
              <a:rPr kumimoji="1" lang="en-US" altLang="ja-JP" sz="2400" dirty="0" smtClean="0"/>
              <a:t> but non-covariant for b fields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14348" y="5143512"/>
            <a:ext cx="7213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i="1" dirty="0" smtClean="0">
                <a:solidFill>
                  <a:srgbClr val="FF0000"/>
                </a:solidFill>
              </a:rPr>
              <a:t>However, the </a:t>
            </a:r>
            <a:r>
              <a:rPr kumimoji="1" lang="en-US" altLang="ja-JP" sz="2400" b="1" i="1" dirty="0" err="1" smtClean="0">
                <a:solidFill>
                  <a:srgbClr val="FF0000"/>
                </a:solidFill>
              </a:rPr>
              <a:t>e.o.m</a:t>
            </a:r>
            <a:r>
              <a:rPr kumimoji="1" lang="en-US" altLang="ja-JP" sz="2400" b="1" i="1" dirty="0" smtClean="0">
                <a:solidFill>
                  <a:srgbClr val="FF0000"/>
                </a:solidFill>
              </a:rPr>
              <a:t> becomes covariant even for b fields</a:t>
            </a:r>
            <a:endParaRPr kumimoji="1" lang="ja-JP" altLang="en-US" sz="2400" b="1" i="1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00298" y="5857892"/>
            <a:ext cx="4544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i="1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kumimoji="1" lang="en-US" altLang="ja-JP" sz="2400" b="1" i="1" dirty="0" smtClean="0">
                <a:solidFill>
                  <a:srgbClr val="FF0000"/>
                </a:solidFill>
              </a:rPr>
              <a:t>self-dual two form fields on M5</a:t>
            </a:r>
            <a:endParaRPr kumimoji="1" lang="ja-JP" altLang="en-US" sz="2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Derivation of N</a:t>
            </a:r>
            <a:r>
              <a:rPr kumimoji="1" lang="en-US" altLang="ja-JP" baseline="30000" dirty="0" smtClean="0"/>
              <a:t>3/2</a:t>
            </a:r>
            <a:r>
              <a:rPr kumimoji="1" lang="en-US" altLang="ja-JP" dirty="0" smtClean="0"/>
              <a:t> law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000760" y="1357298"/>
            <a:ext cx="1797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Chu-Ho-M-</a:t>
            </a:r>
            <a:r>
              <a:rPr kumimoji="1" lang="en-US" altLang="ja-JP" dirty="0" err="1" smtClean="0"/>
              <a:t>Shiba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4348" y="1714488"/>
            <a:ext cx="5378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Cut-off version </a:t>
            </a:r>
            <a:r>
              <a:rPr kumimoji="1" lang="en-US" altLang="ja-JP" sz="2400" dirty="0" smtClean="0"/>
              <a:t>of Nambu-Poisson bracket</a:t>
            </a:r>
            <a:endParaRPr kumimoji="1" lang="ja-JP" altLang="en-US" sz="2400" dirty="0"/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/>
        </p:nvGraphicFramePr>
        <p:xfrm>
          <a:off x="1928794" y="2786058"/>
          <a:ext cx="3081338" cy="336550"/>
        </p:xfrm>
        <a:graphic>
          <a:graphicData uri="http://schemas.openxmlformats.org/presentationml/2006/ole">
            <p:oleObj spid="_x0000_s138242" name="Formula" r:id="rId4" imgW="1553400" imgH="169200" progId="Equation.Ribbit">
              <p:embed/>
            </p:oleObj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428728" y="2285992"/>
            <a:ext cx="5637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Truncate the Hilbert space to polynomials with degree ≤ N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00166" y="3357562"/>
            <a:ext cx="46987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This 3-bracket still satisfies </a:t>
            </a:r>
            <a:r>
              <a:rPr kumimoji="1" lang="en-US" altLang="ja-JP" dirty="0" smtClean="0">
                <a:solidFill>
                  <a:srgbClr val="FF0000"/>
                </a:solidFill>
              </a:rPr>
              <a:t>fundamental identity</a:t>
            </a:r>
          </a:p>
          <a:p>
            <a:r>
              <a:rPr lang="en-US" altLang="ja-JP" dirty="0" smtClean="0"/>
              <a:t>  </a:t>
            </a:r>
            <a:r>
              <a:rPr lang="en-US" altLang="ja-JP" dirty="0" smtClean="0">
                <a:sym typeface="Wingdings" pitchFamily="2" charset="2"/>
              </a:rPr>
              <a:t> can define N=8 SUSY equation of motion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00100" y="4286256"/>
            <a:ext cx="4896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Number of </a:t>
            </a:r>
            <a:r>
              <a:rPr kumimoji="1" lang="en-US" altLang="ja-JP" dirty="0" err="1" smtClean="0"/>
              <a:t>moduli</a:t>
            </a:r>
            <a:r>
              <a:rPr kumimoji="1" lang="en-US" altLang="ja-JP" dirty="0" smtClean="0"/>
              <a:t>: mutually commuting elements</a:t>
            </a:r>
            <a:endParaRPr kumimoji="1" lang="ja-JP" altLang="en-US" dirty="0"/>
          </a:p>
        </p:txBody>
      </p:sp>
      <p:graphicFrame>
        <p:nvGraphicFramePr>
          <p:cNvPr id="138243" name="Object 3"/>
          <p:cNvGraphicFramePr>
            <a:graphicFrameLocks noChangeAspect="1"/>
          </p:cNvGraphicFramePr>
          <p:nvPr/>
        </p:nvGraphicFramePr>
        <p:xfrm>
          <a:off x="6072198" y="4286256"/>
          <a:ext cx="1697038" cy="336550"/>
        </p:xfrm>
        <a:graphic>
          <a:graphicData uri="http://schemas.openxmlformats.org/presentationml/2006/ole">
            <p:oleObj spid="_x0000_s138243" name="Formula" r:id="rId5" imgW="856080" imgH="169200" progId="Equation.Ribbit">
              <p:embed/>
            </p:oleObj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1714480" y="4786322"/>
            <a:ext cx="4327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ym typeface="Wingdings" pitchFamily="2" charset="2"/>
              </a:rPr>
              <a:t> </a:t>
            </a:r>
            <a:r>
              <a:rPr kumimoji="1" lang="en-US" altLang="ja-JP" dirty="0" smtClean="0"/>
              <a:t>f, g, h: function of two variables, x</a:t>
            </a:r>
            <a:r>
              <a:rPr kumimoji="1" lang="en-US" altLang="ja-JP" baseline="30000" dirty="0" smtClean="0"/>
              <a:t>1</a:t>
            </a:r>
            <a:r>
              <a:rPr kumimoji="1" lang="en-US" altLang="ja-JP" dirty="0" smtClean="0"/>
              <a:t> and x</a:t>
            </a:r>
            <a:r>
              <a:rPr kumimoji="1" lang="en-US" altLang="ja-JP" baseline="30000" dirty="0" smtClean="0"/>
              <a:t>2</a:t>
            </a:r>
            <a:endParaRPr kumimoji="1" lang="ja-JP" altLang="en-US" baseline="30000" dirty="0"/>
          </a:p>
        </p:txBody>
      </p:sp>
      <p:graphicFrame>
        <p:nvGraphicFramePr>
          <p:cNvPr id="11" name="オブジェクト 10"/>
          <p:cNvGraphicFramePr>
            <a:graphicFrameLocks noChangeAspect="1"/>
          </p:cNvGraphicFramePr>
          <p:nvPr/>
        </p:nvGraphicFramePr>
        <p:xfrm>
          <a:off x="6215074" y="4786322"/>
          <a:ext cx="1266825" cy="384175"/>
        </p:xfrm>
        <a:graphic>
          <a:graphicData uri="http://schemas.openxmlformats.org/presentationml/2006/ole">
            <p:oleObj spid="_x0000_s138244" name="Formula" r:id="rId6" imgW="639000" imgH="193320" progId="Equation.Ribbit">
              <p:embed/>
            </p:oleObj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1000100" y="5286388"/>
            <a:ext cx="2079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Degree of freedom: </a:t>
            </a:r>
            <a:endParaRPr kumimoji="1" lang="ja-JP" altLang="en-US" dirty="0"/>
          </a:p>
        </p:txBody>
      </p:sp>
      <p:graphicFrame>
        <p:nvGraphicFramePr>
          <p:cNvPr id="13" name="オブジェクト 12"/>
          <p:cNvGraphicFramePr>
            <a:graphicFrameLocks noChangeAspect="1"/>
          </p:cNvGraphicFramePr>
          <p:nvPr/>
        </p:nvGraphicFramePr>
        <p:xfrm>
          <a:off x="3214678" y="5286388"/>
          <a:ext cx="1195388" cy="379412"/>
        </p:xfrm>
        <a:graphic>
          <a:graphicData uri="http://schemas.openxmlformats.org/presentationml/2006/ole">
            <p:oleObj spid="_x0000_s138245" name="Formula" r:id="rId7" imgW="603360" imgH="191880" progId="Equation.Ribbit">
              <p:embed/>
            </p:oleObj>
          </a:graphicData>
        </a:graphic>
      </p:graphicFrame>
      <p:sp>
        <p:nvSpPr>
          <p:cNvPr id="14" name="右矢印 13"/>
          <p:cNvSpPr/>
          <p:nvPr/>
        </p:nvSpPr>
        <p:spPr>
          <a:xfrm>
            <a:off x="1500166" y="6000768"/>
            <a:ext cx="121444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38246" name="Object 6"/>
          <p:cNvGraphicFramePr>
            <a:graphicFrameLocks noChangeAspect="1"/>
          </p:cNvGraphicFramePr>
          <p:nvPr/>
        </p:nvGraphicFramePr>
        <p:xfrm>
          <a:off x="3000364" y="5929330"/>
          <a:ext cx="2655949" cy="500066"/>
        </p:xfrm>
        <a:graphic>
          <a:graphicData uri="http://schemas.openxmlformats.org/presentationml/2006/ole">
            <p:oleObj spid="_x0000_s138246" name="Formula" r:id="rId8" imgW="1024920" imgH="193320" progId="Equation.Ribbit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Namb</a:t>
            </a:r>
            <a:r>
              <a:rPr lang="en-US" altLang="ja-JP" dirty="0" smtClean="0"/>
              <a:t>u bracket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71472" y="1785926"/>
            <a:ext cx="6524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Y. Namb</a:t>
            </a:r>
            <a:r>
              <a:rPr lang="en-US" altLang="ja-JP" sz="2400" dirty="0" smtClean="0"/>
              <a:t>u (1973)  Generalization of Poisson bracket</a:t>
            </a:r>
            <a:endParaRPr kumimoji="1" lang="ja-JP" altLang="en-US" sz="2400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2357422" y="2428868"/>
          <a:ext cx="4100512" cy="727075"/>
        </p:xfrm>
        <a:graphic>
          <a:graphicData uri="http://schemas.openxmlformats.org/presentationml/2006/ole">
            <p:oleObj spid="_x0000_s1026" name="Formula" r:id="rId4" imgW="2067840" imgH="367200" progId="Equation.Ribbit">
              <p:embed/>
            </p:oleObj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642910" y="3214686"/>
            <a:ext cx="5311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Dynamical system with 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two</a:t>
            </a:r>
            <a:r>
              <a:rPr kumimoji="1" lang="en-US" altLang="ja-JP" sz="2400" dirty="0" smtClean="0"/>
              <a:t> Hamiltonians</a:t>
            </a:r>
            <a:endParaRPr kumimoji="1" lang="ja-JP" altLang="en-US" sz="2400" dirty="0"/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1571604" y="3857628"/>
          <a:ext cx="3219450" cy="323850"/>
        </p:xfrm>
        <a:graphic>
          <a:graphicData uri="http://schemas.openxmlformats.org/presentationml/2006/ole">
            <p:oleObj spid="_x0000_s1027" name="Formula" r:id="rId5" imgW="1623240" imgH="162720" progId="Equation.Ribbit">
              <p:embed/>
            </p:oleObj>
          </a:graphicData>
        </a:graphic>
      </p:graphicFrame>
      <p:graphicFrame>
        <p:nvGraphicFramePr>
          <p:cNvPr id="7" name="オブジェクト 6"/>
          <p:cNvGraphicFramePr>
            <a:graphicFrameLocks noChangeAspect="1"/>
          </p:cNvGraphicFramePr>
          <p:nvPr/>
        </p:nvGraphicFramePr>
        <p:xfrm>
          <a:off x="5357818" y="3643314"/>
          <a:ext cx="2020888" cy="679450"/>
        </p:xfrm>
        <a:graphic>
          <a:graphicData uri="http://schemas.openxmlformats.org/presentationml/2006/ole">
            <p:oleObj spid="_x0000_s1028" name="Formula" r:id="rId6" imgW="1018800" imgH="343080" progId="Equation.Ribbit">
              <p:embed/>
            </p:oleObj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642910" y="4357694"/>
            <a:ext cx="4323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Application to the motion of tops</a:t>
            </a:r>
            <a:endParaRPr kumimoji="1" lang="ja-JP" altLang="en-US" sz="2400" dirty="0"/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/>
        </p:nvGraphicFramePr>
        <p:xfrm>
          <a:off x="2428860" y="5143512"/>
          <a:ext cx="4479925" cy="677863"/>
        </p:xfrm>
        <a:graphic>
          <a:graphicData uri="http://schemas.openxmlformats.org/presentationml/2006/ole">
            <p:oleObj spid="_x0000_s1029" name="Formula" r:id="rId7" imgW="2260800" imgH="341640" progId="Equation.Ribbit">
              <p:embed/>
            </p:oleObj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714348" y="5143512"/>
            <a:ext cx="1791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Quantization</a:t>
            </a:r>
            <a:endParaRPr kumimoji="1" lang="ja-JP" altLang="en-US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786050" y="5929330"/>
            <a:ext cx="4077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>
                <a:solidFill>
                  <a:srgbClr val="0070C0"/>
                </a:solidFill>
              </a:rPr>
              <a:t>Long lasting difficult questions!</a:t>
            </a:r>
            <a:endParaRPr kumimoji="1" lang="ja-JP" altLang="en-US" sz="24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14348" y="642918"/>
            <a:ext cx="7429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/>
              <a:t>N</a:t>
            </a:r>
            <a:r>
              <a:rPr kumimoji="1" lang="en-US" altLang="ja-JP" sz="2800" baseline="30000" dirty="0" smtClean="0"/>
              <a:t>3/2</a:t>
            </a:r>
            <a:r>
              <a:rPr kumimoji="1" lang="en-US" altLang="ja-JP" sz="2800" dirty="0" smtClean="0"/>
              <a:t> law is a universal feature of (quantum) 3-algebra system?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14414" y="1773784"/>
            <a:ext cx="3347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u="sng" dirty="0" smtClean="0"/>
              <a:t>Quantum Nambu bracket</a:t>
            </a:r>
            <a:endParaRPr kumimoji="1" lang="ja-JP" altLang="en-US" sz="2400" u="sng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28794" y="2488164"/>
            <a:ext cx="52864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Cubic matrices (</a:t>
            </a:r>
            <a:r>
              <a:rPr kumimoji="1" lang="en-US" altLang="ja-JP" dirty="0" err="1" smtClean="0"/>
              <a:t>Awata</a:t>
            </a:r>
            <a:r>
              <a:rPr kumimoji="1" lang="en-US" altLang="ja-JP" dirty="0" smtClean="0"/>
              <a:t> et. al., Kawamura)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Matrix realization (</a:t>
            </a:r>
            <a:r>
              <a:rPr kumimoji="1" lang="en-US" altLang="ja-JP" dirty="0" err="1" smtClean="0"/>
              <a:t>Curtright-Zachos</a:t>
            </a:r>
            <a:r>
              <a:rPr kumimoji="1" lang="en-US" altLang="ja-JP" dirty="0" smtClean="0"/>
              <a:t>)</a:t>
            </a:r>
          </a:p>
          <a:p>
            <a:r>
              <a:rPr lang="en-US" altLang="ja-JP" dirty="0" smtClean="0"/>
              <a:t>Fuzzy S</a:t>
            </a:r>
            <a:r>
              <a:rPr lang="en-US" altLang="ja-JP" baseline="30000" dirty="0" smtClean="0"/>
              <a:t>3   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Raamsdonk</a:t>
            </a:r>
            <a:r>
              <a:rPr lang="en-US" altLang="ja-JP" dirty="0" smtClean="0"/>
              <a:t>) 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Generalization of Moyal product </a:t>
            </a:r>
          </a:p>
          <a:p>
            <a:r>
              <a:rPr lang="en-US" altLang="ja-JP" dirty="0" err="1" smtClean="0"/>
              <a:t>Zariski</a:t>
            </a:r>
            <a:r>
              <a:rPr lang="en-US" altLang="ja-JP" dirty="0" smtClean="0"/>
              <a:t> Quantization (</a:t>
            </a:r>
            <a:r>
              <a:rPr lang="en-US" altLang="ja-JP" dirty="0" err="1" smtClean="0"/>
              <a:t>Dito</a:t>
            </a:r>
            <a:r>
              <a:rPr lang="en-US" altLang="ja-JP" dirty="0" smtClean="0"/>
              <a:t> et. al.)</a:t>
            </a:r>
            <a:endParaRPr lang="en-US" altLang="ja-JP" baseline="30000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Open Membrane and noncommutative vortex string (</a:t>
            </a:r>
            <a:r>
              <a:rPr lang="en-US" altLang="ja-JP" dirty="0" err="1" smtClean="0"/>
              <a:t>Sasakura</a:t>
            </a:r>
            <a:r>
              <a:rPr lang="en-US" altLang="ja-JP" dirty="0" smtClean="0"/>
              <a:t>, Matsuo-</a:t>
            </a:r>
            <a:r>
              <a:rPr lang="en-US" altLang="ja-JP" dirty="0" err="1" smtClean="0"/>
              <a:t>Shibusa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Pioline</a:t>
            </a:r>
            <a:r>
              <a:rPr lang="en-US" altLang="ja-JP" dirty="0" smtClean="0"/>
              <a:t>)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42976" y="5702874"/>
            <a:ext cx="4787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mtClean="0"/>
              <a:t>Intertwine  </a:t>
            </a:r>
            <a:r>
              <a:rPr lang="en-US" altLang="ja-JP" dirty="0" smtClean="0"/>
              <a:t>M2 </a:t>
            </a:r>
            <a:r>
              <a:rPr lang="en-US" altLang="ja-JP" dirty="0" smtClean="0">
                <a:sym typeface="Wingdings" pitchFamily="2" charset="2"/>
              </a:rPr>
              <a:t>  M5 by taking large N limit?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VII. Conclusion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BLG model is a real breakthrough to understand M-theory</a:t>
            </a:r>
          </a:p>
          <a:p>
            <a:r>
              <a:rPr lang="en-US" altLang="ja-JP" dirty="0" smtClean="0"/>
              <a:t>It is the first realistic model where 3-algebra becomes the gauge symmetry</a:t>
            </a:r>
            <a:endParaRPr kumimoji="1" lang="en-US" altLang="ja-JP" dirty="0" smtClean="0"/>
          </a:p>
          <a:p>
            <a:r>
              <a:rPr lang="en-US" altLang="ja-JP" dirty="0" smtClean="0"/>
              <a:t>(</a:t>
            </a:r>
            <a:r>
              <a:rPr lang="en-US" altLang="ja-JP" dirty="0" smtClean="0"/>
              <a:t>multiple) D2 and (single) M5 can be described within BLG </a:t>
            </a:r>
            <a:r>
              <a:rPr lang="en-US" altLang="ja-JP" dirty="0" smtClean="0"/>
              <a:t>framework</a:t>
            </a:r>
          </a:p>
          <a:p>
            <a:r>
              <a:rPr lang="en-US" altLang="ja-JP" dirty="0" smtClean="0"/>
              <a:t>There appeared a promising proposal (ABMJ) which would describe multiple M2 for large </a:t>
            </a:r>
            <a:r>
              <a:rPr lang="en-US" altLang="ja-JP" dirty="0" smtClean="0"/>
              <a:t>k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Future directions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N</a:t>
            </a:r>
            <a:r>
              <a:rPr kumimoji="1" lang="en-US" altLang="ja-JP" baseline="30000" dirty="0" smtClean="0"/>
              <a:t>3/2 </a:t>
            </a:r>
            <a:r>
              <a:rPr kumimoji="1" lang="en-US" altLang="ja-JP" dirty="0" smtClean="0"/>
              <a:t>law was derived from cut-off version of </a:t>
            </a:r>
            <a:r>
              <a:rPr kumimoji="1" lang="en-US" altLang="ja-JP" dirty="0" err="1" smtClean="0"/>
              <a:t>Nambu</a:t>
            </a:r>
            <a:r>
              <a:rPr kumimoji="1" lang="en-US" altLang="ja-JP" dirty="0" smtClean="0"/>
              <a:t>-Poisson bracket but cut-off symmetry is not good enough</a:t>
            </a:r>
          </a:p>
          <a:p>
            <a:r>
              <a:rPr lang="en-US" altLang="ja-JP" dirty="0" smtClean="0"/>
              <a:t>ABJM model is good for k&gt;&gt;1 (string regime) but strong interaction makes it difficult to derive N</a:t>
            </a:r>
            <a:r>
              <a:rPr lang="en-US" altLang="ja-JP" baseline="30000" dirty="0" smtClean="0"/>
              <a:t>3/2 </a:t>
            </a:r>
            <a:r>
              <a:rPr lang="en-US" altLang="ja-JP" dirty="0" smtClean="0"/>
              <a:t>law</a:t>
            </a:r>
            <a:r>
              <a:rPr lang="ja-JP" altLang="en-US" dirty="0" smtClean="0"/>
              <a:t> </a:t>
            </a:r>
            <a:r>
              <a:rPr lang="en-US" altLang="ja-JP" dirty="0" smtClean="0"/>
              <a:t>for k=O(1)</a:t>
            </a:r>
            <a:endParaRPr kumimoji="1" lang="en-US" altLang="ja-JP" dirty="0" smtClean="0"/>
          </a:p>
          <a:p>
            <a:r>
              <a:rPr kumimoji="1" lang="en-US" altLang="ja-JP" dirty="0" smtClean="0"/>
              <a:t>BLG model based on genuine 3-algebra (quantum </a:t>
            </a:r>
            <a:r>
              <a:rPr kumimoji="1" lang="en-US" altLang="ja-JP" dirty="0" err="1" smtClean="0"/>
              <a:t>Nambu</a:t>
            </a:r>
            <a:r>
              <a:rPr kumimoji="1" lang="en-US" altLang="ja-JP" dirty="0" smtClean="0"/>
              <a:t> bracket) would be necessary to describe M-theory regime of M2 </a:t>
            </a:r>
            <a:r>
              <a:rPr kumimoji="1" lang="en-US" altLang="ja-JP" dirty="0" err="1" smtClean="0"/>
              <a:t>brane</a:t>
            </a:r>
            <a:endParaRPr kumimoji="1" lang="en-US" altLang="ja-JP" dirty="0" smtClean="0"/>
          </a:p>
          <a:p>
            <a:r>
              <a:rPr lang="en-US" altLang="ja-JP" dirty="0" smtClean="0"/>
              <a:t>Description of multiple M5 </a:t>
            </a:r>
            <a:r>
              <a:rPr lang="en-US" altLang="ja-JP" dirty="0" err="1" smtClean="0"/>
              <a:t>brane</a:t>
            </a:r>
            <a:r>
              <a:rPr lang="en-US" altLang="ja-JP" dirty="0" smtClean="0"/>
              <a:t> is totally missing yet!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Why 3-algebra is needed for M2? 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71472" y="1500174"/>
            <a:ext cx="2681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Gauge invariant operators: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28662" y="2000240"/>
            <a:ext cx="1318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Two algebra</a:t>
            </a:r>
            <a:endParaRPr kumimoji="1" lang="ja-JP" altLang="en-US" dirty="0"/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1928794" y="2428868"/>
          <a:ext cx="2309812" cy="377825"/>
        </p:xfrm>
        <a:graphic>
          <a:graphicData uri="http://schemas.openxmlformats.org/presentationml/2006/ole">
            <p:oleObj spid="_x0000_s144386" name="Formula" r:id="rId3" imgW="1164600" imgH="190800" progId="Equation.Ribbit">
              <p:embed/>
            </p:oleObj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4771158" y="2395831"/>
            <a:ext cx="3729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Spin chain:  string like object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00100" y="3000372"/>
            <a:ext cx="1473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Three algebra</a:t>
            </a:r>
            <a:endParaRPr kumimoji="1" lang="ja-JP" altLang="en-US" dirty="0"/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/>
        </p:nvGraphicFramePr>
        <p:xfrm>
          <a:off x="1566889" y="3576641"/>
          <a:ext cx="6791325" cy="352425"/>
        </p:xfrm>
        <a:graphic>
          <a:graphicData uri="http://schemas.openxmlformats.org/presentationml/2006/ole">
            <p:oleObj spid="_x0000_s144387" name="Formula" r:id="rId4" imgW="3425400" imgH="177840" progId="Equation.Ribbit">
              <p:embed/>
            </p:oleObj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3093345" y="4214818"/>
            <a:ext cx="2865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Decomposition of </a:t>
            </a:r>
            <a:r>
              <a:rPr kumimoji="1" lang="en-US" altLang="ja-JP" sz="2400" i="1" dirty="0" smtClean="0">
                <a:solidFill>
                  <a:srgbClr val="FF0000"/>
                </a:solidFill>
              </a:rPr>
              <a:t>S</a:t>
            </a:r>
            <a:r>
              <a:rPr kumimoji="1" lang="en-US" altLang="ja-JP" sz="2400" i="1" baseline="30000" dirty="0" smtClean="0">
                <a:solidFill>
                  <a:srgbClr val="FF0000"/>
                </a:solidFill>
              </a:rPr>
              <a:t>2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!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286644" y="4786322"/>
            <a:ext cx="17368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Relation with</a:t>
            </a:r>
          </a:p>
          <a:p>
            <a:r>
              <a:rPr lang="en-US" altLang="ja-JP" dirty="0" smtClean="0"/>
              <a:t>3d lattice gravity</a:t>
            </a:r>
          </a:p>
          <a:p>
            <a:r>
              <a:rPr kumimoji="1" lang="en-US" altLang="ja-JP" dirty="0" smtClean="0"/>
              <a:t>Ho-M. (‘07)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Nambu bracket and membrane</a:t>
            </a:r>
            <a:endParaRPr kumimoji="1" lang="ja-JP" altLang="en-US" dirty="0"/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/>
        </p:nvGraphicFramePr>
        <p:xfrm>
          <a:off x="1285852" y="2540010"/>
          <a:ext cx="6419850" cy="2389188"/>
        </p:xfrm>
        <a:graphic>
          <a:graphicData uri="http://schemas.openxmlformats.org/presentationml/2006/ole">
            <p:oleObj spid="_x0000_s2050" name="Formula" r:id="rId4" imgW="3238560" imgH="1204200" progId="Equation.Ribbit">
              <p:embed/>
            </p:oleObj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000100" y="1857364"/>
            <a:ext cx="64514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 smtClean="0">
                <a:solidFill>
                  <a:schemeClr val="accent6">
                    <a:lumMod val="75000"/>
                  </a:schemeClr>
                </a:solidFill>
              </a:rPr>
              <a:t>Membrane action can be written in terms of Nambu bracket</a:t>
            </a:r>
            <a:endParaRPr kumimoji="1" lang="ja-JP" altLang="en-US" sz="20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辺形 3"/>
          <p:cNvSpPr/>
          <p:nvPr/>
        </p:nvSpPr>
        <p:spPr>
          <a:xfrm>
            <a:off x="1285852" y="2000240"/>
            <a:ext cx="1500198" cy="571504"/>
          </a:xfrm>
          <a:prstGeom prst="parallelogram">
            <a:avLst>
              <a:gd name="adj" fmla="val 5789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Multiplicities of M-</a:t>
            </a:r>
            <a:r>
              <a:rPr kumimoji="1" lang="en-US" altLang="ja-JP" dirty="0" err="1" smtClean="0"/>
              <a:t>branes</a:t>
            </a:r>
            <a:endParaRPr kumimoji="1" lang="ja-JP" altLang="en-US" dirty="0"/>
          </a:p>
        </p:txBody>
      </p:sp>
      <p:sp>
        <p:nvSpPr>
          <p:cNvPr id="3" name="平行四辺形 2"/>
          <p:cNvSpPr/>
          <p:nvPr/>
        </p:nvSpPr>
        <p:spPr>
          <a:xfrm>
            <a:off x="1285852" y="1785926"/>
            <a:ext cx="1500198" cy="571504"/>
          </a:xfrm>
          <a:prstGeom prst="parallelogram">
            <a:avLst>
              <a:gd name="adj" fmla="val 578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平行四辺形 4"/>
          <p:cNvSpPr/>
          <p:nvPr/>
        </p:nvSpPr>
        <p:spPr>
          <a:xfrm>
            <a:off x="1285852" y="1928802"/>
            <a:ext cx="1500198" cy="571504"/>
          </a:xfrm>
          <a:prstGeom prst="parallelogram">
            <a:avLst>
              <a:gd name="adj" fmla="val 5789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平行四辺形 5"/>
          <p:cNvSpPr/>
          <p:nvPr/>
        </p:nvSpPr>
        <p:spPr>
          <a:xfrm>
            <a:off x="1285852" y="1857364"/>
            <a:ext cx="1500198" cy="571504"/>
          </a:xfrm>
          <a:prstGeom prst="parallelogram">
            <a:avLst>
              <a:gd name="adj" fmla="val 5789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143240" y="1514291"/>
            <a:ext cx="45686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N D-</a:t>
            </a:r>
            <a:r>
              <a:rPr kumimoji="1" lang="en-US" altLang="ja-JP" sz="2400" dirty="0" err="1" smtClean="0"/>
              <a:t>branes</a:t>
            </a:r>
            <a:r>
              <a:rPr kumimoji="1" lang="en-US" altLang="ja-JP" sz="2400" dirty="0" smtClean="0"/>
              <a:t> : Gauge symmetry U(N)</a:t>
            </a:r>
          </a:p>
          <a:p>
            <a:r>
              <a:rPr kumimoji="1" lang="en-US" altLang="ja-JP" sz="2400" dirty="0" smtClean="0"/>
              <a:t>DOF=N</a:t>
            </a:r>
            <a:r>
              <a:rPr kumimoji="1" lang="en-US" altLang="ja-JP" sz="2400" baseline="30000" dirty="0" smtClean="0"/>
              <a:t>2</a:t>
            </a:r>
            <a:r>
              <a:rPr kumimoji="1" lang="en-US" altLang="ja-JP" sz="2400" dirty="0" smtClean="0"/>
              <a:t>=Number of open strings</a:t>
            </a:r>
          </a:p>
          <a:p>
            <a:r>
              <a:rPr kumimoji="1" lang="en-US" altLang="ja-JP" sz="2400" dirty="0" smtClean="0"/>
              <a:t>Expressed by Matrices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95200" y="3214686"/>
            <a:ext cx="4348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M-theory  </a:t>
            </a:r>
            <a:r>
              <a:rPr lang="en-US" altLang="ja-JP" sz="2400" dirty="0" smtClean="0"/>
              <a:t>(</a:t>
            </a:r>
            <a:r>
              <a:rPr lang="en-US" altLang="ja-JP" sz="2400" dirty="0" err="1" smtClean="0"/>
              <a:t>Klebanov</a:t>
            </a:r>
            <a:r>
              <a:rPr lang="en-US" altLang="ja-JP" sz="2400" dirty="0" smtClean="0"/>
              <a:t>-</a:t>
            </a:r>
            <a:r>
              <a:rPr lang="en-US" altLang="ja-JP" sz="2400" dirty="0" err="1" smtClean="0"/>
              <a:t>Tseytlin</a:t>
            </a:r>
            <a:r>
              <a:rPr lang="en-US" altLang="ja-JP" sz="2400" dirty="0" smtClean="0"/>
              <a:t> ‘96)</a:t>
            </a:r>
            <a:endParaRPr kumimoji="1" lang="ja-JP" altLang="en-US" sz="2400" dirty="0"/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/>
        </p:nvGraphicFramePr>
        <p:xfrm>
          <a:off x="2786050" y="3857628"/>
          <a:ext cx="3036888" cy="825500"/>
        </p:xfrm>
        <a:graphic>
          <a:graphicData uri="http://schemas.openxmlformats.org/presentationml/2006/ole">
            <p:oleObj spid="_x0000_s25602" name="Formula" r:id="rId4" imgW="1531800" imgH="415440" progId="Equation.Ribbit">
              <p:embed/>
            </p:oleObj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3214678" y="4857760"/>
            <a:ext cx="4444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2400" dirty="0" smtClean="0"/>
              <a:t>AdS/CFT absorption cross section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400" dirty="0" smtClean="0"/>
              <a:t>Brane thermodynamics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2400" dirty="0" smtClean="0"/>
              <a:t>Anomaly cancellation</a:t>
            </a:r>
            <a:endParaRPr kumimoji="1" lang="ja-JP" altLang="en-US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86314" y="6143644"/>
            <a:ext cx="3697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dirty="0" smtClean="0">
                <a:solidFill>
                  <a:srgbClr val="00B050"/>
                </a:solidFill>
              </a:rPr>
              <a:t>Review </a:t>
            </a:r>
            <a:r>
              <a:rPr lang="en-US" altLang="ja-JP" i="1" dirty="0" smtClean="0">
                <a:solidFill>
                  <a:srgbClr val="00B050"/>
                </a:solidFill>
              </a:rPr>
              <a:t>: D. Berman arXiv:0710.1707</a:t>
            </a:r>
            <a:endParaRPr kumimoji="1" lang="ja-JP" altLang="en-US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二方向矢印 34"/>
          <p:cNvSpPr/>
          <p:nvPr/>
        </p:nvSpPr>
        <p:spPr>
          <a:xfrm>
            <a:off x="6786578" y="3500438"/>
            <a:ext cx="785818" cy="2857520"/>
          </a:xfrm>
          <a:prstGeom prst="leftUp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en-US" altLang="ja-JP" dirty="0" err="1" smtClean="0"/>
              <a:t>Basu</a:t>
            </a:r>
            <a:r>
              <a:rPr lang="en-US" altLang="ja-JP" dirty="0" smtClean="0"/>
              <a:t>-Harvey 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564830" y="928670"/>
            <a:ext cx="1721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solidFill>
                  <a:srgbClr val="00B050"/>
                </a:solidFill>
              </a:rPr>
              <a:t>hep</a:t>
            </a:r>
            <a:r>
              <a:rPr lang="en-US" altLang="ja-JP" dirty="0" err="1" smtClean="0">
                <a:solidFill>
                  <a:srgbClr val="00B050"/>
                </a:solidFill>
              </a:rPr>
              <a:t>-th</a:t>
            </a:r>
            <a:r>
              <a:rPr lang="en-US" altLang="ja-JP" dirty="0" smtClean="0">
                <a:solidFill>
                  <a:srgbClr val="00B050"/>
                </a:solidFill>
              </a:rPr>
              <a:t>/0412310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596" y="1142984"/>
            <a:ext cx="1903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D1-D3 system</a:t>
            </a:r>
            <a:endParaRPr kumimoji="1" lang="ja-JP" altLang="en-US" sz="2400" dirty="0"/>
          </a:p>
        </p:txBody>
      </p:sp>
      <p:sp>
        <p:nvSpPr>
          <p:cNvPr id="5" name="平行四辺形 4"/>
          <p:cNvSpPr/>
          <p:nvPr/>
        </p:nvSpPr>
        <p:spPr>
          <a:xfrm rot="19516304">
            <a:off x="536742" y="2158620"/>
            <a:ext cx="1315531" cy="824787"/>
          </a:xfrm>
          <a:prstGeom prst="parallelogram">
            <a:avLst>
              <a:gd name="adj" fmla="val 7135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1428728" y="2285992"/>
            <a:ext cx="142876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/>
          <p:cNvSpPr/>
          <p:nvPr/>
        </p:nvSpPr>
        <p:spPr>
          <a:xfrm>
            <a:off x="1162228" y="2214554"/>
            <a:ext cx="1222049" cy="219342"/>
          </a:xfrm>
          <a:custGeom>
            <a:avLst/>
            <a:gdLst>
              <a:gd name="connsiteX0" fmla="*/ 0 w 1222049"/>
              <a:gd name="connsiteY0" fmla="*/ 0 h 219342"/>
              <a:gd name="connsiteX1" fmla="*/ 196553 w 1222049"/>
              <a:gd name="connsiteY1" fmla="*/ 111096 h 219342"/>
              <a:gd name="connsiteX2" fmla="*/ 538385 w 1222049"/>
              <a:gd name="connsiteY2" fmla="*/ 205099 h 219342"/>
              <a:gd name="connsiteX3" fmla="*/ 1222049 w 1222049"/>
              <a:gd name="connsiteY3" fmla="*/ 196554 h 219342"/>
              <a:gd name="connsiteX4" fmla="*/ 1222049 w 1222049"/>
              <a:gd name="connsiteY4" fmla="*/ 196554 h 219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049" h="219342">
                <a:moveTo>
                  <a:pt x="0" y="0"/>
                </a:moveTo>
                <a:cubicBezTo>
                  <a:pt x="53411" y="38456"/>
                  <a:pt x="106822" y="76913"/>
                  <a:pt x="196553" y="111096"/>
                </a:cubicBezTo>
                <a:cubicBezTo>
                  <a:pt x="286284" y="145279"/>
                  <a:pt x="367469" y="190856"/>
                  <a:pt x="538385" y="205099"/>
                </a:cubicBezTo>
                <a:cubicBezTo>
                  <a:pt x="709301" y="219342"/>
                  <a:pt x="1222049" y="196554"/>
                  <a:pt x="1222049" y="196554"/>
                </a:cubicBezTo>
                <a:lnTo>
                  <a:pt x="1222049" y="196554"/>
                </a:lnTo>
              </a:path>
            </a:pathLst>
          </a:cu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/>
          <p:cNvSpPr/>
          <p:nvPr/>
        </p:nvSpPr>
        <p:spPr>
          <a:xfrm>
            <a:off x="1196411" y="2539834"/>
            <a:ext cx="1170774" cy="307649"/>
          </a:xfrm>
          <a:custGeom>
            <a:avLst/>
            <a:gdLst>
              <a:gd name="connsiteX0" fmla="*/ 0 w 1170774"/>
              <a:gd name="connsiteY0" fmla="*/ 307649 h 307649"/>
              <a:gd name="connsiteX1" fmla="*/ 290557 w 1170774"/>
              <a:gd name="connsiteY1" fmla="*/ 94004 h 307649"/>
              <a:gd name="connsiteX2" fmla="*/ 1170774 w 1170774"/>
              <a:gd name="connsiteY2" fmla="*/ 0 h 307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70774" h="307649">
                <a:moveTo>
                  <a:pt x="0" y="307649"/>
                </a:moveTo>
                <a:cubicBezTo>
                  <a:pt x="47714" y="226464"/>
                  <a:pt x="95428" y="145279"/>
                  <a:pt x="290557" y="94004"/>
                </a:cubicBezTo>
                <a:cubicBezTo>
                  <a:pt x="485686" y="42729"/>
                  <a:pt x="828230" y="21364"/>
                  <a:pt x="1170774" y="0"/>
                </a:cubicBezTo>
              </a:path>
            </a:pathLst>
          </a:cu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0" name="オブジェクト 9"/>
          <p:cNvGraphicFramePr>
            <a:graphicFrameLocks noChangeAspect="1"/>
          </p:cNvGraphicFramePr>
          <p:nvPr/>
        </p:nvGraphicFramePr>
        <p:xfrm>
          <a:off x="642910" y="3286124"/>
          <a:ext cx="630238" cy="377825"/>
        </p:xfrm>
        <a:graphic>
          <a:graphicData uri="http://schemas.openxmlformats.org/presentationml/2006/ole">
            <p:oleObj spid="_x0000_s26626" name="Formula" r:id="rId4" imgW="317520" imgH="190800" progId="Equation.Ribbit">
              <p:embed/>
            </p:oleObj>
          </a:graphicData>
        </a:graphic>
      </p:graphicFrame>
      <p:graphicFrame>
        <p:nvGraphicFramePr>
          <p:cNvPr id="11" name="オブジェクト 10"/>
          <p:cNvGraphicFramePr>
            <a:graphicFrameLocks noChangeAspect="1"/>
          </p:cNvGraphicFramePr>
          <p:nvPr/>
        </p:nvGraphicFramePr>
        <p:xfrm>
          <a:off x="1928794" y="1857364"/>
          <a:ext cx="295275" cy="374650"/>
        </p:xfrm>
        <a:graphic>
          <a:graphicData uri="http://schemas.openxmlformats.org/presentationml/2006/ole">
            <p:oleObj spid="_x0000_s26627" name="Formula" r:id="rId5" imgW="148680" imgH="189360" progId="Equation.Ribbit">
              <p:embed/>
            </p:oleObj>
          </a:graphicData>
        </a:graphic>
      </p:graphicFrame>
      <p:cxnSp>
        <p:nvCxnSpPr>
          <p:cNvPr id="13" name="直線矢印コネクタ 12"/>
          <p:cNvCxnSpPr/>
          <p:nvPr/>
        </p:nvCxnSpPr>
        <p:spPr>
          <a:xfrm>
            <a:off x="1785918" y="221455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3214678" y="1214422"/>
            <a:ext cx="16081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D3: 0 1 2 3</a:t>
            </a:r>
          </a:p>
          <a:p>
            <a:r>
              <a:rPr lang="en-US" altLang="ja-JP" sz="2000" dirty="0" smtClean="0"/>
              <a:t>D1: 0             9</a:t>
            </a:r>
            <a:endParaRPr kumimoji="1" lang="ja-JP" altLang="en-US" sz="20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85720" y="2000240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D3</a:t>
            </a:r>
            <a:endParaRPr kumimoji="1" lang="ja-JP" altLang="en-US" dirty="0"/>
          </a:p>
        </p:txBody>
      </p:sp>
      <p:cxnSp>
        <p:nvCxnSpPr>
          <p:cNvPr id="18" name="曲線コネクタ 17"/>
          <p:cNvCxnSpPr>
            <a:stCxn id="16" idx="2"/>
          </p:cNvCxnSpPr>
          <p:nvPr/>
        </p:nvCxnSpPr>
        <p:spPr>
          <a:xfrm rot="16200000" flipH="1">
            <a:off x="510036" y="2367432"/>
            <a:ext cx="345048" cy="34932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1857356" y="2857496"/>
            <a:ext cx="2125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 D1=BPS monopole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857620" y="2000240"/>
            <a:ext cx="3631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From D3: BPS Monopole solution</a:t>
            </a:r>
            <a:endParaRPr kumimoji="1" lang="ja-JP" altLang="en-US" sz="2000" dirty="0"/>
          </a:p>
        </p:txBody>
      </p:sp>
      <p:graphicFrame>
        <p:nvGraphicFramePr>
          <p:cNvPr id="22" name="オブジェクト 21"/>
          <p:cNvGraphicFramePr>
            <a:graphicFrameLocks noChangeAspect="1"/>
          </p:cNvGraphicFramePr>
          <p:nvPr/>
        </p:nvGraphicFramePr>
        <p:xfrm>
          <a:off x="4714876" y="2571744"/>
          <a:ext cx="3071834" cy="654152"/>
        </p:xfrm>
        <a:graphic>
          <a:graphicData uri="http://schemas.openxmlformats.org/presentationml/2006/ole">
            <p:oleObj spid="_x0000_s26629" name="Formula" r:id="rId6" imgW="1929240" imgH="411480" progId="Equation.Ribbit">
              <p:embed/>
            </p:oleObj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571472" y="3643314"/>
            <a:ext cx="3128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(multiple) D1 viewpoint</a:t>
            </a:r>
            <a:endParaRPr kumimoji="1" lang="ja-JP" altLang="en-US" sz="24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285852" y="4286256"/>
            <a:ext cx="1707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Nahm</a:t>
            </a:r>
            <a:r>
              <a:rPr kumimoji="1" lang="en-US" altLang="ja-JP" dirty="0" smtClean="0"/>
              <a:t> equation:</a:t>
            </a:r>
            <a:endParaRPr kumimoji="1" lang="ja-JP" altLang="en-US" dirty="0"/>
          </a:p>
        </p:txBody>
      </p:sp>
      <p:graphicFrame>
        <p:nvGraphicFramePr>
          <p:cNvPr id="25" name="オブジェクト 24"/>
          <p:cNvGraphicFramePr>
            <a:graphicFrameLocks noChangeAspect="1"/>
          </p:cNvGraphicFramePr>
          <p:nvPr/>
        </p:nvGraphicFramePr>
        <p:xfrm>
          <a:off x="3214678" y="4143380"/>
          <a:ext cx="2733689" cy="646171"/>
        </p:xfrm>
        <a:graphic>
          <a:graphicData uri="http://schemas.openxmlformats.org/presentationml/2006/ole">
            <p:oleObj spid="_x0000_s26630" name="Formula" r:id="rId7" imgW="1529280" imgH="360720" progId="Equation.Ribbit">
              <p:embed/>
            </p:oleObj>
          </a:graphicData>
        </a:graphic>
      </p:graphicFrame>
      <p:graphicFrame>
        <p:nvGraphicFramePr>
          <p:cNvPr id="26" name="オブジェクト 25"/>
          <p:cNvGraphicFramePr>
            <a:graphicFrameLocks noChangeAspect="1"/>
          </p:cNvGraphicFramePr>
          <p:nvPr/>
        </p:nvGraphicFramePr>
        <p:xfrm>
          <a:off x="6429388" y="4357694"/>
          <a:ext cx="2143140" cy="299811"/>
        </p:xfrm>
        <a:graphic>
          <a:graphicData uri="http://schemas.openxmlformats.org/presentationml/2006/ole">
            <p:oleObj spid="_x0000_s26631" name="Formula" r:id="rId8" imgW="1350360" imgH="188280" progId="Equation.Ribbit">
              <p:embed/>
            </p:oleObj>
          </a:graphicData>
        </a:graphic>
      </p:graphicFrame>
      <p:sp>
        <p:nvSpPr>
          <p:cNvPr id="27" name="テキスト ボックス 26"/>
          <p:cNvSpPr txBox="1"/>
          <p:nvPr/>
        </p:nvSpPr>
        <p:spPr>
          <a:xfrm>
            <a:off x="1357290" y="4929198"/>
            <a:ext cx="960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Solution</a:t>
            </a:r>
            <a:endParaRPr kumimoji="1" lang="ja-JP" altLang="en-US" dirty="0"/>
          </a:p>
        </p:txBody>
      </p:sp>
      <p:graphicFrame>
        <p:nvGraphicFramePr>
          <p:cNvPr id="28" name="オブジェクト 27"/>
          <p:cNvGraphicFramePr>
            <a:graphicFrameLocks noChangeAspect="1"/>
          </p:cNvGraphicFramePr>
          <p:nvPr/>
        </p:nvGraphicFramePr>
        <p:xfrm>
          <a:off x="2714612" y="4857760"/>
          <a:ext cx="3689350" cy="1673225"/>
        </p:xfrm>
        <a:graphic>
          <a:graphicData uri="http://schemas.openxmlformats.org/presentationml/2006/ole">
            <p:oleObj spid="_x0000_s26632" name="Formula" r:id="rId9" imgW="2363760" imgH="1070640" progId="Equation.Ribbit">
              <p:embed/>
            </p:oleObj>
          </a:graphicData>
        </a:graphic>
      </p:graphicFrame>
      <p:sp>
        <p:nvSpPr>
          <p:cNvPr id="36" name="テキスト ボックス 35"/>
          <p:cNvSpPr txBox="1"/>
          <p:nvPr/>
        </p:nvSpPr>
        <p:spPr>
          <a:xfrm>
            <a:off x="7500958" y="5357826"/>
            <a:ext cx="859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Match!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kumimoji="1" lang="en-US" altLang="ja-JP" dirty="0" smtClean="0"/>
              <a:t>M2-M5</a:t>
            </a:r>
            <a:endParaRPr kumimoji="1" lang="ja-JP" altLang="en-US" dirty="0"/>
          </a:p>
        </p:txBody>
      </p:sp>
      <p:sp>
        <p:nvSpPr>
          <p:cNvPr id="3" name="平行四辺形 2"/>
          <p:cNvSpPr/>
          <p:nvPr/>
        </p:nvSpPr>
        <p:spPr>
          <a:xfrm rot="19516304">
            <a:off x="389456" y="1633173"/>
            <a:ext cx="1649916" cy="1377078"/>
          </a:xfrm>
          <a:prstGeom prst="parallelogram">
            <a:avLst>
              <a:gd name="adj" fmla="val 7135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1428728" y="1714490"/>
            <a:ext cx="71438" cy="10715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/>
          <p:cNvSpPr/>
          <p:nvPr/>
        </p:nvSpPr>
        <p:spPr>
          <a:xfrm>
            <a:off x="1162228" y="1643052"/>
            <a:ext cx="1338070" cy="219342"/>
          </a:xfrm>
          <a:custGeom>
            <a:avLst/>
            <a:gdLst>
              <a:gd name="connsiteX0" fmla="*/ 0 w 1222049"/>
              <a:gd name="connsiteY0" fmla="*/ 0 h 219342"/>
              <a:gd name="connsiteX1" fmla="*/ 196553 w 1222049"/>
              <a:gd name="connsiteY1" fmla="*/ 111096 h 219342"/>
              <a:gd name="connsiteX2" fmla="*/ 538385 w 1222049"/>
              <a:gd name="connsiteY2" fmla="*/ 205099 h 219342"/>
              <a:gd name="connsiteX3" fmla="*/ 1222049 w 1222049"/>
              <a:gd name="connsiteY3" fmla="*/ 196554 h 219342"/>
              <a:gd name="connsiteX4" fmla="*/ 1222049 w 1222049"/>
              <a:gd name="connsiteY4" fmla="*/ 196554 h 219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049" h="219342">
                <a:moveTo>
                  <a:pt x="0" y="0"/>
                </a:moveTo>
                <a:cubicBezTo>
                  <a:pt x="53411" y="38456"/>
                  <a:pt x="106822" y="76913"/>
                  <a:pt x="196553" y="111096"/>
                </a:cubicBezTo>
                <a:cubicBezTo>
                  <a:pt x="286284" y="145279"/>
                  <a:pt x="367469" y="190856"/>
                  <a:pt x="538385" y="205099"/>
                </a:cubicBezTo>
                <a:cubicBezTo>
                  <a:pt x="709301" y="219342"/>
                  <a:pt x="1222049" y="196554"/>
                  <a:pt x="1222049" y="196554"/>
                </a:cubicBezTo>
                <a:lnTo>
                  <a:pt x="1222049" y="196554"/>
                </a:lnTo>
              </a:path>
            </a:pathLst>
          </a:cu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/>
          <p:cNvSpPr/>
          <p:nvPr/>
        </p:nvSpPr>
        <p:spPr>
          <a:xfrm>
            <a:off x="1214414" y="1928805"/>
            <a:ext cx="1170774" cy="71438"/>
          </a:xfrm>
          <a:custGeom>
            <a:avLst/>
            <a:gdLst>
              <a:gd name="connsiteX0" fmla="*/ 0 w 1170774"/>
              <a:gd name="connsiteY0" fmla="*/ 307649 h 307649"/>
              <a:gd name="connsiteX1" fmla="*/ 290557 w 1170774"/>
              <a:gd name="connsiteY1" fmla="*/ 94004 h 307649"/>
              <a:gd name="connsiteX2" fmla="*/ 1170774 w 1170774"/>
              <a:gd name="connsiteY2" fmla="*/ 0 h 307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70774" h="307649">
                <a:moveTo>
                  <a:pt x="0" y="307649"/>
                </a:moveTo>
                <a:cubicBezTo>
                  <a:pt x="47714" y="226464"/>
                  <a:pt x="95428" y="145279"/>
                  <a:pt x="290557" y="94004"/>
                </a:cubicBezTo>
                <a:cubicBezTo>
                  <a:pt x="485686" y="42729"/>
                  <a:pt x="828230" y="21364"/>
                  <a:pt x="1170774" y="0"/>
                </a:cubicBezTo>
              </a:path>
            </a:pathLst>
          </a:cu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/>
          <p:cNvSpPr/>
          <p:nvPr/>
        </p:nvSpPr>
        <p:spPr>
          <a:xfrm>
            <a:off x="1214414" y="2571746"/>
            <a:ext cx="1170774" cy="214314"/>
          </a:xfrm>
          <a:custGeom>
            <a:avLst/>
            <a:gdLst>
              <a:gd name="connsiteX0" fmla="*/ 0 w 1170774"/>
              <a:gd name="connsiteY0" fmla="*/ 307649 h 307649"/>
              <a:gd name="connsiteX1" fmla="*/ 290557 w 1170774"/>
              <a:gd name="connsiteY1" fmla="*/ 94004 h 307649"/>
              <a:gd name="connsiteX2" fmla="*/ 1170774 w 1170774"/>
              <a:gd name="connsiteY2" fmla="*/ 0 h 307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70774" h="307649">
                <a:moveTo>
                  <a:pt x="0" y="307649"/>
                </a:moveTo>
                <a:cubicBezTo>
                  <a:pt x="47714" y="226464"/>
                  <a:pt x="95428" y="145279"/>
                  <a:pt x="290557" y="94004"/>
                </a:cubicBezTo>
                <a:cubicBezTo>
                  <a:pt x="485686" y="42729"/>
                  <a:pt x="828230" y="21364"/>
                  <a:pt x="1170774" y="0"/>
                </a:cubicBezTo>
              </a:path>
            </a:pathLst>
          </a:cu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 12"/>
          <p:cNvCxnSpPr>
            <a:stCxn id="6" idx="2"/>
            <a:endCxn id="11" idx="2"/>
          </p:cNvCxnSpPr>
          <p:nvPr/>
        </p:nvCxnSpPr>
        <p:spPr>
          <a:xfrm>
            <a:off x="2385188" y="1928805"/>
            <a:ext cx="1588" cy="642941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2500298" y="1857367"/>
            <a:ext cx="1588" cy="642941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rot="10800000">
            <a:off x="2357422" y="2500308"/>
            <a:ext cx="142876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rot="5400000" flipH="1" flipV="1">
            <a:off x="213488" y="2428870"/>
            <a:ext cx="1000132" cy="158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flipV="1">
            <a:off x="1000100" y="3143250"/>
            <a:ext cx="571504" cy="42862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1714480" y="1571614"/>
            <a:ext cx="714380" cy="158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>
            <a:off x="1785918" y="2786060"/>
            <a:ext cx="714380" cy="158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オブジェクト 23"/>
          <p:cNvGraphicFramePr>
            <a:graphicFrameLocks noChangeAspect="1"/>
          </p:cNvGraphicFramePr>
          <p:nvPr/>
        </p:nvGraphicFramePr>
        <p:xfrm>
          <a:off x="285720" y="2357430"/>
          <a:ext cx="260350" cy="377825"/>
        </p:xfrm>
        <a:graphic>
          <a:graphicData uri="http://schemas.openxmlformats.org/presentationml/2006/ole">
            <p:oleObj spid="_x0000_s27650" name="Formula" r:id="rId4" imgW="132120" imgH="190800" progId="Equation.Ribbit">
              <p:embed/>
            </p:oleObj>
          </a:graphicData>
        </a:graphic>
      </p:graphicFrame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1981200" y="1071563"/>
          <a:ext cx="298450" cy="377825"/>
        </p:xfrm>
        <a:graphic>
          <a:graphicData uri="http://schemas.openxmlformats.org/presentationml/2006/ole">
            <p:oleObj spid="_x0000_s27651" name="Formula" r:id="rId5" imgW="150120" imgH="190800" progId="Equation.Ribbit">
              <p:embed/>
            </p:oleObj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1017588" y="3429000"/>
          <a:ext cx="798512" cy="377825"/>
        </p:xfrm>
        <a:graphic>
          <a:graphicData uri="http://schemas.openxmlformats.org/presentationml/2006/ole">
            <p:oleObj spid="_x0000_s27652" name="Formula" r:id="rId6" imgW="405360" imgH="190800" progId="Equation.Ribbit">
              <p:embed/>
            </p:oleObj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2136775" y="2786058"/>
          <a:ext cx="128588" cy="252412"/>
        </p:xfrm>
        <a:graphic>
          <a:graphicData uri="http://schemas.openxmlformats.org/presentationml/2006/ole">
            <p:oleObj spid="_x0000_s27653" name="Formula" r:id="rId7" imgW="64800" imgH="127080" progId="Equation.Ribbit">
              <p:embed/>
            </p:oleObj>
          </a:graphicData>
        </a:graphic>
      </p:graphicFrame>
      <p:sp>
        <p:nvSpPr>
          <p:cNvPr id="28" name="テキスト ボックス 27"/>
          <p:cNvSpPr txBox="1"/>
          <p:nvPr/>
        </p:nvSpPr>
        <p:spPr>
          <a:xfrm>
            <a:off x="3000364" y="1214422"/>
            <a:ext cx="21531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M2  0  1  2</a:t>
            </a:r>
          </a:p>
          <a:p>
            <a:r>
              <a:rPr lang="en-US" altLang="ja-JP" dirty="0" smtClean="0"/>
              <a:t>M5  0  1        3  4  5  6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000364" y="2071678"/>
            <a:ext cx="225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Self-dual string on M5</a:t>
            </a:r>
            <a:endParaRPr kumimoji="1" lang="ja-JP" altLang="en-US" dirty="0"/>
          </a:p>
        </p:txBody>
      </p:sp>
      <p:graphicFrame>
        <p:nvGraphicFramePr>
          <p:cNvPr id="30" name="オブジェクト 29"/>
          <p:cNvGraphicFramePr>
            <a:graphicFrameLocks noChangeAspect="1"/>
          </p:cNvGraphicFramePr>
          <p:nvPr/>
        </p:nvGraphicFramePr>
        <p:xfrm>
          <a:off x="3000364" y="2643182"/>
          <a:ext cx="4035437" cy="984253"/>
        </p:xfrm>
        <a:graphic>
          <a:graphicData uri="http://schemas.openxmlformats.org/presentationml/2006/ole">
            <p:oleObj spid="_x0000_s27654" name="Formula" r:id="rId8" imgW="2264760" imgH="552600" progId="Equation.Ribbit">
              <p:embed/>
            </p:oleObj>
          </a:graphicData>
        </a:graphic>
      </p:graphicFrame>
      <p:sp>
        <p:nvSpPr>
          <p:cNvPr id="31" name="テキスト ボックス 30"/>
          <p:cNvSpPr txBox="1"/>
          <p:nvPr/>
        </p:nvSpPr>
        <p:spPr>
          <a:xfrm>
            <a:off x="1500166" y="3929066"/>
            <a:ext cx="401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Eq. that corresponds to </a:t>
            </a:r>
            <a:r>
              <a:rPr kumimoji="1" lang="en-US" altLang="ja-JP" dirty="0" err="1" smtClean="0"/>
              <a:t>Nahm’s</a:t>
            </a:r>
            <a:r>
              <a:rPr kumimoji="1" lang="en-US" altLang="ja-JP" dirty="0" smtClean="0"/>
              <a:t> equation</a:t>
            </a:r>
            <a:endParaRPr kumimoji="1" lang="ja-JP" altLang="en-US" dirty="0"/>
          </a:p>
        </p:txBody>
      </p:sp>
      <p:graphicFrame>
        <p:nvGraphicFramePr>
          <p:cNvPr id="32" name="オブジェクト 31"/>
          <p:cNvGraphicFramePr>
            <a:graphicFrameLocks noChangeAspect="1"/>
          </p:cNvGraphicFramePr>
          <p:nvPr/>
        </p:nvGraphicFramePr>
        <p:xfrm>
          <a:off x="2643174" y="4429132"/>
          <a:ext cx="3914775" cy="1139825"/>
        </p:xfrm>
        <a:graphic>
          <a:graphicData uri="http://schemas.openxmlformats.org/presentationml/2006/ole">
            <p:oleObj spid="_x0000_s27655" name="Formula" r:id="rId9" imgW="1974960" imgH="574200" progId="Equation.Ribbit">
              <p:embed/>
            </p:oleObj>
          </a:graphicData>
        </a:graphic>
      </p:graphicFrame>
      <p:sp>
        <p:nvSpPr>
          <p:cNvPr id="33" name="テキスト ボックス 32"/>
          <p:cNvSpPr txBox="1"/>
          <p:nvPr/>
        </p:nvSpPr>
        <p:spPr>
          <a:xfrm>
            <a:off x="1428728" y="5786454"/>
            <a:ext cx="69429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How to derive </a:t>
            </a:r>
            <a:r>
              <a:rPr kumimoji="1" lang="en-US" altLang="ja-JP" sz="2400" dirty="0" err="1" smtClean="0">
                <a:solidFill>
                  <a:srgbClr val="FF0000"/>
                </a:solidFill>
              </a:rPr>
              <a:t>Basu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-Harvey equation?</a:t>
            </a:r>
          </a:p>
          <a:p>
            <a:r>
              <a:rPr lang="en-US" altLang="ja-JP" sz="2400" dirty="0" smtClean="0">
                <a:solidFill>
                  <a:srgbClr val="FF0000"/>
                </a:solidFill>
              </a:rPr>
              <a:t>  </a:t>
            </a:r>
            <a:r>
              <a:rPr lang="en-US" altLang="ja-JP" sz="2400" dirty="0" smtClean="0">
                <a:solidFill>
                  <a:srgbClr val="FF0000"/>
                </a:solidFill>
                <a:sym typeface="Wingdings" pitchFamily="2" charset="2"/>
              </a:rPr>
              <a:t> Motivation for Bagger-Lambert-</a:t>
            </a:r>
            <a:r>
              <a:rPr lang="en-US" altLang="ja-JP" sz="2400" dirty="0" err="1" smtClean="0">
                <a:solidFill>
                  <a:srgbClr val="FF0000"/>
                </a:solidFill>
                <a:sym typeface="Wingdings" pitchFamily="2" charset="2"/>
              </a:rPr>
              <a:t>Gustavsson</a:t>
            </a:r>
            <a:r>
              <a:rPr lang="en-US" altLang="ja-JP" sz="2400" dirty="0" smtClean="0">
                <a:solidFill>
                  <a:srgbClr val="FF0000"/>
                </a:solidFill>
                <a:sym typeface="Wingdings" pitchFamily="2" charset="2"/>
              </a:rPr>
              <a:t> model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14562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II. BLG model and early development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643174" y="3786190"/>
            <a:ext cx="5823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J. Bagger, N. Lambert, arXiv:0611108, </a:t>
            </a:r>
            <a:r>
              <a:rPr lang="en-US" altLang="ja-JP" dirty="0" smtClean="0">
                <a:solidFill>
                  <a:srgbClr val="FF0000"/>
                </a:solidFill>
              </a:rPr>
              <a:t>0711.0955</a:t>
            </a:r>
            <a:r>
              <a:rPr lang="en-US" altLang="ja-JP" dirty="0" smtClean="0"/>
              <a:t>, 0712.3738</a:t>
            </a:r>
          </a:p>
          <a:p>
            <a:r>
              <a:rPr kumimoji="1" lang="en-US" altLang="ja-JP" dirty="0" smtClean="0"/>
              <a:t>A. </a:t>
            </a:r>
            <a:r>
              <a:rPr kumimoji="1" lang="en-US" altLang="ja-JP" dirty="0" err="1" smtClean="0"/>
              <a:t>Gustavsson</a:t>
            </a:r>
            <a:r>
              <a:rPr kumimoji="1" lang="en-US" altLang="ja-JP" dirty="0" smtClean="0"/>
              <a:t>: </a:t>
            </a:r>
            <a:r>
              <a:rPr kumimoji="1" lang="en-US" altLang="ja-JP" dirty="0" smtClean="0">
                <a:solidFill>
                  <a:srgbClr val="FF0000"/>
                </a:solidFill>
              </a:rPr>
              <a:t>0709.1260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43174" y="4643446"/>
            <a:ext cx="514192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0803.3218 </a:t>
            </a:r>
            <a:r>
              <a:rPr lang="en-US" altLang="ja-JP" dirty="0" err="1" smtClean="0"/>
              <a:t>Mukhi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Papageorgakis</a:t>
            </a:r>
            <a:endParaRPr lang="en-US" altLang="ja-JP" dirty="0" smtClean="0"/>
          </a:p>
          <a:p>
            <a:r>
              <a:rPr lang="en-US" altLang="ja-JP" dirty="0" smtClean="0"/>
              <a:t>0803.3803 </a:t>
            </a:r>
            <a:r>
              <a:rPr lang="en-US" altLang="ja-JP" dirty="0" err="1" smtClean="0"/>
              <a:t>Raamsdonk</a:t>
            </a:r>
            <a:endParaRPr lang="en-US" altLang="ja-JP" dirty="0" smtClean="0"/>
          </a:p>
          <a:p>
            <a:r>
              <a:rPr lang="en-US" altLang="ja-JP" dirty="0" smtClean="0"/>
              <a:t>0804.1114 Lambert, Tong</a:t>
            </a:r>
          </a:p>
          <a:p>
            <a:r>
              <a:rPr lang="en-US" altLang="ja-JP" dirty="0" smtClean="0"/>
              <a:t>0804.1256 </a:t>
            </a:r>
            <a:r>
              <a:rPr lang="en-US" altLang="ja-JP" dirty="0" err="1" smtClean="0"/>
              <a:t>Distler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Mukhi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Papageorgakis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Raamsdonk</a:t>
            </a:r>
            <a:endParaRPr lang="en-US" altLang="ja-JP" dirty="0" smtClean="0"/>
          </a:p>
          <a:p>
            <a:r>
              <a:rPr lang="en-US" altLang="ja-JP" dirty="0" smtClean="0"/>
              <a:t>0804.1784 Gran, Nilsson, </a:t>
            </a:r>
            <a:r>
              <a:rPr lang="en-US" altLang="ja-JP" dirty="0" err="1" smtClean="0"/>
              <a:t>Petersson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2246</TotalTime>
  <Words>1833</Words>
  <Application>Microsoft Office PowerPoint</Application>
  <PresentationFormat>画面に合わせる (4:3)</PresentationFormat>
  <Paragraphs>371</Paragraphs>
  <Slides>43</Slides>
  <Notes>41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43</vt:i4>
      </vt:variant>
    </vt:vector>
  </HeadingPairs>
  <TitlesOfParts>
    <vt:vector size="46" baseType="lpstr">
      <vt:lpstr>Office テーマ</vt:lpstr>
      <vt:lpstr>Formula</vt:lpstr>
      <vt:lpstr>Aurora Equation</vt:lpstr>
      <vt:lpstr>Multiple M2 branes  and Nambu bracket</vt:lpstr>
      <vt:lpstr>Developments of Multiple M2</vt:lpstr>
      <vt:lpstr>I. Before BLG</vt:lpstr>
      <vt:lpstr>Nambu bracket</vt:lpstr>
      <vt:lpstr>Nambu bracket and membrane</vt:lpstr>
      <vt:lpstr>Multiplicities of M-branes</vt:lpstr>
      <vt:lpstr>Basu-Harvey </vt:lpstr>
      <vt:lpstr>M2-M5</vt:lpstr>
      <vt:lpstr>II. BLG model and early development</vt:lpstr>
      <vt:lpstr>Lie 3-algebra</vt:lpstr>
      <vt:lpstr>BL action</vt:lpstr>
      <vt:lpstr>スライド 12</vt:lpstr>
      <vt:lpstr>Properties of BLG model</vt:lpstr>
      <vt:lpstr>Study of A4 model</vt:lpstr>
      <vt:lpstr>III. Study of Lie 3 algebra</vt:lpstr>
      <vt:lpstr>NO GO theorem</vt:lpstr>
      <vt:lpstr>Escape from NO-GO theorem</vt:lpstr>
      <vt:lpstr>Lorentzian Lie 3-algebra</vt:lpstr>
      <vt:lpstr>Nambu-Poisson bracket</vt:lpstr>
      <vt:lpstr>Non-antisymmetric 3-algebra</vt:lpstr>
      <vt:lpstr>IV. Lorentzian BLG</vt:lpstr>
      <vt:lpstr>Generic feature of Lorentzian system</vt:lpstr>
      <vt:lpstr>スライド 23</vt:lpstr>
      <vt:lpstr>Treatment of ghost lagrangian</vt:lpstr>
      <vt:lpstr>D2 action</vt:lpstr>
      <vt:lpstr>M2 or D2 ?</vt:lpstr>
      <vt:lpstr>V. ABJM</vt:lpstr>
      <vt:lpstr>Definition of ABJM model</vt:lpstr>
      <vt:lpstr>Structure of Moduli</vt:lpstr>
      <vt:lpstr>Brane construction</vt:lpstr>
      <vt:lpstr>Gravity dual</vt:lpstr>
      <vt:lpstr>Integrable model</vt:lpstr>
      <vt:lpstr>VI. Nambu bracket, M5 &amp; Entropy law</vt:lpstr>
      <vt:lpstr>スライド 34</vt:lpstr>
      <vt:lpstr>スライド 35</vt:lpstr>
      <vt:lpstr>スライド 36</vt:lpstr>
      <vt:lpstr>Gauge symmetry on M5</vt:lpstr>
      <vt:lpstr>M5 Action</vt:lpstr>
      <vt:lpstr>Derivation of N3/2 law</vt:lpstr>
      <vt:lpstr>スライド 40</vt:lpstr>
      <vt:lpstr>VII. Conclusion</vt:lpstr>
      <vt:lpstr>Future directions</vt:lpstr>
      <vt:lpstr>Why 3-algebra is needed for M2?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 3-algebra &amp; Multiple M2-branes</dc:title>
  <dc:creator>Yutaka Matsuo</dc:creator>
  <cp:lastModifiedBy>matsuo</cp:lastModifiedBy>
  <cp:revision>177</cp:revision>
  <dcterms:created xsi:type="dcterms:W3CDTF">2008-05-24T02:14:45Z</dcterms:created>
  <dcterms:modified xsi:type="dcterms:W3CDTF">2008-07-28T22:20:47Z</dcterms:modified>
</cp:coreProperties>
</file>