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Override PartName="/ppt/tags/tag58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gs/tag56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3" r:id="rId4"/>
    <p:sldId id="264" r:id="rId5"/>
    <p:sldId id="265" r:id="rId6"/>
    <p:sldId id="259" r:id="rId7"/>
    <p:sldId id="260" r:id="rId8"/>
    <p:sldId id="287" r:id="rId9"/>
    <p:sldId id="293" r:id="rId10"/>
    <p:sldId id="289" r:id="rId11"/>
    <p:sldId id="291" r:id="rId12"/>
    <p:sldId id="295" r:id="rId13"/>
    <p:sldId id="290" r:id="rId14"/>
    <p:sldId id="294" r:id="rId15"/>
    <p:sldId id="299" r:id="rId16"/>
    <p:sldId id="292" r:id="rId17"/>
    <p:sldId id="297" r:id="rId18"/>
    <p:sldId id="262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5238" autoAdjust="0"/>
  </p:normalViewPr>
  <p:slideViewPr>
    <p:cSldViewPr snapToGrid="0">
      <p:cViewPr varScale="1">
        <p:scale>
          <a:sx n="71" d="100"/>
          <a:sy n="71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2009/7/10</a:t>
            </a:fld>
            <a:endParaRPr kumimoji="1" lang="ja-JP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2009/7/10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2009/7/10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2009/7/10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2009/7/10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2009/7/10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2009/7/10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2009/7/10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2009/7/10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2009/7/10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B68B-0F4D-4920-9818-F4524588EFD2}" type="datetimeFigureOut">
              <a:rPr kumimoji="1" lang="ja-JP" altLang="en-US" smtClean="0"/>
              <a:pPr/>
              <a:t>2009/7/10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9F1F13E6-F726-4E6A-B8BC-914C18645C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854B68B-0F4D-4920-9818-F4524588EFD2}" type="datetimeFigureOut">
              <a:rPr kumimoji="1" lang="ja-JP" altLang="en-US" smtClean="0"/>
              <a:pPr/>
              <a:t>2009/7/10</a:t>
            </a:fld>
            <a:endParaRPr kumimoji="1" lang="ja-JP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F1F13E6-F726-4E6A-B8BC-914C18645CE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1"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19.png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image" Target="../media/image18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image" Target="../media/image17.png"/><Relationship Id="rId5" Type="http://schemas.openxmlformats.org/officeDocument/2006/relationships/tags" Target="../tags/tag19.xml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tags" Target="../tags/tag18.xml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image" Target="../media/image25.png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image" Target="../media/image24.png"/><Relationship Id="rId2" Type="http://schemas.openxmlformats.org/officeDocument/2006/relationships/tags" Target="../tags/tag23.xml"/><Relationship Id="rId16" Type="http://schemas.openxmlformats.org/officeDocument/2006/relationships/image" Target="../media/image28.png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image" Target="../media/image23.png"/><Relationship Id="rId5" Type="http://schemas.openxmlformats.org/officeDocument/2006/relationships/tags" Target="../tags/tag26.xml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tags" Target="../tags/tag25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tags" Target="../tags/tag32.xml"/><Relationship Id="rId21" Type="http://schemas.openxmlformats.org/officeDocument/2006/relationships/image" Target="../media/image38.png"/><Relationship Id="rId7" Type="http://schemas.openxmlformats.org/officeDocument/2006/relationships/tags" Target="../tags/tag36.xml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tags" Target="../tags/tag31.xml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4.xml"/><Relationship Id="rId15" Type="http://schemas.openxmlformats.org/officeDocument/2006/relationships/image" Target="../media/image32.png"/><Relationship Id="rId10" Type="http://schemas.openxmlformats.org/officeDocument/2006/relationships/tags" Target="../tags/tag39.xml"/><Relationship Id="rId19" Type="http://schemas.openxmlformats.org/officeDocument/2006/relationships/image" Target="../media/image36.png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42.png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image" Target="../media/image38.png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image" Target="../media/image41.png"/><Relationship Id="rId5" Type="http://schemas.openxmlformats.org/officeDocument/2006/relationships/tags" Target="../tags/tag44.xml"/><Relationship Id="rId10" Type="http://schemas.openxmlformats.org/officeDocument/2006/relationships/image" Target="../media/image40.png"/><Relationship Id="rId4" Type="http://schemas.openxmlformats.org/officeDocument/2006/relationships/tags" Target="../tags/tag43.xml"/><Relationship Id="rId9" Type="http://schemas.openxmlformats.org/officeDocument/2006/relationships/image" Target="../media/image39.png"/><Relationship Id="rId14" Type="http://schemas.openxmlformats.org/officeDocument/2006/relationships/image" Target="../media/image4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48.png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image" Target="../media/image47.png"/><Relationship Id="rId2" Type="http://schemas.openxmlformats.org/officeDocument/2006/relationships/tags" Target="../tags/tag48.xml"/><Relationship Id="rId16" Type="http://schemas.openxmlformats.org/officeDocument/2006/relationships/image" Target="../media/image51.png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image" Target="../media/image46.png"/><Relationship Id="rId5" Type="http://schemas.openxmlformats.org/officeDocument/2006/relationships/tags" Target="../tags/tag51.xml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4" Type="http://schemas.openxmlformats.org/officeDocument/2006/relationships/tags" Target="../tags/tag50.xml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54.png"/><Relationship Id="rId3" Type="http://schemas.openxmlformats.org/officeDocument/2006/relationships/tags" Target="../tags/tag56.xml"/><Relationship Id="rId7" Type="http://schemas.openxmlformats.org/officeDocument/2006/relationships/tags" Target="../tags/tag60.xml"/><Relationship Id="rId12" Type="http://schemas.openxmlformats.org/officeDocument/2006/relationships/image" Target="../media/image50.png"/><Relationship Id="rId2" Type="http://schemas.openxmlformats.org/officeDocument/2006/relationships/tags" Target="../tags/tag55.xml"/><Relationship Id="rId16" Type="http://schemas.openxmlformats.org/officeDocument/2006/relationships/image" Target="../media/image48.png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image" Target="../media/image49.png"/><Relationship Id="rId5" Type="http://schemas.openxmlformats.org/officeDocument/2006/relationships/tags" Target="../tags/tag58.xml"/><Relationship Id="rId15" Type="http://schemas.openxmlformats.org/officeDocument/2006/relationships/image" Target="../media/image47.png"/><Relationship Id="rId10" Type="http://schemas.openxmlformats.org/officeDocument/2006/relationships/image" Target="../media/image53.png"/><Relationship Id="rId4" Type="http://schemas.openxmlformats.org/officeDocument/2006/relationships/tags" Target="../tags/tag57.xml"/><Relationship Id="rId9" Type="http://schemas.openxmlformats.org/officeDocument/2006/relationships/image" Target="../media/image52.png"/><Relationship Id="rId14" Type="http://schemas.openxmlformats.org/officeDocument/2006/relationships/image" Target="../media/image5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3.png"/><Relationship Id="rId17" Type="http://schemas.openxmlformats.org/officeDocument/2006/relationships/image" Target="../media/image8.png"/><Relationship Id="rId2" Type="http://schemas.openxmlformats.org/officeDocument/2006/relationships/tags" Target="../tags/tag2.xml"/><Relationship Id="rId16" Type="http://schemas.openxmlformats.org/officeDocument/2006/relationships/image" Target="../media/image7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.png"/><Relationship Id="rId5" Type="http://schemas.openxmlformats.org/officeDocument/2006/relationships/tags" Target="../tags/tag5.xm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tags" Target="../tags/tag11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3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image" Target="../media/image12.png"/><Relationship Id="rId5" Type="http://schemas.openxmlformats.org/officeDocument/2006/relationships/tags" Target="../tags/tag13.xml"/><Relationship Id="rId10" Type="http://schemas.openxmlformats.org/officeDocument/2006/relationships/image" Target="../media/image11.png"/><Relationship Id="rId4" Type="http://schemas.openxmlformats.org/officeDocument/2006/relationships/tags" Target="../tags/tag12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264" y="902687"/>
            <a:ext cx="8715404" cy="1524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200" b="0" dirty="0" smtClean="0"/>
              <a:t>行列模型を用いた</a:t>
            </a:r>
            <a:r>
              <a:rPr kumimoji="1" lang="en-US" altLang="ja-JP" sz="3200" b="0" dirty="0" smtClean="0"/>
              <a:t>R×S</a:t>
            </a:r>
            <a:r>
              <a:rPr kumimoji="1" lang="en-US" altLang="ja-JP" sz="3200" b="0" baseline="30000" dirty="0" smtClean="0"/>
              <a:t>3</a:t>
            </a:r>
            <a:r>
              <a:rPr kumimoji="1" lang="ja-JP" altLang="en-US" sz="3200" b="0" dirty="0" smtClean="0"/>
              <a:t>上の</a:t>
            </a:r>
            <a:r>
              <a:rPr kumimoji="1" lang="en-US" altLang="ja-JP" sz="3200" b="0" dirty="0" smtClean="0"/>
              <a:t>N=4</a:t>
            </a:r>
            <a:r>
              <a:rPr lang="ja-JP" altLang="en-US" sz="3200" b="0" dirty="0" smtClean="0"/>
              <a:t> </a:t>
            </a:r>
            <a:r>
              <a:rPr lang="en-US" altLang="ja-JP" sz="3200" b="0" dirty="0" smtClean="0"/>
              <a:t>SYM</a:t>
            </a:r>
            <a:r>
              <a:rPr lang="ja-JP" altLang="en-US" sz="3200" b="0" dirty="0" smtClean="0"/>
              <a:t>における相関関数の数値的解析</a:t>
            </a:r>
            <a:endParaRPr kumimoji="1" lang="ja-JP" altLang="en-US" sz="3200" b="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20189" y="3074401"/>
            <a:ext cx="4482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chemeClr val="tx2"/>
                </a:solidFill>
              </a:rPr>
              <a:t>伊敷　吾郎　</a:t>
            </a:r>
            <a:r>
              <a:rPr lang="en-US" altLang="ja-JP" sz="2000" b="1" dirty="0" smtClean="0">
                <a:solidFill>
                  <a:schemeClr val="tx2"/>
                </a:solidFill>
              </a:rPr>
              <a:t>(KEK</a:t>
            </a:r>
            <a:r>
              <a:rPr lang="ja-JP" altLang="en-US" sz="2000" b="1" dirty="0" smtClean="0">
                <a:solidFill>
                  <a:schemeClr val="tx2"/>
                </a:solidFill>
              </a:rPr>
              <a:t> → </a:t>
            </a:r>
            <a:r>
              <a:rPr lang="en-US" altLang="ja-JP" sz="2000" b="1" dirty="0" err="1" smtClean="0">
                <a:solidFill>
                  <a:schemeClr val="tx2"/>
                </a:solidFill>
              </a:rPr>
              <a:t>CQUeST</a:t>
            </a:r>
            <a:r>
              <a:rPr lang="en-US" altLang="ja-JP" sz="2000" b="1" dirty="0" smtClean="0">
                <a:solidFill>
                  <a:schemeClr val="tx2"/>
                </a:solidFill>
              </a:rPr>
              <a:t>, Korea)</a:t>
            </a:r>
            <a:endParaRPr kumimoji="1" lang="ja-JP" altLang="en-US" sz="2000" b="1" dirty="0">
              <a:solidFill>
                <a:schemeClr val="tx2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71455" y="386541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共同研究者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31674" y="4447310"/>
            <a:ext cx="3345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Sang-Woo Kim </a:t>
            </a:r>
            <a:r>
              <a:rPr kumimoji="1" lang="ja-JP" altLang="en-US" dirty="0" smtClean="0"/>
              <a:t>氏 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CQUeST</a:t>
            </a:r>
            <a:r>
              <a:rPr kumimoji="1" lang="en-US" altLang="ja-JP" dirty="0" smtClean="0"/>
              <a:t>),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55138" y="4987638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土屋 麻人 氏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静岡大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93273" y="4461163"/>
            <a:ext cx="2476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本多</a:t>
            </a:r>
            <a:r>
              <a:rPr kumimoji="1" lang="ja-JP" altLang="en-US" dirty="0" smtClean="0"/>
              <a:t> 正純 氏 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総研大</a:t>
            </a:r>
            <a:r>
              <a:rPr kumimoji="1" lang="en-US" altLang="ja-JP" dirty="0" smtClean="0"/>
              <a:t>),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898081" y="4987637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西村</a:t>
            </a:r>
            <a:r>
              <a:rPr kumimoji="1" lang="ja-JP" altLang="en-US" dirty="0" smtClean="0"/>
              <a:t> 淳 氏 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総研大・</a:t>
            </a:r>
            <a:r>
              <a:rPr lang="en-US" altLang="ja-JP" dirty="0" smtClean="0"/>
              <a:t>KEK</a:t>
            </a:r>
            <a:r>
              <a:rPr kumimoji="1" lang="en-US" altLang="ja-JP" dirty="0" smtClean="0"/>
              <a:t>),</a:t>
            </a:r>
            <a:endParaRPr kumimoji="1" lang="ja-JP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70918"/>
            <a:ext cx="8229600" cy="877159"/>
          </a:xfrm>
        </p:spPr>
        <p:txBody>
          <a:bodyPr>
            <a:normAutofit/>
          </a:bodyPr>
          <a:lstStyle/>
          <a:p>
            <a:pPr algn="ctr"/>
            <a:r>
              <a:rPr lang="en-US" altLang="ja-JP" sz="3600" dirty="0" smtClean="0"/>
              <a:t>2. </a:t>
            </a:r>
            <a:r>
              <a:rPr lang="en-US" altLang="ja-JP" sz="3600" dirty="0" err="1" smtClean="0"/>
              <a:t>Chiral</a:t>
            </a:r>
            <a:r>
              <a:rPr lang="en-US" altLang="ja-JP" sz="3600" dirty="0" smtClean="0"/>
              <a:t> primary</a:t>
            </a:r>
            <a:r>
              <a:rPr lang="ja-JP" altLang="en-US" sz="3600" dirty="0" smtClean="0"/>
              <a:t>演算子の相関関数</a:t>
            </a:r>
            <a:endParaRPr kumimoji="1" lang="ja-JP" altLang="en-US" sz="3600" baseline="30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801" y="284014"/>
            <a:ext cx="8465127" cy="685799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R</a:t>
            </a:r>
            <a:r>
              <a:rPr kumimoji="1" lang="en-US" altLang="ja-JP" sz="2800" baseline="30000" dirty="0" smtClean="0"/>
              <a:t>4</a:t>
            </a:r>
            <a:r>
              <a:rPr kumimoji="1" lang="ja-JP" altLang="en-US" sz="2800" dirty="0" smtClean="0"/>
              <a:t>上の</a:t>
            </a:r>
            <a:r>
              <a:rPr kumimoji="1" lang="en-US" altLang="ja-JP" sz="2800" dirty="0" smtClean="0"/>
              <a:t>N=4 SYM</a:t>
            </a:r>
            <a:r>
              <a:rPr kumimoji="1" lang="ja-JP" altLang="en-US" sz="2800" dirty="0" smtClean="0"/>
              <a:t>における</a:t>
            </a:r>
            <a:r>
              <a:rPr lang="en-US" altLang="ja-JP" sz="2800" dirty="0" err="1" smtClean="0"/>
              <a:t>Chiral</a:t>
            </a:r>
            <a:r>
              <a:rPr lang="en-US" altLang="ja-JP" sz="2800" dirty="0" smtClean="0"/>
              <a:t> primary</a:t>
            </a:r>
            <a:r>
              <a:rPr lang="ja-JP" altLang="en-US" sz="2800" dirty="0" smtClean="0"/>
              <a:t>演算子</a:t>
            </a:r>
            <a:endParaRPr kumimoji="1" lang="ja-JP" altLang="en-US" sz="2800" dirty="0"/>
          </a:p>
        </p:txBody>
      </p:sp>
      <p:pic>
        <p:nvPicPr>
          <p:cNvPr id="15" name="図 14" descr="\documentclass{slides}&#10;\pagestyle{empty}&#10;&#10;\begin{document}&#10;\[&#10;X_a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96183" y="1416858"/>
            <a:ext cx="363077" cy="2286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テキスト ボックス 5"/>
          <p:cNvSpPr txBox="1"/>
          <p:nvPr/>
        </p:nvSpPr>
        <p:spPr>
          <a:xfrm>
            <a:off x="6761018" y="1352206"/>
            <a:ext cx="166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: SO(6) scalar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6973" y="3309595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２</a:t>
            </a:r>
            <a:r>
              <a:rPr kumimoji="1" lang="ja-JP" altLang="en-US" dirty="0" smtClean="0"/>
              <a:t>点関数</a:t>
            </a:r>
            <a:endParaRPr kumimoji="1" lang="ja-JP" altLang="en-US" dirty="0"/>
          </a:p>
        </p:txBody>
      </p:sp>
      <p:pic>
        <p:nvPicPr>
          <p:cNvPr id="13" name="図 12" descr="\documentclass{slides}&#10;\pagestyle{empty}&#10;&#10;\begin{document}&#10;\[&#10;{\cal O}(x)=T_{a_1a_2\cdots a_n} {\rm tr} (X_{a_1}X_{a_2}\cdots X_{a_n})&#10;\]&#10;\end{document}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9781" y="1814482"/>
            <a:ext cx="4590474" cy="29967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4" name="テキスト ボックス 13"/>
          <p:cNvSpPr txBox="1"/>
          <p:nvPr/>
        </p:nvSpPr>
        <p:spPr>
          <a:xfrm>
            <a:off x="429491" y="1278774"/>
            <a:ext cx="2855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</a:t>
            </a:r>
            <a:r>
              <a:rPr kumimoji="1" lang="en-US" altLang="ja-JP" dirty="0" err="1" smtClean="0"/>
              <a:t>Chiral</a:t>
            </a:r>
            <a:r>
              <a:rPr kumimoji="1" lang="en-US" altLang="ja-JP" dirty="0" smtClean="0"/>
              <a:t> primary </a:t>
            </a:r>
            <a:r>
              <a:rPr kumimoji="1" lang="ja-JP" altLang="en-US" dirty="0" smtClean="0"/>
              <a:t>演算子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16973" y="4548797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３点関数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87926" y="2741815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accent5"/>
                </a:solidFill>
              </a:rPr>
              <a:t>◆</a:t>
            </a:r>
            <a:r>
              <a:rPr lang="ja-JP" altLang="en-US" dirty="0" smtClean="0"/>
              <a:t>共形不変性から期待値の形は決まる。</a:t>
            </a:r>
            <a:endParaRPr kumimoji="1" lang="ja-JP" altLang="en-US" dirty="0"/>
          </a:p>
        </p:txBody>
      </p:sp>
      <p:pic>
        <p:nvPicPr>
          <p:cNvPr id="24" name="図 23" descr="\documentclass{slides}&#10;\pagestyle{empty}&#10;&#10;\begin{document}&#10;\[&#10;T_{a_1\cdots a_n}&#10;\]&#10;\end{document}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53976" y="1832493"/>
            <a:ext cx="720100" cy="2286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25" name="テキスト ボックス 24"/>
          <p:cNvSpPr txBox="1"/>
          <p:nvPr/>
        </p:nvSpPr>
        <p:spPr>
          <a:xfrm>
            <a:off x="6761019" y="1781696"/>
            <a:ext cx="1843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: traceless sym</a:t>
            </a:r>
          </a:p>
          <a:p>
            <a:r>
              <a:rPr lang="en-US" altLang="ja-JP" dirty="0" smtClean="0"/>
              <a:t>  tensor</a:t>
            </a:r>
            <a:endParaRPr kumimoji="1" lang="ja-JP" altLang="en-US" dirty="0"/>
          </a:p>
        </p:txBody>
      </p:sp>
      <p:sp>
        <p:nvSpPr>
          <p:cNvPr id="26" name="大かっこ 25"/>
          <p:cNvSpPr/>
          <p:nvPr/>
        </p:nvSpPr>
        <p:spPr>
          <a:xfrm>
            <a:off x="5943600" y="1296785"/>
            <a:ext cx="2784764" cy="1066800"/>
          </a:xfrm>
          <a:prstGeom prst="bracketPair">
            <a:avLst>
              <a:gd name="adj" fmla="val 984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" name="図 38" descr="\documentclass{slides}&#10;\pagestyle{empty}&#10;&#10;\begin{document}&#10;\[&#10;\langle {\cal O}_{\Delta_1}(x_1) {\cal O}_{\Delta_2}(x_2) \rangle = \frac{c_{\Delta_1}\delta_{\Delta_1\Delta_2}}{|x_1-x_2|^{\Delta_1+\Delta_2}}&#10;\]&#10;\end{document}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5199" y="3762178"/>
            <a:ext cx="4334832" cy="5842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3" name="図 32" descr="\documentclass{slides}&#10;\pagestyle{empty}&#10;&#10;\begin{document}&#10;\[&#10;\langle {\cal O}_{\Delta_1}(x_1) {\cal O}_{\Delta_2}(x_2) {\cal O}_{\Delta_3}(x_3) \rangle &#10;\]&#10;\end{document}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1611" y="5070652"/>
            <a:ext cx="3266065" cy="29031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4" name="図 33" descr="\documentclass{slides}&#10;\pagestyle{empty}&#10;&#10;\begin{document}&#10;\[&#10;=\frac{c_{\Delta_1\Delta_2\Delta_3}}{|x_1-x_2|^{\Delta_1+\Delta_2-\Delta_3}|x_2-x_3|^{\Delta_2+\Delta_3-\Delta_1}|x_3-x_1|^{\Delta_3+\Delta_1-\Delta_2}}&#10;\]&#10;\end{document}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8687" y="5665965"/>
            <a:ext cx="7815422" cy="5842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23" name="テキスト ボックス 22"/>
          <p:cNvSpPr txBox="1"/>
          <p:nvPr/>
        </p:nvSpPr>
        <p:spPr>
          <a:xfrm>
            <a:off x="716973" y="7050062"/>
            <a:ext cx="5088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４</a:t>
            </a:r>
            <a:r>
              <a:rPr kumimoji="1" lang="ja-JP" altLang="en-US" dirty="0" smtClean="0"/>
              <a:t>点関数以上は一般に、二つ以上の項の線形結合</a:t>
            </a:r>
            <a:endParaRPr kumimoji="1" lang="ja-JP" altLang="en-US" dirty="0"/>
          </a:p>
        </p:txBody>
      </p:sp>
      <p:pic>
        <p:nvPicPr>
          <p:cNvPr id="17" name="図 16" descr="\documentclass{slides}&#10;\pagestyle{empty}&#10;&#10;\begin{document}&#10;\[&#10;\Delta_i&#10;\]&#10;\end{document}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32946" y="3900977"/>
            <a:ext cx="330205" cy="24130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8" name="テキスト ボックス 17"/>
          <p:cNvSpPr txBox="1"/>
          <p:nvPr/>
        </p:nvSpPr>
        <p:spPr>
          <a:xfrm>
            <a:off x="6456217" y="3822468"/>
            <a:ext cx="21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演算子の共形次元</a:t>
            </a:r>
            <a:endParaRPr kumimoji="1" lang="ja-JP" altLang="en-US" dirty="0"/>
          </a:p>
        </p:txBody>
      </p:sp>
      <p:sp>
        <p:nvSpPr>
          <p:cNvPr id="19" name="大かっこ 18"/>
          <p:cNvSpPr/>
          <p:nvPr/>
        </p:nvSpPr>
        <p:spPr>
          <a:xfrm>
            <a:off x="5985164" y="3683923"/>
            <a:ext cx="2743200" cy="651164"/>
          </a:xfrm>
          <a:prstGeom prst="bracketPair">
            <a:avLst>
              <a:gd name="adj" fmla="val 984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7819" y="0"/>
            <a:ext cx="7039408" cy="630382"/>
          </a:xfrm>
        </p:spPr>
        <p:txBody>
          <a:bodyPr>
            <a:normAutofit/>
          </a:bodyPr>
          <a:lstStyle/>
          <a:p>
            <a:r>
              <a:rPr kumimoji="1" lang="en-US" altLang="ja-JP" sz="2800" b="0" dirty="0" err="1" smtClean="0"/>
              <a:t>Chiral</a:t>
            </a:r>
            <a:r>
              <a:rPr kumimoji="1" lang="en-US" altLang="ja-JP" sz="2800" b="0" dirty="0" smtClean="0"/>
              <a:t> primary</a:t>
            </a:r>
            <a:r>
              <a:rPr kumimoji="1" lang="ja-JP" altLang="en-US" sz="2800" b="0" dirty="0" smtClean="0"/>
              <a:t>演算子が持つ重要な性質</a:t>
            </a:r>
            <a:endParaRPr kumimoji="1" lang="ja-JP" altLang="en-US" sz="2800" b="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3346" y="5940458"/>
            <a:ext cx="7319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1"/>
                </a:solidFill>
              </a:rPr>
              <a:t>◆</a:t>
            </a:r>
            <a:r>
              <a:rPr kumimoji="1" lang="ja-JP" altLang="en-US" dirty="0" smtClean="0"/>
              <a:t> 繰り込まれないという性質が数値解析から理解できるかどうか。</a:t>
            </a:r>
            <a:endParaRPr kumimoji="1" lang="en-US" altLang="ja-JP" dirty="0" smtClean="0"/>
          </a:p>
          <a:p>
            <a:r>
              <a:rPr lang="ja-JP" altLang="en-US" dirty="0" smtClean="0"/>
              <a:t>　　また、強結合での解析から、重力側の結果を再現できるのかどうか。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9756" y="2447146"/>
            <a:ext cx="8127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  　　　   　　　　　　　や、その多点関数版は</a:t>
            </a:r>
            <a:r>
              <a:rPr kumimoji="1" lang="en-US" altLang="ja-JP" dirty="0" smtClean="0"/>
              <a:t>SUGRA</a:t>
            </a:r>
            <a:r>
              <a:rPr kumimoji="1" lang="ja-JP" altLang="en-US" dirty="0" smtClean="0"/>
              <a:t>から計算できる。 </a:t>
            </a:r>
            <a:r>
              <a:rPr kumimoji="1" lang="en-US" altLang="ja-JP" sz="1400" dirty="0" smtClean="0"/>
              <a:t>[GKP, Witten</a:t>
            </a:r>
            <a:r>
              <a:rPr lang="en-US" altLang="ja-JP" sz="1400" dirty="0" smtClean="0"/>
              <a:t>]</a:t>
            </a:r>
            <a:endParaRPr kumimoji="1" lang="ja-JP" altLang="en-US" sz="1400" dirty="0"/>
          </a:p>
        </p:txBody>
      </p:sp>
      <p:pic>
        <p:nvPicPr>
          <p:cNvPr id="12" name="図 11" descr="\documentclass{slides}&#10;\pagestyle{empty}&#10;&#10;\begin{document}&#10;\[&#10;\frac{c_{\Delta_1\Delta_2\Delta_3}}{\sqrt{c_{\Delta_1}c_{\Delta_2}c_{\Delta_3}}}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1344" y="2364875"/>
            <a:ext cx="1600223" cy="6096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4" name="テキスト ボックス 13"/>
          <p:cNvSpPr txBox="1"/>
          <p:nvPr/>
        </p:nvSpPr>
        <p:spPr>
          <a:xfrm>
            <a:off x="483610" y="873271"/>
            <a:ext cx="6994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   　　（２点関数の係数）は</a:t>
            </a:r>
            <a:r>
              <a:rPr kumimoji="1" lang="en-US" altLang="ja-JP" dirty="0" smtClean="0"/>
              <a:t>coupling</a:t>
            </a:r>
            <a:r>
              <a:rPr kumimoji="1" lang="ja-JP" altLang="en-US" dirty="0" smtClean="0"/>
              <a:t>に依らない。（非繰り込み定理）</a:t>
            </a:r>
            <a:endParaRPr kumimoji="1" lang="ja-JP" altLang="en-US" dirty="0"/>
          </a:p>
        </p:txBody>
      </p:sp>
      <p:pic>
        <p:nvPicPr>
          <p:cNvPr id="16" name="図 15" descr="\documentclass{slides}&#10;\pagestyle{empty}&#10;&#10;\begin{document}&#10;\[&#10;c_\Delta&#10;\]&#10;\end{document}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5326" y="955953"/>
            <a:ext cx="350984" cy="21059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7" name="図 16" descr="\documentclass{slides}&#10;\pagestyle{empty}&#10;&#10;\begin{document}&#10;\[&#10;\frac{c_{\Delta_1\Delta_2\Delta_3}}{\sqrt{c_{\Delta_1}c_{\Delta_2}c_{\Delta_3}}}&#10;\]&#10;\end{document}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98562" y="3351734"/>
            <a:ext cx="1600223" cy="6096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5" name="図 24" descr="\documentclass{slides}&#10;\pagestyle{empty}&#10;&#10;\begin{document}&#10;\[&#10;=\frac{c_{\Delta_1\Delta_2\Delta_3}}{\sqrt{c_{\Delta_1}c_{\Delta_2}c_{\Delta_3}}}&#10;\]&#10;\end{document}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33945" y="3353901"/>
            <a:ext cx="1930428" cy="6096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cxnSp>
        <p:nvCxnSpPr>
          <p:cNvPr id="23" name="直線コネクタ 22"/>
          <p:cNvCxnSpPr/>
          <p:nvPr/>
        </p:nvCxnSpPr>
        <p:spPr>
          <a:xfrm rot="5400000">
            <a:off x="2562876" y="3611576"/>
            <a:ext cx="70008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2884344" y="3747309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SUGRA</a:t>
            </a:r>
            <a:endParaRPr kumimoji="1" lang="ja-JP" altLang="en-US" sz="1400" dirty="0"/>
          </a:p>
        </p:txBody>
      </p:sp>
      <p:cxnSp>
        <p:nvCxnSpPr>
          <p:cNvPr id="26" name="直線コネクタ 25"/>
          <p:cNvCxnSpPr/>
          <p:nvPr/>
        </p:nvCxnSpPr>
        <p:spPr>
          <a:xfrm rot="5400000">
            <a:off x="5444623" y="3597721"/>
            <a:ext cx="70008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766091" y="3733454"/>
            <a:ext cx="16866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SYM, N</a:t>
            </a:r>
            <a:r>
              <a:rPr kumimoji="1" lang="ja-JP" altLang="en-US" sz="1400" dirty="0" smtClean="0"/>
              <a:t>→∞</a:t>
            </a:r>
            <a:r>
              <a:rPr kumimoji="1" lang="en-US" altLang="ja-JP" sz="1400" dirty="0" smtClean="0"/>
              <a:t>, λ</a:t>
            </a:r>
            <a:r>
              <a:rPr kumimoji="1" lang="ja-JP" altLang="en-US" sz="1400" dirty="0" smtClean="0"/>
              <a:t>→</a:t>
            </a:r>
            <a:r>
              <a:rPr kumimoji="1" lang="en-US" altLang="ja-JP" sz="1400" dirty="0" smtClean="0"/>
              <a:t>0 </a:t>
            </a:r>
            <a:endParaRPr kumimoji="1" lang="ja-JP" altLang="en-US" sz="14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823855" y="4136967"/>
            <a:ext cx="4799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一般の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点関数に対する非繰り込み定理</a:t>
            </a:r>
            <a:r>
              <a:rPr lang="ja-JP" altLang="en-US" dirty="0" smtClean="0"/>
              <a:t>を予言</a:t>
            </a:r>
            <a:endParaRPr kumimoji="1" lang="ja-JP" altLang="en-US" dirty="0"/>
          </a:p>
        </p:txBody>
      </p:sp>
      <p:pic>
        <p:nvPicPr>
          <p:cNvPr id="33" name="図 32" descr="\documentclass{slides}&#10;\pagestyle{empty}&#10;&#10;\begin{document}&#10;\[&#10;\frac{c_{\Delta_1\Delta_2\Delta_3\Delta_4}}{\sqrt{c_{\Delta_1}c_{\Delta_2}c_{\Delta_3}c_{\Delta_4}}}&#10;\]&#10;\end{document}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2414" y="4778750"/>
            <a:ext cx="2057430" cy="6096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cxnSp>
        <p:nvCxnSpPr>
          <p:cNvPr id="30" name="直線コネクタ 29"/>
          <p:cNvCxnSpPr/>
          <p:nvPr/>
        </p:nvCxnSpPr>
        <p:spPr>
          <a:xfrm rot="5400000">
            <a:off x="3075509" y="5038592"/>
            <a:ext cx="70008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3396977" y="5174325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SUGRA</a:t>
            </a:r>
            <a:endParaRPr kumimoji="1" lang="ja-JP" altLang="en-US" sz="1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32508" y="3305695"/>
            <a:ext cx="720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（例）</a:t>
            </a:r>
            <a:endParaRPr kumimoji="1" lang="ja-JP" altLang="en-US" dirty="0"/>
          </a:p>
        </p:txBody>
      </p:sp>
      <p:pic>
        <p:nvPicPr>
          <p:cNvPr id="34" name="図 33" descr="\documentclass{slides}&#10;\pagestyle{empty}&#10;&#10;\begin{document}&#10;\[&#10;= \;\; \cdots&#10;\]&#10;\end{document}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17999" y="5019038"/>
            <a:ext cx="749312" cy="8890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22" name="テキスト ボックス 21"/>
          <p:cNvSpPr txBox="1"/>
          <p:nvPr/>
        </p:nvSpPr>
        <p:spPr>
          <a:xfrm>
            <a:off x="753688" y="7147560"/>
            <a:ext cx="71112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多点関数に対しても、</a:t>
            </a:r>
            <a:r>
              <a:rPr kumimoji="1" lang="en-US" altLang="ja-JP" dirty="0" err="1" smtClean="0"/>
              <a:t>extrimal</a:t>
            </a:r>
            <a:r>
              <a:rPr kumimoji="1" lang="ja-JP" altLang="en-US" dirty="0" smtClean="0"/>
              <a:t>な場合（　　　　　　　　　　　　　　　　　　）や</a:t>
            </a:r>
            <a:endParaRPr kumimoji="1" lang="en-US" altLang="ja-JP" dirty="0" smtClean="0"/>
          </a:p>
          <a:p>
            <a:r>
              <a:rPr lang="en-US" altLang="ja-JP" dirty="0" smtClean="0"/>
              <a:t>near </a:t>
            </a:r>
            <a:r>
              <a:rPr lang="en-US" altLang="ja-JP" dirty="0" err="1" smtClean="0"/>
              <a:t>extrimal</a:t>
            </a:r>
            <a:r>
              <a:rPr lang="ja-JP" altLang="en-US" dirty="0" smtClean="0"/>
              <a:t>な場合（　　　　　　　　　　　　　　　　　　　　　）</a:t>
            </a:r>
            <a:r>
              <a:rPr kumimoji="1" lang="ja-JP" altLang="en-US" dirty="0" smtClean="0"/>
              <a:t>には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非繰り込み定理が示されている。</a:t>
            </a:r>
            <a:endParaRPr kumimoji="1" lang="ja-JP" altLang="en-US" dirty="0"/>
          </a:p>
        </p:txBody>
      </p:sp>
      <p:pic>
        <p:nvPicPr>
          <p:cNvPr id="35" name="図 34" descr="\documentclass{slides}&#10;\pagestyle{empty}&#10;&#10;\begin{document}&#10;\[&#10;\Delta_1= \Delta_2+\Delta_3+\cdots \Delta_n&#10;\]&#10;\end{document}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12762" y="7226934"/>
            <a:ext cx="2538707" cy="19932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7" name="図 36" descr="\documentclass{slides}&#10;\pagestyle{empty}&#10;&#10;\begin{document}&#10;\[&#10;\Delta_1= \Delta_2+\Delta_3+\cdots \Delta_n-2&#10;\]&#10;\end{document}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88762" y="7490169"/>
            <a:ext cx="2937347" cy="19932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8" name="大かっこ 37"/>
          <p:cNvSpPr/>
          <p:nvPr/>
        </p:nvSpPr>
        <p:spPr>
          <a:xfrm>
            <a:off x="698269" y="7175269"/>
            <a:ext cx="7218218" cy="775855"/>
          </a:xfrm>
          <a:prstGeom prst="bracketPair">
            <a:avLst>
              <a:gd name="adj" fmla="val 952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073236" y="7762702"/>
            <a:ext cx="27991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[Eden-Howe-</a:t>
            </a:r>
            <a:r>
              <a:rPr kumimoji="1" lang="en-US" altLang="ja-JP" sz="1400" dirty="0" err="1" smtClean="0"/>
              <a:t>Sokatchev</a:t>
            </a:r>
            <a:r>
              <a:rPr kumimoji="1" lang="en-US" altLang="ja-JP" sz="1400" dirty="0" smtClean="0"/>
              <a:t>-West]</a:t>
            </a:r>
            <a:endParaRPr kumimoji="1" lang="ja-JP" altLang="en-US" sz="1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83920" y="1402080"/>
            <a:ext cx="7576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(Near) </a:t>
            </a:r>
            <a:r>
              <a:rPr lang="en-US" altLang="ja-JP" dirty="0" err="1" smtClean="0"/>
              <a:t>e</a:t>
            </a:r>
            <a:r>
              <a:rPr kumimoji="1" lang="en-US" altLang="ja-JP" dirty="0" err="1" smtClean="0"/>
              <a:t>xtremal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な多点関数に対しても、非繰り込み定理は</a:t>
            </a:r>
            <a:r>
              <a:rPr lang="ja-JP" altLang="en-US" dirty="0" smtClean="0"/>
              <a:t>示されている。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810596" y="1742902"/>
            <a:ext cx="27991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[Eden-Howe-</a:t>
            </a:r>
            <a:r>
              <a:rPr kumimoji="1" lang="en-US" altLang="ja-JP" sz="1400" dirty="0" err="1" smtClean="0"/>
              <a:t>Sokatchev</a:t>
            </a:r>
            <a:r>
              <a:rPr kumimoji="1" lang="en-US" altLang="ja-JP" sz="1400" dirty="0" smtClean="0"/>
              <a:t>-West]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3192"/>
            <a:ext cx="8229600" cy="960286"/>
          </a:xfrm>
        </p:spPr>
        <p:txBody>
          <a:bodyPr>
            <a:normAutofit/>
          </a:bodyPr>
          <a:lstStyle/>
          <a:p>
            <a:pPr algn="ctr"/>
            <a:r>
              <a:rPr lang="en-US" altLang="ja-JP" sz="3600" dirty="0" smtClean="0"/>
              <a:t>4. </a:t>
            </a:r>
            <a:r>
              <a:rPr lang="ja-JP" altLang="en-US" sz="3600" dirty="0" smtClean="0"/>
              <a:t>相関関数の数値的解析とその結果</a:t>
            </a:r>
            <a:endParaRPr kumimoji="1" lang="ja-JP" altLang="en-US" sz="3600" baseline="30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" y="0"/>
            <a:ext cx="4558146" cy="588817"/>
          </a:xfrm>
        </p:spPr>
        <p:txBody>
          <a:bodyPr>
            <a:normAutofit/>
          </a:bodyPr>
          <a:lstStyle/>
          <a:p>
            <a:r>
              <a:rPr kumimoji="1" lang="ja-JP" altLang="en-US" sz="2800" b="0" dirty="0" smtClean="0"/>
              <a:t>計算した演算子</a:t>
            </a:r>
            <a:endParaRPr kumimoji="1" lang="ja-JP" altLang="en-US" sz="2800" b="0" dirty="0"/>
          </a:p>
        </p:txBody>
      </p:sp>
      <p:pic>
        <p:nvPicPr>
          <p:cNvPr id="10" name="図 9" descr="\documentclass{slides}&#10;\pagestyle{empty}&#10;&#10;\begin{document}&#10;\[&#10;\langle {\rm tr}Z^J(x_1) {\rm tr}Z^{\dagger J}(x_2) \rangle_{R^4} = \frac{c_J}{|x_1-x_2|^{2J}}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6902" y="871815"/>
            <a:ext cx="4740059" cy="5842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図 3" descr="\documentclass{slides}&#10;\pagestyle{empty}&#10;&#10;\begin{document}&#10;\[&#10;Z(x)=\frac{1}{\sqrt{2}}(X_4+iX_5)&#10;\]&#10;\end{document}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66414" y="862330"/>
            <a:ext cx="2781345" cy="5842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9" name="大かっこ 18"/>
          <p:cNvSpPr/>
          <p:nvPr/>
        </p:nvSpPr>
        <p:spPr>
          <a:xfrm>
            <a:off x="5893723" y="778625"/>
            <a:ext cx="2937163" cy="748146"/>
          </a:xfrm>
          <a:prstGeom prst="bracketPair">
            <a:avLst>
              <a:gd name="adj" fmla="val 1111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" name="グループ化 34"/>
          <p:cNvGrpSpPr/>
          <p:nvPr/>
        </p:nvGrpSpPr>
        <p:grpSpPr>
          <a:xfrm>
            <a:off x="632012" y="4141694"/>
            <a:ext cx="8136344" cy="1504031"/>
            <a:chOff x="632012" y="4141694"/>
            <a:chExt cx="8136344" cy="1504031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1276002" y="4166387"/>
              <a:ext cx="13083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</a:t>
              </a:r>
              <a:r>
                <a:rPr kumimoji="1" lang="en-US" altLang="ja-JP" baseline="30000" dirty="0" smtClean="0"/>
                <a:t>3</a:t>
              </a:r>
              <a:r>
                <a:rPr kumimoji="1" lang="ja-JP" altLang="en-US" dirty="0" smtClean="0"/>
                <a:t>上で積分</a:t>
              </a:r>
              <a:endParaRPr kumimoji="1" lang="en-US" altLang="ja-JP" dirty="0" smtClean="0"/>
            </a:p>
          </p:txBody>
        </p:sp>
        <p:pic>
          <p:nvPicPr>
            <p:cNvPr id="20" name="図 19" descr="\documentclass{slides}&#10;\pagestyle{empty}&#10;&#10;\begin{document}&#10;\[&#10;\int d\Omega_3 \int d\Omega_3' &#10;\langle {\rm tr}Z^2(\tau,\Omega_3) {\rm tr}Z^{\dagger 2}(0,\Omega_3') \rangle_{R\times S^3} = &#10;\frac{c_2e^{-\mu\tau}}{1-e^{-\mu\tau}} &#10;\]&#10;\end{document}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39616" y="4979683"/>
              <a:ext cx="8128740" cy="66604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4" name="下矢印 23"/>
            <p:cNvSpPr/>
            <p:nvPr/>
          </p:nvSpPr>
          <p:spPr>
            <a:xfrm>
              <a:off x="2869357" y="4141694"/>
              <a:ext cx="223467" cy="62361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632012" y="4488629"/>
              <a:ext cx="2149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(</a:t>
              </a:r>
              <a:r>
                <a:rPr kumimoji="1" lang="ja-JP" altLang="en-US" dirty="0" smtClean="0"/>
                <a:t>例</a:t>
              </a:r>
              <a:r>
                <a:rPr kumimoji="1" lang="en-US" altLang="ja-JP" dirty="0" smtClean="0"/>
                <a:t>)          </a:t>
              </a:r>
              <a:r>
                <a:rPr kumimoji="1" lang="ja-JP" altLang="en-US" dirty="0" smtClean="0"/>
                <a:t>　の場合</a:t>
              </a:r>
              <a:endParaRPr kumimoji="1" lang="en-US" altLang="ja-JP" dirty="0" smtClean="0"/>
            </a:p>
          </p:txBody>
        </p:sp>
        <p:pic>
          <p:nvPicPr>
            <p:cNvPr id="26" name="図 25" descr="\documentclass{slides}&#10;\pagestyle{empty}&#10;&#10;\begin{document}&#10;\[&#10;J=2&#10;\]&#10;\end{document}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85732" y="4569909"/>
              <a:ext cx="698511" cy="190503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sp>
        <p:nvSpPr>
          <p:cNvPr id="27" name="テキスト ボックス 26"/>
          <p:cNvSpPr txBox="1"/>
          <p:nvPr/>
        </p:nvSpPr>
        <p:spPr>
          <a:xfrm>
            <a:off x="2788920" y="198120"/>
            <a:ext cx="2182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例</a:t>
            </a:r>
            <a:r>
              <a:rPr kumimoji="1" lang="en-US" altLang="ja-JP" dirty="0" smtClean="0"/>
              <a:t>) </a:t>
            </a:r>
            <a:r>
              <a:rPr lang="ja-JP" altLang="en-US" dirty="0" smtClean="0"/>
              <a:t>２点関数の場合</a:t>
            </a:r>
            <a:endParaRPr kumimoji="1" lang="ja-JP" altLang="en-US" dirty="0"/>
          </a:p>
        </p:txBody>
      </p:sp>
      <p:grpSp>
        <p:nvGrpSpPr>
          <p:cNvPr id="29" name="グループ化 28"/>
          <p:cNvGrpSpPr/>
          <p:nvPr/>
        </p:nvGrpSpPr>
        <p:grpSpPr>
          <a:xfrm>
            <a:off x="883920" y="1706879"/>
            <a:ext cx="7482840" cy="2256906"/>
            <a:chOff x="883920" y="1706879"/>
            <a:chExt cx="7482840" cy="2256906"/>
          </a:xfrm>
        </p:grpSpPr>
        <p:sp>
          <p:nvSpPr>
            <p:cNvPr id="17" name="角丸四角形 16"/>
            <p:cNvSpPr/>
            <p:nvPr/>
          </p:nvSpPr>
          <p:spPr>
            <a:xfrm>
              <a:off x="3692236" y="1706879"/>
              <a:ext cx="4674524" cy="1478281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" name="図 4" descr="\documentclass{slides}&#10;\pagestyle{empty}&#10;&#10;\begin{document}&#10;\[&#10;ds^2_{R^4}=dr^2+r^2d\Omega_3^2&#10;\]&#10;\end{document}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089400" y="1896225"/>
              <a:ext cx="2476540" cy="355606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6" name="図 5" descr="\documentclass{slides}&#10;\pagestyle{empty}&#10;&#10;\begin{document}&#10;\[&#10;=e^{2\tau} (d\tau^2+d\Omega_3^2)&#10;\]&#10;\end{document}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728095" y="2400530"/>
              <a:ext cx="2197136" cy="317505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7" name="図 6" descr="\documentclass{slides}&#10;\pagestyle{empty}&#10;&#10;\begin{document}&#10;\[&#10;ds^2_{R\times S^3}&#10;\]&#10;\end{document}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011324" y="2737196"/>
              <a:ext cx="850914" cy="368306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9" name="図 8" descr="\documentclass{slides}&#10;\pagestyle{empty}&#10;&#10;\begin{document}&#10;\[&#10;(r=e^{\tau})&#10;\]&#10;\end{document}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97717" y="1939175"/>
              <a:ext cx="1072804" cy="275078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13" name="図 12" descr="\documentclass{slides}&#10;\pagestyle{empty}&#10;&#10;\begin{document}&#10;\[&#10;\langle {\rm tr}Z^J(x_1) {\rm tr}Z^{\dagger J}(x_2) \rangle_{R\times S^3} = \frac{c_Je^{J(\tau_1+\tau_2)}}{|x_1-x_2|^{2J}} &#10;\]&#10;\end{document}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2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905624" y="3297743"/>
              <a:ext cx="4748632" cy="666042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18" name="下矢印 17"/>
            <p:cNvSpPr/>
            <p:nvPr/>
          </p:nvSpPr>
          <p:spPr>
            <a:xfrm>
              <a:off x="2863083" y="2043952"/>
              <a:ext cx="243188" cy="7787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73480" y="2590800"/>
              <a:ext cx="12586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(</a:t>
              </a:r>
              <a:r>
                <a:rPr kumimoji="1" lang="ja-JP" altLang="en-US" dirty="0" smtClean="0"/>
                <a:t>共形変換</a:t>
              </a:r>
              <a:r>
                <a:rPr kumimoji="1" lang="en-US" altLang="ja-JP" dirty="0" smtClean="0"/>
                <a:t>)</a:t>
              </a:r>
              <a:endParaRPr kumimoji="1" lang="ja-JP" altLang="en-US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883920" y="1950720"/>
              <a:ext cx="18533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R</a:t>
              </a:r>
              <a:r>
                <a:rPr lang="en-US" altLang="ja-JP" baseline="30000" dirty="0" smtClean="0"/>
                <a:t>4</a:t>
              </a:r>
              <a:r>
                <a:rPr lang="en-US" altLang="ja-JP" dirty="0" smtClean="0"/>
                <a:t> </a:t>
              </a:r>
              <a:r>
                <a:rPr lang="ja-JP" altLang="en-US" dirty="0" smtClean="0"/>
                <a:t>→ </a:t>
              </a:r>
              <a:r>
                <a:rPr lang="en-US" altLang="ja-JP" dirty="0" smtClean="0"/>
                <a:t>R×S</a:t>
              </a:r>
              <a:r>
                <a:rPr lang="en-US" altLang="ja-JP" baseline="30000" dirty="0" smtClean="0"/>
                <a:t>3</a:t>
              </a:r>
              <a:r>
                <a:rPr lang="ja-JP" altLang="en-US" dirty="0" smtClean="0"/>
                <a:t>への</a:t>
              </a:r>
              <a:endParaRPr lang="en-US" altLang="ja-JP" dirty="0" smtClean="0"/>
            </a:p>
            <a:p>
              <a:r>
                <a:rPr lang="en-US" altLang="ja-JP" dirty="0" smtClean="0"/>
                <a:t>mapping</a:t>
              </a:r>
              <a:endParaRPr kumimoji="1" lang="ja-JP" altLang="en-US" dirty="0"/>
            </a:p>
          </p:txBody>
        </p:sp>
        <p:cxnSp>
          <p:nvCxnSpPr>
            <p:cNvPr id="28" name="直線コネクタ 27"/>
            <p:cNvCxnSpPr/>
            <p:nvPr/>
          </p:nvCxnSpPr>
          <p:spPr>
            <a:xfrm>
              <a:off x="5425440" y="2758440"/>
              <a:ext cx="147828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矢印コネクタ 29"/>
            <p:cNvCxnSpPr/>
            <p:nvPr/>
          </p:nvCxnSpPr>
          <p:spPr>
            <a:xfrm rot="10800000">
              <a:off x="6537960" y="2804160"/>
              <a:ext cx="381000" cy="1371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1" name="図 30" descr="\documentclass{slides}&#10;\pagestyle{empty}&#10;&#10;\begin{document}&#10;\[&#10;\langle {\rm tr} Z^2(\tau) {\rm tr} Z^{\dagger 2}(0) \rangle_{\rm PWMM}&#10;\]&#10;\end{document}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36734" y="6303222"/>
            <a:ext cx="3547960" cy="38922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2" name="上下矢印 31"/>
          <p:cNvSpPr/>
          <p:nvPr/>
        </p:nvSpPr>
        <p:spPr>
          <a:xfrm>
            <a:off x="2864222" y="5623561"/>
            <a:ext cx="210671" cy="575534"/>
          </a:xfrm>
          <a:prstGeom prst="up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161852" y="5769702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Large N reduction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423647" y="629862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を計算し</a:t>
            </a:r>
            <a:r>
              <a:rPr lang="ja-JP" altLang="en-US" dirty="0" smtClean="0"/>
              <a:t>た</a:t>
            </a:r>
            <a:r>
              <a:rPr kumimoji="1" lang="ja-JP" altLang="en-US" dirty="0" smtClean="0"/>
              <a:t>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28"/>
          <p:cNvSpPr/>
          <p:nvPr/>
        </p:nvSpPr>
        <p:spPr>
          <a:xfrm>
            <a:off x="3474720" y="3810000"/>
            <a:ext cx="2895600" cy="216408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219" y="2891441"/>
            <a:ext cx="6787341" cy="699655"/>
          </a:xfrm>
        </p:spPr>
        <p:txBody>
          <a:bodyPr>
            <a:normAutofit/>
          </a:bodyPr>
          <a:lstStyle/>
          <a:p>
            <a:r>
              <a:rPr lang="ja-JP" altLang="en-US" sz="3200" b="0" dirty="0" smtClean="0"/>
              <a:t>数値計算を行った</a:t>
            </a:r>
            <a:r>
              <a:rPr kumimoji="1" lang="en-US" altLang="ja-JP" sz="3200" b="0" dirty="0" smtClean="0"/>
              <a:t>background</a:t>
            </a:r>
            <a:endParaRPr kumimoji="1" lang="ja-JP" altLang="en-US" sz="3200" b="0" dirty="0"/>
          </a:p>
        </p:txBody>
      </p:sp>
      <p:pic>
        <p:nvPicPr>
          <p:cNvPr id="4" name="図 3" descr="\documentclass{slides}&#10;\pagestyle{empty}&#10;&#10;\begin{document}&#10;\[&#10;\otimes {\bf 1}_{2\times 2}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47637" y="4910974"/>
            <a:ext cx="774713" cy="24130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図 5" descr="\documentclass{slides}&#10;\pagestyle{empty}&#10;&#10;\begin{document}&#10;\[&#10;\otimes {\bf 1}_{3\times 3}&#10;\]&#10;\end{document}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03307" y="4910973"/>
            <a:ext cx="787410" cy="2413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図 6" descr="\documentclass{slides}&#10;\pagestyle{empty}&#10;&#10;\begin{document}&#10;\[&#10;\otimes {\bf 1}_{2\times 2}&#10;\]&#10;\end{document}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73960" y="4869409"/>
            <a:ext cx="774713" cy="24130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図 7" descr="\documentclass{slides}&#10;\pagestyle{empty}&#10;&#10;\begin{document}&#10;\[&#10;L_i=&#10;\]&#10;\end{document}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5600" y="4924828"/>
            <a:ext cx="571509" cy="24130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" name="大かっこ 8"/>
          <p:cNvSpPr/>
          <p:nvPr/>
        </p:nvSpPr>
        <p:spPr>
          <a:xfrm>
            <a:off x="1025236" y="4430683"/>
            <a:ext cx="1316182" cy="1149927"/>
          </a:xfrm>
          <a:prstGeom prst="bracketPair">
            <a:avLst>
              <a:gd name="adj" fmla="val 943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46909" y="3945773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N=10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14799" y="3918064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N=14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96545" y="3904210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N=15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1136073" y="4513810"/>
            <a:ext cx="457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1620981" y="4984864"/>
            <a:ext cx="595745" cy="5957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6" name="大かっこ 15"/>
          <p:cNvSpPr/>
          <p:nvPr/>
        </p:nvSpPr>
        <p:spPr>
          <a:xfrm>
            <a:off x="3865420" y="4430683"/>
            <a:ext cx="1316182" cy="1149927"/>
          </a:xfrm>
          <a:prstGeom prst="bracketPair">
            <a:avLst>
              <a:gd name="adj" fmla="val 943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976257" y="4513810"/>
            <a:ext cx="457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4461165" y="4984864"/>
            <a:ext cx="595745" cy="5957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19" name="大かっこ 18"/>
          <p:cNvSpPr/>
          <p:nvPr/>
        </p:nvSpPr>
        <p:spPr>
          <a:xfrm>
            <a:off x="6594763" y="4430683"/>
            <a:ext cx="1316182" cy="1149927"/>
          </a:xfrm>
          <a:prstGeom prst="bracketPair">
            <a:avLst>
              <a:gd name="adj" fmla="val 943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705600" y="4513810"/>
            <a:ext cx="457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7190508" y="4984864"/>
            <a:ext cx="595745" cy="5957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05200" y="6324600"/>
            <a:ext cx="2874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この場合の計算結果を紹介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7200" y="381000"/>
            <a:ext cx="3938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Free </a:t>
            </a:r>
            <a:r>
              <a:rPr kumimoji="1" lang="ja-JP" altLang="en-US" dirty="0" smtClean="0"/>
              <a:t>な場合には、解析的な計算から、</a:t>
            </a:r>
            <a:endParaRPr kumimoji="1" lang="ja-JP" altLang="en-US" dirty="0"/>
          </a:p>
        </p:txBody>
      </p:sp>
      <p:pic>
        <p:nvPicPr>
          <p:cNvPr id="23" name="図 22" descr="\documentclass{slides}&#10;\pagestyle{empty}&#10;&#10;\begin{document}&#10;\[&#10;\langle {\rm tr} Z^2(\tau) {\rm tr} Z^{\dagger 2}(0) \rangle_{\rm PWMM}&#10;\]&#10;\end{document}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6094" y="969222"/>
            <a:ext cx="3547960" cy="38922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5" name="図 24" descr="\documentclass{slides}&#10;\pagestyle{empty}&#10;&#10;\begin{document}&#10;\[&#10;\rightarrow&#10;\frac{c_2e^{-\mu\tau}}{1-e^{-\mu\tau}} &#10;\]&#10;\end{document}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21014" y="1809761"/>
            <a:ext cx="1665106" cy="66604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26" name="テキスト ボックス 25"/>
          <p:cNvSpPr txBox="1"/>
          <p:nvPr/>
        </p:nvSpPr>
        <p:spPr>
          <a:xfrm>
            <a:off x="6262876" y="2026920"/>
            <a:ext cx="260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SYM</a:t>
            </a:r>
            <a:r>
              <a:rPr kumimoji="1" lang="ja-JP" altLang="en-US" dirty="0" smtClean="0"/>
              <a:t>の結果を再現できる</a:t>
            </a:r>
            <a:endParaRPr kumimoji="1" lang="ja-JP" altLang="en-US" dirty="0"/>
          </a:p>
        </p:txBody>
      </p:sp>
      <p:pic>
        <p:nvPicPr>
          <p:cNvPr id="28" name="図 27" descr="\documentclass{slides}&#10;\pagestyle{empty}&#10;&#10;\begin{document}&#10;\[&#10;=c \sum_{s,t=-\nu/2}^{\nu/2} \sum_{J=|j_s-j_t|}^{j_s+j_t} \sum_{m=-J}^{J} \frac{e^{-\mu (2J+1)\tau }}{ (2J+1)^2}&#10;\]&#10;\end{document}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43032" y="834400"/>
            <a:ext cx="4565688" cy="82676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1" name="テキスト ボックス 30"/>
          <p:cNvSpPr txBox="1"/>
          <p:nvPr/>
        </p:nvSpPr>
        <p:spPr>
          <a:xfrm>
            <a:off x="3733800" y="252984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1"/>
                </a:solidFill>
              </a:rPr>
              <a:t>連続極限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2508" y="110833"/>
            <a:ext cx="7481456" cy="671945"/>
          </a:xfrm>
        </p:spPr>
        <p:txBody>
          <a:bodyPr>
            <a:normAutofit/>
          </a:bodyPr>
          <a:lstStyle/>
          <a:p>
            <a:r>
              <a:rPr kumimoji="1" lang="ja-JP" altLang="en-US" sz="2800" b="0" dirty="0" smtClean="0"/>
              <a:t>２点関数の数値計算結果 </a:t>
            </a:r>
            <a:r>
              <a:rPr kumimoji="1" lang="en-US" altLang="ja-JP" sz="2800" b="0" dirty="0" smtClean="0"/>
              <a:t>(</a:t>
            </a:r>
            <a:r>
              <a:rPr kumimoji="1" lang="ja-JP" altLang="en-US" sz="2800" b="0" dirty="0" smtClean="0"/>
              <a:t>弱結合領域     　　</a:t>
            </a:r>
            <a:r>
              <a:rPr lang="ja-JP" altLang="en-US" sz="2800" b="0" dirty="0" smtClean="0"/>
              <a:t> </a:t>
            </a:r>
            <a:r>
              <a:rPr kumimoji="1" lang="en-US" altLang="ja-JP" sz="2800" b="0" dirty="0" smtClean="0"/>
              <a:t>)</a:t>
            </a:r>
            <a:endParaRPr kumimoji="1" lang="ja-JP" altLang="en-US" sz="2800" b="0" dirty="0"/>
          </a:p>
        </p:txBody>
      </p:sp>
      <p:pic>
        <p:nvPicPr>
          <p:cNvPr id="74" name="図 73" descr="\documentclass{slides}&#10;\pagestyle{empty}&#10;&#10;\begin{document}&#10;\[&#10;\frac{\lambda}{\mu^3}= \frac{1}{3^3}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3782" y="302949"/>
            <a:ext cx="949498" cy="54422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図 3" descr="\documentclass{slides}&#10;\pagestyle{empty}&#10;&#10;\begin{document}&#10;\[&#10;\beta=4&#10;\]&#10;\end{document}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6298" y="999835"/>
            <a:ext cx="723912" cy="24130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図 5" descr="\documentclass{slides}&#10;\pagestyle{empty}&#10;&#10;\begin{document}&#10;\[&#10;\mu=3&#10;\]&#10;\end{document}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6180" y="985980"/>
            <a:ext cx="737313" cy="2413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図 6" descr="\documentclass{slides}&#10;\pagestyle{empty}&#10;&#10;\begin{document}&#10;\[&#10;N=14&#10;\]&#10;\end{document}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96972" y="999835"/>
            <a:ext cx="939815" cy="1905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" name="図 8" descr="\documentclass{slides}&#10;\pagestyle{empty}&#10;&#10;\begin{document}&#10;\[&#10;\Lambda=10&#10;\]&#10;\end{document}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03688" y="1013691"/>
            <a:ext cx="889014" cy="1905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0" name="図 29" descr="\documentclass{slides}&#10;\pagestyle{empty}&#10;&#10;\begin{document}&#10;\[&#10;\tau&#10;\]&#10;\end{document}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60014" y="5740859"/>
            <a:ext cx="238299" cy="19858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1" name="図 30" descr="\documentclass{slides}&#10;\pagestyle{empty}&#10;&#10;\begin{document}&#10;\[&#10;\langle {\rm tr} Z^2(\tau) {\rm tr} Z^{\dagger 2}(0) \rangle_{PWMM}&#10;\]&#10;\end{document}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64314" y="1754908"/>
            <a:ext cx="3086131" cy="3302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28" name="正方形/長方形 27"/>
          <p:cNvSpPr/>
          <p:nvPr/>
        </p:nvSpPr>
        <p:spPr>
          <a:xfrm>
            <a:off x="1325880" y="2286000"/>
            <a:ext cx="7162800" cy="355092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14450" y="2272665"/>
            <a:ext cx="7172325" cy="358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4393295" y="2744585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N=4 SYM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結果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 rot="10800000" flipV="1">
            <a:off x="2011698" y="2910840"/>
            <a:ext cx="2285982" cy="695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208434" y="5275810"/>
            <a:ext cx="5809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現在の</a:t>
            </a:r>
            <a:r>
              <a:rPr lang="en-US" altLang="ja-JP" dirty="0" smtClean="0"/>
              <a:t>background</a:t>
            </a:r>
            <a:r>
              <a:rPr lang="ja-JP" altLang="en-US" dirty="0" smtClean="0"/>
              <a:t>周りの</a:t>
            </a:r>
            <a:r>
              <a:rPr lang="en-US" altLang="ja-JP" dirty="0" smtClean="0"/>
              <a:t>PWMM</a:t>
            </a:r>
            <a:r>
              <a:rPr lang="ja-JP" altLang="en-US" dirty="0" err="1" smtClean="0"/>
              <a:t>で</a:t>
            </a:r>
            <a:r>
              <a:rPr kumimoji="1" lang="ja-JP" altLang="en-US" dirty="0" err="1" smtClean="0"/>
              <a:t>の</a:t>
            </a:r>
            <a:r>
              <a:rPr kumimoji="1" lang="en-US" altLang="ja-JP" dirty="0" smtClean="0"/>
              <a:t>free</a:t>
            </a:r>
            <a:r>
              <a:rPr kumimoji="1" lang="ja-JP" altLang="en-US" dirty="0" smtClean="0"/>
              <a:t>な場合の</a:t>
            </a:r>
            <a:r>
              <a:rPr lang="ja-JP" altLang="en-US" dirty="0" smtClean="0"/>
              <a:t>結果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/>
          <p:nvPr/>
        </p:nvCxnSpPr>
        <p:spPr>
          <a:xfrm rot="16200000" flipV="1">
            <a:off x="1447800" y="431292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rot="5400000" flipH="1" flipV="1">
            <a:off x="6614160" y="5764530"/>
            <a:ext cx="13716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rot="5400000" flipH="1" flipV="1">
            <a:off x="4823460" y="5768452"/>
            <a:ext cx="13716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rot="5400000" flipH="1" flipV="1">
            <a:off x="3032760" y="5764530"/>
            <a:ext cx="13716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648187" y="302895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0.01</a:t>
            </a:r>
            <a:endParaRPr kumimoji="1" lang="ja-JP" altLang="en-US" sz="14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20561" y="4758690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0.0001</a:t>
            </a:r>
            <a:endParaRPr kumimoji="1" lang="ja-JP" altLang="en-US" sz="14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34374" y="3893820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0.001</a:t>
            </a:r>
            <a:endParaRPr kumimoji="1" lang="ja-JP" altLang="en-US" sz="14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762000" y="2164080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0.1</a:t>
            </a:r>
            <a:endParaRPr kumimoji="1" lang="ja-JP" altLang="en-US" sz="14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06747" y="5623560"/>
            <a:ext cx="923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0.00001</a:t>
            </a:r>
            <a:endParaRPr kumimoji="1" lang="ja-JP" altLang="en-US" sz="14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188720" y="591312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</a:t>
            </a:r>
            <a:endParaRPr kumimoji="1" lang="ja-JP" altLang="en-US" sz="14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817692" y="5913120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0.2</a:t>
            </a:r>
            <a:endParaRPr kumimoji="1" lang="ja-JP" altLang="en-US" sz="14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616582" y="5913120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0.4</a:t>
            </a:r>
            <a:endParaRPr kumimoji="1" lang="ja-JP" altLang="en-US" sz="14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415472" y="5913120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0.6</a:t>
            </a:r>
            <a:endParaRPr kumimoji="1" lang="ja-JP" altLang="en-US" sz="14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214360" y="5913120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0.8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7091" y="0"/>
            <a:ext cx="7384472" cy="741218"/>
          </a:xfrm>
        </p:spPr>
        <p:txBody>
          <a:bodyPr>
            <a:normAutofit/>
          </a:bodyPr>
          <a:lstStyle/>
          <a:p>
            <a:r>
              <a:rPr lang="ja-JP" altLang="en-US" sz="2800" b="0" dirty="0" smtClean="0"/>
              <a:t>２点関数の数値計算結果 </a:t>
            </a:r>
            <a:r>
              <a:rPr lang="en-US" altLang="ja-JP" sz="2800" b="0" dirty="0" smtClean="0"/>
              <a:t>(</a:t>
            </a:r>
            <a:r>
              <a:rPr lang="ja-JP" altLang="en-US" sz="2800" b="0" dirty="0" smtClean="0"/>
              <a:t>強結合領域　　　　</a:t>
            </a:r>
            <a:r>
              <a:rPr lang="en-US" altLang="ja-JP" sz="2800" b="0" dirty="0" smtClean="0"/>
              <a:t>)</a:t>
            </a:r>
            <a:endParaRPr kumimoji="1" lang="ja-JP" altLang="en-US" sz="2800" dirty="0"/>
          </a:p>
        </p:txBody>
      </p:sp>
      <p:pic>
        <p:nvPicPr>
          <p:cNvPr id="48" name="図 47" descr="\documentclass{slides}&#10;\pagestyle{empty}&#10;&#10;\begin{document}&#10;\[&#10;\frac{\lambda}{\mu^3}=1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56496" y="276628"/>
            <a:ext cx="731984" cy="51348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8" name="正方形/長方形 37"/>
          <p:cNvSpPr/>
          <p:nvPr/>
        </p:nvSpPr>
        <p:spPr>
          <a:xfrm>
            <a:off x="1173480" y="1996440"/>
            <a:ext cx="7315200" cy="37642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" name="Picture 2"/>
          <p:cNvPicPr>
            <a:picLocks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66206" y="2003714"/>
            <a:ext cx="7337714" cy="3772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テキスト ボックス 3"/>
          <p:cNvSpPr txBox="1"/>
          <p:nvPr/>
        </p:nvSpPr>
        <p:spPr>
          <a:xfrm>
            <a:off x="4013159" y="2277081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N=4 SYM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結果</a:t>
            </a:r>
            <a:endParaRPr kumimoji="1" lang="ja-JP" altLang="en-US" dirty="0"/>
          </a:p>
        </p:txBody>
      </p:sp>
      <p:cxnSp>
        <p:nvCxnSpPr>
          <p:cNvPr id="5" name="直線矢印コネクタ 4"/>
          <p:cNvCxnSpPr/>
          <p:nvPr/>
        </p:nvCxnSpPr>
        <p:spPr>
          <a:xfrm rot="10800000" flipV="1">
            <a:off x="1940503" y="2484031"/>
            <a:ext cx="2078199" cy="789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rot="16200000" flipV="1">
            <a:off x="1391125" y="4110515"/>
            <a:ext cx="1265876" cy="542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 descr="\documentclass{slides}&#10;\pagestyle{empty}&#10;&#10;\begin{document}&#10;\[&#10;\tau&#10;\]&#10;\end{document}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30931" y="5639201"/>
            <a:ext cx="238299" cy="19858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1" name="図 30" descr="\documentclass{slides}&#10;\pagestyle{empty}&#10;&#10;\begin{document}&#10;\[&#10;\langle {\rm tr} Z^2(\tau) {\rm tr} Z^{\dagger 2}(0) \rangle_{PWMM}&#10;\]&#10;\end{document}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38236" y="1470888"/>
            <a:ext cx="3086131" cy="3302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2" name="図 21" descr="\documentclass{slides}&#10;\pagestyle{empty}&#10;&#10;\begin{document}&#10;\[&#10;\beta=10&#10;\]&#10;\end{document}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857" y="979055"/>
            <a:ext cx="876310" cy="2413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9" name="図 18" descr="\documentclass{slides}&#10;\pagestyle{empty}&#10;&#10;\begin{document}&#10;\[&#10;\mu=1&#10;\]&#10;\end{document}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43675" y="965199"/>
            <a:ext cx="723908" cy="2413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7" name="図 16" descr="\documentclass{slides}&#10;\pagestyle{empty}&#10;&#10;\begin{document}&#10;\[&#10;N=14&#10;\]&#10;\end{document}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29331" y="979054"/>
            <a:ext cx="939815" cy="1905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8" name="図 17" descr="\documentclass{slides}&#10;\pagestyle{empty}&#10;&#10;\begin{document}&#10;\[&#10;\Lambda=10&#10;\]&#10;\end{document}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92914" y="992910"/>
            <a:ext cx="889014" cy="1905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21" name="テキスト ボックス 20"/>
          <p:cNvSpPr txBox="1"/>
          <p:nvPr/>
        </p:nvSpPr>
        <p:spPr>
          <a:xfrm>
            <a:off x="1968491" y="5095529"/>
            <a:ext cx="5809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現在の</a:t>
            </a:r>
            <a:r>
              <a:rPr lang="en-US" altLang="ja-JP" dirty="0" smtClean="0"/>
              <a:t>background</a:t>
            </a:r>
            <a:r>
              <a:rPr lang="ja-JP" altLang="en-US" dirty="0" smtClean="0"/>
              <a:t>周りの</a:t>
            </a:r>
            <a:r>
              <a:rPr lang="en-US" altLang="ja-JP" dirty="0" smtClean="0"/>
              <a:t>PWMM</a:t>
            </a:r>
            <a:r>
              <a:rPr lang="ja-JP" altLang="en-US" dirty="0" err="1" smtClean="0"/>
              <a:t>で</a:t>
            </a:r>
            <a:r>
              <a:rPr kumimoji="1" lang="ja-JP" altLang="en-US" dirty="0" err="1" smtClean="0"/>
              <a:t>の</a:t>
            </a:r>
            <a:r>
              <a:rPr kumimoji="1" lang="en-US" altLang="ja-JP" dirty="0" smtClean="0"/>
              <a:t>free</a:t>
            </a:r>
            <a:r>
              <a:rPr kumimoji="1" lang="ja-JP" altLang="en-US" dirty="0" smtClean="0"/>
              <a:t>な場合の</a:t>
            </a:r>
            <a:r>
              <a:rPr lang="ja-JP" altLang="en-US" dirty="0" smtClean="0"/>
              <a:t>結果</a:t>
            </a:r>
            <a:endParaRPr kumimoji="1" lang="ja-JP" altLang="en-US" dirty="0"/>
          </a:p>
        </p:txBody>
      </p:sp>
      <p:cxnSp>
        <p:nvCxnSpPr>
          <p:cNvPr id="25" name="直線コネクタ 24"/>
          <p:cNvCxnSpPr/>
          <p:nvPr/>
        </p:nvCxnSpPr>
        <p:spPr>
          <a:xfrm rot="5400000" flipH="1" flipV="1">
            <a:off x="6595110" y="5709285"/>
            <a:ext cx="13716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rot="5400000" flipH="1" flipV="1">
            <a:off x="4766310" y="5699760"/>
            <a:ext cx="13716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5400000" flipH="1" flipV="1">
            <a:off x="2937510" y="5709285"/>
            <a:ext cx="13716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1021080" y="582168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</a:t>
            </a:r>
            <a:endParaRPr kumimoji="1" lang="ja-JP" altLang="en-US" sz="14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764921" y="5821680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0.5</a:t>
            </a:r>
            <a:endParaRPr kumimoji="1" lang="ja-JP" altLang="en-US" sz="1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678680" y="582168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1</a:t>
            </a:r>
            <a:endParaRPr kumimoji="1" lang="ja-JP" altLang="en-US" sz="1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422521" y="5821680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1.5</a:t>
            </a:r>
            <a:endParaRPr kumimoji="1" lang="ja-JP" altLang="en-US" sz="1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336280" y="582168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2</a:t>
            </a:r>
            <a:endParaRPr kumimoji="1" lang="ja-JP" altLang="en-US" sz="1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05375" y="2823210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0.1</a:t>
            </a:r>
            <a:endParaRPr kumimoji="1" lang="ja-JP" altLang="en-US" sz="14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77749" y="4659630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0.001</a:t>
            </a:r>
            <a:endParaRPr kumimoji="1" lang="ja-JP" altLang="en-US" sz="1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91562" y="3741420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0.01</a:t>
            </a:r>
            <a:endParaRPr kumimoji="1" lang="ja-JP" altLang="en-US" sz="1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75293" y="1905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1</a:t>
            </a:r>
            <a:endParaRPr kumimoji="1" lang="ja-JP" altLang="en-US" sz="14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63936" y="5577840"/>
            <a:ext cx="809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0.0001</a:t>
            </a:r>
            <a:endParaRPr kumimoji="1" lang="ja-JP" altLang="en-US" sz="14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50520" y="6339840"/>
            <a:ext cx="8861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1"/>
                </a:solidFill>
              </a:rPr>
              <a:t>結果は</a:t>
            </a:r>
            <a:r>
              <a:rPr lang="en-US" altLang="ja-JP" dirty="0" smtClean="0">
                <a:solidFill>
                  <a:schemeClr val="accent1"/>
                </a:solidFill>
              </a:rPr>
              <a:t>free</a:t>
            </a:r>
            <a:r>
              <a:rPr lang="ja-JP" altLang="en-US" dirty="0" smtClean="0">
                <a:solidFill>
                  <a:schemeClr val="accent1"/>
                </a:solidFill>
              </a:rPr>
              <a:t>な場合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の計算結果とほぼ一致。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PW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行列模型における非繰り込み定理を示唆。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0679" y="171450"/>
            <a:ext cx="1208097" cy="591840"/>
          </a:xfrm>
        </p:spPr>
        <p:txBody>
          <a:bodyPr>
            <a:normAutofit/>
          </a:bodyPr>
          <a:lstStyle/>
          <a:p>
            <a:r>
              <a:rPr kumimoji="1" lang="ja-JP" altLang="en-US" sz="3200" b="0" dirty="0" smtClean="0"/>
              <a:t>まとめ</a:t>
            </a:r>
            <a:endParaRPr kumimoji="1" lang="ja-JP" altLang="en-US" sz="3200" b="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2518" y="823706"/>
            <a:ext cx="7885492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planar N=4 SYM</a:t>
            </a:r>
            <a:r>
              <a:rPr kumimoji="1" lang="ja-JP" altLang="en-US" dirty="0" smtClean="0"/>
              <a:t>理論の</a:t>
            </a:r>
            <a:r>
              <a:rPr kumimoji="1" lang="en-US" altLang="ja-JP" dirty="0" smtClean="0"/>
              <a:t>PWMM</a:t>
            </a:r>
            <a:r>
              <a:rPr lang="ja-JP" altLang="en-US" dirty="0" smtClean="0"/>
              <a:t>を用いた</a:t>
            </a:r>
            <a:r>
              <a:rPr kumimoji="1" lang="ja-JP" altLang="en-US" dirty="0" smtClean="0"/>
              <a:t>正則化 </a:t>
            </a:r>
            <a:r>
              <a:rPr kumimoji="1" lang="ja-JP" altLang="en-US" sz="1200" dirty="0" smtClean="0"/>
              <a:t> </a:t>
            </a:r>
            <a:r>
              <a:rPr kumimoji="1" lang="en-US" altLang="ja-JP" sz="1200" dirty="0" smtClean="0"/>
              <a:t>[Ishii-</a:t>
            </a:r>
            <a:r>
              <a:rPr kumimoji="1" lang="en-US" altLang="ja-JP" sz="1200" dirty="0" err="1" smtClean="0"/>
              <a:t>Ishiki</a:t>
            </a:r>
            <a:r>
              <a:rPr kumimoji="1" lang="en-US" altLang="ja-JP" sz="1200" dirty="0" smtClean="0"/>
              <a:t>-</a:t>
            </a:r>
            <a:r>
              <a:rPr kumimoji="1" lang="en-US" altLang="ja-JP" sz="1200" dirty="0" err="1" smtClean="0"/>
              <a:t>Shimasaki</a:t>
            </a:r>
            <a:r>
              <a:rPr kumimoji="1" lang="en-US" altLang="ja-JP" sz="1200" dirty="0" smtClean="0"/>
              <a:t>-Tsuchiya]</a:t>
            </a:r>
          </a:p>
          <a:p>
            <a:r>
              <a:rPr lang="en-US" altLang="ja-JP" dirty="0" smtClean="0"/>
              <a:t>                                   </a:t>
            </a:r>
            <a:r>
              <a:rPr kumimoji="1" lang="ja-JP" altLang="en-US" sz="3200" b="1" dirty="0" smtClean="0">
                <a:solidFill>
                  <a:schemeClr val="accent5"/>
                </a:solidFill>
              </a:rPr>
              <a:t>＋</a:t>
            </a:r>
            <a:endParaRPr kumimoji="1" lang="en-US" altLang="ja-JP" sz="3200" b="1" dirty="0" smtClean="0">
              <a:solidFill>
                <a:schemeClr val="accent5"/>
              </a:solidFill>
            </a:endParaRPr>
          </a:p>
          <a:p>
            <a:r>
              <a:rPr lang="ja-JP" altLang="en-US" dirty="0" smtClean="0"/>
              <a:t>　　       行列模型の</a:t>
            </a:r>
            <a:r>
              <a:rPr lang="en-US" altLang="ja-JP" dirty="0" smtClean="0"/>
              <a:t>non-lattice simulation   </a:t>
            </a:r>
            <a:r>
              <a:rPr lang="en-US" altLang="ja-JP" sz="1200" dirty="0" smtClean="0"/>
              <a:t> [</a:t>
            </a:r>
            <a:r>
              <a:rPr lang="en-US" altLang="ja-JP" sz="1200" dirty="0" err="1" smtClean="0"/>
              <a:t>Hanada</a:t>
            </a:r>
            <a:r>
              <a:rPr lang="en-US" altLang="ja-JP" sz="1200" dirty="0" smtClean="0"/>
              <a:t>-Nishimura-Takeuchi]</a:t>
            </a:r>
            <a:endParaRPr kumimoji="1" lang="en-US" altLang="ja-JP" sz="1200" dirty="0" smtClean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68415" y="4320763"/>
            <a:ext cx="1146060" cy="7079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展望</a:t>
            </a:r>
            <a:endParaRPr kumimoji="1" lang="ja-JP" altLang="en-US" sz="3200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8426" y="5551274"/>
            <a:ext cx="3034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1"/>
                </a:solidFill>
              </a:rPr>
              <a:t>◆</a:t>
            </a:r>
            <a:r>
              <a:rPr kumimoji="1" lang="ja-JP" altLang="en-US" dirty="0" smtClean="0"/>
              <a:t> ３点関数、４点関数の計算</a:t>
            </a:r>
            <a:endParaRPr kumimoji="1" lang="en-US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12206" y="5536474"/>
            <a:ext cx="3166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Conformal </a:t>
            </a:r>
            <a:r>
              <a:rPr lang="ja-JP" altLang="en-US" dirty="0" smtClean="0"/>
              <a:t>対称性の回復や</a:t>
            </a:r>
            <a:endParaRPr lang="en-US" altLang="ja-JP" dirty="0" smtClean="0"/>
          </a:p>
          <a:p>
            <a:r>
              <a:rPr lang="en-US" altLang="ja-JP" dirty="0" err="1" smtClean="0"/>
              <a:t>AdS</a:t>
            </a:r>
            <a:r>
              <a:rPr lang="en-US" altLang="ja-JP" dirty="0" smtClean="0"/>
              <a:t>/CFT</a:t>
            </a:r>
            <a:r>
              <a:rPr kumimoji="1" lang="ja-JP" altLang="en-US" dirty="0" smtClean="0"/>
              <a:t>対応の</a:t>
            </a:r>
            <a:r>
              <a:rPr lang="ja-JP" altLang="en-US" dirty="0" smtClean="0"/>
              <a:t>検証</a:t>
            </a:r>
            <a:r>
              <a:rPr kumimoji="1" lang="ja-JP" altLang="en-US" dirty="0" smtClean="0"/>
              <a:t>。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78425" y="6030753"/>
            <a:ext cx="3603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1"/>
                </a:solidFill>
              </a:rPr>
              <a:t>◆</a:t>
            </a:r>
            <a:r>
              <a:rPr kumimoji="1" lang="ja-JP" altLang="en-US" dirty="0" smtClean="0"/>
              <a:t> ウィルソンループの計算</a:t>
            </a:r>
            <a:endParaRPr kumimoji="1" lang="en-US" altLang="ja-JP" dirty="0" smtClean="0"/>
          </a:p>
          <a:p>
            <a:r>
              <a:rPr lang="ja-JP" altLang="en-US" dirty="0" smtClean="0"/>
              <a:t>　　（本多君のポスター発表で紹介）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7854" y="2934369"/>
            <a:ext cx="901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</a:t>
            </a:r>
            <a:r>
              <a:rPr kumimoji="1" lang="en-US" altLang="ja-JP" dirty="0" err="1" smtClean="0"/>
              <a:t>chiral</a:t>
            </a:r>
            <a:r>
              <a:rPr kumimoji="1" lang="en-US" altLang="ja-JP" dirty="0" smtClean="0"/>
              <a:t> primary</a:t>
            </a:r>
            <a:r>
              <a:rPr kumimoji="1" lang="ja-JP" altLang="en-US" dirty="0" smtClean="0"/>
              <a:t>演算子の２点関数を数値計算し、弱結合では</a:t>
            </a:r>
            <a:r>
              <a:rPr kumimoji="1" lang="en-US" altLang="ja-JP" dirty="0" smtClean="0"/>
              <a:t>free</a:t>
            </a:r>
            <a:r>
              <a:rPr kumimoji="1" lang="ja-JP" altLang="en-US" dirty="0" smtClean="0"/>
              <a:t>な場合の結果を再現。</a:t>
            </a:r>
            <a:endParaRPr kumimoji="1" lang="en-US" altLang="ja-JP" dirty="0" smtClean="0"/>
          </a:p>
        </p:txBody>
      </p:sp>
      <p:sp>
        <p:nvSpPr>
          <p:cNvPr id="12" name="右中かっこ 11"/>
          <p:cNvSpPr/>
          <p:nvPr/>
        </p:nvSpPr>
        <p:spPr>
          <a:xfrm>
            <a:off x="4544291" y="5144657"/>
            <a:ext cx="227943" cy="14270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>
            <a:off x="4938490" y="5762046"/>
            <a:ext cx="623455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25106" y="2359837"/>
            <a:ext cx="4156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1"/>
                </a:solidFill>
              </a:rPr>
              <a:t>Planar N=4 SYM 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の数値的解析が可能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3114532" y="1974076"/>
            <a:ext cx="171450" cy="314325"/>
          </a:xfrm>
          <a:prstGeom prst="down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3214" y="3471062"/>
            <a:ext cx="86228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強結合でも</a:t>
            </a:r>
            <a:r>
              <a:rPr lang="ja-JP" altLang="en-US" dirty="0" smtClean="0"/>
              <a:t>結果</a:t>
            </a:r>
            <a:r>
              <a:rPr kumimoji="1" lang="ja-JP" altLang="en-US" dirty="0" smtClean="0"/>
              <a:t>は、ほぼ</a:t>
            </a:r>
            <a:r>
              <a:rPr kumimoji="1" lang="en-US" altLang="ja-JP" dirty="0" smtClean="0"/>
              <a:t>free</a:t>
            </a:r>
            <a:r>
              <a:rPr kumimoji="1" lang="ja-JP" altLang="en-US" dirty="0" smtClean="0"/>
              <a:t>な場合の結果と一致していた。</a:t>
            </a:r>
            <a:endParaRPr kumimoji="1" lang="en-US" altLang="ja-JP" dirty="0" smtClean="0"/>
          </a:p>
          <a:p>
            <a:r>
              <a:rPr lang="ja-JP" altLang="en-US" dirty="0" smtClean="0"/>
              <a:t>　　　　　</a:t>
            </a:r>
            <a:r>
              <a:rPr lang="ja-JP" altLang="en-US" dirty="0" smtClean="0"/>
              <a:t>→</a:t>
            </a:r>
            <a:r>
              <a:rPr kumimoji="1" lang="en-US" altLang="ja-JP" dirty="0" smtClean="0"/>
              <a:t>PW</a:t>
            </a:r>
            <a:r>
              <a:rPr kumimoji="1" lang="ja-JP" altLang="en-US" dirty="0" smtClean="0"/>
              <a:t>行列模型の２点関数に非繰り込み定理が</a:t>
            </a:r>
            <a:r>
              <a:rPr lang="ja-JP" altLang="en-US" dirty="0" smtClean="0"/>
              <a:t>ある</a:t>
            </a:r>
            <a:r>
              <a:rPr kumimoji="1" lang="ja-JP" altLang="en-US" dirty="0" smtClean="0"/>
              <a:t>ことを示唆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lang="ja-JP" altLang="en-US" dirty="0" smtClean="0"/>
              <a:t>　</a:t>
            </a:r>
            <a:r>
              <a:rPr lang="ja-JP" altLang="en-US" dirty="0" smtClean="0"/>
              <a:t>　　　　→もしそうであれば、連続極限で</a:t>
            </a:r>
            <a:r>
              <a:rPr lang="en-US" altLang="ja-JP" dirty="0" smtClean="0"/>
              <a:t>SYM</a:t>
            </a:r>
            <a:r>
              <a:rPr lang="ja-JP" altLang="en-US" dirty="0" smtClean="0"/>
              <a:t>が非繰り込み定理を持つことが導かれる。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75855" y="5089238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1"/>
                </a:solidFill>
              </a:rPr>
              <a:t>◆</a:t>
            </a:r>
            <a:r>
              <a:rPr kumimoji="1" lang="ja-JP" altLang="en-US" dirty="0" smtClean="0"/>
              <a:t> </a:t>
            </a:r>
            <a:r>
              <a:rPr lang="ja-JP" altLang="en-US" dirty="0" smtClean="0"/>
              <a:t>連続極限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1011382" y="5313219"/>
            <a:ext cx="7148945" cy="1094509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60185"/>
            <a:ext cx="6500858" cy="785818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イントロダクション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1472" y="1328366"/>
            <a:ext cx="2105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>
                <a:solidFill>
                  <a:schemeClr val="tx2"/>
                </a:solidFill>
              </a:rPr>
              <a:t>AdS</a:t>
            </a:r>
            <a:r>
              <a:rPr kumimoji="1" lang="en-US" altLang="ja-JP" sz="2400" dirty="0" smtClean="0">
                <a:solidFill>
                  <a:schemeClr val="tx2"/>
                </a:solidFill>
              </a:rPr>
              <a:t>/CFT</a:t>
            </a:r>
            <a:r>
              <a:rPr kumimoji="1" lang="ja-JP" altLang="en-US" sz="2400" dirty="0" smtClean="0">
                <a:solidFill>
                  <a:schemeClr val="tx2"/>
                </a:solidFill>
              </a:rPr>
              <a:t>対応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678873" y="1870364"/>
            <a:ext cx="2992582" cy="11155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46909" y="2078183"/>
            <a:ext cx="1776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N=4 SYM </a:t>
            </a:r>
          </a:p>
          <a:p>
            <a:pPr algn="ctr"/>
            <a:r>
              <a:rPr lang="ja-JP" altLang="en-US" dirty="0" smtClean="0"/>
              <a:t>ラージ</a:t>
            </a:r>
            <a:r>
              <a:rPr kumimoji="1" lang="en-US" altLang="ja-JP" dirty="0" smtClean="0"/>
              <a:t>N</a:t>
            </a:r>
            <a:r>
              <a:rPr lang="ja-JP" altLang="en-US" dirty="0" smtClean="0"/>
              <a:t>・</a:t>
            </a:r>
            <a:r>
              <a:rPr kumimoji="1" lang="ja-JP" altLang="en-US" dirty="0" smtClean="0"/>
              <a:t>強結合</a:t>
            </a:r>
            <a:endParaRPr kumimoji="1" lang="ja-JP" altLang="en-US" dirty="0"/>
          </a:p>
        </p:txBody>
      </p:sp>
      <p:sp>
        <p:nvSpPr>
          <p:cNvPr id="20" name="角丸四角形 19"/>
          <p:cNvSpPr/>
          <p:nvPr/>
        </p:nvSpPr>
        <p:spPr>
          <a:xfrm>
            <a:off x="5140037" y="1884218"/>
            <a:ext cx="2992582" cy="11155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500254" y="2078183"/>
            <a:ext cx="2324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IIB superstring</a:t>
            </a:r>
          </a:p>
          <a:p>
            <a:pPr algn="ctr"/>
            <a:r>
              <a:rPr lang="en-US" altLang="ja-JP" dirty="0" smtClean="0"/>
              <a:t>Classical IIB SUGRA</a:t>
            </a:r>
            <a:endParaRPr kumimoji="1" lang="ja-JP" altLang="en-US" dirty="0"/>
          </a:p>
        </p:txBody>
      </p:sp>
      <p:sp>
        <p:nvSpPr>
          <p:cNvPr id="22" name="左右矢印 21"/>
          <p:cNvSpPr/>
          <p:nvPr/>
        </p:nvSpPr>
        <p:spPr>
          <a:xfrm>
            <a:off x="3990109" y="2313710"/>
            <a:ext cx="831272" cy="26323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158836" y="3144983"/>
            <a:ext cx="2460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Strong/Weak duality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10145" y="3837709"/>
            <a:ext cx="5945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対応を示すには</a:t>
            </a:r>
            <a:r>
              <a:rPr lang="en-US" altLang="ja-JP" dirty="0" smtClean="0"/>
              <a:t>SYM </a:t>
            </a:r>
            <a:r>
              <a:rPr lang="ja-JP" altLang="en-US" dirty="0" err="1" smtClean="0"/>
              <a:t>の強</a:t>
            </a:r>
            <a:r>
              <a:rPr lang="ja-JP" altLang="en-US" dirty="0" smtClean="0"/>
              <a:t>結合領域を調べる必要がある。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566950" y="5507183"/>
            <a:ext cx="61702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chemeClr val="tx2"/>
                </a:solidFill>
              </a:rPr>
              <a:t>行列模型を用いて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N=4 SYM</a:t>
            </a:r>
            <a:r>
              <a:rPr lang="ja-JP" altLang="en-US" sz="2000" dirty="0" smtClean="0">
                <a:solidFill>
                  <a:schemeClr val="tx2"/>
                </a:solidFill>
              </a:rPr>
              <a:t>を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非摂動的に定式化</a:t>
            </a:r>
            <a:r>
              <a:rPr lang="ja-JP" altLang="en-US" sz="2000" dirty="0" smtClean="0">
                <a:solidFill>
                  <a:schemeClr val="tx2"/>
                </a:solidFill>
              </a:rPr>
              <a:t>して、</a:t>
            </a:r>
            <a:endParaRPr lang="en-US" altLang="ja-JP" sz="2000" dirty="0" smtClean="0">
              <a:solidFill>
                <a:schemeClr val="tx2"/>
              </a:solidFill>
            </a:endParaRPr>
          </a:p>
          <a:p>
            <a:pPr algn="ctr"/>
            <a:r>
              <a:rPr lang="en-US" altLang="ja-JP" sz="2000" dirty="0" smtClean="0">
                <a:solidFill>
                  <a:schemeClr val="tx2"/>
                </a:solidFill>
              </a:rPr>
              <a:t>N=4 SYM</a:t>
            </a:r>
            <a:r>
              <a:rPr lang="ja-JP" altLang="en-US" sz="2000" dirty="0" err="1" smtClean="0">
                <a:solidFill>
                  <a:schemeClr val="tx2"/>
                </a:solidFill>
              </a:rPr>
              <a:t>の強</a:t>
            </a:r>
            <a:r>
              <a:rPr lang="ja-JP" altLang="en-US" sz="2000" dirty="0" smtClean="0">
                <a:solidFill>
                  <a:schemeClr val="tx2"/>
                </a:solidFill>
              </a:rPr>
              <a:t>結合領域の数値的な解析を試みる。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2000" y="4378038"/>
            <a:ext cx="7611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そ</a:t>
            </a:r>
            <a:r>
              <a:rPr kumimoji="1" lang="ja-JP" altLang="en-US" dirty="0" smtClean="0"/>
              <a:t>のためには</a:t>
            </a:r>
            <a:r>
              <a:rPr kumimoji="1" lang="en-US" altLang="ja-JP" dirty="0" smtClean="0"/>
              <a:t>N=4 SYM</a:t>
            </a:r>
            <a:r>
              <a:rPr kumimoji="1" lang="ja-JP" altLang="en-US" dirty="0" smtClean="0"/>
              <a:t>の非摂動的定式化が必要であるが、現在のところ、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Lattice</a:t>
            </a:r>
            <a:r>
              <a:rPr lang="ja-JP" altLang="en-US" dirty="0" smtClean="0"/>
              <a:t>上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では多くの</a:t>
            </a:r>
            <a:r>
              <a:rPr lang="en-US" altLang="ja-JP" dirty="0" smtClean="0"/>
              <a:t>SUSY</a:t>
            </a:r>
            <a:r>
              <a:rPr lang="ja-JP" altLang="en-US" dirty="0" smtClean="0"/>
              <a:t>（特に</a:t>
            </a:r>
            <a:r>
              <a:rPr lang="en-US" altLang="ja-JP" dirty="0" smtClean="0"/>
              <a:t>maximal</a:t>
            </a:r>
            <a:r>
              <a:rPr lang="ja-JP" altLang="en-US" dirty="0" smtClean="0"/>
              <a:t> </a:t>
            </a:r>
            <a:r>
              <a:rPr lang="en-US" altLang="ja-JP" dirty="0" smtClean="0"/>
              <a:t>SUSY</a:t>
            </a:r>
            <a:r>
              <a:rPr lang="ja-JP" altLang="en-US" dirty="0" smtClean="0"/>
              <a:t>）を保つことは困難である。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651760" y="1402080"/>
            <a:ext cx="1372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[</a:t>
            </a:r>
            <a:r>
              <a:rPr kumimoji="1" lang="en-US" altLang="ja-JP" sz="1600" dirty="0" err="1" smtClean="0"/>
              <a:t>Maldacena</a:t>
            </a:r>
            <a:r>
              <a:rPr kumimoji="1" lang="en-US" altLang="ja-JP" sz="1600" dirty="0" smtClean="0"/>
              <a:t>]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1349180" y="3284821"/>
            <a:ext cx="2201732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1336334" y="2070375"/>
            <a:ext cx="2214578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5694052" y="3314694"/>
            <a:ext cx="2000264" cy="714380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5694052" y="2100248"/>
            <a:ext cx="2000264" cy="714380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5459" y="1052946"/>
            <a:ext cx="5574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tx2"/>
                </a:solidFill>
              </a:rPr>
              <a:t>場の理論の非摂動的正則化としての</a:t>
            </a:r>
            <a:r>
              <a:rPr lang="ja-JP" altLang="en-US" sz="2000" dirty="0" smtClean="0">
                <a:solidFill>
                  <a:schemeClr val="tx2"/>
                </a:solidFill>
              </a:rPr>
              <a:t>行列模型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04097" y="3480057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格子</a:t>
            </a:r>
            <a:r>
              <a:rPr kumimoji="1" lang="en-US" altLang="ja-JP" dirty="0" smtClean="0"/>
              <a:t> QCD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37727" y="2297667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QCD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53739" y="346232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行列模型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49334" y="2240084"/>
            <a:ext cx="2079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ラージ</a:t>
            </a:r>
            <a:r>
              <a:rPr kumimoji="1" lang="en-US" altLang="ja-JP" dirty="0" smtClean="0"/>
              <a:t>N</a:t>
            </a:r>
            <a:r>
              <a:rPr kumimoji="1" lang="ja-JP" altLang="en-US" dirty="0" smtClean="0"/>
              <a:t>ゲージ理論</a:t>
            </a:r>
            <a:endParaRPr kumimoji="1" lang="ja-JP" altLang="en-US" dirty="0"/>
          </a:p>
        </p:txBody>
      </p:sp>
      <p:sp>
        <p:nvSpPr>
          <p:cNvPr id="17" name="右矢印 16"/>
          <p:cNvSpPr/>
          <p:nvPr/>
        </p:nvSpPr>
        <p:spPr>
          <a:xfrm rot="16200000" flipV="1">
            <a:off x="5872647" y="2963350"/>
            <a:ext cx="428628" cy="21431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694052" y="1671620"/>
            <a:ext cx="1880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Cf.)  </a:t>
            </a:r>
            <a:r>
              <a:rPr kumimoji="1" lang="ja-JP" altLang="en-US" dirty="0" smtClean="0"/>
              <a:t>格子正則化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77742" y="1629605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行列模型による正則化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194118" y="289992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連続極限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92122" y="2856193"/>
            <a:ext cx="2917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N</a:t>
            </a:r>
            <a:r>
              <a:rPr lang="ja-JP" altLang="en-US" dirty="0" smtClean="0"/>
              <a:t>→∞ </a:t>
            </a:r>
            <a:r>
              <a:rPr lang="en-US" altLang="ja-JP" dirty="0" smtClean="0"/>
              <a:t>(</a:t>
            </a:r>
            <a:r>
              <a:rPr lang="ja-JP" altLang="en-US" dirty="0" smtClean="0"/>
              <a:t>ラージ</a:t>
            </a:r>
            <a:r>
              <a:rPr lang="en-US" altLang="ja-JP" dirty="0" smtClean="0"/>
              <a:t>N</a:t>
            </a:r>
            <a:r>
              <a:rPr lang="ja-JP" altLang="en-US" dirty="0" smtClean="0"/>
              <a:t>リダクション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41755" y="4455538"/>
            <a:ext cx="762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行列模型はゲージ対称性や</a:t>
            </a:r>
            <a:r>
              <a:rPr kumimoji="1" lang="en-US" altLang="ja-JP" dirty="0" smtClean="0"/>
              <a:t>SUSY</a:t>
            </a:r>
            <a:r>
              <a:rPr lang="ja-JP" altLang="en-US" dirty="0" smtClean="0"/>
              <a:t>など、多くの対称性を保つことができる。</a:t>
            </a:r>
            <a:endParaRPr lang="en-US" altLang="ja-JP" dirty="0" smtClean="0"/>
          </a:p>
        </p:txBody>
      </p:sp>
      <p:sp>
        <p:nvSpPr>
          <p:cNvPr id="28" name="右矢印 27"/>
          <p:cNvSpPr/>
          <p:nvPr/>
        </p:nvSpPr>
        <p:spPr>
          <a:xfrm rot="16200000" flipV="1">
            <a:off x="1527775" y="2918806"/>
            <a:ext cx="428628" cy="21431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大かっこ 28"/>
          <p:cNvSpPr/>
          <p:nvPr/>
        </p:nvSpPr>
        <p:spPr>
          <a:xfrm>
            <a:off x="5265424" y="1743058"/>
            <a:ext cx="2928958" cy="2286016"/>
          </a:xfrm>
          <a:prstGeom prst="bracketPair">
            <a:avLst>
              <a:gd name="adj" fmla="val 757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927507" y="4884166"/>
            <a:ext cx="765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SYM</a:t>
            </a:r>
            <a:r>
              <a:rPr kumimoji="1" lang="ja-JP" altLang="en-US" dirty="0" smtClean="0"/>
              <a:t>を非摂動的に記述でき</a:t>
            </a:r>
            <a:r>
              <a:rPr lang="ja-JP" altLang="en-US" dirty="0" smtClean="0"/>
              <a:t>れば、</a:t>
            </a:r>
            <a:r>
              <a:rPr kumimoji="1" lang="en-US" altLang="ja-JP" dirty="0" err="1" smtClean="0"/>
              <a:t>AdS</a:t>
            </a:r>
            <a:r>
              <a:rPr kumimoji="1" lang="en-US" altLang="ja-JP" dirty="0" smtClean="0"/>
              <a:t>/CFT</a:t>
            </a:r>
            <a:r>
              <a:rPr kumimoji="1" lang="ja-JP" altLang="en-US" dirty="0" smtClean="0"/>
              <a:t>対応の研究などに応用できる。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84631" y="43841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27507" y="5324936"/>
            <a:ext cx="5949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行列模型の数値的解析も可能。</a:t>
            </a:r>
            <a:r>
              <a:rPr kumimoji="1" lang="en-US" altLang="ja-JP" sz="1400" dirty="0" smtClean="0"/>
              <a:t>[</a:t>
            </a:r>
            <a:r>
              <a:rPr kumimoji="1" lang="en-US" altLang="ja-JP" sz="1400" dirty="0" err="1" smtClean="0"/>
              <a:t>Hanada</a:t>
            </a:r>
            <a:r>
              <a:rPr kumimoji="1" lang="en-US" altLang="ja-JP" sz="1400" dirty="0" smtClean="0"/>
              <a:t>-Nishimura-Takeuchi]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4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7549" y="130805"/>
            <a:ext cx="1791567" cy="651156"/>
          </a:xfrm>
        </p:spPr>
        <p:txBody>
          <a:bodyPr>
            <a:normAutofit/>
          </a:bodyPr>
          <a:lstStyle/>
          <a:p>
            <a:r>
              <a:rPr kumimoji="1" lang="ja-JP" altLang="en-US" sz="3200" b="0" dirty="0" smtClean="0"/>
              <a:t>研究内容</a:t>
            </a:r>
            <a:endParaRPr kumimoji="1" lang="ja-JP" altLang="en-US" sz="3200" b="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2202" y="1026804"/>
            <a:ext cx="7229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　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Plane Wave 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行列模型</a:t>
            </a:r>
            <a:r>
              <a:rPr lang="ja-JP" altLang="en-US" sz="2000" dirty="0" smtClean="0">
                <a:solidFill>
                  <a:schemeClr val="tx2"/>
                </a:solidFill>
              </a:rPr>
              <a:t>による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R×S</a:t>
            </a:r>
            <a:r>
              <a:rPr kumimoji="1" lang="en-US" altLang="ja-JP" sz="2000" baseline="30000" dirty="0" smtClean="0">
                <a:solidFill>
                  <a:schemeClr val="tx2"/>
                </a:solidFill>
              </a:rPr>
              <a:t>3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上の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planar N=4 SYM </a:t>
            </a:r>
          </a:p>
          <a:p>
            <a:r>
              <a:rPr lang="ja-JP" altLang="en-US" sz="2000" dirty="0" smtClean="0">
                <a:solidFill>
                  <a:schemeClr val="tx2"/>
                </a:solidFill>
              </a:rPr>
              <a:t>　　 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の非摂動的正則化を用いて、この理論の数値的解析</a:t>
            </a:r>
            <a:r>
              <a:rPr lang="ja-JP" altLang="en-US" sz="2000" dirty="0" smtClean="0">
                <a:solidFill>
                  <a:schemeClr val="tx2"/>
                </a:solidFill>
              </a:rPr>
              <a:t>が可能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。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52200" y="2149023"/>
            <a:ext cx="68884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　</a:t>
            </a:r>
            <a:r>
              <a:rPr kumimoji="1" lang="en-US" altLang="ja-JP" sz="2000" dirty="0" err="1" smtClean="0">
                <a:solidFill>
                  <a:schemeClr val="tx2"/>
                </a:solidFill>
              </a:rPr>
              <a:t>Chiral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 primary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演算子の相関関数は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GKP-Witten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関係式</a:t>
            </a:r>
            <a:endParaRPr kumimoji="1" lang="en-US" altLang="ja-JP" sz="2000" dirty="0" smtClean="0">
              <a:solidFill>
                <a:schemeClr val="tx2"/>
              </a:solidFill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</a:rPr>
              <a:t>　　を通して、重力理論側から計算される予言値がある。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52201" y="3395931"/>
            <a:ext cx="6787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　ゲージ理論側で、この演算子の数値的解析をおこなった。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110372" y="4498248"/>
            <a:ext cx="5742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重力側と比較が可能な多点関数については、現在測定中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138083" y="3971775"/>
            <a:ext cx="270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２</a:t>
            </a:r>
            <a:r>
              <a:rPr kumimoji="1" lang="ja-JP" altLang="en-US" dirty="0" smtClean="0"/>
              <a:t>点関数の測定を行った。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02010" y="5940748"/>
            <a:ext cx="68884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sz="2000" dirty="0" smtClean="0"/>
              <a:t>  </a:t>
            </a:r>
            <a:r>
              <a:rPr lang="en-US" altLang="ja-JP" sz="2000" dirty="0" smtClean="0">
                <a:solidFill>
                  <a:schemeClr val="tx2"/>
                </a:solidFill>
              </a:rPr>
              <a:t>2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点関数の結果は、</a:t>
            </a:r>
            <a:r>
              <a:rPr kumimoji="1" lang="en-US" altLang="ja-JP" sz="2000" dirty="0" smtClean="0">
                <a:solidFill>
                  <a:schemeClr val="tx2"/>
                </a:solidFill>
              </a:rPr>
              <a:t>N=4 SYM</a:t>
            </a:r>
            <a:r>
              <a:rPr kumimoji="1" lang="ja-JP" altLang="en-US" sz="2000" dirty="0" smtClean="0">
                <a:solidFill>
                  <a:schemeClr val="tx2"/>
                </a:solidFill>
              </a:rPr>
              <a:t>のみならず、</a:t>
            </a:r>
            <a:r>
              <a:rPr lang="en-US" altLang="ja-JP" sz="2000" dirty="0" smtClean="0">
                <a:solidFill>
                  <a:schemeClr val="tx2"/>
                </a:solidFill>
              </a:rPr>
              <a:t>PW</a:t>
            </a:r>
            <a:r>
              <a:rPr lang="ja-JP" altLang="en-US" sz="2000" dirty="0" smtClean="0">
                <a:solidFill>
                  <a:schemeClr val="tx2"/>
                </a:solidFill>
              </a:rPr>
              <a:t>行列模型に</a:t>
            </a:r>
            <a:endParaRPr lang="en-US" altLang="ja-JP" sz="2000" dirty="0" smtClean="0">
              <a:solidFill>
                <a:schemeClr val="tx2"/>
              </a:solidFill>
            </a:endParaRPr>
          </a:p>
          <a:p>
            <a:r>
              <a:rPr lang="ja-JP" altLang="en-US" sz="2000" dirty="0" smtClean="0">
                <a:solidFill>
                  <a:schemeClr val="tx2"/>
                </a:solidFill>
              </a:rPr>
              <a:t>　　　非繰り込み定理が存在することを示唆している。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sp>
        <p:nvSpPr>
          <p:cNvPr id="34" name="左中かっこ 33"/>
          <p:cNvSpPr/>
          <p:nvPr/>
        </p:nvSpPr>
        <p:spPr>
          <a:xfrm>
            <a:off x="1916409" y="3999483"/>
            <a:ext cx="180109" cy="775854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658242" y="5083805"/>
            <a:ext cx="2891781" cy="651156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得られた結果</a:t>
            </a:r>
            <a:endParaRPr kumimoji="1" lang="ja-JP" altLang="en-US" sz="3200" b="0" i="0" u="none" strike="noStrike" kern="1200" cap="none" spc="0" normalizeH="0" baseline="0" noProof="0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3363" y="965903"/>
            <a:ext cx="2328850" cy="700102"/>
          </a:xfrm>
        </p:spPr>
        <p:txBody>
          <a:bodyPr>
            <a:normAutofit/>
          </a:bodyPr>
          <a:lstStyle/>
          <a:p>
            <a:r>
              <a:rPr kumimoji="1" lang="ja-JP" altLang="en-US" sz="3600" b="0" dirty="0" smtClean="0"/>
              <a:t>講演の内容</a:t>
            </a:r>
            <a:endParaRPr kumimoji="1" lang="ja-JP" altLang="en-US" sz="3600" b="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16609" y="2165498"/>
            <a:ext cx="2829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bg1">
                    <a:lumMod val="65000"/>
                  </a:schemeClr>
                </a:solidFill>
              </a:rPr>
              <a:t>1. </a:t>
            </a:r>
            <a:r>
              <a:rPr kumimoji="1" lang="ja-JP" altLang="en-US" sz="2400" dirty="0" smtClean="0">
                <a:solidFill>
                  <a:schemeClr val="bg1">
                    <a:lumMod val="65000"/>
                  </a:schemeClr>
                </a:solidFill>
              </a:rPr>
              <a:t>イントロダクション</a:t>
            </a:r>
            <a:endParaRPr kumimoji="1" lang="ja-JP" altLang="en-US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16609" y="2891893"/>
            <a:ext cx="5835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chemeClr val="tx2"/>
                </a:solidFill>
              </a:rPr>
              <a:t>2</a:t>
            </a:r>
            <a:r>
              <a:rPr kumimoji="1" lang="en-US" altLang="ja-JP" sz="2400" dirty="0" smtClean="0">
                <a:solidFill>
                  <a:schemeClr val="tx2"/>
                </a:solidFill>
              </a:rPr>
              <a:t>. </a:t>
            </a:r>
            <a:r>
              <a:rPr lang="en-US" altLang="ja-JP" sz="2400" dirty="0" smtClean="0">
                <a:solidFill>
                  <a:schemeClr val="tx2"/>
                </a:solidFill>
              </a:rPr>
              <a:t>R×S</a:t>
            </a:r>
            <a:r>
              <a:rPr lang="en-US" altLang="ja-JP" sz="2400" baseline="30000" dirty="0" smtClean="0">
                <a:solidFill>
                  <a:schemeClr val="tx2"/>
                </a:solidFill>
              </a:rPr>
              <a:t>3</a:t>
            </a:r>
            <a:r>
              <a:rPr lang="ja-JP" altLang="en-US" sz="2400" dirty="0" smtClean="0">
                <a:solidFill>
                  <a:schemeClr val="tx2"/>
                </a:solidFill>
              </a:rPr>
              <a:t>上の</a:t>
            </a:r>
            <a:r>
              <a:rPr lang="en-US" altLang="ja-JP" sz="2400" dirty="0" smtClean="0">
                <a:solidFill>
                  <a:schemeClr val="tx2"/>
                </a:solidFill>
              </a:rPr>
              <a:t>N=4 SYM</a:t>
            </a:r>
            <a:r>
              <a:rPr lang="ja-JP" altLang="en-US" sz="2400" dirty="0" smtClean="0">
                <a:solidFill>
                  <a:schemeClr val="tx2"/>
                </a:solidFill>
              </a:rPr>
              <a:t>の数値計算の方法</a:t>
            </a:r>
            <a:endParaRPr kumimoji="1" lang="ja-JP" altLang="en-US" sz="2400" dirty="0">
              <a:solidFill>
                <a:schemeClr val="tx2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16609" y="3618288"/>
            <a:ext cx="5168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chemeClr val="tx2"/>
                </a:solidFill>
              </a:rPr>
              <a:t>3</a:t>
            </a:r>
            <a:r>
              <a:rPr kumimoji="1" lang="en-US" altLang="ja-JP" sz="2400" dirty="0" smtClean="0">
                <a:solidFill>
                  <a:schemeClr val="tx2"/>
                </a:solidFill>
              </a:rPr>
              <a:t>. </a:t>
            </a:r>
            <a:r>
              <a:rPr kumimoji="1" lang="en-US" altLang="ja-JP" sz="2400" dirty="0" err="1" smtClean="0">
                <a:solidFill>
                  <a:schemeClr val="tx2"/>
                </a:solidFill>
              </a:rPr>
              <a:t>Chiral</a:t>
            </a:r>
            <a:r>
              <a:rPr kumimoji="1" lang="en-US" altLang="ja-JP" sz="2400" dirty="0" smtClean="0">
                <a:solidFill>
                  <a:schemeClr val="tx2"/>
                </a:solidFill>
              </a:rPr>
              <a:t> primary</a:t>
            </a:r>
            <a:r>
              <a:rPr kumimoji="1" lang="ja-JP" altLang="en-US" sz="2400" dirty="0" smtClean="0">
                <a:solidFill>
                  <a:schemeClr val="tx2"/>
                </a:solidFill>
              </a:rPr>
              <a:t>演算子の相関関数</a:t>
            </a:r>
            <a:endParaRPr kumimoji="1" lang="ja-JP" altLang="en-US" sz="2400" baseline="30000" dirty="0">
              <a:solidFill>
                <a:schemeClr val="tx2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16609" y="5071078"/>
            <a:ext cx="2236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chemeClr val="tx2"/>
                </a:solidFill>
              </a:rPr>
              <a:t>5</a:t>
            </a:r>
            <a:r>
              <a:rPr kumimoji="1" lang="en-US" altLang="ja-JP" sz="2400" dirty="0" smtClean="0">
                <a:solidFill>
                  <a:schemeClr val="tx2"/>
                </a:solidFill>
              </a:rPr>
              <a:t>. </a:t>
            </a:r>
            <a:r>
              <a:rPr kumimoji="1" lang="ja-JP" altLang="en-US" sz="2400" dirty="0" smtClean="0">
                <a:solidFill>
                  <a:schemeClr val="tx2"/>
                </a:solidFill>
              </a:rPr>
              <a:t>まとめと展望</a:t>
            </a:r>
            <a:endParaRPr kumimoji="1" lang="ja-JP" altLang="en-US" sz="2400" baseline="30000" dirty="0">
              <a:solidFill>
                <a:schemeClr val="tx2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16609" y="4344683"/>
            <a:ext cx="5094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chemeClr val="tx2"/>
                </a:solidFill>
              </a:rPr>
              <a:t>4. </a:t>
            </a:r>
            <a:r>
              <a:rPr lang="ja-JP" altLang="en-US" sz="2400" dirty="0" smtClean="0">
                <a:solidFill>
                  <a:schemeClr val="tx2"/>
                </a:solidFill>
              </a:rPr>
              <a:t>相関関数の数値的</a:t>
            </a:r>
            <a:r>
              <a:rPr kumimoji="1" lang="ja-JP" altLang="en-US" sz="2400" dirty="0" smtClean="0">
                <a:solidFill>
                  <a:schemeClr val="tx2"/>
                </a:solidFill>
              </a:rPr>
              <a:t>解析とその結果</a:t>
            </a:r>
            <a:endParaRPr kumimoji="1" lang="ja-JP" altLang="en-US" sz="2400" baseline="30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854036"/>
            <a:ext cx="8229600" cy="794031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dirty="0" smtClean="0"/>
              <a:t>2</a:t>
            </a:r>
            <a:r>
              <a:rPr lang="en-US" altLang="ja-JP" sz="3200" dirty="0" smtClean="0"/>
              <a:t>. R×S</a:t>
            </a:r>
            <a:r>
              <a:rPr lang="en-US" altLang="ja-JP" sz="3200" baseline="30000" dirty="0" smtClean="0"/>
              <a:t>3</a:t>
            </a:r>
            <a:r>
              <a:rPr lang="ja-JP" altLang="en-US" sz="3200" dirty="0" smtClean="0"/>
              <a:t>上の</a:t>
            </a:r>
            <a:r>
              <a:rPr kumimoji="1" lang="en-US" altLang="ja-JP" sz="3200" dirty="0" smtClean="0"/>
              <a:t>N=4 SYM</a:t>
            </a:r>
            <a:r>
              <a:rPr lang="ja-JP" altLang="en-US" sz="3200" dirty="0" smtClean="0"/>
              <a:t>の数値計算の方法</a:t>
            </a:r>
            <a:endParaRPr kumimoji="1" lang="ja-JP" altLang="en-US" sz="3200" baseline="30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3779" y="110831"/>
            <a:ext cx="8463857" cy="720436"/>
          </a:xfrm>
        </p:spPr>
        <p:txBody>
          <a:bodyPr>
            <a:normAutofit/>
          </a:bodyPr>
          <a:lstStyle/>
          <a:p>
            <a:r>
              <a:rPr lang="en-US" altLang="ja-JP" sz="2800" b="0" dirty="0" smtClean="0"/>
              <a:t>R×S</a:t>
            </a:r>
            <a:r>
              <a:rPr lang="en-US" altLang="ja-JP" sz="2800" b="0" baseline="30000" dirty="0" smtClean="0"/>
              <a:t>3 </a:t>
            </a:r>
            <a:r>
              <a:rPr lang="ja-JP" altLang="en-US" sz="2800" b="0" dirty="0" smtClean="0"/>
              <a:t>上の</a:t>
            </a:r>
            <a:r>
              <a:rPr lang="en-US" altLang="ja-JP" sz="2800" b="0" dirty="0" smtClean="0"/>
              <a:t>planar N=4 SYM</a:t>
            </a:r>
            <a:r>
              <a:rPr lang="ja-JP" altLang="en-US" sz="2800" b="0" dirty="0" smtClean="0"/>
              <a:t>の非摂動的正則化の方法</a:t>
            </a:r>
            <a:endParaRPr kumimoji="1" lang="ja-JP" altLang="en-US" sz="2800" b="0" baseline="30000" dirty="0"/>
          </a:p>
        </p:txBody>
      </p:sp>
      <p:sp>
        <p:nvSpPr>
          <p:cNvPr id="4" name="角丸四角形 3"/>
          <p:cNvSpPr/>
          <p:nvPr/>
        </p:nvSpPr>
        <p:spPr>
          <a:xfrm>
            <a:off x="668613" y="4050858"/>
            <a:ext cx="2536722" cy="8259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4453" y="4137614"/>
            <a:ext cx="2404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0+1 </a:t>
            </a:r>
            <a:r>
              <a:rPr lang="ja-JP" altLang="en-US" dirty="0" smtClean="0"/>
              <a:t>次元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Plane wave </a:t>
            </a:r>
            <a:r>
              <a:rPr kumimoji="1" lang="ja-JP" altLang="en-US" dirty="0" smtClean="0"/>
              <a:t>行列模型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685386" y="1427234"/>
            <a:ext cx="2536722" cy="8259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9138" y="1650341"/>
            <a:ext cx="2507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R×S</a:t>
            </a:r>
            <a:r>
              <a:rPr kumimoji="1" lang="en-US" altLang="ja-JP" baseline="30000" dirty="0" smtClean="0"/>
              <a:t>3</a:t>
            </a:r>
            <a:r>
              <a:rPr kumimoji="1" lang="ja-JP" altLang="en-US" dirty="0" smtClean="0"/>
              <a:t>上の</a:t>
            </a:r>
            <a:r>
              <a:rPr kumimoji="1" lang="en-US" altLang="ja-JP" dirty="0" smtClean="0"/>
              <a:t>N=4</a:t>
            </a:r>
            <a:r>
              <a:rPr kumimoji="1" lang="ja-JP" altLang="en-US" dirty="0" smtClean="0"/>
              <a:t>　</a:t>
            </a:r>
            <a:r>
              <a:rPr lang="ja-JP" altLang="en-US" dirty="0" smtClean="0"/>
              <a:t>ＳＹＭ</a:t>
            </a:r>
            <a:r>
              <a:rPr lang="en-US" altLang="ja-JP" dirty="0" smtClean="0"/>
              <a:t> </a:t>
            </a:r>
          </a:p>
        </p:txBody>
      </p:sp>
      <p:sp>
        <p:nvSpPr>
          <p:cNvPr id="14" name="上矢印 13"/>
          <p:cNvSpPr/>
          <p:nvPr/>
        </p:nvSpPr>
        <p:spPr>
          <a:xfrm flipV="1">
            <a:off x="1545708" y="2835411"/>
            <a:ext cx="221226" cy="501446"/>
          </a:xfrm>
          <a:prstGeom prst="up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13256" y="2849153"/>
            <a:ext cx="1148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</a:t>
            </a:r>
            <a:r>
              <a:rPr kumimoji="1" lang="en-US" altLang="ja-JP" baseline="30000" dirty="0" smtClean="0"/>
              <a:t>3</a:t>
            </a:r>
            <a:r>
              <a:rPr kumimoji="1" lang="ja-JP" altLang="en-US" dirty="0" smtClean="0"/>
              <a:t>方向の</a:t>
            </a:r>
            <a:endParaRPr kumimoji="1" lang="en-US" altLang="ja-JP" dirty="0" smtClean="0"/>
          </a:p>
          <a:p>
            <a:r>
              <a:rPr kumimoji="1" lang="ja-JP" altLang="en-US" dirty="0" smtClean="0"/>
              <a:t>次元簡約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586220" y="2101587"/>
            <a:ext cx="287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massive </a:t>
            </a:r>
            <a:r>
              <a:rPr kumimoji="1" lang="ja-JP" altLang="en-US" dirty="0" smtClean="0"/>
              <a:t>な理論であり、</a:t>
            </a:r>
            <a:endParaRPr kumimoji="1" lang="en-US" altLang="ja-JP" dirty="0" smtClean="0"/>
          </a:p>
          <a:p>
            <a:r>
              <a:rPr lang="ja-JP" altLang="en-US" dirty="0" smtClean="0"/>
              <a:t>　 　</a:t>
            </a:r>
            <a:r>
              <a:rPr lang="en-US" altLang="ja-JP" dirty="0" smtClean="0"/>
              <a:t>quench </a:t>
            </a:r>
            <a:r>
              <a:rPr lang="ja-JP" altLang="en-US" dirty="0" smtClean="0"/>
              <a:t>が必要ない。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586220" y="2833107"/>
            <a:ext cx="33938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PWMM</a:t>
            </a:r>
            <a:r>
              <a:rPr kumimoji="1" lang="ja-JP" altLang="en-US" dirty="0" smtClean="0"/>
              <a:t>の持つ対称性</a:t>
            </a:r>
            <a:endParaRPr lang="en-US" altLang="ja-JP" dirty="0" smtClean="0"/>
          </a:p>
          <a:p>
            <a:r>
              <a:rPr lang="ja-JP" altLang="en-US" dirty="0" smtClean="0"/>
              <a:t>　　　　ゲージ対称性</a:t>
            </a:r>
            <a:endParaRPr lang="en-US" altLang="ja-JP" dirty="0" smtClean="0"/>
          </a:p>
          <a:p>
            <a:r>
              <a:rPr lang="ja-JP" altLang="en-US" dirty="0" smtClean="0"/>
              <a:t>　　　　</a:t>
            </a:r>
            <a:r>
              <a:rPr lang="en-US" altLang="ja-JP" dirty="0" smtClean="0"/>
              <a:t>SU(2|4)</a:t>
            </a:r>
            <a:r>
              <a:rPr lang="ja-JP" altLang="en-US" dirty="0" smtClean="0"/>
              <a:t>対称性 </a:t>
            </a:r>
            <a:r>
              <a:rPr lang="en-US" altLang="ja-JP" dirty="0" smtClean="0"/>
              <a:t>(16 </a:t>
            </a:r>
            <a:r>
              <a:rPr lang="en-US" altLang="ja-JP" dirty="0" err="1" smtClean="0"/>
              <a:t>susy</a:t>
            </a:r>
            <a:r>
              <a:rPr lang="en-US" altLang="ja-JP" dirty="0" smtClean="0"/>
              <a:t>)</a:t>
            </a:r>
          </a:p>
          <a:p>
            <a:r>
              <a:rPr kumimoji="1" lang="ja-JP" altLang="en-US" dirty="0" smtClean="0"/>
              <a:t>　</a:t>
            </a:r>
            <a:r>
              <a:rPr lang="ja-JP" altLang="en-US" dirty="0" smtClean="0"/>
              <a:t> をあらわに保つ。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16700" y="4098027"/>
            <a:ext cx="2549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PWMM</a:t>
            </a:r>
            <a:r>
              <a:rPr kumimoji="1" lang="ja-JP" altLang="en-US" dirty="0" smtClean="0"/>
              <a:t>の行列サイズ</a:t>
            </a:r>
            <a:endParaRPr kumimoji="1" lang="en-US" altLang="ja-JP" dirty="0" smtClean="0"/>
          </a:p>
          <a:p>
            <a:r>
              <a:rPr lang="ja-JP" altLang="en-US" dirty="0" smtClean="0"/>
              <a:t>　　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UV</a:t>
            </a:r>
            <a:r>
              <a:rPr kumimoji="1" lang="ja-JP" altLang="en-US" dirty="0" smtClean="0"/>
              <a:t>カットオフ</a:t>
            </a:r>
            <a:endParaRPr kumimoji="1" lang="ja-JP" altLang="en-US" dirty="0"/>
          </a:p>
        </p:txBody>
      </p:sp>
      <p:sp>
        <p:nvSpPr>
          <p:cNvPr id="22" name="左中かっこ 21"/>
          <p:cNvSpPr/>
          <p:nvPr/>
        </p:nvSpPr>
        <p:spPr>
          <a:xfrm>
            <a:off x="5982399" y="3168387"/>
            <a:ext cx="193358" cy="47743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28140" y="5285836"/>
            <a:ext cx="3841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1"/>
                </a:solidFill>
              </a:rPr>
              <a:t>◆</a:t>
            </a:r>
            <a:r>
              <a:rPr kumimoji="1" lang="ja-JP" altLang="en-US" dirty="0" smtClean="0"/>
              <a:t> 連続極限で超共形対称性</a:t>
            </a:r>
            <a:endParaRPr kumimoji="1" lang="en-US" altLang="ja-JP" dirty="0" smtClean="0"/>
          </a:p>
          <a:p>
            <a:r>
              <a:rPr lang="ja-JP" altLang="en-US" dirty="0" smtClean="0"/>
              <a:t>　　</a:t>
            </a:r>
            <a:r>
              <a:rPr lang="en-US" altLang="ja-JP" dirty="0" smtClean="0"/>
              <a:t>PSU(2,2|4)</a:t>
            </a:r>
            <a:r>
              <a:rPr kumimoji="1" lang="ja-JP" altLang="en-US" dirty="0" smtClean="0"/>
              <a:t>が</a:t>
            </a:r>
            <a:r>
              <a:rPr lang="ja-JP" altLang="en-US" dirty="0" smtClean="0"/>
              <a:t>回復しているのか？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0711" y="5142156"/>
            <a:ext cx="35221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accent1"/>
                </a:solidFill>
              </a:rPr>
              <a:t>ラージ</a:t>
            </a:r>
            <a:r>
              <a:rPr lang="en-US" altLang="ja-JP" dirty="0" smtClean="0">
                <a:solidFill>
                  <a:schemeClr val="accent1"/>
                </a:solidFill>
              </a:rPr>
              <a:t>N</a:t>
            </a:r>
            <a:r>
              <a:rPr lang="ja-JP" altLang="en-US" dirty="0" smtClean="0">
                <a:solidFill>
                  <a:schemeClr val="accent1"/>
                </a:solidFill>
              </a:rPr>
              <a:t>リダクションによって、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r>
              <a:rPr lang="en-US" altLang="ja-JP" dirty="0" smtClean="0">
                <a:solidFill>
                  <a:schemeClr val="accent1"/>
                </a:solidFill>
              </a:rPr>
              <a:t>PWMM</a:t>
            </a:r>
            <a:r>
              <a:rPr lang="ja-JP" altLang="en-US" dirty="0" smtClean="0">
                <a:solidFill>
                  <a:schemeClr val="accent1"/>
                </a:solidFill>
              </a:rPr>
              <a:t>のある極限として</a:t>
            </a:r>
            <a:endParaRPr lang="en-US" altLang="ja-JP" dirty="0" smtClean="0">
              <a:solidFill>
                <a:schemeClr val="accent1"/>
              </a:solidFill>
            </a:endParaRPr>
          </a:p>
          <a:p>
            <a:r>
              <a:rPr lang="en-US" altLang="ja-JP" dirty="0" smtClean="0">
                <a:solidFill>
                  <a:schemeClr val="accent1"/>
                </a:solidFill>
              </a:rPr>
              <a:t>SYM</a:t>
            </a:r>
            <a:r>
              <a:rPr lang="ja-JP" altLang="en-US" dirty="0" smtClean="0">
                <a:solidFill>
                  <a:schemeClr val="accent1"/>
                </a:solidFill>
              </a:rPr>
              <a:t>を記述することが可能となる。</a:t>
            </a:r>
            <a:endParaRPr lang="en-US" altLang="ja-JP" dirty="0" smtClean="0">
              <a:solidFill>
                <a:schemeClr val="accent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288279" y="1612751"/>
            <a:ext cx="1984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この正則化の特徴</a:t>
            </a:r>
            <a:endParaRPr kumimoji="1" lang="ja-JP" altLang="en-US" dirty="0"/>
          </a:p>
        </p:txBody>
      </p:sp>
      <p:grpSp>
        <p:nvGrpSpPr>
          <p:cNvPr id="30" name="グループ化 29"/>
          <p:cNvGrpSpPr/>
          <p:nvPr/>
        </p:nvGrpSpPr>
        <p:grpSpPr>
          <a:xfrm>
            <a:off x="2130726" y="2515522"/>
            <a:ext cx="3094158" cy="1323152"/>
            <a:chOff x="2130726" y="2515522"/>
            <a:chExt cx="3094158" cy="1323152"/>
          </a:xfrm>
        </p:grpSpPr>
        <p:sp>
          <p:nvSpPr>
            <p:cNvPr id="10" name="上矢印 9"/>
            <p:cNvSpPr/>
            <p:nvPr/>
          </p:nvSpPr>
          <p:spPr>
            <a:xfrm>
              <a:off x="2130726" y="2814445"/>
              <a:ext cx="221226" cy="501446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399385" y="2515522"/>
              <a:ext cx="2098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ラージＮリダクション</a:t>
              </a:r>
              <a:endParaRPr kumimoji="1" lang="en-US" altLang="ja-JP" dirty="0" smtClean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2568388" y="2891119"/>
              <a:ext cx="265649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/>
                <a:t>=S</a:t>
              </a:r>
              <a:r>
                <a:rPr kumimoji="1" lang="en-US" altLang="ja-JP" sz="1600" baseline="30000" dirty="0" smtClean="0"/>
                <a:t>1</a:t>
              </a:r>
              <a:r>
                <a:rPr kumimoji="1" lang="ja-JP" altLang="en-US" sz="1600" dirty="0" smtClean="0"/>
                <a:t>上のラージ</a:t>
              </a:r>
              <a:r>
                <a:rPr kumimoji="1" lang="en-US" altLang="ja-JP" sz="1600" dirty="0" smtClean="0"/>
                <a:t>N</a:t>
              </a:r>
              <a:r>
                <a:rPr kumimoji="1" lang="ja-JP" altLang="en-US" sz="1600" dirty="0" smtClean="0"/>
                <a:t>リダクション</a:t>
              </a:r>
              <a:endParaRPr kumimoji="1" lang="en-US" altLang="ja-JP" sz="1600" dirty="0" smtClean="0"/>
            </a:p>
            <a:p>
              <a:r>
                <a:rPr lang="ja-JP" altLang="en-US" sz="1600" dirty="0" smtClean="0"/>
                <a:t>  </a:t>
              </a:r>
              <a:r>
                <a:rPr lang="en-US" altLang="ja-JP" sz="1600" dirty="0" smtClean="0"/>
                <a:t>+</a:t>
              </a:r>
              <a:r>
                <a:rPr lang="ja-JP" altLang="en-US" sz="1600" dirty="0" smtClean="0"/>
                <a:t>非可換球面の構成</a:t>
              </a:r>
              <a:endParaRPr kumimoji="1" lang="ja-JP" altLang="en-US" sz="1600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3186953" y="3469342"/>
              <a:ext cx="12779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</a:t>
              </a:r>
              <a:r>
                <a:rPr kumimoji="1" lang="en-US" altLang="ja-JP" baseline="30000" dirty="0" smtClean="0"/>
                <a:t>1</a:t>
              </a:r>
              <a:r>
                <a:rPr kumimoji="1" lang="en-US" altLang="ja-JP" dirty="0" smtClean="0"/>
                <a:t>×S</a:t>
              </a:r>
              <a:r>
                <a:rPr kumimoji="1" lang="en-US" altLang="ja-JP" baseline="30000" dirty="0" smtClean="0"/>
                <a:t>2</a:t>
              </a:r>
              <a:r>
                <a:rPr kumimoji="1" lang="en-US" altLang="ja-JP" dirty="0" smtClean="0"/>
                <a:t>~S</a:t>
              </a:r>
              <a:r>
                <a:rPr kumimoji="1" lang="en-US" altLang="ja-JP" baseline="30000" dirty="0" smtClean="0"/>
                <a:t>3</a:t>
              </a:r>
              <a:endParaRPr kumimoji="1" lang="ja-JP" altLang="en-US" baseline="30000" dirty="0"/>
            </a:p>
          </p:txBody>
        </p:sp>
        <p:sp>
          <p:nvSpPr>
            <p:cNvPr id="29" name="大かっこ 28"/>
            <p:cNvSpPr/>
            <p:nvPr/>
          </p:nvSpPr>
          <p:spPr>
            <a:xfrm>
              <a:off x="2487706" y="2891118"/>
              <a:ext cx="2689412" cy="914400"/>
            </a:xfrm>
            <a:prstGeom prst="bracketPair">
              <a:avLst>
                <a:gd name="adj" fmla="val 12255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4" grpId="0" animBg="1"/>
      <p:bldP spid="16" grpId="0"/>
      <p:bldP spid="18" grpId="0"/>
      <p:bldP spid="19" grpId="0"/>
      <p:bldP spid="20" grpId="0"/>
      <p:bldP spid="22" grpId="0" animBg="1"/>
      <p:bldP spid="21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7" y="166255"/>
            <a:ext cx="8274224" cy="651163"/>
          </a:xfrm>
        </p:spPr>
        <p:txBody>
          <a:bodyPr>
            <a:normAutofit fontScale="90000"/>
          </a:bodyPr>
          <a:lstStyle/>
          <a:p>
            <a:r>
              <a:rPr lang="en-US" altLang="ja-JP" sz="2800" b="0" dirty="0" smtClean="0"/>
              <a:t>R×S</a:t>
            </a:r>
            <a:r>
              <a:rPr lang="en-US" altLang="ja-JP" sz="2800" b="0" baseline="30000" dirty="0" smtClean="0"/>
              <a:t>3 </a:t>
            </a:r>
            <a:r>
              <a:rPr lang="ja-JP" altLang="en-US" sz="2800" b="0" dirty="0" smtClean="0"/>
              <a:t>上の</a:t>
            </a:r>
            <a:r>
              <a:rPr lang="en-US" altLang="ja-JP" sz="2800" b="0" dirty="0" smtClean="0"/>
              <a:t>planar N=4 SYM</a:t>
            </a:r>
            <a:r>
              <a:rPr lang="ja-JP" altLang="en-US" sz="2800" b="0" dirty="0" smtClean="0"/>
              <a:t>の非摂動的正則化の方法</a:t>
            </a:r>
            <a:endParaRPr kumimoji="1" lang="ja-JP" altLang="en-US" sz="2800" baseline="30000" dirty="0"/>
          </a:p>
        </p:txBody>
      </p:sp>
      <p:sp>
        <p:nvSpPr>
          <p:cNvPr id="3" name="正方形/長方形 2"/>
          <p:cNvSpPr/>
          <p:nvPr/>
        </p:nvSpPr>
        <p:spPr>
          <a:xfrm>
            <a:off x="383458" y="2194852"/>
            <a:ext cx="8436077" cy="2993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6751320" y="3134697"/>
            <a:ext cx="1879785" cy="14046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Calibri" pitchFamily="34" charset="0"/>
            </a:endParaRP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7101014" y="2679114"/>
            <a:ext cx="1107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Calibri" pitchFamily="34" charset="0"/>
              </a:rPr>
              <a:t>連続極限</a:t>
            </a:r>
            <a:endParaRPr lang="en-US" altLang="ja-JP" dirty="0">
              <a:latin typeface="Calibri" pitchFamily="34" charset="0"/>
            </a:endParaRPr>
          </a:p>
        </p:txBody>
      </p:sp>
      <p:pic>
        <p:nvPicPr>
          <p:cNvPr id="7" name="図 6" descr="\documentclass{slides}&#10;\pagestyle{empty}&#10;&#10;\begin{document}&#10;\[&#10;X_i = \left(&#10;\begin{array}{ccccc}&#10;\ddots &amp; &amp; &amp; &amp; \\&#10;&amp; L_i^{[j_{s-1}]} &amp; &amp; &amp; \\&#10;&amp; &amp; L_i^{[j_s]} &amp; &amp; \\&#10;&amp; &amp; &amp; L_i^{[j_{s+1}]} &amp; \\&#10;&amp; &amp; &amp; &amp; \ddots \\&#10;\end{array}&#10;\right) \otimes {\bf 1}_{k\times k}&#10;\]&#10;\end{document}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3841" y="2431482"/>
            <a:ext cx="5778594" cy="184153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0" name="図 19" descr="\documentclass{slides}&#10;\pagestyle{empty}&#10;&#10;\begin{document}&#10;\[&#10;\nu \rightarrow \infty&#10;\]&#10;\end{document}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8647" y="3693413"/>
            <a:ext cx="814435" cy="15270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" name="図 8" descr="\documentclass{slides}&#10;\pagestyle{empty}&#10;&#10;\begin{document}&#10;\[&#10;k \rightarrow \infty&#10;\]&#10;\end{document}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8171" y="4102987"/>
            <a:ext cx="812813" cy="1905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23" name="図 22" descr="\documentclass{slides}&#10;\pagestyle{empty}&#10;&#10;\begin{document}&#10;\[&#10;2j_s+1=n+s&#10;\]&#10;\end{document}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86451" y="4710109"/>
            <a:ext cx="2032023" cy="2540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9" name="図 18" descr="\documentclass{slides}&#10;\pagestyle{empty}&#10;&#10;\begin{document}&#10;\[&#10;s= -\frac{\nu}{2}, -\frac{\nu}{2}+1, \cdots , \frac{\nu}{2}&#10;\]&#10;\end{document}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63514" y="4630644"/>
            <a:ext cx="2471682" cy="4388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2" name="テキスト ボックス 11"/>
          <p:cNvSpPr txBox="1"/>
          <p:nvPr/>
        </p:nvSpPr>
        <p:spPr>
          <a:xfrm>
            <a:off x="8001000" y="3190585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(S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001000" y="3602065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(S</a:t>
            </a:r>
            <a:r>
              <a:rPr lang="en-US" altLang="ja-JP" baseline="30000" dirty="0" smtClean="0"/>
              <a:t>1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14" name="図 13" descr="\documentclass{slides}&#10;\pagestyle{empty}&#10;&#10;\begin{document}&#10;\[&#10;i=1,2,3&#10;\]&#10;\end{document}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6553" y="1750808"/>
            <a:ext cx="1246730" cy="241303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5" name="図 14" descr="\documentclass{slides}&#10;\pagestyle{empty}&#10;&#10;\begin{document}&#10;\[&#10;S_{PWMM}= \frac{1}{g^2} \int dt\; {\rm tr} \left\{ &#10;-\frac{1}{2} \left( &#10;X_i + \frac{i}{2}\epsilon_{ijk} [X_j,X_k]&#10;\right)^2 + \cdots&#10;\right\}&#10;\]&#10;\end{document}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1575" y="1235635"/>
            <a:ext cx="6769200" cy="67311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6" name="テキスト ボックス 15"/>
          <p:cNvSpPr txBox="1"/>
          <p:nvPr/>
        </p:nvSpPr>
        <p:spPr>
          <a:xfrm>
            <a:off x="150384" y="5332286"/>
            <a:ext cx="89936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</a:rPr>
              <a:t>この古典解周りの行列模型は、</a:t>
            </a:r>
            <a:r>
              <a:rPr lang="en-US" altLang="ja-JP" sz="2000" dirty="0" smtClean="0">
                <a:solidFill>
                  <a:srgbClr val="FF0000"/>
                </a:solidFill>
              </a:rPr>
              <a:t>R×S</a:t>
            </a:r>
            <a:r>
              <a:rPr lang="en-US" altLang="ja-JP" sz="2000" baseline="30000" dirty="0" smtClean="0">
                <a:solidFill>
                  <a:srgbClr val="FF0000"/>
                </a:solidFill>
              </a:rPr>
              <a:t>3</a:t>
            </a:r>
            <a:r>
              <a:rPr lang="ja-JP" altLang="en-US" sz="2000" dirty="0" smtClean="0">
                <a:solidFill>
                  <a:srgbClr val="FF0000"/>
                </a:solidFill>
              </a:rPr>
              <a:t>上の </a:t>
            </a:r>
            <a:r>
              <a:rPr lang="en-US" altLang="ja-JP" sz="2000" dirty="0" smtClean="0">
                <a:solidFill>
                  <a:srgbClr val="FF0000"/>
                </a:solidFill>
              </a:rPr>
              <a:t>N=4 SYM </a:t>
            </a:r>
            <a:r>
              <a:rPr lang="ja-JP" altLang="en-US" sz="2000" dirty="0" smtClean="0">
                <a:solidFill>
                  <a:srgbClr val="FF0000"/>
                </a:solidFill>
              </a:rPr>
              <a:t>の</a:t>
            </a:r>
            <a:r>
              <a:rPr lang="en-US" altLang="ja-JP" sz="2000" dirty="0" smtClean="0">
                <a:solidFill>
                  <a:srgbClr val="FF0000"/>
                </a:solidFill>
              </a:rPr>
              <a:t>planar</a:t>
            </a:r>
            <a:r>
              <a:rPr lang="ja-JP" altLang="en-US" sz="2000" dirty="0" smtClean="0">
                <a:solidFill>
                  <a:srgbClr val="FF0000"/>
                </a:solidFill>
              </a:rPr>
              <a:t>極限を再現する。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42151" y="5674999"/>
            <a:ext cx="3897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[</a:t>
            </a:r>
            <a:r>
              <a:rPr lang="en-US" altLang="ja-JP" dirty="0" smtClean="0"/>
              <a:t>I</a:t>
            </a:r>
            <a:r>
              <a:rPr kumimoji="1" lang="en-US" altLang="ja-JP" dirty="0" smtClean="0"/>
              <a:t>shii-</a:t>
            </a:r>
            <a:r>
              <a:rPr kumimoji="1" lang="en-US" altLang="ja-JP" dirty="0" err="1" smtClean="0"/>
              <a:t>Ishiki</a:t>
            </a:r>
            <a:r>
              <a:rPr kumimoji="1" lang="en-US" altLang="ja-JP" dirty="0" smtClean="0"/>
              <a:t>-</a:t>
            </a:r>
            <a:r>
              <a:rPr kumimoji="1" lang="en-US" altLang="ja-JP" dirty="0" err="1" smtClean="0"/>
              <a:t>Shimasaki</a:t>
            </a:r>
            <a:r>
              <a:rPr kumimoji="1" lang="en-US" altLang="ja-JP" dirty="0" smtClean="0"/>
              <a:t>-Tsuchiya]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2694" y="6172200"/>
            <a:ext cx="7659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弱結合、有限温度では、この方法をとおして、</a:t>
            </a:r>
            <a:r>
              <a:rPr kumimoji="1" lang="en-US" altLang="ja-JP" sz="1600" dirty="0" smtClean="0"/>
              <a:t>N=4 SYM</a:t>
            </a:r>
            <a:r>
              <a:rPr kumimoji="1" lang="ja-JP" altLang="en-US" sz="1600" dirty="0" smtClean="0"/>
              <a:t>の自由エネルギーを正しく導出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することができている。</a:t>
            </a:r>
            <a:r>
              <a:rPr lang="en-US" altLang="ja-JP" sz="1600" dirty="0" smtClean="0"/>
              <a:t>[</a:t>
            </a:r>
            <a:r>
              <a:rPr lang="en-US" altLang="ja-JP" sz="1600" dirty="0" err="1" smtClean="0"/>
              <a:t>Ishiki</a:t>
            </a:r>
            <a:r>
              <a:rPr lang="en-US" altLang="ja-JP" sz="1600" dirty="0" smtClean="0"/>
              <a:t>-Kim-Nishimura-Tsuchiya]</a:t>
            </a:r>
            <a:endParaRPr kumimoji="1" lang="ja-JP" altLang="en-US" sz="1600" dirty="0"/>
          </a:p>
        </p:txBody>
      </p:sp>
      <p:pic>
        <p:nvPicPr>
          <p:cNvPr id="24" name="図 23" descr="\documentclass{slides}&#10;\pagestyle{empty}&#10;&#10;\begin{document}&#10;\[&#10;n \rightarrow \infty&#10;\]&#10;\end{document}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98448" y="3300506"/>
            <a:ext cx="838214" cy="15240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795" y="-63739"/>
            <a:ext cx="7384473" cy="665018"/>
          </a:xfrm>
        </p:spPr>
        <p:txBody>
          <a:bodyPr>
            <a:normAutofit/>
          </a:bodyPr>
          <a:lstStyle/>
          <a:p>
            <a:r>
              <a:rPr lang="en-US" altLang="ja-JP" sz="2800" b="0" dirty="0" smtClean="0"/>
              <a:t>R×S</a:t>
            </a:r>
            <a:r>
              <a:rPr lang="en-US" altLang="ja-JP" sz="2800" b="0" baseline="30000" dirty="0" smtClean="0"/>
              <a:t>3 </a:t>
            </a:r>
            <a:r>
              <a:rPr lang="ja-JP" altLang="en-US" sz="2800" b="0" dirty="0" smtClean="0"/>
              <a:t>上の</a:t>
            </a:r>
            <a:r>
              <a:rPr lang="en-US" altLang="ja-JP" sz="2800" b="0" dirty="0" smtClean="0"/>
              <a:t>N=4 SYM</a:t>
            </a:r>
            <a:r>
              <a:rPr lang="ja-JP" altLang="en-US" sz="2800" b="0" dirty="0" smtClean="0"/>
              <a:t>の数値計算の方法</a:t>
            </a:r>
            <a:endParaRPr kumimoji="1" lang="ja-JP" altLang="en-US" sz="2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43345" y="720422"/>
            <a:ext cx="4806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/>
                </a:solidFill>
              </a:rPr>
              <a:t>◆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Plane Wave </a:t>
            </a:r>
            <a:r>
              <a:rPr kumimoji="1" lang="ja-JP" altLang="en-US" dirty="0" smtClean="0"/>
              <a:t>行列模型の数値的解析の方法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52945" y="1119433"/>
            <a:ext cx="2892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1"/>
                </a:solidFill>
              </a:rPr>
              <a:t>・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Non-lattice simulation 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330036" y="1410379"/>
            <a:ext cx="28392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[</a:t>
            </a:r>
            <a:r>
              <a:rPr kumimoji="1" lang="en-US" altLang="ja-JP" sz="1400" dirty="0" err="1" smtClean="0"/>
              <a:t>Hanada</a:t>
            </a:r>
            <a:r>
              <a:rPr kumimoji="1" lang="en-US" altLang="ja-JP" sz="1400" dirty="0" smtClean="0"/>
              <a:t>-Nishimura-Takeuchi]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609703" y="1208104"/>
            <a:ext cx="3103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BFSS</a:t>
            </a:r>
            <a:r>
              <a:rPr lang="ja-JP" altLang="en-US" dirty="0" smtClean="0"/>
              <a:t>行列模型の場合の</a:t>
            </a:r>
            <a:r>
              <a:rPr lang="en-US" altLang="ja-JP" dirty="0" smtClean="0"/>
              <a:t>N.L.S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861858" y="1564164"/>
            <a:ext cx="2528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[</a:t>
            </a:r>
            <a:r>
              <a:rPr kumimoji="1" lang="en-US" altLang="ja-JP" sz="1400" dirty="0" err="1" smtClean="0"/>
              <a:t>Anagnostopoulos-Hanada</a:t>
            </a:r>
            <a:endParaRPr kumimoji="1" lang="en-US" altLang="ja-JP" sz="1400" dirty="0" smtClean="0"/>
          </a:p>
          <a:p>
            <a:r>
              <a:rPr kumimoji="1" lang="en-US" altLang="ja-JP" sz="1400" dirty="0" smtClean="0"/>
              <a:t>-Nishimura-Takeuchi]</a:t>
            </a:r>
            <a:endParaRPr kumimoji="1" lang="ja-JP" altLang="en-US" sz="1400" dirty="0"/>
          </a:p>
        </p:txBody>
      </p:sp>
      <p:sp>
        <p:nvSpPr>
          <p:cNvPr id="23" name="大かっこ 22"/>
          <p:cNvSpPr/>
          <p:nvPr/>
        </p:nvSpPr>
        <p:spPr>
          <a:xfrm>
            <a:off x="5443450" y="1263521"/>
            <a:ext cx="3352801" cy="775855"/>
          </a:xfrm>
          <a:prstGeom prst="bracketPair">
            <a:avLst>
              <a:gd name="adj" fmla="val 773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3" name="グループ化 42"/>
          <p:cNvGrpSpPr/>
          <p:nvPr/>
        </p:nvGrpSpPr>
        <p:grpSpPr>
          <a:xfrm>
            <a:off x="360803" y="2173767"/>
            <a:ext cx="8598338" cy="1161469"/>
            <a:chOff x="360803" y="2173767"/>
            <a:chExt cx="8598338" cy="1161469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412869" y="2173767"/>
              <a:ext cx="30075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accent5"/>
                  </a:solidFill>
                </a:rPr>
                <a:t>◆</a:t>
              </a:r>
              <a:r>
                <a:rPr kumimoji="1" lang="ja-JP" altLang="en-US" dirty="0" smtClean="0"/>
                <a:t> </a:t>
              </a:r>
              <a:r>
                <a:rPr kumimoji="1" lang="en-US" altLang="ja-JP" dirty="0" smtClean="0"/>
                <a:t>Non-lattice simulation</a:t>
              </a:r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60803" y="2965904"/>
              <a:ext cx="66928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完全にゲージ固定をした後に、運動量の</a:t>
              </a:r>
              <a:r>
                <a:rPr lang="ja-JP" altLang="en-US" dirty="0" smtClean="0"/>
                <a:t>カットオフを導入する方法。</a:t>
              </a:r>
              <a:endParaRPr kumimoji="1" lang="ja-JP" altLang="en-US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400388" y="2617642"/>
              <a:ext cx="85587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0+1</a:t>
              </a:r>
              <a:r>
                <a:rPr kumimoji="1" lang="ja-JP" altLang="en-US" dirty="0" smtClean="0"/>
                <a:t>次元の理論　→　ゲージ変換の自由度で、ゲージ場をほとんど消すことができる。</a:t>
              </a:r>
              <a:endParaRPr kumimoji="1" lang="ja-JP" altLang="en-US" dirty="0"/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653502" y="6138240"/>
            <a:ext cx="8226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1"/>
                </a:solidFill>
              </a:rPr>
              <a:t>本来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0+1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次元の理論特有の方法だが、</a:t>
            </a:r>
            <a:r>
              <a:rPr kumimoji="1" lang="en-US" altLang="ja-JP" dirty="0" smtClean="0">
                <a:solidFill>
                  <a:schemeClr val="accent1"/>
                </a:solidFill>
              </a:rPr>
              <a:t>large N reduction</a:t>
            </a:r>
            <a:r>
              <a:rPr kumimoji="1" lang="ja-JP" altLang="en-US" dirty="0" smtClean="0">
                <a:solidFill>
                  <a:schemeClr val="accent1"/>
                </a:solidFill>
              </a:rPr>
              <a:t>と組み合わせることで、</a:t>
            </a:r>
            <a:endParaRPr kumimoji="1" lang="en-US" altLang="ja-JP" dirty="0" smtClean="0">
              <a:solidFill>
                <a:schemeClr val="accent1"/>
              </a:solidFill>
            </a:endParaRPr>
          </a:p>
          <a:p>
            <a:r>
              <a:rPr lang="en-US" altLang="ja-JP" dirty="0" smtClean="0">
                <a:solidFill>
                  <a:schemeClr val="accent1"/>
                </a:solidFill>
              </a:rPr>
              <a:t>3+1</a:t>
            </a:r>
            <a:r>
              <a:rPr lang="ja-JP" altLang="en-US" dirty="0" smtClean="0">
                <a:solidFill>
                  <a:schemeClr val="accent1"/>
                </a:solidFill>
              </a:rPr>
              <a:t>次元の</a:t>
            </a:r>
            <a:r>
              <a:rPr lang="en-US" altLang="ja-JP" dirty="0" smtClean="0">
                <a:solidFill>
                  <a:schemeClr val="accent1"/>
                </a:solidFill>
              </a:rPr>
              <a:t>N=4 SYM </a:t>
            </a:r>
            <a:r>
              <a:rPr lang="ja-JP" altLang="en-US" dirty="0" smtClean="0">
                <a:solidFill>
                  <a:schemeClr val="accent1"/>
                </a:solidFill>
              </a:rPr>
              <a:t>の</a:t>
            </a:r>
            <a:r>
              <a:rPr lang="en-US" altLang="ja-JP" dirty="0" smtClean="0">
                <a:solidFill>
                  <a:schemeClr val="accent1"/>
                </a:solidFill>
              </a:rPr>
              <a:t>simulation</a:t>
            </a:r>
            <a:r>
              <a:rPr lang="ja-JP" altLang="en-US" dirty="0" smtClean="0">
                <a:solidFill>
                  <a:schemeClr val="accent1"/>
                </a:solidFill>
              </a:rPr>
              <a:t>が可能となる。</a:t>
            </a:r>
            <a:endParaRPr kumimoji="1" lang="ja-JP" altLang="en-US" dirty="0">
              <a:solidFill>
                <a:schemeClr val="accent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48788" y="1735976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Lattice simulation</a:t>
            </a:r>
            <a:endParaRPr kumimoji="1" lang="ja-JP" altLang="en-US" dirty="0"/>
          </a:p>
        </p:txBody>
      </p:sp>
      <p:grpSp>
        <p:nvGrpSpPr>
          <p:cNvPr id="49" name="グループ化 48"/>
          <p:cNvGrpSpPr/>
          <p:nvPr/>
        </p:nvGrpSpPr>
        <p:grpSpPr>
          <a:xfrm>
            <a:off x="457200" y="3429000"/>
            <a:ext cx="8427720" cy="2667000"/>
            <a:chOff x="457200" y="3429000"/>
            <a:chExt cx="8427720" cy="2667000"/>
          </a:xfrm>
        </p:grpSpPr>
        <p:sp>
          <p:nvSpPr>
            <p:cNvPr id="35" name="角丸四角形 34"/>
            <p:cNvSpPr/>
            <p:nvPr/>
          </p:nvSpPr>
          <p:spPr>
            <a:xfrm>
              <a:off x="457200" y="3429000"/>
              <a:ext cx="8427720" cy="26670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26" name="図 25" descr="\documentclass{slides}&#10;\pagestyle{empty}&#10;&#10;\begin{document}&#10;\[&#10;A(t)=\frac{1}{\beta} {\rm diag}(\alpha_1,\alpha_2,\cdots,\alpha_N)&#10;\]&#10;\end{document}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542934" y="4538018"/>
              <a:ext cx="3108036" cy="586564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28" name="図 27" descr="\documentclass{slides}&#10;\pagestyle{empty}&#10;&#10;\begin{document}&#10;\[&#10;X(t)=\sum_{n=-\Lambda}^{\Lambda}X_n e^{i\omega n t}&#10;\]&#10;\end{document}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574610" y="4441042"/>
              <a:ext cx="2603542" cy="822627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29" name="テキスト ボックス 28"/>
            <p:cNvSpPr txBox="1"/>
            <p:nvPr/>
          </p:nvSpPr>
          <p:spPr>
            <a:xfrm>
              <a:off x="1242753" y="4057727"/>
              <a:ext cx="37000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ゲージ場（</a:t>
              </a:r>
              <a:r>
                <a:rPr kumimoji="1" lang="en-US" altLang="ja-JP" dirty="0" smtClean="0"/>
                <a:t>static diagonal gauge</a:t>
              </a:r>
              <a:r>
                <a:rPr kumimoji="1" lang="ja-JP" altLang="en-US" dirty="0" smtClean="0"/>
                <a:t>）</a:t>
              </a:r>
              <a:endParaRPr kumimoji="1" lang="ja-JP" altLang="en-US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5440681" y="4071582"/>
              <a:ext cx="877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他の場</a:t>
              </a:r>
              <a:endParaRPr kumimoji="1" lang="ja-JP" altLang="en-US" dirty="0"/>
            </a:p>
          </p:txBody>
        </p:sp>
        <p:pic>
          <p:nvPicPr>
            <p:cNvPr id="46" name="図 45" descr="\documentclass{slides}&#10;\pagestyle{empty}&#10;&#10;\begin{document}&#10;\[&#10;\alpha_i \in [-\pi, \pi)&#10;\]&#10;\end{document}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526604" y="5258468"/>
              <a:ext cx="1528190" cy="27289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7" name="テキスト ボックス 36"/>
            <p:cNvSpPr txBox="1"/>
            <p:nvPr/>
          </p:nvSpPr>
          <p:spPr>
            <a:xfrm>
              <a:off x="3875117" y="5235378"/>
              <a:ext cx="1423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   は定数 </a:t>
              </a:r>
              <a:endParaRPr kumimoji="1" lang="ja-JP" altLang="en-US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838200" y="3596639"/>
              <a:ext cx="5918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１．</a:t>
              </a:r>
              <a:r>
                <a:rPr kumimoji="1" lang="en-US" altLang="ja-JP" dirty="0" smtClean="0"/>
                <a:t>Euclidean</a:t>
              </a:r>
              <a:r>
                <a:rPr kumimoji="1" lang="ja-JP" altLang="en-US" dirty="0" smtClean="0"/>
                <a:t>時間方向に</a:t>
              </a:r>
              <a:r>
                <a:rPr lang="ja-JP" altLang="en-US" dirty="0" smtClean="0"/>
                <a:t>、</a:t>
              </a:r>
              <a:r>
                <a:rPr lang="en-US" altLang="ja-JP" dirty="0" smtClean="0"/>
                <a:t>IR cutoff </a:t>
              </a:r>
              <a:r>
                <a:rPr lang="ja-JP" altLang="en-US" dirty="0" smtClean="0"/>
                <a:t>（逆温度）　　を導入。　</a:t>
              </a:r>
              <a:endParaRPr kumimoji="1" lang="en-US" altLang="ja-JP" dirty="0" smtClean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807720" y="4084319"/>
              <a:ext cx="4956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２．</a:t>
              </a:r>
              <a:endParaRPr kumimoji="1" lang="ja-JP" altLang="en-US" dirty="0"/>
            </a:p>
          </p:txBody>
        </p:sp>
        <p:pic>
          <p:nvPicPr>
            <p:cNvPr id="44" name="図 43" descr="\documentclass{slides}&#10;\pagestyle{empty}&#10;&#10;\begin{document}&#10;\[&#10;\tau \in [0, \beta)&#10;\]&#10;\end{document}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785494" y="3632198"/>
              <a:ext cx="1270021" cy="288641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sp>
          <p:nvSpPr>
            <p:cNvPr id="39" name="テキスト ボックス 38"/>
            <p:cNvSpPr txBox="1"/>
            <p:nvPr/>
          </p:nvSpPr>
          <p:spPr>
            <a:xfrm>
              <a:off x="7345680" y="5288279"/>
              <a:ext cx="1228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UV cutoff</a:t>
              </a:r>
              <a:endParaRPr kumimoji="1" lang="ja-JP" altLang="en-US" dirty="0"/>
            </a:p>
          </p:txBody>
        </p:sp>
        <p:cxnSp>
          <p:nvCxnSpPr>
            <p:cNvPr id="41" name="直線矢印コネクタ 40"/>
            <p:cNvCxnSpPr>
              <a:stCxn id="39" idx="1"/>
            </p:cNvCxnSpPr>
            <p:nvPr/>
          </p:nvCxnSpPr>
          <p:spPr>
            <a:xfrm rot="10800000">
              <a:off x="7208520" y="5227323"/>
              <a:ext cx="137160" cy="2456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838200" y="5638800"/>
              <a:ext cx="4894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３．     と各フーリエモードについて</a:t>
              </a:r>
              <a:r>
                <a:rPr kumimoji="1" lang="en-US" altLang="ja-JP" dirty="0" smtClean="0"/>
                <a:t>(R)HMC</a:t>
              </a:r>
              <a:r>
                <a:rPr kumimoji="1" lang="ja-JP" altLang="en-US" dirty="0" smtClean="0"/>
                <a:t>を行う</a:t>
              </a:r>
              <a:endParaRPr kumimoji="1" lang="ja-JP" altLang="en-US" dirty="0"/>
            </a:p>
          </p:txBody>
        </p:sp>
        <p:pic>
          <p:nvPicPr>
            <p:cNvPr id="40" name="図 39" descr="\documentclass{slides}&#10;\pagestyle{empty}&#10;&#10;\begin{document}&#10;\[&#10;\beta&#10;\]&#10;\end{document}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537202" y="3639128"/>
              <a:ext cx="165103" cy="241304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45" name="図 44" descr="\documentclass{slides}&#10;\pagestyle{empty}&#10;&#10;\begin{document}&#10;\[&#10;\alpha_i&#10;\]&#10;\end{document}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70000" y="5750560"/>
              <a:ext cx="241304" cy="190503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sp>
        <p:nvSpPr>
          <p:cNvPr id="48" name="テキスト ボックス 47"/>
          <p:cNvSpPr txBox="1"/>
          <p:nvPr/>
        </p:nvSpPr>
        <p:spPr>
          <a:xfrm>
            <a:off x="3235036" y="1776139"/>
            <a:ext cx="19127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[</a:t>
            </a:r>
            <a:r>
              <a:rPr kumimoji="1" lang="en-US" altLang="ja-JP" sz="1400" dirty="0" err="1" smtClean="0"/>
              <a:t>Catterall</a:t>
            </a:r>
            <a:r>
              <a:rPr kumimoji="1" lang="en-US" altLang="ja-JP" sz="1400" dirty="0" smtClean="0"/>
              <a:t>-Wiseman]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X_i = \left(&#10;\begin{array}{ccccc}&#10;\ddots &amp; &amp; &amp; &amp; \\&#10;&amp; L_i^{[j_{s-1}]} &amp; &amp; &amp; \\&#10;&amp; &amp; L_i^{[j_s]} &amp; &amp; \\&#10;&amp; &amp; &amp; L_i^{[j_{s+1}]} &amp; \\&#10;&amp; &amp; &amp; &amp; \ddots \\&#10;\end{array}&#10;\right) \otimes {\bf 1}_{k\times k}&#10;\]&#10;\end{document}"/>
  <p:tag name="YATP_CURSOR" val="18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X(t)=\sum_{n=-\Lambda}^{\Lambda}X_n e^{i\omega n t}&#10;\]&#10;\end{document}"/>
  <p:tag name="YATP_CURSOR" val="112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alpha_i \in [-\pi, \pi)&#10;\]&#10;\end{document}"/>
  <p:tag name="YATP_CURSOR" val="86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tau \in [0, \beta)&#10;\]&#10;\end{document}"/>
  <p:tag name="YATP_CURSOR" val="81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beta&#10;\]&#10;\end{document}"/>
  <p:tag name="YATP_CURSOR" val="67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alpha_i&#10;\]&#10;\end{document}"/>
  <p:tag name="YATP_CURSOR" val="70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X_a&#10;\]&#10;\end{document}"/>
  <p:tag name="YATP_CURSOR" val="6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{\cal O}(x)=T_{a_1a_2\cdots a_n} {\rm tr} (X_{a_1}X_{a_2}\cdots X_{a_n})&#10;\]&#10;\end{document}"/>
  <p:tag name="YATP_CURSOR" val="124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T_{a_1\cdots a_n}&#10;\]&#10;\end{document}"/>
  <p:tag name="YATP_CURSOR" val="78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angle {\cal O}_{\Delta_1}(x_1) {\cal O}_{\Delta_2}(x_2) \rangle = \frac{c_{\Delta_1}\delta_{\Delta_1\Delta_2}}{|x_1-x_2|^{\Delta_1+\Delta_2}}&#10;\]&#10;\end{document}"/>
  <p:tag name="YATP_CURSOR" val="147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angle {\cal O}_{\Delta_1}(x_1) {\cal O}_{\Delta_2}(x_2) {\cal O}_{\Delta_3}(x_3) \rangle &#10;\]&#10;\end{document}"/>
  <p:tag name="YATP_CURSOR" val="154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nu \rightarrow \infty&#10;\]&#10;\end{document}"/>
  <p:tag name="YATP_CURSOR" val="6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=\frac{c_{\Delta_1\Delta_2\Delta_3}}{|x_1-x_2|^{\Delta_1+\Delta_2-\Delta_3}|x_2-x_3|^{\Delta_2+\Delta_3-\Delta_1}|x_3-x_1|^{\Delta_3+\Delta_1-\Delta_2}}&#10;\]&#10;\end{document}"/>
  <p:tag name="YATP_CURSOR" val="6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Delta_i&#10;\]&#10;\end{document}"/>
  <p:tag name="YATP_CURSOR" val="70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frac{c_{\Delta_1\Delta_2\Delta_3}}{\sqrt{c_{\Delta_1}c_{\Delta_2}c_{\Delta_3}}}&#10;\]&#10;\end{document}"/>
  <p:tag name="YATP_CURSOR" val="141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c_\Delta&#10;\]&#10;\end{document}"/>
  <p:tag name="YATP_CURSOR" val="64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frac{c_{\Delta_1\Delta_2\Delta_3}}{\sqrt{c_{\Delta_1}c_{\Delta_2}c_{\Delta_3}}}&#10;\]&#10;\end{document}"/>
  <p:tag name="YATP_CURSOR" val="141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=\frac{c_{\Delta_1\Delta_2\Delta_3}}{\sqrt{c_{\Delta_1}c_{\Delta_2}c_{\Delta_3}}}&#10;\]&#10;\end{document}"/>
  <p:tag name="YATP_CURSOR" val="6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frac{c_{\Delta_1\Delta_2\Delta_3\Delta_4}}{\sqrt{c_{\Delta_1}c_{\Delta_2}c_{\Delta_3}c_{\Delta_4}}}&#10;\]&#10;\end{document}"/>
  <p:tag name="YATP_CURSOR" val="159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= \;\; \cdots&#10;\]&#10;\end{document}"/>
  <p:tag name="YATP_CURSOR" val="7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Delta_1= \Delta_2+\Delta_3+\cdots \Delta_n&#10;\]&#10;\end{document}"/>
  <p:tag name="YATP_CURSOR" val="10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Delta_1= \Delta_2+\Delta_3+\cdots \Delta_n-2&#10;\]&#10;\end{document}"/>
  <p:tag name="YATP_CURSOR" val="107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k \rightarrow \infty&#10;\]&#10;\end{document}"/>
  <p:tag name="YATP_CURSOR" val="6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angle {\rm tr}Z^J(x_1) {\rm tr}Z^{\dagger J}(x_2) \rangle_{R^4} = \frac{c_J}{|x_1-x_2|^{2J}}&#10;\]&#10;\end{document}"/>
  <p:tag name="YATP_CURSOR" val="126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Z(x)=\frac{1}{\sqrt{2}}(X_4+iX_5)&#10;\]&#10;\end{document}"/>
  <p:tag name="YATP_CURSOR" val="9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angle {\rm tr} Z^2(\tau) {\rm tr} Z^{\dagger 2}(0) \rangle_{\rm PWMM}&#10;\]&#10;\end{document}"/>
  <p:tag name="YATP_CURSOR" val="132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ds^2_{R^4}=dr^2+r^2d\Omega_3^2&#10;\]&#10;\end{document}"/>
  <p:tag name="YATP_CURSOR" val="92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=e^{2\tau} (d\tau^2+d\Omega_3^2)&#10;\]&#10;\end{document}"/>
  <p:tag name="YATP_CURSOR" val="6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ds^2_{R\times S^3}&#10;\]&#10;\end{document}"/>
  <p:tag name="YATP_CURSOR" val="79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TRANSPARENT_BLUE" val="255"/>
  <p:tag name="YATP_TRANSPARENT_GREEN" val="255"/>
  <p:tag name="YATP_TRANSPARENT_RED" val="255"/>
  <p:tag name="YATP_TRANSPARENT" val="manual"/>
  <p:tag name="YATP_COLOR_SCHEME" val="default"/>
  <p:tag name="YATP_CURSOR" val="72"/>
  <p:tag name="YATP_LATEX_SOURCE" val="\documentclass{slides}&#10;\pagestyle{empty}&#10;&#10;\begin{document}&#10;\[&#10;(r=e^{\tau})&#10;\]&#10;\end{document}"/>
  <p:tag name="YATP_VERSION" val="0.2.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angle {\rm tr}Z^J(x_1) {\rm tr}Z^{\dagger J}(x_2) \rangle_{R\times S^3} = \frac{c_Je^{J(\tau_1+\tau_2)}}{|x_1-x_2|^{2J}} &#10;\]&#10;\end{document}"/>
  <p:tag name="YATP_CURSOR" val="167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int d\Omega_3 \int d\Omega_3' &#10;\langle {\rm tr}Z^2(\tau,\Omega_3) {\rm tr}Z^{\dagger 2}(0,\Omega_3') \rangle_{R\times S^3} = &#10;\frac{c_2e^{-\mu\tau}}{1-e^{-\mu\tau}} &#10;\]&#10;\end{document}"/>
  <p:tag name="YATP_CURSOR" val="221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J=2&#10;\]&#10;\end{document}"/>
  <p:tag name="YATP_CURSOR" val="6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2j_s+1=n+s&#10;\]&#10;\end{document}"/>
  <p:tag name="YATP_CURSOR" val="70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otimes {\bf 1}_{2\times 2}&#10;\]&#10;\end{document}"/>
  <p:tag name="YATP_CURSOR" val="88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otimes {\bf 1}_{3\times 3}&#10;\]&#10;\end{document}"/>
  <p:tag name="YATP_CURSOR" val="88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otimes {\bf 1}_{2\times 2}&#10;\]&#10;\end{document}"/>
  <p:tag name="YATP_CURSOR" val="88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L_i=&#10;\]&#10;\end{document}"/>
  <p:tag name="YATP_CURSOR" val="66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angle {\rm tr} Z^2(\tau) {\rm tr} Z^{\dagger 2}(0) \rangle_{\rm PWMM}&#10;\]&#10;\end{document}"/>
  <p:tag name="YATP_CURSOR" val="132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rightarrow&#10;\frac{c_2e^{-\mu\tau}}{1-e^{-\mu\tau}} &#10;\]&#10;\end{document}"/>
  <p:tag name="YATP_CURSOR" val="7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=c \sum_{s,t=-\nu/2}^{\nu/2} \sum_{J=|j_s-j_t|}^{j_s+j_t} \sum_{m=-J}^{J} \frac{e^{-\mu (2J+1)\tau }}{ (2J+1)^2}&#10;\]&#10;\end{document}"/>
  <p:tag name="YATP_CURSOR" val="174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frac{\lambda}{\mu^3}= \frac{1}{3^3}&#10;\]&#10;\end{document}"/>
  <p:tag name="YATP_CURSOR" val="98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beta=4&#10;\]&#10;\end{document}"/>
  <p:tag name="YATP_CURSOR" val="69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mu=3&#10;\]&#10;\end{document}"/>
  <p:tag name="YATP_CURSOR" val="67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s= -\frac{\nu}{2}, -\frac{\nu}{2}+1, \cdots , \frac{\nu}{2}&#10;\]&#10;\end{document}"/>
  <p:tag name="YATP_CURSOR" val="117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N=14&#10;\]&#10;\end{document}"/>
  <p:tag name="YATP_CURSOR" val="66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ambda=10&#10;\]&#10;\end{document}"/>
  <p:tag name="YATP_CURSOR" val="72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tau&#10;\]&#10;\end{document}"/>
  <p:tag name="YATP_CURSOR" val="66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angle {\rm tr} Z^2(\tau) {\rm tr} Z^{\dagger 2}(0) \rangle_{PWMM}&#10;\]&#10;\end{document}"/>
  <p:tag name="YATP_CURSOR" val="128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frac{\lambda}{\mu^3}=1&#10;\]&#10;\end{document}"/>
  <p:tag name="YATP_CURSOR" val="8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tau&#10;\]&#10;\end{document}"/>
  <p:tag name="YATP_CURSOR" val="66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angle {\rm tr} Z^2(\tau) {\rm tr} Z^{\dagger 2}(0) \rangle_{PWMM}&#10;\]&#10;\end{document}"/>
  <p:tag name="YATP_CURSOR" val="128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beta=10&#10;\]&#10;\end{document}"/>
  <p:tag name="YATP_CURSOR" val="70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mu=1&#10;\]&#10;\end{document}"/>
  <p:tag name="YATP_CURSOR" val="67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N=14&#10;\]&#10;\end{document}"/>
  <p:tag name="YATP_CURSOR" val="66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i=1,2,3&#10;\]&#10;\end{document}"/>
  <p:tag name="YATP_CURSOR" val="63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\Lambda=10&#10;\]&#10;\end{document}"/>
  <p:tag name="YATP_CURSOR" val="72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S_{PWMM}= \frac{1}{g^2} \int dt\; {\rm tr} \left\{ &#10;-\frac{1}{2} \left( &#10;X_i + \frac{i}{2}\epsilon_{ijk} [X_j,X_k]&#10;\right)^2 + \cdots&#10;\right\}&#10;\]&#10;\end{document}"/>
  <p:tag name="YATP_CURSOR" val="95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n \rightarrow \infty&#10;\]&#10;\end{document}"/>
  <p:tag name="YATP_CURSOR" val="82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YATP" val="YATP"/>
  <p:tag name="YATP_VERSION" val="0.2.1"/>
  <p:tag name="YATP_LATEX_SOURCE" val="\documentclass{slides}&#10;\pagestyle{empty}&#10;&#10;\begin{document}&#10;\[&#10;A(t)=\frac{1}{\beta} {\rm diag}(\alpha_1,\alpha_2,\cdots,\alpha_N)&#10;\]&#10;\end{document}"/>
  <p:tag name="YATP_CURSOR" val="127"/>
  <p:tag name="YATP_COLOR_SCHEME" val="default"/>
  <p:tag name="YATP_TRANSPARENT" val="manual"/>
  <p:tag name="YATP_TRANSPARENT_RED" val="255"/>
  <p:tag name="YATP_TRANSPARENT_GREEN" val="255"/>
  <p:tag name="YATP_TRANSPARENT_BLUE" val="255"/>
</p:tagLst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デラックス</Template>
  <TotalTime>13581</TotalTime>
  <Words>1058</Words>
  <Application>Microsoft Office PowerPoint</Application>
  <PresentationFormat>画面に合わせる (4:3)</PresentationFormat>
  <Paragraphs>197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Deluxe</vt:lpstr>
      <vt:lpstr>行列模型を用いたR×S3上のN=4 SYMにおける相関関数の数値的解析</vt:lpstr>
      <vt:lpstr>イントロダクション</vt:lpstr>
      <vt:lpstr>スライド 3</vt:lpstr>
      <vt:lpstr>研究内容</vt:lpstr>
      <vt:lpstr>講演の内容</vt:lpstr>
      <vt:lpstr>2. R×S3上のN=4 SYMの数値計算の方法</vt:lpstr>
      <vt:lpstr>R×S3 上のplanar N=4 SYMの非摂動的正則化の方法</vt:lpstr>
      <vt:lpstr>R×S3 上のplanar N=4 SYMの非摂動的正則化の方法</vt:lpstr>
      <vt:lpstr>R×S3 上のN=4 SYMの数値計算の方法</vt:lpstr>
      <vt:lpstr>2. Chiral primary演算子の相関関数</vt:lpstr>
      <vt:lpstr>R4上のN=4 SYMにおけるChiral primary演算子</vt:lpstr>
      <vt:lpstr>Chiral primary演算子が持つ重要な性質</vt:lpstr>
      <vt:lpstr>4. 相関関数の数値的解析とその結果</vt:lpstr>
      <vt:lpstr>計算した演算子</vt:lpstr>
      <vt:lpstr>数値計算を行ったbackground</vt:lpstr>
      <vt:lpstr>２点関数の数値計算結果 (弱結合領域     　　 )</vt:lpstr>
      <vt:lpstr>２点関数の数値計算結果 (強結合領域　　　　)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 N  Reduction  for   Gauge  Theories  on  3-sphere</dc:title>
  <dc:creator>ishiki</dc:creator>
  <cp:lastModifiedBy>ishiki</cp:lastModifiedBy>
  <cp:revision>86</cp:revision>
  <dcterms:created xsi:type="dcterms:W3CDTF">2009-03-10T05:53:12Z</dcterms:created>
  <dcterms:modified xsi:type="dcterms:W3CDTF">2009-07-10T01:09:07Z</dcterms:modified>
</cp:coreProperties>
</file>