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80" r:id="rId6"/>
    <p:sldId id="281" r:id="rId7"/>
    <p:sldId id="282" r:id="rId8"/>
    <p:sldId id="283" r:id="rId9"/>
    <p:sldId id="284" r:id="rId10"/>
    <p:sldId id="285" r:id="rId11"/>
    <p:sldId id="260" r:id="rId12"/>
    <p:sldId id="261" r:id="rId13"/>
    <p:sldId id="262" r:id="rId14"/>
    <p:sldId id="277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8" r:id="rId2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2" autoAdjust="0"/>
    <p:restoredTop sz="94660"/>
  </p:normalViewPr>
  <p:slideViewPr>
    <p:cSldViewPr>
      <p:cViewPr varScale="1">
        <p:scale>
          <a:sx n="85" d="100"/>
          <a:sy n="85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DA93C-D631-4EF7-9712-61B6A8390B53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36395-BB35-44D8-96FF-D35C0C3BFCF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36395-BB35-44D8-96FF-D35C0C3BFCF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644BE6-E8D9-4620-8643-E68DE231B8FF}" type="datetimeFigureOut">
              <a:rPr kumimoji="1" lang="ja-JP" altLang="en-US" smtClean="0"/>
              <a:pPr/>
              <a:t>2009/7/9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BA685-FD34-4479-B40C-4BE3C9A840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gif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notesSlide" Target="../notesSlides/notesSlide13.xml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\textcolor%5brgb%5d%7b1,0,0%7d%7bg\in%20SL(2,R)%7d%0d%0a\end%7balign*%7d" TargetMode="External"/><Relationship Id="rId3" Type="http://schemas.openxmlformats.org/officeDocument/2006/relationships/image" Target="../media/image56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0.png"/><Relationship Id="rId5" Type="http://schemas.openxmlformats.org/officeDocument/2006/relationships/image" Target="../media/image57.png"/><Relationship Id="rId10" Type="http://schemas.openxmlformats.org/officeDocument/2006/relationships/hyperlink" Target="http://maru.bonyari.jp/texclip/texclip.php?s=\begin%7balign*%7d%0d%0aP(g)%5e2=P%5ei(g)P_i(g)%0d%0a\end%7balign*%7d" TargetMode="External"/><Relationship Id="rId4" Type="http://schemas.openxmlformats.org/officeDocument/2006/relationships/image" Target="../media/image35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70.png"/><Relationship Id="rId3" Type="http://schemas.openxmlformats.org/officeDocument/2006/relationships/tags" Target="../tags/tag8.xml"/><Relationship Id="rId7" Type="http://schemas.openxmlformats.org/officeDocument/2006/relationships/notesSlide" Target="../notesSlides/notesSlide16.xml"/><Relationship Id="rId12" Type="http://schemas.openxmlformats.org/officeDocument/2006/relationships/image" Target="../media/image69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8.png"/><Relationship Id="rId5" Type="http://schemas.openxmlformats.org/officeDocument/2006/relationships/tags" Target="../tags/tag10.xml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tags" Target="../tags/tag9.xml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7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7.pn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2.png"/><Relationship Id="rId7" Type="http://schemas.openxmlformats.org/officeDocument/2006/relationships/hyperlink" Target="http://maru.bonyari.jp/texclip/texclip.php?s=\begin%7balign*%7d%0d%0a\textcolor%5brgb%5d%7b1,0,0%7d%7b\tau_1%7d%0d%0a\end%7balign*%7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95.png"/><Relationship Id="rId10" Type="http://schemas.openxmlformats.org/officeDocument/2006/relationships/image" Target="../media/image106.png"/><Relationship Id="rId4" Type="http://schemas.openxmlformats.org/officeDocument/2006/relationships/image" Target="../media/image103.png"/><Relationship Id="rId9" Type="http://schemas.openxmlformats.org/officeDocument/2006/relationships/hyperlink" Target="http://maru.bonyari.jp/texclip/texclip.php?s=\begin%7balign*%7d%0d%0a\bigg(0\leq%20M%20\leq%20\frac%7b1%7d%7b\sqrt%7b2%7d\kappa%7d\bigg)%0d%0a\end%7balign*%7d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10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ru.bonyari.jp/texclip/texclip.php?s=\begin%7balign*%7d%0d%0a\tau_1=-4m%0d%0a\end%7balign*%7d" TargetMode="External"/><Relationship Id="rId5" Type="http://schemas.openxmlformats.org/officeDocument/2006/relationships/image" Target="../media/image109.png"/><Relationship Id="rId4" Type="http://schemas.openxmlformats.org/officeDocument/2006/relationships/image" Target="../media/image108.png"/><Relationship Id="rId9" Type="http://schemas.openxmlformats.org/officeDocument/2006/relationships/image" Target="../media/image9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1.png"/><Relationship Id="rId7" Type="http://schemas.openxmlformats.org/officeDocument/2006/relationships/image" Target="../media/image1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ru.bonyari.jp/texclip/texclip.php?s=\begin%7balign*%7d%0d%0am%0d%0a\end%7balign*%7d" TargetMode="External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tags" Target="../tags/tag2.xml"/><Relationship Id="rId16" Type="http://schemas.openxmlformats.org/officeDocument/2006/relationships/hyperlink" Target="http://maru.bonyari.jp/texclip/texclip.php?s=\begin%7balign*%7d%0d%0ad_j%0d%0a\end%7balign*%7d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1.png"/><Relationship Id="rId14" Type="http://schemas.openxmlformats.org/officeDocument/2006/relationships/hyperlink" Target="http://maru.bonyari.jp/texclip/texclip.php?s=\begin%7balign*%7d%0d%0aj_i%0d%0a\end%7balign*%7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\kappa=4\pi%20G%0d%0a\end%7balign*%7d" TargetMode="External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hyperlink" Target="http://maru.bonyari.jp/texclip/texclip.php?s=\begin%7balign*%7d%0d%0a\Gamma%0d%0a\end%7balign*%7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ru.bonyari.jp/texclip/texclip.php?s=\begin%7balign*%7d%0d%0a\theta=\kappa%20m%0d%0a\end%7balign*%7d" TargetMode="Externa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hyperlink" Target="http://maru.bonyari.jp/texclip/texclip.php?s=\begin%7balign*%7d%0d%0aI_%7b\Delta%7d(\Gamma)=%0d%0a\end%7balign*%7d" TargetMode="External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e%5e%7biX_iP%5ei(G_1)%7d\star%20e%5e%7biX_iP%5ei(G_2)%7d=e%5e%7biX_iP%5ei(G_1G_2)%7d%0d%0a\end%7balign*%7d" TargetMode="External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ru.bonyari.jp/texclip/texclip.php?s=\begin%7balign*%7d%0d%0aG=P_4(G)+i\kappa%20P%5ei(G)\sigma_i,~~P_4(G)%5e2+\kappa%5e2P(G)%5eiP(G)_i=1%0d%0a\end%7balign*%7d" TargetMode="External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0" Type="http://schemas.openxmlformats.org/officeDocument/2006/relationships/hyperlink" Target="http://maru.bonyari.jp/texclip/texclip.php?s=\begin%7balign*%7d%0d%0aK_%7b\theta%7d(G)=\delta\bigg(P_i(G)P%5ei(G)-\frac%7b\sin%5e2(\kappa%20m)%7d%7b\kappa%5e2%7d\bigg)%0d%0a\end%7balign*%7d" TargetMode="External"/><Relationship Id="rId4" Type="http://schemas.openxmlformats.org/officeDocument/2006/relationships/hyperlink" Target="http://maru.bonyari.jp/texclip/texclip.php?s=\begin%7balign*%7d%0d%0aG%0d%0a\end%7balign*%7d" TargetMode="External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hyperlink" Target="http://maru.bonyari.jp/texclip/texclip.php?s=\begin%7balign*%7d%0d%0a%0d%0aS=\int%20d%5e3x\bigg%5b\frac%7b1%7d%7b2%7d\partial_i\phi(x)%20\star%20\partial%5ei\phi(x)-\frac%7b1%7d%7b2%7d\frac%7b\sin%5e2(\kappa%20m)%7d%7b\kappa%5e2%7d\phi(x)\star%20\phi(x)+\frac%7b\lambda%7d%7b3!%7d\phi(x)\star%20\phi(x)\star%20\phi(x)\bigg%5d\end%7balign*%7d" TargetMode="External"/><Relationship Id="rId7" Type="http://schemas.openxmlformats.org/officeDocument/2006/relationships/hyperlink" Target="http://maru.bonyari.jp/texclip/texclip.php?s=\begin%7balign*%7d%0d%0a%5bx%5ei,x%5ej%5d_%7b\star%7d=2i\kappa%20\epsilon%5e%7bijk%7dx%5ek%0d%0a\end%7balign*%7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hyperlink" Target="http://maru.bonyari.jp/texclip/texclip.php?s=\begin%7balign*%7d%0d%0a\phi(x)=\int%20dG%20\tilde%7b\phi%7d(G)e%5e%7biP_i(G)x%5ei%7d%0d%0a\end%7balign*%7d" TargetMode="Externa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 smtClean="0"/>
              <a:t>The Cutkosky rule of three dimensional noncommutative field theory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in Lie algebraic noncommutative spacetime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772400" cy="1500198"/>
          </a:xfrm>
        </p:spPr>
        <p:txBody>
          <a:bodyPr>
            <a:normAutofit lnSpcReduction="10000"/>
          </a:bodyPr>
          <a:lstStyle/>
          <a:p>
            <a:pPr algn="ctr"/>
            <a:r>
              <a:rPr kumimoji="1" lang="en-US" altLang="ja-JP" sz="2400" dirty="0" err="1" smtClean="0"/>
              <a:t>Yuya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Sasai</a:t>
            </a:r>
            <a:r>
              <a:rPr kumimoji="1" lang="en-US" altLang="ja-JP" sz="2400" dirty="0" smtClean="0"/>
              <a:t> </a:t>
            </a:r>
          </a:p>
          <a:p>
            <a:pPr algn="ctr"/>
            <a:r>
              <a:rPr kumimoji="1" lang="en-US" altLang="ja-JP" sz="2000" dirty="0" smtClean="0"/>
              <a:t>(Yukawa Institute for Theoretical Physics, Kyoto University)</a:t>
            </a:r>
          </a:p>
          <a:p>
            <a:pPr algn="ctr"/>
            <a:r>
              <a:rPr lang="en-US" altLang="ja-JP" sz="2000" dirty="0" smtClean="0"/>
              <a:t>in collaboration with N. </a:t>
            </a:r>
            <a:r>
              <a:rPr lang="en-US" altLang="ja-JP" sz="2000" dirty="0" err="1" smtClean="0"/>
              <a:t>Sasakura</a:t>
            </a:r>
            <a:r>
              <a:rPr lang="en-US" altLang="ja-JP" sz="2000" dirty="0" smtClean="0"/>
              <a:t> (YITP)</a:t>
            </a:r>
          </a:p>
          <a:p>
            <a:pPr algn="ctr"/>
            <a:r>
              <a:rPr kumimoji="1" lang="en-US" altLang="ja-JP" sz="2000" dirty="0" smtClean="0">
                <a:solidFill>
                  <a:srgbClr val="0070C0"/>
                </a:solidFill>
              </a:rPr>
              <a:t>JHEP 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0906</a:t>
            </a:r>
            <a:r>
              <a:rPr lang="en-US" altLang="ja-JP" sz="2000" dirty="0" smtClean="0">
                <a:solidFill>
                  <a:srgbClr val="0070C0"/>
                </a:solidFill>
              </a:rPr>
              <a:t>,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013 (2009) [arXiv:0902.3050]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0298" y="607220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基研研究会「場の理論と弦理論」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 July 9, 2009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5786" y="42860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Unlike the Moyal case,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even the planar amplitudes are nontrivial  </a:t>
            </a:r>
            <a:r>
              <a:rPr kumimoji="1" lang="en-US" altLang="ja-JP" dirty="0" smtClean="0"/>
              <a:t>because of the SL(2,R)/Z_2 group momentum space.</a:t>
            </a:r>
            <a:endParaRPr kumimoji="1" lang="ja-JP" altLang="en-US" dirty="0"/>
          </a:p>
        </p:txBody>
      </p:sp>
      <p:sp>
        <p:nvSpPr>
          <p:cNvPr id="3" name="右矢印 2"/>
          <p:cNvSpPr/>
          <p:nvPr/>
        </p:nvSpPr>
        <p:spPr>
          <a:xfrm>
            <a:off x="714348" y="1857364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1670" y="1571612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It is a nontrivial issue to check the unitarity in the noncommutative field theory in the Lie algebraic noncommutative spacetime.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928794" y="1428736"/>
            <a:ext cx="6000792" cy="12144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1538" y="3429000"/>
            <a:ext cx="75039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We have checked the Cutkosky rule of the one-loop self-energy</a:t>
            </a:r>
          </a:p>
          <a:p>
            <a:r>
              <a:rPr kumimoji="1" lang="en-US" altLang="ja-JP" dirty="0" smtClean="0"/>
              <a:t>amplitudes </a:t>
            </a:r>
            <a:r>
              <a:rPr lang="en-US" altLang="ja-JP" dirty="0" smtClean="0"/>
              <a:t>in </a:t>
            </a:r>
            <a:r>
              <a:rPr kumimoji="1" lang="en-US" altLang="ja-JP" dirty="0" smtClean="0"/>
              <a:t>the noncommutative        theory with the braiding.</a:t>
            </a:r>
          </a:p>
          <a:p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As a result, </a:t>
            </a:r>
            <a:r>
              <a:rPr lang="en-US" altLang="ja-JP" dirty="0" smtClean="0">
                <a:solidFill>
                  <a:srgbClr val="FF0000"/>
                </a:solidFill>
              </a:rPr>
              <a:t>this theory will not be unitary </a:t>
            </a:r>
            <a:r>
              <a:rPr lang="en-US" altLang="ja-JP" dirty="0" smtClean="0"/>
              <a:t>even when we impose</a:t>
            </a:r>
          </a:p>
          <a:p>
            <a:r>
              <a:rPr lang="en-US" altLang="ja-JP" dirty="0" smtClean="0"/>
              <a:t> the braiding.</a:t>
            </a:r>
            <a:endParaRPr kumimoji="1" lang="ja-JP" alt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14752"/>
            <a:ext cx="357190" cy="3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071538" y="5143512"/>
            <a:ext cx="6873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 </a:t>
            </a:r>
            <a:r>
              <a:rPr kumimoji="1" lang="en-US" altLang="ja-JP" dirty="0" smtClean="0"/>
              <a:t>This is caused by the periodic property of the </a:t>
            </a:r>
            <a:r>
              <a:rPr lang="en-US" altLang="ja-JP" dirty="0" smtClean="0"/>
              <a:t>SL(2,R</a:t>
            </a:r>
            <a:r>
              <a:rPr lang="en-US" altLang="ja-JP" dirty="0"/>
              <a:t>)/Z_2 </a:t>
            </a:r>
            <a:endParaRPr lang="en-US" altLang="ja-JP" dirty="0" smtClean="0"/>
          </a:p>
          <a:p>
            <a:r>
              <a:rPr lang="en-US" altLang="ja-JP" dirty="0" smtClean="0"/>
              <a:t>group </a:t>
            </a:r>
            <a:r>
              <a:rPr lang="en-US" altLang="ja-JP" dirty="0"/>
              <a:t>momentum </a:t>
            </a:r>
            <a:r>
              <a:rPr lang="en-US" altLang="ja-JP" dirty="0" smtClean="0"/>
              <a:t>space.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5786" y="271462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 our paper, 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85786" y="3214686"/>
            <a:ext cx="8143932" cy="278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42910" y="285728"/>
            <a:ext cx="7858180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4348" y="100010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 smtClean="0"/>
              <a:t>Contents</a:t>
            </a:r>
            <a:endParaRPr kumimoji="1" lang="ja-JP" altLang="en-US" sz="2000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00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1.Introduction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2643182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2. 2+1 dimensional noncommutative field theory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in </a:t>
            </a: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r="45812"/>
          <a:stretch>
            <a:fillRect/>
          </a:stretch>
        </p:blipFill>
        <p:spPr bwMode="auto">
          <a:xfrm>
            <a:off x="1285852" y="3071810"/>
            <a:ext cx="221369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00100" y="3857628"/>
            <a:ext cx="680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 One-loop self-energy amplitude of the noncommutative</a:t>
            </a:r>
            <a:endParaRPr kumimoji="1" lang="ja-JP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286256"/>
            <a:ext cx="357190" cy="3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1714480" y="4286256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theory and the Cutkosky rule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0100" y="507207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4. Summary</a:t>
            </a:r>
            <a:endParaRPr kumimoji="1" lang="ja-JP" altLang="en-US" dirty="0"/>
          </a:p>
        </p:txBody>
      </p:sp>
      <p:pic>
        <p:nvPicPr>
          <p:cNvPr id="14" name="図 13" descr="ZA01117936104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1928802"/>
            <a:ext cx="285752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642910" y="42860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2. 2+1 dimensional noncommutative field theory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kumimoji="1" lang="en-US" altLang="ja-JP" dirty="0" smtClean="0">
                <a:solidFill>
                  <a:srgbClr val="0070C0"/>
                </a:solidFill>
              </a:rPr>
              <a:t>in 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 r="45812"/>
          <a:stretch>
            <a:fillRect/>
          </a:stretch>
        </p:blipFill>
        <p:spPr bwMode="auto">
          <a:xfrm>
            <a:off x="928662" y="785794"/>
            <a:ext cx="221369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テキスト ボックス 22"/>
          <p:cNvSpPr txBox="1"/>
          <p:nvPr/>
        </p:nvSpPr>
        <p:spPr>
          <a:xfrm>
            <a:off x="1071538" y="1571612"/>
            <a:ext cx="539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noncommutative field theory possesses 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42976" y="1857364"/>
            <a:ext cx="6479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group momentum space </a:t>
            </a:r>
            <a:r>
              <a:rPr kumimoji="1" lang="en-US" altLang="ja-JP" dirty="0" smtClean="0"/>
              <a:t>if we assume the commutative </a:t>
            </a:r>
          </a:p>
          <a:p>
            <a:r>
              <a:rPr lang="en-US" altLang="ja-JP" dirty="0" smtClean="0"/>
              <a:t>momentum operators and the Lorentz invariance.</a:t>
            </a:r>
            <a:endParaRPr kumimoji="1" lang="ja-JP" altLang="en-US" dirty="0"/>
          </a:p>
        </p:txBody>
      </p:sp>
      <p:pic>
        <p:nvPicPr>
          <p:cNvPr id="26630" name="Picture 6" descr="\begin{align*}&#10;\textcolor[rgb]{1,0,0}{SL(2,R)/Z_2}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1643050"/>
            <a:ext cx="1285884" cy="239643"/>
          </a:xfrm>
          <a:prstGeom prst="rect">
            <a:avLst/>
          </a:prstGeom>
          <a:noFill/>
        </p:spPr>
      </p:pic>
      <p:sp>
        <p:nvSpPr>
          <p:cNvPr id="28" name="角丸四角形 27"/>
          <p:cNvSpPr/>
          <p:nvPr/>
        </p:nvSpPr>
        <p:spPr>
          <a:xfrm>
            <a:off x="785786" y="1428736"/>
            <a:ext cx="7215238" cy="14287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643570" y="2428868"/>
            <a:ext cx="2069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  <a:cs typeface="Arial" pitchFamily="34" charset="0"/>
              </a:rPr>
              <a:t>Imai, </a:t>
            </a:r>
            <a:r>
              <a:rPr lang="en-US" altLang="ja-JP" sz="1400" dirty="0" err="1" smtClean="0">
                <a:solidFill>
                  <a:srgbClr val="00B050"/>
                </a:solidFill>
                <a:cs typeface="Arial" pitchFamily="34" charset="0"/>
              </a:rPr>
              <a:t>Sasakura</a:t>
            </a:r>
            <a:r>
              <a:rPr lang="en-US" altLang="ja-JP" sz="1400" dirty="0" smtClean="0">
                <a:solidFill>
                  <a:srgbClr val="00B050"/>
                </a:solidFill>
                <a:cs typeface="Arial" pitchFamily="34" charset="0"/>
              </a:rPr>
              <a:t> (2000)</a:t>
            </a:r>
            <a:endParaRPr lang="ja-JP" altLang="en-US" sz="1400" dirty="0"/>
          </a:p>
        </p:txBody>
      </p:sp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3714752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3214686"/>
            <a:ext cx="245903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13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072330" y="5286388"/>
            <a:ext cx="1651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857620" y="4357694"/>
            <a:ext cx="2462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C0000"/>
              </a:buClr>
              <a:buSzPts val="1800"/>
              <a:buFont typeface="Arial" charset="0"/>
              <a:buChar char="•"/>
            </a:pPr>
            <a:r>
              <a:rPr lang="en-US" altLang="ja-JP" dirty="0">
                <a:solidFill>
                  <a:srgbClr val="FF0000"/>
                </a:solidFill>
                <a:cs typeface="Arial" pitchFamily="34" charset="0"/>
              </a:rPr>
              <a:t> Lorentz </a:t>
            </a:r>
            <a:r>
              <a:rPr lang="en-US" altLang="ja-JP" dirty="0" smtClean="0">
                <a:solidFill>
                  <a:srgbClr val="FF0000"/>
                </a:solidFill>
                <a:cs typeface="Arial" pitchFamily="34" charset="0"/>
              </a:rPr>
              <a:t>covariance</a:t>
            </a:r>
            <a:endParaRPr lang="en-US" altLang="ja-JP" dirty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CC0000"/>
              </a:buClr>
              <a:buSzPts val="1800"/>
              <a:buFont typeface="Arial" charset="0"/>
              <a:buChar char="•"/>
            </a:pPr>
            <a:r>
              <a:rPr lang="en-US" altLang="ja-JP" dirty="0">
                <a:solidFill>
                  <a:srgbClr val="FF0000"/>
                </a:solidFill>
                <a:cs typeface="Arial" pitchFamily="34" charset="0"/>
              </a:rPr>
              <a:t> Jacobi identity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928662" y="3071810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Start with</a:t>
            </a:r>
            <a:endParaRPr lang="ja-JP" altLang="en-US" dirty="0" smtClean="0">
              <a:cs typeface="Arial" pitchFamily="34" charset="0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3357554" y="4357694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14481" y="5072074"/>
            <a:ext cx="4572032" cy="6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テキスト ボックス 37"/>
          <p:cNvSpPr txBox="1"/>
          <p:nvPr/>
        </p:nvSpPr>
        <p:spPr>
          <a:xfrm>
            <a:off x="2143107" y="5857892"/>
            <a:ext cx="81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up to </a:t>
            </a:r>
            <a:endParaRPr kumimoji="1" lang="ja-JP" altLang="en-US" dirty="0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5857892"/>
            <a:ext cx="19022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4929189" y="5857892"/>
            <a:ext cx="408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, where     is an arbitrary function. </a:t>
            </a:r>
            <a:endParaRPr kumimoji="1" lang="ja-JP" altLang="en-US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57883" y="5857892"/>
            <a:ext cx="27610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テキスト ボックス 41"/>
          <p:cNvSpPr txBox="1"/>
          <p:nvPr/>
        </p:nvSpPr>
        <p:spPr>
          <a:xfrm>
            <a:off x="6357950" y="5286388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,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00760" y="3571876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kumimoji="1" lang="en-US" altLang="ja-JP" dirty="0" err="1" smtClean="0"/>
              <a:t>,j,k</a:t>
            </a:r>
            <a:r>
              <a:rPr kumimoji="1" lang="en-US" altLang="ja-JP" dirty="0" smtClean="0"/>
              <a:t>=0,1,2)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57166"/>
            <a:ext cx="7175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正方形/長方形 2"/>
          <p:cNvSpPr/>
          <p:nvPr/>
        </p:nvSpPr>
        <p:spPr>
          <a:xfrm>
            <a:off x="2285984" y="357166"/>
            <a:ext cx="4559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are identified with ISO(2,2) Lie algebra,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4348" y="2071678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with the </a:t>
            </a:r>
            <a:r>
              <a:rPr lang="en-US" altLang="ja-JP" dirty="0" smtClean="0">
                <a:solidFill>
                  <a:srgbClr val="FF0000"/>
                </a:solidFill>
                <a:cs typeface="Arial" pitchFamily="34" charset="0"/>
              </a:rPr>
              <a:t>constraint</a:t>
            </a:r>
            <a:endParaRPr lang="ja-JP" altLang="en-US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857752" y="1428736"/>
            <a:ext cx="39533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  <a:cs typeface="Arial" pitchFamily="34" charset="0"/>
              </a:rPr>
              <a:t>SL(2,R</a:t>
            </a:r>
            <a:r>
              <a:rPr lang="en-US" altLang="ja-JP" sz="2000" dirty="0" smtClean="0">
                <a:solidFill>
                  <a:srgbClr val="FF0000"/>
                </a:solidFill>
                <a:cs typeface="Arial" pitchFamily="34" charset="0"/>
              </a:rPr>
              <a:t>)/Z_2 </a:t>
            </a:r>
            <a:r>
              <a:rPr lang="en-US" altLang="ja-JP" sz="1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cs typeface="Arial" pitchFamily="34" charset="0"/>
              </a:rPr>
              <a:t>momentum </a:t>
            </a:r>
            <a:r>
              <a:rPr lang="en-US" altLang="ja-JP" sz="2000" dirty="0">
                <a:solidFill>
                  <a:srgbClr val="FF0000"/>
                </a:solidFill>
                <a:cs typeface="Arial" pitchFamily="34" charset="0"/>
              </a:rPr>
              <a:t>space</a:t>
            </a:r>
          </a:p>
        </p:txBody>
      </p:sp>
      <p:pic>
        <p:nvPicPr>
          <p:cNvPr id="6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142976" y="3929066"/>
            <a:ext cx="1544637" cy="252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000100" y="4714884"/>
            <a:ext cx="2374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dirty="0" smtClean="0">
                <a:cs typeface="Arial" pitchFamily="34" charset="0"/>
              </a:rPr>
              <a:t>ISO(2,2) Lie algebra</a:t>
            </a:r>
            <a:endParaRPr lang="en-US" altLang="ja-JP" dirty="0"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785794"/>
            <a:ext cx="3083510" cy="112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1538" y="5143512"/>
            <a:ext cx="6500858" cy="133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 descr="\begin{align*}&#10;1+\kappa^2 \mathcal{P}^{\mu}\mathcal{P}_{\mu}=0&#10;\end{align*}&#10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2786058"/>
            <a:ext cx="2286016" cy="392786"/>
          </a:xfrm>
          <a:prstGeom prst="rect">
            <a:avLst/>
          </a:prstGeom>
          <a:noFill/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14942" y="3286124"/>
            <a:ext cx="332263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929190" y="2857496"/>
            <a:ext cx="856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dirty="0">
                <a:cs typeface="Arial" pitchFamily="34" charset="0"/>
              </a:rPr>
              <a:t>where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7818" y="1857364"/>
            <a:ext cx="2643206" cy="43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右矢印 13"/>
          <p:cNvSpPr/>
          <p:nvPr/>
        </p:nvSpPr>
        <p:spPr>
          <a:xfrm>
            <a:off x="3929058" y="307181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71472" y="357166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 The</a:t>
            </a:r>
            <a:endParaRPr lang="ja-JP" altLang="en-US" dirty="0">
              <a:cs typeface="Arial" pitchFamily="34" charset="0"/>
            </a:endParaRPr>
          </a:p>
        </p:txBody>
      </p:sp>
      <p:pic>
        <p:nvPicPr>
          <p:cNvPr id="16" name="Picture 11" descr="\begin{align*}&#10;\mathcal{P}_{-1}\geq 0&#10;\end{align*}&#10;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2976" y="3429000"/>
            <a:ext cx="1071570" cy="249543"/>
          </a:xfrm>
          <a:prstGeom prst="rect">
            <a:avLst/>
          </a:prstGeom>
          <a:noFill/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074" y="4000504"/>
            <a:ext cx="1133477" cy="36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00760" y="2428868"/>
            <a:ext cx="1266827" cy="40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左大かっこ 18"/>
          <p:cNvSpPr/>
          <p:nvPr/>
        </p:nvSpPr>
        <p:spPr>
          <a:xfrm>
            <a:off x="714348" y="4714884"/>
            <a:ext cx="142876" cy="178595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大かっこ 19"/>
          <p:cNvSpPr/>
          <p:nvPr/>
        </p:nvSpPr>
        <p:spPr>
          <a:xfrm>
            <a:off x="7786710" y="4786322"/>
            <a:ext cx="142876" cy="164307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786314" y="1285860"/>
            <a:ext cx="4071966" cy="3286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14348" y="2571744"/>
            <a:ext cx="3000396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214942" y="6215082"/>
            <a:ext cx="2286016" cy="35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テキスト ボックス 23"/>
          <p:cNvSpPr txBox="1"/>
          <p:nvPr/>
        </p:nvSpPr>
        <p:spPr>
          <a:xfrm>
            <a:off x="4214810" y="621508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where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00628" y="37147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1538" y="428604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Action of the noncommutative           theory in the momentum representation is </a:t>
            </a:r>
            <a:endParaRPr lang="ja-JP" altLang="en-US" dirty="0"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071546"/>
            <a:ext cx="503363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57166"/>
            <a:ext cx="41038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714348" y="4857760"/>
            <a:ext cx="793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This noncommutative field theory possesses </a:t>
            </a:r>
            <a:r>
              <a:rPr lang="en-US" altLang="ja-JP" dirty="0" smtClean="0">
                <a:solidFill>
                  <a:srgbClr val="FF0000"/>
                </a:solidFill>
              </a:rPr>
              <a:t>a nontrivial momentum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conservation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Hopf</a:t>
            </a:r>
            <a:r>
              <a:rPr kumimoji="1" lang="en-US" altLang="ja-JP" dirty="0" smtClean="0">
                <a:solidFill>
                  <a:srgbClr val="FF0000"/>
                </a:solidFill>
              </a:rPr>
              <a:t> algebraic translational symmetry) </a:t>
            </a:r>
            <a:r>
              <a:rPr kumimoji="1" lang="en-US" altLang="ja-JP" dirty="0" smtClean="0"/>
              <a:t>due to the </a:t>
            </a:r>
          </a:p>
          <a:p>
            <a:r>
              <a:rPr kumimoji="1" lang="en-US" altLang="ja-JP" dirty="0" smtClean="0"/>
              <a:t>              group momentum space</a:t>
            </a:r>
            <a:r>
              <a:rPr lang="ja-JP" altLang="en-US" dirty="0" smtClean="0"/>
              <a:t> </a:t>
            </a:r>
            <a:r>
              <a:rPr lang="en-US" altLang="ja-JP" dirty="0" smtClean="0"/>
              <a:t>at classical level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5"/>
          <a:srcRect r="28496"/>
          <a:stretch>
            <a:fillRect/>
          </a:stretch>
        </p:blipFill>
        <p:spPr bwMode="auto">
          <a:xfrm>
            <a:off x="785786" y="5429264"/>
            <a:ext cx="960320" cy="29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 6"/>
          <p:cNvSpPr/>
          <p:nvPr/>
        </p:nvSpPr>
        <p:spPr>
          <a:xfrm>
            <a:off x="500034" y="4786322"/>
            <a:ext cx="8286808" cy="10715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071942"/>
            <a:ext cx="1686274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928662" y="3643314"/>
            <a:ext cx="355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To consider the identification </a:t>
            </a:r>
            <a:endParaRPr lang="ja-JP" altLang="en-US" dirty="0">
              <a:cs typeface="Arial" pitchFamily="34" charset="0"/>
            </a:endParaRP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3643314"/>
            <a:ext cx="1000132" cy="32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正方形/長方形 10"/>
          <p:cNvSpPr/>
          <p:nvPr/>
        </p:nvSpPr>
        <p:spPr>
          <a:xfrm>
            <a:off x="5357818" y="364331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 , we impose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4414" y="3000372"/>
            <a:ext cx="306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where                           . 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928662" y="285728"/>
            <a:ext cx="7358114" cy="3143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14810" y="3000372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</a:rPr>
              <a:t>Imai, 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Sasakura</a:t>
            </a:r>
            <a:r>
              <a:rPr lang="en-US" altLang="ja-JP" sz="1400" dirty="0" smtClean="0">
                <a:solidFill>
                  <a:srgbClr val="00B050"/>
                </a:solidFill>
              </a:rPr>
              <a:t>(2000),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Freidel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Livine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(2005)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pic>
        <p:nvPicPr>
          <p:cNvPr id="23554" name="Picture 2" descr="\begin{align*}&#10;\textcolor[rgb]{1,0,0}{g\in SL(2,R)}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8" y="3000372"/>
            <a:ext cx="1643074" cy="296768"/>
          </a:xfrm>
          <a:prstGeom prst="rect">
            <a:avLst/>
          </a:prstGeom>
          <a:noFill/>
        </p:spPr>
      </p:pic>
      <p:pic>
        <p:nvPicPr>
          <p:cNvPr id="24578" name="Picture 2" descr="\begin{align*}&#10;P(g)^2=P^i(g)P_i(g)&#10;\end{align*}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43570" y="2571744"/>
            <a:ext cx="2071702" cy="279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2910" y="500042"/>
            <a:ext cx="7265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order to possess the nontrivial momentum conservation</a:t>
            </a:r>
            <a:r>
              <a:rPr lang="en-US" altLang="ja-JP" dirty="0" smtClean="0"/>
              <a:t> in </a:t>
            </a:r>
          </a:p>
          <a:p>
            <a:r>
              <a:rPr lang="en-US" altLang="ja-JP" dirty="0" smtClean="0"/>
              <a:t>the noncommutative field theory </a:t>
            </a:r>
            <a:r>
              <a:rPr lang="en-US" altLang="ja-JP" dirty="0" smtClean="0">
                <a:solidFill>
                  <a:srgbClr val="FF0000"/>
                </a:solidFill>
              </a:rPr>
              <a:t>at quantum level</a:t>
            </a:r>
            <a:r>
              <a:rPr lang="en-US" altLang="ja-JP" dirty="0" smtClean="0"/>
              <a:t>, we have to</a:t>
            </a:r>
          </a:p>
          <a:p>
            <a:r>
              <a:rPr lang="en-US" altLang="ja-JP" dirty="0" smtClean="0"/>
              <a:t>i</a:t>
            </a:r>
            <a:r>
              <a:rPr kumimoji="1" lang="en-US" altLang="ja-JP" dirty="0" smtClean="0"/>
              <a:t>mpose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braiding</a:t>
            </a:r>
            <a:r>
              <a:rPr kumimoji="1" lang="en-US" altLang="ja-JP" dirty="0" smtClean="0"/>
              <a:t> on fields such that</a:t>
            </a:r>
            <a:endParaRPr kumimoji="1" lang="ja-JP" altLang="en-US" dirty="0"/>
          </a:p>
        </p:txBody>
      </p:sp>
      <p:pic>
        <p:nvPicPr>
          <p:cNvPr id="4" name="Picture 8" descr="\newcommand{\ftilde}{\tilde{\phi}}&#10;\begin{align*}&#10;\psi(\ftilde_1(g_1)\otimes \ftilde_2(g_2))=\ftilde_2(g_2)\otimes \ftilde_1(g_2^{-1}g_1g_2),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6000792" cy="382217"/>
          </a:xfrm>
          <a:prstGeom prst="rect">
            <a:avLst/>
          </a:prstGeom>
          <a:noFill/>
        </p:spPr>
      </p:pic>
      <p:pic>
        <p:nvPicPr>
          <p:cNvPr id="5" name="Picture 4" descr="\begin{align*}&#10;\psi 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8895" y="2243788"/>
            <a:ext cx="214314" cy="317187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6357950" y="2214554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cs typeface="Arial" pitchFamily="34" charset="0"/>
              </a:rPr>
              <a:t>: braiding map</a:t>
            </a:r>
            <a:endParaRPr lang="ja-JP" altLang="en-US" dirty="0">
              <a:cs typeface="Arial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28596" y="357166"/>
            <a:ext cx="7929618" cy="2786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rot="16200000" flipH="1">
            <a:off x="3107521" y="4036223"/>
            <a:ext cx="2000264" cy="150019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4107653" y="3893347"/>
            <a:ext cx="85725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3178959" y="5036355"/>
            <a:ext cx="85725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429000"/>
            <a:ext cx="30480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429000"/>
            <a:ext cx="31007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5857892"/>
            <a:ext cx="31007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5786454"/>
            <a:ext cx="11430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直線コネクタ 23"/>
          <p:cNvCxnSpPr/>
          <p:nvPr/>
        </p:nvCxnSpPr>
        <p:spPr>
          <a:xfrm rot="5400000">
            <a:off x="4429124" y="421481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4500562" y="4214818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5400000">
            <a:off x="3571868" y="521495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3643306" y="5214950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rot="5400000">
            <a:off x="4429124" y="521495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10800000">
            <a:off x="4357686" y="5214950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5400000">
            <a:off x="3643306" y="421481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>
            <a:off x="3571868" y="4214818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857620" y="2714620"/>
            <a:ext cx="3958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Freidel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Livine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(2005), Y.S.,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Sasakura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(2007)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4348" y="285728"/>
            <a:ext cx="680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4"/>
                </a:solidFill>
              </a:rPr>
              <a:t>3. One-loop self-energy amplitude of the noncommutative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642918"/>
            <a:ext cx="357190" cy="3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428728" y="64291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4"/>
                </a:solidFill>
              </a:rPr>
              <a:t>theory and the Cutkosky rule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71604" y="2143116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Propagator: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2976" y="292893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3-point vertex: 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54" y="1928802"/>
            <a:ext cx="1500198" cy="7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\begin{align*}&#10;-i\lambda\delta(g_1g_2g_3)&#10;\end{align*}&#10;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2928934"/>
            <a:ext cx="1785949" cy="316987"/>
          </a:xfrm>
          <a:prstGeom prst="rect">
            <a:avLst/>
          </a:prstGeom>
          <a:noFill/>
        </p:spPr>
      </p:pic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2373358" y="4459880"/>
            <a:ext cx="1044575" cy="1255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flipH="1">
            <a:off x="2955971" y="4429718"/>
            <a:ext cx="452437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 flipH="1">
            <a:off x="2333671" y="5163143"/>
            <a:ext cx="431800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 flipH="1">
            <a:off x="3146471" y="4629743"/>
            <a:ext cx="6985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25"/>
          <p:cNvSpPr>
            <a:spLocks noChangeShapeType="1"/>
          </p:cNvSpPr>
          <p:nvPr/>
        </p:nvSpPr>
        <p:spPr bwMode="auto">
          <a:xfrm>
            <a:off x="2554333" y="4671018"/>
            <a:ext cx="39688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26"/>
          <p:cNvSpPr>
            <a:spLocks noChangeShapeType="1"/>
          </p:cNvSpPr>
          <p:nvPr/>
        </p:nvSpPr>
        <p:spPr bwMode="auto">
          <a:xfrm>
            <a:off x="3157583" y="5393330"/>
            <a:ext cx="30163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>
            <a:off x="2513058" y="5413968"/>
            <a:ext cx="41275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9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4071934" y="4429132"/>
            <a:ext cx="3514734" cy="4175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8" name="Picture 3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2228896" y="4132855"/>
            <a:ext cx="304800" cy="233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9" name="Picture 3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3419909" y="5272320"/>
            <a:ext cx="304800" cy="401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0" name="Picture 38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3408408" y="4161430"/>
            <a:ext cx="336550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1" name="Picture 40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017086" y="5229017"/>
            <a:ext cx="3365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2" name="テキスト ボックス 41"/>
          <p:cNvSpPr txBox="1"/>
          <p:nvPr/>
        </p:nvSpPr>
        <p:spPr>
          <a:xfrm>
            <a:off x="1785918" y="3571876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Braiding: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28662" y="1214422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Feynman rules</a:t>
            </a:r>
            <a:endParaRPr kumimoji="1" lang="ja-JP" altLang="en-US" u="sng" dirty="0"/>
          </a:p>
        </p:txBody>
      </p:sp>
      <p:sp>
        <p:nvSpPr>
          <p:cNvPr id="23" name="正方形/長方形 22"/>
          <p:cNvSpPr/>
          <p:nvPr/>
        </p:nvSpPr>
        <p:spPr>
          <a:xfrm>
            <a:off x="928662" y="1714488"/>
            <a:ext cx="7358114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1472" y="357166"/>
            <a:ext cx="778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One-loop self-energy diagrams in the noncommutative        theory </a:t>
            </a:r>
            <a:endParaRPr kumimoji="1" lang="ja-JP" alt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85728"/>
            <a:ext cx="357190" cy="3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714348" y="121442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Planar </a:t>
            </a:r>
            <a:endParaRPr kumimoji="1" lang="ja-JP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928670"/>
            <a:ext cx="286545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071678"/>
            <a:ext cx="5753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3429000"/>
            <a:ext cx="33429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642910" y="3857628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Nonplanar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5000636"/>
            <a:ext cx="84768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線コネクタ 12"/>
          <p:cNvCxnSpPr/>
          <p:nvPr/>
        </p:nvCxnSpPr>
        <p:spPr>
          <a:xfrm>
            <a:off x="571472" y="642918"/>
            <a:ext cx="76438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214414" y="2071678"/>
            <a:ext cx="6143668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14282" y="4929198"/>
            <a:ext cx="8786874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15074" y="5786454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Same as the planar!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2"/>
            <a:ext cx="6929486" cy="42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714488"/>
            <a:ext cx="4657733" cy="34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71472" y="171448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where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8596" y="785794"/>
            <a:ext cx="808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Since SL(2,R) group space is </a:t>
            </a:r>
            <a:r>
              <a:rPr lang="en-US" altLang="ja-JP" dirty="0" smtClean="0"/>
              <a:t>equivalent to </a:t>
            </a:r>
            <a:r>
              <a:rPr lang="en-US" altLang="ja-JP" dirty="0" smtClean="0">
                <a:solidFill>
                  <a:srgbClr val="FF0000"/>
                </a:solidFill>
              </a:rPr>
              <a:t>AdS_3 space</a:t>
            </a:r>
            <a:r>
              <a:rPr lang="en-US" altLang="ja-JP" dirty="0" smtClean="0"/>
              <a:t>, we </a:t>
            </a:r>
            <a:r>
              <a:rPr kumimoji="1" lang="en-US" altLang="ja-JP" dirty="0" smtClean="0"/>
              <a:t>can take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7158" y="285728"/>
            <a:ext cx="365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 simplicity, we set              .</a:t>
            </a:r>
            <a:endParaRPr kumimoji="1" lang="ja-JP" altLang="en-US" dirty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85728"/>
            <a:ext cx="857256" cy="2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\begin{align*}&#10;  P^{-1}&#10;  \end{align*}&#10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6669" y="2422632"/>
            <a:ext cx="507858" cy="264659"/>
          </a:xfrm>
          <a:prstGeom prst="rect">
            <a:avLst/>
          </a:prstGeom>
          <a:noFill/>
        </p:spPr>
      </p:pic>
      <p:pic>
        <p:nvPicPr>
          <p:cNvPr id="37" name="Picture 6" descr="\begin{align*}&#10;  |\vec{P}|&#10;  \end{align*}&#10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34439" y="4483435"/>
            <a:ext cx="333829" cy="370115"/>
          </a:xfrm>
          <a:prstGeom prst="rect">
            <a:avLst/>
          </a:prstGeom>
          <a:noFill/>
        </p:spPr>
      </p:pic>
      <p:sp>
        <p:nvSpPr>
          <p:cNvPr id="38" name="円/楕円 37"/>
          <p:cNvSpPr/>
          <p:nvPr/>
        </p:nvSpPr>
        <p:spPr>
          <a:xfrm>
            <a:off x="555950" y="3884721"/>
            <a:ext cx="566057" cy="1665514"/>
          </a:xfrm>
          <a:prstGeom prst="ellipse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3451549" y="3862950"/>
            <a:ext cx="566057" cy="1665514"/>
          </a:xfrm>
          <a:prstGeom prst="ellipse">
            <a:avLst/>
          </a:prstGeom>
          <a:noFill/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フリーフォーム 39"/>
          <p:cNvSpPr/>
          <p:nvPr/>
        </p:nvSpPr>
        <p:spPr>
          <a:xfrm>
            <a:off x="795435" y="3862949"/>
            <a:ext cx="2895600" cy="439057"/>
          </a:xfrm>
          <a:custGeom>
            <a:avLst/>
            <a:gdLst>
              <a:gd name="connsiteX0" fmla="*/ 0 w 2895600"/>
              <a:gd name="connsiteY0" fmla="*/ 0 h 439057"/>
              <a:gd name="connsiteX1" fmla="*/ 1404257 w 2895600"/>
              <a:gd name="connsiteY1" fmla="*/ 435428 h 439057"/>
              <a:gd name="connsiteX2" fmla="*/ 2895600 w 2895600"/>
              <a:gd name="connsiteY2" fmla="*/ 21771 h 439057"/>
              <a:gd name="connsiteX3" fmla="*/ 2895600 w 2895600"/>
              <a:gd name="connsiteY3" fmla="*/ 21771 h 43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439057">
                <a:moveTo>
                  <a:pt x="0" y="0"/>
                </a:moveTo>
                <a:cubicBezTo>
                  <a:pt x="460828" y="215899"/>
                  <a:pt x="921657" y="431799"/>
                  <a:pt x="1404257" y="435428"/>
                </a:cubicBezTo>
                <a:cubicBezTo>
                  <a:pt x="1886857" y="439057"/>
                  <a:pt x="2895600" y="21771"/>
                  <a:pt x="2895600" y="21771"/>
                </a:cubicBezTo>
                <a:lnTo>
                  <a:pt x="2895600" y="21771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フリーフォーム 40"/>
          <p:cNvSpPr/>
          <p:nvPr/>
        </p:nvSpPr>
        <p:spPr>
          <a:xfrm flipV="1">
            <a:off x="838979" y="5136578"/>
            <a:ext cx="2895600" cy="439057"/>
          </a:xfrm>
          <a:custGeom>
            <a:avLst/>
            <a:gdLst>
              <a:gd name="connsiteX0" fmla="*/ 0 w 2895600"/>
              <a:gd name="connsiteY0" fmla="*/ 0 h 439057"/>
              <a:gd name="connsiteX1" fmla="*/ 1404257 w 2895600"/>
              <a:gd name="connsiteY1" fmla="*/ 435428 h 439057"/>
              <a:gd name="connsiteX2" fmla="*/ 2895600 w 2895600"/>
              <a:gd name="connsiteY2" fmla="*/ 21771 h 439057"/>
              <a:gd name="connsiteX3" fmla="*/ 2895600 w 2895600"/>
              <a:gd name="connsiteY3" fmla="*/ 21771 h 43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439057">
                <a:moveTo>
                  <a:pt x="0" y="0"/>
                </a:moveTo>
                <a:cubicBezTo>
                  <a:pt x="460828" y="215899"/>
                  <a:pt x="921657" y="431799"/>
                  <a:pt x="1404257" y="435428"/>
                </a:cubicBezTo>
                <a:cubicBezTo>
                  <a:pt x="1886857" y="439057"/>
                  <a:pt x="2895600" y="21771"/>
                  <a:pt x="2895600" y="21771"/>
                </a:cubicBezTo>
                <a:lnTo>
                  <a:pt x="2895600" y="21771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rot="5400000" flipH="1" flipV="1">
            <a:off x="463421" y="4608621"/>
            <a:ext cx="36467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83807" y="4690264"/>
            <a:ext cx="40930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rot="10800000" flipV="1">
            <a:off x="1000101" y="3340434"/>
            <a:ext cx="2625621" cy="2588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12" descr="\begin{align*}&#10;  1/\kappa&#10;  \end{align*}&#10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4524" y="3941644"/>
            <a:ext cx="366939" cy="242654"/>
          </a:xfrm>
          <a:prstGeom prst="rect">
            <a:avLst/>
          </a:prstGeom>
          <a:noFill/>
        </p:spPr>
      </p:pic>
      <p:sp>
        <p:nvSpPr>
          <p:cNvPr id="48" name="円/楕円 47"/>
          <p:cNvSpPr/>
          <p:nvPr/>
        </p:nvSpPr>
        <p:spPr>
          <a:xfrm>
            <a:off x="2152757" y="4291577"/>
            <a:ext cx="214314" cy="857256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57158" y="714356"/>
            <a:ext cx="8143932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 rot="16200000" flipH="1">
            <a:off x="2045600" y="447017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5400000">
            <a:off x="2152757" y="4434453"/>
            <a:ext cx="142876" cy="1428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\begin{align*}&#10;\textcolor[rgb]{1,0,0}{\tau}&#10;\end{align*}&#10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5567" y="4505891"/>
            <a:ext cx="200025" cy="171450"/>
          </a:xfrm>
          <a:prstGeom prst="rect">
            <a:avLst/>
          </a:prstGeom>
          <a:noFill/>
        </p:spPr>
      </p:pic>
      <p:cxnSp>
        <p:nvCxnSpPr>
          <p:cNvPr id="31" name="直線矢印コネクタ 30"/>
          <p:cNvCxnSpPr/>
          <p:nvPr/>
        </p:nvCxnSpPr>
        <p:spPr>
          <a:xfrm>
            <a:off x="2509947" y="5934651"/>
            <a:ext cx="100013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\begin{align*}&#10;\textcolor[rgb]{1,0,0}{\rho}&#10;\end{align*}&#10;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67137" y="6077527"/>
            <a:ext cx="190500" cy="257175"/>
          </a:xfrm>
          <a:prstGeom prst="rect">
            <a:avLst/>
          </a:prstGeom>
          <a:noFill/>
        </p:spPr>
      </p:pic>
      <p:pic>
        <p:nvPicPr>
          <p:cNvPr id="1034" name="Picture 10" descr="\begin{align*}&#10;P^0&#10;\end{align*}&#10;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34" y="5715016"/>
            <a:ext cx="357190" cy="287306"/>
          </a:xfrm>
          <a:prstGeom prst="rect">
            <a:avLst/>
          </a:prstGeom>
          <a:noFill/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3504" y="4643446"/>
            <a:ext cx="320381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テキスト ボックス 46"/>
          <p:cNvSpPr txBox="1"/>
          <p:nvPr/>
        </p:nvSpPr>
        <p:spPr>
          <a:xfrm>
            <a:off x="5143504" y="3571876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 the center-of-mass frame, </a:t>
            </a:r>
          </a:p>
          <a:p>
            <a:r>
              <a:rPr kumimoji="1" lang="en-US" altLang="ja-JP" dirty="0" smtClean="0"/>
              <a:t>we can take the external </a:t>
            </a:r>
          </a:p>
          <a:p>
            <a:r>
              <a:rPr kumimoji="1" lang="en-US" altLang="ja-JP" dirty="0" smtClean="0"/>
              <a:t>momentum</a:t>
            </a:r>
            <a:r>
              <a:rPr lang="en-US" altLang="ja-JP" dirty="0" smtClean="0"/>
              <a:t> as</a:t>
            </a:r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5000628" y="3429000"/>
            <a:ext cx="3714776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00034" y="3643314"/>
            <a:ext cx="302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 a result of calculation,</a:t>
            </a:r>
            <a:endParaRPr kumimoji="1" lang="ja-JP" alt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357694"/>
            <a:ext cx="643366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3357554" y="542926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where </a:t>
            </a:r>
            <a:endParaRPr kumimoji="1" lang="ja-JP" alt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429264"/>
            <a:ext cx="3286147" cy="35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000240"/>
            <a:ext cx="1785950" cy="38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00034" y="857232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Considering</a:t>
            </a:r>
            <a:endParaRPr kumimoji="1" lang="ja-JP" altLang="en-US" dirty="0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857232"/>
            <a:ext cx="1000132" cy="32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3143240" y="85723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,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034" y="1214422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it is enough to take the range</a:t>
            </a:r>
          </a:p>
          <a:p>
            <a:r>
              <a:rPr lang="en-US" altLang="ja-JP" dirty="0" smtClean="0"/>
              <a:t>of        as</a:t>
            </a:r>
            <a:endParaRPr kumimoji="1" lang="ja-JP" altLang="en-US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1500174"/>
            <a:ext cx="31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428596" y="2571744"/>
            <a:ext cx="419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 the positive energy external leg.</a:t>
            </a:r>
            <a:endParaRPr kumimoji="1" lang="ja-JP" altLang="en-US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285728"/>
            <a:ext cx="36944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角丸四角形 15"/>
          <p:cNvSpPr/>
          <p:nvPr/>
        </p:nvSpPr>
        <p:spPr>
          <a:xfrm>
            <a:off x="285720" y="642918"/>
            <a:ext cx="4500594" cy="25003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071538" y="4071942"/>
            <a:ext cx="7286676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15074" y="5857892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B050"/>
                </a:solidFill>
              </a:rPr>
              <a:t>Imai,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Sasakura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(2000)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357158" y="35716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 smtClean="0">
                <a:solidFill>
                  <a:srgbClr val="0070C0"/>
                </a:solidFill>
              </a:rPr>
              <a:t>1. Introduction</a:t>
            </a:r>
            <a:endParaRPr kumimoji="1" lang="ja-JP" altLang="en-US" sz="2000" u="sng" dirty="0">
              <a:solidFill>
                <a:srgbClr val="0070C0"/>
              </a:solidFill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714348" y="1000108"/>
            <a:ext cx="429490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u="sng" dirty="0">
                <a:solidFill>
                  <a:srgbClr val="FF0000"/>
                </a:solidFill>
              </a:rPr>
              <a:t>Why </a:t>
            </a:r>
            <a:r>
              <a:rPr lang="en-US" altLang="ja-JP" u="sng" dirty="0" err="1">
                <a:solidFill>
                  <a:srgbClr val="FF0000"/>
                </a:solidFill>
              </a:rPr>
              <a:t>noncommutative</a:t>
            </a:r>
            <a:r>
              <a:rPr lang="en-US" altLang="ja-JP" u="sng" dirty="0">
                <a:solidFill>
                  <a:srgbClr val="FF0000"/>
                </a:solidFill>
              </a:rPr>
              <a:t> field theory?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85852" y="3000372"/>
            <a:ext cx="5276887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en-US" altLang="ja-JP" dirty="0"/>
              <a:t> Effective field theory of open string theory </a:t>
            </a:r>
            <a:endParaRPr lang="en-US" altLang="ja-JP" dirty="0" smtClean="0"/>
          </a:p>
          <a:p>
            <a:pPr>
              <a:spcBef>
                <a:spcPct val="30000"/>
              </a:spcBef>
            </a:pPr>
            <a:r>
              <a:rPr lang="en-US" altLang="ja-JP" dirty="0" smtClean="0"/>
              <a:t>   in </a:t>
            </a:r>
            <a:r>
              <a:rPr lang="en-US" altLang="ja-JP" dirty="0"/>
              <a:t>constant B background</a:t>
            </a:r>
          </a:p>
        </p:txBody>
      </p:sp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857628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4900" y="3876678"/>
            <a:ext cx="428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375262" y="3805241"/>
            <a:ext cx="310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/>
              <a:t>: an antisymmetric constant )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4757725" y="3827466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/>
              <a:t>(</a:t>
            </a: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429256" y="3429000"/>
            <a:ext cx="257176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400" dirty="0" err="1">
                <a:solidFill>
                  <a:srgbClr val="00B050"/>
                </a:solidFill>
              </a:rPr>
              <a:t>Seiberg</a:t>
            </a:r>
            <a:r>
              <a:rPr lang="en-US" altLang="ja-JP" sz="1400" dirty="0">
                <a:solidFill>
                  <a:srgbClr val="00B050"/>
                </a:solidFill>
              </a:rPr>
              <a:t>, Witten (1999), etc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1214414" y="1928802"/>
            <a:ext cx="257176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dirty="0" smtClean="0"/>
              <a:t>Quantum </a:t>
            </a:r>
            <a:r>
              <a:rPr lang="en-US" altLang="ja-JP" dirty="0" err="1"/>
              <a:t>spacetime</a:t>
            </a:r>
            <a:r>
              <a:rPr lang="en-US" altLang="ja-JP" dirty="0"/>
              <a:t> 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214942" y="1928802"/>
            <a:ext cx="264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dirty="0">
                <a:solidFill>
                  <a:srgbClr val="FF0000"/>
                </a:solidFill>
              </a:rPr>
              <a:t>Planck scale </a:t>
            </a:r>
            <a:r>
              <a:rPr lang="en-US" altLang="ja-JP" dirty="0" smtClean="0">
                <a:solidFill>
                  <a:srgbClr val="FF0000"/>
                </a:solidFill>
              </a:rPr>
              <a:t>physics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1285852" y="4572008"/>
            <a:ext cx="4480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en-US" altLang="ja-JP" dirty="0"/>
              <a:t> Classical solutions of matrix </a:t>
            </a:r>
            <a:r>
              <a:rPr lang="en-US" altLang="ja-JP" dirty="0" smtClean="0"/>
              <a:t>models</a:t>
            </a:r>
            <a:endParaRPr lang="en-US" altLang="ja-JP" dirty="0"/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4572000" y="4929198"/>
            <a:ext cx="428624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400" dirty="0" err="1">
                <a:solidFill>
                  <a:srgbClr val="00B050"/>
                </a:solidFill>
              </a:rPr>
              <a:t>Ishibashi</a:t>
            </a:r>
            <a:r>
              <a:rPr lang="en-US" altLang="ja-JP" sz="1400" dirty="0">
                <a:solidFill>
                  <a:srgbClr val="00B050"/>
                </a:solidFill>
              </a:rPr>
              <a:t>, Kawai, Kitazawa, Tsuchiya (1996),etc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000100" y="1714488"/>
            <a:ext cx="721523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786050" y="5643578"/>
            <a:ext cx="61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However, it is not clear that these </a:t>
            </a:r>
            <a:r>
              <a:rPr lang="en-US" altLang="ja-JP" dirty="0" err="1" smtClean="0">
                <a:solidFill>
                  <a:srgbClr val="0070C0"/>
                </a:solidFill>
              </a:rPr>
              <a:t>noncommutative</a:t>
            </a:r>
            <a:r>
              <a:rPr lang="en-US" altLang="ja-JP" dirty="0" smtClean="0">
                <a:solidFill>
                  <a:srgbClr val="0070C0"/>
                </a:solidFill>
              </a:rPr>
              <a:t> space arise from q</a:t>
            </a:r>
            <a:r>
              <a:rPr kumimoji="1" lang="en-US" altLang="ja-JP" dirty="0" smtClean="0">
                <a:solidFill>
                  <a:srgbClr val="0070C0"/>
                </a:solidFill>
              </a:rPr>
              <a:t>uantum gravity effect</a:t>
            </a:r>
            <a:r>
              <a:rPr lang="en-US" altLang="ja-JP" dirty="0" smtClean="0">
                <a:solidFill>
                  <a:srgbClr val="0070C0"/>
                </a:solidFill>
              </a:rPr>
              <a:t>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9" name="左矢印 38"/>
          <p:cNvSpPr/>
          <p:nvPr/>
        </p:nvSpPr>
        <p:spPr>
          <a:xfrm>
            <a:off x="4143372" y="200024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7158" y="285728"/>
            <a:ext cx="593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Cutkosky rule of the one-loop self-energy diagram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910" y="857232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Cutkosky rule</a:t>
            </a:r>
            <a:endParaRPr kumimoji="1" lang="ja-JP" alt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14422"/>
            <a:ext cx="4714907" cy="116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14620"/>
            <a:ext cx="8501154" cy="6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/>
          <a:srcRect l="34359"/>
          <a:stretch>
            <a:fillRect/>
          </a:stretch>
        </p:blipFill>
        <p:spPr bwMode="auto">
          <a:xfrm>
            <a:off x="1285852" y="3929066"/>
            <a:ext cx="2222591" cy="73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857628"/>
            <a:ext cx="3786214" cy="106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3786182" y="421481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if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9058" y="5286388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otherwise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7158" y="464344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5852" y="52863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2" name="左中かっこ 11"/>
          <p:cNvSpPr/>
          <p:nvPr/>
        </p:nvSpPr>
        <p:spPr>
          <a:xfrm>
            <a:off x="857224" y="4000504"/>
            <a:ext cx="214314" cy="171451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中かっこ 12"/>
          <p:cNvSpPr/>
          <p:nvPr/>
        </p:nvSpPr>
        <p:spPr>
          <a:xfrm>
            <a:off x="4357686" y="3929066"/>
            <a:ext cx="214314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85786" y="3714752"/>
            <a:ext cx="8072494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3368661" cy="301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500042"/>
            <a:ext cx="28941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071811"/>
            <a:ext cx="2857520" cy="17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直線矢印コネクタ 11"/>
          <p:cNvCxnSpPr/>
          <p:nvPr/>
        </p:nvCxnSpPr>
        <p:spPr>
          <a:xfrm rot="5400000">
            <a:off x="713554" y="2428868"/>
            <a:ext cx="171530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571604" y="1571612"/>
            <a:ext cx="157163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6" name="Picture 6" descr="\begin{align*}&#10;\tau_1=2m&#10;\end{align*}&#10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500174"/>
            <a:ext cx="1071570" cy="246171"/>
          </a:xfrm>
          <a:prstGeom prst="rect">
            <a:avLst/>
          </a:prstGeom>
          <a:noFill/>
        </p:spPr>
      </p:pic>
      <p:sp>
        <p:nvSpPr>
          <p:cNvPr id="27" name="テキスト ボックス 26"/>
          <p:cNvSpPr txBox="1"/>
          <p:nvPr/>
        </p:nvSpPr>
        <p:spPr>
          <a:xfrm>
            <a:off x="5286380" y="2285992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Physical process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214942" y="4786322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Unphysical process!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rot="10800000">
            <a:off x="2214546" y="3500438"/>
            <a:ext cx="64294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714744" y="5857892"/>
            <a:ext cx="5134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the range of                   , the RHS of the</a:t>
            </a:r>
          </a:p>
          <a:p>
            <a:r>
              <a:rPr lang="en-US" altLang="ja-JP" dirty="0" smtClean="0"/>
              <a:t>Cutkosky rule will vanish.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7"/>
          <a:srcRect b="8790"/>
          <a:stretch>
            <a:fillRect/>
          </a:stretch>
        </p:blipFill>
        <p:spPr bwMode="auto">
          <a:xfrm>
            <a:off x="5572132" y="5715016"/>
            <a:ext cx="1133870" cy="45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642910" y="428604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Physical interpretation</a:t>
            </a:r>
            <a:endParaRPr kumimoji="1" lang="ja-JP" altLang="en-US" u="sng" dirty="0"/>
          </a:p>
        </p:txBody>
      </p:sp>
      <p:sp>
        <p:nvSpPr>
          <p:cNvPr id="20" name="正方形/長方形 19"/>
          <p:cNvSpPr/>
          <p:nvPr/>
        </p:nvSpPr>
        <p:spPr>
          <a:xfrm>
            <a:off x="3643306" y="5643578"/>
            <a:ext cx="5143536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643438" y="357166"/>
            <a:ext cx="3357586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643438" y="3000372"/>
            <a:ext cx="3357586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218" name="Picture 2" descr="\begin{align*}&#10;\tau_1&amp;=\pi-2m \\&#10;&amp;\sim -2m&#10;\end{align*}&#10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3429000"/>
            <a:ext cx="1422409" cy="571504"/>
          </a:xfrm>
          <a:prstGeom prst="rect">
            <a:avLst/>
          </a:prstGeom>
          <a:noFill/>
        </p:spPr>
      </p:pic>
      <p:cxnSp>
        <p:nvCxnSpPr>
          <p:cNvPr id="19" name="直線コネクタ 18"/>
          <p:cNvCxnSpPr/>
          <p:nvPr/>
        </p:nvCxnSpPr>
        <p:spPr>
          <a:xfrm rot="5400000" flipH="1" flipV="1">
            <a:off x="642910" y="3214686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6200000" flipH="1">
            <a:off x="1464447" y="3178967"/>
            <a:ext cx="1643074" cy="8572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285728"/>
            <a:ext cx="588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fact, we have shown by explicit calculations that</a:t>
            </a:r>
            <a:endParaRPr kumimoji="1" lang="ja-JP" alt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1285884" cy="61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928670"/>
            <a:ext cx="2143139" cy="65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357422" y="19288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" name="左中かっこ 5"/>
          <p:cNvSpPr/>
          <p:nvPr/>
        </p:nvSpPr>
        <p:spPr>
          <a:xfrm>
            <a:off x="1857356" y="928670"/>
            <a:ext cx="285752" cy="135732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 b="51012"/>
          <a:stretch>
            <a:fillRect/>
          </a:stretch>
        </p:blipFill>
        <p:spPr bwMode="auto">
          <a:xfrm>
            <a:off x="4929190" y="1000108"/>
            <a:ext cx="3643338" cy="52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786314" y="107154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if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1928802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otherwise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0034" y="2714620"/>
            <a:ext cx="663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Thus, the Cutkosky rule is satisfied in the </a:t>
            </a:r>
            <a:r>
              <a:rPr lang="en-US" altLang="ja-JP" dirty="0" smtClean="0"/>
              <a:t>shadow region.</a:t>
            </a:r>
            <a:endParaRPr kumimoji="1" lang="ja-JP" altLang="en-US" dirty="0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071810"/>
            <a:ext cx="3214710" cy="292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5357818" y="5429264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is only allowed in any     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5720" y="714356"/>
            <a:ext cx="8501122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143504" y="3643314"/>
            <a:ext cx="3500462" cy="2357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70" name="Picture 2" descr="\begin{align*}&#10;\textcolor[rgb]{1,0,0}{\tau_1}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9586" y="5572140"/>
            <a:ext cx="214314" cy="165921"/>
          </a:xfrm>
          <a:prstGeom prst="rect">
            <a:avLst/>
          </a:prstGeom>
          <a:noFill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/>
          <a:srcRect l="65503" r="1965" b="51012"/>
          <a:stretch>
            <a:fillRect/>
          </a:stretch>
        </p:blipFill>
        <p:spPr bwMode="auto">
          <a:xfrm>
            <a:off x="5929322" y="3786190"/>
            <a:ext cx="1785950" cy="78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\begin{align*}&#10;\bigg(0\leq M \leq \frac{1}{\sqrt{2}\kappa}\bigg)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00760" y="4714884"/>
            <a:ext cx="1928826" cy="622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4348" y="500042"/>
            <a:ext cx="7005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However, this result does not impl</a:t>
            </a:r>
            <a:r>
              <a:rPr lang="en-US" altLang="ja-JP" dirty="0" smtClean="0"/>
              <a:t>y that the theory is unitary</a:t>
            </a:r>
          </a:p>
          <a:p>
            <a:r>
              <a:rPr lang="en-US" altLang="ja-JP" dirty="0" smtClean="0"/>
              <a:t>when the mass is smaller than              .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785794"/>
            <a:ext cx="771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642910" y="1500174"/>
            <a:ext cx="463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Let us consider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multi-loop amplitudes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00496" y="2285992"/>
            <a:ext cx="4717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Cutkosky rule </a:t>
            </a:r>
            <a:r>
              <a:rPr lang="en-US" altLang="ja-JP" dirty="0" smtClean="0"/>
              <a:t>will be violated w</a:t>
            </a:r>
            <a:r>
              <a:rPr kumimoji="1" lang="en-US" altLang="ja-JP" dirty="0" smtClean="0"/>
              <a:t>hen </a:t>
            </a:r>
          </a:p>
          <a:p>
            <a:r>
              <a:rPr lang="en-US" altLang="ja-JP" dirty="0" smtClean="0"/>
              <a:t>                  is in the positive </a:t>
            </a:r>
            <a:r>
              <a:rPr kumimoji="1" lang="en-US" altLang="ja-JP" dirty="0" smtClean="0"/>
              <a:t>energy </a:t>
            </a:r>
          </a:p>
          <a:p>
            <a:r>
              <a:rPr kumimoji="1" lang="en-US" altLang="ja-JP" dirty="0" smtClean="0"/>
              <a:t>regions.</a:t>
            </a:r>
            <a:endParaRPr kumimoji="1" lang="ja-JP" altLang="en-US" dirty="0"/>
          </a:p>
        </p:txBody>
      </p:sp>
      <p:pic>
        <p:nvPicPr>
          <p:cNvPr id="1028" name="Picture 4" descr="\begin{align*}&#10;\frac{\pi}{8}\leq m \leq \frac{\pi}{4},&#10;\frac{3\pi}{8}\leq m \leq \frac{\pi}{2}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286124"/>
            <a:ext cx="3000396" cy="542007"/>
          </a:xfrm>
          <a:prstGeom prst="rect">
            <a:avLst/>
          </a:prstGeom>
          <a:noFill/>
        </p:spPr>
      </p:pic>
      <p:sp>
        <p:nvSpPr>
          <p:cNvPr id="8" name="円/楕円 7"/>
          <p:cNvSpPr/>
          <p:nvPr/>
        </p:nvSpPr>
        <p:spPr>
          <a:xfrm>
            <a:off x="1500166" y="2357430"/>
            <a:ext cx="785818" cy="78581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500166" y="3643314"/>
            <a:ext cx="785818" cy="78581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285984" y="2786058"/>
            <a:ext cx="568713" cy="1284249"/>
          </a:xfrm>
          <a:custGeom>
            <a:avLst/>
            <a:gdLst>
              <a:gd name="connsiteX0" fmla="*/ 0 w 568713"/>
              <a:gd name="connsiteY0" fmla="*/ 13010 h 1284249"/>
              <a:gd name="connsiteX1" fmla="*/ 122664 w 568713"/>
              <a:gd name="connsiteY1" fmla="*/ 13010 h 1284249"/>
              <a:gd name="connsiteX2" fmla="*/ 267630 w 568713"/>
              <a:gd name="connsiteY2" fmla="*/ 91068 h 1284249"/>
              <a:gd name="connsiteX3" fmla="*/ 446049 w 568713"/>
              <a:gd name="connsiteY3" fmla="*/ 302942 h 1284249"/>
              <a:gd name="connsiteX4" fmla="*/ 546410 w 568713"/>
              <a:gd name="connsiteY4" fmla="*/ 481361 h 1284249"/>
              <a:gd name="connsiteX5" fmla="*/ 535259 w 568713"/>
              <a:gd name="connsiteY5" fmla="*/ 782444 h 1284249"/>
              <a:gd name="connsiteX6" fmla="*/ 345688 w 568713"/>
              <a:gd name="connsiteY6" fmla="*/ 1195039 h 1284249"/>
              <a:gd name="connsiteX7" fmla="*/ 11152 w 568713"/>
              <a:gd name="connsiteY7" fmla="*/ 1284249 h 1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13" h="1284249">
                <a:moveTo>
                  <a:pt x="0" y="13010"/>
                </a:moveTo>
                <a:cubicBezTo>
                  <a:pt x="39029" y="6505"/>
                  <a:pt x="78059" y="0"/>
                  <a:pt x="122664" y="13010"/>
                </a:cubicBezTo>
                <a:cubicBezTo>
                  <a:pt x="167269" y="26020"/>
                  <a:pt x="213733" y="42746"/>
                  <a:pt x="267630" y="91068"/>
                </a:cubicBezTo>
                <a:cubicBezTo>
                  <a:pt x="321528" y="139390"/>
                  <a:pt x="399586" y="237893"/>
                  <a:pt x="446049" y="302942"/>
                </a:cubicBezTo>
                <a:cubicBezTo>
                  <a:pt x="492512" y="367991"/>
                  <a:pt x="531542" y="401444"/>
                  <a:pt x="546410" y="481361"/>
                </a:cubicBezTo>
                <a:cubicBezTo>
                  <a:pt x="561278" y="561278"/>
                  <a:pt x="568713" y="663498"/>
                  <a:pt x="535259" y="782444"/>
                </a:cubicBezTo>
                <a:cubicBezTo>
                  <a:pt x="501805" y="901390"/>
                  <a:pt x="433039" y="1111405"/>
                  <a:pt x="345688" y="1195039"/>
                </a:cubicBezTo>
                <a:cubicBezTo>
                  <a:pt x="258337" y="1278673"/>
                  <a:pt x="134744" y="1281461"/>
                  <a:pt x="11152" y="1284249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 flipH="1">
            <a:off x="928662" y="2786058"/>
            <a:ext cx="568713" cy="1284249"/>
          </a:xfrm>
          <a:custGeom>
            <a:avLst/>
            <a:gdLst>
              <a:gd name="connsiteX0" fmla="*/ 0 w 568713"/>
              <a:gd name="connsiteY0" fmla="*/ 13010 h 1284249"/>
              <a:gd name="connsiteX1" fmla="*/ 122664 w 568713"/>
              <a:gd name="connsiteY1" fmla="*/ 13010 h 1284249"/>
              <a:gd name="connsiteX2" fmla="*/ 267630 w 568713"/>
              <a:gd name="connsiteY2" fmla="*/ 91068 h 1284249"/>
              <a:gd name="connsiteX3" fmla="*/ 446049 w 568713"/>
              <a:gd name="connsiteY3" fmla="*/ 302942 h 1284249"/>
              <a:gd name="connsiteX4" fmla="*/ 546410 w 568713"/>
              <a:gd name="connsiteY4" fmla="*/ 481361 h 1284249"/>
              <a:gd name="connsiteX5" fmla="*/ 535259 w 568713"/>
              <a:gd name="connsiteY5" fmla="*/ 782444 h 1284249"/>
              <a:gd name="connsiteX6" fmla="*/ 345688 w 568713"/>
              <a:gd name="connsiteY6" fmla="*/ 1195039 h 1284249"/>
              <a:gd name="connsiteX7" fmla="*/ 11152 w 568713"/>
              <a:gd name="connsiteY7" fmla="*/ 1284249 h 12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13" h="1284249">
                <a:moveTo>
                  <a:pt x="0" y="13010"/>
                </a:moveTo>
                <a:cubicBezTo>
                  <a:pt x="39029" y="6505"/>
                  <a:pt x="78059" y="0"/>
                  <a:pt x="122664" y="13010"/>
                </a:cubicBezTo>
                <a:cubicBezTo>
                  <a:pt x="167269" y="26020"/>
                  <a:pt x="213733" y="42746"/>
                  <a:pt x="267630" y="91068"/>
                </a:cubicBezTo>
                <a:cubicBezTo>
                  <a:pt x="321528" y="139390"/>
                  <a:pt x="399586" y="237893"/>
                  <a:pt x="446049" y="302942"/>
                </a:cubicBezTo>
                <a:cubicBezTo>
                  <a:pt x="492512" y="367991"/>
                  <a:pt x="531542" y="401444"/>
                  <a:pt x="546410" y="481361"/>
                </a:cubicBezTo>
                <a:cubicBezTo>
                  <a:pt x="561278" y="561278"/>
                  <a:pt x="568713" y="663498"/>
                  <a:pt x="535259" y="782444"/>
                </a:cubicBezTo>
                <a:cubicBezTo>
                  <a:pt x="501805" y="901390"/>
                  <a:pt x="433039" y="1111405"/>
                  <a:pt x="345688" y="1195039"/>
                </a:cubicBezTo>
                <a:cubicBezTo>
                  <a:pt x="258337" y="1278673"/>
                  <a:pt x="134744" y="1281461"/>
                  <a:pt x="11152" y="1284249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214282" y="3429000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857488" y="3429000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\begin{align*}&#10;-m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2143116"/>
            <a:ext cx="428628" cy="118697"/>
          </a:xfrm>
          <a:prstGeom prst="rect">
            <a:avLst/>
          </a:prstGeom>
          <a:noFill/>
        </p:spPr>
      </p:pic>
      <p:pic>
        <p:nvPicPr>
          <p:cNvPr id="20" name="Picture 6" descr="\begin{align*}&#10;-m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2857496"/>
            <a:ext cx="428628" cy="118697"/>
          </a:xfrm>
          <a:prstGeom prst="rect">
            <a:avLst/>
          </a:prstGeom>
          <a:noFill/>
        </p:spPr>
      </p:pic>
      <p:pic>
        <p:nvPicPr>
          <p:cNvPr id="21" name="Picture 6" descr="\begin{align*}&#10;-m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3429000"/>
            <a:ext cx="428628" cy="118697"/>
          </a:xfrm>
          <a:prstGeom prst="rect">
            <a:avLst/>
          </a:prstGeom>
          <a:noFill/>
        </p:spPr>
      </p:pic>
      <p:pic>
        <p:nvPicPr>
          <p:cNvPr id="22" name="Picture 6" descr="\begin{align*}&#10;-m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214818"/>
            <a:ext cx="428628" cy="118697"/>
          </a:xfrm>
          <a:prstGeom prst="rect">
            <a:avLst/>
          </a:prstGeom>
          <a:noFill/>
        </p:spPr>
      </p:pic>
      <p:sp>
        <p:nvSpPr>
          <p:cNvPr id="24" name="テキスト ボックス 23"/>
          <p:cNvSpPr txBox="1"/>
          <p:nvPr/>
        </p:nvSpPr>
        <p:spPr>
          <a:xfrm>
            <a:off x="1928794" y="5357826"/>
            <a:ext cx="6819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If we consider more complicated diagrams, we will see that</a:t>
            </a:r>
          </a:p>
          <a:p>
            <a:r>
              <a:rPr lang="en-US" altLang="ja-JP" dirty="0" smtClean="0"/>
              <a:t>the Cutkosky rule is violated </a:t>
            </a:r>
            <a:r>
              <a:rPr lang="en-US" altLang="ja-JP" dirty="0" smtClean="0">
                <a:solidFill>
                  <a:srgbClr val="FF0000"/>
                </a:solidFill>
              </a:rPr>
              <a:t>for any values of the mass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857620" y="2071678"/>
            <a:ext cx="5000660" cy="278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42910" y="357166"/>
            <a:ext cx="714380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785918" y="5214950"/>
            <a:ext cx="714380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6" name="Picture 2" descr="\begin{align*}&#10;\tau_1=-4m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2643182"/>
            <a:ext cx="1143008" cy="215901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4286248" y="350043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3071810"/>
            <a:ext cx="31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4071934" y="4143380"/>
            <a:ext cx="4809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Even if             , the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Cutkosky</a:t>
            </a:r>
            <a:r>
              <a:rPr kumimoji="1" lang="en-US" altLang="ja-JP" dirty="0" smtClean="0">
                <a:solidFill>
                  <a:srgbClr val="FF0000"/>
                </a:solidFill>
              </a:rPr>
              <a:t> rule </a:t>
            </a:r>
            <a:r>
              <a:rPr lang="en-US" altLang="ja-JP" dirty="0" smtClean="0">
                <a:solidFill>
                  <a:srgbClr val="FF0000"/>
                </a:solidFill>
              </a:rPr>
              <a:t>will be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v</a:t>
            </a:r>
            <a:r>
              <a:rPr kumimoji="1" lang="en-US" altLang="ja-JP" dirty="0" smtClean="0">
                <a:solidFill>
                  <a:srgbClr val="FF0000"/>
                </a:solidFill>
              </a:rPr>
              <a:t>iolated.  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9"/>
          <a:srcRect l="77949" r="1965" b="51012"/>
          <a:stretch>
            <a:fillRect/>
          </a:stretch>
        </p:blipFill>
        <p:spPr bwMode="auto">
          <a:xfrm>
            <a:off x="5072066" y="4000504"/>
            <a:ext cx="714380" cy="51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28572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0070C0"/>
                </a:solidFill>
              </a:rPr>
              <a:t>4. Summary</a:t>
            </a:r>
            <a:endParaRPr kumimoji="1" lang="ja-JP" altLang="en-US" u="sng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071546"/>
            <a:ext cx="76626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We have checked the Cutkosky rule of the one-loop self-energy</a:t>
            </a:r>
          </a:p>
          <a:p>
            <a:r>
              <a:rPr kumimoji="1" lang="en-US" altLang="ja-JP" dirty="0" smtClean="0"/>
              <a:t>amplitudes </a:t>
            </a:r>
            <a:r>
              <a:rPr lang="en-US" altLang="ja-JP" dirty="0" smtClean="0"/>
              <a:t>in </a:t>
            </a:r>
            <a:r>
              <a:rPr kumimoji="1" lang="en-US" altLang="ja-JP" dirty="0" smtClean="0"/>
              <a:t>the noncommutative        theory with the braiding.</a:t>
            </a:r>
          </a:p>
          <a:p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We have found that the Cutkosky rule is satisfied at the one-loop</a:t>
            </a:r>
          </a:p>
          <a:p>
            <a:r>
              <a:rPr lang="en-US" altLang="ja-JP" dirty="0" smtClean="0"/>
              <a:t> level when the mass is less than             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However, </a:t>
            </a:r>
            <a:r>
              <a:rPr lang="en-US" altLang="ja-JP" dirty="0" smtClean="0">
                <a:solidFill>
                  <a:srgbClr val="FF0000"/>
                </a:solidFill>
              </a:rPr>
              <a:t>this theory will not be unitary </a:t>
            </a:r>
            <a:r>
              <a:rPr lang="en-US" altLang="ja-JP" dirty="0" smtClean="0"/>
              <a:t>because if we consider</a:t>
            </a:r>
          </a:p>
          <a:p>
            <a:r>
              <a:rPr lang="en-US" altLang="ja-JP" dirty="0" smtClean="0"/>
              <a:t>more complicated diagrams, the Cutkosky rule will be violated </a:t>
            </a:r>
          </a:p>
          <a:p>
            <a:r>
              <a:rPr lang="en-US" altLang="ja-JP" dirty="0" smtClean="0"/>
              <a:t>for any values of the mass.</a:t>
            </a:r>
            <a:endParaRPr kumimoji="1" lang="ja-JP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57298"/>
            <a:ext cx="357190" cy="3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00100" y="4000504"/>
            <a:ext cx="6869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</a:t>
            </a:r>
            <a:r>
              <a:rPr lang="en-US" altLang="ja-JP" dirty="0" smtClean="0"/>
              <a:t>disastrous result </a:t>
            </a:r>
            <a:r>
              <a:rPr kumimoji="1" lang="en-US" altLang="ja-JP" dirty="0" smtClean="0"/>
              <a:t>is caused by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periodic property of 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the </a:t>
            </a:r>
            <a:r>
              <a:rPr lang="en-US" altLang="ja-JP" dirty="0" smtClean="0">
                <a:solidFill>
                  <a:srgbClr val="FF0000"/>
                </a:solidFill>
              </a:rPr>
              <a:t>SL(2,R</a:t>
            </a:r>
            <a:r>
              <a:rPr lang="en-US" altLang="ja-JP" dirty="0">
                <a:solidFill>
                  <a:srgbClr val="FF0000"/>
                </a:solidFill>
              </a:rPr>
              <a:t>)/Z_2 </a:t>
            </a:r>
            <a:r>
              <a:rPr lang="en-US" altLang="ja-JP" dirty="0" smtClean="0">
                <a:solidFill>
                  <a:srgbClr val="FF0000"/>
                </a:solidFill>
              </a:rPr>
              <a:t>group </a:t>
            </a:r>
            <a:r>
              <a:rPr lang="en-US" altLang="ja-JP" dirty="0">
                <a:solidFill>
                  <a:srgbClr val="FF0000"/>
                </a:solidFill>
              </a:rPr>
              <a:t>momentum </a:t>
            </a:r>
            <a:r>
              <a:rPr lang="en-US" altLang="ja-JP" dirty="0" smtClean="0">
                <a:solidFill>
                  <a:srgbClr val="FF0000"/>
                </a:solidFill>
              </a:rPr>
              <a:t>space!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14554"/>
            <a:ext cx="771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642910" y="857232"/>
            <a:ext cx="8001056" cy="2857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678" y="5929330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What should we learn from this result?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00100" y="4857760"/>
            <a:ext cx="769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extension of the momentum space to the “universal covering</a:t>
            </a:r>
          </a:p>
          <a:p>
            <a:r>
              <a:rPr lang="en-US" altLang="ja-JP" dirty="0" smtClean="0"/>
              <a:t>of SL(2,R)” may remedy the </a:t>
            </a:r>
            <a:r>
              <a:rPr lang="en-US" altLang="ja-JP" dirty="0" err="1" smtClean="0"/>
              <a:t>unitarity</a:t>
            </a:r>
            <a:r>
              <a:rPr lang="en-US" altLang="ja-JP" dirty="0" smtClean="0"/>
              <a:t> property of the theory.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0100" y="928670"/>
            <a:ext cx="7411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If the 2+1 dimensional </a:t>
            </a:r>
            <a:r>
              <a:rPr kumimoji="1" lang="en-US" altLang="ja-JP" dirty="0" err="1" smtClean="0"/>
              <a:t>noncommutative</a:t>
            </a:r>
            <a:r>
              <a:rPr kumimoji="1" lang="en-US" altLang="ja-JP" dirty="0" smtClean="0"/>
              <a:t> field theory </a:t>
            </a:r>
            <a:r>
              <a:rPr lang="en-US" altLang="ja-JP" dirty="0" smtClean="0"/>
              <a:t>gives a </a:t>
            </a:r>
          </a:p>
          <a:p>
            <a:r>
              <a:rPr kumimoji="1" lang="en-US" altLang="ja-JP" dirty="0" smtClean="0"/>
              <a:t>2+1 dimensional quantum gravity theory with massive particles,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why isn’t the arbitrary negative energy included?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5140" y="1500174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B050"/>
                </a:solidFill>
              </a:rPr>
              <a:t>Y.S.,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Sasakura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(2009)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6429388" y="2571744"/>
            <a:ext cx="2143140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stCxn id="4" idx="2"/>
            <a:endCxn id="7" idx="4"/>
          </p:cNvCxnSpPr>
          <p:nvPr/>
        </p:nvCxnSpPr>
        <p:spPr>
          <a:xfrm rot="10800000" flipH="1" flipV="1">
            <a:off x="6429388" y="2678901"/>
            <a:ext cx="107157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4" idx="6"/>
            <a:endCxn id="7" idx="4"/>
          </p:cNvCxnSpPr>
          <p:nvPr/>
        </p:nvCxnSpPr>
        <p:spPr>
          <a:xfrm flipH="1">
            <a:off x="7500958" y="2678901"/>
            <a:ext cx="107157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7393801" y="3250405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571744"/>
            <a:ext cx="3429024" cy="46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143248"/>
            <a:ext cx="2543181" cy="38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2285984" y="364331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Deficit angle =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3643315"/>
            <a:ext cx="857256" cy="33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1000100" y="2143116"/>
            <a:ext cx="663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One-particle solution in 2+1 dimensional Einstein gravity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00298" y="4214818"/>
            <a:ext cx="30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can be arbitrary negative!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4" name="Picture 2" descr="\begin{align*}&#10;m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286256"/>
            <a:ext cx="333375" cy="171450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3929066"/>
            <a:ext cx="17240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1071538" y="5072074"/>
            <a:ext cx="770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“Universal covering of SL(2,R) group momentum space” will possess</a:t>
            </a:r>
          </a:p>
          <a:p>
            <a:r>
              <a:rPr lang="en-US" altLang="ja-JP" dirty="0" smtClean="0"/>
              <a:t>arbitrary negative energy.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8926" y="5929330"/>
            <a:ext cx="5969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This extension may give a hint of 2+1 dimensional </a:t>
            </a:r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quantum gravity </a:t>
            </a:r>
            <a:r>
              <a:rPr lang="en-US" altLang="ja-JP" dirty="0" smtClean="0">
                <a:solidFill>
                  <a:srgbClr val="0070C0"/>
                </a:solidFill>
              </a:rPr>
              <a:t>with massive particles</a:t>
            </a:r>
            <a:r>
              <a:rPr kumimoji="1" lang="en-US" altLang="ja-JP" dirty="0" smtClean="0">
                <a:solidFill>
                  <a:srgbClr val="0070C0"/>
                </a:solidFill>
              </a:rPr>
              <a:t>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85786" y="785794"/>
            <a:ext cx="807249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0430" y="4643446"/>
            <a:ext cx="2739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Deser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Jackiw</a:t>
            </a:r>
            <a:r>
              <a:rPr lang="en-US" altLang="ja-JP" sz="1400" dirty="0" smtClean="0">
                <a:solidFill>
                  <a:srgbClr val="00B050"/>
                </a:solidFill>
              </a:rPr>
              <a:t>, ‘t 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Hooft</a:t>
            </a:r>
            <a:r>
              <a:rPr lang="en-US" altLang="ja-JP" sz="1400" dirty="0" smtClean="0">
                <a:solidFill>
                  <a:srgbClr val="00B050"/>
                </a:solidFill>
              </a:rPr>
              <a:t> (1984)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596" y="285728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By the way,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928662" y="571480"/>
            <a:ext cx="6250429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en-US" altLang="ja-JP" dirty="0"/>
              <a:t> Effective field theory of </a:t>
            </a:r>
            <a:r>
              <a:rPr lang="en-US" altLang="ja-JP" dirty="0" err="1" smtClean="0"/>
              <a:t>Ponzano-Regge</a:t>
            </a:r>
            <a:r>
              <a:rPr lang="en-US" altLang="ja-JP" dirty="0" smtClean="0"/>
              <a:t> model with </a:t>
            </a:r>
          </a:p>
          <a:p>
            <a:pPr>
              <a:spcBef>
                <a:spcPct val="30000"/>
              </a:spcBef>
            </a:pPr>
            <a:r>
              <a:rPr lang="en-US" altLang="ja-JP" dirty="0" smtClean="0"/>
              <a:t>  which </a:t>
            </a:r>
            <a:r>
              <a:rPr lang="en-US" altLang="ja-JP" dirty="0" err="1" smtClean="0"/>
              <a:t>spinless</a:t>
            </a:r>
            <a:r>
              <a:rPr lang="en-US" altLang="ja-JP" dirty="0" smtClean="0"/>
              <a:t> massive particles are coupled</a:t>
            </a:r>
            <a:endParaRPr lang="en-US" altLang="ja-JP" dirty="0"/>
          </a:p>
        </p:txBody>
      </p:sp>
      <p:pic>
        <p:nvPicPr>
          <p:cNvPr id="25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714488"/>
            <a:ext cx="14795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5715008" y="1285860"/>
            <a:ext cx="2010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 err="1">
                <a:solidFill>
                  <a:srgbClr val="00B050"/>
                </a:solidFill>
              </a:rPr>
              <a:t>Freidel</a:t>
            </a:r>
            <a:r>
              <a:rPr lang="en-US" altLang="ja-JP" sz="1400" dirty="0">
                <a:solidFill>
                  <a:srgbClr val="00B050"/>
                </a:solidFill>
              </a:rPr>
              <a:t>, </a:t>
            </a:r>
            <a:r>
              <a:rPr lang="en-US" altLang="ja-JP" sz="1400" dirty="0" err="1">
                <a:solidFill>
                  <a:srgbClr val="00B050"/>
                </a:solidFill>
              </a:rPr>
              <a:t>Livine</a:t>
            </a:r>
            <a:r>
              <a:rPr lang="en-US" altLang="ja-JP" sz="1400" dirty="0">
                <a:solidFill>
                  <a:srgbClr val="00B050"/>
                </a:solidFill>
              </a:rPr>
              <a:t> (2005)</a:t>
            </a:r>
            <a:endParaRPr lang="en-US" altLang="ja-JP" dirty="0">
              <a:solidFill>
                <a:srgbClr val="00B050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714348" y="2678901"/>
            <a:ext cx="2143140" cy="21431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>
            <a:stCxn id="28" idx="2"/>
            <a:endCxn id="31" idx="4"/>
          </p:cNvCxnSpPr>
          <p:nvPr/>
        </p:nvCxnSpPr>
        <p:spPr>
          <a:xfrm rot="10800000" flipH="1" flipV="1">
            <a:off x="714348" y="2786058"/>
            <a:ext cx="107157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6"/>
            <a:endCxn id="31" idx="4"/>
          </p:cNvCxnSpPr>
          <p:nvPr/>
        </p:nvCxnSpPr>
        <p:spPr>
          <a:xfrm flipH="1">
            <a:off x="1785918" y="2786058"/>
            <a:ext cx="107157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1678761" y="335756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86116" y="264318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 three dimensions, a massive particle is represented as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conical singularity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71604" y="392906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The 3D 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noncommutative</a:t>
            </a:r>
            <a:r>
              <a:rPr kumimoji="1" lang="en-US" altLang="ja-JP" dirty="0" smtClean="0">
                <a:solidFill>
                  <a:srgbClr val="0070C0"/>
                </a:solidFill>
              </a:rPr>
              <a:t> field theory </a:t>
            </a:r>
            <a:r>
              <a:rPr lang="en-US" altLang="ja-JP" dirty="0" smtClean="0">
                <a:solidFill>
                  <a:srgbClr val="0070C0"/>
                </a:solidFill>
              </a:rPr>
              <a:t>might</a:t>
            </a:r>
            <a:r>
              <a:rPr kumimoji="1" lang="en-US" altLang="ja-JP" dirty="0" smtClean="0">
                <a:solidFill>
                  <a:srgbClr val="0070C0"/>
                </a:solidFill>
              </a:rPr>
              <a:t> give a fiel</a:t>
            </a:r>
            <a:r>
              <a:rPr lang="en-US" altLang="ja-JP" dirty="0" smtClean="0">
                <a:solidFill>
                  <a:srgbClr val="0070C0"/>
                </a:solidFill>
              </a:rPr>
              <a:t>d theory of conical singularities.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714348" y="4214818"/>
            <a:ext cx="58703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29322" y="3286124"/>
            <a:ext cx="2739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Deser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Jackiw</a:t>
            </a:r>
            <a:r>
              <a:rPr lang="en-US" altLang="ja-JP" sz="1400" dirty="0" smtClean="0">
                <a:solidFill>
                  <a:srgbClr val="00B050"/>
                </a:solidFill>
              </a:rPr>
              <a:t>, ‘t 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Hooft</a:t>
            </a:r>
            <a:r>
              <a:rPr lang="en-US" altLang="ja-JP" sz="1400" dirty="0" smtClean="0">
                <a:solidFill>
                  <a:srgbClr val="00B050"/>
                </a:solidFill>
              </a:rPr>
              <a:t> (1984)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57224" y="357166"/>
            <a:ext cx="7072362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4" descr="z32SpacetimeWormhol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714752"/>
            <a:ext cx="2500330" cy="273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テキスト ボックス 37"/>
          <p:cNvSpPr txBox="1"/>
          <p:nvPr/>
        </p:nvSpPr>
        <p:spPr>
          <a:xfrm>
            <a:off x="1428728" y="528638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 Not depend on globally flat background    space</a:t>
            </a:r>
            <a:r>
              <a:rPr lang="en-US" altLang="ja-JP" dirty="0" smtClean="0">
                <a:solidFill>
                  <a:srgbClr val="FF0000"/>
                </a:solidFill>
              </a:rPr>
              <a:t>!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28728" y="4929198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 Related with 3D gravity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71472" y="571480"/>
            <a:ext cx="2810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err="1" smtClean="0"/>
              <a:t>Ponzano-Regge</a:t>
            </a:r>
            <a:r>
              <a:rPr lang="en-US" altLang="ja-JP" u="sng" dirty="0" smtClean="0"/>
              <a:t> model </a:t>
            </a:r>
            <a:endParaRPr lang="ja-JP" altLang="en-US" u="sng" dirty="0"/>
          </a:p>
        </p:txBody>
      </p:sp>
      <p:sp>
        <p:nvSpPr>
          <p:cNvPr id="15" name="正方形/長方形 14"/>
          <p:cNvSpPr/>
          <p:nvPr/>
        </p:nvSpPr>
        <p:spPr>
          <a:xfrm>
            <a:off x="1000100" y="2214554"/>
            <a:ext cx="494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Partition function of 3D pure gravity with</a:t>
            </a:r>
            <a:endParaRPr lang="ja-JP" altLang="en-US" dirty="0"/>
          </a:p>
        </p:txBody>
      </p:sp>
      <p:pic>
        <p:nvPicPr>
          <p:cNvPr id="16" name="Picture 29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2214554"/>
            <a:ext cx="7159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2857496"/>
            <a:ext cx="3500462" cy="93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 descr="\begin{align*}&#10;  Z_{\Delta}&#10;\end{align*}&#10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70" y="3214686"/>
            <a:ext cx="357190" cy="240417"/>
          </a:xfrm>
          <a:prstGeom prst="rect">
            <a:avLst/>
          </a:prstGeom>
          <a:noFill/>
        </p:spPr>
      </p:pic>
      <p:cxnSp>
        <p:nvCxnSpPr>
          <p:cNvPr id="19" name="直線コネクタ 18"/>
          <p:cNvCxnSpPr/>
          <p:nvPr/>
        </p:nvCxnSpPr>
        <p:spPr>
          <a:xfrm rot="5400000">
            <a:off x="1347766" y="4510094"/>
            <a:ext cx="1066800" cy="619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581128" y="5372106"/>
            <a:ext cx="619125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16200000" flipH="1">
            <a:off x="1490133" y="5015993"/>
            <a:ext cx="14287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6200000" flipH="1">
            <a:off x="2076428" y="4391031"/>
            <a:ext cx="990600" cy="781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200253" y="5286381"/>
            <a:ext cx="762000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1581128" y="5276856"/>
            <a:ext cx="1381125" cy="857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69442" y="4618106"/>
            <a:ext cx="249810" cy="287660"/>
          </a:xfrm>
          <a:prstGeom prst="rect">
            <a:avLst/>
          </a:prstGeom>
        </p:spPr>
      </p:pic>
      <p:pic>
        <p:nvPicPr>
          <p:cNvPr id="26" name="Picture 7" descr="\begin{align*}&#10;  j_2&#10;\end{align*}&#10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27203" y="4868868"/>
            <a:ext cx="225556" cy="246062"/>
          </a:xfrm>
          <a:prstGeom prst="rect">
            <a:avLst/>
          </a:prstGeom>
          <a:noFill/>
        </p:spPr>
      </p:pic>
      <p:pic>
        <p:nvPicPr>
          <p:cNvPr id="27" name="Picture 11" descr="\begin{align*}&#10;  j_3&#10;\end{align*}&#10;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84427" y="4573592"/>
            <a:ext cx="225557" cy="246063"/>
          </a:xfrm>
          <a:prstGeom prst="rect">
            <a:avLst/>
          </a:prstGeom>
          <a:noFill/>
        </p:spPr>
      </p:pic>
      <p:pic>
        <p:nvPicPr>
          <p:cNvPr id="28" name="Picture 13" descr="\begin{align*}&#10;  j_4&#10;\end{align*}&#10;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50977" y="5554668"/>
            <a:ext cx="254000" cy="268942"/>
          </a:xfrm>
          <a:prstGeom prst="rect">
            <a:avLst/>
          </a:prstGeom>
          <a:noFill/>
        </p:spPr>
      </p:pic>
      <p:pic>
        <p:nvPicPr>
          <p:cNvPr id="29" name="Picture 15" descr="\begin{align*}&#10;  j_5&#10;\end{align*}&#10;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98703" y="5545143"/>
            <a:ext cx="215900" cy="235528"/>
          </a:xfrm>
          <a:prstGeom prst="rect">
            <a:avLst/>
          </a:prstGeom>
          <a:noFill/>
        </p:spPr>
      </p:pic>
      <p:pic>
        <p:nvPicPr>
          <p:cNvPr id="30" name="Picture 17" descr="\begin{align*}&#10;  j_6&#10;\end{align*}&#10;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98678" y="5116517"/>
            <a:ext cx="173170" cy="188913"/>
          </a:xfrm>
          <a:prstGeom prst="rect">
            <a:avLst/>
          </a:prstGeom>
          <a:noFill/>
        </p:spPr>
      </p:pic>
      <p:sp>
        <p:nvSpPr>
          <p:cNvPr id="31" name="テキスト ボックス 30"/>
          <p:cNvSpPr txBox="1"/>
          <p:nvPr/>
        </p:nvSpPr>
        <p:spPr>
          <a:xfrm>
            <a:off x="1000100" y="1214422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3D lattice gravity theory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00100" y="1714488"/>
            <a:ext cx="485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Triangulate 3D manifold with </a:t>
            </a:r>
            <a:r>
              <a:rPr kumimoji="1" lang="en-US" altLang="ja-JP" dirty="0" err="1" smtClean="0"/>
              <a:t>tetrahedra</a:t>
            </a:r>
            <a:endParaRPr kumimoji="1" lang="ja-JP" altLang="en-US" dirty="0"/>
          </a:p>
        </p:txBody>
      </p:sp>
      <p:pic>
        <p:nvPicPr>
          <p:cNvPr id="33" name="Picture 2" descr="\begin{align*}&#10;j_i&#10;\end{align*}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071934" y="4572009"/>
            <a:ext cx="222251" cy="285752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4429124" y="4572008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SU(2) spin</a:t>
            </a:r>
            <a:endParaRPr kumimoji="1" lang="ja-JP" altLang="en-US" dirty="0"/>
          </a:p>
        </p:txBody>
      </p:sp>
      <p:pic>
        <p:nvPicPr>
          <p:cNvPr id="35" name="Picture 4" descr="\begin{align*}&#10;d_j&#10;\end{align*}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71934" y="5072074"/>
            <a:ext cx="285752" cy="344584"/>
          </a:xfrm>
          <a:prstGeom prst="rect">
            <a:avLst/>
          </a:prstGeom>
          <a:noFill/>
        </p:spPr>
      </p:pic>
      <p:sp>
        <p:nvSpPr>
          <p:cNvPr id="36" name="テキスト ボックス 35"/>
          <p:cNvSpPr txBox="1"/>
          <p:nvPr/>
        </p:nvSpPr>
        <p:spPr>
          <a:xfrm>
            <a:off x="4429124" y="5000636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Dimension of spin-j rep.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1785918" y="2786058"/>
            <a:ext cx="457203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857620" y="571480"/>
            <a:ext cx="2207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Ponzano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Regge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(1968)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857232"/>
            <a:ext cx="4423848" cy="101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正方形/長方形 2"/>
          <p:cNvSpPr/>
          <p:nvPr/>
        </p:nvSpPr>
        <p:spPr>
          <a:xfrm>
            <a:off x="3071802" y="1857364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particle insertion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57422" y="2643182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: Character of </a:t>
            </a:r>
            <a:endParaRPr lang="ja-JP" altLang="en-US" dirty="0"/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4"/>
          <a:srcRect t="28205"/>
          <a:stretch>
            <a:fillRect/>
          </a:stretch>
        </p:blipFill>
        <p:spPr bwMode="auto">
          <a:xfrm>
            <a:off x="1571604" y="2643182"/>
            <a:ext cx="856721" cy="39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2357430"/>
            <a:ext cx="174706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\begin{align*}&#10;\theta=\kappa m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2500306"/>
            <a:ext cx="918842" cy="198853"/>
          </a:xfrm>
          <a:prstGeom prst="rect">
            <a:avLst/>
          </a:prstGeom>
          <a:noFill/>
        </p:spPr>
      </p:pic>
      <p:pic>
        <p:nvPicPr>
          <p:cNvPr id="8" name="Picture 6" descr="\begin{align*}&#10;\kappa=4\pi G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2857496"/>
            <a:ext cx="1000132" cy="187122"/>
          </a:xfrm>
          <a:prstGeom prst="rect">
            <a:avLst/>
          </a:prstGeom>
          <a:noFill/>
        </p:spPr>
      </p:pic>
      <p:sp>
        <p:nvSpPr>
          <p:cNvPr id="9" name="正方形/長方形 8"/>
          <p:cNvSpPr/>
          <p:nvPr/>
        </p:nvSpPr>
        <p:spPr>
          <a:xfrm>
            <a:off x="6500826" y="1785926"/>
            <a:ext cx="21547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400" dirty="0" err="1" smtClean="0">
                <a:solidFill>
                  <a:srgbClr val="00B050"/>
                </a:solidFill>
              </a:rPr>
              <a:t>Freidel</a:t>
            </a:r>
            <a:r>
              <a:rPr lang="en-US" altLang="ja-JP" sz="1400" dirty="0" smtClean="0">
                <a:solidFill>
                  <a:srgbClr val="00B050"/>
                </a:solidFill>
              </a:rPr>
              <a:t>, 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Louapre</a:t>
            </a:r>
            <a:r>
              <a:rPr lang="en-US" altLang="ja-JP" sz="1400" dirty="0" smtClean="0">
                <a:solidFill>
                  <a:srgbClr val="00B050"/>
                </a:solidFill>
              </a:rPr>
              <a:t>(2004)</a:t>
            </a:r>
          </a:p>
        </p:txBody>
      </p:sp>
      <p:pic>
        <p:nvPicPr>
          <p:cNvPr id="10" name="Picture 8" descr="\begin{align*}&#10;I_{\Delta}(\Gamma)=&#10;\end{align*}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1538" y="1214422"/>
            <a:ext cx="987401" cy="277285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714348" y="785794"/>
            <a:ext cx="8001056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472" y="285728"/>
            <a:ext cx="617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Inserting </a:t>
            </a:r>
            <a:r>
              <a:rPr kumimoji="1" lang="en-US" altLang="ja-JP" dirty="0" err="1" smtClean="0"/>
              <a:t>spinless</a:t>
            </a:r>
            <a:r>
              <a:rPr kumimoji="1" lang="en-US" altLang="ja-JP" dirty="0" smtClean="0"/>
              <a:t> massive particles on the graph      ,</a:t>
            </a:r>
            <a:endParaRPr kumimoji="1" lang="ja-JP" altLang="en-US" dirty="0"/>
          </a:p>
        </p:txBody>
      </p:sp>
      <p:pic>
        <p:nvPicPr>
          <p:cNvPr id="13" name="Picture 2" descr="\begin{align*}&#10;\Gamma&#10;\end{align*}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074" y="285728"/>
            <a:ext cx="219075" cy="276225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786050" y="3429000"/>
            <a:ext cx="300039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\begin{align*}&#10;\Gamma&#10;\end{align*}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14876" y="4929198"/>
            <a:ext cx="219075" cy="27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7231"/>
            <a:ext cx="6632141" cy="102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正方形/長方形 2"/>
          <p:cNvSpPr/>
          <p:nvPr/>
        </p:nvSpPr>
        <p:spPr>
          <a:xfrm>
            <a:off x="500034" y="357166"/>
            <a:ext cx="315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After some manipulations,</a:t>
            </a:r>
            <a:endParaRPr lang="ja-JP" altLang="en-US" dirty="0"/>
          </a:p>
        </p:txBody>
      </p:sp>
      <p:sp>
        <p:nvSpPr>
          <p:cNvPr id="4" name="右中かっこ 3"/>
          <p:cNvSpPr/>
          <p:nvPr/>
        </p:nvSpPr>
        <p:spPr>
          <a:xfrm rot="5400000">
            <a:off x="4835637" y="1450850"/>
            <a:ext cx="435430" cy="8198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中かっこ 4"/>
          <p:cNvSpPr/>
          <p:nvPr/>
        </p:nvSpPr>
        <p:spPr>
          <a:xfrm rot="5400000">
            <a:off x="6715138" y="1142985"/>
            <a:ext cx="357193" cy="164307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429124" y="2143115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propagator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72264" y="2143115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vertex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8" name="Picture 2" descr="\begin{align*}&#10;G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929067"/>
            <a:ext cx="221704" cy="214314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1785918" y="3857628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SO(3) group element</a:t>
            </a:r>
            <a:endParaRPr kumimoji="1" lang="ja-JP" altLang="en-US" dirty="0"/>
          </a:p>
        </p:txBody>
      </p:sp>
      <p:pic>
        <p:nvPicPr>
          <p:cNvPr id="10" name="Picture 4" descr="\begin{align*}&#10;G=P_4(G)+i\kappa P^i(G)\sigma_i,~~P_4(G)^2+\kappa^2P(G)^iP(G)_i=1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4429132"/>
            <a:ext cx="6067644" cy="28575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285852" y="5000636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Star product</a:t>
            </a:r>
            <a:endParaRPr kumimoji="1" lang="ja-JP" altLang="en-US" dirty="0"/>
          </a:p>
        </p:txBody>
      </p:sp>
      <p:pic>
        <p:nvPicPr>
          <p:cNvPr id="12" name="Picture 6" descr="\begin{align*}&#10;e^{iX_iP^i(G_1)}\star e^{iX_iP^i(G_2)}=e^{iX_iP^i(G_1G_2)}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85917" y="5500702"/>
            <a:ext cx="5439003" cy="357189"/>
          </a:xfrm>
          <a:prstGeom prst="rect">
            <a:avLst/>
          </a:prstGeom>
          <a:noFill/>
        </p:spPr>
      </p:pic>
      <p:pic>
        <p:nvPicPr>
          <p:cNvPr id="13" name="Picture 8" descr="\begin{align*}&#10;K_{\theta}(G)=\delta\bigg(P_i(G)P^i(G)-\frac{\sin^2(\kappa m)}{\kappa^2}\bigg)&#10;\end{align*}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14414" y="2786058"/>
            <a:ext cx="4000528" cy="613220"/>
          </a:xfrm>
          <a:prstGeom prst="rect">
            <a:avLst/>
          </a:prstGeom>
          <a:noFill/>
        </p:spPr>
      </p:pic>
      <p:sp>
        <p:nvSpPr>
          <p:cNvPr id="14" name="正方形/長方形 13"/>
          <p:cNvSpPr/>
          <p:nvPr/>
        </p:nvSpPr>
        <p:spPr>
          <a:xfrm>
            <a:off x="928662" y="857232"/>
            <a:ext cx="7215238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6000760" y="3143248"/>
            <a:ext cx="2010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 err="1">
                <a:solidFill>
                  <a:srgbClr val="00B050"/>
                </a:solidFill>
              </a:rPr>
              <a:t>Freidel</a:t>
            </a:r>
            <a:r>
              <a:rPr lang="en-US" altLang="ja-JP" sz="1400" dirty="0">
                <a:solidFill>
                  <a:srgbClr val="00B050"/>
                </a:solidFill>
              </a:rPr>
              <a:t>, </a:t>
            </a:r>
            <a:r>
              <a:rPr lang="en-US" altLang="ja-JP" sz="1400" dirty="0" err="1">
                <a:solidFill>
                  <a:srgbClr val="00B050"/>
                </a:solidFill>
              </a:rPr>
              <a:t>Livine</a:t>
            </a:r>
            <a:r>
              <a:rPr lang="en-US" altLang="ja-JP" sz="1400" dirty="0">
                <a:solidFill>
                  <a:srgbClr val="00B050"/>
                </a:solidFill>
              </a:rPr>
              <a:t> (2005)</a:t>
            </a:r>
            <a:endParaRPr lang="en-US" altLang="ja-JP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1472" y="500042"/>
            <a:ext cx="7693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Except the propagators,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this expression has the same structure as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Feynman amplitudes of noncommutative scalar field theory</a:t>
            </a:r>
            <a:r>
              <a:rPr lang="en-US" altLang="ja-JP" dirty="0" smtClean="0"/>
              <a:t>, whose</a:t>
            </a:r>
          </a:p>
          <a:p>
            <a:r>
              <a:rPr lang="en-US" altLang="ja-JP" dirty="0" smtClean="0"/>
              <a:t>action is</a:t>
            </a:r>
            <a:endParaRPr kumimoji="1" lang="ja-JP" altLang="en-US" dirty="0"/>
          </a:p>
        </p:txBody>
      </p:sp>
      <p:pic>
        <p:nvPicPr>
          <p:cNvPr id="3" name="Picture 2" descr="\begin{align*}&#10;&#10;S=\int d^3x\bigg[\frac{1}{2}\partial_i\phi(x) \star \partial^i\phi(x)-\frac{1}{2}\frac{\sin^2(\kappa m)}{\kappa^2}\phi(x)\star \phi(x)+\frac{\lambda}{3!}\phi(x)\star \phi(x)\star \phi(x)\bigg]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85926"/>
            <a:ext cx="7937398" cy="610104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642910" y="2857496"/>
            <a:ext cx="409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where the scalar field is defined by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9322" y="3571876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72" y="4071942"/>
            <a:ext cx="596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ommutation relation of coordinates is found to be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29256" y="4675331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8" name="Picture 6" descr="\begin{align*}&#10;\phi(x)=\int dG \tilde{\phi}(G)e^{iP_i(G)x^i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1" y="3357562"/>
            <a:ext cx="3000396" cy="591179"/>
          </a:xfrm>
          <a:prstGeom prst="rect">
            <a:avLst/>
          </a:prstGeom>
          <a:noFill/>
        </p:spPr>
      </p:pic>
      <p:pic>
        <p:nvPicPr>
          <p:cNvPr id="9" name="Picture 2" descr="\begin{align*}&#10;[x^i,x^j]_{\star}=2i\kappa \epsilon^{ijk}x^k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4643446"/>
            <a:ext cx="2428892" cy="336204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1142976" y="5357826"/>
            <a:ext cx="776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The three dimensional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noncommutative</a:t>
            </a:r>
            <a:r>
              <a:rPr kumimoji="1" lang="en-US" altLang="ja-JP" dirty="0" smtClean="0">
                <a:solidFill>
                  <a:srgbClr val="FF0000"/>
                </a:solidFill>
              </a:rPr>
              <a:t> field theory is derived from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three dimensional quantum gravity theory with particles.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8596" y="1571612"/>
            <a:ext cx="8429684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285720" y="5500702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000100" y="5214950"/>
            <a:ext cx="792961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5786" y="135729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We can construct the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Lorentzian</a:t>
            </a:r>
            <a:r>
              <a:rPr kumimoji="1" lang="en-US" altLang="ja-JP" dirty="0" smtClean="0">
                <a:solidFill>
                  <a:srgbClr val="FF0000"/>
                </a:solidFill>
              </a:rPr>
              <a:t> version </a:t>
            </a:r>
            <a:r>
              <a:rPr kumimoji="1" lang="en-US" altLang="ja-JP" dirty="0" smtClean="0"/>
              <a:t>of this </a:t>
            </a:r>
            <a:r>
              <a:rPr kumimoji="1" lang="en-US" altLang="ja-JP" dirty="0" err="1" smtClean="0"/>
              <a:t>noncommutative</a:t>
            </a:r>
            <a:r>
              <a:rPr kumimoji="1" lang="en-US" altLang="ja-JP" dirty="0" smtClean="0"/>
              <a:t> field theory.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00" y="2643182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Naively</a:t>
            </a:r>
            <a:r>
              <a:rPr kumimoji="1" lang="en-US" altLang="ja-JP" dirty="0" smtClean="0">
                <a:solidFill>
                  <a:srgbClr val="0070C0"/>
                </a:solidFill>
              </a:rPr>
              <a:t>, we can expect that the 2+1 dimensional 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noncommutative</a:t>
            </a:r>
            <a:r>
              <a:rPr kumimoji="1" lang="en-US" altLang="ja-JP" dirty="0" smtClean="0">
                <a:solidFill>
                  <a:srgbClr val="0070C0"/>
                </a:solidFill>
              </a:rPr>
              <a:t> field theory will </a:t>
            </a:r>
            <a:r>
              <a:rPr lang="en-US" altLang="ja-JP" dirty="0" smtClean="0">
                <a:solidFill>
                  <a:srgbClr val="0070C0"/>
                </a:solidFill>
              </a:rPr>
              <a:t>represent the 2+1 dimensional quantum gravity theory with which massive particles are coupled?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43636" y="1714488"/>
            <a:ext cx="2069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  <a:cs typeface="Arial" pitchFamily="34" charset="0"/>
              </a:rPr>
              <a:t>Imai, </a:t>
            </a:r>
            <a:r>
              <a:rPr lang="en-US" altLang="ja-JP" sz="1400" dirty="0" err="1" smtClean="0">
                <a:solidFill>
                  <a:srgbClr val="00B050"/>
                </a:solidFill>
                <a:cs typeface="Arial" pitchFamily="34" charset="0"/>
              </a:rPr>
              <a:t>Sasakura</a:t>
            </a:r>
            <a:r>
              <a:rPr lang="en-US" altLang="ja-JP" sz="1400" dirty="0" smtClean="0">
                <a:solidFill>
                  <a:srgbClr val="00B050"/>
                </a:solidFill>
                <a:cs typeface="Arial" pitchFamily="34" charset="0"/>
              </a:rPr>
              <a:t> (2000)</a:t>
            </a:r>
            <a:endParaRPr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500042"/>
            <a:ext cx="37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 about the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Lorentzian</a:t>
            </a:r>
            <a:r>
              <a:rPr kumimoji="1" lang="en-US" altLang="ja-JP" dirty="0" smtClean="0">
                <a:solidFill>
                  <a:srgbClr val="FF0000"/>
                </a:solidFill>
              </a:rPr>
              <a:t> case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42910" y="1214422"/>
            <a:ext cx="764386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0100" y="78579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N</a:t>
            </a:r>
            <a:r>
              <a:rPr kumimoji="1" lang="en-US" altLang="ja-JP" dirty="0" err="1" smtClean="0"/>
              <a:t>oncommutative</a:t>
            </a:r>
            <a:r>
              <a:rPr kumimoji="1" lang="en-US" altLang="ja-JP" dirty="0" smtClean="0"/>
              <a:t> field theory in the Moyal plane</a:t>
            </a:r>
            <a:endParaRPr kumimoji="1"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214422"/>
            <a:ext cx="1757367" cy="41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85860"/>
            <a:ext cx="428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1142976" y="171448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breaks the unitarity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due to the existence of the nonplanar amplitudes</a:t>
            </a:r>
            <a:r>
              <a:rPr kumimoji="1" lang="en-US" altLang="ja-JP" dirty="0" smtClean="0"/>
              <a:t> if the </a:t>
            </a:r>
            <a:r>
              <a:rPr kumimoji="1" lang="en-US" altLang="ja-JP" dirty="0" err="1" smtClean="0"/>
              <a:t>timelike</a:t>
            </a:r>
            <a:r>
              <a:rPr kumimoji="1" lang="en-US" altLang="ja-JP" dirty="0" smtClean="0"/>
              <a:t> noncommutativity does not vanish.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3286124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However, if we impose the braiding, which is a kind of nontrivial statistics,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the nonplanar amplitudes becomes the same as the corresponding planar amplitudes </a:t>
            </a:r>
            <a:r>
              <a:rPr kumimoji="1" lang="en-US" altLang="ja-JP" dirty="0" smtClean="0"/>
              <a:t>if they exist.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571604" y="5214950"/>
            <a:ext cx="1000132" cy="100013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endCxn id="7" idx="2"/>
          </p:cNvCxnSpPr>
          <p:nvPr/>
        </p:nvCxnSpPr>
        <p:spPr>
          <a:xfrm>
            <a:off x="714348" y="571501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2360342" y="5463985"/>
            <a:ext cx="204438" cy="252762"/>
          </a:xfrm>
          <a:custGeom>
            <a:avLst/>
            <a:gdLst>
              <a:gd name="connsiteX0" fmla="*/ 204438 w 204438"/>
              <a:gd name="connsiteY0" fmla="*/ 252762 h 252762"/>
              <a:gd name="connsiteX1" fmla="*/ 26019 w 204438"/>
              <a:gd name="connsiteY1" fmla="*/ 197006 h 252762"/>
              <a:gd name="connsiteX2" fmla="*/ 48321 w 204438"/>
              <a:gd name="connsiteY2" fmla="*/ 29737 h 252762"/>
              <a:gd name="connsiteX3" fmla="*/ 59473 w 204438"/>
              <a:gd name="connsiteY3" fmla="*/ 18586 h 25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38" h="252762">
                <a:moveTo>
                  <a:pt x="204438" y="252762"/>
                </a:moveTo>
                <a:cubicBezTo>
                  <a:pt x="128238" y="243469"/>
                  <a:pt x="52038" y="234177"/>
                  <a:pt x="26019" y="197006"/>
                </a:cubicBezTo>
                <a:cubicBezTo>
                  <a:pt x="0" y="159835"/>
                  <a:pt x="42745" y="59474"/>
                  <a:pt x="48321" y="29737"/>
                </a:cubicBezTo>
                <a:cubicBezTo>
                  <a:pt x="53897" y="0"/>
                  <a:pt x="56685" y="9293"/>
                  <a:pt x="59473" y="1858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564780" y="5339464"/>
            <a:ext cx="959005" cy="377283"/>
          </a:xfrm>
          <a:custGeom>
            <a:avLst/>
            <a:gdLst>
              <a:gd name="connsiteX0" fmla="*/ 0 w 959005"/>
              <a:gd name="connsiteY0" fmla="*/ 53898 h 377283"/>
              <a:gd name="connsiteX1" fmla="*/ 189571 w 959005"/>
              <a:gd name="connsiteY1" fmla="*/ 42746 h 377283"/>
              <a:gd name="connsiteX2" fmla="*/ 479503 w 959005"/>
              <a:gd name="connsiteY2" fmla="*/ 310376 h 377283"/>
              <a:gd name="connsiteX3" fmla="*/ 959005 w 959005"/>
              <a:gd name="connsiteY3" fmla="*/ 377283 h 37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05" h="377283">
                <a:moveTo>
                  <a:pt x="0" y="53898"/>
                </a:moveTo>
                <a:cubicBezTo>
                  <a:pt x="54827" y="26949"/>
                  <a:pt x="109654" y="0"/>
                  <a:pt x="189571" y="42746"/>
                </a:cubicBezTo>
                <a:cubicBezTo>
                  <a:pt x="269488" y="85492"/>
                  <a:pt x="351264" y="254620"/>
                  <a:pt x="479503" y="310376"/>
                </a:cubicBezTo>
                <a:cubicBezTo>
                  <a:pt x="607742" y="366132"/>
                  <a:pt x="783373" y="371707"/>
                  <a:pt x="959005" y="37728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4071934" y="5500702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286512" y="5143512"/>
            <a:ext cx="1000132" cy="100013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5429256" y="564357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286644" y="564357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714744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</a:t>
            </a:r>
            <a:r>
              <a:rPr kumimoji="1" lang="en-US" altLang="ja-JP" dirty="0" smtClean="0"/>
              <a:t>ith braiding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6182" y="1285860"/>
            <a:ext cx="399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         : </a:t>
            </a:r>
            <a:r>
              <a:rPr kumimoji="1" lang="en-US" altLang="ja-JP" dirty="0" err="1" smtClean="0"/>
              <a:t>antisymmetric</a:t>
            </a:r>
            <a:r>
              <a:rPr kumimoji="1" lang="en-US" altLang="ja-JP" dirty="0" smtClean="0"/>
              <a:t>  constant)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785786" y="642918"/>
            <a:ext cx="7715304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215074" y="2357430"/>
            <a:ext cx="205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Gomis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Mehen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(2000)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14348" y="3143248"/>
            <a:ext cx="7858180" cy="1571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14810" y="4286256"/>
            <a:ext cx="4057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B050"/>
                </a:solidFill>
              </a:rPr>
              <a:t>Oeckl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 (2000), </a:t>
            </a:r>
            <a:r>
              <a:rPr kumimoji="1" lang="en-US" altLang="ja-JP" sz="1400" dirty="0" err="1" smtClean="0">
                <a:solidFill>
                  <a:srgbClr val="00B050"/>
                </a:solidFill>
              </a:rPr>
              <a:t>Balachandran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, et.al (2005), etc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0034" y="21429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However,</a:t>
            </a:r>
            <a:endParaRPr kumimoji="1" lang="ja-JP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Lambda=0\]&#10;\end{document}&#10;"/>
  <p:tag name="EXTERNALNAME" val="TP_tmp"/>
  <p:tag name="BLEND" val="0"/>
  <p:tag name="TRANSPARENT" val="0"/>
  <p:tag name="RESOLUTION" val="600"/>
  <p:tag name="WORKAROUNDTRANSPARENCYBUG" val="0"/>
  <p:tag name="ALLOWFONTSUBSTITUTION" val="0"/>
  <p:tag name="BITMAPFORMAT" val="bmpmono"/>
  <p:tag name="ORIGWIDTH" val="156"/>
  <p:tag name="PICTUREFILESIZE" val="19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g_2'\]&#10;\end{document}&#10;"/>
  <p:tag name="EXTERNALNAME" val="TP_tmp"/>
  <p:tag name="BLEND" val="0"/>
  <p:tag name="TRANSPARENT" val="0"/>
  <p:tag name="RESOLUTION" val="300"/>
  <p:tag name="WORKAROUNDTRANSPARENCYBUG" val="0"/>
  <p:tag name="ALLOWFONTSUBSTITUTION" val="0"/>
  <p:tag name="BITMAPFORMAT" val="bmpmono"/>
  <p:tag name="ORIGWIDTH" val="31.5"/>
  <p:tag name="PICTUREFILESIZE" val="4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j_1\]&#10;\end{document}&#10;"/>
  <p:tag name="EXTERNALNAME" val="TP_tmp"/>
  <p:tag name="BLEND" val="0"/>
  <p:tag name="TRANSPARENT" val="0"/>
  <p:tag name="RESOLUTION" val="300"/>
  <p:tag name="WORKAROUNDTRANSPARENCYBUG" val="0"/>
  <p:tag name="ALLOWFONTSUBSTITUTION" val="0"/>
  <p:tag name="BITMAPFORMAT" val="bmpmono"/>
  <p:tag name="ORIGWIDTH" val="7.92"/>
  <p:tag name="PICTUREFILESIZE" val="3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eta^{ij}=(-1,1,1)\]&#10;\end{document}&#10;"/>
  <p:tag name="EXTERNALNAME" val="TP_tmp"/>
  <p:tag name="BLEND" val="0"/>
  <p:tag name="TRANSPARENT" val="0"/>
  <p:tag name="RESOLUTION" val="600"/>
  <p:tag name="WORKAROUNDTRANSPARENCYBUG" val="0"/>
  <p:tag name="ALLOWFONTSUBSTITUTION" val="0"/>
  <p:tag name="BITMAPFORMAT" val="bmpmono"/>
  <p:tag name="ORIGWIDTH" val="65"/>
  <p:tag name="PICTUREFILESIZE" val="74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hat{x}^i, \hat{P}^i\]&#10;\end{document}&#10;"/>
  <p:tag name="EXTERNALNAME" val="TP_tmp"/>
  <p:tag name="BLEND" val="0"/>
  <p:tag name="TRANSPARENT" val="0"/>
  <p:tag name="RESOLUTION" val="600"/>
  <p:tag name="WORKAROUNDTRANSPARENCYBUG" val="0"/>
  <p:tag name="ALLOWFONTSUBSTITUTION" val="0"/>
  <p:tag name="BITMAPFORMAT" val="bmpmono"/>
  <p:tag name="ORIGWIDTH" val="25"/>
  <p:tag name="PICTUREFILESIZE" val="286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\mu=-1,0,1,2)$&#10;\end{document}&#10;"/>
  <p:tag name="EXTERNALNAME" val="TP_tmp"/>
  <p:tag name="BLEND" val="0"/>
  <p:tag name="TRANSPARENT" val="0"/>
  <p:tag name="RESOLUTION" val="600"/>
  <p:tag name="WORKAROUNDTRANSPARENCYBUG" val="0"/>
  <p:tag name="ALLOWFONTSUBSTITUTION" val="0"/>
  <p:tag name="BITMAPFORMAT" val="bmpmono"/>
  <p:tag name="ORIGWIDTH" val="67"/>
  <p:tag name="PICTUREFILESIZE" val="668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=\delta(g_1g_2g_1^{'-1}g_2^{'-1})\delta(g_2g_2^{'-1})\]&#10;\end{document}&#10;"/>
  <p:tag name="EXTERNALNAME" val="TP_tmp"/>
  <p:tag name="BLEND" val="0"/>
  <p:tag name="TRANSPARENT" val="0"/>
  <p:tag name="RESOLUTION" val="600"/>
  <p:tag name="WORKAROUNDTRANSPARENCYBUG" val="0"/>
  <p:tag name="ALLOWFONTSUBSTITUTION" val="0"/>
  <p:tag name="BITMAPFORMAT" val="bmpmono"/>
  <p:tag name="ORIGWIDTH" val="118"/>
  <p:tag name="PICTUREFILESIZE" val="1457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g_1\]&#10;\end{document}&#10;"/>
  <p:tag name="EXTERNALNAME" val="TP_tmp"/>
  <p:tag name="BLEND" val="0"/>
  <p:tag name="TRANSPARENT" val="0"/>
  <p:tag name="RESOLUTION" val="300"/>
  <p:tag name="WORKAROUNDTRANSPARENCYBUG" val="0"/>
  <p:tag name="ALLOWFONTSUBSTITUTION" val="0"/>
  <p:tag name="BITMAPFORMAT" val="bmpmono"/>
  <p:tag name="ORIGWIDTH" val="28.5"/>
  <p:tag name="PICTUREFILESIZE" val="29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g_1'\]&#10;\end{document}&#10;"/>
  <p:tag name="EXTERNALNAME" val="TP_tmp"/>
  <p:tag name="BLEND" val="0"/>
  <p:tag name="TRANSPARENT" val="0"/>
  <p:tag name="RESOLUTION" val="300"/>
  <p:tag name="WORKAROUNDTRANSPARENCYBUG" val="0"/>
  <p:tag name="ALLOWFONTSUBSTITUTION" val="0"/>
  <p:tag name="BITMAPFORMAT" val="bmpmono"/>
  <p:tag name="ORIGWIDTH" val="28.5"/>
  <p:tag name="PICTUREFILESIZE" val="4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g_2\]&#10;\end{document}&#10;"/>
  <p:tag name="EXTERNALNAME" val="TP_tmp"/>
  <p:tag name="BLEND" val="0"/>
  <p:tag name="TRANSPARENT" val="0"/>
  <p:tag name="RESOLUTION" val="300"/>
  <p:tag name="WORKAROUNDTRANSPARENCYBUG" val="0"/>
  <p:tag name="ALLOWFONTSUBSTITUTION" val="0"/>
  <p:tag name="BITMAPFORMAT" val="bmpmono"/>
  <p:tag name="ORIGWIDTH" val="31.5"/>
  <p:tag name="PICTUREFILESIZE" val="29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2128</TotalTime>
  <Words>1250</Words>
  <Application>Microsoft Office PowerPoint</Application>
  <PresentationFormat>画面に合わせる (4:3)</PresentationFormat>
  <Paragraphs>218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ビジネス</vt:lpstr>
      <vt:lpstr>The Cutkosky rule of three dimensional noncommutative field theory  in Lie algebraic noncommutative spacetime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</vt:vector>
  </TitlesOfParts>
  <Company>基礎物理学研究所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Cutkosky rule of three dimensional noncommutative field theory  in Lie algebraic noncommutative spacetime</dc:title>
  <dc:creator>笹井　裕也</dc:creator>
  <cp:lastModifiedBy>笹井　裕也</cp:lastModifiedBy>
  <cp:revision>164</cp:revision>
  <dcterms:created xsi:type="dcterms:W3CDTF">2009-06-16T07:56:12Z</dcterms:created>
  <dcterms:modified xsi:type="dcterms:W3CDTF">2009-07-09T05:13:16Z</dcterms:modified>
</cp:coreProperties>
</file>