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57" r:id="rId2"/>
    <p:sldId id="258" r:id="rId3"/>
    <p:sldId id="259" r:id="rId4"/>
    <p:sldId id="302" r:id="rId5"/>
    <p:sldId id="305" r:id="rId6"/>
    <p:sldId id="306" r:id="rId7"/>
    <p:sldId id="328" r:id="rId8"/>
    <p:sldId id="307" r:id="rId9"/>
    <p:sldId id="261" r:id="rId10"/>
    <p:sldId id="309" r:id="rId11"/>
    <p:sldId id="312" r:id="rId12"/>
    <p:sldId id="351" r:id="rId13"/>
    <p:sldId id="314" r:id="rId14"/>
    <p:sldId id="313" r:id="rId15"/>
    <p:sldId id="311" r:id="rId16"/>
    <p:sldId id="315" r:id="rId17"/>
    <p:sldId id="265" r:id="rId18"/>
    <p:sldId id="266" r:id="rId19"/>
    <p:sldId id="323" r:id="rId20"/>
    <p:sldId id="267" r:id="rId21"/>
    <p:sldId id="268" r:id="rId22"/>
    <p:sldId id="269" r:id="rId23"/>
    <p:sldId id="270" r:id="rId24"/>
    <p:sldId id="273" r:id="rId25"/>
    <p:sldId id="274" r:id="rId26"/>
    <p:sldId id="318" r:id="rId27"/>
    <p:sldId id="319" r:id="rId28"/>
    <p:sldId id="324" r:id="rId29"/>
    <p:sldId id="320" r:id="rId30"/>
    <p:sldId id="321" r:id="rId31"/>
    <p:sldId id="325" r:id="rId32"/>
    <p:sldId id="322" r:id="rId33"/>
    <p:sldId id="332" r:id="rId34"/>
    <p:sldId id="330" r:id="rId35"/>
    <p:sldId id="333" r:id="rId36"/>
    <p:sldId id="335" r:id="rId37"/>
    <p:sldId id="338" r:id="rId38"/>
    <p:sldId id="350" r:id="rId39"/>
    <p:sldId id="280" r:id="rId40"/>
    <p:sldId id="339" r:id="rId41"/>
    <p:sldId id="347" r:id="rId42"/>
    <p:sldId id="343" r:id="rId43"/>
    <p:sldId id="344" r:id="rId44"/>
    <p:sldId id="345" r:id="rId45"/>
    <p:sldId id="352" r:id="rId46"/>
    <p:sldId id="354" r:id="rId47"/>
    <p:sldId id="359" r:id="rId48"/>
    <p:sldId id="355" r:id="rId49"/>
    <p:sldId id="357" r:id="rId50"/>
    <p:sldId id="358" r:id="rId51"/>
    <p:sldId id="304" r:id="rId52"/>
    <p:sldId id="346" r:id="rId53"/>
    <p:sldId id="340" r:id="rId54"/>
    <p:sldId id="334" r:id="rId55"/>
    <p:sldId id="341" r:id="rId56"/>
    <p:sldId id="348" r:id="rId57"/>
    <p:sldId id="34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4"/>
  </p:normalViewPr>
  <p:slideViewPr>
    <p:cSldViewPr snapToGrid="0" snapToObjects="1">
      <p:cViewPr>
        <p:scale>
          <a:sx n="108" d="100"/>
          <a:sy n="108" d="100"/>
        </p:scale>
        <p:origin x="56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25809-6ED2-8341-8CBD-945CBEA22359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EECB-2279-BA47-96FD-7B278176E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1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782B241-A7B1-7F47-9498-61E3D6A25A4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C8CBD34-10B4-BA4E-9C59-89806FA86D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emf"/><Relationship Id="rId3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s://mail.google.com/mail/u/0?ui=2&amp;ik=bc91f1fb87&amp;attid=0.1&amp;permmsgid=msg-f:1637241134531312188&amp;th=16b8a6232b657a3c&amp;view=att&amp;disp=safe" TargetMode="External"/><Relationship Id="rId5" Type="http://schemas.openxmlformats.org/officeDocument/2006/relationships/image" Target="../media/image5.gi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8" Type="http://schemas.openxmlformats.org/officeDocument/2006/relationships/image" Target="../media/image71.jpg"/><Relationship Id="rId9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83" y="1561117"/>
            <a:ext cx="891581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Near-Extremal Black Holes and the </a:t>
            </a:r>
          </a:p>
          <a:p>
            <a:pPr algn="ctr"/>
            <a:r>
              <a:rPr lang="en-US" sz="3600" dirty="0" err="1" smtClean="0"/>
              <a:t>Jackiw-Teitleboim</a:t>
            </a:r>
            <a:r>
              <a:rPr lang="en-US" sz="3600" dirty="0" smtClean="0"/>
              <a:t> </a:t>
            </a:r>
            <a:r>
              <a:rPr lang="en-US" sz="3600" dirty="0" smtClean="0"/>
              <a:t>Model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2283" y="3505899"/>
            <a:ext cx="870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Sandip Trivedi, TIFR</a:t>
            </a:r>
            <a:endParaRPr lang="en-US" sz="3600" dirty="0"/>
          </a:p>
        </p:txBody>
      </p:sp>
      <p:pic>
        <p:nvPicPr>
          <p:cNvPr id="4" name="Picture 3" descr="tifr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7"/>
          <a:stretch/>
        </p:blipFill>
        <p:spPr>
          <a:xfrm>
            <a:off x="3503276" y="5159624"/>
            <a:ext cx="2385475" cy="13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16" y="727639"/>
            <a:ext cx="8451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Beyond </a:t>
            </a:r>
            <a:r>
              <a:rPr lang="en-US" sz="3200" u="sng" dirty="0" err="1" smtClean="0">
                <a:solidFill>
                  <a:srgbClr val="FF0000"/>
                </a:solidFill>
              </a:rPr>
              <a:t>Extremality</a:t>
            </a:r>
            <a:r>
              <a:rPr lang="en-US" sz="3200" u="sng" dirty="0" smtClean="0">
                <a:solidFill>
                  <a:srgbClr val="FF0000"/>
                </a:solidFill>
              </a:rPr>
              <a:t>?</a:t>
            </a:r>
          </a:p>
          <a:p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For Black Holes situation </a:t>
            </a:r>
            <a:r>
              <a:rPr lang="en-US" sz="3200" dirty="0" smtClean="0"/>
              <a:t>has been less clear until recently. 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It has been known for some time that deviations from the attractor solution must be included.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7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951" y="177277"/>
            <a:ext cx="8607351" cy="6986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Physically this is because</a:t>
            </a:r>
            <a:r>
              <a:rPr lang="en-US" sz="2800" dirty="0" smtClean="0">
                <a:solidFill>
                  <a:srgbClr val="FF0000"/>
                </a:solidFill>
              </a:rPr>
              <a:t> :</a:t>
            </a:r>
            <a:endParaRPr lang="en-US" sz="2800" u="sng" dirty="0" smtClean="0">
              <a:solidFill>
                <a:srgbClr val="FF0000"/>
              </a:solidFill>
            </a:endParaRPr>
          </a:p>
          <a:p>
            <a:endParaRPr lang="en-US" sz="2800" u="sng" dirty="0" smtClean="0"/>
          </a:p>
          <a:p>
            <a:r>
              <a:rPr lang="en-US" sz="2800" dirty="0"/>
              <a:t>The </a:t>
            </a:r>
            <a:r>
              <a:rPr lang="en-US" sz="2800" dirty="0" err="1"/>
              <a:t>backreaction</a:t>
            </a:r>
            <a:r>
              <a:rPr lang="en-US" sz="2800" dirty="0"/>
              <a:t> in the near-horizon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geometry </a:t>
            </a:r>
            <a:r>
              <a:rPr lang="en-US" sz="2800" dirty="0"/>
              <a:t>to any probe is </a:t>
            </a:r>
            <a:r>
              <a:rPr lang="en-US" sz="2800" dirty="0" smtClean="0"/>
              <a:t>singular since internal volume is fixed in size</a:t>
            </a:r>
          </a:p>
          <a:p>
            <a:r>
              <a:rPr lang="en-US" sz="2800" dirty="0" smtClean="0"/>
              <a:t>(e.g.                     )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The energy does not have ``enough space”  to dissipate in</a:t>
            </a:r>
            <a:r>
              <a:rPr lang="en-US" sz="2800" dirty="0" smtClean="0"/>
              <a:t>.  (</a:t>
            </a:r>
            <a:r>
              <a:rPr lang="en-US" sz="2800" dirty="0"/>
              <a:t>analogy: </a:t>
            </a:r>
            <a:r>
              <a:rPr lang="en-US" sz="2800" dirty="0" smtClean="0"/>
              <a:t>Electromagnetism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r>
              <a:rPr lang="en-US" sz="2800" dirty="0"/>
              <a:t>But how to incorporate the corrections in a precise way was not understood until recently.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(Internal space:                       , </a:t>
            </a:r>
            <a:r>
              <a:rPr lang="en-US" sz="2800" dirty="0" err="1" smtClean="0"/>
              <a:t>etc</a:t>
            </a:r>
            <a:r>
              <a:rPr lang="en-US" sz="2800" dirty="0" smtClean="0"/>
              <a:t>). 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41" y="2406968"/>
            <a:ext cx="1983251" cy="384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626" y="5791088"/>
            <a:ext cx="2347222" cy="4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835" b="29451"/>
          <a:stretch/>
        </p:blipFill>
        <p:spPr>
          <a:xfrm>
            <a:off x="370390" y="1018573"/>
            <a:ext cx="8518967" cy="4838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90" y="254643"/>
            <a:ext cx="851896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question from </a:t>
            </a:r>
            <a:r>
              <a:rPr lang="en-US" sz="2400" dirty="0" err="1" smtClean="0"/>
              <a:t>Ryoanji</a:t>
            </a:r>
            <a:r>
              <a:rPr lang="en-US" sz="2400" dirty="0" smtClean="0"/>
              <a:t> Temple: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0390" y="6157732"/>
            <a:ext cx="851896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Are we satisfied with counting ? Or is there more to ``It”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4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700" y="312122"/>
            <a:ext cx="8326921" cy="26776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a seminal paper, Maldacena, Stanford and Yang (MSY) showed </a:t>
            </a:r>
            <a:r>
              <a:rPr lang="en-US" sz="2800" dirty="0" smtClean="0"/>
              <a:t>in a particular model of 2 dimensional gravity, the </a:t>
            </a:r>
            <a:r>
              <a:rPr lang="en-US" sz="2800" dirty="0" err="1" smtClean="0">
                <a:solidFill>
                  <a:srgbClr val="FF0000"/>
                </a:solidFill>
              </a:rPr>
              <a:t>Jackiw-Teitleboim</a:t>
            </a:r>
            <a:r>
              <a:rPr lang="en-US" sz="2800" dirty="0" smtClean="0">
                <a:solidFill>
                  <a:srgbClr val="FF0000"/>
                </a:solidFill>
              </a:rPr>
              <a:t> (JT) model,</a:t>
            </a:r>
            <a:r>
              <a:rPr lang="en-US" sz="2800" dirty="0" smtClean="0"/>
              <a:t> that </a:t>
            </a:r>
            <a:r>
              <a:rPr lang="en-US" sz="2800" dirty="0" smtClean="0"/>
              <a:t>once the leading corrections to the near horizon </a:t>
            </a:r>
            <a:r>
              <a:rPr lang="en-US" sz="2800" dirty="0" smtClean="0"/>
              <a:t>solution is  </a:t>
            </a:r>
            <a:r>
              <a:rPr lang="en-US" sz="2800" dirty="0" smtClean="0"/>
              <a:t>incorporated, the finite energy response  </a:t>
            </a:r>
            <a:r>
              <a:rPr lang="en-US" sz="2800" dirty="0" smtClean="0"/>
              <a:t>is </a:t>
            </a:r>
            <a:r>
              <a:rPr lang="en-US" sz="2800" dirty="0" smtClean="0"/>
              <a:t> </a:t>
            </a:r>
            <a:r>
              <a:rPr lang="en-US" sz="2800" dirty="0" smtClean="0"/>
              <a:t>well controlled.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3701" y="4606724"/>
            <a:ext cx="8326921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Teitleboim</a:t>
            </a:r>
            <a:r>
              <a:rPr lang="en-US" sz="2400" dirty="0"/>
              <a:t>, Phys.  Lett., </a:t>
            </a:r>
            <a:r>
              <a:rPr lang="is-IS" sz="2400" dirty="0"/>
              <a:t>126B (1983) 41. </a:t>
            </a:r>
          </a:p>
          <a:p>
            <a:r>
              <a:rPr lang="en-US" sz="2400" dirty="0" err="1"/>
              <a:t>Jackiw</a:t>
            </a:r>
            <a:r>
              <a:rPr lang="en-US" sz="2400" dirty="0"/>
              <a:t>, NPB </a:t>
            </a:r>
            <a:r>
              <a:rPr lang="is-IS" sz="2400" i="1" dirty="0"/>
              <a:t>252 (1985) 343</a:t>
            </a:r>
            <a:r>
              <a:rPr lang="en-US" sz="2400" dirty="0"/>
              <a:t>,  </a:t>
            </a:r>
          </a:p>
          <a:p>
            <a:r>
              <a:rPr lang="en-US" sz="2400" dirty="0" err="1"/>
              <a:t>Almheiri</a:t>
            </a:r>
            <a:r>
              <a:rPr lang="en-US" sz="2400" dirty="0"/>
              <a:t>, </a:t>
            </a:r>
            <a:r>
              <a:rPr lang="en-US" sz="2400" dirty="0" err="1"/>
              <a:t>Polchinski</a:t>
            </a:r>
            <a:r>
              <a:rPr lang="en-US" sz="2400" dirty="0"/>
              <a:t>, JHEP 11 (2015) 014, </a:t>
            </a:r>
          </a:p>
          <a:p>
            <a:r>
              <a:rPr lang="en-US" sz="2400" dirty="0"/>
              <a:t>Maldacena Stanford and Yang, </a:t>
            </a:r>
            <a:r>
              <a:rPr lang="is-IS" sz="2400" i="1" dirty="0"/>
              <a:t>Phys. Rev. </a:t>
            </a:r>
            <a:r>
              <a:rPr lang="is-IS" sz="2400" b="1" dirty="0"/>
              <a:t>D94 </a:t>
            </a:r>
            <a:r>
              <a:rPr lang="is-IS" sz="2400" dirty="0"/>
              <a:t>(2016) </a:t>
            </a:r>
            <a:r>
              <a:rPr lang="is-IS" sz="2400" dirty="0" smtClean="0"/>
              <a:t>106002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702" y="624638"/>
            <a:ext cx="832692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They were motivated by earlier work on condensed matter systems by </a:t>
            </a:r>
            <a:r>
              <a:rPr lang="en-US" sz="3200" dirty="0" err="1" smtClean="0"/>
              <a:t>Sachdev</a:t>
            </a:r>
            <a:r>
              <a:rPr lang="en-US" sz="3200" dirty="0" smtClean="0"/>
              <a:t>, Ye and </a:t>
            </a:r>
            <a:r>
              <a:rPr lang="en-US" sz="3200" dirty="0" err="1" smtClean="0"/>
              <a:t>Kitaev</a:t>
            </a:r>
            <a:r>
              <a:rPr lang="en-US" sz="3200" dirty="0" smtClean="0"/>
              <a:t>  ( many subsequent follow-ups by now). </a:t>
            </a:r>
            <a:endParaRPr lang="en-US" sz="3200" dirty="0" smtClean="0"/>
          </a:p>
          <a:p>
            <a:pPr marL="571500" indent="-571500">
              <a:buFont typeface="Arial"/>
              <a:buChar char="•"/>
            </a:pP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is-IS" sz="2400" i="1" dirty="0" smtClean="0"/>
              <a:t>Sachdev and Ye, Phys</a:t>
            </a:r>
            <a:r>
              <a:rPr lang="is-IS" sz="2400" i="1" dirty="0"/>
              <a:t>. Rev. Lett. </a:t>
            </a:r>
            <a:r>
              <a:rPr lang="is-IS" sz="2400" b="1" dirty="0"/>
              <a:t>70 </a:t>
            </a:r>
            <a:r>
              <a:rPr lang="is-IS" sz="2400" dirty="0"/>
              <a:t>(1993) 3339 </a:t>
            </a:r>
            <a:endParaRPr lang="is-IS" sz="2400" dirty="0"/>
          </a:p>
          <a:p>
            <a:pPr marL="571500" indent="-571500">
              <a:buFont typeface="Arial"/>
              <a:buChar char="•"/>
            </a:pPr>
            <a:endParaRPr lang="en-US" sz="3200" dirty="0" smtClean="0"/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A. Y. </a:t>
            </a:r>
            <a:r>
              <a:rPr lang="en-US" sz="2400" dirty="0" err="1" smtClean="0"/>
              <a:t>Kitaev</a:t>
            </a:r>
            <a:r>
              <a:rPr lang="en-US" sz="2400" dirty="0" smtClean="0"/>
              <a:t>, Talk at KITP</a:t>
            </a:r>
          </a:p>
          <a:p>
            <a:pPr marL="571500" indent="-571500">
              <a:buFont typeface="Arial"/>
              <a:buChar char="•"/>
            </a:pPr>
            <a:endParaRPr lang="en-US" sz="2400" dirty="0"/>
          </a:p>
          <a:p>
            <a:pPr marL="571500" indent="-571500">
              <a:buFont typeface="Arial"/>
              <a:buChar char="•"/>
            </a:pPr>
            <a:r>
              <a:rPr lang="mr-IN" sz="2400" dirty="0" smtClean="0"/>
              <a:t>………………………………………………………………</a:t>
            </a:r>
            <a:endParaRPr lang="en-US" sz="2400" dirty="0" smtClean="0"/>
          </a:p>
          <a:p>
            <a:pPr marL="571500" indent="-571500">
              <a:buFont typeface="Arial"/>
              <a:buChar char="•"/>
            </a:pPr>
            <a:r>
              <a:rPr lang="mr-IN" sz="2400" dirty="0" smtClean="0"/>
              <a:t>………………………………………………………………</a:t>
            </a:r>
            <a:r>
              <a:rPr lang="en-US" sz="2400" dirty="0" smtClean="0"/>
              <a:t>.</a:t>
            </a:r>
          </a:p>
          <a:p>
            <a:pPr marL="571500" indent="-571500">
              <a:buFont typeface="Arial"/>
              <a:buChar char="•"/>
            </a:pPr>
            <a:r>
              <a:rPr lang="mr-IN" sz="2400" dirty="0" smtClean="0"/>
              <a:t>………………………………………………………………</a:t>
            </a:r>
            <a:r>
              <a:rPr lang="en-US" sz="2400" dirty="0" smtClean="0"/>
              <a:t>..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(Many important follow ups !).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77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619" y="241502"/>
            <a:ext cx="84514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Beyond </a:t>
            </a:r>
            <a:r>
              <a:rPr lang="en-US" sz="3200" u="sng" dirty="0" err="1" smtClean="0">
                <a:solidFill>
                  <a:srgbClr val="FF0000"/>
                </a:solidFill>
              </a:rPr>
              <a:t>Extremality</a:t>
            </a:r>
            <a:r>
              <a:rPr lang="en-US" sz="3200" u="sng" dirty="0" smtClean="0">
                <a:solidFill>
                  <a:srgbClr val="FF0000"/>
                </a:solidFill>
              </a:rPr>
              <a:t>?</a:t>
            </a:r>
            <a:endParaRPr lang="en-US" sz="3200" u="sng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The physical argument suggests that corrections to the attractor value of the  Volume of the internal space must be incorporated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B</a:t>
            </a:r>
            <a:r>
              <a:rPr lang="en-US" sz="3200" dirty="0" smtClean="0"/>
              <a:t>ut other components of the metric also deviate from their attractor values at the same order, so at first sight it is not  clear how to truncate to a near horizon region consistently.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930" y="560070"/>
            <a:ext cx="798957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82930" y="1691640"/>
            <a:ext cx="7978140" cy="3539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The purpose of this talk is to show that the JT model in fact correctly reproduces the </a:t>
            </a:r>
            <a:r>
              <a:rPr lang="en-US" sz="3200" dirty="0" err="1" smtClean="0"/>
              <a:t>behaviour</a:t>
            </a:r>
            <a:r>
              <a:rPr lang="en-US" sz="3200" dirty="0" smtClean="0"/>
              <a:t> of a wide class of extremal black holes.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I</a:t>
            </a:r>
            <a:r>
              <a:rPr lang="en-US" sz="3200" dirty="0" smtClean="0"/>
              <a:t>n higher dimensions, at low temperatures and low frequencies.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615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085" y="304907"/>
            <a:ext cx="8725595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MSY studied the </a:t>
            </a:r>
            <a:r>
              <a:rPr lang="en-US" sz="2800" dirty="0" err="1" smtClean="0"/>
              <a:t>Jackiw</a:t>
            </a:r>
            <a:r>
              <a:rPr lang="en-US" sz="2800" dirty="0" smtClean="0"/>
              <a:t>- </a:t>
            </a:r>
            <a:r>
              <a:rPr lang="en-US" sz="2800" dirty="0" err="1" smtClean="0"/>
              <a:t>Teitleboim</a:t>
            </a:r>
            <a:r>
              <a:rPr lang="en-US" sz="2800" dirty="0" smtClean="0"/>
              <a:t> (JT) model of 2 dim gravity.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7" y="3410261"/>
            <a:ext cx="299353" cy="493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172" y="3435578"/>
            <a:ext cx="8621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2800" dirty="0" smtClean="0"/>
              <a:t>     - </a:t>
            </a:r>
            <a:r>
              <a:rPr lang="en-US" sz="2800" dirty="0" err="1" smtClean="0"/>
              <a:t>Dilaton</a:t>
            </a:r>
            <a:r>
              <a:rPr lang="en-US" sz="2800" dirty="0" smtClean="0"/>
              <a:t> can be thought of as </a:t>
            </a:r>
            <a:r>
              <a:rPr lang="en-US" sz="2800" dirty="0" smtClean="0"/>
              <a:t>volume of internal space</a:t>
            </a:r>
          </a:p>
          <a:p>
            <a:endParaRPr lang="en-US" sz="2800" dirty="0"/>
          </a:p>
          <a:p>
            <a:r>
              <a:rPr lang="en-US" sz="2800" dirty="0" smtClean="0"/>
              <a:t>Boundary terms are important.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66210" y="3543300"/>
            <a:ext cx="756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5" y="1728007"/>
            <a:ext cx="8829681" cy="7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8" y="1000498"/>
            <a:ext cx="4368800" cy="1016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95" y="2016498"/>
            <a:ext cx="14605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483" y="3202922"/>
            <a:ext cx="6494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Boundary at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6074" y="238966"/>
            <a:ext cx="8530744" cy="5847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System admits an </a:t>
            </a:r>
            <a:r>
              <a:rPr lang="en-US" sz="3200" dirty="0" smtClean="0"/>
              <a:t>         solution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76074" y="4219178"/>
            <a:ext cx="8530744" cy="2246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``rolling” </a:t>
            </a:r>
            <a:r>
              <a:rPr lang="en-US" sz="2800" dirty="0" err="1" smtClean="0"/>
              <a:t>dilaton</a:t>
            </a:r>
            <a:r>
              <a:rPr lang="en-US" sz="2800" dirty="0" smtClean="0"/>
              <a:t> breaks the SL(2,R) symmetry </a:t>
            </a:r>
            <a:r>
              <a:rPr lang="en-US" sz="2800" dirty="0" smtClean="0"/>
              <a:t>of         . </a:t>
            </a:r>
          </a:p>
          <a:p>
            <a:endParaRPr lang="en-US" sz="2800" dirty="0" smtClean="0"/>
          </a:p>
          <a:p>
            <a:r>
              <a:rPr lang="en-US" sz="2800" dirty="0" smtClean="0"/>
              <a:t>This breaking, </a:t>
            </a:r>
            <a:r>
              <a:rPr lang="en-US" sz="2800" dirty="0" err="1" smtClean="0"/>
              <a:t>characterised</a:t>
            </a:r>
            <a:r>
              <a:rPr lang="en-US" sz="2800" dirty="0" smtClean="0"/>
              <a:t> by scale J, is extremely important.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01" y="3235588"/>
            <a:ext cx="1504145" cy="447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38" y="4741750"/>
            <a:ext cx="812984" cy="341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76" y="415722"/>
            <a:ext cx="938404" cy="3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330" y="597376"/>
            <a:ext cx="808101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Model has three parameters: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88670" y="1908810"/>
            <a:ext cx="81724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:  </a:t>
            </a:r>
            <a:r>
              <a:rPr lang="en-US" sz="2800" dirty="0" smtClean="0"/>
              <a:t>Two Dimensional Newton’s Constant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sz="2800" dirty="0" smtClean="0"/>
              <a:t>J :    Scale of breaking of conformal invariance</a:t>
            </a:r>
          </a:p>
          <a:p>
            <a:endParaRPr lang="en-US" sz="2800" dirty="0"/>
          </a:p>
          <a:p>
            <a:r>
              <a:rPr lang="en-US" sz="2800" dirty="0" smtClean="0"/>
              <a:t>        :   Radius of </a:t>
            </a:r>
          </a:p>
          <a:p>
            <a:endParaRPr lang="en-US" dirty="0"/>
          </a:p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95" y="3819327"/>
            <a:ext cx="10160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" y="1908810"/>
            <a:ext cx="342900" cy="44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0" y="3806627"/>
            <a:ext cx="1117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33" y="1063288"/>
            <a:ext cx="82279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Introduction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Thermodynamics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Low-energy response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Concluding Comments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43933" y="184045"/>
            <a:ext cx="83628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Outline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82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669" y="302358"/>
            <a:ext cx="8390242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result for the dynamics of this system  that MSY got was very elegant.</a:t>
            </a:r>
          </a:p>
          <a:p>
            <a:endParaRPr lang="en-US" sz="2800" dirty="0"/>
          </a:p>
          <a:p>
            <a:r>
              <a:rPr lang="en-US" sz="2800" dirty="0" smtClean="0"/>
              <a:t>The response of the system arises due to the fluctuations of the boundary.  These fluctuations can be </a:t>
            </a:r>
            <a:r>
              <a:rPr lang="en-US" sz="2800" dirty="0" err="1" smtClean="0"/>
              <a:t>characterised</a:t>
            </a:r>
            <a:r>
              <a:rPr lang="en-US" sz="2800" dirty="0" smtClean="0"/>
              <a:t> in terms of time </a:t>
            </a:r>
            <a:r>
              <a:rPr lang="en-US" sz="2800" dirty="0" err="1" smtClean="0"/>
              <a:t>reparametrisations</a:t>
            </a:r>
            <a:r>
              <a:rPr lang="en-US" sz="2800" dirty="0" smtClean="0"/>
              <a:t>: </a:t>
            </a:r>
          </a:p>
          <a:p>
            <a:endParaRPr lang="en-US" sz="2800" dirty="0"/>
          </a:p>
          <a:p>
            <a:r>
              <a:rPr lang="en-US" sz="2800" dirty="0" smtClean="0"/>
              <a:t>u – proper time along boundary. </a:t>
            </a:r>
          </a:p>
          <a:p>
            <a:endParaRPr lang="en-US" sz="2800" dirty="0"/>
          </a:p>
          <a:p>
            <a:r>
              <a:rPr lang="en-US" sz="2800" dirty="0" smtClean="0"/>
              <a:t>With action involving </a:t>
            </a:r>
            <a:r>
              <a:rPr lang="en-US" sz="2800" dirty="0" err="1" smtClean="0"/>
              <a:t>Schwarzian</a:t>
            </a:r>
            <a:r>
              <a:rPr lang="en-US" sz="2800" dirty="0" smtClean="0"/>
              <a:t> derivative: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78" y="2991078"/>
            <a:ext cx="736600" cy="469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44627" y="5619372"/>
            <a:ext cx="686971" cy="582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026" y="5180156"/>
            <a:ext cx="5325500" cy="8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356" y="4701887"/>
            <a:ext cx="8805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fluctuations can be thought of as arising from diffeomorphisms which are </a:t>
            </a:r>
            <a:r>
              <a:rPr lang="en-US" sz="2800" dirty="0" err="1" smtClean="0"/>
              <a:t>asymtpotically</a:t>
            </a:r>
            <a:r>
              <a:rPr lang="en-US" sz="2800" dirty="0" smtClean="0"/>
              <a:t> isometries </a:t>
            </a:r>
            <a:r>
              <a:rPr lang="en-US" sz="2800" dirty="0" smtClean="0"/>
              <a:t>of         . </a:t>
            </a:r>
            <a:r>
              <a:rPr lang="en-US" sz="2800" dirty="0" smtClean="0"/>
              <a:t>These </a:t>
            </a:r>
            <a:r>
              <a:rPr lang="en-US" sz="2800" dirty="0" err="1" smtClean="0"/>
              <a:t>diffeomorphisms</a:t>
            </a:r>
            <a:r>
              <a:rPr lang="en-US" sz="2800" dirty="0" smtClean="0"/>
              <a:t> do not leave the boundary invariant. </a:t>
            </a:r>
            <a:endParaRPr lang="en-US" sz="2800" dirty="0"/>
          </a:p>
        </p:txBody>
      </p:sp>
      <p:sp>
        <p:nvSpPr>
          <p:cNvPr id="4" name="Freeform 3"/>
          <p:cNvSpPr/>
          <p:nvPr/>
        </p:nvSpPr>
        <p:spPr>
          <a:xfrm>
            <a:off x="6293977" y="622552"/>
            <a:ext cx="627311" cy="3036753"/>
          </a:xfrm>
          <a:custGeom>
            <a:avLst/>
            <a:gdLst>
              <a:gd name="connsiteX0" fmla="*/ 19847 w 627311"/>
              <a:gd name="connsiteY0" fmla="*/ 0 h 3036753"/>
              <a:gd name="connsiteX1" fmla="*/ 443223 w 627311"/>
              <a:gd name="connsiteY1" fmla="*/ 496923 h 3036753"/>
              <a:gd name="connsiteX2" fmla="*/ 1440 w 627311"/>
              <a:gd name="connsiteY2" fmla="*/ 1251510 h 3036753"/>
              <a:gd name="connsiteX3" fmla="*/ 627300 w 627311"/>
              <a:gd name="connsiteY3" fmla="*/ 2061311 h 3036753"/>
              <a:gd name="connsiteX4" fmla="*/ 19847 w 627311"/>
              <a:gd name="connsiteY4" fmla="*/ 3036753 h 303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11" h="3036753">
                <a:moveTo>
                  <a:pt x="19847" y="0"/>
                </a:moveTo>
                <a:cubicBezTo>
                  <a:pt x="233069" y="144169"/>
                  <a:pt x="446291" y="288338"/>
                  <a:pt x="443223" y="496923"/>
                </a:cubicBezTo>
                <a:cubicBezTo>
                  <a:pt x="440155" y="705508"/>
                  <a:pt x="-29239" y="990779"/>
                  <a:pt x="1440" y="1251510"/>
                </a:cubicBezTo>
                <a:cubicBezTo>
                  <a:pt x="32119" y="1512241"/>
                  <a:pt x="624232" y="1763771"/>
                  <a:pt x="627300" y="2061311"/>
                </a:cubicBezTo>
                <a:cubicBezTo>
                  <a:pt x="630368" y="2358851"/>
                  <a:pt x="19847" y="3036753"/>
                  <a:pt x="19847" y="3036753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7355" y="622552"/>
            <a:ext cx="5831945" cy="1518377"/>
          </a:xfrm>
          <a:custGeom>
            <a:avLst/>
            <a:gdLst>
              <a:gd name="connsiteX0" fmla="*/ 0 w 3930138"/>
              <a:gd name="connsiteY0" fmla="*/ 1680815 h 1680815"/>
              <a:gd name="connsiteX1" fmla="*/ 3607900 w 3930138"/>
              <a:gd name="connsiteY1" fmla="*/ 134832 h 1680815"/>
              <a:gd name="connsiteX2" fmla="*/ 3755161 w 3930138"/>
              <a:gd name="connsiteY2" fmla="*/ 79619 h 168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0138" h="1680815">
                <a:moveTo>
                  <a:pt x="0" y="1680815"/>
                </a:moveTo>
                <a:lnTo>
                  <a:pt x="3607900" y="134832"/>
                </a:lnTo>
                <a:cubicBezTo>
                  <a:pt x="4233760" y="-132034"/>
                  <a:pt x="3755161" y="79619"/>
                  <a:pt x="3755161" y="7961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87356" y="2140929"/>
            <a:ext cx="5831945" cy="15183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21288" y="622552"/>
            <a:ext cx="207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Boundary at</a:t>
            </a:r>
            <a:endParaRPr lang="en-US" sz="24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9" y="1336433"/>
            <a:ext cx="1066800" cy="419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94" y="1992002"/>
            <a:ext cx="736600" cy="469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44" y="5733800"/>
            <a:ext cx="802376" cy="3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038" y="853671"/>
            <a:ext cx="70987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Thermodynamics:</a:t>
            </a:r>
            <a:r>
              <a:rPr lang="en-US" sz="3200" dirty="0" smtClean="0"/>
              <a:t>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C</a:t>
            </a:r>
            <a:r>
              <a:rPr lang="en-US" sz="3200" dirty="0" smtClean="0"/>
              <a:t>orrectly </a:t>
            </a:r>
            <a:r>
              <a:rPr lang="en-US" sz="3200" dirty="0" smtClean="0"/>
              <a:t>reproduced by this action near </a:t>
            </a:r>
            <a:r>
              <a:rPr lang="en-US" sz="3200" dirty="0" err="1" smtClean="0"/>
              <a:t>extremality</a:t>
            </a:r>
            <a:r>
              <a:rPr lang="en-US" sz="3200" dirty="0" smtClean="0"/>
              <a:t>. </a:t>
            </a:r>
          </a:p>
          <a:p>
            <a:endParaRPr lang="en-US" dirty="0"/>
          </a:p>
          <a:p>
            <a:r>
              <a:rPr lang="en-US" sz="3200" dirty="0" smtClean="0"/>
              <a:t>Entropy: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58" y="3899011"/>
            <a:ext cx="3022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634" y="268379"/>
            <a:ext cx="8666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</a:rPr>
              <a:t>Response to a probe : </a:t>
            </a:r>
          </a:p>
          <a:p>
            <a:endParaRPr lang="en-US" sz="2800" u="sng" dirty="0" smtClean="0">
              <a:solidFill>
                <a:srgbClr val="C00000"/>
              </a:solidFill>
            </a:endParaRPr>
          </a:p>
          <a:p>
            <a:r>
              <a:rPr lang="en-US" sz="2800" dirty="0"/>
              <a:t>A</a:t>
            </a:r>
            <a:r>
              <a:rPr lang="en-US" sz="2800" dirty="0" smtClean="0"/>
              <a:t>rises </a:t>
            </a:r>
            <a:r>
              <a:rPr lang="en-US" sz="2800" dirty="0" smtClean="0"/>
              <a:t>by coupling </a:t>
            </a:r>
            <a:r>
              <a:rPr lang="en-US" sz="2800" dirty="0" smtClean="0"/>
              <a:t> </a:t>
            </a:r>
            <a:r>
              <a:rPr lang="en-US" sz="2800" dirty="0" err="1" smtClean="0"/>
              <a:t>Schwarzian</a:t>
            </a:r>
            <a:r>
              <a:rPr lang="en-US" sz="2800" dirty="0" smtClean="0"/>
              <a:t> action to </a:t>
            </a:r>
            <a:r>
              <a:rPr lang="en-US" sz="2800" dirty="0" smtClean="0"/>
              <a:t>the probe. The coupling is determined by symmetries. </a:t>
            </a:r>
            <a:endParaRPr lang="en-US" sz="28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49" y="2835858"/>
            <a:ext cx="41529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50" y="4024238"/>
            <a:ext cx="2503046" cy="8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980" y="374905"/>
            <a:ext cx="788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</a:rPr>
              <a:t>Gives rise to a four point function : </a:t>
            </a:r>
            <a:endParaRPr lang="en-US" sz="2800" u="sng" dirty="0">
              <a:solidFill>
                <a:srgbClr val="C00000"/>
              </a:solidFill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0" y="1598382"/>
            <a:ext cx="8319408" cy="75497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3128767"/>
            <a:ext cx="8014661" cy="55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980" y="4393284"/>
            <a:ext cx="8160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Breaking of conformal invariance important.</a:t>
            </a:r>
          </a:p>
          <a:p>
            <a:endParaRPr lang="en-US" sz="2400" dirty="0"/>
          </a:p>
          <a:p>
            <a:r>
              <a:rPr lang="en-US" sz="2800" dirty="0" smtClean="0"/>
              <a:t>Enhancement by a factor of </a:t>
            </a:r>
            <a:endParaRPr lang="en-US" sz="2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29" y="5117362"/>
            <a:ext cx="304800" cy="952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46074" y="3155919"/>
            <a:ext cx="590309" cy="5045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92" y="128318"/>
            <a:ext cx="8449110" cy="5847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Our analysis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592" y="826253"/>
            <a:ext cx="84491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 smtClean="0"/>
              <a:t>JT model, with a suitable identification of parameters,  is a good approximatio</a:t>
            </a:r>
            <a:r>
              <a:rPr lang="en-US" sz="2800" dirty="0" smtClean="0"/>
              <a:t>n for a wide class of extremal and near-extremal black holes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At low temperatures and small frequencies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True for spherically symmetric black holes.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Shown to be true for the thermodynamics of rotating black holes as well.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63" y="3168364"/>
            <a:ext cx="845069" cy="621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69" y="3156351"/>
            <a:ext cx="913499" cy="6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6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262" y="770386"/>
            <a:ext cx="8449110" cy="5847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Our analysis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262" y="1748985"/>
            <a:ext cx="84491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dilaton</a:t>
            </a:r>
            <a:r>
              <a:rPr lang="en-US" sz="2800" dirty="0" smtClean="0"/>
              <a:t> is related to the  volume of the internal space (more correctly the deviation of this volume from its attractor value). </a:t>
            </a:r>
          </a:p>
          <a:p>
            <a:endParaRPr lang="en-US" sz="2800" dirty="0"/>
          </a:p>
          <a:p>
            <a:r>
              <a:rPr lang="en-US" sz="2800" dirty="0" smtClean="0"/>
              <a:t>E.g.: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17" y="5539622"/>
            <a:ext cx="28194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17" y="4086860"/>
            <a:ext cx="6705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90" y="236462"/>
            <a:ext cx="8449110" cy="5847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Our analysis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123" y="3592734"/>
            <a:ext cx="8449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79455" y="1007410"/>
            <a:ext cx="81024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The key point is </a:t>
            </a:r>
            <a:r>
              <a:rPr lang="en-US" sz="2800" dirty="0" smtClean="0"/>
              <a:t>that many other fields (e.g., components of the higher dimensional metric) besides the </a:t>
            </a:r>
            <a:r>
              <a:rPr lang="en-US" sz="2800" dirty="0" err="1" smtClean="0"/>
              <a:t>dilaton</a:t>
            </a:r>
            <a:r>
              <a:rPr lang="en-US" sz="2800" dirty="0" smtClean="0"/>
              <a:t>, also deviate from their attractor values, at the same order in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These deviations are not captured correctly in the JT model.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H</a:t>
            </a:r>
            <a:r>
              <a:rPr lang="en-US" sz="2800" dirty="0" smtClean="0"/>
              <a:t>owever these deviations  lead to sub-leading contributions at low-temperatures and low-frequency response and can therefore be neglected.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70" y="2830932"/>
            <a:ext cx="186690" cy="5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604" y="126121"/>
            <a:ext cx="8449110" cy="5847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Our analysis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04" y="2851160"/>
            <a:ext cx="8449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04604" y="998766"/>
            <a:ext cx="8102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E.g., In spherically symmetric case, dimensional </a:t>
            </a:r>
            <a:r>
              <a:rPr lang="en-US" sz="2800" dirty="0" smtClean="0"/>
              <a:t>reduction to 2 </a:t>
            </a:r>
            <a:r>
              <a:rPr lang="en-US" sz="2800" dirty="0" smtClean="0"/>
              <a:t>dim. Gives rise to additional term at quadratic order: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19" y="3588562"/>
            <a:ext cx="8829681" cy="786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815" y="4495033"/>
            <a:ext cx="4276090" cy="80491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462244" y="5129247"/>
            <a:ext cx="457200" cy="27432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54268" y="5160800"/>
            <a:ext cx="570605" cy="40717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54732" y="5299944"/>
            <a:ext cx="130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Removed by change </a:t>
            </a:r>
            <a:r>
              <a:rPr lang="en-US" smtClean="0"/>
              <a:t>of frame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34432" y="55295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 like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773" y="5364388"/>
            <a:ext cx="341095" cy="6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16" y="727639"/>
            <a:ext cx="84514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It is important to note that the corrections cause other components of the metric, besides the </a:t>
            </a:r>
            <a:r>
              <a:rPr lang="en-US" sz="2800" dirty="0" err="1" smtClean="0"/>
              <a:t>dilaton</a:t>
            </a:r>
            <a:r>
              <a:rPr lang="en-US" sz="2800" dirty="0" smtClean="0"/>
              <a:t>, to deviate from their attractor values to the same order in 1/J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However, these corrections  can still be neglected at low temperature and frequencies. Since they </a:t>
            </a:r>
            <a:r>
              <a:rPr lang="en-US" sz="2800" dirty="0" smtClean="0"/>
              <a:t>lead to contributions suppressed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by        </a:t>
            </a:r>
            <a:r>
              <a:rPr lang="en-US" sz="3200" dirty="0" smtClean="0"/>
              <a:t>,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034" y="4342979"/>
            <a:ext cx="3048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663" y="4342979"/>
            <a:ext cx="330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75" y="285175"/>
            <a:ext cx="846751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Based on:</a:t>
            </a:r>
          </a:p>
          <a:p>
            <a:endParaRPr lang="en-US" sz="3200" dirty="0"/>
          </a:p>
          <a:p>
            <a:r>
              <a:rPr lang="en-US" sz="3200" dirty="0" smtClean="0"/>
              <a:t>1) P. </a:t>
            </a:r>
            <a:r>
              <a:rPr lang="en-US" sz="3200" dirty="0" err="1"/>
              <a:t>N</a:t>
            </a:r>
            <a:r>
              <a:rPr lang="en-US" sz="3200" dirty="0" err="1" smtClean="0"/>
              <a:t>ayak</a:t>
            </a:r>
            <a:r>
              <a:rPr lang="en-US" sz="3200" dirty="0" smtClean="0"/>
              <a:t>, A. </a:t>
            </a:r>
            <a:r>
              <a:rPr lang="en-US" sz="3200" dirty="0" err="1" smtClean="0"/>
              <a:t>Shukla</a:t>
            </a:r>
            <a:r>
              <a:rPr lang="en-US" sz="3200" dirty="0" smtClean="0"/>
              <a:t>, R. </a:t>
            </a:r>
            <a:r>
              <a:rPr lang="en-US" sz="3200" dirty="0" err="1" smtClean="0"/>
              <a:t>Soni</a:t>
            </a:r>
            <a:r>
              <a:rPr lang="en-US" sz="3200" dirty="0" smtClean="0"/>
              <a:t>, </a:t>
            </a:r>
          </a:p>
          <a:p>
            <a:r>
              <a:rPr lang="en-US" sz="3200" dirty="0" smtClean="0"/>
              <a:t>V. Vishal and </a:t>
            </a:r>
            <a:r>
              <a:rPr lang="en-US" sz="3200" dirty="0"/>
              <a:t>ST, </a:t>
            </a:r>
            <a:r>
              <a:rPr lang="en-US" sz="3200" dirty="0" err="1" smtClean="0"/>
              <a:t>hep-th</a:t>
            </a:r>
            <a:r>
              <a:rPr lang="en-US" sz="3200" dirty="0" smtClean="0"/>
              <a:t>/1802.09547</a:t>
            </a:r>
          </a:p>
          <a:p>
            <a:endParaRPr lang="en-US" sz="3200" dirty="0"/>
          </a:p>
          <a:p>
            <a:r>
              <a:rPr lang="en-US" sz="3200" dirty="0" smtClean="0"/>
              <a:t>2) U. </a:t>
            </a:r>
            <a:r>
              <a:rPr lang="en-US" sz="3200" dirty="0" err="1" smtClean="0"/>
              <a:t>Moitra</a:t>
            </a:r>
            <a:r>
              <a:rPr lang="en-US" sz="3200" dirty="0" smtClean="0"/>
              <a:t>, M. Vishal and ST </a:t>
            </a:r>
            <a:r>
              <a:rPr lang="en-US" sz="3200" dirty="0" err="1" smtClean="0"/>
              <a:t>hep-th</a:t>
            </a:r>
            <a:r>
              <a:rPr lang="en-US" sz="3200" dirty="0" smtClean="0"/>
              <a:t>/1808.08239</a:t>
            </a:r>
          </a:p>
          <a:p>
            <a:endParaRPr lang="en-US" sz="3200" dirty="0"/>
          </a:p>
          <a:p>
            <a:r>
              <a:rPr lang="en-US" sz="3200" dirty="0" smtClean="0"/>
              <a:t>3) U. </a:t>
            </a:r>
            <a:r>
              <a:rPr lang="en-US" sz="3200" dirty="0" err="1" smtClean="0"/>
              <a:t>Moitra</a:t>
            </a:r>
            <a:r>
              <a:rPr lang="en-US" sz="3200" dirty="0" smtClean="0"/>
              <a:t>, S. Sake, ST and V. </a:t>
            </a:r>
            <a:r>
              <a:rPr lang="en-US" sz="3200" dirty="0" smtClean="0"/>
              <a:t>Vishal </a:t>
            </a:r>
            <a:r>
              <a:rPr lang="en-US" sz="3200" dirty="0" err="1" smtClean="0"/>
              <a:t>hep-th</a:t>
            </a:r>
            <a:r>
              <a:rPr lang="en-US" sz="3200" dirty="0" smtClean="0"/>
              <a:t>/1905.10378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521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780" y="170951"/>
            <a:ext cx="77152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boundary needs to be  located in the ``Asymptotic           region”</a:t>
            </a:r>
          </a:p>
          <a:p>
            <a:endParaRPr lang="en-US" sz="2400" dirty="0"/>
          </a:p>
          <a:p>
            <a:r>
              <a:rPr lang="en-US" sz="2400" dirty="0" smtClean="0"/>
              <a:t>Where the effects of finite temperature have died away, while the deviation from the attractor solution are still small.  </a:t>
            </a:r>
          </a:p>
          <a:p>
            <a:endParaRPr lang="en-US" sz="2800" dirty="0"/>
          </a:p>
        </p:txBody>
      </p:sp>
      <p:sp>
        <p:nvSpPr>
          <p:cNvPr id="4" name="Freeform 3"/>
          <p:cNvSpPr/>
          <p:nvPr/>
        </p:nvSpPr>
        <p:spPr>
          <a:xfrm rot="11826468">
            <a:off x="782968" y="4907122"/>
            <a:ext cx="6497900" cy="1177892"/>
          </a:xfrm>
          <a:custGeom>
            <a:avLst/>
            <a:gdLst>
              <a:gd name="connsiteX0" fmla="*/ 0 w 6497900"/>
              <a:gd name="connsiteY0" fmla="*/ 1177892 h 1177892"/>
              <a:gd name="connsiteX1" fmla="*/ 2485033 w 6497900"/>
              <a:gd name="connsiteY1" fmla="*/ 1122679 h 1177892"/>
              <a:gd name="connsiteX2" fmla="*/ 2485033 w 6497900"/>
              <a:gd name="connsiteY2" fmla="*/ 1122679 h 1177892"/>
              <a:gd name="connsiteX3" fmla="*/ 4233759 w 6497900"/>
              <a:gd name="connsiteY3" fmla="*/ 901824 h 1177892"/>
              <a:gd name="connsiteX4" fmla="*/ 6350639 w 6497900"/>
              <a:gd name="connsiteY4" fmla="*/ 73619 h 1177892"/>
              <a:gd name="connsiteX5" fmla="*/ 6350639 w 6497900"/>
              <a:gd name="connsiteY5" fmla="*/ 73619 h 1177892"/>
              <a:gd name="connsiteX6" fmla="*/ 6497900 w 6497900"/>
              <a:gd name="connsiteY6" fmla="*/ 0 h 117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7900" h="1177892">
                <a:moveTo>
                  <a:pt x="0" y="1177892"/>
                </a:moveTo>
                <a:lnTo>
                  <a:pt x="2485033" y="1122679"/>
                </a:lnTo>
                <a:lnTo>
                  <a:pt x="2485033" y="1122679"/>
                </a:lnTo>
                <a:cubicBezTo>
                  <a:pt x="2776487" y="1085870"/>
                  <a:pt x="3589491" y="1076667"/>
                  <a:pt x="4233759" y="901824"/>
                </a:cubicBezTo>
                <a:cubicBezTo>
                  <a:pt x="4878027" y="726981"/>
                  <a:pt x="6350639" y="73619"/>
                  <a:pt x="6350639" y="73619"/>
                </a:cubicBezTo>
                <a:lnTo>
                  <a:pt x="6350639" y="73619"/>
                </a:lnTo>
                <a:lnTo>
                  <a:pt x="6497900" y="0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61779" y="3235997"/>
            <a:ext cx="36815" cy="200609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9799" y="3333782"/>
            <a:ext cx="41972" cy="2006098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9697" y="5337097"/>
            <a:ext cx="13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Horizon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83306" y="5396486"/>
            <a:ext cx="179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Boundary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18" y="6048438"/>
            <a:ext cx="1206591" cy="358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60466" y="3721673"/>
            <a:ext cx="283562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Far Region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77290" y="3977436"/>
            <a:ext cx="2403144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Near Region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812463" y="2321216"/>
            <a:ext cx="6497900" cy="1177892"/>
          </a:xfrm>
          <a:custGeom>
            <a:avLst/>
            <a:gdLst>
              <a:gd name="connsiteX0" fmla="*/ 0 w 6497900"/>
              <a:gd name="connsiteY0" fmla="*/ 1177892 h 1177892"/>
              <a:gd name="connsiteX1" fmla="*/ 2485033 w 6497900"/>
              <a:gd name="connsiteY1" fmla="*/ 1122679 h 1177892"/>
              <a:gd name="connsiteX2" fmla="*/ 2485033 w 6497900"/>
              <a:gd name="connsiteY2" fmla="*/ 1122679 h 1177892"/>
              <a:gd name="connsiteX3" fmla="*/ 4233759 w 6497900"/>
              <a:gd name="connsiteY3" fmla="*/ 901824 h 1177892"/>
              <a:gd name="connsiteX4" fmla="*/ 6350639 w 6497900"/>
              <a:gd name="connsiteY4" fmla="*/ 73619 h 1177892"/>
              <a:gd name="connsiteX5" fmla="*/ 6350639 w 6497900"/>
              <a:gd name="connsiteY5" fmla="*/ 73619 h 1177892"/>
              <a:gd name="connsiteX6" fmla="*/ 6497900 w 6497900"/>
              <a:gd name="connsiteY6" fmla="*/ 0 h 117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7900" h="1177892">
                <a:moveTo>
                  <a:pt x="0" y="1177892"/>
                </a:moveTo>
                <a:lnTo>
                  <a:pt x="2485033" y="1122679"/>
                </a:lnTo>
                <a:lnTo>
                  <a:pt x="2485033" y="1122679"/>
                </a:lnTo>
                <a:cubicBezTo>
                  <a:pt x="2776487" y="1085870"/>
                  <a:pt x="3589491" y="1076667"/>
                  <a:pt x="4233759" y="901824"/>
                </a:cubicBezTo>
                <a:cubicBezTo>
                  <a:pt x="4878027" y="726981"/>
                  <a:pt x="6350639" y="73619"/>
                  <a:pt x="6350639" y="73619"/>
                </a:cubicBezTo>
                <a:lnTo>
                  <a:pt x="6350639" y="73619"/>
                </a:lnTo>
                <a:lnTo>
                  <a:pt x="6497900" y="0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46" y="636607"/>
            <a:ext cx="708143" cy="2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219" y="954156"/>
            <a:ext cx="869823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The final conclusion is therefore very simple and elegant.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We expected the deviations in the volume of the internal space to be important to allow the back reaction to be tamed.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This is the only deviation we need to include at leading order. Others are not as important.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The JT model keeps track of this deviation, via the </a:t>
            </a:r>
            <a:r>
              <a:rPr lang="en-US" sz="2400" dirty="0" err="1" smtClean="0"/>
              <a:t>dilaton</a:t>
            </a:r>
            <a:r>
              <a:rPr lang="en-US" sz="2400" dirty="0" smtClean="0"/>
              <a:t>, and is therefore  describes, universally,  extremal and near-extremal black holes with a near-horizon AdS2 (more checks needed in rotating case).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6165" y="188843"/>
            <a:ext cx="778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C00000"/>
                </a:solidFill>
              </a:rPr>
              <a:t>Our Analysis:</a:t>
            </a:r>
            <a:endParaRPr lang="en-US" sz="32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330" y="118842"/>
            <a:ext cx="820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Thermodynamics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50" y="846243"/>
            <a:ext cx="81610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is the JT Model a good approximation for low temperatures?</a:t>
            </a:r>
          </a:p>
          <a:p>
            <a:endParaRPr lang="en-US" sz="2800" dirty="0" smtClean="0"/>
          </a:p>
          <a:p>
            <a:r>
              <a:rPr lang="en-US" sz="2800" dirty="0" smtClean="0"/>
              <a:t>Consider the temperature dependence of the Free energy (at fixed charge)</a:t>
            </a:r>
          </a:p>
          <a:p>
            <a:endParaRPr lang="en-US" sz="2800" dirty="0" smtClean="0"/>
          </a:p>
          <a:p>
            <a:r>
              <a:rPr lang="en-US" sz="2800" dirty="0" smtClean="0"/>
              <a:t>The Free energy is given by the on-shell action.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48640" y="4148351"/>
            <a:ext cx="7818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Start with extremal solution and consider the change in metric due to ``turning on” a small temperature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65" y="5920476"/>
            <a:ext cx="3505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50" y="345221"/>
            <a:ext cx="820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Thermodynamics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" y="3026441"/>
            <a:ext cx="7818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Since         is a solution to the equations of motion, first order change in on-shell action vanishes in far region </a:t>
            </a:r>
          </a:p>
          <a:p>
            <a:endParaRPr lang="en-US" sz="2800" dirty="0"/>
          </a:p>
          <a:p>
            <a:r>
              <a:rPr lang="en-US" sz="2800" dirty="0" smtClean="0"/>
              <a:t>Remaining contribution in near region correctly given by the JT model.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10" y="1089281"/>
            <a:ext cx="3505200" cy="482600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5400000">
            <a:off x="4377690" y="1697611"/>
            <a:ext cx="708660" cy="457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90975" y="2280541"/>
            <a:ext cx="238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Small perturbation in far region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10" y="3083495"/>
            <a:ext cx="635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357760"/>
            <a:ext cx="8686800" cy="687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649525"/>
            <a:ext cx="8789670" cy="672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" y="66902"/>
            <a:ext cx="8686800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correctly, action in far region vanishes after adding boundary terms at            boundary (locus of constant </a:t>
            </a:r>
            <a:r>
              <a:rPr lang="en-US" sz="2800" dirty="0" err="1" smtClean="0"/>
              <a:t>dilaton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sp>
        <p:nvSpPr>
          <p:cNvPr id="10" name="Left Brace 9"/>
          <p:cNvSpPr/>
          <p:nvPr/>
        </p:nvSpPr>
        <p:spPr>
          <a:xfrm rot="5400000">
            <a:off x="3868485" y="-132708"/>
            <a:ext cx="926967" cy="603504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0314" y="1736558"/>
            <a:ext cx="362331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JT Model</a:t>
            </a:r>
            <a:endParaRPr lang="en-US" sz="3200" dirty="0"/>
          </a:p>
        </p:txBody>
      </p:sp>
      <p:sp>
        <p:nvSpPr>
          <p:cNvPr id="12" name="Left Brace 11"/>
          <p:cNvSpPr/>
          <p:nvPr/>
        </p:nvSpPr>
        <p:spPr>
          <a:xfrm rot="16200000">
            <a:off x="4413049" y="2702714"/>
            <a:ext cx="546501" cy="586359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12004" y="6042163"/>
            <a:ext cx="238887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Vanishes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68" y="639750"/>
            <a:ext cx="716184" cy="29542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085749" y="4438197"/>
            <a:ext cx="476372" cy="4809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95805" y="3725228"/>
            <a:ext cx="476372" cy="4809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666" y="158279"/>
            <a:ext cx="8568304" cy="39703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is true of rotating case as well. </a:t>
            </a:r>
          </a:p>
          <a:p>
            <a:endParaRPr lang="en-US" sz="2800" dirty="0"/>
          </a:p>
          <a:p>
            <a:r>
              <a:rPr lang="en-US" sz="2800" dirty="0" smtClean="0"/>
              <a:t>In near region, after carrying out integral over angular coordinates one gets the JT model in remaining 2 dimensions. </a:t>
            </a:r>
          </a:p>
          <a:p>
            <a:endParaRPr lang="en-US" sz="2800" dirty="0"/>
          </a:p>
          <a:p>
            <a:r>
              <a:rPr lang="en-US" sz="2800" dirty="0" smtClean="0"/>
              <a:t>We have checked checked explicitly  in many cases, 4 and 5 dim. Rotating black holes, including Kerr in 4 Dim.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910" y="4207510"/>
            <a:ext cx="2565400" cy="90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" y="5109210"/>
            <a:ext cx="1536700" cy="773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40" y="6240472"/>
            <a:ext cx="266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Horizon area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377950" y="5468620"/>
            <a:ext cx="822960" cy="773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39210" y="4694228"/>
            <a:ext cx="822960" cy="773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3480" y="4763145"/>
            <a:ext cx="3920490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Determined by the deviation of the transverse sphere’s volume from attractor value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68520" y="5280660"/>
            <a:ext cx="269240" cy="186690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1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432" y="109486"/>
            <a:ext cx="79610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Response to Low-frequency probes</a:t>
            </a:r>
            <a:r>
              <a:rPr lang="en-US" sz="3200" u="sng" dirty="0" smtClean="0">
                <a:solidFill>
                  <a:srgbClr val="FF0000"/>
                </a:solidFill>
              </a:rPr>
              <a:t>: </a:t>
            </a:r>
            <a:endParaRPr lang="en-US" sz="3200" u="sng" dirty="0" smtClean="0">
              <a:solidFill>
                <a:srgbClr val="FF0000"/>
              </a:solidFill>
            </a:endParaRPr>
          </a:p>
          <a:p>
            <a:endParaRPr lang="en-US" sz="2800" dirty="0"/>
          </a:p>
          <a:p>
            <a:r>
              <a:rPr lang="en-US" sz="2800" dirty="0" smtClean="0"/>
              <a:t>Worked out for Non-rotating case so far. </a:t>
            </a:r>
          </a:p>
          <a:p>
            <a:endParaRPr lang="en-US" sz="2800" dirty="0"/>
          </a:p>
          <a:p>
            <a:r>
              <a:rPr lang="en-US" sz="2800" dirty="0" smtClean="0"/>
              <a:t>Response arises from Near-horizon region.</a:t>
            </a:r>
          </a:p>
          <a:p>
            <a:endParaRPr lang="en-US" sz="2800" dirty="0" smtClean="0"/>
          </a:p>
          <a:p>
            <a:r>
              <a:rPr lang="en-US" sz="2800" dirty="0" smtClean="0"/>
              <a:t>Break up Analysis into different partial waves.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2769668" y="3895718"/>
            <a:ext cx="1457211" cy="14158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152281" y="3997680"/>
            <a:ext cx="2227451" cy="605961"/>
          </a:xfrm>
          <a:custGeom>
            <a:avLst/>
            <a:gdLst>
              <a:gd name="connsiteX0" fmla="*/ 0 w 2227451"/>
              <a:gd name="connsiteY0" fmla="*/ 543477 h 605961"/>
              <a:gd name="connsiteX1" fmla="*/ 811875 w 2227451"/>
              <a:gd name="connsiteY1" fmla="*/ 64588 h 605961"/>
              <a:gd name="connsiteX2" fmla="*/ 1457211 w 2227451"/>
              <a:gd name="connsiteY2" fmla="*/ 605940 h 605961"/>
              <a:gd name="connsiteX3" fmla="*/ 2123365 w 2227451"/>
              <a:gd name="connsiteY3" fmla="*/ 85409 h 605961"/>
              <a:gd name="connsiteX4" fmla="*/ 2185817 w 2227451"/>
              <a:gd name="connsiteY4" fmla="*/ 2124 h 605961"/>
              <a:gd name="connsiteX5" fmla="*/ 2144182 w 2227451"/>
              <a:gd name="connsiteY5" fmla="*/ 22945 h 605961"/>
              <a:gd name="connsiteX6" fmla="*/ 2144182 w 2227451"/>
              <a:gd name="connsiteY6" fmla="*/ 22945 h 605961"/>
              <a:gd name="connsiteX7" fmla="*/ 2227451 w 2227451"/>
              <a:gd name="connsiteY7" fmla="*/ 22945 h 60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7451" h="605961">
                <a:moveTo>
                  <a:pt x="0" y="543477"/>
                </a:moveTo>
                <a:cubicBezTo>
                  <a:pt x="284503" y="298827"/>
                  <a:pt x="569007" y="54178"/>
                  <a:pt x="811875" y="64588"/>
                </a:cubicBezTo>
                <a:cubicBezTo>
                  <a:pt x="1054743" y="74998"/>
                  <a:pt x="1238629" y="602470"/>
                  <a:pt x="1457211" y="605940"/>
                </a:cubicBezTo>
                <a:cubicBezTo>
                  <a:pt x="1675793" y="609410"/>
                  <a:pt x="2001931" y="186045"/>
                  <a:pt x="2123365" y="85409"/>
                </a:cubicBezTo>
                <a:cubicBezTo>
                  <a:pt x="2244799" y="-15227"/>
                  <a:pt x="2182348" y="12535"/>
                  <a:pt x="2185817" y="2124"/>
                </a:cubicBezTo>
                <a:cubicBezTo>
                  <a:pt x="2189287" y="-8287"/>
                  <a:pt x="2144182" y="22945"/>
                  <a:pt x="2144182" y="22945"/>
                </a:cubicBezTo>
                <a:lnTo>
                  <a:pt x="2144182" y="22945"/>
                </a:lnTo>
                <a:lnTo>
                  <a:pt x="2227451" y="22945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08025" y="4940220"/>
            <a:ext cx="915961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909090" y="3295880"/>
            <a:ext cx="3178368" cy="281944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33077" y="2577425"/>
            <a:ext cx="172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3077" y="5267777"/>
            <a:ext cx="133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89134" y="3248115"/>
            <a:ext cx="145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70907" y="1184210"/>
            <a:ext cx="122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L,m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0624" y="3248115"/>
            <a:ext cx="428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  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469441" y="370346"/>
            <a:ext cx="2276904" cy="1478309"/>
            <a:chOff x="874327" y="3248115"/>
            <a:chExt cx="2276904" cy="147830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74327" y="3248115"/>
              <a:ext cx="562067" cy="624638"/>
            </a:xfrm>
            <a:prstGeom prst="line">
              <a:avLst/>
            </a:pr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874327" y="3872753"/>
              <a:ext cx="562067" cy="853671"/>
            </a:xfrm>
            <a:prstGeom prst="line">
              <a:avLst/>
            </a:pr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672433" y="3248115"/>
              <a:ext cx="478798" cy="624638"/>
            </a:xfrm>
            <a:prstGeom prst="line">
              <a:avLst/>
            </a:pr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56797" y="3872753"/>
              <a:ext cx="478798" cy="666280"/>
            </a:xfrm>
            <a:prstGeom prst="line">
              <a:avLst/>
            </a:pr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28576" y="3872753"/>
              <a:ext cx="1228221" cy="0"/>
            </a:xfrm>
            <a:prstGeom prst="line">
              <a:avLst/>
            </a:prstGeom>
            <a:ln w="76200" cmpd="sng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750474" y="1660991"/>
            <a:ext cx="3008488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S-wave exchange, </a:t>
            </a:r>
            <a:r>
              <a:rPr lang="en-US" sz="2000" smtClean="0"/>
              <a:t>when allowed,  </a:t>
            </a:r>
            <a:r>
              <a:rPr lang="en-US" sz="2000" dirty="0" smtClean="0"/>
              <a:t>dominates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75181" y="1540130"/>
            <a:ext cx="17584" cy="27711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3077" y="2487249"/>
            <a:ext cx="85559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Gravity effects in S-wave arise as analogue of Coulomb effects in Electromagnetism. Described by </a:t>
            </a:r>
            <a:r>
              <a:rPr lang="en-US" sz="2400" dirty="0" err="1" smtClean="0"/>
              <a:t>Schwarzian</a:t>
            </a:r>
            <a:r>
              <a:rPr lang="en-US" sz="2400" dirty="0" smtClean="0"/>
              <a:t> action. </a:t>
            </a:r>
            <a:r>
              <a:rPr lang="en-US" sz="2400" dirty="0" smtClean="0">
                <a:solidFill>
                  <a:srgbClr val="C00000"/>
                </a:solidFill>
              </a:rPr>
              <a:t>Dominate at low energies.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Agreement with </a:t>
            </a:r>
            <a:r>
              <a:rPr lang="en-US" sz="2400" dirty="0" err="1" smtClean="0"/>
              <a:t>Schwarzian</a:t>
            </a:r>
            <a:r>
              <a:rPr lang="en-US" sz="2400" dirty="0" smtClean="0"/>
              <a:t> contribution checked by direct calculation in 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Higher partial waves suppressed at low energies. Their effects can be </a:t>
            </a:r>
            <a:r>
              <a:rPr lang="en-US" sz="2400" dirty="0" smtClean="0">
                <a:solidFill>
                  <a:srgbClr val="C00000"/>
                </a:solidFill>
              </a:rPr>
              <a:t>cumulatively</a:t>
            </a:r>
            <a:r>
              <a:rPr lang="en-US" sz="2400" dirty="0" smtClean="0"/>
              <a:t> significant at </a:t>
            </a:r>
            <a:r>
              <a:rPr lang="en-US" sz="2400" dirty="0" smtClean="0">
                <a:solidFill>
                  <a:srgbClr val="C00000"/>
                </a:solidFill>
              </a:rPr>
              <a:t>intermediate energies. </a:t>
            </a:r>
            <a:r>
              <a:rPr lang="en-US" sz="2400" dirty="0" smtClean="0"/>
              <a:t>Breaking of Conformal invariance not important for these.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181" y="4427638"/>
            <a:ext cx="664743" cy="2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962" y="439837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C00000"/>
                </a:solidFill>
              </a:rPr>
              <a:t>Four Point Function</a:t>
            </a:r>
            <a:endParaRPr lang="en-US" sz="3200" u="sng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5" y="4614929"/>
            <a:ext cx="8251698" cy="888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2" y="2182902"/>
            <a:ext cx="8413743" cy="878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045" y="1377387"/>
            <a:ext cx="8634713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S-wave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7792" y="3576577"/>
            <a:ext cx="8518967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Higher Partial Wave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06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50" y="110639"/>
            <a:ext cx="85261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Important Comment</a:t>
            </a:r>
            <a:r>
              <a:rPr lang="en-US" sz="3200" u="sng" dirty="0" smtClean="0">
                <a:solidFill>
                  <a:srgbClr val="FF0000"/>
                </a:solidFill>
              </a:rPr>
              <a:t>:</a:t>
            </a:r>
            <a:endParaRPr lang="en-US" sz="2800" u="sng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smtClean="0"/>
              <a:t>S-wave exchange due to  a gauge field  </a:t>
            </a:r>
            <a:r>
              <a:rPr lang="en-US" sz="2800" dirty="0" smtClean="0"/>
              <a:t> also give </a:t>
            </a:r>
            <a:r>
              <a:rPr lang="en-US" sz="2800" dirty="0" smtClean="0"/>
              <a:t>an enhanced </a:t>
            </a:r>
            <a:r>
              <a:rPr lang="en-US" sz="2800" dirty="0" smtClean="0"/>
              <a:t>contribution, due to Coulomb effects. </a:t>
            </a:r>
          </a:p>
          <a:p>
            <a:endParaRPr lang="en-US" sz="2800" dirty="0"/>
          </a:p>
          <a:p>
            <a:r>
              <a:rPr lang="en-US" sz="2800" dirty="0" smtClean="0"/>
              <a:t> One can show that an extra phase mode arises from a  gauge field. </a:t>
            </a:r>
            <a:endParaRPr lang="en-US" sz="28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00" y="3915404"/>
            <a:ext cx="4000500" cy="1016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49425" y="4438955"/>
            <a:ext cx="633046" cy="5802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" idx="4"/>
          </p:cNvCxnSpPr>
          <p:nvPr/>
        </p:nvCxnSpPr>
        <p:spPr>
          <a:xfrm>
            <a:off x="3465948" y="5019247"/>
            <a:ext cx="180077" cy="319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7879" y="5338964"/>
            <a:ext cx="5756292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Arises due to  deviation </a:t>
            </a:r>
            <a:r>
              <a:rPr lang="en-US" sz="2400" smtClean="0"/>
              <a:t>of scalars, </a:t>
            </a:r>
            <a:r>
              <a:rPr lang="en-US" sz="2400" dirty="0" smtClean="0"/>
              <a:t>which determine the </a:t>
            </a:r>
            <a:r>
              <a:rPr lang="en-US" sz="2400" smtClean="0"/>
              <a:t>gauge coupling, </a:t>
            </a:r>
            <a:r>
              <a:rPr lang="en-US" sz="2400" dirty="0" smtClean="0"/>
              <a:t>from their attractor values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60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A008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77" y="1686418"/>
            <a:ext cx="1677865" cy="2153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1457" y="4139668"/>
            <a:ext cx="253439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Upamanyu</a:t>
            </a:r>
            <a:r>
              <a:rPr lang="en-US" sz="2400" dirty="0" smtClean="0"/>
              <a:t> </a:t>
            </a:r>
            <a:r>
              <a:rPr lang="en-US" sz="2400" dirty="0" err="1" smtClean="0"/>
              <a:t>Moitra</a:t>
            </a:r>
            <a:endParaRPr lang="en-US" sz="2400" dirty="0"/>
          </a:p>
        </p:txBody>
      </p:sp>
      <p:pic>
        <p:nvPicPr>
          <p:cNvPr id="4" name="Picture 3" descr="IMG-20170414-WA00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6"/>
          <a:stretch/>
        </p:blipFill>
        <p:spPr>
          <a:xfrm>
            <a:off x="304800" y="457200"/>
            <a:ext cx="1991712" cy="2605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25" y="3314308"/>
            <a:ext cx="213458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M. V. Vishal</a:t>
            </a:r>
            <a:endParaRPr lang="en-US" sz="24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" y="-455459"/>
            <a:ext cx="914400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  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  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AutoShape 2" descr="https://mail.google.com/mail/u/0?ui=2&amp;ik=bc91f1fb87&amp;attid=0.1&amp;permmsgid=msg-f%3A1637241134531312188&amp;th=16b8a6232b657a3c&amp;view=fimg&amp;disp=thd&amp;attbid=ANGjdJ_X96haCr9mq5xl7GRPlMksMCIcs9jPOZFmWX2zDbsLsxtR-a7aRYjX-XLtfXpdpxD5xD_EyK0obWWDEf3V5R1QcG2c2bFdwQIoa52lTHGyd6Z83-sLwlHJQo8&amp;ats=2524608000000&amp;sz=w360-h240-p-nu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 descr="https://ssl.gstatic.com/ui/v1/icons/mail/images/cleardo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9170"/>
          <a:stretch/>
        </p:blipFill>
        <p:spPr>
          <a:xfrm>
            <a:off x="6651182" y="4139668"/>
            <a:ext cx="1740543" cy="187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6157" y="6204030"/>
            <a:ext cx="256958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Sunil Sake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73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44" y="43714"/>
            <a:ext cx="8535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phase mode can be intuitively thought of as a Wilson line which extends from the horizon to the boundary of the near </a:t>
            </a: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   </a:t>
            </a:r>
            <a:r>
              <a:rPr lang="en-US" sz="2400" dirty="0" smtClean="0"/>
              <a:t>-</a:t>
            </a:r>
            <a:r>
              <a:rPr lang="en-US" sz="2400" dirty="0" smtClean="0"/>
              <a:t>in </a:t>
            </a:r>
            <a:r>
              <a:rPr lang="en-US" sz="2400" dirty="0" smtClean="0"/>
              <a:t>a spherically symmetric </a:t>
            </a:r>
            <a:r>
              <a:rPr lang="en-US" sz="2400" dirty="0" smtClean="0"/>
              <a:t>way</a:t>
            </a:r>
            <a:r>
              <a:rPr lang="en-US" sz="2400" dirty="0" smtClean="0"/>
              <a:t>. (Maldacena)</a:t>
            </a:r>
          </a:p>
          <a:p>
            <a:endParaRPr lang="en-US" sz="2400" dirty="0"/>
          </a:p>
          <a:p>
            <a:r>
              <a:rPr lang="en-US" sz="2400" dirty="0" smtClean="0"/>
              <a:t>Its coupling to the matter field can be determined from gauge invariance.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More generally for a general  isometry group G: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615825" y="4445922"/>
            <a:ext cx="2451465" cy="2350523"/>
            <a:chOff x="2554898" y="3669797"/>
            <a:chExt cx="3178368" cy="2819446"/>
          </a:xfrm>
        </p:grpSpPr>
        <p:sp>
          <p:nvSpPr>
            <p:cNvPr id="8" name="Oval 7"/>
            <p:cNvSpPr/>
            <p:nvPr/>
          </p:nvSpPr>
          <p:spPr>
            <a:xfrm>
              <a:off x="3414037" y="4371597"/>
              <a:ext cx="1457211" cy="141584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54898" y="3669797"/>
              <a:ext cx="3178368" cy="281944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8" idx="7"/>
              <a:endCxn id="9" idx="7"/>
            </p:cNvCxnSpPr>
            <p:nvPr/>
          </p:nvCxnSpPr>
          <p:spPr>
            <a:xfrm flipV="1">
              <a:off x="4657844" y="4082695"/>
              <a:ext cx="609961" cy="496248"/>
            </a:xfrm>
            <a:prstGeom prst="line">
              <a:avLst/>
            </a:pr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3465935" y="4518898"/>
            <a:ext cx="5678065" cy="233910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Phase Mode in SYK models and JT:</a:t>
            </a:r>
            <a:endParaRPr lang="en-US" dirty="0"/>
          </a:p>
          <a:p>
            <a:r>
              <a:rPr lang="en-US" dirty="0" smtClean="0"/>
              <a:t>Davison</a:t>
            </a:r>
            <a:r>
              <a:rPr lang="en-US" dirty="0"/>
              <a:t>, </a:t>
            </a:r>
            <a:r>
              <a:rPr lang="en-US" dirty="0" smtClean="0"/>
              <a:t>Fu</a:t>
            </a:r>
            <a:r>
              <a:rPr lang="en-US" dirty="0"/>
              <a:t>, </a:t>
            </a:r>
            <a:r>
              <a:rPr lang="en-US" dirty="0" smtClean="0"/>
              <a:t>Georges</a:t>
            </a:r>
            <a:r>
              <a:rPr lang="en-US" dirty="0"/>
              <a:t>, </a:t>
            </a:r>
            <a:r>
              <a:rPr lang="en-US" dirty="0" err="1" smtClean="0"/>
              <a:t>Gu</a:t>
            </a:r>
            <a:r>
              <a:rPr lang="en-US" dirty="0"/>
              <a:t>, </a:t>
            </a:r>
            <a:r>
              <a:rPr lang="en-US" dirty="0" smtClean="0"/>
              <a:t>Jensen, </a:t>
            </a:r>
            <a:r>
              <a:rPr lang="en-US" dirty="0" err="1" smtClean="0"/>
              <a:t>Sachdev</a:t>
            </a:r>
            <a:r>
              <a:rPr lang="en-US" dirty="0"/>
              <a:t>, Phys. Rev. B95 </a:t>
            </a:r>
            <a:r>
              <a:rPr lang="en-US" dirty="0" smtClean="0"/>
              <a:t>(</a:t>
            </a:r>
            <a:r>
              <a:rPr lang="en-US" dirty="0"/>
              <a:t>2017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err="1" smtClean="0"/>
              <a:t>Cherns</a:t>
            </a:r>
            <a:r>
              <a:rPr lang="en-US" dirty="0" smtClean="0"/>
              <a:t> Simons theory:</a:t>
            </a:r>
          </a:p>
          <a:p>
            <a:r>
              <a:rPr lang="en-US" dirty="0" smtClean="0"/>
              <a:t>Gaikwad</a:t>
            </a:r>
            <a:r>
              <a:rPr lang="en-US" dirty="0"/>
              <a:t>, </a:t>
            </a:r>
            <a:r>
              <a:rPr lang="en-US" dirty="0" smtClean="0"/>
              <a:t>Joshi</a:t>
            </a:r>
            <a:r>
              <a:rPr lang="en-US" dirty="0"/>
              <a:t>, </a:t>
            </a:r>
            <a:r>
              <a:rPr lang="en-US" dirty="0" err="1" smtClean="0"/>
              <a:t>Mandal,Wadia</a:t>
            </a:r>
            <a:r>
              <a:rPr lang="en-US" dirty="0"/>
              <a:t>,   </a:t>
            </a:r>
            <a:r>
              <a:rPr lang="en-US" dirty="0" smtClean="0"/>
              <a:t>arXiv:1802.07746.</a:t>
            </a:r>
          </a:p>
          <a:p>
            <a:endParaRPr lang="en-US" dirty="0" smtClean="0"/>
          </a:p>
          <a:p>
            <a:r>
              <a:rPr lang="en-US" dirty="0" smtClean="0"/>
              <a:t>(Many more  references)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45" y="949122"/>
            <a:ext cx="583965" cy="240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45" y="3460034"/>
            <a:ext cx="5149449" cy="8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73" y="90685"/>
            <a:ext cx="8843230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Response to low frequency probes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8173" y="856525"/>
            <a:ext cx="893582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In this way the JT model augmented with phase modes gives rise to the leading low frequency response. 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For higher partial wave exchange breaking of conformal invariance is not important. These can be included in standard ways based on </a:t>
            </a:r>
            <a:r>
              <a:rPr lang="en-US" sz="2800" dirty="0" err="1" smtClean="0"/>
              <a:t>AdS</a:t>
            </a:r>
            <a:r>
              <a:rPr lang="en-US" sz="2800" dirty="0" smtClean="0"/>
              <a:t>/CFT.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For rotating case, details (beyond thermodynamics)  are still being worked out. Isometries of          give rise to gauge fields in                          .       . Suggests that rotation can be incorporated also in a near horizon   description.     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03" y="5682044"/>
            <a:ext cx="610393" cy="288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87" y="6088282"/>
            <a:ext cx="696040" cy="2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73" y="206432"/>
            <a:ext cx="8680815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Near AdS2 Near CFT1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8173" y="983846"/>
            <a:ext cx="86808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Our results suggest that the microscopy theory describing a near-extremal black hole should  flow at low energies to a near-CFT1 governed by a </a:t>
            </a:r>
            <a:r>
              <a:rPr lang="en-US" sz="2800" dirty="0" err="1" smtClean="0"/>
              <a:t>Schwarzian</a:t>
            </a:r>
            <a:r>
              <a:rPr lang="en-US" sz="2800" dirty="0" smtClean="0"/>
              <a:t> action and phase modes.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This should be universally true. 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It would be good to check this on the field theory side.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544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23" y="115746"/>
            <a:ext cx="868101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Summary and Conclusions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1023" y="902825"/>
            <a:ext cx="86810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Behaviour</a:t>
            </a:r>
            <a:r>
              <a:rPr lang="en-US" sz="2800" dirty="0" smtClean="0"/>
              <a:t> of extremal and non-extremal black holes is correctly described  by the JT model at low temperatures and low frequencies.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Leading corrections only require that the internal volume  be allowed to change from its attractor value. (Plus phase modes).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Results suggest that an approximate CFT1 described by a </a:t>
            </a:r>
            <a:r>
              <a:rPr lang="en-US" sz="2800" dirty="0" err="1" smtClean="0"/>
              <a:t>Schwarzian</a:t>
            </a:r>
            <a:r>
              <a:rPr lang="en-US" sz="2800" dirty="0" smtClean="0"/>
              <a:t> action arises at low-energies in all CFTs which have extremal black hole gravity duals. Would be worth understanding in the CFTs directly.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03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24" y="312516"/>
            <a:ext cx="868101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Summary and Conclusions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1023" y="1169043"/>
            <a:ext cx="86810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Can a fluid-gravity correspondence for the near-extremal fluid be formulated ? Valid when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r>
              <a:rPr lang="en-US" sz="2800" dirty="0" smtClean="0"/>
              <a:t> L: length scale of variation,    : Chemical Potential </a:t>
            </a:r>
          </a:p>
          <a:p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Results suggest that the JT model could be useful in studying near-extremal Kerr black holes found in nature (The approximation would be valid  at time scales longer than the horizon light crossing time).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76" y="2068786"/>
            <a:ext cx="24257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41" y="3472637"/>
            <a:ext cx="254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365" y="259140"/>
            <a:ext cx="8518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 It,</a:t>
            </a:r>
          </a:p>
          <a:p>
            <a:r>
              <a:rPr lang="en-US" sz="2000" b="1" dirty="0" smtClean="0"/>
              <a:t>But at least a  Bit.</a:t>
            </a:r>
          </a:p>
          <a:p>
            <a:r>
              <a:rPr lang="en-US" sz="2000" b="1" dirty="0" smtClean="0"/>
              <a:t>More secrets lie,</a:t>
            </a:r>
          </a:p>
          <a:p>
            <a:r>
              <a:rPr lang="en-US" sz="2000" b="1" dirty="0" smtClean="0"/>
              <a:t>Beyond our count.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835" b="29451"/>
          <a:stretch/>
        </p:blipFill>
        <p:spPr>
          <a:xfrm>
            <a:off x="289366" y="1828800"/>
            <a:ext cx="8518967" cy="48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Group Photo (June 20) 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68" y="1650725"/>
            <a:ext cx="7351383" cy="4525963"/>
          </a:xfrm>
        </p:spPr>
      </p:pic>
    </p:spTree>
    <p:extLst>
      <p:ext uri="{BB962C8B-B14F-4D97-AF65-F5344CB8AC3E}">
        <p14:creationId xmlns:p14="http://schemas.microsoft.com/office/powerpoint/2010/main" val="3900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9886" y="1292938"/>
            <a:ext cx="6864087" cy="92333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444444"/>
                </a:solidFill>
                <a:latin typeface="Arial" charset="0"/>
              </a:rPr>
              <a:t>ありがとうございます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092455" y="875829"/>
            <a:ext cx="7338950" cy="17575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7453" y="3681350"/>
            <a:ext cx="733895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Thank You Very Much!!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5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3127" y="476672"/>
            <a:ext cx="940169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Pawel </a:t>
            </a:r>
            <a:r>
              <a:rPr lang="en-US" altLang="ja-JP" sz="2800" dirty="0" err="1"/>
              <a:t>Caputa</a:t>
            </a:r>
            <a:r>
              <a:rPr lang="en-US" altLang="ja-JP" sz="2800" dirty="0"/>
              <a:t> (</a:t>
            </a:r>
            <a:r>
              <a:rPr lang="en-US" altLang="ja-JP" sz="2800" dirty="0" smtClean="0"/>
              <a:t>YITP</a:t>
            </a:r>
            <a:r>
              <a:rPr lang="en-US" altLang="ja-JP" sz="2800" dirty="0"/>
              <a:t>) </a:t>
            </a:r>
            <a:r>
              <a:rPr lang="en-US" altLang="ja-JP" sz="2800" dirty="0" smtClean="0"/>
              <a:t>               Keisuke </a:t>
            </a:r>
            <a:r>
              <a:rPr lang="en-US" altLang="ja-JP" sz="2800" dirty="0" err="1"/>
              <a:t>Fujii</a:t>
            </a:r>
            <a:r>
              <a:rPr lang="en-US" altLang="ja-JP" sz="2800" dirty="0"/>
              <a:t> (Osaka) 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dirty="0" smtClean="0"/>
              <a:t> </a:t>
            </a:r>
          </a:p>
          <a:p>
            <a:endParaRPr lang="en-US" altLang="ja-JP" sz="2800" dirty="0" smtClean="0"/>
          </a:p>
          <a:p>
            <a:r>
              <a:rPr lang="en-US" altLang="ja-JP" sz="2800" dirty="0" err="1" smtClean="0"/>
              <a:t>Yasuaki</a:t>
            </a:r>
            <a:r>
              <a:rPr lang="en-US" altLang="ja-JP" sz="2800" dirty="0" smtClean="0"/>
              <a:t> </a:t>
            </a:r>
            <a:r>
              <a:rPr lang="en-US" altLang="ja-JP" sz="2800" dirty="0" err="1"/>
              <a:t>Hikida</a:t>
            </a:r>
            <a:r>
              <a:rPr lang="en-US" altLang="ja-JP" sz="2800" dirty="0"/>
              <a:t> (YITP</a:t>
            </a:r>
            <a:r>
              <a:rPr lang="en-US" altLang="ja-JP" sz="2800" dirty="0" smtClean="0"/>
              <a:t>) </a:t>
            </a:r>
            <a:r>
              <a:rPr lang="en-US" altLang="ja-JP" sz="2800" dirty="0" smtClean="0"/>
              <a:t>    Tomoyuki </a:t>
            </a:r>
            <a:r>
              <a:rPr lang="en-US" altLang="ja-JP" sz="2800" dirty="0" err="1"/>
              <a:t>Morimae</a:t>
            </a:r>
            <a:r>
              <a:rPr lang="en-US" altLang="ja-JP" sz="2800" dirty="0"/>
              <a:t> (YITP)</a:t>
            </a:r>
          </a:p>
          <a:p>
            <a:endParaRPr lang="en-US" altLang="ja-JP" sz="2800" dirty="0" smtClean="0"/>
          </a:p>
          <a:p>
            <a:r>
              <a:rPr lang="en-US" altLang="ja-JP" dirty="0" smtClean="0"/>
              <a:t> 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Tatsuma </a:t>
            </a:r>
            <a:r>
              <a:rPr lang="en-US" altLang="ja-JP" sz="2800" dirty="0" err="1"/>
              <a:t>Nishioka</a:t>
            </a:r>
            <a:r>
              <a:rPr lang="en-US" altLang="ja-JP" sz="2800" dirty="0"/>
              <a:t> (</a:t>
            </a:r>
            <a:r>
              <a:rPr lang="en-US" altLang="ja-JP" sz="2800" dirty="0" smtClean="0"/>
              <a:t>Tokyo) </a:t>
            </a:r>
            <a:r>
              <a:rPr lang="en-US" altLang="ja-JP" sz="2800" dirty="0" smtClean="0"/>
              <a:t>  Tadashi </a:t>
            </a:r>
            <a:r>
              <a:rPr lang="en-US" altLang="ja-JP" sz="2800" dirty="0"/>
              <a:t>Takayanagi (YITP)</a:t>
            </a:r>
          </a:p>
          <a:p>
            <a:r>
              <a:rPr lang="en-US" altLang="ja-JP" dirty="0" smtClean="0"/>
              <a:t>   </a:t>
            </a:r>
          </a:p>
          <a:p>
            <a:r>
              <a:rPr lang="en-US" altLang="ja-JP" sz="2000" dirty="0" smtClean="0"/>
              <a:t> </a:t>
            </a:r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en-US" altLang="ja-JP" sz="2800" dirty="0"/>
              <a:t>Yu Watanabe (YITP) </a:t>
            </a:r>
            <a:r>
              <a:rPr lang="en-US" altLang="ja-JP" sz="2800" dirty="0" smtClean="0"/>
              <a:t>      </a:t>
            </a:r>
            <a:r>
              <a:rPr lang="en-US" altLang="ja-JP" sz="2800" dirty="0" err="1" smtClean="0"/>
              <a:t>Beni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Yoshida (</a:t>
            </a:r>
            <a:r>
              <a:rPr lang="en-US" altLang="ja-JP" sz="2800" dirty="0" smtClean="0"/>
              <a:t>Perimeter)</a:t>
            </a:r>
            <a:endParaRPr kumimoji="1" lang="en-US" altLang="ja-JP" sz="2800" u="sng" dirty="0" smtClean="0"/>
          </a:p>
          <a:p>
            <a:endParaRPr lang="en-US" altLang="ja-JP" sz="2800" u="sng" dirty="0"/>
          </a:p>
          <a:p>
            <a:endParaRPr kumimoji="1" lang="en-US" altLang="ja-JP" u="sng" dirty="0" smtClean="0"/>
          </a:p>
          <a:p>
            <a:endParaRPr kumimoji="1" lang="ja-JP" altLang="en-US" sz="2800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67214" y="-27384"/>
            <a:ext cx="1979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u="sng" dirty="0" smtClean="0"/>
              <a:t>Organizers</a:t>
            </a:r>
            <a:endParaRPr kumimoji="1" lang="ja-JP" altLang="en-US" sz="3200" b="1" u="sng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48" y="1004811"/>
            <a:ext cx="984029" cy="9840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49080"/>
            <a:ext cx="936104" cy="10154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03" y="4149080"/>
            <a:ext cx="895817" cy="10749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17" y="2482164"/>
            <a:ext cx="865089" cy="123996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04811"/>
            <a:ext cx="821584" cy="104452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53394"/>
            <a:ext cx="1827206" cy="102323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75" y="5736966"/>
            <a:ext cx="864096" cy="99639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75" y="5690719"/>
            <a:ext cx="1042645" cy="10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52128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u="sng" dirty="0" smtClean="0"/>
              <a:t>Supporting Staffs (Post-doc and Students)</a:t>
            </a:r>
            <a:endParaRPr kumimoji="1" lang="ja-JP" altLang="en-US" sz="3600" b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6855" y="476672"/>
            <a:ext cx="8229600" cy="61206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b="1" dirty="0" smtClean="0"/>
              <a:t>Yutaro </a:t>
            </a:r>
            <a:r>
              <a:rPr lang="en-US" altLang="ja-JP" b="1" dirty="0" err="1" smtClean="0"/>
              <a:t>Akahoshi</a:t>
            </a:r>
            <a:r>
              <a:rPr lang="en-US" altLang="ja-JP" b="1" dirty="0" smtClean="0"/>
              <a:t>                   Ryu </a:t>
            </a:r>
            <a:r>
              <a:rPr lang="en-US" altLang="ja-JP" b="1" dirty="0"/>
              <a:t>Hayakawa</a:t>
            </a:r>
          </a:p>
          <a:p>
            <a:pPr marL="0" indent="0">
              <a:buNone/>
            </a:pPr>
            <a:r>
              <a:rPr lang="en-US" altLang="ja-JP" b="1" dirty="0"/>
              <a:t>Hayato </a:t>
            </a:r>
            <a:r>
              <a:rPr lang="en-US" altLang="ja-JP" b="1" dirty="0" smtClean="0"/>
              <a:t>Kanno                       Taigen Kawano   </a:t>
            </a:r>
          </a:p>
          <a:p>
            <a:pPr marL="0" indent="0">
              <a:buNone/>
            </a:pPr>
            <a:r>
              <a:rPr lang="en-US" altLang="ja-JP" b="1" dirty="0" smtClean="0"/>
              <a:t>Kazutaka Kimura                  Naokata Kubo   </a:t>
            </a:r>
          </a:p>
          <a:p>
            <a:pPr marL="0" indent="0">
              <a:buNone/>
            </a:pPr>
            <a:r>
              <a:rPr kumimoji="1" lang="en-US" altLang="ja-JP" b="1" dirty="0" err="1" smtClean="0"/>
              <a:t>Yuya</a:t>
            </a:r>
            <a:r>
              <a:rPr kumimoji="1" lang="en-US" altLang="ja-JP" b="1" dirty="0" smtClean="0"/>
              <a:t> Kusuki                           </a:t>
            </a:r>
            <a:r>
              <a:rPr lang="en-US" altLang="ja-JP" b="1" dirty="0" smtClean="0"/>
              <a:t>Kotaro </a:t>
            </a:r>
            <a:r>
              <a:rPr lang="en-US" altLang="ja-JP" b="1" dirty="0"/>
              <a:t>Murakami</a:t>
            </a:r>
          </a:p>
          <a:p>
            <a:pPr marL="0" indent="0">
              <a:buNone/>
            </a:pPr>
            <a:r>
              <a:rPr lang="en-US" altLang="ja-JP" b="1" dirty="0"/>
              <a:t>Hidetoshi </a:t>
            </a:r>
            <a:r>
              <a:rPr lang="en-US" altLang="ja-JP" b="1" dirty="0" smtClean="0"/>
              <a:t>Omiya                  Teppei </a:t>
            </a:r>
            <a:r>
              <a:rPr lang="en-US" altLang="ja-JP" b="1" dirty="0" err="1"/>
              <a:t>Shimaji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 smtClean="0"/>
              <a:t>Tatsuya Sugimoto                </a:t>
            </a:r>
            <a:r>
              <a:rPr kumimoji="1" lang="en-US" altLang="ja-JP" b="1" dirty="0" smtClean="0"/>
              <a:t>Yuki Suzuki</a:t>
            </a:r>
          </a:p>
          <a:p>
            <a:pPr marL="0" indent="0">
              <a:buNone/>
            </a:pPr>
            <a:r>
              <a:rPr lang="en-US" altLang="ja-JP" b="1" dirty="0"/>
              <a:t>Kotaro </a:t>
            </a:r>
            <a:r>
              <a:rPr lang="en-US" altLang="ja-JP" b="1" dirty="0" smtClean="0"/>
              <a:t>Tamaoka                   Koji </a:t>
            </a:r>
            <a:r>
              <a:rPr lang="en-US" altLang="ja-JP" b="1" dirty="0" err="1" smtClean="0"/>
              <a:t>Umemoto</a:t>
            </a:r>
            <a:r>
              <a:rPr lang="en-US" altLang="ja-JP" b="1" dirty="0"/>
              <a:t> </a:t>
            </a:r>
            <a:r>
              <a:rPr lang="en-US" altLang="ja-JP" b="1" dirty="0" smtClean="0"/>
              <a:t>   </a:t>
            </a:r>
          </a:p>
          <a:p>
            <a:pPr marL="0" indent="0">
              <a:buNone/>
            </a:pPr>
            <a:r>
              <a:rPr lang="en-US" altLang="ja-JP" b="1" dirty="0" smtClean="0"/>
              <a:t>Zixia Wei                                Takuya Yoda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7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911" y="347572"/>
            <a:ext cx="86248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62911" y="1221631"/>
            <a:ext cx="86248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Extremal Black holes have been a rich and rewarding subject of study.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Success in State </a:t>
            </a:r>
            <a:r>
              <a:rPr lang="en-US" sz="3200" dirty="0" smtClean="0"/>
              <a:t>counting: Susy and </a:t>
            </a:r>
            <a:r>
              <a:rPr lang="en-US" sz="3200" dirty="0" smtClean="0"/>
              <a:t>Non-</a:t>
            </a:r>
            <a:r>
              <a:rPr lang="en-US" sz="3200" dirty="0"/>
              <a:t>S</a:t>
            </a:r>
            <a:r>
              <a:rPr lang="en-US" sz="3200" dirty="0" smtClean="0"/>
              <a:t>usy</a:t>
            </a:r>
            <a:endParaRPr lang="en-US" sz="3200" dirty="0" smtClean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Attractor Mechanism: Near horizon geometry: </a:t>
            </a:r>
            <a:endParaRPr lang="en-US" sz="3200" dirty="0" smtClean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Moduli and            drawn to fixed values at horizon determined by charges. </a:t>
            </a:r>
            <a:endParaRPr lang="en-US" sz="32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12" y="4771390"/>
            <a:ext cx="10160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25" y="5741383"/>
            <a:ext cx="1117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b="1" dirty="0" smtClean="0"/>
              <a:t>Atsushi Watanabe  (Program Coordinator)</a:t>
            </a:r>
          </a:p>
          <a:p>
            <a:pPr marL="0" indent="0">
              <a:buNone/>
            </a:pP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 err="1" smtClean="0"/>
              <a:t>Asako</a:t>
            </a:r>
            <a:r>
              <a:rPr lang="en-US" altLang="ja-JP" b="1" dirty="0" smtClean="0"/>
              <a:t> Ando (Workshop Secretary)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u="sng" dirty="0" smtClean="0"/>
              <a:t>Supporting Staffs  (Administrations)</a:t>
            </a:r>
            <a:endParaRPr kumimoji="1" lang="ja-JP" alt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5326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60"/>
            <a:ext cx="9144000" cy="4879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06" y="5363882"/>
            <a:ext cx="871070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Thank 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31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73" y="189086"/>
            <a:ext cx="8947230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Next consider a background gauge field. </a:t>
            </a:r>
          </a:p>
          <a:p>
            <a:r>
              <a:rPr lang="en-US" sz="2800" dirty="0" smtClean="0"/>
              <a:t>In this case </a:t>
            </a: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 smtClean="0"/>
              <a:t>phase </a:t>
            </a:r>
            <a:r>
              <a:rPr lang="en-US" sz="2800" dirty="0" smtClean="0"/>
              <a:t>mode which arises  </a:t>
            </a:r>
            <a:r>
              <a:rPr lang="en-US" sz="2800" dirty="0" smtClean="0"/>
              <a:t>also couples to the time </a:t>
            </a:r>
            <a:r>
              <a:rPr lang="en-US" sz="2800" dirty="0" err="1" smtClean="0"/>
              <a:t>reparametrisation</a:t>
            </a:r>
            <a:r>
              <a:rPr lang="en-US" sz="2800" dirty="0" smtClean="0"/>
              <a:t> </a:t>
            </a:r>
            <a:r>
              <a:rPr lang="en-US" sz="2800" dirty="0" smtClean="0"/>
              <a:t>mode.</a:t>
            </a:r>
            <a:endParaRPr lang="en-US" sz="28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88" y="2727739"/>
            <a:ext cx="5041900" cy="10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916221"/>
            <a:ext cx="3460638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R.~A.~Davison</a:t>
            </a:r>
            <a:r>
              <a:rPr lang="en-US" dirty="0"/>
              <a:t>, </a:t>
            </a:r>
            <a:r>
              <a:rPr lang="en-US" dirty="0" err="1"/>
              <a:t>W.~Fu</a:t>
            </a:r>
            <a:r>
              <a:rPr lang="en-US" dirty="0"/>
              <a:t>, </a:t>
            </a:r>
            <a:r>
              <a:rPr lang="en-US" dirty="0" err="1"/>
              <a:t>A.~Georges</a:t>
            </a:r>
            <a:r>
              <a:rPr lang="en-US" dirty="0"/>
              <a:t>, Y.~</a:t>
            </a:r>
            <a:r>
              <a:rPr lang="en-US" dirty="0" err="1"/>
              <a:t>Gu</a:t>
            </a:r>
            <a:r>
              <a:rPr lang="en-US" dirty="0"/>
              <a:t>, </a:t>
            </a:r>
            <a:r>
              <a:rPr lang="en-US" dirty="0" err="1"/>
              <a:t>K.~Jensen</a:t>
            </a:r>
            <a:r>
              <a:rPr lang="en-US" dirty="0"/>
              <a:t> and S.~</a:t>
            </a:r>
            <a:r>
              <a:rPr lang="en-US" dirty="0" err="1"/>
              <a:t>Sachdev</a:t>
            </a:r>
            <a:r>
              <a:rPr lang="en-US" dirty="0" smtClean="0"/>
              <a:t>, </a:t>
            </a:r>
            <a:r>
              <a:rPr lang="en-US" dirty="0"/>
              <a:t>Phys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Rev. B95 </a:t>
            </a:r>
            <a:r>
              <a:rPr lang="en-US" dirty="0"/>
              <a:t>no. 15, 155131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808" y="55620"/>
            <a:ext cx="89391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Cumulative contribution:</a:t>
            </a:r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No. of KK modes </a:t>
            </a:r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For                               </a:t>
            </a:r>
          </a:p>
          <a:p>
            <a:r>
              <a:rPr lang="en-US" sz="2800" dirty="0" smtClean="0"/>
              <a:t>    Higher partial wave channels can be neglected. </a:t>
            </a:r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For                                                                                                       </a:t>
            </a:r>
          </a:p>
          <a:p>
            <a:r>
              <a:rPr lang="en-US" sz="2800" dirty="0" smtClean="0"/>
              <a:t>      Higher partial waves are important. Their     contribution can be obtained from             region neglecting breaking of conformal invariance</a:t>
            </a:r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        determined </a:t>
            </a:r>
            <a:r>
              <a:rPr lang="en-US" sz="2800" dirty="0"/>
              <a:t>by requirement that the response arises from near horizon geometry.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52" y="665708"/>
            <a:ext cx="2781300" cy="1016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52" y="1828944"/>
            <a:ext cx="2273300" cy="393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52" y="3143260"/>
            <a:ext cx="37338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23" y="4032404"/>
            <a:ext cx="1016000" cy="419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1" y="5368928"/>
            <a:ext cx="10033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34" y="171987"/>
            <a:ext cx="86248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43934" y="1188898"/>
            <a:ext cx="862487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low-energy </a:t>
            </a:r>
            <a:r>
              <a:rPr lang="en-US" sz="3200" dirty="0" err="1" smtClean="0"/>
              <a:t>behaviour</a:t>
            </a:r>
            <a:r>
              <a:rPr lang="en-US" sz="3200" dirty="0" smtClean="0"/>
              <a:t> of near-</a:t>
            </a:r>
            <a:r>
              <a:rPr lang="en-US" sz="3200" dirty="0" err="1" smtClean="0"/>
              <a:t>extremal</a:t>
            </a:r>
            <a:r>
              <a:rPr lang="en-US" sz="3200" dirty="0" smtClean="0"/>
              <a:t> systems has proved to be a rich and rewarding area of study.</a:t>
            </a:r>
          </a:p>
          <a:p>
            <a:endParaRPr lang="en-US" sz="3200" dirty="0"/>
          </a:p>
          <a:p>
            <a:r>
              <a:rPr lang="en-US" sz="3200" dirty="0" smtClean="0"/>
              <a:t>For black </a:t>
            </a:r>
            <a:r>
              <a:rPr lang="en-US" sz="3200" dirty="0" err="1" smtClean="0"/>
              <a:t>branes</a:t>
            </a:r>
            <a:r>
              <a:rPr lang="en-US" sz="3200" dirty="0" smtClean="0"/>
              <a:t> (as opposed to black holes) the situation is now quite well understood. </a:t>
            </a:r>
          </a:p>
          <a:p>
            <a:endParaRPr lang="en-US" sz="3200" dirty="0"/>
          </a:p>
          <a:p>
            <a:r>
              <a:rPr lang="en-US" sz="3200" dirty="0" smtClean="0"/>
              <a:t>The near-horizon region is often</a:t>
            </a:r>
          </a:p>
          <a:p>
            <a:r>
              <a:rPr lang="en-US" sz="3200" dirty="0"/>
              <a:t>w</a:t>
            </a:r>
            <a:r>
              <a:rPr lang="en-US" sz="3200" dirty="0" smtClean="0"/>
              <a:t>ith 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96" y="5176569"/>
            <a:ext cx="2222500" cy="495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22" y="5671869"/>
            <a:ext cx="1041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4" y="699185"/>
            <a:ext cx="7332563" cy="102609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4464"/>
            <a:ext cx="9144000" cy="837739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7" y="3939626"/>
            <a:ext cx="7264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73" y="206432"/>
            <a:ext cx="8680815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Near AdS2 Near CFT1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8172" y="1377386"/>
            <a:ext cx="86808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</a:t>
            </a:r>
            <a:r>
              <a:rPr lang="en-US" sz="3200" dirty="0" err="1" smtClean="0"/>
              <a:t>behaviour</a:t>
            </a:r>
            <a:r>
              <a:rPr lang="en-US" sz="3200" dirty="0" smtClean="0"/>
              <a:t> of near-extremal black holes, at low frequencies, arises from the near horizon        region after incorporating some effects due to the breaking of conformal invariance.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bulk dynamics itself reduces to that of the  boundary. 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21" y="2558004"/>
            <a:ext cx="752157" cy="3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846752" y="828205"/>
            <a:ext cx="6497900" cy="1177892"/>
          </a:xfrm>
          <a:custGeom>
            <a:avLst/>
            <a:gdLst>
              <a:gd name="connsiteX0" fmla="*/ 0 w 6497900"/>
              <a:gd name="connsiteY0" fmla="*/ 1177892 h 1177892"/>
              <a:gd name="connsiteX1" fmla="*/ 2485033 w 6497900"/>
              <a:gd name="connsiteY1" fmla="*/ 1122679 h 1177892"/>
              <a:gd name="connsiteX2" fmla="*/ 2485033 w 6497900"/>
              <a:gd name="connsiteY2" fmla="*/ 1122679 h 1177892"/>
              <a:gd name="connsiteX3" fmla="*/ 4233759 w 6497900"/>
              <a:gd name="connsiteY3" fmla="*/ 901824 h 1177892"/>
              <a:gd name="connsiteX4" fmla="*/ 6350639 w 6497900"/>
              <a:gd name="connsiteY4" fmla="*/ 73619 h 1177892"/>
              <a:gd name="connsiteX5" fmla="*/ 6350639 w 6497900"/>
              <a:gd name="connsiteY5" fmla="*/ 73619 h 1177892"/>
              <a:gd name="connsiteX6" fmla="*/ 6497900 w 6497900"/>
              <a:gd name="connsiteY6" fmla="*/ 0 h 117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7900" h="1177892">
                <a:moveTo>
                  <a:pt x="0" y="1177892"/>
                </a:moveTo>
                <a:lnTo>
                  <a:pt x="2485033" y="1122679"/>
                </a:lnTo>
                <a:lnTo>
                  <a:pt x="2485033" y="1122679"/>
                </a:lnTo>
                <a:cubicBezTo>
                  <a:pt x="2776487" y="1085870"/>
                  <a:pt x="3589491" y="1076667"/>
                  <a:pt x="4233759" y="901824"/>
                </a:cubicBezTo>
                <a:cubicBezTo>
                  <a:pt x="4878027" y="726981"/>
                  <a:pt x="6350639" y="73619"/>
                  <a:pt x="6350639" y="73619"/>
                </a:cubicBezTo>
                <a:lnTo>
                  <a:pt x="6350639" y="73619"/>
                </a:lnTo>
                <a:lnTo>
                  <a:pt x="6497900" y="0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rot="11826468">
            <a:off x="1017559" y="3097129"/>
            <a:ext cx="6497900" cy="1177892"/>
          </a:xfrm>
          <a:custGeom>
            <a:avLst/>
            <a:gdLst>
              <a:gd name="connsiteX0" fmla="*/ 0 w 6497900"/>
              <a:gd name="connsiteY0" fmla="*/ 1177892 h 1177892"/>
              <a:gd name="connsiteX1" fmla="*/ 2485033 w 6497900"/>
              <a:gd name="connsiteY1" fmla="*/ 1122679 h 1177892"/>
              <a:gd name="connsiteX2" fmla="*/ 2485033 w 6497900"/>
              <a:gd name="connsiteY2" fmla="*/ 1122679 h 1177892"/>
              <a:gd name="connsiteX3" fmla="*/ 4233759 w 6497900"/>
              <a:gd name="connsiteY3" fmla="*/ 901824 h 1177892"/>
              <a:gd name="connsiteX4" fmla="*/ 6350639 w 6497900"/>
              <a:gd name="connsiteY4" fmla="*/ 73619 h 1177892"/>
              <a:gd name="connsiteX5" fmla="*/ 6350639 w 6497900"/>
              <a:gd name="connsiteY5" fmla="*/ 73619 h 1177892"/>
              <a:gd name="connsiteX6" fmla="*/ 6497900 w 6497900"/>
              <a:gd name="connsiteY6" fmla="*/ 0 h 117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7900" h="1177892">
                <a:moveTo>
                  <a:pt x="0" y="1177892"/>
                </a:moveTo>
                <a:lnTo>
                  <a:pt x="2485033" y="1122679"/>
                </a:lnTo>
                <a:lnTo>
                  <a:pt x="2485033" y="1122679"/>
                </a:lnTo>
                <a:cubicBezTo>
                  <a:pt x="2776487" y="1085870"/>
                  <a:pt x="3589491" y="1076667"/>
                  <a:pt x="4233759" y="901824"/>
                </a:cubicBezTo>
                <a:cubicBezTo>
                  <a:pt x="4878027" y="726981"/>
                  <a:pt x="6350639" y="73619"/>
                  <a:pt x="6350639" y="73619"/>
                </a:cubicBezTo>
                <a:lnTo>
                  <a:pt x="6350639" y="73619"/>
                </a:lnTo>
                <a:lnTo>
                  <a:pt x="6497900" y="0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28282" y="1619601"/>
            <a:ext cx="36815" cy="200609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3758" y="4509118"/>
            <a:ext cx="5172550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Boundary </a:t>
            </a:r>
            <a:r>
              <a:rPr lang="en-US" sz="2400" dirty="0" smtClean="0"/>
              <a:t>fluctuations described by </a:t>
            </a:r>
            <a:r>
              <a:rPr lang="en-US" sz="2400" dirty="0" err="1" smtClean="0"/>
              <a:t>Schwarzian</a:t>
            </a:r>
            <a:r>
              <a:rPr lang="en-US" sz="2400" dirty="0" smtClean="0"/>
              <a:t> action, along with phase modes, give rise to response.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12868" y="3754531"/>
            <a:ext cx="515414" cy="754587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343758" y="1122678"/>
            <a:ext cx="0" cy="1044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6561" y="404900"/>
            <a:ext cx="362630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/>
              <a:t>long throat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41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34" y="171987"/>
            <a:ext cx="86248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43934" y="1188898"/>
            <a:ext cx="86248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 be understood by </a:t>
            </a:r>
            <a:r>
              <a:rPr lang="en-US" sz="3200" dirty="0" err="1" smtClean="0"/>
              <a:t>extremising</a:t>
            </a:r>
            <a:r>
              <a:rPr lang="en-US" sz="3200" dirty="0" smtClean="0"/>
              <a:t> an Effective potential or Entropy </a:t>
            </a:r>
            <a:r>
              <a:rPr lang="en-US" sz="3200" dirty="0" smtClean="0"/>
              <a:t>F</a:t>
            </a:r>
            <a:r>
              <a:rPr lang="en-US" sz="3200" dirty="0" smtClean="0"/>
              <a:t>unction</a:t>
            </a:r>
          </a:p>
          <a:p>
            <a:endParaRPr lang="en-US" sz="3200" dirty="0"/>
          </a:p>
          <a:p>
            <a:r>
              <a:rPr lang="en-US" sz="3200" dirty="0" smtClean="0"/>
              <a:t>Works for Susy and Non-</a:t>
            </a:r>
            <a:r>
              <a:rPr lang="en-US" sz="3200" dirty="0" err="1" smtClean="0"/>
              <a:t>susy</a:t>
            </a:r>
            <a:r>
              <a:rPr lang="en-US" sz="3200" dirty="0" smtClean="0"/>
              <a:t> cases. </a:t>
            </a:r>
          </a:p>
          <a:p>
            <a:endParaRPr lang="en-US" sz="3200" dirty="0"/>
          </a:p>
          <a:p>
            <a:r>
              <a:rPr lang="en-US" sz="2400" dirty="0" smtClean="0"/>
              <a:t>Ferrara, </a:t>
            </a:r>
            <a:r>
              <a:rPr lang="en-US" sz="2400" dirty="0" err="1" smtClean="0"/>
              <a:t>Kallosh</a:t>
            </a:r>
            <a:r>
              <a:rPr lang="en-US" sz="2400" dirty="0" smtClean="0"/>
              <a:t>, </a:t>
            </a:r>
            <a:r>
              <a:rPr lang="en-US" sz="2400" dirty="0" err="1" smtClean="0"/>
              <a:t>Strominger</a:t>
            </a:r>
            <a:r>
              <a:rPr lang="en-US" sz="2400" dirty="0"/>
              <a:t> </a:t>
            </a:r>
            <a:r>
              <a:rPr lang="is-IS" sz="2400" dirty="0"/>
              <a:t>Phys. Rev. D 52, R5412 (1995</a:t>
            </a:r>
            <a:r>
              <a:rPr lang="is-IS" sz="2400" dirty="0" smtClean="0"/>
              <a:t>), ..., </a:t>
            </a:r>
          </a:p>
          <a:p>
            <a:endParaRPr lang="en-US" sz="2400" dirty="0" smtClean="0"/>
          </a:p>
          <a:p>
            <a:r>
              <a:rPr lang="en-US" sz="2400" dirty="0" smtClean="0"/>
              <a:t>A. Sen, </a:t>
            </a:r>
            <a:r>
              <a:rPr lang="is-IS" sz="2400" i="1" dirty="0"/>
              <a:t>JHEP </a:t>
            </a:r>
            <a:r>
              <a:rPr lang="is-IS" sz="2400" b="1" dirty="0"/>
              <a:t>09 </a:t>
            </a:r>
            <a:r>
              <a:rPr lang="is-IS" sz="2400" dirty="0"/>
              <a:t>(2005) 038 </a:t>
            </a:r>
            <a:endParaRPr lang="is-IS" sz="2400" dirty="0"/>
          </a:p>
          <a:p>
            <a:r>
              <a:rPr lang="en-US" sz="3200" dirty="0" smtClean="0"/>
              <a:t> </a:t>
            </a:r>
          </a:p>
          <a:p>
            <a:r>
              <a:rPr lang="en-US" sz="2400" dirty="0" smtClean="0"/>
              <a:t>Goldstein, </a:t>
            </a:r>
            <a:r>
              <a:rPr lang="en-US" sz="2400" dirty="0" err="1" smtClean="0"/>
              <a:t>Iizuka</a:t>
            </a:r>
            <a:r>
              <a:rPr lang="en-US" sz="2400" dirty="0" smtClean="0"/>
              <a:t>, Jena and ST, PRD 72 (2005) 124021 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09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/>
          <p:cNvPicPr>
            <a:picLocks noChangeAspect="1" noChangeArrowheads="1"/>
          </p:cNvPicPr>
          <p:nvPr/>
        </p:nvPicPr>
        <p:blipFill rotWithShape="1">
          <a:blip r:embed="rId2">
            <a:lum bright="18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/>
          <a:stretch/>
        </p:blipFill>
        <p:spPr bwMode="auto">
          <a:xfrm>
            <a:off x="0" y="731520"/>
            <a:ext cx="7800975" cy="436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5"/>
          <a:stretch/>
        </p:blipFill>
        <p:spPr bwMode="auto">
          <a:xfrm>
            <a:off x="609600" y="5095875"/>
            <a:ext cx="79152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770" y="5703570"/>
            <a:ext cx="704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Goldstein, </a:t>
            </a:r>
            <a:r>
              <a:rPr lang="en-US" dirty="0" err="1"/>
              <a:t>Iizuka</a:t>
            </a:r>
            <a:r>
              <a:rPr lang="en-US" dirty="0"/>
              <a:t>, Jena and ST, PRD 72 (2005) 124021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34" y="171987"/>
            <a:ext cx="86248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43934" y="1188898"/>
            <a:ext cx="8624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E.g.: Extremal Kerr in 4- Dim</a:t>
            </a:r>
          </a:p>
          <a:p>
            <a:endParaRPr lang="en-US" sz="3200" dirty="0"/>
          </a:p>
          <a:p>
            <a:r>
              <a:rPr lang="en-US" sz="3200" dirty="0" smtClean="0"/>
              <a:t>Near-horizon geometry can be understood as an attractor obtained by </a:t>
            </a:r>
            <a:r>
              <a:rPr lang="en-US" sz="3200" dirty="0" err="1" smtClean="0"/>
              <a:t>extremising</a:t>
            </a:r>
            <a:r>
              <a:rPr lang="en-US" sz="3200" dirty="0" smtClean="0"/>
              <a:t> the entropy function.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43934" y="5372100"/>
            <a:ext cx="8171416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Bardeen Horowitz, PRD 60 (1999) 104030; </a:t>
            </a:r>
          </a:p>
          <a:p>
            <a:r>
              <a:rPr lang="en-US" dirty="0" err="1" smtClean="0"/>
              <a:t>Astefanesci</a:t>
            </a:r>
            <a:r>
              <a:rPr lang="en-US" dirty="0" smtClean="0"/>
              <a:t>, Goldstein Jena, Sen, ST, JHEP 10 (2006) 058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19" y="4083172"/>
            <a:ext cx="8691903" cy="6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16" y="727639"/>
            <a:ext cx="84514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Beyond </a:t>
            </a:r>
            <a:r>
              <a:rPr lang="en-US" sz="3200" u="sng" dirty="0" err="1" smtClean="0">
                <a:solidFill>
                  <a:srgbClr val="FF0000"/>
                </a:solidFill>
              </a:rPr>
              <a:t>Extremality</a:t>
            </a:r>
            <a:r>
              <a:rPr lang="en-US" sz="3200" u="sng" dirty="0" smtClean="0">
                <a:solidFill>
                  <a:srgbClr val="FF0000"/>
                </a:solidFill>
              </a:rPr>
              <a:t>?</a:t>
            </a:r>
          </a:p>
          <a:p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Here the situation for black holes, unlike extended black branes, has been less clear until recently.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For black branes at small temperatures or low frequencies  the response can be understood as arising from the near horizon             region.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The celebrated </a:t>
            </a:r>
            <a:r>
              <a:rPr lang="en-US" sz="3200" dirty="0" err="1" smtClean="0"/>
              <a:t>AdS</a:t>
            </a:r>
            <a:r>
              <a:rPr lang="en-US" sz="3200" dirty="0" smtClean="0"/>
              <a:t>/CFT correspondence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25" y="5289630"/>
            <a:ext cx="1194538" cy="3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24935</TotalTime>
  <Words>2324</Words>
  <Application>Microsoft Macintosh PowerPoint</Application>
  <PresentationFormat>On-screen Show (4:3)</PresentationFormat>
  <Paragraphs>343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Calibri</vt:lpstr>
      <vt:lpstr>ＭＳ Ｐゴシック</vt:lpstr>
      <vt:lpstr>News Gothic MT</vt:lpstr>
      <vt:lpstr>Wingdings 2</vt:lpstr>
      <vt:lpstr>Arial</vt:lpstr>
      <vt:lpstr>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Photo (June 20) </vt:lpstr>
      <vt:lpstr>PowerPoint Presentation</vt:lpstr>
      <vt:lpstr>PowerPoint Presentation</vt:lpstr>
      <vt:lpstr>Supporting Staffs (Post-doc and Students)</vt:lpstr>
      <vt:lpstr>Supporting Staffs  (Administrations)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TIFR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Sandip Trivedi</dc:creator>
  <cp:lastModifiedBy>Microsoft Office User</cp:lastModifiedBy>
  <cp:revision>188</cp:revision>
  <dcterms:created xsi:type="dcterms:W3CDTF">2018-12-10T07:45:07Z</dcterms:created>
  <dcterms:modified xsi:type="dcterms:W3CDTF">2019-06-28T02:14:49Z</dcterms:modified>
</cp:coreProperties>
</file>