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79" r:id="rId2"/>
    <p:sldId id="580" r:id="rId3"/>
    <p:sldId id="581" r:id="rId4"/>
    <p:sldId id="582" r:id="rId5"/>
    <p:sldId id="583" r:id="rId6"/>
    <p:sldId id="584" r:id="rId7"/>
    <p:sldId id="585" r:id="rId8"/>
    <p:sldId id="586" r:id="rId9"/>
    <p:sldId id="587" r:id="rId10"/>
    <p:sldId id="588" r:id="rId11"/>
    <p:sldId id="589" r:id="rId12"/>
    <p:sldId id="590" r:id="rId13"/>
    <p:sldId id="591" r:id="rId14"/>
    <p:sldId id="592" r:id="rId15"/>
    <p:sldId id="593" r:id="rId16"/>
    <p:sldId id="594" r:id="rId17"/>
    <p:sldId id="595" r:id="rId18"/>
    <p:sldId id="596" r:id="rId19"/>
    <p:sldId id="597" r:id="rId20"/>
    <p:sldId id="598" r:id="rId21"/>
    <p:sldId id="599" r:id="rId22"/>
    <p:sldId id="600" r:id="rId23"/>
    <p:sldId id="601" r:id="rId24"/>
    <p:sldId id="655" r:id="rId25"/>
    <p:sldId id="604" r:id="rId26"/>
    <p:sldId id="773" r:id="rId27"/>
    <p:sldId id="774" r:id="rId28"/>
    <p:sldId id="602" r:id="rId29"/>
    <p:sldId id="720" r:id="rId30"/>
    <p:sldId id="721" r:id="rId31"/>
    <p:sldId id="722" r:id="rId32"/>
    <p:sldId id="723" r:id="rId33"/>
    <p:sldId id="724" r:id="rId34"/>
    <p:sldId id="725" r:id="rId35"/>
    <p:sldId id="729" r:id="rId36"/>
    <p:sldId id="730" r:id="rId37"/>
    <p:sldId id="726" r:id="rId38"/>
    <p:sldId id="727" r:id="rId39"/>
    <p:sldId id="728" r:id="rId40"/>
    <p:sldId id="740" r:id="rId41"/>
    <p:sldId id="617" r:id="rId42"/>
    <p:sldId id="625" r:id="rId43"/>
    <p:sldId id="626" r:id="rId44"/>
    <p:sldId id="627" r:id="rId45"/>
    <p:sldId id="629" r:id="rId46"/>
    <p:sldId id="732" r:id="rId47"/>
    <p:sldId id="733" r:id="rId48"/>
    <p:sldId id="734" r:id="rId49"/>
    <p:sldId id="735" r:id="rId50"/>
    <p:sldId id="736" r:id="rId51"/>
    <p:sldId id="656" r:id="rId52"/>
    <p:sldId id="657" r:id="rId53"/>
    <p:sldId id="684" r:id="rId54"/>
    <p:sldId id="685" r:id="rId55"/>
    <p:sldId id="686" r:id="rId56"/>
    <p:sldId id="687" r:id="rId57"/>
    <p:sldId id="688" r:id="rId58"/>
    <p:sldId id="689" r:id="rId59"/>
    <p:sldId id="690" r:id="rId60"/>
    <p:sldId id="691" r:id="rId61"/>
    <p:sldId id="737" r:id="rId62"/>
    <p:sldId id="694" r:id="rId63"/>
    <p:sldId id="739" r:id="rId64"/>
    <p:sldId id="738" r:id="rId65"/>
    <p:sldId id="695" r:id="rId66"/>
    <p:sldId id="645" r:id="rId67"/>
    <p:sldId id="717" r:id="rId68"/>
    <p:sldId id="692" r:id="rId69"/>
    <p:sldId id="693" r:id="rId70"/>
    <p:sldId id="696" r:id="rId71"/>
    <p:sldId id="698" r:id="rId72"/>
    <p:sldId id="699" r:id="rId73"/>
    <p:sldId id="700" r:id="rId74"/>
    <p:sldId id="701" r:id="rId75"/>
    <p:sldId id="702" r:id="rId76"/>
    <p:sldId id="703" r:id="rId77"/>
    <p:sldId id="704" r:id="rId78"/>
    <p:sldId id="705" r:id="rId79"/>
    <p:sldId id="706" r:id="rId80"/>
    <p:sldId id="707" r:id="rId81"/>
    <p:sldId id="708" r:id="rId82"/>
    <p:sldId id="709" r:id="rId83"/>
    <p:sldId id="710" r:id="rId84"/>
    <p:sldId id="711" r:id="rId85"/>
    <p:sldId id="712" r:id="rId86"/>
    <p:sldId id="713" r:id="rId87"/>
    <p:sldId id="714" r:id="rId88"/>
    <p:sldId id="715" r:id="rId89"/>
    <p:sldId id="716" r:id="rId90"/>
    <p:sldId id="646" r:id="rId91"/>
    <p:sldId id="772" r:id="rId9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546" autoAdjust="0"/>
    <p:restoredTop sz="97045" autoAdjust="0"/>
  </p:normalViewPr>
  <p:slideViewPr>
    <p:cSldViewPr snapToGrid="0" snapToObjects="1">
      <p:cViewPr varScale="1">
        <p:scale>
          <a:sx n="119" d="100"/>
          <a:sy n="119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50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60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15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02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486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78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85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42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72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40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44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797D2-848D-BE4D-B7B3-669FAB976B72}" type="datetimeFigureOut">
              <a:rPr kumimoji="1" lang="ja-JP" altLang="en-US" smtClean="0"/>
              <a:t>17/08/24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82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emf"/><Relationship Id="rId12" Type="http://schemas.openxmlformats.org/officeDocument/2006/relationships/image" Target="../media/image75.emf"/><Relationship Id="rId13" Type="http://schemas.openxmlformats.org/officeDocument/2006/relationships/image" Target="../media/image76.emf"/><Relationship Id="rId14" Type="http://schemas.openxmlformats.org/officeDocument/2006/relationships/image" Target="../media/image77.emf"/><Relationship Id="rId15" Type="http://schemas.openxmlformats.org/officeDocument/2006/relationships/image" Target="../media/image78.emf"/><Relationship Id="rId16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7" Type="http://schemas.openxmlformats.org/officeDocument/2006/relationships/image" Target="../media/image70.emf"/><Relationship Id="rId8" Type="http://schemas.openxmlformats.org/officeDocument/2006/relationships/image" Target="../media/image71.emf"/><Relationship Id="rId9" Type="http://schemas.openxmlformats.org/officeDocument/2006/relationships/image" Target="../media/image72.emf"/><Relationship Id="rId10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Relationship Id="rId3" Type="http://schemas.openxmlformats.org/officeDocument/2006/relationships/image" Target="../media/image9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4" Type="http://schemas.openxmlformats.org/officeDocument/2006/relationships/image" Target="../media/image100.tiff"/><Relationship Id="rId5" Type="http://schemas.openxmlformats.org/officeDocument/2006/relationships/image" Target="../media/image10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6" Type="http://schemas.openxmlformats.org/officeDocument/2006/relationships/image" Target="../media/image106.emf"/><Relationship Id="rId7" Type="http://schemas.openxmlformats.org/officeDocument/2006/relationships/image" Target="../media/image107.emf"/><Relationship Id="rId8" Type="http://schemas.openxmlformats.org/officeDocument/2006/relationships/image" Target="../media/image108.emf"/><Relationship Id="rId9" Type="http://schemas.openxmlformats.org/officeDocument/2006/relationships/image" Target="../media/image109.emf"/><Relationship Id="rId10" Type="http://schemas.openxmlformats.org/officeDocument/2006/relationships/image" Target="../media/image110.emf"/><Relationship Id="rId11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tiff"/><Relationship Id="rId3" Type="http://schemas.openxmlformats.org/officeDocument/2006/relationships/image" Target="../media/image98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2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4" Type="http://schemas.openxmlformats.org/officeDocument/2006/relationships/image" Target="../media/image1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emf"/><Relationship Id="rId7" Type="http://schemas.openxmlformats.org/officeDocument/2006/relationships/image" Target="../media/image12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4" Type="http://schemas.openxmlformats.org/officeDocument/2006/relationships/image" Target="../media/image132.emf"/><Relationship Id="rId5" Type="http://schemas.openxmlformats.org/officeDocument/2006/relationships/image" Target="../media/image133.emf"/><Relationship Id="rId6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7.emf"/><Relationship Id="rId5" Type="http://schemas.openxmlformats.org/officeDocument/2006/relationships/image" Target="../media/image138.emf"/><Relationship Id="rId6" Type="http://schemas.openxmlformats.org/officeDocument/2006/relationships/image" Target="../media/image139.emf"/><Relationship Id="rId7" Type="http://schemas.openxmlformats.org/officeDocument/2006/relationships/image" Target="../media/image120.png"/><Relationship Id="rId8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6" Type="http://schemas.openxmlformats.org/officeDocument/2006/relationships/image" Target="../media/image141.emf"/><Relationship Id="rId7" Type="http://schemas.openxmlformats.org/officeDocument/2006/relationships/image" Target="../media/image142.emf"/><Relationship Id="rId8" Type="http://schemas.openxmlformats.org/officeDocument/2006/relationships/image" Target="../media/image120.png"/><Relationship Id="rId9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4" Type="http://schemas.openxmlformats.org/officeDocument/2006/relationships/image" Target="../media/image140.emf"/><Relationship Id="rId5" Type="http://schemas.openxmlformats.org/officeDocument/2006/relationships/image" Target="../media/image120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5" Type="http://schemas.openxmlformats.org/officeDocument/2006/relationships/image" Target="../media/image148.emf"/><Relationship Id="rId6" Type="http://schemas.openxmlformats.org/officeDocument/2006/relationships/image" Target="../media/image119.png"/><Relationship Id="rId7" Type="http://schemas.openxmlformats.org/officeDocument/2006/relationships/image" Target="../media/image144.png"/><Relationship Id="rId8" Type="http://schemas.openxmlformats.org/officeDocument/2006/relationships/image" Target="../media/image140.emf"/><Relationship Id="rId9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74969" y="956128"/>
            <a:ext cx="6172162" cy="4980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700" dirty="0" smtClean="0">
                <a:latin typeface="Century Gothic"/>
                <a:cs typeface="Century Gothic"/>
              </a:rPr>
              <a:t>1. Introduction</a:t>
            </a:r>
            <a:endParaRPr lang="en-US" altLang="ja-JP" sz="1700" dirty="0"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latin typeface="Century Gothic"/>
                <a:cs typeface="Century Gothic"/>
              </a:rPr>
              <a:t>2. </a:t>
            </a:r>
            <a:r>
              <a:rPr lang="ja-JP" altLang="ja-JP" sz="1700" dirty="0" smtClean="0">
                <a:latin typeface="Century Gothic"/>
                <a:cs typeface="Century Gothic"/>
              </a:rPr>
              <a:t>T</a:t>
            </a:r>
            <a:r>
              <a:rPr lang="en-US" altLang="ja-JP" sz="1700" dirty="0" err="1" smtClean="0">
                <a:latin typeface="Century Gothic"/>
                <a:cs typeface="Century Gothic"/>
              </a:rPr>
              <a:t>heoretical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framework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for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heavy hadrons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2.1 Heavy quark symmetry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2.2 Heavy hadron </a:t>
            </a: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effective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theory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latin typeface="Century Gothic"/>
                <a:cs typeface="Century Gothic"/>
              </a:rPr>
              <a:t>3</a:t>
            </a:r>
            <a:r>
              <a:rPr lang="en-US" altLang="ja-JP" sz="1700" dirty="0" smtClean="0">
                <a:latin typeface="Century Gothic"/>
                <a:cs typeface="Century Gothic"/>
              </a:rPr>
              <a:t>. Heavy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exotic hadrons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-X</a:t>
            </a:r>
            <a:r>
              <a:rPr lang="en-US" altLang="ja-JP" sz="1700" dirty="0">
                <a:latin typeface="Century Gothic"/>
                <a:cs typeface="Century Gothic"/>
              </a:rPr>
              <a:t>, Y, Z </a:t>
            </a:r>
            <a:r>
              <a:rPr lang="en-US" altLang="ja-JP" sz="1700" dirty="0" smtClean="0"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.1 What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does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“exotic”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mean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G丸ｺﾞｼｯｸM-PRO"/>
                <a:ea typeface="HG丸ｺﾞｼｯｸM-PRO"/>
                <a:cs typeface="HG丸ｺﾞｼｯｸM-PRO"/>
              </a:rPr>
              <a:t>?</a:t>
            </a:r>
            <a:endParaRPr lang="en-US" altLang="ja-JP" sz="1700" dirty="0">
              <a:solidFill>
                <a:schemeClr val="tx1">
                  <a:lumMod val="50000"/>
                  <a:lumOff val="50000"/>
                </a:schemeClr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3.2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X(3872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.3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Y(4260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endParaRPr lang="en-US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3.4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3900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3.5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10610) and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10650)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3.6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4380) and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4450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r>
              <a:rPr lang="ja-JP" altLang="en-US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:</a:t>
            </a:r>
            <a:r>
              <a:rPr lang="ja-JP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ch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arm pentaquark 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3.7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T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-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new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possible exotic 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.8 Brief summary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>
                <a:solidFill>
                  <a:schemeClr val="accent2"/>
                </a:solidFill>
                <a:latin typeface="Century Gothic"/>
                <a:cs typeface="Century Gothic"/>
              </a:rPr>
              <a:t>4</a:t>
            </a:r>
            <a:r>
              <a:rPr lang="ro-RO" altLang="ja-JP" sz="17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solidFill>
                  <a:schemeClr val="accent2"/>
                </a:solidFill>
                <a:latin typeface="Century Gothic"/>
                <a:cs typeface="Century Gothic"/>
              </a:rPr>
              <a:t>Heavy hadrons at extreme conditions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4.1 </a:t>
            </a:r>
            <a:r>
              <a:rPr lang="ro-RO" altLang="ja-JP" sz="1700" dirty="0">
                <a:solidFill>
                  <a:schemeClr val="accent2"/>
                </a:solidFill>
                <a:latin typeface="Century Gothic"/>
                <a:cs typeface="Century Gothic"/>
              </a:rPr>
              <a:t>Productions in relativistic heavy ion collisions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4.2 </a:t>
            </a:r>
            <a:r>
              <a:rPr lang="ro-RO" altLang="ja-JP" sz="1700" dirty="0">
                <a:solidFill>
                  <a:schemeClr val="accent2"/>
                </a:solidFill>
                <a:latin typeface="Century Gothic"/>
                <a:cs typeface="Century Gothic"/>
              </a:rPr>
              <a:t>Properties of heavy hadrons in nuclear matter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5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Summary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6245" y="112863"/>
            <a:ext cx="215151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2800" dirty="0" smtClean="0">
                <a:latin typeface="Century Gothic"/>
                <a:cs typeface="Century Gothic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88641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2841925" y="1174458"/>
            <a:ext cx="3460151" cy="769620"/>
          </a:xfrm>
          <a:prstGeom prst="round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4" y="2598027"/>
            <a:ext cx="43243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95922"/>
            <a:ext cx="4611053" cy="39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7"/>
          <p:cNvSpPr txBox="1"/>
          <p:nvPr/>
        </p:nvSpPr>
        <p:spPr>
          <a:xfrm>
            <a:off x="6276238" y="2226590"/>
            <a:ext cx="15662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LHC/</a:t>
            </a:r>
            <a:r>
              <a:rPr lang="en-US" altLang="ko-KR" dirty="0" smtClean="0">
                <a:latin typeface="Century Gothic"/>
                <a:ea typeface="HG丸ｺﾞｼｯｸM-PRO"/>
                <a:cs typeface="Century Gothic"/>
              </a:rPr>
              <a:t>ALICE </a:t>
            </a:r>
            <a:endParaRPr lang="ko-KR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1103765" y="2226590"/>
            <a:ext cx="2841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Century Gothic"/>
                <a:ea typeface="HG丸ｺﾞｼｯｸM-PRO"/>
                <a:cs typeface="Century Gothic"/>
              </a:rPr>
              <a:t>RHIC/STAR antimatter</a:t>
            </a:r>
            <a:endParaRPr lang="ko-KR" altLang="en-US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387" y="1233072"/>
            <a:ext cx="3359765" cy="67195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459725" y="1318534"/>
            <a:ext cx="22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AutoNum type="alphaUcPeriod"/>
            </a:pPr>
            <a:r>
              <a:rPr lang="da-DK" altLang="ja-JP" sz="1200" dirty="0" err="1" smtClean="0">
                <a:latin typeface="Century Gothic"/>
                <a:ea typeface="HG丸ｺﾞｼｯｸM-PRO"/>
                <a:cs typeface="Century Gothic"/>
              </a:rPr>
              <a:t>Andronic</a:t>
            </a:r>
            <a:r>
              <a:rPr lang="da-DK" altLang="ja-JP" sz="1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da-DK" altLang="ja-JP" sz="1200" dirty="0">
                <a:latin typeface="Century Gothic"/>
                <a:ea typeface="HG丸ｺﾞｼｯｸM-PRO"/>
                <a:cs typeface="Century Gothic"/>
              </a:rPr>
              <a:t>et al.</a:t>
            </a:r>
            <a:r>
              <a:rPr lang="da-DK" altLang="ja-JP" sz="1200" dirty="0" smtClean="0">
                <a:latin typeface="Century Gothic"/>
                <a:ea typeface="HG丸ｺﾞｼｯｸM-PRO"/>
                <a:cs typeface="Century Gothic"/>
              </a:rPr>
              <a:t>,</a:t>
            </a:r>
          </a:p>
          <a:p>
            <a:r>
              <a:rPr lang="da-DK" altLang="ja-JP" sz="1200" dirty="0" err="1" smtClean="0">
                <a:latin typeface="Century Gothic"/>
                <a:ea typeface="HG丸ｺﾞｼｯｸM-PRO"/>
                <a:cs typeface="Century Gothic"/>
              </a:rPr>
              <a:t>Nucl</a:t>
            </a:r>
            <a:r>
              <a:rPr lang="da-DK" altLang="ja-JP" sz="1200" dirty="0">
                <a:latin typeface="Century Gothic"/>
                <a:ea typeface="HG丸ｺﾞｼｯｸM-PRO"/>
                <a:cs typeface="Century Gothic"/>
              </a:rPr>
              <a:t>. </a:t>
            </a:r>
            <a:r>
              <a:rPr lang="da-DK" altLang="ja-JP" sz="1200" dirty="0" err="1">
                <a:latin typeface="Century Gothic"/>
                <a:ea typeface="HG丸ｺﾞｼｯｸM-PRO"/>
                <a:cs typeface="Century Gothic"/>
              </a:rPr>
              <a:t>Phys</a:t>
            </a:r>
            <a:r>
              <a:rPr lang="da-DK" altLang="ja-JP" sz="1200" dirty="0">
                <a:latin typeface="Century Gothic"/>
                <a:ea typeface="HG丸ｺﾞｼｯｸM-PRO"/>
                <a:cs typeface="Century Gothic"/>
              </a:rPr>
              <a:t>. A772, 167 (2006)</a:t>
            </a:r>
            <a:endParaRPr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13257" y="599589"/>
            <a:ext cx="2622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Statistical model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252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1748693" y="1174458"/>
            <a:ext cx="5558692" cy="769620"/>
          </a:xfrm>
          <a:prstGeom prst="round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877" y="1230792"/>
            <a:ext cx="5245568" cy="650277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939247" y="2116077"/>
            <a:ext cx="4293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ja-JP" sz="1200" dirty="0" smtClean="0">
                <a:latin typeface="Century Gothic"/>
                <a:ea typeface="HG丸ｺﾞｼｯｸM-PRO"/>
                <a:cs typeface="Century Gothic"/>
              </a:rPr>
              <a:t>V. Greco, C. M. </a:t>
            </a:r>
            <a:r>
              <a:rPr lang="nb-NO" altLang="ja-JP" sz="1200" dirty="0" err="1" smtClean="0">
                <a:latin typeface="Century Gothic"/>
                <a:ea typeface="HG丸ｺﾞｼｯｸM-PRO"/>
                <a:cs typeface="Century Gothic"/>
              </a:rPr>
              <a:t>Ko</a:t>
            </a:r>
            <a:r>
              <a:rPr lang="nb-NO" altLang="ja-JP" sz="1200" dirty="0" smtClean="0">
                <a:latin typeface="Century Gothic"/>
                <a:ea typeface="HG丸ｺﾞｼｯｸM-PRO"/>
                <a:cs typeface="Century Gothic"/>
              </a:rPr>
              <a:t>, P. </a:t>
            </a:r>
            <a:r>
              <a:rPr lang="nb-NO" altLang="ja-JP" sz="1200" dirty="0" err="1" smtClean="0">
                <a:latin typeface="Century Gothic"/>
                <a:ea typeface="HG丸ｺﾞｼｯｸM-PRO"/>
                <a:cs typeface="Century Gothic"/>
              </a:rPr>
              <a:t>Levai</a:t>
            </a:r>
            <a:r>
              <a:rPr lang="nb-NO" altLang="ja-JP" sz="1200" dirty="0" smtClean="0">
                <a:latin typeface="Century Gothic"/>
                <a:ea typeface="HG丸ｺﾞｼｯｸM-PRO"/>
                <a:cs typeface="Century Gothic"/>
              </a:rPr>
              <a:t>, PRL90, 202302 (2003)</a:t>
            </a:r>
          </a:p>
          <a:p>
            <a:r>
              <a:rPr lang="nb-NO" altLang="ja-JP" sz="1200" dirty="0" smtClean="0">
                <a:latin typeface="Century Gothic"/>
                <a:ea typeface="HG丸ｺﾞｼｯｸM-PRO"/>
                <a:cs typeface="Century Gothic"/>
              </a:rPr>
              <a:t>L</a:t>
            </a:r>
            <a:r>
              <a:rPr lang="nb-NO" altLang="ja-JP" sz="1200" dirty="0">
                <a:latin typeface="Century Gothic"/>
                <a:ea typeface="HG丸ｺﾞｼｯｸM-PRO"/>
                <a:cs typeface="Century Gothic"/>
              </a:rPr>
              <a:t>. W. Chen et al., </a:t>
            </a:r>
            <a:r>
              <a:rPr lang="nb-NO" altLang="ja-JP" sz="1200" dirty="0" smtClean="0">
                <a:latin typeface="Century Gothic"/>
                <a:ea typeface="HG丸ｺﾞｼｯｸM-PRO"/>
                <a:cs typeface="Century Gothic"/>
              </a:rPr>
              <a:t>PLB </a:t>
            </a:r>
            <a:r>
              <a:rPr lang="nb-NO" altLang="ja-JP" sz="1200" dirty="0">
                <a:latin typeface="Century Gothic"/>
                <a:ea typeface="HG丸ｺﾞｼｯｸM-PRO"/>
                <a:cs typeface="Century Gothic"/>
              </a:rPr>
              <a:t>601, 34 (2004</a:t>
            </a:r>
            <a:r>
              <a:rPr lang="nb-NO" altLang="ja-JP" sz="1200" dirty="0" smtClean="0">
                <a:latin typeface="Century Gothic"/>
                <a:ea typeface="HG丸ｺﾞｼｯｸM-PRO"/>
                <a:cs typeface="Century Gothic"/>
              </a:rPr>
              <a:t>)</a:t>
            </a:r>
            <a:endParaRPr lang="nb-NO" altLang="ja-JP" sz="1200" dirty="0">
              <a:latin typeface="Century Gothic"/>
              <a:ea typeface="HG丸ｺﾞｼｯｸM-PRO"/>
              <a:cs typeface="Century Gothic"/>
            </a:endParaRPr>
          </a:p>
          <a:p>
            <a:r>
              <a:rPr lang="nb-NO" altLang="ja-JP" sz="1200" dirty="0" smtClean="0">
                <a:latin typeface="Century Gothic"/>
                <a:ea typeface="HG丸ｺﾞｼｯｸM-PRO"/>
                <a:cs typeface="Century Gothic"/>
              </a:rPr>
              <a:t>L</a:t>
            </a:r>
            <a:r>
              <a:rPr lang="nb-NO" altLang="ja-JP" sz="1200" dirty="0">
                <a:latin typeface="Century Gothic"/>
                <a:ea typeface="HG丸ｺﾞｼｯｸM-PRO"/>
                <a:cs typeface="Century Gothic"/>
              </a:rPr>
              <a:t>. W. Chen et al., </a:t>
            </a:r>
            <a:r>
              <a:rPr lang="nb-NO" altLang="ja-JP" sz="1200" dirty="0" smtClean="0">
                <a:latin typeface="Century Gothic"/>
                <a:ea typeface="HG丸ｺﾞｼｯｸM-PRO"/>
                <a:cs typeface="Century Gothic"/>
              </a:rPr>
              <a:t>PRC </a:t>
            </a:r>
            <a:r>
              <a:rPr lang="nb-NO" altLang="ja-JP" sz="1200" dirty="0">
                <a:latin typeface="Century Gothic"/>
                <a:ea typeface="HG丸ｺﾞｼｯｸM-PRO"/>
                <a:cs typeface="Century Gothic"/>
              </a:rPr>
              <a:t>76, 014906 (2007</a:t>
            </a:r>
            <a:r>
              <a:rPr lang="nb-NO" altLang="ja-JP" sz="1200" dirty="0" smtClean="0">
                <a:latin typeface="Century Gothic"/>
                <a:ea typeface="HG丸ｺﾞｼｯｸM-PRO"/>
                <a:cs typeface="Century Gothic"/>
              </a:rPr>
              <a:t>)</a:t>
            </a:r>
            <a:endParaRPr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046" y="2743651"/>
            <a:ext cx="4530441" cy="328642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29" y="2267371"/>
            <a:ext cx="3738317" cy="9901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29" y="3831184"/>
            <a:ext cx="2808793" cy="54559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29" y="4871092"/>
            <a:ext cx="4142461" cy="1273049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182589" y="3501321"/>
            <a:ext cx="4126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① distribution function f(x</a:t>
            </a:r>
            <a:r>
              <a:rPr lang="en-US" altLang="ja-JP" sz="1600" baseline="-25000" dirty="0" smtClean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, p</a:t>
            </a:r>
            <a:r>
              <a:rPr lang="en-US" altLang="ja-JP" sz="1600" baseline="-25000" dirty="0" smtClean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)</a:t>
            </a:r>
            <a:endParaRPr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82589" y="4519143"/>
            <a:ext cx="4104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②</a:t>
            </a:r>
            <a:r>
              <a:rPr lang="en-US" altLang="en-US" sz="16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Wigner function</a:t>
            </a:r>
            <a:r>
              <a:rPr lang="ja-JP" altLang="en-US" sz="1600" dirty="0" smtClean="0">
                <a:latin typeface="Century Gothic"/>
                <a:ea typeface="HG丸ｺﾞｼｯｸM-PRO"/>
                <a:cs typeface="Century Gothic"/>
              </a:rPr>
              <a:t>　　</a:t>
            </a:r>
            <a:endParaRPr lang="en-US" altLang="ja-JP" sz="16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95631" y="6235392"/>
            <a:ext cx="3043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Harmonic oscillator wave function (frequency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ω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) is used.</a:t>
            </a:r>
            <a:endParaRPr lang="en-US" altLang="ja-JP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93765" y="599589"/>
            <a:ext cx="3261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Coalescence model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983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4" y="1515559"/>
            <a:ext cx="8956313" cy="3037814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781336" y="1064507"/>
            <a:ext cx="3581329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Normal hadrons (non-exotic)</a:t>
            </a:r>
            <a:endParaRPr lang="ja-JP" altLang="en-US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93844" y="3068231"/>
            <a:ext cx="8917631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93844" y="3651559"/>
            <a:ext cx="8917631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24297" y="2478684"/>
            <a:ext cx="115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10-100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5617" y="3161171"/>
            <a:ext cx="81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1-10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77308" y="3850333"/>
            <a:ext cx="45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&lt;1</a:t>
            </a: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4388110" y="3172215"/>
            <a:ext cx="485913" cy="0"/>
          </a:xfrm>
          <a:prstGeom prst="straightConnector1">
            <a:avLst/>
          </a:prstGeom>
          <a:ln w="6350" cmpd="sng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4388110" y="3755311"/>
            <a:ext cx="485913" cy="0"/>
          </a:xfrm>
          <a:prstGeom prst="straightConnector1">
            <a:avLst/>
          </a:prstGeom>
          <a:ln w="6350" cmpd="sng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223343" y="3193871"/>
            <a:ext cx="815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 smtClean="0">
                <a:latin typeface="HG丸ｺﾞｼｯｸM-PRO"/>
                <a:ea typeface="HG丸ｺﾞｼｯｸM-PRO"/>
                <a:cs typeface="HG丸ｺﾞｼｯｸM-PRO"/>
              </a:rPr>
              <a:t>ω</a:t>
            </a:r>
            <a:r>
              <a:rPr lang="en-US" altLang="ja-JP" sz="1200" baseline="-25000" dirty="0" err="1" smtClean="0">
                <a:latin typeface="HG丸ｺﾞｼｯｸM-PRO"/>
                <a:ea typeface="HG丸ｺﾞｼｯｸM-PRO"/>
                <a:cs typeface="HG丸ｺﾞｼｯｸM-PRO"/>
              </a:rPr>
              <a:t>s</a:t>
            </a:r>
            <a:r>
              <a:rPr lang="en-US" altLang="en-US" sz="1200" dirty="0"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ja-JP" sz="1200" dirty="0" smtClean="0">
                <a:latin typeface="HG丸ｺﾞｼｯｸM-PRO"/>
                <a:ea typeface="HG丸ｺﾞｼｯｸM-PRO"/>
                <a:cs typeface="HG丸ｺﾞｼｯｸM-PRO"/>
              </a:rPr>
              <a:t>fixed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64246" y="3755311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 smtClean="0">
                <a:latin typeface="HG丸ｺﾞｼｯｸM-PRO"/>
                <a:ea typeface="HG丸ｺﾞｼｯｸM-PRO"/>
                <a:cs typeface="HG丸ｺﾞｼｯｸM-PRO"/>
              </a:rPr>
              <a:t>ω</a:t>
            </a:r>
            <a:r>
              <a:rPr lang="en-US" altLang="ja-JP" sz="1200" baseline="-25000" dirty="0" err="1" smtClean="0">
                <a:latin typeface="HG丸ｺﾞｼｯｸM-PRO"/>
                <a:ea typeface="HG丸ｺﾞｼｯｸM-PRO"/>
                <a:cs typeface="HG丸ｺﾞｼｯｸM-PRO"/>
              </a:rPr>
              <a:t>c</a:t>
            </a:r>
            <a:r>
              <a:rPr lang="en-US" altLang="ja-JP" sz="1200" dirty="0" smtClean="0">
                <a:latin typeface="HG丸ｺﾞｼｯｸM-PRO"/>
                <a:ea typeface="HG丸ｺﾞｼｯｸM-PRO"/>
                <a:cs typeface="HG丸ｺﾞｼｯｸM-PRO"/>
              </a:rPr>
              <a:t>, </a:t>
            </a:r>
            <a:r>
              <a:rPr lang="en-US" altLang="ja-JP" sz="1200" dirty="0" err="1" smtClean="0">
                <a:latin typeface="HG丸ｺﾞｼｯｸM-PRO"/>
                <a:ea typeface="HG丸ｺﾞｼｯｸM-PRO"/>
                <a:cs typeface="HG丸ｺﾞｼｯｸM-PRO"/>
              </a:rPr>
              <a:t>ω</a:t>
            </a:r>
            <a:r>
              <a:rPr lang="en-US" altLang="ja-JP" sz="1200" baseline="-25000" dirty="0" err="1" smtClean="0">
                <a:latin typeface="HG丸ｺﾞｼｯｸM-PRO"/>
                <a:ea typeface="HG丸ｺﾞｼｯｸM-PRO"/>
                <a:cs typeface="HG丸ｺﾞｼｯｸM-PRO"/>
              </a:rPr>
              <a:t>b</a:t>
            </a:r>
            <a:r>
              <a:rPr lang="en-US" altLang="ja-JP" sz="1200" baseline="-25000" dirty="0" smtClean="0"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ja-JP" sz="1200" dirty="0" smtClean="0">
                <a:latin typeface="HG丸ｺﾞｼｯｸM-PRO"/>
                <a:ea typeface="HG丸ｺﾞｼｯｸM-PRO"/>
                <a:cs typeface="HG丸ｺﾞｼｯｸM-PRO"/>
              </a:rPr>
              <a:t>fixed</a:t>
            </a: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4383502" y="2351657"/>
            <a:ext cx="485913" cy="0"/>
          </a:xfrm>
          <a:prstGeom prst="straightConnector1">
            <a:avLst/>
          </a:prstGeom>
          <a:ln w="6350" cmpd="sng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4245584" y="2373313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 smtClean="0">
                <a:latin typeface="HG丸ｺﾞｼｯｸM-PRO"/>
                <a:ea typeface="HG丸ｺﾞｼｯｸM-PRO"/>
                <a:cs typeface="HG丸ｺﾞｼｯｸM-PRO"/>
              </a:rPr>
              <a:t>ω</a:t>
            </a:r>
            <a:r>
              <a:rPr lang="en-US" altLang="ja-JP" sz="1200" dirty="0" smtClean="0">
                <a:latin typeface="HG丸ｺﾞｼｯｸM-PRO"/>
                <a:ea typeface="HG丸ｺﾞｼｯｸM-PRO"/>
                <a:cs typeface="HG丸ｺﾞｼｯｸM-PRO"/>
              </a:rPr>
              <a:t> fixed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798" y="4588177"/>
            <a:ext cx="3621916" cy="2303538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3014086" y="4485945"/>
            <a:ext cx="2459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G丸ｺﾞｼｯｸM-PRO"/>
                <a:ea typeface="HG丸ｺﾞｼｯｸM-PRO"/>
                <a:cs typeface="HG丸ｺﾞｼｯｸM-PRO"/>
              </a:rPr>
              <a:t>* includes feed-down effects</a:t>
            </a:r>
          </a:p>
          <a:p>
            <a:r>
              <a:rPr lang="en-US" altLang="ja-JP" sz="1200" dirty="0" smtClean="0">
                <a:latin typeface="HG丸ｺﾞｼｯｸM-PRO"/>
                <a:ea typeface="HG丸ｺﾞｼｯｸM-PRO"/>
                <a:cs typeface="HG丸ｺﾞｼｯｸM-PRO"/>
              </a:rPr>
              <a:t>from excited states.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43398" y="599589"/>
            <a:ext cx="2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Numerical result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052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図形グループ 37"/>
          <p:cNvGrpSpPr/>
          <p:nvPr/>
        </p:nvGrpSpPr>
        <p:grpSpPr>
          <a:xfrm>
            <a:off x="131319" y="1370364"/>
            <a:ext cx="3781968" cy="2329755"/>
            <a:chOff x="1198467" y="4192169"/>
            <a:chExt cx="3781968" cy="2329755"/>
          </a:xfrm>
        </p:grpSpPr>
        <p:sp>
          <p:nvSpPr>
            <p:cNvPr id="39" name="角丸四角形 38"/>
            <p:cNvSpPr/>
            <p:nvPr/>
          </p:nvSpPr>
          <p:spPr>
            <a:xfrm>
              <a:off x="1198467" y="4192169"/>
              <a:ext cx="3781968" cy="232975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2265675" y="4384631"/>
              <a:ext cx="1540370" cy="1540370"/>
            </a:xfrm>
            <a:prstGeom prst="ellipse">
              <a:avLst/>
            </a:prstGeom>
            <a:noFill/>
            <a:ln w="571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1" name="図形グループ 40"/>
            <p:cNvGrpSpPr/>
            <p:nvPr/>
          </p:nvGrpSpPr>
          <p:grpSpPr>
            <a:xfrm>
              <a:off x="3079576" y="4621072"/>
              <a:ext cx="578420" cy="769441"/>
              <a:chOff x="2504780" y="2891559"/>
              <a:chExt cx="1178395" cy="1567555"/>
            </a:xfrm>
          </p:grpSpPr>
          <p:sp>
            <p:nvSpPr>
              <p:cNvPr id="48" name="円/楕円 47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rgbClr val="1F497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49" name="テキスト ボックス 48"/>
              <p:cNvSpPr txBox="1"/>
              <p:nvPr/>
            </p:nvSpPr>
            <p:spPr>
              <a:xfrm>
                <a:off x="2563311" y="2891559"/>
                <a:ext cx="1066050" cy="156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4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42" name="図形グループ 41"/>
            <p:cNvGrpSpPr/>
            <p:nvPr/>
          </p:nvGrpSpPr>
          <p:grpSpPr>
            <a:xfrm>
              <a:off x="2447371" y="4910088"/>
              <a:ext cx="578420" cy="769441"/>
              <a:chOff x="5460825" y="2235077"/>
              <a:chExt cx="1178395" cy="1567555"/>
            </a:xfrm>
          </p:grpSpPr>
          <p:sp>
            <p:nvSpPr>
              <p:cNvPr id="44" name="円/楕円 43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rgbClr val="1F497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45" name="図形グループ 44"/>
              <p:cNvGrpSpPr/>
              <p:nvPr/>
            </p:nvGrpSpPr>
            <p:grpSpPr>
              <a:xfrm>
                <a:off x="5546135" y="2235077"/>
                <a:ext cx="1066049" cy="1567555"/>
                <a:chOff x="4074650" y="974865"/>
                <a:chExt cx="1066049" cy="1567555"/>
              </a:xfrm>
            </p:grpSpPr>
            <p:sp>
              <p:nvSpPr>
                <p:cNvPr id="46" name="テキスト ボックス 45"/>
                <p:cNvSpPr txBox="1"/>
                <p:nvPr/>
              </p:nvSpPr>
              <p:spPr>
                <a:xfrm>
                  <a:off x="4074650" y="974865"/>
                  <a:ext cx="1066049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tx2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4400" b="1" dirty="0">
                    <a:solidFill>
                      <a:schemeClr val="tx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4308921" y="1430241"/>
                  <a:ext cx="559962" cy="0"/>
                </a:xfrm>
                <a:prstGeom prst="line">
                  <a:avLst/>
                </a:prstGeom>
                <a:ln w="76200" cmpd="sng">
                  <a:solidFill>
                    <a:srgbClr val="1F497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テキスト ボックス 42"/>
            <p:cNvSpPr txBox="1"/>
            <p:nvPr/>
          </p:nvSpPr>
          <p:spPr>
            <a:xfrm>
              <a:off x="1717844" y="5912219"/>
              <a:ext cx="26532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two</a:t>
              </a:r>
              <a:r>
                <a:rPr lang="nb-NO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</a:t>
              </a:r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quark</a:t>
              </a:r>
              <a:r>
                <a:rPr lang="nb-NO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(p-</a:t>
              </a:r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wave</a:t>
              </a:r>
              <a:r>
                <a:rPr lang="nb-NO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)</a:t>
              </a:r>
              <a:endParaRPr lang="ja-JP" altLang="en-US" sz="20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2637364" y="2873882"/>
            <a:ext cx="3781968" cy="2329755"/>
            <a:chOff x="322276" y="61564"/>
            <a:chExt cx="3781968" cy="2329755"/>
          </a:xfrm>
        </p:grpSpPr>
        <p:sp>
          <p:nvSpPr>
            <p:cNvPr id="19" name="角丸四角形 18"/>
            <p:cNvSpPr/>
            <p:nvPr/>
          </p:nvSpPr>
          <p:spPr>
            <a:xfrm>
              <a:off x="322276" y="61564"/>
              <a:ext cx="3781968" cy="232975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0" name="図形グループ 19"/>
            <p:cNvGrpSpPr/>
            <p:nvPr/>
          </p:nvGrpSpPr>
          <p:grpSpPr>
            <a:xfrm>
              <a:off x="1512792" y="420105"/>
              <a:ext cx="578420" cy="769441"/>
              <a:chOff x="2504780" y="2891559"/>
              <a:chExt cx="1178395" cy="1567555"/>
            </a:xfrm>
          </p:grpSpPr>
          <p:sp>
            <p:nvSpPr>
              <p:cNvPr id="36" name="円/楕円 35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2655362" y="2891559"/>
                <a:ext cx="881944" cy="156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s</a:t>
                </a:r>
                <a:endParaRPr lang="ja-JP" altLang="en-US" sz="4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1" name="図形グループ 20"/>
            <p:cNvGrpSpPr/>
            <p:nvPr/>
          </p:nvGrpSpPr>
          <p:grpSpPr>
            <a:xfrm>
              <a:off x="2056392" y="292211"/>
              <a:ext cx="578420" cy="769441"/>
              <a:chOff x="5460825" y="2175381"/>
              <a:chExt cx="1178395" cy="1567555"/>
            </a:xfrm>
          </p:grpSpPr>
          <p:sp>
            <p:nvSpPr>
              <p:cNvPr id="32" name="円/楕円 31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33" name="図形グループ 32"/>
              <p:cNvGrpSpPr/>
              <p:nvPr/>
            </p:nvGrpSpPr>
            <p:grpSpPr>
              <a:xfrm>
                <a:off x="5602511" y="2175381"/>
                <a:ext cx="881945" cy="1567555"/>
                <a:chOff x="4131026" y="915169"/>
                <a:chExt cx="881945" cy="1567555"/>
              </a:xfrm>
            </p:grpSpPr>
            <p:sp>
              <p:nvSpPr>
                <p:cNvPr id="34" name="テキスト ボックス 33"/>
                <p:cNvSpPr txBox="1"/>
                <p:nvPr/>
              </p:nvSpPr>
              <p:spPr>
                <a:xfrm>
                  <a:off x="4131026" y="915169"/>
                  <a:ext cx="881945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s</a:t>
                  </a:r>
                  <a:endParaRPr lang="ja-JP" altLang="en-US" sz="4400" b="1" dirty="0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35" name="直線コネクタ 34"/>
                <p:cNvCxnSpPr/>
                <p:nvPr/>
              </p:nvCxnSpPr>
              <p:spPr>
                <a:xfrm>
                  <a:off x="4308921" y="1430241"/>
                  <a:ext cx="559962" cy="0"/>
                </a:xfrm>
                <a:prstGeom prst="line">
                  <a:avLst/>
                </a:prstGeom>
                <a:ln w="76200" cmpd="sng"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円/楕円 21"/>
            <p:cNvSpPr/>
            <p:nvPr/>
          </p:nvSpPr>
          <p:spPr>
            <a:xfrm>
              <a:off x="1389484" y="254026"/>
              <a:ext cx="1540370" cy="1540370"/>
            </a:xfrm>
            <a:prstGeom prst="ellipse">
              <a:avLst/>
            </a:prstGeom>
            <a:noFill/>
            <a:ln w="571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3" name="図形グループ 22"/>
            <p:cNvGrpSpPr/>
            <p:nvPr/>
          </p:nvGrpSpPr>
          <p:grpSpPr>
            <a:xfrm>
              <a:off x="2203385" y="778271"/>
              <a:ext cx="578420" cy="769441"/>
              <a:chOff x="2504780" y="2891559"/>
              <a:chExt cx="1178395" cy="1567555"/>
            </a:xfrm>
          </p:grpSpPr>
          <p:sp>
            <p:nvSpPr>
              <p:cNvPr id="30" name="円/楕円 29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rgbClr val="1F497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2563311" y="2891559"/>
                <a:ext cx="1066050" cy="156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4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4" name="図形グループ 23"/>
            <p:cNvGrpSpPr/>
            <p:nvPr/>
          </p:nvGrpSpPr>
          <p:grpSpPr>
            <a:xfrm>
              <a:off x="1744102" y="954191"/>
              <a:ext cx="578420" cy="769441"/>
              <a:chOff x="5460825" y="2235077"/>
              <a:chExt cx="1178395" cy="1567555"/>
            </a:xfrm>
          </p:grpSpPr>
          <p:sp>
            <p:nvSpPr>
              <p:cNvPr id="26" name="円/楕円 25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rgbClr val="1F497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27" name="図形グループ 26"/>
              <p:cNvGrpSpPr/>
              <p:nvPr/>
            </p:nvGrpSpPr>
            <p:grpSpPr>
              <a:xfrm>
                <a:off x="5546135" y="2235077"/>
                <a:ext cx="1066049" cy="1567555"/>
                <a:chOff x="4074650" y="974865"/>
                <a:chExt cx="1066049" cy="1567555"/>
              </a:xfrm>
            </p:grpSpPr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4074650" y="974865"/>
                  <a:ext cx="1066049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tx2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4400" b="1" dirty="0">
                    <a:solidFill>
                      <a:schemeClr val="tx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29" name="直線コネクタ 28"/>
                <p:cNvCxnSpPr/>
                <p:nvPr/>
              </p:nvCxnSpPr>
              <p:spPr>
                <a:xfrm>
                  <a:off x="4308921" y="1430241"/>
                  <a:ext cx="559962" cy="0"/>
                </a:xfrm>
                <a:prstGeom prst="line">
                  <a:avLst/>
                </a:prstGeom>
                <a:ln w="76200" cmpd="sng">
                  <a:solidFill>
                    <a:srgbClr val="1F497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テキスト ボックス 24"/>
            <p:cNvSpPr txBox="1"/>
            <p:nvPr/>
          </p:nvSpPr>
          <p:spPr>
            <a:xfrm>
              <a:off x="760159" y="1781614"/>
              <a:ext cx="2775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Compact </a:t>
              </a:r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multiquark</a:t>
              </a:r>
              <a:endParaRPr lang="ja-JP" altLang="en-US" sz="20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5143408" y="4377400"/>
            <a:ext cx="3781968" cy="2329755"/>
            <a:chOff x="4792646" y="1243204"/>
            <a:chExt cx="3781968" cy="2329755"/>
          </a:xfrm>
        </p:grpSpPr>
        <p:sp>
          <p:nvSpPr>
            <p:cNvPr id="5" name="角丸四角形 4"/>
            <p:cNvSpPr/>
            <p:nvPr/>
          </p:nvSpPr>
          <p:spPr>
            <a:xfrm>
              <a:off x="4792646" y="1243204"/>
              <a:ext cx="3781968" cy="232975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" name="図形グループ 5"/>
            <p:cNvGrpSpPr/>
            <p:nvPr/>
          </p:nvGrpSpPr>
          <p:grpSpPr>
            <a:xfrm>
              <a:off x="4980435" y="1629413"/>
              <a:ext cx="3500871" cy="1636251"/>
              <a:chOff x="708418" y="1972299"/>
              <a:chExt cx="3500871" cy="1636251"/>
            </a:xfrm>
          </p:grpSpPr>
          <p:grpSp>
            <p:nvGrpSpPr>
              <p:cNvPr id="7" name="図形グループ 6"/>
              <p:cNvGrpSpPr/>
              <p:nvPr/>
            </p:nvGrpSpPr>
            <p:grpSpPr>
              <a:xfrm>
                <a:off x="708418" y="1972299"/>
                <a:ext cx="3500871" cy="1178395"/>
                <a:chOff x="689433" y="1933522"/>
                <a:chExt cx="3500871" cy="1178395"/>
              </a:xfrm>
            </p:grpSpPr>
            <p:sp>
              <p:nvSpPr>
                <p:cNvPr id="9" name="フリーフォーム 8"/>
                <p:cNvSpPr/>
                <p:nvPr/>
              </p:nvSpPr>
              <p:spPr>
                <a:xfrm>
                  <a:off x="1595919" y="2137312"/>
                  <a:ext cx="1922625" cy="720530"/>
                </a:xfrm>
                <a:custGeom>
                  <a:avLst/>
                  <a:gdLst>
                    <a:gd name="connsiteX0" fmla="*/ 0 w 5038530"/>
                    <a:gd name="connsiteY0" fmla="*/ 720530 h 720530"/>
                    <a:gd name="connsiteX1" fmla="*/ 720530 w 5038530"/>
                    <a:gd name="connsiteY1" fmla="*/ 0 h 720530"/>
                    <a:gd name="connsiteX2" fmla="*/ 1435877 w 5038530"/>
                    <a:gd name="connsiteY2" fmla="*/ 715346 h 720530"/>
                    <a:gd name="connsiteX3" fmla="*/ 2161591 w 5038530"/>
                    <a:gd name="connsiteY3" fmla="*/ 0 h 720530"/>
                    <a:gd name="connsiteX4" fmla="*/ 2876938 w 5038530"/>
                    <a:gd name="connsiteY4" fmla="*/ 715346 h 720530"/>
                    <a:gd name="connsiteX5" fmla="*/ 3602653 w 5038530"/>
                    <a:gd name="connsiteY5" fmla="*/ 5183 h 720530"/>
                    <a:gd name="connsiteX6" fmla="*/ 4323183 w 5038530"/>
                    <a:gd name="connsiteY6" fmla="*/ 715346 h 720530"/>
                    <a:gd name="connsiteX7" fmla="*/ 5038530 w 5038530"/>
                    <a:gd name="connsiteY7" fmla="*/ 0 h 720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8530" h="720530">
                      <a:moveTo>
                        <a:pt x="0" y="720530"/>
                      </a:moveTo>
                      <a:cubicBezTo>
                        <a:pt x="240608" y="360697"/>
                        <a:pt x="481217" y="864"/>
                        <a:pt x="720530" y="0"/>
                      </a:cubicBezTo>
                      <a:cubicBezTo>
                        <a:pt x="959843" y="-864"/>
                        <a:pt x="1195700" y="715346"/>
                        <a:pt x="1435877" y="715346"/>
                      </a:cubicBezTo>
                      <a:cubicBezTo>
                        <a:pt x="1676054" y="715346"/>
                        <a:pt x="1921414" y="0"/>
                        <a:pt x="2161591" y="0"/>
                      </a:cubicBezTo>
                      <a:cubicBezTo>
                        <a:pt x="2401768" y="0"/>
                        <a:pt x="2636761" y="714482"/>
                        <a:pt x="2876938" y="715346"/>
                      </a:cubicBezTo>
                      <a:cubicBezTo>
                        <a:pt x="3117115" y="716210"/>
                        <a:pt x="3361612" y="5183"/>
                        <a:pt x="3602653" y="5183"/>
                      </a:cubicBezTo>
                      <a:cubicBezTo>
                        <a:pt x="3843694" y="5183"/>
                        <a:pt x="4083870" y="716210"/>
                        <a:pt x="4323183" y="715346"/>
                      </a:cubicBezTo>
                      <a:cubicBezTo>
                        <a:pt x="4562496" y="714482"/>
                        <a:pt x="5038530" y="0"/>
                        <a:pt x="5038530" y="0"/>
                      </a:cubicBezTo>
                    </a:path>
                  </a:pathLst>
                </a:custGeom>
                <a:ln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0" name="図形グループ 9"/>
                <p:cNvGrpSpPr/>
                <p:nvPr/>
              </p:nvGrpSpPr>
              <p:grpSpPr>
                <a:xfrm>
                  <a:off x="689433" y="1933522"/>
                  <a:ext cx="1178395" cy="1178395"/>
                  <a:chOff x="2504780" y="3226621"/>
                  <a:chExt cx="1178395" cy="1178395"/>
                </a:xfrm>
              </p:grpSpPr>
              <p:sp>
                <p:nvSpPr>
                  <p:cNvPr id="16" name="円/楕円 15"/>
                  <p:cNvSpPr>
                    <a:spLocks noChangeAspect="1"/>
                  </p:cNvSpPr>
                  <p:nvPr/>
                </p:nvSpPr>
                <p:spPr>
                  <a:xfrm>
                    <a:off x="2504780" y="3226621"/>
                    <a:ext cx="1178395" cy="117839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C0504D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7" name="テキスト ボックス 16"/>
                  <p:cNvSpPr txBox="1"/>
                  <p:nvPr/>
                </p:nvSpPr>
                <p:spPr>
                  <a:xfrm>
                    <a:off x="2831476" y="3367073"/>
                    <a:ext cx="548347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800" dirty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K</a:t>
                    </a:r>
                    <a:endParaRPr lang="ja-JP" altLang="en-US" sz="4800" dirty="0">
                      <a:solidFill>
                        <a:schemeClr val="bg1"/>
                      </a:solidFill>
                      <a:latin typeface="Century Gothic"/>
                      <a:cs typeface="Century Gothic"/>
                    </a:endParaRPr>
                  </a:p>
                </p:txBody>
              </p:sp>
            </p:grpSp>
            <p:grpSp>
              <p:nvGrpSpPr>
                <p:cNvPr id="11" name="図形グループ 10"/>
                <p:cNvGrpSpPr/>
                <p:nvPr/>
              </p:nvGrpSpPr>
              <p:grpSpPr>
                <a:xfrm>
                  <a:off x="3011909" y="1933522"/>
                  <a:ext cx="1178395" cy="1178395"/>
                  <a:chOff x="5460825" y="2452226"/>
                  <a:chExt cx="1178395" cy="1178395"/>
                </a:xfrm>
              </p:grpSpPr>
              <p:sp>
                <p:nvSpPr>
                  <p:cNvPr id="12" name="円/楕円 11"/>
                  <p:cNvSpPr>
                    <a:spLocks noChangeAspect="1"/>
                  </p:cNvSpPr>
                  <p:nvPr/>
                </p:nvSpPr>
                <p:spPr>
                  <a:xfrm>
                    <a:off x="5460825" y="2452226"/>
                    <a:ext cx="1178395" cy="117839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6200" cmpd="sng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13" name="図形グループ 12"/>
                  <p:cNvGrpSpPr/>
                  <p:nvPr/>
                </p:nvGrpSpPr>
                <p:grpSpPr>
                  <a:xfrm>
                    <a:off x="5772948" y="2632121"/>
                    <a:ext cx="567420" cy="830997"/>
                    <a:chOff x="4301463" y="1371909"/>
                    <a:chExt cx="567420" cy="830997"/>
                  </a:xfrm>
                </p:grpSpPr>
                <p:sp>
                  <p:nvSpPr>
                    <p:cNvPr id="14" name="テキスト ボックス 13"/>
                    <p:cNvSpPr txBox="1"/>
                    <p:nvPr/>
                  </p:nvSpPr>
                  <p:spPr>
                    <a:xfrm>
                      <a:off x="4301463" y="1371909"/>
                      <a:ext cx="548347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ja-JP" sz="4800" dirty="0" smtClean="0">
                          <a:solidFill>
                            <a:schemeClr val="accent2"/>
                          </a:solidFill>
                          <a:latin typeface="Century Gothic"/>
                          <a:cs typeface="Century Gothic"/>
                        </a:rPr>
                        <a:t>K</a:t>
                      </a:r>
                      <a:endParaRPr lang="ja-JP" altLang="en-US" sz="4800" dirty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endParaRPr>
                    </a:p>
                  </p:txBody>
                </p:sp>
                <p:cxnSp>
                  <p:nvCxnSpPr>
                    <p:cNvPr id="15" name="直線コネクタ 14"/>
                    <p:cNvCxnSpPr/>
                    <p:nvPr/>
                  </p:nvCxnSpPr>
                  <p:spPr>
                    <a:xfrm>
                      <a:off x="4308921" y="1430241"/>
                      <a:ext cx="559962" cy="0"/>
                    </a:xfrm>
                    <a:prstGeom prst="line">
                      <a:avLst/>
                    </a:prstGeom>
                    <a:ln w="76200" cmpd="sng">
                      <a:solidFill>
                        <a:srgbClr val="C0504D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8" name="テキスト ボックス 7"/>
              <p:cNvSpPr txBox="1"/>
              <p:nvPr/>
            </p:nvSpPr>
            <p:spPr>
              <a:xfrm>
                <a:off x="1170033" y="3208440"/>
                <a:ext cx="25660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altLang="ja-JP" sz="2000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Hadronic</a:t>
                </a:r>
                <a:r>
                  <a:rPr lang="nb-NO" altLang="ja-JP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nb-NO" altLang="ja-JP" sz="2000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molecule</a:t>
                </a:r>
                <a:endParaRPr lang="ja-JP" altLang="en-US" sz="20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50" name="テキスト ボックス 49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3664653" y="792782"/>
            <a:ext cx="1814694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Exotic hadrons</a:t>
            </a:r>
            <a:endParaRPr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3143398" y="368756"/>
            <a:ext cx="2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Numerical result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9915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" y="1147376"/>
            <a:ext cx="9044609" cy="5736464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896957" y="1987814"/>
            <a:ext cx="3156000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091046" y="1987814"/>
            <a:ext cx="3156000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664653" y="792782"/>
            <a:ext cx="1814694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Exotic hadrons</a:t>
            </a:r>
            <a:endParaRPr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93844" y="2321165"/>
            <a:ext cx="8917631" cy="0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2714129" y="2213056"/>
            <a:ext cx="2095445" cy="369332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latin typeface="Century Gothic"/>
                <a:ea typeface="HG丸ｺﾞｼｯｸM-PRO"/>
                <a:cs typeface="Century Gothic"/>
              </a:rPr>
              <a:t>Statistical model</a:t>
            </a:r>
            <a:endParaRPr lang="ja-JP" altLang="en-US" b="1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28624" y="2105730"/>
            <a:ext cx="666646" cy="22087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43398" y="368756"/>
            <a:ext cx="2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Numerical result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4425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" y="1147376"/>
            <a:ext cx="9044609" cy="5736464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043043" y="1987814"/>
            <a:ext cx="2915479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095999" y="1987814"/>
            <a:ext cx="2998305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93844" y="2321165"/>
            <a:ext cx="8917631" cy="0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1664079" y="2213056"/>
            <a:ext cx="3846425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Coalescence model</a:t>
            </a:r>
          </a:p>
          <a:p>
            <a:pPr algn="ctr"/>
            <a:r>
              <a:rPr lang="en-US" altLang="en-US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(angular momentum excitation)</a:t>
            </a:r>
            <a:endParaRPr lang="ja-JP" altLang="en-US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73169" y="1858756"/>
            <a:ext cx="2023743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uu</a:t>
            </a:r>
            <a:r>
              <a:rPr lang="en-US" altLang="ja-JP" sz="1400" b="1" baseline="30000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1400" b="1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+dd</a:t>
            </a:r>
            <a:r>
              <a:rPr lang="en-US" altLang="ja-JP" sz="1400" b="1" baseline="30000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 (p</a:t>
            </a:r>
            <a:r>
              <a:rPr lang="en-US" altLang="en-US" sz="14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wave</a:t>
            </a:r>
            <a:r>
              <a:rPr lang="en-US" altLang="ja-JP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)</a:t>
            </a:r>
            <a:endParaRPr lang="ja-JP" altLang="en-US" sz="1400" b="1" baseline="30000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28624" y="2105730"/>
            <a:ext cx="666646" cy="22087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664653" y="792782"/>
            <a:ext cx="1814694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Exotic hadrons</a:t>
            </a:r>
            <a:endParaRPr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43398" y="368756"/>
            <a:ext cx="2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Numerical result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585514" y="3060758"/>
            <a:ext cx="3781968" cy="2329755"/>
            <a:chOff x="1198467" y="4192169"/>
            <a:chExt cx="3781968" cy="2329755"/>
          </a:xfrm>
        </p:grpSpPr>
        <p:sp>
          <p:nvSpPr>
            <p:cNvPr id="17" name="角丸四角形 16"/>
            <p:cNvSpPr/>
            <p:nvPr/>
          </p:nvSpPr>
          <p:spPr>
            <a:xfrm>
              <a:off x="1198467" y="4192169"/>
              <a:ext cx="3781968" cy="232975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2265675" y="4384631"/>
              <a:ext cx="1540370" cy="1540370"/>
            </a:xfrm>
            <a:prstGeom prst="ellipse">
              <a:avLst/>
            </a:prstGeom>
            <a:noFill/>
            <a:ln w="571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図形グループ 18"/>
            <p:cNvGrpSpPr/>
            <p:nvPr/>
          </p:nvGrpSpPr>
          <p:grpSpPr>
            <a:xfrm>
              <a:off x="3079576" y="4621072"/>
              <a:ext cx="578420" cy="769441"/>
              <a:chOff x="2504780" y="2891559"/>
              <a:chExt cx="1178395" cy="1567555"/>
            </a:xfrm>
          </p:grpSpPr>
          <p:sp>
            <p:nvSpPr>
              <p:cNvPr id="26" name="円/楕円 25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rgbClr val="1F497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2563311" y="2891559"/>
                <a:ext cx="1066050" cy="156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4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0" name="図形グループ 19"/>
            <p:cNvGrpSpPr/>
            <p:nvPr/>
          </p:nvGrpSpPr>
          <p:grpSpPr>
            <a:xfrm>
              <a:off x="2447371" y="4910088"/>
              <a:ext cx="578420" cy="769441"/>
              <a:chOff x="5460825" y="2235077"/>
              <a:chExt cx="1178395" cy="1567555"/>
            </a:xfrm>
          </p:grpSpPr>
          <p:sp>
            <p:nvSpPr>
              <p:cNvPr id="22" name="円/楕円 21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rgbClr val="1F497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23" name="図形グループ 22"/>
              <p:cNvGrpSpPr/>
              <p:nvPr/>
            </p:nvGrpSpPr>
            <p:grpSpPr>
              <a:xfrm>
                <a:off x="5546135" y="2235077"/>
                <a:ext cx="1066049" cy="1567555"/>
                <a:chOff x="4074650" y="974865"/>
                <a:chExt cx="1066049" cy="1567555"/>
              </a:xfrm>
            </p:grpSpPr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4074650" y="974865"/>
                  <a:ext cx="1066049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tx2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4400" b="1" dirty="0">
                    <a:solidFill>
                      <a:schemeClr val="tx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25" name="直線コネクタ 24"/>
                <p:cNvCxnSpPr/>
                <p:nvPr/>
              </p:nvCxnSpPr>
              <p:spPr>
                <a:xfrm>
                  <a:off x="4308921" y="1430241"/>
                  <a:ext cx="559962" cy="0"/>
                </a:xfrm>
                <a:prstGeom prst="line">
                  <a:avLst/>
                </a:prstGeom>
                <a:ln w="76200" cmpd="sng">
                  <a:solidFill>
                    <a:srgbClr val="1F497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" name="テキスト ボックス 20"/>
            <p:cNvSpPr txBox="1"/>
            <p:nvPr/>
          </p:nvSpPr>
          <p:spPr>
            <a:xfrm>
              <a:off x="1717844" y="5912219"/>
              <a:ext cx="26532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two</a:t>
              </a:r>
              <a:r>
                <a:rPr lang="nb-NO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</a:t>
              </a:r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quark</a:t>
              </a:r>
              <a:r>
                <a:rPr lang="nb-NO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(p-</a:t>
              </a:r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wave</a:t>
              </a:r>
              <a:r>
                <a:rPr lang="nb-NO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)</a:t>
              </a:r>
              <a:endParaRPr lang="ja-JP" altLang="en-US" sz="20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66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" y="1147376"/>
            <a:ext cx="9044609" cy="5736464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3059043" y="1987814"/>
            <a:ext cx="1899479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189304" y="1987814"/>
            <a:ext cx="1905000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96958" y="1987814"/>
            <a:ext cx="1068781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872606" y="1987814"/>
            <a:ext cx="1068781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93844" y="2321165"/>
            <a:ext cx="8917631" cy="0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3140501" y="2213056"/>
            <a:ext cx="2483861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Coalescence model</a:t>
            </a:r>
          </a:p>
          <a:p>
            <a:pPr algn="ctr"/>
            <a:r>
              <a:rPr lang="en-US" altLang="ja-JP" b="1" dirty="0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(</a:t>
            </a:r>
            <a:r>
              <a:rPr lang="en-US" altLang="ja-JP" b="1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multiquark</a:t>
            </a:r>
            <a:r>
              <a:rPr lang="en-US" altLang="ja-JP" b="1" dirty="0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)</a:t>
            </a:r>
            <a:endParaRPr lang="ja-JP" altLang="en-US" b="1" dirty="0">
              <a:solidFill>
                <a:schemeClr val="accent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675089" y="1858756"/>
            <a:ext cx="1628232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(</a:t>
            </a:r>
            <a:r>
              <a:rPr lang="en-US" altLang="ja-JP" sz="1400" b="1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uu</a:t>
            </a:r>
            <a:r>
              <a:rPr lang="en-US" altLang="ja-JP" sz="1400" b="1" baseline="30000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1400" b="1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+dd</a:t>
            </a:r>
            <a:r>
              <a:rPr lang="en-US" altLang="ja-JP" sz="1400" b="1" baseline="30000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1400" b="1" dirty="0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)</a:t>
            </a:r>
            <a:r>
              <a:rPr lang="en-US" altLang="ja-JP" sz="1400" b="1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s</a:t>
            </a:r>
            <a:r>
              <a:rPr lang="en-US" altLang="ja-JP" sz="1400" b="1" dirty="0" err="1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s</a:t>
            </a:r>
            <a:r>
              <a:rPr lang="en-US" altLang="ja-JP" sz="1400" b="1" baseline="30000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endParaRPr lang="ja-JP" altLang="en-US" sz="1400" b="1" baseline="30000" dirty="0">
              <a:solidFill>
                <a:schemeClr val="accent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338156" y="2938053"/>
            <a:ext cx="2723823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Factor by adding one quark</a:t>
            </a:r>
          </a:p>
          <a:p>
            <a:r>
              <a:rPr lang="ja-JP" altLang="en-US" sz="1400" dirty="0" smtClean="0">
                <a:latin typeface="Century Gothic"/>
                <a:ea typeface="HG丸ｺﾞｼｯｸM-PRO"/>
                <a:cs typeface="Century Gothic"/>
              </a:rPr>
              <a:t>    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x 0.36 for s wave</a:t>
            </a:r>
            <a:endParaRPr lang="en-US" altLang="ja-JP" sz="1400" dirty="0">
              <a:latin typeface="Century Gothic"/>
              <a:ea typeface="HG丸ｺﾞｼｯｸM-PRO"/>
              <a:cs typeface="Century Gothic"/>
            </a:endParaRPr>
          </a:p>
          <a:p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     x 0.093 for p wave</a:t>
            </a:r>
          </a:p>
          <a:p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     x 0.029 for d wave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28624" y="2105730"/>
            <a:ext cx="666646" cy="22087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664653" y="792782"/>
            <a:ext cx="1814694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Exotic hadrons</a:t>
            </a:r>
            <a:endParaRPr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43398" y="368756"/>
            <a:ext cx="2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Numerical result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2589906" y="3892160"/>
            <a:ext cx="3781968" cy="2329755"/>
            <a:chOff x="322276" y="61564"/>
            <a:chExt cx="3781968" cy="2329755"/>
          </a:xfrm>
        </p:grpSpPr>
        <p:sp>
          <p:nvSpPr>
            <p:cNvPr id="20" name="角丸四角形 19"/>
            <p:cNvSpPr/>
            <p:nvPr/>
          </p:nvSpPr>
          <p:spPr>
            <a:xfrm>
              <a:off x="322276" y="61564"/>
              <a:ext cx="3781968" cy="232975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1" name="図形グループ 20"/>
            <p:cNvGrpSpPr/>
            <p:nvPr/>
          </p:nvGrpSpPr>
          <p:grpSpPr>
            <a:xfrm>
              <a:off x="1512792" y="420105"/>
              <a:ext cx="578420" cy="769441"/>
              <a:chOff x="2504780" y="2891559"/>
              <a:chExt cx="1178395" cy="1567555"/>
            </a:xfrm>
          </p:grpSpPr>
          <p:sp>
            <p:nvSpPr>
              <p:cNvPr id="37" name="円/楕円 36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2655362" y="2891559"/>
                <a:ext cx="881944" cy="156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s</a:t>
                </a:r>
                <a:endParaRPr lang="ja-JP" altLang="en-US" sz="4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2" name="図形グループ 21"/>
            <p:cNvGrpSpPr/>
            <p:nvPr/>
          </p:nvGrpSpPr>
          <p:grpSpPr>
            <a:xfrm>
              <a:off x="2056392" y="292211"/>
              <a:ext cx="578420" cy="769441"/>
              <a:chOff x="5460825" y="2175381"/>
              <a:chExt cx="1178395" cy="1567555"/>
            </a:xfrm>
          </p:grpSpPr>
          <p:sp>
            <p:nvSpPr>
              <p:cNvPr id="33" name="円/楕円 32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34" name="図形グループ 33"/>
              <p:cNvGrpSpPr/>
              <p:nvPr/>
            </p:nvGrpSpPr>
            <p:grpSpPr>
              <a:xfrm>
                <a:off x="5602511" y="2175381"/>
                <a:ext cx="881945" cy="1567555"/>
                <a:chOff x="4131026" y="915169"/>
                <a:chExt cx="881945" cy="1567555"/>
              </a:xfrm>
            </p:grpSpPr>
            <p:sp>
              <p:nvSpPr>
                <p:cNvPr id="35" name="テキスト ボックス 34"/>
                <p:cNvSpPr txBox="1"/>
                <p:nvPr/>
              </p:nvSpPr>
              <p:spPr>
                <a:xfrm>
                  <a:off x="4131026" y="915169"/>
                  <a:ext cx="881945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s</a:t>
                  </a:r>
                  <a:endParaRPr lang="ja-JP" altLang="en-US" sz="4400" b="1" dirty="0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36" name="直線コネクタ 35"/>
                <p:cNvCxnSpPr/>
                <p:nvPr/>
              </p:nvCxnSpPr>
              <p:spPr>
                <a:xfrm>
                  <a:off x="4308921" y="1430241"/>
                  <a:ext cx="559962" cy="0"/>
                </a:xfrm>
                <a:prstGeom prst="line">
                  <a:avLst/>
                </a:prstGeom>
                <a:ln w="76200" cmpd="sng"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円/楕円 22"/>
            <p:cNvSpPr/>
            <p:nvPr/>
          </p:nvSpPr>
          <p:spPr>
            <a:xfrm>
              <a:off x="1389484" y="254026"/>
              <a:ext cx="1540370" cy="1540370"/>
            </a:xfrm>
            <a:prstGeom prst="ellipse">
              <a:avLst/>
            </a:prstGeom>
            <a:noFill/>
            <a:ln w="571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4" name="図形グループ 23"/>
            <p:cNvGrpSpPr/>
            <p:nvPr/>
          </p:nvGrpSpPr>
          <p:grpSpPr>
            <a:xfrm>
              <a:off x="2203385" y="778271"/>
              <a:ext cx="578420" cy="769441"/>
              <a:chOff x="2504780" y="2891559"/>
              <a:chExt cx="1178395" cy="1567555"/>
            </a:xfrm>
          </p:grpSpPr>
          <p:sp>
            <p:nvSpPr>
              <p:cNvPr id="31" name="円/楕円 30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rgbClr val="1F497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2563311" y="2891559"/>
                <a:ext cx="1066050" cy="156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4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5" name="図形グループ 24"/>
            <p:cNvGrpSpPr/>
            <p:nvPr/>
          </p:nvGrpSpPr>
          <p:grpSpPr>
            <a:xfrm>
              <a:off x="1744102" y="954191"/>
              <a:ext cx="578420" cy="769441"/>
              <a:chOff x="5460825" y="2235077"/>
              <a:chExt cx="1178395" cy="1567555"/>
            </a:xfrm>
          </p:grpSpPr>
          <p:sp>
            <p:nvSpPr>
              <p:cNvPr id="27" name="円/楕円 26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rgbClr val="1F497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28" name="図形グループ 27"/>
              <p:cNvGrpSpPr/>
              <p:nvPr/>
            </p:nvGrpSpPr>
            <p:grpSpPr>
              <a:xfrm>
                <a:off x="5546135" y="2235077"/>
                <a:ext cx="1066049" cy="1567555"/>
                <a:chOff x="4074650" y="974865"/>
                <a:chExt cx="1066049" cy="1567555"/>
              </a:xfrm>
            </p:grpSpPr>
            <p:sp>
              <p:nvSpPr>
                <p:cNvPr id="29" name="テキスト ボックス 28"/>
                <p:cNvSpPr txBox="1"/>
                <p:nvPr/>
              </p:nvSpPr>
              <p:spPr>
                <a:xfrm>
                  <a:off x="4074650" y="974865"/>
                  <a:ext cx="1066049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tx2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4400" b="1" dirty="0">
                    <a:solidFill>
                      <a:schemeClr val="tx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30" name="直線コネクタ 29"/>
                <p:cNvCxnSpPr/>
                <p:nvPr/>
              </p:nvCxnSpPr>
              <p:spPr>
                <a:xfrm>
                  <a:off x="4308921" y="1430241"/>
                  <a:ext cx="559962" cy="0"/>
                </a:xfrm>
                <a:prstGeom prst="line">
                  <a:avLst/>
                </a:prstGeom>
                <a:ln w="76200" cmpd="sng">
                  <a:solidFill>
                    <a:srgbClr val="1F497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テキスト ボックス 25"/>
            <p:cNvSpPr txBox="1"/>
            <p:nvPr/>
          </p:nvSpPr>
          <p:spPr>
            <a:xfrm>
              <a:off x="760159" y="1781614"/>
              <a:ext cx="2775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Compact </a:t>
              </a:r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multiquark</a:t>
              </a:r>
              <a:endParaRPr lang="ja-JP" altLang="en-US" sz="20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78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" y="1147376"/>
            <a:ext cx="9044609" cy="5736464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030870" y="1987814"/>
            <a:ext cx="927652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150087" y="1987814"/>
            <a:ext cx="944217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96958" y="1987814"/>
            <a:ext cx="2062694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872606" y="1987814"/>
            <a:ext cx="2084785" cy="47818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93844" y="2321165"/>
            <a:ext cx="8917631" cy="0"/>
          </a:xfrm>
          <a:prstGeom prst="line">
            <a:avLst/>
          </a:prstGeom>
          <a:ln w="317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4090237" y="2213056"/>
            <a:ext cx="2483861" cy="646331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FF00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00FF"/>
                </a:solidFill>
                <a:latin typeface="Century Gothic"/>
                <a:ea typeface="HG丸ｺﾞｼｯｸM-PRO"/>
                <a:cs typeface="Century Gothic"/>
              </a:rPr>
              <a:t>Coalescence model</a:t>
            </a:r>
          </a:p>
          <a:p>
            <a:pPr algn="ctr"/>
            <a:r>
              <a:rPr lang="en-US" altLang="en-US" b="1" dirty="0" smtClean="0">
                <a:solidFill>
                  <a:srgbClr val="FF00FF"/>
                </a:solidFill>
                <a:latin typeface="Century Gothic"/>
                <a:ea typeface="HG丸ｺﾞｼｯｸM-PRO"/>
                <a:cs typeface="Century Gothic"/>
              </a:rPr>
              <a:t>(hadron molecule)</a:t>
            </a:r>
            <a:endParaRPr lang="ja-JP" altLang="en-US" b="1" dirty="0">
              <a:solidFill>
                <a:srgbClr val="FF00FF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326227" y="1858756"/>
            <a:ext cx="603642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rgbClr val="FF00FF"/>
                </a:solidFill>
                <a:latin typeface="Century Gothic"/>
                <a:ea typeface="HG丸ｺﾞｼｯｸM-PRO"/>
                <a:cs typeface="Century Gothic"/>
              </a:rPr>
              <a:t>KK</a:t>
            </a:r>
            <a:r>
              <a:rPr lang="en-US" altLang="ja-JP" sz="1400" b="1" baseline="30000" dirty="0" err="1" smtClean="0">
                <a:solidFill>
                  <a:srgbClr val="FF00FF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endParaRPr lang="ja-JP" altLang="en-US" sz="1400" b="1" baseline="30000" dirty="0">
              <a:solidFill>
                <a:srgbClr val="FF00FF"/>
              </a:solidFill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4122486" y="2936535"/>
            <a:ext cx="2736647" cy="2101576"/>
            <a:chOff x="4122486" y="2936535"/>
            <a:chExt cx="2736647" cy="210157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2512" y="3167428"/>
              <a:ext cx="1116326" cy="519669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8797" y="4479948"/>
              <a:ext cx="2040182" cy="558163"/>
            </a:xfrm>
            <a:prstGeom prst="rect">
              <a:avLst/>
            </a:prstGeom>
          </p:spPr>
        </p:pic>
        <p:sp>
          <p:nvSpPr>
            <p:cNvPr id="14" name="正方形/長方形 13"/>
            <p:cNvSpPr/>
            <p:nvPr/>
          </p:nvSpPr>
          <p:spPr>
            <a:xfrm>
              <a:off x="4122486" y="2936535"/>
              <a:ext cx="2736647" cy="276999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solidFill>
                    <a:srgbClr val="000000"/>
                  </a:solidFill>
                  <a:latin typeface="Century Gothic"/>
                  <a:ea typeface="HG丸ｺﾞｼｯｸM-PRO"/>
                  <a:cs typeface="Century Gothic"/>
                </a:rPr>
                <a:t>Frequency of harmonic oscillator</a:t>
              </a:r>
              <a:endParaRPr lang="ja-JP" altLang="en-US" sz="1200" dirty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4122486" y="3626039"/>
              <a:ext cx="1749197" cy="89255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en-US" sz="1200" dirty="0" smtClean="0">
                  <a:solidFill>
                    <a:srgbClr val="000000"/>
                  </a:solidFill>
                  <a:latin typeface="Century Gothic"/>
                  <a:ea typeface="HG丸ｺﾞｼｯｸM-PRO"/>
                  <a:cs typeface="Century Gothic"/>
                </a:rPr>
                <a:t>with reduce mass </a:t>
              </a:r>
              <a:r>
                <a:rPr lang="en-US" altLang="ja-JP" sz="1200" dirty="0" err="1" smtClean="0">
                  <a:solidFill>
                    <a:srgbClr val="000000"/>
                  </a:solidFill>
                  <a:latin typeface="Century Gothic"/>
                  <a:ea typeface="HG丸ｺﾞｼｯｸM-PRO"/>
                  <a:cs typeface="Century Gothic"/>
                </a:rPr>
                <a:t>μ</a:t>
              </a:r>
              <a:r>
                <a:rPr lang="en-US" altLang="ja-JP" sz="1200" baseline="-25000" dirty="0" err="1" smtClean="0">
                  <a:solidFill>
                    <a:srgbClr val="000000"/>
                  </a:solidFill>
                  <a:latin typeface="Century Gothic"/>
                  <a:ea typeface="HG丸ｺﾞｼｯｸM-PRO"/>
                  <a:cs typeface="Century Gothic"/>
                </a:rPr>
                <a:t>R</a:t>
              </a:r>
              <a:endParaRPr lang="en-US" altLang="ja-JP" sz="1200" baseline="-250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endParaRPr>
            </a:p>
            <a:p>
              <a:endParaRPr lang="en-US" altLang="ja-JP" sz="1200" baseline="-25000" dirty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endParaRPr>
            </a:p>
            <a:p>
              <a:endParaRPr lang="en-US" altLang="ja-JP" sz="1200" baseline="-250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endParaRPr>
            </a:p>
            <a:p>
              <a:endParaRPr lang="en-US" altLang="ja-JP" sz="1200" dirty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endParaRPr>
            </a:p>
            <a:p>
              <a:r>
                <a:rPr lang="en-US" altLang="ja-JP" sz="1200" dirty="0" smtClean="0">
                  <a:solidFill>
                    <a:srgbClr val="000000"/>
                  </a:solidFill>
                  <a:latin typeface="Century Gothic"/>
                  <a:ea typeface="HG丸ｺﾞｼｯｸM-PRO"/>
                  <a:cs typeface="Century Gothic"/>
                </a:rPr>
                <a:t>and binding </a:t>
              </a:r>
              <a:r>
                <a:rPr lang="en-US" altLang="ja-JP" sz="1200" dirty="0" err="1" smtClean="0">
                  <a:solidFill>
                    <a:srgbClr val="000000"/>
                  </a:solidFill>
                  <a:latin typeface="Century Gothic"/>
                  <a:ea typeface="HG丸ｺﾞｼｯｸM-PRO"/>
                  <a:cs typeface="Century Gothic"/>
                </a:rPr>
                <a:t>gnergy</a:t>
              </a:r>
              <a:endParaRPr lang="ja-JP" altLang="en-US" sz="1200" dirty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8797" y="3914583"/>
              <a:ext cx="1938922" cy="237419"/>
            </a:xfrm>
            <a:prstGeom prst="rect">
              <a:avLst/>
            </a:prstGeom>
          </p:spPr>
        </p:pic>
      </p:grpSp>
      <p:sp>
        <p:nvSpPr>
          <p:cNvPr id="19" name="円/楕円 18"/>
          <p:cNvSpPr/>
          <p:nvPr/>
        </p:nvSpPr>
        <p:spPr>
          <a:xfrm>
            <a:off x="28624" y="2105730"/>
            <a:ext cx="666646" cy="22087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664653" y="792782"/>
            <a:ext cx="1814694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Exotic hadrons</a:t>
            </a:r>
            <a:endParaRPr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143398" y="368756"/>
            <a:ext cx="2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Numerical result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297282" y="2912263"/>
            <a:ext cx="3781968" cy="2329755"/>
            <a:chOff x="4792646" y="1243204"/>
            <a:chExt cx="3781968" cy="2329755"/>
          </a:xfrm>
        </p:grpSpPr>
        <p:sp>
          <p:nvSpPr>
            <p:cNvPr id="24" name="角丸四角形 23"/>
            <p:cNvSpPr/>
            <p:nvPr/>
          </p:nvSpPr>
          <p:spPr>
            <a:xfrm>
              <a:off x="4792646" y="1243204"/>
              <a:ext cx="3781968" cy="232975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" name="図形グループ 24"/>
            <p:cNvGrpSpPr/>
            <p:nvPr/>
          </p:nvGrpSpPr>
          <p:grpSpPr>
            <a:xfrm>
              <a:off x="4980435" y="1629413"/>
              <a:ext cx="3500871" cy="1636251"/>
              <a:chOff x="708418" y="1972299"/>
              <a:chExt cx="3500871" cy="1636251"/>
            </a:xfrm>
          </p:grpSpPr>
          <p:grpSp>
            <p:nvGrpSpPr>
              <p:cNvPr id="26" name="図形グループ 25"/>
              <p:cNvGrpSpPr/>
              <p:nvPr/>
            </p:nvGrpSpPr>
            <p:grpSpPr>
              <a:xfrm>
                <a:off x="708418" y="1972299"/>
                <a:ext cx="3500871" cy="1178395"/>
                <a:chOff x="689433" y="1933522"/>
                <a:chExt cx="3500871" cy="1178395"/>
              </a:xfrm>
            </p:grpSpPr>
            <p:sp>
              <p:nvSpPr>
                <p:cNvPr id="28" name="フリーフォーム 27"/>
                <p:cNvSpPr/>
                <p:nvPr/>
              </p:nvSpPr>
              <p:spPr>
                <a:xfrm>
                  <a:off x="1595919" y="2137312"/>
                  <a:ext cx="1922625" cy="720530"/>
                </a:xfrm>
                <a:custGeom>
                  <a:avLst/>
                  <a:gdLst>
                    <a:gd name="connsiteX0" fmla="*/ 0 w 5038530"/>
                    <a:gd name="connsiteY0" fmla="*/ 720530 h 720530"/>
                    <a:gd name="connsiteX1" fmla="*/ 720530 w 5038530"/>
                    <a:gd name="connsiteY1" fmla="*/ 0 h 720530"/>
                    <a:gd name="connsiteX2" fmla="*/ 1435877 w 5038530"/>
                    <a:gd name="connsiteY2" fmla="*/ 715346 h 720530"/>
                    <a:gd name="connsiteX3" fmla="*/ 2161591 w 5038530"/>
                    <a:gd name="connsiteY3" fmla="*/ 0 h 720530"/>
                    <a:gd name="connsiteX4" fmla="*/ 2876938 w 5038530"/>
                    <a:gd name="connsiteY4" fmla="*/ 715346 h 720530"/>
                    <a:gd name="connsiteX5" fmla="*/ 3602653 w 5038530"/>
                    <a:gd name="connsiteY5" fmla="*/ 5183 h 720530"/>
                    <a:gd name="connsiteX6" fmla="*/ 4323183 w 5038530"/>
                    <a:gd name="connsiteY6" fmla="*/ 715346 h 720530"/>
                    <a:gd name="connsiteX7" fmla="*/ 5038530 w 5038530"/>
                    <a:gd name="connsiteY7" fmla="*/ 0 h 720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8530" h="720530">
                      <a:moveTo>
                        <a:pt x="0" y="720530"/>
                      </a:moveTo>
                      <a:cubicBezTo>
                        <a:pt x="240608" y="360697"/>
                        <a:pt x="481217" y="864"/>
                        <a:pt x="720530" y="0"/>
                      </a:cubicBezTo>
                      <a:cubicBezTo>
                        <a:pt x="959843" y="-864"/>
                        <a:pt x="1195700" y="715346"/>
                        <a:pt x="1435877" y="715346"/>
                      </a:cubicBezTo>
                      <a:cubicBezTo>
                        <a:pt x="1676054" y="715346"/>
                        <a:pt x="1921414" y="0"/>
                        <a:pt x="2161591" y="0"/>
                      </a:cubicBezTo>
                      <a:cubicBezTo>
                        <a:pt x="2401768" y="0"/>
                        <a:pt x="2636761" y="714482"/>
                        <a:pt x="2876938" y="715346"/>
                      </a:cubicBezTo>
                      <a:cubicBezTo>
                        <a:pt x="3117115" y="716210"/>
                        <a:pt x="3361612" y="5183"/>
                        <a:pt x="3602653" y="5183"/>
                      </a:cubicBezTo>
                      <a:cubicBezTo>
                        <a:pt x="3843694" y="5183"/>
                        <a:pt x="4083870" y="716210"/>
                        <a:pt x="4323183" y="715346"/>
                      </a:cubicBezTo>
                      <a:cubicBezTo>
                        <a:pt x="4562496" y="714482"/>
                        <a:pt x="5038530" y="0"/>
                        <a:pt x="5038530" y="0"/>
                      </a:cubicBezTo>
                    </a:path>
                  </a:pathLst>
                </a:custGeom>
                <a:ln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9" name="図形グループ 28"/>
                <p:cNvGrpSpPr/>
                <p:nvPr/>
              </p:nvGrpSpPr>
              <p:grpSpPr>
                <a:xfrm>
                  <a:off x="689433" y="1933522"/>
                  <a:ext cx="1178395" cy="1178395"/>
                  <a:chOff x="2504780" y="3226621"/>
                  <a:chExt cx="1178395" cy="1178395"/>
                </a:xfrm>
              </p:grpSpPr>
              <p:sp>
                <p:nvSpPr>
                  <p:cNvPr id="35" name="円/楕円 34"/>
                  <p:cNvSpPr>
                    <a:spLocks noChangeAspect="1"/>
                  </p:cNvSpPr>
                  <p:nvPr/>
                </p:nvSpPr>
                <p:spPr>
                  <a:xfrm>
                    <a:off x="2504780" y="3226621"/>
                    <a:ext cx="1178395" cy="117839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C0504D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" name="テキスト ボックス 35"/>
                  <p:cNvSpPr txBox="1"/>
                  <p:nvPr/>
                </p:nvSpPr>
                <p:spPr>
                  <a:xfrm>
                    <a:off x="2831476" y="3367073"/>
                    <a:ext cx="548347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800" dirty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K</a:t>
                    </a:r>
                    <a:endParaRPr lang="ja-JP" altLang="en-US" sz="4800" dirty="0">
                      <a:solidFill>
                        <a:schemeClr val="bg1"/>
                      </a:solidFill>
                      <a:latin typeface="Century Gothic"/>
                      <a:cs typeface="Century Gothic"/>
                    </a:endParaRPr>
                  </a:p>
                </p:txBody>
              </p:sp>
            </p:grpSp>
            <p:grpSp>
              <p:nvGrpSpPr>
                <p:cNvPr id="30" name="図形グループ 29"/>
                <p:cNvGrpSpPr/>
                <p:nvPr/>
              </p:nvGrpSpPr>
              <p:grpSpPr>
                <a:xfrm>
                  <a:off x="3011909" y="1933522"/>
                  <a:ext cx="1178395" cy="1178395"/>
                  <a:chOff x="5460825" y="2452226"/>
                  <a:chExt cx="1178395" cy="1178395"/>
                </a:xfrm>
              </p:grpSpPr>
              <p:sp>
                <p:nvSpPr>
                  <p:cNvPr id="31" name="円/楕円 30"/>
                  <p:cNvSpPr>
                    <a:spLocks noChangeAspect="1"/>
                  </p:cNvSpPr>
                  <p:nvPr/>
                </p:nvSpPr>
                <p:spPr>
                  <a:xfrm>
                    <a:off x="5460825" y="2452226"/>
                    <a:ext cx="1178395" cy="117839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6200" cmpd="sng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32" name="図形グループ 31"/>
                  <p:cNvGrpSpPr/>
                  <p:nvPr/>
                </p:nvGrpSpPr>
                <p:grpSpPr>
                  <a:xfrm>
                    <a:off x="5772948" y="2632121"/>
                    <a:ext cx="567420" cy="830997"/>
                    <a:chOff x="4301463" y="1371909"/>
                    <a:chExt cx="567420" cy="830997"/>
                  </a:xfrm>
                </p:grpSpPr>
                <p:sp>
                  <p:nvSpPr>
                    <p:cNvPr id="33" name="テキスト ボックス 32"/>
                    <p:cNvSpPr txBox="1"/>
                    <p:nvPr/>
                  </p:nvSpPr>
                  <p:spPr>
                    <a:xfrm>
                      <a:off x="4301463" y="1371909"/>
                      <a:ext cx="548347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ja-JP" sz="4800" dirty="0" smtClean="0">
                          <a:solidFill>
                            <a:schemeClr val="accent2"/>
                          </a:solidFill>
                          <a:latin typeface="Century Gothic"/>
                          <a:cs typeface="Century Gothic"/>
                        </a:rPr>
                        <a:t>K</a:t>
                      </a:r>
                      <a:endParaRPr lang="ja-JP" altLang="en-US" sz="4800" dirty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endParaRPr>
                    </a:p>
                  </p:txBody>
                </p:sp>
                <p:cxnSp>
                  <p:nvCxnSpPr>
                    <p:cNvPr id="34" name="直線コネクタ 33"/>
                    <p:cNvCxnSpPr/>
                    <p:nvPr/>
                  </p:nvCxnSpPr>
                  <p:spPr>
                    <a:xfrm>
                      <a:off x="4308921" y="1430241"/>
                      <a:ext cx="559962" cy="0"/>
                    </a:xfrm>
                    <a:prstGeom prst="line">
                      <a:avLst/>
                    </a:prstGeom>
                    <a:ln w="76200" cmpd="sng">
                      <a:solidFill>
                        <a:srgbClr val="C0504D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27" name="テキスト ボックス 26"/>
              <p:cNvSpPr txBox="1"/>
              <p:nvPr/>
            </p:nvSpPr>
            <p:spPr>
              <a:xfrm>
                <a:off x="1170033" y="3208440"/>
                <a:ext cx="25660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altLang="ja-JP" sz="2000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Hadronic</a:t>
                </a:r>
                <a:r>
                  <a:rPr lang="nb-NO" altLang="ja-JP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nb-NO" altLang="ja-JP" sz="2000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molecule</a:t>
                </a:r>
                <a:endParaRPr lang="ja-JP" altLang="en-US" sz="20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38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" y="1147376"/>
            <a:ext cx="9044609" cy="5736464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060174" y="2326600"/>
            <a:ext cx="3898348" cy="44430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872605" y="2326601"/>
            <a:ext cx="4221699" cy="44430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28624" y="2105730"/>
            <a:ext cx="666646" cy="22087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326227" y="1858756"/>
            <a:ext cx="603642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rgbClr val="FF00FF"/>
                </a:solidFill>
                <a:latin typeface="Century Gothic"/>
                <a:ea typeface="HG丸ｺﾞｼｯｸM-PRO"/>
                <a:cs typeface="Century Gothic"/>
              </a:rPr>
              <a:t>KK</a:t>
            </a:r>
            <a:r>
              <a:rPr lang="en-US" altLang="ja-JP" sz="1400" b="1" baseline="30000" dirty="0" err="1" smtClean="0">
                <a:solidFill>
                  <a:srgbClr val="FF00FF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endParaRPr lang="ja-JP" altLang="en-US" sz="1400" b="1" baseline="30000" dirty="0">
              <a:solidFill>
                <a:srgbClr val="FF00FF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093244" y="1857218"/>
            <a:ext cx="972299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qq</a:t>
            </a:r>
            <a:r>
              <a:rPr lang="en-US" altLang="ja-JP" sz="1400" b="1" baseline="30000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1400" b="1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ss</a:t>
            </a:r>
            <a:r>
              <a:rPr lang="en-US" altLang="ja-JP" sz="1400" b="1" baseline="30000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endParaRPr lang="ja-JP" altLang="en-US" sz="1400" b="1" baseline="30000" dirty="0">
              <a:solidFill>
                <a:schemeClr val="accent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74767" y="1858756"/>
            <a:ext cx="1451005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qq</a:t>
            </a:r>
            <a:r>
              <a:rPr lang="en-US" altLang="ja-JP" sz="1400" b="1" baseline="30000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 (p</a:t>
            </a:r>
            <a:r>
              <a:rPr lang="en-US" altLang="en-US" sz="14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wave</a:t>
            </a:r>
            <a:r>
              <a:rPr lang="en-US" altLang="ja-JP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)</a:t>
            </a:r>
            <a:endParaRPr lang="ja-JP" altLang="en-US" sz="1400" b="1" baseline="30000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098367" y="2440588"/>
            <a:ext cx="697765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q=</a:t>
            </a:r>
            <a:r>
              <a:rPr lang="en-US" altLang="ja-JP" sz="1400" dirty="0" err="1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u,d</a:t>
            </a:r>
            <a:endParaRPr lang="ja-JP" altLang="en-US" sz="1400" dirty="0">
              <a:solidFill>
                <a:srgbClr val="000000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664653" y="792782"/>
            <a:ext cx="1814694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Exotic hadrons</a:t>
            </a:r>
            <a:endParaRPr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43398" y="368756"/>
            <a:ext cx="2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Numerical result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988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" y="1147376"/>
            <a:ext cx="9044609" cy="5736464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060174" y="2326600"/>
            <a:ext cx="3898348" cy="44430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872605" y="2326601"/>
            <a:ext cx="4221699" cy="44430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28624" y="2105730"/>
            <a:ext cx="666646" cy="22087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326227" y="1858756"/>
            <a:ext cx="603642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rgbClr val="FF00FF"/>
                </a:solidFill>
                <a:latin typeface="Century Gothic"/>
                <a:ea typeface="HG丸ｺﾞｼｯｸM-PRO"/>
                <a:cs typeface="Century Gothic"/>
              </a:rPr>
              <a:t>KK</a:t>
            </a:r>
            <a:r>
              <a:rPr lang="en-US" altLang="ja-JP" sz="1400" b="1" baseline="30000" dirty="0" err="1" smtClean="0">
                <a:solidFill>
                  <a:srgbClr val="FF00FF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endParaRPr lang="ja-JP" altLang="en-US" sz="1400" b="1" baseline="30000" dirty="0">
              <a:solidFill>
                <a:srgbClr val="FF00FF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093244" y="1857218"/>
            <a:ext cx="972299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qq</a:t>
            </a:r>
            <a:r>
              <a:rPr lang="en-US" altLang="ja-JP" sz="1400" b="1" baseline="30000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1400" b="1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ss</a:t>
            </a:r>
            <a:r>
              <a:rPr lang="en-US" altLang="ja-JP" sz="1400" b="1" baseline="30000" dirty="0" err="1" smtClean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endParaRPr lang="ja-JP" altLang="en-US" sz="1400" b="1" baseline="30000" dirty="0">
              <a:solidFill>
                <a:schemeClr val="accent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57234" y="1858756"/>
            <a:ext cx="1486070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qq</a:t>
            </a:r>
            <a:r>
              <a:rPr lang="en-US" altLang="ja-JP" sz="1400" b="1" baseline="30000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 (p</a:t>
            </a:r>
            <a:r>
              <a:rPr lang="en-US" altLang="en-US" sz="14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wave</a:t>
            </a:r>
            <a:r>
              <a:rPr lang="en-US" altLang="ja-JP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)</a:t>
            </a:r>
            <a:endParaRPr lang="ja-JP" altLang="en-US" sz="1400" b="1" baseline="30000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1146336" y="936526"/>
            <a:ext cx="3491922" cy="3106732"/>
            <a:chOff x="1146336" y="1908313"/>
            <a:chExt cx="3491922" cy="3106732"/>
          </a:xfrm>
        </p:grpSpPr>
        <p:sp>
          <p:nvSpPr>
            <p:cNvPr id="3" name="円弧 2"/>
            <p:cNvSpPr/>
            <p:nvPr/>
          </p:nvSpPr>
          <p:spPr>
            <a:xfrm>
              <a:off x="2343327" y="2175577"/>
              <a:ext cx="2294931" cy="1490860"/>
            </a:xfrm>
            <a:prstGeom prst="arc">
              <a:avLst>
                <a:gd name="adj1" fmla="val 1486503"/>
                <a:gd name="adj2" fmla="val 9325968"/>
              </a:avLst>
            </a:prstGeom>
            <a:ln w="19050" cmpd="sng">
              <a:solidFill>
                <a:schemeClr val="accent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11" name="円弧 10"/>
            <p:cNvSpPr/>
            <p:nvPr/>
          </p:nvSpPr>
          <p:spPr>
            <a:xfrm flipV="1">
              <a:off x="3514033" y="2668102"/>
              <a:ext cx="1046922" cy="1201533"/>
            </a:xfrm>
            <a:prstGeom prst="arc">
              <a:avLst>
                <a:gd name="adj1" fmla="val 1486503"/>
                <a:gd name="adj2" fmla="val 8073881"/>
              </a:avLst>
            </a:prstGeom>
            <a:ln w="19050" cmpd="sng">
              <a:solidFill>
                <a:srgbClr val="FF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12" name="円弧 11"/>
            <p:cNvSpPr/>
            <p:nvPr/>
          </p:nvSpPr>
          <p:spPr>
            <a:xfrm>
              <a:off x="1146336" y="1908313"/>
              <a:ext cx="3414620" cy="2575327"/>
            </a:xfrm>
            <a:prstGeom prst="arc">
              <a:avLst>
                <a:gd name="adj1" fmla="val 327125"/>
                <a:gd name="adj2" fmla="val 10520560"/>
              </a:avLst>
            </a:prstGeom>
            <a:ln w="19050" cmpd="sng">
              <a:solidFill>
                <a:schemeClr val="accent2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2087543" y="4461047"/>
              <a:ext cx="1703862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rPr>
                <a:t>Same order</a:t>
              </a:r>
            </a:p>
            <a:p>
              <a:pPr algn="ctr"/>
              <a:r>
                <a:rPr lang="en-US" altLang="ja-JP" sz="1200" dirty="0" smtClean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rPr>
                <a:t>(cf. normal hadrons)</a:t>
              </a:r>
              <a:endParaRPr lang="ja-JP" altLang="en-US" sz="1200" dirty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330897" y="3570160"/>
              <a:ext cx="2364750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accent1"/>
                  </a:solidFill>
                  <a:latin typeface="Century Gothic"/>
                  <a:ea typeface="HG丸ｺﾞｼｯｸM-PRO"/>
                  <a:cs typeface="Century Gothic"/>
                </a:rPr>
                <a:t>Reduced</a:t>
              </a:r>
            </a:p>
            <a:p>
              <a:pPr algn="ctr"/>
              <a:r>
                <a:rPr lang="en-US" altLang="ja-JP" sz="1200" dirty="0" smtClean="0">
                  <a:solidFill>
                    <a:schemeClr val="accent1"/>
                  </a:solidFill>
                  <a:latin typeface="Century Gothic"/>
                  <a:ea typeface="HG丸ｺﾞｼｯｸM-PRO"/>
                  <a:cs typeface="Century Gothic"/>
                </a:rPr>
                <a:t>suppression by quark number</a:t>
              </a:r>
              <a:endParaRPr lang="ja-JP" altLang="en-US" sz="1200" dirty="0">
                <a:solidFill>
                  <a:schemeClr val="accent1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734421" y="2170873"/>
              <a:ext cx="2612614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rgbClr val="FF00FF"/>
                  </a:solidFill>
                  <a:latin typeface="Century Gothic"/>
                  <a:ea typeface="HG丸ｺﾞｼｯｸM-PRO"/>
                  <a:cs typeface="Century Gothic"/>
                </a:rPr>
                <a:t>Enhanced </a:t>
              </a:r>
              <a:r>
                <a:rPr lang="en-US" altLang="ja-JP" sz="1200" dirty="0" smtClean="0">
                  <a:solidFill>
                    <a:srgbClr val="FF00FF"/>
                  </a:solidFill>
                  <a:latin typeface="Century Gothic"/>
                  <a:ea typeface="HG丸ｺﾞｼｯｸM-PRO"/>
                  <a:cs typeface="Century Gothic"/>
                </a:rPr>
                <a:t>(extended w.f.)</a:t>
              </a:r>
              <a:endParaRPr lang="ja-JP" altLang="en-US" sz="1200" dirty="0">
                <a:solidFill>
                  <a:srgbClr val="FF00FF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23" name="円弧 22"/>
          <p:cNvSpPr/>
          <p:nvPr/>
        </p:nvSpPr>
        <p:spPr>
          <a:xfrm flipH="1">
            <a:off x="1236245" y="1612349"/>
            <a:ext cx="1185841" cy="1082302"/>
          </a:xfrm>
          <a:prstGeom prst="arc">
            <a:avLst>
              <a:gd name="adj1" fmla="val 1148486"/>
              <a:gd name="adj2" fmla="val 9803311"/>
            </a:avLst>
          </a:prstGeom>
          <a:ln w="19050" cmpd="sng">
            <a:solidFill>
              <a:schemeClr val="accent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24" name="円弧 23"/>
          <p:cNvSpPr/>
          <p:nvPr/>
        </p:nvSpPr>
        <p:spPr>
          <a:xfrm flipH="1" flipV="1">
            <a:off x="1375164" y="1519813"/>
            <a:ext cx="2138869" cy="1201533"/>
          </a:xfrm>
          <a:prstGeom prst="arc">
            <a:avLst>
              <a:gd name="adj1" fmla="val 728193"/>
              <a:gd name="adj2" fmla="val 9962310"/>
            </a:avLst>
          </a:prstGeom>
          <a:ln w="19050" cmpd="sng">
            <a:solidFill>
              <a:srgbClr val="FF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1752051" y="4281048"/>
            <a:ext cx="6457918" cy="1815882"/>
          </a:xfrm>
          <a:prstGeom prst="rect">
            <a:avLst/>
          </a:prstGeom>
          <a:noFill/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Different yields depending on inner quark structure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↓</a:t>
            </a:r>
          </a:p>
          <a:p>
            <a:pPr algn="ctr"/>
            <a:r>
              <a:rPr lang="en-US" altLang="ja-JP" sz="36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Knowing internal structure</a:t>
            </a:r>
          </a:p>
          <a:p>
            <a:pPr algn="ctr"/>
            <a:r>
              <a:rPr lang="en-US" altLang="ja-JP" sz="36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by experiments!</a:t>
            </a:r>
            <a:endParaRPr lang="ja-JP" altLang="en-US" sz="3600" b="1" dirty="0">
              <a:solidFill>
                <a:srgbClr val="FF0000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664653" y="792782"/>
            <a:ext cx="1814694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Exotic hadrons</a:t>
            </a:r>
            <a:endParaRPr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43398" y="368756"/>
            <a:ext cx="2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Numerical result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6666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テキスト ボックス 47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108560" y="366268"/>
            <a:ext cx="8926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Fundamental </a:t>
            </a:r>
            <a:r>
              <a:rPr kumimoji="1" lang="en-US" altLang="ja-JP" sz="5400" dirty="0" smtClean="0">
                <a:latin typeface="Century Gothic"/>
                <a:ea typeface="HG丸ｺﾞｼｯｸM-PRO"/>
                <a:cs typeface="Century Gothic"/>
              </a:rPr>
              <a:t>4</a:t>
            </a:r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 Questions in Hadron Physics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94" name="図形グループ 93"/>
          <p:cNvGrpSpPr/>
          <p:nvPr/>
        </p:nvGrpSpPr>
        <p:grpSpPr>
          <a:xfrm>
            <a:off x="289666" y="1214244"/>
            <a:ext cx="4189028" cy="2640156"/>
            <a:chOff x="289666" y="1214244"/>
            <a:chExt cx="4189028" cy="2640156"/>
          </a:xfrm>
        </p:grpSpPr>
        <p:sp>
          <p:nvSpPr>
            <p:cNvPr id="95" name="角丸四角形 94"/>
            <p:cNvSpPr/>
            <p:nvPr/>
          </p:nvSpPr>
          <p:spPr>
            <a:xfrm>
              <a:off x="289666" y="1214244"/>
              <a:ext cx="4189028" cy="26401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grpSp>
          <p:nvGrpSpPr>
            <p:cNvPr id="96" name="図形グループ 95"/>
            <p:cNvGrpSpPr/>
            <p:nvPr/>
          </p:nvGrpSpPr>
          <p:grpSpPr>
            <a:xfrm>
              <a:off x="1741386" y="1852491"/>
              <a:ext cx="1468104" cy="1781206"/>
              <a:chOff x="7296575" y="2737468"/>
              <a:chExt cx="1468104" cy="1781206"/>
            </a:xfrm>
          </p:grpSpPr>
          <p:pic>
            <p:nvPicPr>
              <p:cNvPr id="98" name="図 9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99" name="図 9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00" name="図 9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101" name="円/楕円 100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02" name="正方形/長方形 101"/>
              <p:cNvSpPr/>
              <p:nvPr/>
            </p:nvSpPr>
            <p:spPr>
              <a:xfrm>
                <a:off x="7296575" y="4241675"/>
                <a:ext cx="1412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Confined quarks</a:t>
                </a:r>
                <a:endParaRPr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97" name="テキスト ボックス 96"/>
            <p:cNvSpPr txBox="1"/>
            <p:nvPr/>
          </p:nvSpPr>
          <p:spPr>
            <a:xfrm>
              <a:off x="497489" y="1268778"/>
              <a:ext cx="37627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① Why</a:t>
              </a:r>
              <a:r>
                <a:rPr kumimoji="1" lang="ja-JP" altLang="en-US" sz="20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are</a:t>
              </a:r>
              <a:r>
                <a:rPr kumimoji="1" lang="ja-JP" altLang="en-US" sz="20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ja-JP" altLang="ja-JP" sz="2000" dirty="0" smtClean="0"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lang="en-US" altLang="ja-JP" sz="2000" dirty="0" err="1" smtClean="0">
                  <a:latin typeface="Century Gothic"/>
                  <a:ea typeface="HG丸ｺﾞｼｯｸM-PRO"/>
                  <a:cs typeface="Century Gothic"/>
                </a:rPr>
                <a:t>uarks</a:t>
              </a:r>
              <a:r>
                <a:rPr lang="ja-JP" altLang="en-US" sz="20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confined?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03" name="図形グループ 102"/>
          <p:cNvGrpSpPr/>
          <p:nvPr/>
        </p:nvGrpSpPr>
        <p:grpSpPr>
          <a:xfrm>
            <a:off x="4675657" y="1214244"/>
            <a:ext cx="4189028" cy="2640156"/>
            <a:chOff x="4675657" y="1214244"/>
            <a:chExt cx="4189028" cy="2640156"/>
          </a:xfrm>
        </p:grpSpPr>
        <p:sp>
          <p:nvSpPr>
            <p:cNvPr id="104" name="角丸四角形 103"/>
            <p:cNvSpPr/>
            <p:nvPr/>
          </p:nvSpPr>
          <p:spPr>
            <a:xfrm>
              <a:off x="4675657" y="1214244"/>
              <a:ext cx="4189028" cy="2640156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105" name="フリーフォーム 104"/>
            <p:cNvSpPr/>
            <p:nvPr/>
          </p:nvSpPr>
          <p:spPr>
            <a:xfrm rot="20476275">
              <a:off x="6418343" y="2423950"/>
              <a:ext cx="895529" cy="365498"/>
            </a:xfrm>
            <a:custGeom>
              <a:avLst/>
              <a:gdLst>
                <a:gd name="connsiteX0" fmla="*/ 0 w 5038530"/>
                <a:gd name="connsiteY0" fmla="*/ 720530 h 720530"/>
                <a:gd name="connsiteX1" fmla="*/ 720530 w 5038530"/>
                <a:gd name="connsiteY1" fmla="*/ 0 h 720530"/>
                <a:gd name="connsiteX2" fmla="*/ 1435877 w 5038530"/>
                <a:gd name="connsiteY2" fmla="*/ 715346 h 720530"/>
                <a:gd name="connsiteX3" fmla="*/ 2161591 w 5038530"/>
                <a:gd name="connsiteY3" fmla="*/ 0 h 720530"/>
                <a:gd name="connsiteX4" fmla="*/ 2876938 w 5038530"/>
                <a:gd name="connsiteY4" fmla="*/ 715346 h 720530"/>
                <a:gd name="connsiteX5" fmla="*/ 3602653 w 5038530"/>
                <a:gd name="connsiteY5" fmla="*/ 5183 h 720530"/>
                <a:gd name="connsiteX6" fmla="*/ 4323183 w 5038530"/>
                <a:gd name="connsiteY6" fmla="*/ 715346 h 720530"/>
                <a:gd name="connsiteX7" fmla="*/ 5038530 w 5038530"/>
                <a:gd name="connsiteY7" fmla="*/ 0 h 7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530" h="720530">
                  <a:moveTo>
                    <a:pt x="0" y="720530"/>
                  </a:moveTo>
                  <a:cubicBezTo>
                    <a:pt x="240608" y="360697"/>
                    <a:pt x="481217" y="864"/>
                    <a:pt x="720530" y="0"/>
                  </a:cubicBezTo>
                  <a:cubicBezTo>
                    <a:pt x="959843" y="-864"/>
                    <a:pt x="1195700" y="715346"/>
                    <a:pt x="1435877" y="715346"/>
                  </a:cubicBezTo>
                  <a:cubicBezTo>
                    <a:pt x="1676054" y="715346"/>
                    <a:pt x="1921414" y="0"/>
                    <a:pt x="2161591" y="0"/>
                  </a:cubicBezTo>
                  <a:cubicBezTo>
                    <a:pt x="2401768" y="0"/>
                    <a:pt x="2636761" y="714482"/>
                    <a:pt x="2876938" y="715346"/>
                  </a:cubicBezTo>
                  <a:cubicBezTo>
                    <a:pt x="3117115" y="716210"/>
                    <a:pt x="3361612" y="5183"/>
                    <a:pt x="3602653" y="5183"/>
                  </a:cubicBezTo>
                  <a:cubicBezTo>
                    <a:pt x="3843694" y="5183"/>
                    <a:pt x="4083870" y="716210"/>
                    <a:pt x="4323183" y="715346"/>
                  </a:cubicBezTo>
                  <a:cubicBezTo>
                    <a:pt x="4562496" y="714482"/>
                    <a:pt x="5038530" y="0"/>
                    <a:pt x="5038530" y="0"/>
                  </a:cubicBezTo>
                </a:path>
              </a:pathLst>
            </a:custGeom>
            <a:ln w="7620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grpSp>
          <p:nvGrpSpPr>
            <p:cNvPr id="106" name="図形グループ 105"/>
            <p:cNvGrpSpPr/>
            <p:nvPr/>
          </p:nvGrpSpPr>
          <p:grpSpPr>
            <a:xfrm>
              <a:off x="7200049" y="1712350"/>
              <a:ext cx="1454229" cy="1484586"/>
              <a:chOff x="7310450" y="2737468"/>
              <a:chExt cx="1454229" cy="1484586"/>
            </a:xfrm>
          </p:grpSpPr>
          <p:pic>
            <p:nvPicPr>
              <p:cNvPr id="114" name="図 1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15" name="図 1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16" name="図 1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117" name="円/楕円 116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07" name="図形グループ 106"/>
            <p:cNvGrpSpPr/>
            <p:nvPr/>
          </p:nvGrpSpPr>
          <p:grpSpPr>
            <a:xfrm>
              <a:off x="5033280" y="2199161"/>
              <a:ext cx="1454229" cy="1484586"/>
              <a:chOff x="7310450" y="2737468"/>
              <a:chExt cx="1454229" cy="1484586"/>
            </a:xfrm>
          </p:grpSpPr>
          <p:pic>
            <p:nvPicPr>
              <p:cNvPr id="110" name="図 10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11" name="図 1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12" name="図 1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113" name="円/楕円 112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08" name="テキスト ボックス 107"/>
            <p:cNvSpPr txBox="1"/>
            <p:nvPr/>
          </p:nvSpPr>
          <p:spPr>
            <a:xfrm>
              <a:off x="4784784" y="1270101"/>
              <a:ext cx="3993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② What is hadron interaction?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6201046" y="3534107"/>
              <a:ext cx="12103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Nuclear force</a:t>
              </a:r>
              <a:endParaRPr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18" name="図形グループ 117"/>
          <p:cNvGrpSpPr/>
          <p:nvPr/>
        </p:nvGrpSpPr>
        <p:grpSpPr>
          <a:xfrm>
            <a:off x="4675657" y="4035017"/>
            <a:ext cx="4189028" cy="2640156"/>
            <a:chOff x="4675657" y="4035017"/>
            <a:chExt cx="4189028" cy="2640156"/>
          </a:xfrm>
        </p:grpSpPr>
        <p:sp>
          <p:nvSpPr>
            <p:cNvPr id="119" name="角丸四角形 118"/>
            <p:cNvSpPr/>
            <p:nvPr/>
          </p:nvSpPr>
          <p:spPr>
            <a:xfrm>
              <a:off x="4675657" y="4035017"/>
              <a:ext cx="4189028" cy="264015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pic>
          <p:nvPicPr>
            <p:cNvPr id="120" name="図 1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9BBC59"/>
                </a:clrFrom>
                <a:clrTo>
                  <a:srgbClr val="9BBC5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5970" y="4490725"/>
              <a:ext cx="3143159" cy="2143634"/>
            </a:xfrm>
            <a:prstGeom prst="rect">
              <a:avLst/>
            </a:prstGeom>
          </p:spPr>
        </p:pic>
        <p:pic>
          <p:nvPicPr>
            <p:cNvPr id="121" name="図 1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605231" y="4360962"/>
              <a:ext cx="659695" cy="659695"/>
            </a:xfrm>
            <a:prstGeom prst="rect">
              <a:avLst/>
            </a:prstGeom>
          </p:spPr>
        </p:pic>
        <p:pic>
          <p:nvPicPr>
            <p:cNvPr id="122" name="図 1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9888" y="4360962"/>
              <a:ext cx="659695" cy="659695"/>
            </a:xfrm>
            <a:prstGeom prst="rect">
              <a:avLst/>
            </a:prstGeom>
          </p:spPr>
        </p:pic>
        <p:pic>
          <p:nvPicPr>
            <p:cNvPr id="123" name="図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7661" y="4662240"/>
              <a:ext cx="659695" cy="659695"/>
            </a:xfrm>
            <a:prstGeom prst="rect">
              <a:avLst/>
            </a:prstGeom>
          </p:spPr>
        </p:pic>
        <p:grpSp>
          <p:nvGrpSpPr>
            <p:cNvPr id="124" name="図形グループ 123"/>
            <p:cNvGrpSpPr/>
            <p:nvPr/>
          </p:nvGrpSpPr>
          <p:grpSpPr>
            <a:xfrm>
              <a:off x="6196412" y="5735878"/>
              <a:ext cx="892227" cy="910852"/>
              <a:chOff x="7310450" y="2737468"/>
              <a:chExt cx="1454229" cy="1484586"/>
            </a:xfrm>
          </p:grpSpPr>
          <p:pic>
            <p:nvPicPr>
              <p:cNvPr id="126" name="図 1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27" name="図 1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28" name="図 1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129" name="円/楕円 128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25" name="テキスト ボックス 124"/>
            <p:cNvSpPr txBox="1"/>
            <p:nvPr/>
          </p:nvSpPr>
          <p:spPr>
            <a:xfrm>
              <a:off x="5029103" y="4035017"/>
              <a:ext cx="35329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④</a:t>
              </a:r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 What is phase diagram?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30" name="図形グループ 129"/>
          <p:cNvGrpSpPr/>
          <p:nvPr/>
        </p:nvGrpSpPr>
        <p:grpSpPr>
          <a:xfrm>
            <a:off x="229651" y="3694861"/>
            <a:ext cx="4448917" cy="3196559"/>
            <a:chOff x="229651" y="3694861"/>
            <a:chExt cx="4448917" cy="3196559"/>
          </a:xfrm>
        </p:grpSpPr>
        <p:grpSp>
          <p:nvGrpSpPr>
            <p:cNvPr id="131" name="図形グループ 130"/>
            <p:cNvGrpSpPr/>
            <p:nvPr/>
          </p:nvGrpSpPr>
          <p:grpSpPr>
            <a:xfrm>
              <a:off x="229651" y="4035017"/>
              <a:ext cx="4373513" cy="2856403"/>
              <a:chOff x="229651" y="4035017"/>
              <a:chExt cx="4373513" cy="2856403"/>
            </a:xfrm>
          </p:grpSpPr>
          <p:sp>
            <p:nvSpPr>
              <p:cNvPr id="133" name="角丸四角形 132"/>
              <p:cNvSpPr/>
              <p:nvPr/>
            </p:nvSpPr>
            <p:spPr>
              <a:xfrm>
                <a:off x="289666" y="4035017"/>
                <a:ext cx="4189028" cy="26401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pic>
            <p:nvPicPr>
              <p:cNvPr id="134" name="図 13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044964" y="4665677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35" name="図 13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6335" y="5020657"/>
                <a:ext cx="2856127" cy="1870763"/>
              </a:xfrm>
              <a:prstGeom prst="rect">
                <a:avLst/>
              </a:prstGeom>
            </p:spPr>
          </p:pic>
          <p:sp>
            <p:nvSpPr>
              <p:cNvPr id="136" name="テキスト ボックス 135"/>
              <p:cNvSpPr txBox="1"/>
              <p:nvPr/>
            </p:nvSpPr>
            <p:spPr>
              <a:xfrm>
                <a:off x="229651" y="4035017"/>
                <a:ext cx="43735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③ Why is chiral symmetry broken?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pic>
          <p:nvPicPr>
            <p:cNvPr id="132" name="図 1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756048" y="3694861"/>
              <a:ext cx="2922520" cy="2922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08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4105" y="1162114"/>
            <a:ext cx="8129341" cy="5659667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055487" y="2442541"/>
            <a:ext cx="1531038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←Normal hadrons</a:t>
            </a:r>
          </a:p>
          <a:p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   </a:t>
            </a:r>
            <a:r>
              <a:rPr lang="en-US" altLang="en-US" sz="1200" dirty="0">
                <a:latin typeface="Century Gothic"/>
                <a:ea typeface="HG丸ｺﾞｼｯｸM-PRO"/>
                <a:cs typeface="Century Gothic"/>
              </a:rPr>
              <a:t>(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0.2-2</a:t>
            </a:r>
            <a:r>
              <a:rPr lang="en-US" altLang="en-US" sz="1200" dirty="0">
                <a:latin typeface="Century Gothic"/>
                <a:ea typeface="HG丸ｺﾞｼｯｸM-PRO"/>
                <a:cs typeface="Century Gothic"/>
              </a:rPr>
              <a:t>)</a:t>
            </a:r>
            <a:endParaRPr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664653" y="792782"/>
            <a:ext cx="1814694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Exotic hadrons</a:t>
            </a:r>
            <a:endParaRPr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43398" y="368756"/>
            <a:ext cx="256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Numerical result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-1693387" y="830421"/>
            <a:ext cx="4233478" cy="6341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図形グループ 2"/>
          <p:cNvGrpSpPr/>
          <p:nvPr/>
        </p:nvGrpSpPr>
        <p:grpSpPr>
          <a:xfrm>
            <a:off x="48427" y="2499778"/>
            <a:ext cx="3781968" cy="2329755"/>
            <a:chOff x="48427" y="2499778"/>
            <a:chExt cx="3781968" cy="2329755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48427" y="2499778"/>
              <a:ext cx="3781968" cy="2329755"/>
              <a:chOff x="322276" y="61564"/>
              <a:chExt cx="3781968" cy="2329755"/>
            </a:xfrm>
          </p:grpSpPr>
          <p:sp>
            <p:nvSpPr>
              <p:cNvPr id="26" name="角丸四角形 25"/>
              <p:cNvSpPr/>
              <p:nvPr/>
            </p:nvSpPr>
            <p:spPr>
              <a:xfrm>
                <a:off x="322276" y="61564"/>
                <a:ext cx="3781968" cy="2329755"/>
              </a:xfrm>
              <a:prstGeom prst="roundRect">
                <a:avLst/>
              </a:prstGeom>
              <a:solidFill>
                <a:srgbClr val="FFFFFF"/>
              </a:solidFill>
              <a:ln w="57150" cmpd="sng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7" name="図形グループ 26"/>
              <p:cNvGrpSpPr/>
              <p:nvPr/>
            </p:nvGrpSpPr>
            <p:grpSpPr>
              <a:xfrm>
                <a:off x="1512792" y="420105"/>
                <a:ext cx="578420" cy="769441"/>
                <a:chOff x="2504780" y="2891559"/>
                <a:chExt cx="1178395" cy="1567555"/>
              </a:xfrm>
            </p:grpSpPr>
            <p:sp>
              <p:nvSpPr>
                <p:cNvPr id="43" name="円/楕円 42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400" b="1"/>
                </a:p>
              </p:txBody>
            </p:sp>
            <p:sp>
              <p:nvSpPr>
                <p:cNvPr id="44" name="テキスト ボックス 43"/>
                <p:cNvSpPr txBox="1"/>
                <p:nvPr/>
              </p:nvSpPr>
              <p:spPr>
                <a:xfrm>
                  <a:off x="2540296" y="2891559"/>
                  <a:ext cx="1112078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400" b="1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28" name="図形グループ 27"/>
              <p:cNvGrpSpPr/>
              <p:nvPr/>
            </p:nvGrpSpPr>
            <p:grpSpPr>
              <a:xfrm>
                <a:off x="2056394" y="303254"/>
                <a:ext cx="581018" cy="769441"/>
                <a:chOff x="5460825" y="2197879"/>
                <a:chExt cx="1183687" cy="1567555"/>
              </a:xfrm>
            </p:grpSpPr>
            <p:sp>
              <p:nvSpPr>
                <p:cNvPr id="39" name="円/楕円 38"/>
                <p:cNvSpPr>
                  <a:spLocks noChangeAspect="1"/>
                </p:cNvSpPr>
                <p:nvPr/>
              </p:nvSpPr>
              <p:spPr>
                <a:xfrm>
                  <a:off x="5460825" y="2452226"/>
                  <a:ext cx="1178395" cy="1178395"/>
                </a:xfrm>
                <a:prstGeom prst="ellipse">
                  <a:avLst/>
                </a:prstGeom>
                <a:solidFill>
                  <a:srgbClr val="FFFFFF"/>
                </a:solidFill>
                <a:ln w="76200" cmpd="sng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400" b="1"/>
                </a:p>
              </p:txBody>
            </p:sp>
            <p:grpSp>
              <p:nvGrpSpPr>
                <p:cNvPr id="40" name="図形グループ 39"/>
                <p:cNvGrpSpPr/>
                <p:nvPr/>
              </p:nvGrpSpPr>
              <p:grpSpPr>
                <a:xfrm>
                  <a:off x="5532435" y="2197879"/>
                  <a:ext cx="1112077" cy="1567555"/>
                  <a:chOff x="4060950" y="937667"/>
                  <a:chExt cx="1112077" cy="1567555"/>
                </a:xfrm>
              </p:grpSpPr>
              <p:sp>
                <p:nvSpPr>
                  <p:cNvPr id="41" name="テキスト ボックス 40"/>
                  <p:cNvSpPr txBox="1"/>
                  <p:nvPr/>
                </p:nvSpPr>
                <p:spPr>
                  <a:xfrm>
                    <a:off x="4060950" y="937667"/>
                    <a:ext cx="1112077" cy="15675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400" b="1" dirty="0" smtClean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rPr>
                      <a:t>c</a:t>
                    </a:r>
                    <a:endParaRPr lang="ja-JP" altLang="en-US" sz="4400" b="1" dirty="0">
                      <a:solidFill>
                        <a:schemeClr val="accent2"/>
                      </a:solidFill>
                      <a:latin typeface="Century Gothic"/>
                      <a:cs typeface="Century Gothic"/>
                    </a:endParaRPr>
                  </a:p>
                </p:txBody>
              </p:sp>
              <p:cxnSp>
                <p:nvCxnSpPr>
                  <p:cNvPr id="42" name="直線コネクタ 41"/>
                  <p:cNvCxnSpPr/>
                  <p:nvPr/>
                </p:nvCxnSpPr>
                <p:spPr>
                  <a:xfrm>
                    <a:off x="4308921" y="1430241"/>
                    <a:ext cx="559962" cy="0"/>
                  </a:xfrm>
                  <a:prstGeom prst="line">
                    <a:avLst/>
                  </a:prstGeom>
                  <a:ln w="76200" cmpd="sng">
                    <a:solidFill>
                      <a:srgbClr val="C0504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9" name="円/楕円 28"/>
              <p:cNvSpPr/>
              <p:nvPr/>
            </p:nvSpPr>
            <p:spPr>
              <a:xfrm>
                <a:off x="1389484" y="254026"/>
                <a:ext cx="1540370" cy="1540370"/>
              </a:xfrm>
              <a:prstGeom prst="ellipse">
                <a:avLst/>
              </a:prstGeom>
              <a:noFill/>
              <a:ln w="571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0" name="図形グループ 29"/>
              <p:cNvGrpSpPr/>
              <p:nvPr/>
            </p:nvGrpSpPr>
            <p:grpSpPr>
              <a:xfrm>
                <a:off x="2203385" y="778271"/>
                <a:ext cx="578420" cy="769441"/>
                <a:chOff x="2504780" y="2891559"/>
                <a:chExt cx="1178395" cy="1567555"/>
              </a:xfrm>
            </p:grpSpPr>
            <p:sp>
              <p:nvSpPr>
                <p:cNvPr id="37" name="円/楕円 36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rgbClr val="1F497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400" b="1"/>
                </a:p>
              </p:txBody>
            </p:sp>
            <p:sp>
              <p:nvSpPr>
                <p:cNvPr id="38" name="テキスト ボックス 37"/>
                <p:cNvSpPr txBox="1"/>
                <p:nvPr/>
              </p:nvSpPr>
              <p:spPr>
                <a:xfrm>
                  <a:off x="2563311" y="2891559"/>
                  <a:ext cx="1066050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4400" b="1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31" name="図形グループ 30"/>
              <p:cNvGrpSpPr/>
              <p:nvPr/>
            </p:nvGrpSpPr>
            <p:grpSpPr>
              <a:xfrm>
                <a:off x="1744102" y="954191"/>
                <a:ext cx="578420" cy="769441"/>
                <a:chOff x="5460825" y="2235077"/>
                <a:chExt cx="1178395" cy="1567555"/>
              </a:xfrm>
            </p:grpSpPr>
            <p:sp>
              <p:nvSpPr>
                <p:cNvPr id="33" name="円/楕円 32"/>
                <p:cNvSpPr>
                  <a:spLocks noChangeAspect="1"/>
                </p:cNvSpPr>
                <p:nvPr/>
              </p:nvSpPr>
              <p:spPr>
                <a:xfrm>
                  <a:off x="5460825" y="2452226"/>
                  <a:ext cx="1178395" cy="1178395"/>
                </a:xfrm>
                <a:prstGeom prst="ellipse">
                  <a:avLst/>
                </a:prstGeom>
                <a:solidFill>
                  <a:srgbClr val="FFFFFF"/>
                </a:solidFill>
                <a:ln w="76200" cmpd="sng">
                  <a:solidFill>
                    <a:srgbClr val="1F497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400" b="1"/>
                </a:p>
              </p:txBody>
            </p:sp>
            <p:grpSp>
              <p:nvGrpSpPr>
                <p:cNvPr id="34" name="図形グループ 33"/>
                <p:cNvGrpSpPr/>
                <p:nvPr/>
              </p:nvGrpSpPr>
              <p:grpSpPr>
                <a:xfrm>
                  <a:off x="5546135" y="2235077"/>
                  <a:ext cx="1066049" cy="1567555"/>
                  <a:chOff x="4074650" y="974865"/>
                  <a:chExt cx="1066049" cy="1567555"/>
                </a:xfrm>
              </p:grpSpPr>
              <p:sp>
                <p:nvSpPr>
                  <p:cNvPr id="35" name="テキスト ボックス 34"/>
                  <p:cNvSpPr txBox="1"/>
                  <p:nvPr/>
                </p:nvSpPr>
                <p:spPr>
                  <a:xfrm>
                    <a:off x="4074650" y="974865"/>
                    <a:ext cx="1066049" cy="15675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400" b="1" dirty="0" smtClean="0">
                        <a:solidFill>
                          <a:schemeClr val="tx2"/>
                        </a:solidFill>
                        <a:latin typeface="Century Gothic"/>
                        <a:cs typeface="Century Gothic"/>
                      </a:rPr>
                      <a:t>u</a:t>
                    </a:r>
                    <a:endParaRPr lang="ja-JP" altLang="en-US" sz="4400" b="1" dirty="0">
                      <a:solidFill>
                        <a:schemeClr val="tx2"/>
                      </a:solidFill>
                      <a:latin typeface="Century Gothic"/>
                      <a:cs typeface="Century Gothic"/>
                    </a:endParaRPr>
                  </a:p>
                </p:txBody>
              </p:sp>
              <p:cxnSp>
                <p:nvCxnSpPr>
                  <p:cNvPr id="36" name="直線コネクタ 35"/>
                  <p:cNvCxnSpPr/>
                  <p:nvPr/>
                </p:nvCxnSpPr>
                <p:spPr>
                  <a:xfrm>
                    <a:off x="4308921" y="1430241"/>
                    <a:ext cx="559962" cy="0"/>
                  </a:xfrm>
                  <a:prstGeom prst="line">
                    <a:avLst/>
                  </a:prstGeom>
                  <a:ln w="76200" cmpd="sng">
                    <a:solidFill>
                      <a:srgbClr val="1F497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2" name="テキスト ボックス 31"/>
              <p:cNvSpPr txBox="1"/>
              <p:nvPr/>
            </p:nvSpPr>
            <p:spPr>
              <a:xfrm>
                <a:off x="760159" y="1781614"/>
                <a:ext cx="27751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altLang="ja-JP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Compact </a:t>
                </a:r>
                <a:r>
                  <a:rPr lang="nb-NO" altLang="ja-JP" sz="2000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multiquark</a:t>
                </a:r>
                <a:endParaRPr lang="ja-JP" altLang="en-US" sz="20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371843" y="4517326"/>
              <a:ext cx="30838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b="1" dirty="0" smtClean="0">
                  <a:latin typeface="Century Gothic"/>
                  <a:ea typeface="HG丸ｺﾞｼｯｸM-PRO"/>
                  <a:cs typeface="Century Gothic"/>
                </a:rPr>
                <a:t>coalescence model </a:t>
              </a:r>
              <a:r>
                <a:rPr lang="en-US" altLang="ja-JP" sz="1200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&lt;</a:t>
              </a:r>
              <a:r>
                <a:rPr lang="en-US" altLang="ja-JP" sz="1200" b="1" dirty="0" smtClean="0">
                  <a:latin typeface="Century Gothic"/>
                  <a:ea typeface="HG丸ｺﾞｼｯｸM-PRO"/>
                  <a:cs typeface="Century Gothic"/>
                </a:rPr>
                <a:t> statistical model</a:t>
              </a:r>
              <a:endParaRPr lang="en-US" altLang="ja-JP" sz="1200" b="1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5321947" y="2507363"/>
            <a:ext cx="3781968" cy="2329755"/>
            <a:chOff x="5321947" y="2507363"/>
            <a:chExt cx="3781968" cy="2329755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5321947" y="2507363"/>
              <a:ext cx="3781968" cy="2329755"/>
              <a:chOff x="4792646" y="1243204"/>
              <a:chExt cx="3781968" cy="2329755"/>
            </a:xfrm>
          </p:grpSpPr>
          <p:sp>
            <p:nvSpPr>
              <p:cNvPr id="12" name="角丸四角形 11"/>
              <p:cNvSpPr/>
              <p:nvPr/>
            </p:nvSpPr>
            <p:spPr>
              <a:xfrm>
                <a:off x="4792646" y="1243204"/>
                <a:ext cx="3781968" cy="2329755"/>
              </a:xfrm>
              <a:prstGeom prst="roundRect">
                <a:avLst/>
              </a:prstGeom>
              <a:solidFill>
                <a:srgbClr val="FFFFFF"/>
              </a:solidFill>
              <a:ln w="57150" cmpd="sng">
                <a:solidFill>
                  <a:srgbClr val="FF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3" name="図形グループ 12"/>
              <p:cNvGrpSpPr/>
              <p:nvPr/>
            </p:nvGrpSpPr>
            <p:grpSpPr>
              <a:xfrm>
                <a:off x="4980435" y="1629413"/>
                <a:ext cx="3500871" cy="1636251"/>
                <a:chOff x="708418" y="1972299"/>
                <a:chExt cx="3500871" cy="1636251"/>
              </a:xfrm>
            </p:grpSpPr>
            <p:grpSp>
              <p:nvGrpSpPr>
                <p:cNvPr id="14" name="図形グループ 13"/>
                <p:cNvGrpSpPr/>
                <p:nvPr/>
              </p:nvGrpSpPr>
              <p:grpSpPr>
                <a:xfrm>
                  <a:off x="708418" y="1972299"/>
                  <a:ext cx="3500871" cy="1178395"/>
                  <a:chOff x="689433" y="1933522"/>
                  <a:chExt cx="3500871" cy="1178395"/>
                </a:xfrm>
              </p:grpSpPr>
              <p:sp>
                <p:nvSpPr>
                  <p:cNvPr id="16" name="フリーフォーム 15"/>
                  <p:cNvSpPr/>
                  <p:nvPr/>
                </p:nvSpPr>
                <p:spPr>
                  <a:xfrm>
                    <a:off x="1595919" y="2137312"/>
                    <a:ext cx="1922625" cy="720530"/>
                  </a:xfrm>
                  <a:custGeom>
                    <a:avLst/>
                    <a:gdLst>
                      <a:gd name="connsiteX0" fmla="*/ 0 w 5038530"/>
                      <a:gd name="connsiteY0" fmla="*/ 720530 h 720530"/>
                      <a:gd name="connsiteX1" fmla="*/ 720530 w 5038530"/>
                      <a:gd name="connsiteY1" fmla="*/ 0 h 720530"/>
                      <a:gd name="connsiteX2" fmla="*/ 1435877 w 5038530"/>
                      <a:gd name="connsiteY2" fmla="*/ 715346 h 720530"/>
                      <a:gd name="connsiteX3" fmla="*/ 2161591 w 5038530"/>
                      <a:gd name="connsiteY3" fmla="*/ 0 h 720530"/>
                      <a:gd name="connsiteX4" fmla="*/ 2876938 w 5038530"/>
                      <a:gd name="connsiteY4" fmla="*/ 715346 h 720530"/>
                      <a:gd name="connsiteX5" fmla="*/ 3602653 w 5038530"/>
                      <a:gd name="connsiteY5" fmla="*/ 5183 h 720530"/>
                      <a:gd name="connsiteX6" fmla="*/ 4323183 w 5038530"/>
                      <a:gd name="connsiteY6" fmla="*/ 715346 h 720530"/>
                      <a:gd name="connsiteX7" fmla="*/ 5038530 w 5038530"/>
                      <a:gd name="connsiteY7" fmla="*/ 0 h 720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38530" h="720530">
                        <a:moveTo>
                          <a:pt x="0" y="720530"/>
                        </a:moveTo>
                        <a:cubicBezTo>
                          <a:pt x="240608" y="360697"/>
                          <a:pt x="481217" y="864"/>
                          <a:pt x="720530" y="0"/>
                        </a:cubicBezTo>
                        <a:cubicBezTo>
                          <a:pt x="959843" y="-864"/>
                          <a:pt x="1195700" y="715346"/>
                          <a:pt x="1435877" y="715346"/>
                        </a:cubicBezTo>
                        <a:cubicBezTo>
                          <a:pt x="1676054" y="715346"/>
                          <a:pt x="1921414" y="0"/>
                          <a:pt x="2161591" y="0"/>
                        </a:cubicBezTo>
                        <a:cubicBezTo>
                          <a:pt x="2401768" y="0"/>
                          <a:pt x="2636761" y="714482"/>
                          <a:pt x="2876938" y="715346"/>
                        </a:cubicBezTo>
                        <a:cubicBezTo>
                          <a:pt x="3117115" y="716210"/>
                          <a:pt x="3361612" y="5183"/>
                          <a:pt x="3602653" y="5183"/>
                        </a:cubicBezTo>
                        <a:cubicBezTo>
                          <a:pt x="3843694" y="5183"/>
                          <a:pt x="4083870" y="716210"/>
                          <a:pt x="4323183" y="715346"/>
                        </a:cubicBezTo>
                        <a:cubicBezTo>
                          <a:pt x="4562496" y="714482"/>
                          <a:pt x="5038530" y="0"/>
                          <a:pt x="5038530" y="0"/>
                        </a:cubicBezTo>
                      </a:path>
                    </a:pathLst>
                  </a:custGeom>
                  <a:ln>
                    <a:solidFill>
                      <a:srgbClr val="C0504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17" name="図形グループ 16"/>
                  <p:cNvGrpSpPr/>
                  <p:nvPr/>
                </p:nvGrpSpPr>
                <p:grpSpPr>
                  <a:xfrm>
                    <a:off x="689433" y="1933522"/>
                    <a:ext cx="1178395" cy="1178395"/>
                    <a:chOff x="2504780" y="3226621"/>
                    <a:chExt cx="1178395" cy="1178395"/>
                  </a:xfrm>
                </p:grpSpPr>
                <p:sp>
                  <p:nvSpPr>
                    <p:cNvPr id="23" name="円/楕円 22"/>
                    <p:cNvSpPr>
                      <a:spLocks noChangeAspect="1"/>
                    </p:cNvSpPr>
                    <p:nvPr/>
                  </p:nvSpPr>
                  <p:spPr>
                    <a:xfrm>
                      <a:off x="2504780" y="3226621"/>
                      <a:ext cx="1178395" cy="1178395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rgbClr val="C0504D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4" name="テキスト ボックス 23"/>
                    <p:cNvSpPr txBox="1"/>
                    <p:nvPr/>
                  </p:nvSpPr>
                  <p:spPr>
                    <a:xfrm>
                      <a:off x="2784288" y="3367073"/>
                      <a:ext cx="642724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ja-JP" sz="4800" dirty="0" smtClean="0">
                          <a:solidFill>
                            <a:schemeClr val="bg1"/>
                          </a:solidFill>
                          <a:latin typeface="Century Gothic"/>
                          <a:cs typeface="Century Gothic"/>
                        </a:rPr>
                        <a:t>D</a:t>
                      </a:r>
                      <a:endParaRPr lang="ja-JP" altLang="en-US" sz="4800" dirty="0">
                        <a:solidFill>
                          <a:schemeClr val="bg1"/>
                        </a:solidFill>
                        <a:latin typeface="Century Gothic"/>
                        <a:cs typeface="Century Gothic"/>
                      </a:endParaRPr>
                    </a:p>
                  </p:txBody>
                </p:sp>
              </p:grpSp>
              <p:grpSp>
                <p:nvGrpSpPr>
                  <p:cNvPr id="18" name="図形グループ 17"/>
                  <p:cNvGrpSpPr/>
                  <p:nvPr/>
                </p:nvGrpSpPr>
                <p:grpSpPr>
                  <a:xfrm>
                    <a:off x="3011909" y="1933522"/>
                    <a:ext cx="1178395" cy="1178395"/>
                    <a:chOff x="5460825" y="2452226"/>
                    <a:chExt cx="1178395" cy="1178395"/>
                  </a:xfrm>
                </p:grpSpPr>
                <p:sp>
                  <p:nvSpPr>
                    <p:cNvPr id="19" name="円/楕円 18"/>
                    <p:cNvSpPr>
                      <a:spLocks noChangeAspect="1"/>
                    </p:cNvSpPr>
                    <p:nvPr/>
                  </p:nvSpPr>
                  <p:spPr>
                    <a:xfrm>
                      <a:off x="5460825" y="2452226"/>
                      <a:ext cx="1178395" cy="117839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6200" cmpd="sng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20" name="図形グループ 19"/>
                    <p:cNvGrpSpPr/>
                    <p:nvPr/>
                  </p:nvGrpSpPr>
                  <p:grpSpPr>
                    <a:xfrm>
                      <a:off x="5725759" y="2632121"/>
                      <a:ext cx="642724" cy="830997"/>
                      <a:chOff x="4254274" y="1371909"/>
                      <a:chExt cx="642724" cy="830997"/>
                    </a:xfrm>
                  </p:grpSpPr>
                  <p:sp>
                    <p:nvSpPr>
                      <p:cNvPr id="21" name="テキスト ボックス 20"/>
                      <p:cNvSpPr txBox="1"/>
                      <p:nvPr/>
                    </p:nvSpPr>
                    <p:spPr>
                      <a:xfrm>
                        <a:off x="4254274" y="1371909"/>
                        <a:ext cx="642724" cy="8309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altLang="ja-JP" sz="4800" dirty="0">
                            <a:solidFill>
                              <a:schemeClr val="accent2"/>
                            </a:solidFill>
                            <a:latin typeface="Century Gothic"/>
                            <a:cs typeface="Century Gothic"/>
                          </a:rPr>
                          <a:t>D</a:t>
                        </a:r>
                        <a:endParaRPr lang="ja-JP" altLang="en-US" sz="4800" dirty="0">
                          <a:solidFill>
                            <a:schemeClr val="accent2"/>
                          </a:solidFill>
                          <a:latin typeface="Century Gothic"/>
                          <a:cs typeface="Century Gothic"/>
                        </a:endParaRPr>
                      </a:p>
                    </p:txBody>
                  </p:sp>
                  <p:cxnSp>
                    <p:nvCxnSpPr>
                      <p:cNvPr id="22" name="直線コネクタ 21"/>
                      <p:cNvCxnSpPr/>
                      <p:nvPr/>
                    </p:nvCxnSpPr>
                    <p:spPr>
                      <a:xfrm>
                        <a:off x="4308921" y="1430241"/>
                        <a:ext cx="559962" cy="0"/>
                      </a:xfrm>
                      <a:prstGeom prst="line">
                        <a:avLst/>
                      </a:prstGeom>
                      <a:ln w="76200" cmpd="sng">
                        <a:solidFill>
                          <a:srgbClr val="C0504D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1170033" y="3208440"/>
                  <a:ext cx="256600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altLang="ja-JP" sz="2000" dirty="0" err="1" smtClean="0">
                      <a:solidFill>
                        <a:srgbClr val="000000"/>
                      </a:solidFill>
                      <a:latin typeface="Century Gothic"/>
                      <a:cs typeface="Century Gothic"/>
                    </a:rPr>
                    <a:t>Hadronic</a:t>
                  </a:r>
                  <a:r>
                    <a:rPr lang="nb-NO" altLang="ja-JP" sz="2000" dirty="0" smtClean="0">
                      <a:solidFill>
                        <a:srgbClr val="000000"/>
                      </a:solidFill>
                      <a:latin typeface="Century Gothic"/>
                      <a:cs typeface="Century Gothic"/>
                    </a:rPr>
                    <a:t> </a:t>
                  </a:r>
                  <a:r>
                    <a:rPr lang="nb-NO" altLang="ja-JP" sz="2000" dirty="0" err="1" smtClean="0">
                      <a:solidFill>
                        <a:srgbClr val="000000"/>
                      </a:solidFill>
                      <a:latin typeface="Century Gothic"/>
                      <a:cs typeface="Century Gothic"/>
                    </a:rPr>
                    <a:t>molecule</a:t>
                  </a:r>
                  <a:endParaRPr lang="ja-JP" altLang="en-US" sz="2000" dirty="0">
                    <a:solidFill>
                      <a:srgbClr val="000000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  <p:sp>
          <p:nvSpPr>
            <p:cNvPr id="46" name="テキスト ボックス 45"/>
            <p:cNvSpPr txBox="1"/>
            <p:nvPr/>
          </p:nvSpPr>
          <p:spPr>
            <a:xfrm>
              <a:off x="5751916" y="4517326"/>
              <a:ext cx="30838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b="1" dirty="0" smtClean="0">
                  <a:latin typeface="Century Gothic"/>
                  <a:ea typeface="HG丸ｺﾞｼｯｸM-PRO"/>
                  <a:cs typeface="Century Gothic"/>
                </a:rPr>
                <a:t>coalescence model</a:t>
              </a:r>
              <a:r>
                <a:rPr lang="en-US" altLang="ja-JP" sz="1200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&gt; </a:t>
              </a:r>
              <a:r>
                <a:rPr lang="en-US" altLang="ja-JP" sz="1200" b="1" dirty="0" smtClean="0">
                  <a:latin typeface="Century Gothic"/>
                  <a:ea typeface="HG丸ｺﾞｼｯｸM-PRO"/>
                  <a:cs typeface="Century Gothic"/>
                </a:rPr>
                <a:t>statistical model</a:t>
              </a:r>
              <a:endParaRPr lang="en-US" altLang="ja-JP" sz="1200" b="1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63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431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490920" y="952759"/>
            <a:ext cx="8162161" cy="5144243"/>
            <a:chOff x="4675657" y="4035017"/>
            <a:chExt cx="4189028" cy="2640156"/>
          </a:xfrm>
        </p:grpSpPr>
        <p:sp>
          <p:nvSpPr>
            <p:cNvPr id="6" name="角丸四角形 5"/>
            <p:cNvSpPr/>
            <p:nvPr/>
          </p:nvSpPr>
          <p:spPr>
            <a:xfrm>
              <a:off x="4675657" y="4035017"/>
              <a:ext cx="4189028" cy="264015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9BBC59"/>
                </a:clrFrom>
                <a:clrTo>
                  <a:srgbClr val="9BBC5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5970" y="4490725"/>
              <a:ext cx="3143159" cy="2143634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605231" y="4360962"/>
              <a:ext cx="659695" cy="659695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9888" y="4360962"/>
              <a:ext cx="659695" cy="659695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7661" y="4662240"/>
              <a:ext cx="659695" cy="659695"/>
            </a:xfrm>
            <a:prstGeom prst="rect">
              <a:avLst/>
            </a:prstGeom>
          </p:spPr>
        </p:pic>
        <p:grpSp>
          <p:nvGrpSpPr>
            <p:cNvPr id="11" name="図形グループ 10"/>
            <p:cNvGrpSpPr/>
            <p:nvPr/>
          </p:nvGrpSpPr>
          <p:grpSpPr>
            <a:xfrm>
              <a:off x="6196412" y="5735878"/>
              <a:ext cx="892227" cy="910852"/>
              <a:chOff x="7310450" y="2737468"/>
              <a:chExt cx="1454229" cy="1484586"/>
            </a:xfrm>
          </p:grpSpPr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5" name="図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16" name="円/楕円 15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5029103" y="4035017"/>
              <a:ext cx="35329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④</a:t>
              </a:r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 What is phase diagram?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49844" y="2907260"/>
            <a:ext cx="2775119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C0504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① Finite temperature</a:t>
            </a:r>
            <a:endParaRPr kumimoji="1" lang="ja-JP" altLang="en-US" sz="20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18152" y="5388116"/>
            <a:ext cx="2133918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② Finite density</a:t>
            </a:r>
            <a:endParaRPr kumimoji="1" lang="ja-JP" altLang="en-US" sz="2000" b="1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4827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" y="168571"/>
            <a:ext cx="8121870" cy="65405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511" y="2505364"/>
            <a:ext cx="3151489" cy="166169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5095" y="3188851"/>
            <a:ext cx="2263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Strangeness</a:t>
            </a:r>
            <a:endParaRPr lang="ja-JP" altLang="en-US" sz="2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0261862">
            <a:off x="1922047" y="6165777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neutron number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3864696">
            <a:off x="-383040" y="5941385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proton number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34519" y="705197"/>
            <a:ext cx="4484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(Hyper)Nuclear chart</a:t>
            </a:r>
          </a:p>
          <a:p>
            <a:pPr algn="ctr"/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extended to strangeness</a:t>
            </a:r>
            <a:endParaRPr lang="ja-JP" altLang="en-US" sz="2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08554" y="2127720"/>
            <a:ext cx="228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Century Gothic"/>
                <a:cs typeface="Century Gothic"/>
              </a:rPr>
              <a:t>Anti-K </a:t>
            </a:r>
            <a:r>
              <a:rPr lang="en-US" altLang="ja-JP" dirty="0" err="1" smtClean="0">
                <a:solidFill>
                  <a:srgbClr val="FF0000"/>
                </a:solidFill>
                <a:latin typeface="Century Gothic"/>
                <a:cs typeface="Century Gothic"/>
              </a:rPr>
              <a:t>mesic</a:t>
            </a:r>
            <a:r>
              <a:rPr lang="en-US" altLang="ja-JP" dirty="0" smtClean="0">
                <a:solidFill>
                  <a:srgbClr val="FF0000"/>
                </a:solidFill>
                <a:latin typeface="Century Gothic"/>
                <a:cs typeface="Century Gothic"/>
              </a:rPr>
              <a:t> nuclei</a:t>
            </a:r>
            <a:endParaRPr lang="ja-JP" altLang="en-US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05983" y="5262546"/>
            <a:ext cx="6143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solidFill>
                  <a:srgbClr val="FF0000"/>
                </a:solidFill>
                <a:latin typeface="Century Gothic"/>
                <a:cs typeface="Century Gothic"/>
              </a:rPr>
              <a:t>Further extension to</a:t>
            </a:r>
          </a:p>
          <a:p>
            <a:pPr algn="ctr"/>
            <a:r>
              <a:rPr lang="en-US" altLang="ja-JP" sz="4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charm/bottom?</a:t>
            </a:r>
            <a:endParaRPr lang="ja-JP" altLang="en-US" sz="4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0819" y="1658859"/>
            <a:ext cx="2967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entury Gothic"/>
                <a:cs typeface="Century Gothic"/>
              </a:rPr>
              <a:t>✔︎ General nuclear force</a:t>
            </a:r>
          </a:p>
          <a:p>
            <a:r>
              <a:rPr lang="en-US" altLang="ja-JP" dirty="0">
                <a:latin typeface="Century Gothic"/>
                <a:cs typeface="Century Gothic"/>
              </a:rPr>
              <a:t>✔︎ </a:t>
            </a:r>
            <a:r>
              <a:rPr lang="en-US" altLang="ja-JP" dirty="0" smtClean="0">
                <a:latin typeface="Century Gothic"/>
                <a:cs typeface="Century Gothic"/>
              </a:rPr>
              <a:t>Neutron stars</a:t>
            </a:r>
          </a:p>
          <a:p>
            <a:r>
              <a:rPr lang="en-US" altLang="ja-JP" dirty="0">
                <a:latin typeface="Century Gothic"/>
                <a:cs typeface="Century Gothic"/>
              </a:rPr>
              <a:t>✔︎ </a:t>
            </a:r>
            <a:r>
              <a:rPr lang="en-US" altLang="ja-JP" dirty="0" smtClean="0">
                <a:latin typeface="Century Gothic"/>
                <a:cs typeface="Century Gothic"/>
              </a:rPr>
              <a:t>Heavy ion collisions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5282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118830" y="1734401"/>
            <a:ext cx="8832566" cy="792531"/>
            <a:chOff x="118830" y="4454002"/>
            <a:chExt cx="8832566" cy="792531"/>
          </a:xfrm>
        </p:grpSpPr>
        <p:sp>
          <p:nvSpPr>
            <p:cNvPr id="5" name="角丸四角形 4"/>
            <p:cNvSpPr/>
            <p:nvPr/>
          </p:nvSpPr>
          <p:spPr>
            <a:xfrm>
              <a:off x="232491" y="4477092"/>
              <a:ext cx="8679028" cy="76944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18830" y="4454002"/>
              <a:ext cx="883256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4400" dirty="0" smtClean="0">
                  <a:solidFill>
                    <a:schemeClr val="bg1"/>
                  </a:solidFill>
                  <a:latin typeface="Century Gothic"/>
                  <a:ea typeface="HG丸ｺﾞｼｯｸM-PRO"/>
                  <a:cs typeface="Century Gothic"/>
                </a:rPr>
                <a:t>・</a:t>
              </a:r>
              <a:r>
                <a:rPr lang="en-US" altLang="ja-JP" sz="4400" dirty="0" smtClean="0">
                  <a:solidFill>
                    <a:schemeClr val="bg1"/>
                  </a:solidFill>
                  <a:latin typeface="Century Gothic"/>
                  <a:ea typeface="HG丸ｺﾞｼｯｸM-PRO"/>
                  <a:cs typeface="Century Gothic"/>
                </a:rPr>
                <a:t>Heavy mass of charm hadron</a:t>
              </a: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118830" y="3493514"/>
            <a:ext cx="8951038" cy="788159"/>
            <a:chOff x="118830" y="5362022"/>
            <a:chExt cx="8951038" cy="788159"/>
          </a:xfrm>
        </p:grpSpPr>
        <p:sp>
          <p:nvSpPr>
            <p:cNvPr id="8" name="角丸四角形 7"/>
            <p:cNvSpPr/>
            <p:nvPr/>
          </p:nvSpPr>
          <p:spPr>
            <a:xfrm>
              <a:off x="232491" y="5380740"/>
              <a:ext cx="8679028" cy="76944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18830" y="5362022"/>
              <a:ext cx="895103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4400" dirty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・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H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eavy 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uark 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S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ymmetry (HQS)</a:t>
              </a:r>
              <a:endParaRPr lang="ja-JP" altLang="en-US" sz="4400" dirty="0">
                <a:solidFill>
                  <a:srgbClr val="FFFFFF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282426" y="2549408"/>
            <a:ext cx="457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m</a:t>
            </a:r>
            <a:r>
              <a:rPr lang="en-US" altLang="ja-JP" sz="2400" baseline="-25000" dirty="0" smtClean="0">
                <a:latin typeface="Century Gothic"/>
                <a:cs typeface="Century Gothic"/>
              </a:rPr>
              <a:t>c</a:t>
            </a:r>
            <a:r>
              <a:rPr lang="en-US" altLang="ja-JP" sz="2400" dirty="0" smtClean="0">
                <a:latin typeface="Century Gothic"/>
                <a:cs typeface="Century Gothic"/>
              </a:rPr>
              <a:t>=1.3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GeV</a:t>
            </a:r>
            <a:r>
              <a:rPr lang="en-US" altLang="ja-JP" sz="2400" dirty="0" smtClean="0">
                <a:latin typeface="Century Gothic"/>
                <a:cs typeface="Century Gothic"/>
              </a:rPr>
              <a:t> and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2400" baseline="-25000" dirty="0" err="1" smtClean="0">
                <a:latin typeface="Century Gothic"/>
                <a:cs typeface="Century Gothic"/>
              </a:rPr>
              <a:t>b</a:t>
            </a:r>
            <a:r>
              <a:rPr lang="en-US" altLang="ja-JP" sz="2400" dirty="0" smtClean="0">
                <a:latin typeface="Century Gothic"/>
                <a:cs typeface="Century Gothic"/>
              </a:rPr>
              <a:t>=4.7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GeV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84034" y="4312591"/>
            <a:ext cx="7375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spin = light quark spin x heavy quark spin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4015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1605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858"/>
            <a:ext cx="9144000" cy="646161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265513" y="2185622"/>
            <a:ext cx="8612975" cy="2909105"/>
            <a:chOff x="265513" y="2583182"/>
            <a:chExt cx="8612975" cy="2909105"/>
          </a:xfrm>
        </p:grpSpPr>
        <p:sp>
          <p:nvSpPr>
            <p:cNvPr id="7" name="角丸四角形 6"/>
            <p:cNvSpPr/>
            <p:nvPr/>
          </p:nvSpPr>
          <p:spPr>
            <a:xfrm>
              <a:off x="265513" y="2583182"/>
              <a:ext cx="8612975" cy="2909105"/>
            </a:xfrm>
            <a:prstGeom prst="roundRect">
              <a:avLst/>
            </a:prstGeom>
            <a:solidFill>
              <a:schemeClr val="accent2"/>
            </a:solidFill>
            <a:ln w="762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00050" y="2583182"/>
              <a:ext cx="8343900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400" dirty="0" smtClean="0">
                  <a:latin typeface="Century Gothic"/>
                  <a:cs typeface="Century Gothic"/>
                </a:rPr>
                <a:t>1. Hadron-nucleon interaction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         → Flavor symmetry, chiral symmetry, heavy quark symmetry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00050" y="3505023"/>
              <a:ext cx="8343900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400" dirty="0" smtClean="0">
                  <a:latin typeface="Century Gothic"/>
                  <a:cs typeface="Century Gothic"/>
                </a:rPr>
                <a:t>2. Hadron in medium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         → Chiral symmetry breaking, quark confinement</a:t>
              </a:r>
              <a:endParaRPr lang="en-US" altLang="ja-JP" sz="2000" dirty="0">
                <a:latin typeface="Century Gothic"/>
                <a:cs typeface="Century Gothic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00050" y="4426864"/>
              <a:ext cx="8343900" cy="102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400" dirty="0" smtClean="0">
                  <a:latin typeface="Century Gothic"/>
                  <a:cs typeface="Century Gothic"/>
                </a:rPr>
                <a:t>3. Nuclear structure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000" dirty="0" smtClean="0">
                  <a:latin typeface="Century Gothic"/>
                  <a:cs typeface="Century Gothic"/>
                </a:rPr>
                <a:t>         → </a:t>
              </a:r>
              <a:r>
                <a:rPr lang="en-US" altLang="ja-JP" sz="2000" dirty="0">
                  <a:latin typeface="Century Gothic"/>
                  <a:cs typeface="Century Gothic"/>
                </a:rPr>
                <a:t>S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pin-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isospin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correlations, </a:t>
              </a:r>
              <a:r>
                <a:rPr lang="en-US" altLang="ja-JP" sz="2000" dirty="0">
                  <a:latin typeface="Century Gothic"/>
                  <a:cs typeface="Century Gothic"/>
                </a:rPr>
                <a:t>h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igh density state</a:t>
              </a:r>
              <a:r>
                <a:rPr lang="ja-JP" altLang="en-US" sz="20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(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ρ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&gt;</a:t>
              </a:r>
              <a:r>
                <a:rPr lang="en-US" altLang="ja-JP" sz="2000" spc="-300" dirty="0" smtClean="0">
                  <a:latin typeface="Century Gothic"/>
                  <a:cs typeface="Century Gothic"/>
                </a:rPr>
                <a:t>ρ</a:t>
              </a:r>
              <a:r>
                <a:rPr lang="en-US" altLang="ja-JP" sz="2000" spc="-300" baseline="-25000" dirty="0" smtClean="0">
                  <a:latin typeface="Century Gothic"/>
                  <a:cs typeface="Century Gothic"/>
                </a:rPr>
                <a:t>0       </a:t>
              </a:r>
              <a:r>
                <a:rPr lang="en-US" altLang="ja-JP" sz="2000" spc="600" dirty="0" smtClean="0">
                  <a:latin typeface="Century Gothic"/>
                  <a:cs typeface="Century Gothic"/>
                </a:rPr>
                <a:t>)</a:t>
              </a:r>
              <a:endParaRPr lang="en-US" altLang="ja-JP" sz="2000" dirty="0">
                <a:latin typeface="Century Gothic"/>
                <a:cs typeface="Century Gothic"/>
              </a:endParaRPr>
            </a:p>
          </p:txBody>
        </p:sp>
      </p:grpSp>
      <p:sp>
        <p:nvSpPr>
          <p:cNvPr id="12" name="正方形/長方形 11"/>
          <p:cNvSpPr/>
          <p:nvPr/>
        </p:nvSpPr>
        <p:spPr>
          <a:xfrm>
            <a:off x="3205237" y="481573"/>
            <a:ext cx="6079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A. </a:t>
            </a:r>
            <a:r>
              <a:rPr lang="en-US" altLang="ja-JP" sz="1200" dirty="0" err="1">
                <a:latin typeface="Century Gothic"/>
                <a:cs typeface="Century Gothic"/>
              </a:rPr>
              <a:t>Hosaka</a:t>
            </a:r>
            <a:r>
              <a:rPr lang="en-US" altLang="ja-JP" sz="1200" dirty="0">
                <a:latin typeface="Century Gothic"/>
                <a:cs typeface="Century Gothic"/>
              </a:rPr>
              <a:t>, T. </a:t>
            </a:r>
            <a:r>
              <a:rPr lang="en-US" altLang="ja-JP" sz="1200" dirty="0" err="1">
                <a:latin typeface="Century Gothic"/>
                <a:cs typeface="Century Gothic"/>
              </a:rPr>
              <a:t>Hyodo</a:t>
            </a:r>
            <a:r>
              <a:rPr lang="en-US" altLang="ja-JP" sz="1200" dirty="0">
                <a:latin typeface="Century Gothic"/>
                <a:cs typeface="Century Gothic"/>
              </a:rPr>
              <a:t>, K. </a:t>
            </a:r>
            <a:r>
              <a:rPr lang="en-US" altLang="ja-JP" sz="1200" dirty="0" err="1">
                <a:latin typeface="Century Gothic"/>
                <a:cs typeface="Century Gothic"/>
              </a:rPr>
              <a:t>Sudoh</a:t>
            </a:r>
            <a:r>
              <a:rPr lang="en-US" altLang="ja-JP" sz="1200" dirty="0">
                <a:latin typeface="Century Gothic"/>
                <a:cs typeface="Century Gothic"/>
              </a:rPr>
              <a:t>, Y. Yamaguchi, S. </a:t>
            </a:r>
            <a:r>
              <a:rPr lang="en-US" altLang="ja-JP" sz="1200" dirty="0" err="1">
                <a:latin typeface="Century Gothic"/>
                <a:cs typeface="Century Gothic"/>
              </a:rPr>
              <a:t>Yasui</a:t>
            </a:r>
            <a:r>
              <a:rPr lang="en-US" altLang="ja-JP" sz="1200" dirty="0">
                <a:latin typeface="Century Gothic"/>
                <a:cs typeface="Century Gothic"/>
              </a:rPr>
              <a:t>, arXiv:1606.08685 [</a:t>
            </a:r>
            <a:r>
              <a:rPr lang="en-US" altLang="ja-JP" sz="1200" dirty="0" err="1">
                <a:latin typeface="Century Gothic"/>
                <a:cs typeface="Century Gothic"/>
              </a:rPr>
              <a:t>hep-ph</a:t>
            </a:r>
            <a:r>
              <a:rPr lang="en-US" altLang="ja-JP" sz="1200" dirty="0">
                <a:latin typeface="Century Gothic"/>
                <a:cs typeface="Century Gothic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964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912050" y="572421"/>
            <a:ext cx="274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200" dirty="0" smtClean="0">
                <a:latin typeface="Century Gothic"/>
                <a:cs typeface="Century Gothic"/>
              </a:rPr>
              <a:t>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Part.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200" dirty="0" smtClean="0">
                <a:latin typeface="Century Gothic"/>
                <a:cs typeface="Century Gothic"/>
              </a:rPr>
              <a:t>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Phys.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96</a:t>
            </a:r>
            <a:r>
              <a:rPr lang="ja-JP" altLang="en-US" sz="1200" dirty="0" smtClean="0">
                <a:latin typeface="Century Gothic"/>
                <a:cs typeface="Century Gothic"/>
              </a:rPr>
              <a:t>, </a:t>
            </a:r>
            <a:r>
              <a:rPr lang="en-US" altLang="ja-JP" sz="1200" dirty="0" smtClean="0">
                <a:latin typeface="Century Gothic"/>
                <a:cs typeface="Century Gothic"/>
              </a:rPr>
              <a:t>88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(2017)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96" y="819847"/>
            <a:ext cx="7186209" cy="601636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4428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506" y="1113854"/>
            <a:ext cx="6565900" cy="33655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1" y="1279725"/>
            <a:ext cx="330200" cy="45974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138" y="4806304"/>
            <a:ext cx="6057900" cy="1397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0733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90779" y="538975"/>
            <a:ext cx="4562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H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eavy hadron + </a:t>
            </a: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Nucleon</a:t>
            </a:r>
            <a:endParaRPr lang="en-US" altLang="ja-JP" sz="28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5164996" y="1097991"/>
            <a:ext cx="2143154" cy="2143151"/>
            <a:chOff x="5629501" y="1271115"/>
            <a:chExt cx="2143154" cy="2143151"/>
          </a:xfrm>
        </p:grpSpPr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7009790" y="1915806"/>
              <a:ext cx="364272" cy="364273"/>
            </a:xfrm>
            <a:prstGeom prst="ellipse">
              <a:avLst/>
            </a:prstGeom>
            <a:solidFill>
              <a:srgbClr val="1F497D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80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999406" y="1794962"/>
              <a:ext cx="4029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u</a:t>
              </a:r>
              <a:endParaRPr lang="ja-JP" altLang="en-US" sz="28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19" name="図形グループ 18"/>
            <p:cNvGrpSpPr/>
            <p:nvPr/>
          </p:nvGrpSpPr>
          <p:grpSpPr>
            <a:xfrm>
              <a:off x="6050473" y="1812281"/>
              <a:ext cx="402950" cy="523220"/>
              <a:chOff x="2735962" y="2908804"/>
              <a:chExt cx="720749" cy="935874"/>
            </a:xfrm>
          </p:grpSpPr>
          <p:sp>
            <p:nvSpPr>
              <p:cNvPr id="24" name="円/楕円 23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2735962" y="2908804"/>
                <a:ext cx="72074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0" name="図形グループ 19"/>
            <p:cNvGrpSpPr/>
            <p:nvPr/>
          </p:nvGrpSpPr>
          <p:grpSpPr>
            <a:xfrm>
              <a:off x="6580837" y="2528444"/>
              <a:ext cx="430652" cy="523220"/>
              <a:chOff x="2682792" y="2931520"/>
              <a:chExt cx="770299" cy="935874"/>
            </a:xfrm>
          </p:grpSpPr>
          <p:sp>
            <p:nvSpPr>
              <p:cNvPr id="22" name="円/楕円 21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2682792" y="2931520"/>
                <a:ext cx="77029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d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5629501" y="1271115"/>
              <a:ext cx="2143154" cy="2143151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0"/>
            </a:p>
          </p:txBody>
        </p:sp>
      </p:grpSp>
      <p:cxnSp>
        <p:nvCxnSpPr>
          <p:cNvPr id="26" name="直線コネクタ 25"/>
          <p:cNvCxnSpPr/>
          <p:nvPr/>
        </p:nvCxnSpPr>
        <p:spPr>
          <a:xfrm>
            <a:off x="3629576" y="2214927"/>
            <a:ext cx="1526494" cy="0"/>
          </a:xfrm>
          <a:prstGeom prst="line">
            <a:avLst/>
          </a:prstGeom>
          <a:ln w="57150" cmpd="sng">
            <a:solidFill>
              <a:schemeClr val="accent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994494" y="2955746"/>
            <a:ext cx="178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entury Gothic"/>
                <a:ea typeface="HG丸ｺﾞｼｯｸM-PRO"/>
                <a:cs typeface="Century Gothic"/>
              </a:rPr>
              <a:t>H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eavy hadron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712190" y="3252282"/>
            <a:ext cx="113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ucleon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058231" y="1342740"/>
            <a:ext cx="1571345" cy="1627533"/>
            <a:chOff x="2058231" y="1342740"/>
            <a:chExt cx="1571345" cy="1627533"/>
          </a:xfrm>
        </p:grpSpPr>
        <p:sp>
          <p:nvSpPr>
            <p:cNvPr id="7" name="円/楕円 6"/>
            <p:cNvSpPr>
              <a:spLocks noChangeAspect="1"/>
            </p:cNvSpPr>
            <p:nvPr/>
          </p:nvSpPr>
          <p:spPr>
            <a:xfrm>
              <a:off x="2058231" y="1398930"/>
              <a:ext cx="1571345" cy="157134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2333146" y="1342740"/>
              <a:ext cx="10256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b="1" dirty="0" smtClean="0">
                  <a:solidFill>
                    <a:schemeClr val="bg1"/>
                  </a:solidFill>
                  <a:latin typeface="Century Gothic"/>
                  <a:ea typeface="HG丸ｺﾞｼｯｸM-PRO"/>
                  <a:cs typeface="Century Gothic"/>
                </a:rPr>
                <a:t>H</a:t>
              </a:r>
              <a:endParaRPr lang="en-US" altLang="ja-JP" sz="9600" b="1" dirty="0">
                <a:solidFill>
                  <a:schemeClr val="bg1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1376017" y="3838983"/>
            <a:ext cx="6563795" cy="1739022"/>
            <a:chOff x="1376017" y="3838983"/>
            <a:chExt cx="6563795" cy="1739022"/>
          </a:xfrm>
        </p:grpSpPr>
        <p:sp>
          <p:nvSpPr>
            <p:cNvPr id="40" name="角丸四角形 39"/>
            <p:cNvSpPr/>
            <p:nvPr/>
          </p:nvSpPr>
          <p:spPr>
            <a:xfrm>
              <a:off x="1376017" y="3838983"/>
              <a:ext cx="6518031" cy="1698906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73" b="98827" l="2486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93082" y="4193175"/>
              <a:ext cx="1360228" cy="1281320"/>
            </a:xfrm>
            <a:prstGeom prst="rect">
              <a:avLst/>
            </a:prstGeom>
          </p:spPr>
        </p:pic>
        <p:sp>
          <p:nvSpPr>
            <p:cNvPr id="34" name="テキスト ボックス 33"/>
            <p:cNvSpPr txBox="1"/>
            <p:nvPr/>
          </p:nvSpPr>
          <p:spPr>
            <a:xfrm>
              <a:off x="1421781" y="3838983"/>
              <a:ext cx="6518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Century Gothic"/>
                  <a:ea typeface="HG丸ｺﾞｼｯｸM-PRO"/>
                  <a:cs typeface="Century Gothic"/>
                </a:rPr>
                <a:t>1. Interaction between heavy hadron and nucleon</a:t>
              </a:r>
              <a:endParaRPr lang="en-US" altLang="ja-JP" sz="2000" b="1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421781" y="4441749"/>
              <a:ext cx="3057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Century Gothic"/>
                  <a:ea typeface="HG丸ｺﾞｼｯｸM-PRO"/>
                  <a:cs typeface="Century Gothic"/>
                </a:rPr>
                <a:t>2. Many-body problem</a:t>
              </a:r>
              <a:endParaRPr lang="en-US" altLang="ja-JP" sz="2000" b="1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5855505" y="4976664"/>
              <a:ext cx="956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 smtClean="0">
                  <a:latin typeface="Century Gothic"/>
                  <a:ea typeface="HG丸ｺﾞｼｯｸM-PRO"/>
                  <a:cs typeface="Century Gothic"/>
                </a:rPr>
                <a:t>nucleus</a:t>
              </a:r>
              <a:endParaRPr lang="en-US" altLang="ja-JP" sz="1600" b="1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2008399" y="4747008"/>
              <a:ext cx="20652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latin typeface="Century Gothic"/>
                  <a:ea typeface="HG丸ｺﾞｼｯｸM-PRO"/>
                  <a:cs typeface="Century Gothic"/>
                </a:rPr>
                <a:t>nuclear medium effect</a:t>
              </a:r>
            </a:p>
            <a:p>
              <a:r>
                <a:rPr lang="en-US" altLang="ja-JP" sz="1200" b="1" dirty="0" smtClean="0">
                  <a:latin typeface="Century Gothic"/>
                  <a:ea typeface="HG丸ｺﾞｼｯｸM-PRO"/>
                  <a:cs typeface="Century Gothic"/>
                </a:rPr>
                <a:t>nuclear structure change</a:t>
              </a:r>
            </a:p>
            <a:p>
              <a:r>
                <a:rPr lang="en-US" altLang="ja-JP" sz="1200" b="1" dirty="0" smtClean="0">
                  <a:latin typeface="Century Gothic"/>
                  <a:ea typeface="HG丸ｺﾞｼｯｸM-PRO"/>
                  <a:cs typeface="Century Gothic"/>
                </a:rPr>
                <a:t>Fermi surface problems</a:t>
              </a:r>
            </a:p>
            <a:p>
              <a:r>
                <a:rPr lang="en-US" altLang="ja-JP" sz="1200" b="1" dirty="0" smtClean="0">
                  <a:latin typeface="Century Gothic"/>
                  <a:ea typeface="HG丸ｺﾞｼｯｸM-PRO"/>
                  <a:cs typeface="Century Gothic"/>
                </a:rPr>
                <a:t>...</a:t>
              </a:r>
              <a:endParaRPr lang="en-US" altLang="ja-JP" sz="1200" b="1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46" name="テキスト ボックス 45"/>
          <p:cNvSpPr txBox="1"/>
          <p:nvPr/>
        </p:nvSpPr>
        <p:spPr>
          <a:xfrm>
            <a:off x="3702037" y="1594985"/>
            <a:ext cx="14098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nter-hadron</a:t>
            </a:r>
          </a:p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interaction</a:t>
            </a:r>
            <a:endParaRPr lang="en-US" altLang="ja-JP" sz="16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1" name="図形グループ 30"/>
          <p:cNvGrpSpPr/>
          <p:nvPr/>
        </p:nvGrpSpPr>
        <p:grpSpPr>
          <a:xfrm>
            <a:off x="4868783" y="4538120"/>
            <a:ext cx="564587" cy="584776"/>
            <a:chOff x="2058231" y="1342740"/>
            <a:chExt cx="1571345" cy="1627533"/>
          </a:xfrm>
        </p:grpSpPr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2058231" y="1398930"/>
              <a:ext cx="1571345" cy="157134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276010" y="1342740"/>
              <a:ext cx="1139916" cy="1437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b="1" dirty="0" smtClean="0">
                  <a:solidFill>
                    <a:schemeClr val="bg1"/>
                  </a:solidFill>
                  <a:latin typeface="Century Gothic"/>
                  <a:ea typeface="HG丸ｺﾞｼｯｸM-PRO"/>
                  <a:cs typeface="Century Gothic"/>
                </a:rPr>
                <a:t>H</a:t>
              </a:r>
              <a:endParaRPr lang="en-US" altLang="ja-JP" sz="3200" b="1" dirty="0">
                <a:solidFill>
                  <a:schemeClr val="bg1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3301000" y="5629274"/>
            <a:ext cx="204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① </a:t>
            </a:r>
            <a:r>
              <a:rPr lang="en-US" altLang="ja-JP" sz="2000" dirty="0" err="1" smtClean="0">
                <a:latin typeface="Century Gothic"/>
                <a:ea typeface="HG丸ｺﾞｼｯｸM-PRO"/>
                <a:cs typeface="Century Gothic"/>
              </a:rPr>
              <a:t>Quarkonium</a:t>
            </a:r>
            <a:endParaRPr lang="en-US" altLang="ja-JP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301000" y="6014464"/>
            <a:ext cx="2814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②</a:t>
            </a:r>
            <a:r>
              <a:rPr lang="ja-JP" altLang="en-US" sz="20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2000" dirty="0">
                <a:latin typeface="Century Gothic"/>
                <a:ea typeface="HG丸ｺﾞｼｯｸM-PRO"/>
                <a:cs typeface="Century Gothic"/>
              </a:rPr>
              <a:t>Heavy-light meson 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301000" y="6388417"/>
            <a:ext cx="2269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③ Heavy </a:t>
            </a:r>
            <a:r>
              <a:rPr lang="en-US" altLang="ja-JP" sz="2000" dirty="0">
                <a:latin typeface="Century Gothic"/>
                <a:ea typeface="HG丸ｺﾞｼｯｸM-PRO"/>
                <a:cs typeface="Century Gothic"/>
              </a:rPr>
              <a:t>baryon</a:t>
            </a:r>
          </a:p>
          <a:p>
            <a:endParaRPr lang="en-US" altLang="ja-JP" sz="20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4344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611" y="538975"/>
            <a:ext cx="4680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① </a:t>
            </a:r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Quarkonium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43" name="図形グループ 42"/>
          <p:cNvGrpSpPr/>
          <p:nvPr/>
        </p:nvGrpSpPr>
        <p:grpSpPr>
          <a:xfrm>
            <a:off x="2058231" y="1398930"/>
            <a:ext cx="1571345" cy="1571343"/>
            <a:chOff x="2058231" y="1398930"/>
            <a:chExt cx="1571345" cy="1571343"/>
          </a:xfrm>
        </p:grpSpPr>
        <p:grpSp>
          <p:nvGrpSpPr>
            <p:cNvPr id="17" name="図形グループ 16"/>
            <p:cNvGrpSpPr/>
            <p:nvPr/>
          </p:nvGrpSpPr>
          <p:grpSpPr>
            <a:xfrm>
              <a:off x="2123197" y="1603054"/>
              <a:ext cx="1379513" cy="1040480"/>
              <a:chOff x="2545630" y="2344175"/>
              <a:chExt cx="2467513" cy="1861090"/>
            </a:xfrm>
          </p:grpSpPr>
          <p:grpSp>
            <p:nvGrpSpPr>
              <p:cNvPr id="6" name="図形グループ 5"/>
              <p:cNvGrpSpPr/>
              <p:nvPr/>
            </p:nvGrpSpPr>
            <p:grpSpPr>
              <a:xfrm>
                <a:off x="2545630" y="2709053"/>
                <a:ext cx="1178395" cy="1496212"/>
                <a:chOff x="2504780" y="2908804"/>
                <a:chExt cx="1178395" cy="1496212"/>
              </a:xfrm>
            </p:grpSpPr>
            <p:sp>
              <p:nvSpPr>
                <p:cNvPr id="7" name="円/楕円 6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2588676" y="2908804"/>
                  <a:ext cx="1015319" cy="14474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8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0" name="図形グループ 9"/>
              <p:cNvGrpSpPr/>
              <p:nvPr/>
            </p:nvGrpSpPr>
            <p:grpSpPr>
              <a:xfrm>
                <a:off x="3834748" y="2344175"/>
                <a:ext cx="1178395" cy="1447435"/>
                <a:chOff x="5460825" y="2209871"/>
                <a:chExt cx="1178395" cy="1447435"/>
              </a:xfrm>
            </p:grpSpPr>
            <p:sp>
              <p:nvSpPr>
                <p:cNvPr id="11" name="円/楕円 10"/>
                <p:cNvSpPr>
                  <a:spLocks noChangeAspect="1"/>
                </p:cNvSpPr>
                <p:nvPr/>
              </p:nvSpPr>
              <p:spPr>
                <a:xfrm>
                  <a:off x="5460825" y="2452226"/>
                  <a:ext cx="1178395" cy="1178395"/>
                </a:xfrm>
                <a:prstGeom prst="ellipse">
                  <a:avLst/>
                </a:prstGeom>
                <a:solidFill>
                  <a:srgbClr val="FFFFFF"/>
                </a:solidFill>
                <a:ln w="76200" cmpd="sng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grpSp>
              <p:nvGrpSpPr>
                <p:cNvPr id="12" name="図形グループ 11"/>
                <p:cNvGrpSpPr/>
                <p:nvPr/>
              </p:nvGrpSpPr>
              <p:grpSpPr>
                <a:xfrm>
                  <a:off x="5535825" y="2209871"/>
                  <a:ext cx="1015319" cy="1447435"/>
                  <a:chOff x="4064340" y="949659"/>
                  <a:chExt cx="1015319" cy="1447435"/>
                </a:xfrm>
              </p:grpSpPr>
              <p:sp>
                <p:nvSpPr>
                  <p:cNvPr id="13" name="テキスト ボックス 12"/>
                  <p:cNvSpPr txBox="1"/>
                  <p:nvPr/>
                </p:nvSpPr>
                <p:spPr>
                  <a:xfrm>
                    <a:off x="4064340" y="949659"/>
                    <a:ext cx="1015319" cy="14474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800" dirty="0" smtClean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rPr>
                      <a:t>c</a:t>
                    </a:r>
                    <a:endParaRPr lang="ja-JP" altLang="en-US" sz="4800" dirty="0">
                      <a:solidFill>
                        <a:schemeClr val="accent2"/>
                      </a:solidFill>
                      <a:latin typeface="Century Gothic"/>
                      <a:cs typeface="Century Gothic"/>
                    </a:endParaRPr>
                  </a:p>
                </p:txBody>
              </p:sp>
              <p:cxnSp>
                <p:nvCxnSpPr>
                  <p:cNvPr id="14" name="直線コネクタ 13"/>
                  <p:cNvCxnSpPr/>
                  <p:nvPr/>
                </p:nvCxnSpPr>
                <p:spPr>
                  <a:xfrm>
                    <a:off x="4308921" y="1430241"/>
                    <a:ext cx="559962" cy="0"/>
                  </a:xfrm>
                  <a:prstGeom prst="line">
                    <a:avLst/>
                  </a:prstGeom>
                  <a:ln w="76200" cmpd="sng">
                    <a:solidFill>
                      <a:srgbClr val="C0504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2058231" y="1398930"/>
              <a:ext cx="1571345" cy="157134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0"/>
            </a:p>
          </p:txBody>
        </p:sp>
      </p:grpSp>
      <p:grpSp>
        <p:nvGrpSpPr>
          <p:cNvPr id="35" name="図形グループ 34"/>
          <p:cNvGrpSpPr/>
          <p:nvPr/>
        </p:nvGrpSpPr>
        <p:grpSpPr>
          <a:xfrm>
            <a:off x="5164996" y="1097991"/>
            <a:ext cx="2143154" cy="2143151"/>
            <a:chOff x="5629501" y="1271115"/>
            <a:chExt cx="2143154" cy="2143151"/>
          </a:xfrm>
        </p:grpSpPr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7009790" y="1915806"/>
              <a:ext cx="364272" cy="364273"/>
            </a:xfrm>
            <a:prstGeom prst="ellipse">
              <a:avLst/>
            </a:prstGeom>
            <a:solidFill>
              <a:srgbClr val="1F497D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80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999406" y="1794962"/>
              <a:ext cx="4029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u</a:t>
              </a:r>
              <a:endParaRPr lang="ja-JP" altLang="en-US" sz="28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0" name="図形グループ 19"/>
            <p:cNvGrpSpPr/>
            <p:nvPr/>
          </p:nvGrpSpPr>
          <p:grpSpPr>
            <a:xfrm>
              <a:off x="6050473" y="1812281"/>
              <a:ext cx="402950" cy="523220"/>
              <a:chOff x="2735962" y="2908804"/>
              <a:chExt cx="720749" cy="935874"/>
            </a:xfrm>
          </p:grpSpPr>
          <p:sp>
            <p:nvSpPr>
              <p:cNvPr id="26" name="円/楕円 25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2735962" y="2908804"/>
                <a:ext cx="72074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9" name="図形グループ 28"/>
            <p:cNvGrpSpPr/>
            <p:nvPr/>
          </p:nvGrpSpPr>
          <p:grpSpPr>
            <a:xfrm>
              <a:off x="6580837" y="2528444"/>
              <a:ext cx="430652" cy="523220"/>
              <a:chOff x="2682792" y="2931520"/>
              <a:chExt cx="770299" cy="935874"/>
            </a:xfrm>
          </p:grpSpPr>
          <p:sp>
            <p:nvSpPr>
              <p:cNvPr id="30" name="円/楕円 29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2682792" y="2931520"/>
                <a:ext cx="77029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d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5629501" y="1271115"/>
              <a:ext cx="2143154" cy="2143151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0"/>
            </a:p>
          </p:txBody>
        </p:sp>
      </p:grpSp>
      <p:cxnSp>
        <p:nvCxnSpPr>
          <p:cNvPr id="38" name="直線コネクタ 37"/>
          <p:cNvCxnSpPr/>
          <p:nvPr/>
        </p:nvCxnSpPr>
        <p:spPr>
          <a:xfrm>
            <a:off x="3629576" y="2214927"/>
            <a:ext cx="1526494" cy="0"/>
          </a:xfrm>
          <a:prstGeom prst="line">
            <a:avLst/>
          </a:prstGeom>
          <a:ln w="57150" cmpd="sng">
            <a:solidFill>
              <a:schemeClr val="accent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3493826" y="2228842"/>
            <a:ext cx="1767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No Pauli repulsion!</a:t>
            </a:r>
            <a:endParaRPr lang="en-US" altLang="ja-JP" sz="14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88" name="図形グループ 87"/>
          <p:cNvGrpSpPr/>
          <p:nvPr/>
        </p:nvGrpSpPr>
        <p:grpSpPr>
          <a:xfrm>
            <a:off x="3500423" y="3467928"/>
            <a:ext cx="2143154" cy="3124643"/>
            <a:chOff x="3500423" y="3467928"/>
            <a:chExt cx="2143154" cy="3124643"/>
          </a:xfrm>
        </p:grpSpPr>
        <p:grpSp>
          <p:nvGrpSpPr>
            <p:cNvPr id="65" name="図形グループ 64"/>
            <p:cNvGrpSpPr/>
            <p:nvPr/>
          </p:nvGrpSpPr>
          <p:grpSpPr>
            <a:xfrm>
              <a:off x="3500423" y="4080088"/>
              <a:ext cx="2143154" cy="2143151"/>
              <a:chOff x="5629501" y="1271115"/>
              <a:chExt cx="2143154" cy="2143151"/>
            </a:xfrm>
          </p:grpSpPr>
          <p:sp>
            <p:nvSpPr>
              <p:cNvPr id="66" name="円/楕円 65"/>
              <p:cNvSpPr>
                <a:spLocks noChangeAspect="1"/>
              </p:cNvSpPr>
              <p:nvPr/>
            </p:nvSpPr>
            <p:spPr>
              <a:xfrm>
                <a:off x="7009790" y="1915806"/>
                <a:ext cx="364272" cy="364273"/>
              </a:xfrm>
              <a:prstGeom prst="ellipse">
                <a:avLst/>
              </a:prstGeom>
              <a:solidFill>
                <a:srgbClr val="1F497D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6999406" y="1794962"/>
                <a:ext cx="4029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  <p:grpSp>
            <p:nvGrpSpPr>
              <p:cNvPr id="68" name="図形グループ 67"/>
              <p:cNvGrpSpPr/>
              <p:nvPr/>
            </p:nvGrpSpPr>
            <p:grpSpPr>
              <a:xfrm>
                <a:off x="6050473" y="1812281"/>
                <a:ext cx="402950" cy="523220"/>
                <a:chOff x="2735962" y="2908804"/>
                <a:chExt cx="720749" cy="935874"/>
              </a:xfrm>
            </p:grpSpPr>
            <p:sp>
              <p:nvSpPr>
                <p:cNvPr id="73" name="円/楕円 72"/>
                <p:cNvSpPr>
                  <a:spLocks noChangeAspect="1"/>
                </p:cNvSpPr>
                <p:nvPr/>
              </p:nvSpPr>
              <p:spPr>
                <a:xfrm>
                  <a:off x="2754536" y="3124955"/>
                  <a:ext cx="651566" cy="65156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74" name="テキスト ボックス 73"/>
                <p:cNvSpPr txBox="1"/>
                <p:nvPr/>
              </p:nvSpPr>
              <p:spPr>
                <a:xfrm>
                  <a:off x="2735962" y="2908804"/>
                  <a:ext cx="720749" cy="935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2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69" name="図形グループ 68"/>
              <p:cNvGrpSpPr/>
              <p:nvPr/>
            </p:nvGrpSpPr>
            <p:grpSpPr>
              <a:xfrm>
                <a:off x="6580837" y="2528444"/>
                <a:ext cx="430652" cy="523220"/>
                <a:chOff x="2682792" y="2931520"/>
                <a:chExt cx="770299" cy="935874"/>
              </a:xfrm>
            </p:grpSpPr>
            <p:sp>
              <p:nvSpPr>
                <p:cNvPr id="71" name="円/楕円 70"/>
                <p:cNvSpPr>
                  <a:spLocks noChangeAspect="1"/>
                </p:cNvSpPr>
                <p:nvPr/>
              </p:nvSpPr>
              <p:spPr>
                <a:xfrm>
                  <a:off x="2754536" y="3124955"/>
                  <a:ext cx="651566" cy="65156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72" name="テキスト ボックス 71"/>
                <p:cNvSpPr txBox="1"/>
                <p:nvPr/>
              </p:nvSpPr>
              <p:spPr>
                <a:xfrm>
                  <a:off x="2682792" y="2931520"/>
                  <a:ext cx="770299" cy="9358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dirty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d</a:t>
                  </a:r>
                  <a:endParaRPr lang="ja-JP" altLang="en-US" sz="2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70" name="円/楕円 69"/>
              <p:cNvSpPr>
                <a:spLocks noChangeAspect="1"/>
              </p:cNvSpPr>
              <p:nvPr/>
            </p:nvSpPr>
            <p:spPr>
              <a:xfrm>
                <a:off x="5629501" y="1271115"/>
                <a:ext cx="2143154" cy="214315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 w="762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0"/>
              </a:p>
            </p:txBody>
          </p:sp>
        </p:grpSp>
        <p:grpSp>
          <p:nvGrpSpPr>
            <p:cNvPr id="75" name="図形グループ 74"/>
            <p:cNvGrpSpPr/>
            <p:nvPr/>
          </p:nvGrpSpPr>
          <p:grpSpPr>
            <a:xfrm>
              <a:off x="3786328" y="4358802"/>
              <a:ext cx="1571345" cy="1571343"/>
              <a:chOff x="2058231" y="1398930"/>
              <a:chExt cx="1571345" cy="1571343"/>
            </a:xfrm>
          </p:grpSpPr>
          <p:grpSp>
            <p:nvGrpSpPr>
              <p:cNvPr id="76" name="図形グループ 75"/>
              <p:cNvGrpSpPr/>
              <p:nvPr/>
            </p:nvGrpSpPr>
            <p:grpSpPr>
              <a:xfrm>
                <a:off x="2123197" y="1603054"/>
                <a:ext cx="1379513" cy="1040480"/>
                <a:chOff x="2545630" y="2344175"/>
                <a:chExt cx="2467513" cy="1861090"/>
              </a:xfrm>
            </p:grpSpPr>
            <p:grpSp>
              <p:nvGrpSpPr>
                <p:cNvPr id="78" name="図形グループ 77"/>
                <p:cNvGrpSpPr/>
                <p:nvPr/>
              </p:nvGrpSpPr>
              <p:grpSpPr>
                <a:xfrm>
                  <a:off x="2545630" y="2709053"/>
                  <a:ext cx="1178395" cy="1496212"/>
                  <a:chOff x="2504780" y="2908804"/>
                  <a:chExt cx="1178395" cy="1496212"/>
                </a:xfrm>
              </p:grpSpPr>
              <p:sp>
                <p:nvSpPr>
                  <p:cNvPr id="84" name="円/楕円 83"/>
                  <p:cNvSpPr>
                    <a:spLocks noChangeAspect="1"/>
                  </p:cNvSpPr>
                  <p:nvPr/>
                </p:nvSpPr>
                <p:spPr>
                  <a:xfrm>
                    <a:off x="2504780" y="3226621"/>
                    <a:ext cx="1178395" cy="117839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C0504D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4800"/>
                  </a:p>
                </p:txBody>
              </p:sp>
              <p:sp>
                <p:nvSpPr>
                  <p:cNvPr id="85" name="テキスト ボックス 84"/>
                  <p:cNvSpPr txBox="1"/>
                  <p:nvPr/>
                </p:nvSpPr>
                <p:spPr>
                  <a:xfrm>
                    <a:off x="2588676" y="2908804"/>
                    <a:ext cx="1015319" cy="14474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800" dirty="0" smtClean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c</a:t>
                    </a:r>
                    <a:endParaRPr lang="ja-JP" altLang="en-US" sz="4800" dirty="0">
                      <a:solidFill>
                        <a:schemeClr val="bg1"/>
                      </a:solidFill>
                      <a:latin typeface="Century Gothic"/>
                      <a:cs typeface="Century Gothic"/>
                    </a:endParaRPr>
                  </a:p>
                </p:txBody>
              </p:sp>
            </p:grpSp>
            <p:grpSp>
              <p:nvGrpSpPr>
                <p:cNvPr id="79" name="図形グループ 78"/>
                <p:cNvGrpSpPr/>
                <p:nvPr/>
              </p:nvGrpSpPr>
              <p:grpSpPr>
                <a:xfrm>
                  <a:off x="3834748" y="2344175"/>
                  <a:ext cx="1178395" cy="1447435"/>
                  <a:chOff x="5460825" y="2209871"/>
                  <a:chExt cx="1178395" cy="1447435"/>
                </a:xfrm>
              </p:grpSpPr>
              <p:sp>
                <p:nvSpPr>
                  <p:cNvPr id="80" name="円/楕円 79"/>
                  <p:cNvSpPr>
                    <a:spLocks noChangeAspect="1"/>
                  </p:cNvSpPr>
                  <p:nvPr/>
                </p:nvSpPr>
                <p:spPr>
                  <a:xfrm>
                    <a:off x="5460825" y="2452226"/>
                    <a:ext cx="1178395" cy="117839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6200" cmpd="sng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4800"/>
                  </a:p>
                </p:txBody>
              </p:sp>
              <p:grpSp>
                <p:nvGrpSpPr>
                  <p:cNvPr id="81" name="図形グループ 80"/>
                  <p:cNvGrpSpPr/>
                  <p:nvPr/>
                </p:nvGrpSpPr>
                <p:grpSpPr>
                  <a:xfrm>
                    <a:off x="5535825" y="2209871"/>
                    <a:ext cx="1015319" cy="1447435"/>
                    <a:chOff x="4064340" y="949659"/>
                    <a:chExt cx="1015319" cy="1447435"/>
                  </a:xfrm>
                </p:grpSpPr>
                <p:sp>
                  <p:nvSpPr>
                    <p:cNvPr id="82" name="テキスト ボックス 81"/>
                    <p:cNvSpPr txBox="1"/>
                    <p:nvPr/>
                  </p:nvSpPr>
                  <p:spPr>
                    <a:xfrm>
                      <a:off x="4064340" y="949659"/>
                      <a:ext cx="1015319" cy="14474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ja-JP" sz="4800" dirty="0" smtClean="0">
                          <a:solidFill>
                            <a:schemeClr val="accent2"/>
                          </a:solidFill>
                          <a:latin typeface="Century Gothic"/>
                          <a:cs typeface="Century Gothic"/>
                        </a:rPr>
                        <a:t>c</a:t>
                      </a:r>
                      <a:endParaRPr lang="ja-JP" altLang="en-US" sz="4800" dirty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endParaRPr>
                    </a:p>
                  </p:txBody>
                </p:sp>
                <p:cxnSp>
                  <p:nvCxnSpPr>
                    <p:cNvPr id="83" name="直線コネクタ 82"/>
                    <p:cNvCxnSpPr/>
                    <p:nvPr/>
                  </p:nvCxnSpPr>
                  <p:spPr>
                    <a:xfrm>
                      <a:off x="4308921" y="1430241"/>
                      <a:ext cx="559962" cy="0"/>
                    </a:xfrm>
                    <a:prstGeom prst="line">
                      <a:avLst/>
                    </a:prstGeom>
                    <a:ln w="76200" cmpd="sng">
                      <a:solidFill>
                        <a:srgbClr val="C0504D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77" name="円/楕円 76"/>
              <p:cNvSpPr>
                <a:spLocks noChangeAspect="1"/>
              </p:cNvSpPr>
              <p:nvPr/>
            </p:nvSpPr>
            <p:spPr>
              <a:xfrm>
                <a:off x="2058231" y="1398930"/>
                <a:ext cx="1571345" cy="157134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 w="762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0"/>
              </a:p>
            </p:txBody>
          </p:sp>
        </p:grpSp>
        <p:sp>
          <p:nvSpPr>
            <p:cNvPr id="86" name="右矢印 85"/>
            <p:cNvSpPr/>
            <p:nvPr/>
          </p:nvSpPr>
          <p:spPr>
            <a:xfrm rot="5400000">
              <a:off x="4388173" y="3421268"/>
              <a:ext cx="367654" cy="460974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3621823" y="6223239"/>
              <a:ext cx="1900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Compact state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2056765" y="2955746"/>
            <a:ext cx="1658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dirty="0" err="1" smtClean="0">
                <a:latin typeface="Century Gothic"/>
                <a:ea typeface="HG丸ｺﾞｼｯｸM-PRO"/>
                <a:cs typeface="Century Gothic"/>
              </a:rPr>
              <a:t>harmonium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712190" y="3252282"/>
            <a:ext cx="113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ucleon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702037" y="1594985"/>
            <a:ext cx="14098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nter-hadron</a:t>
            </a:r>
          </a:p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interaction</a:t>
            </a:r>
            <a:endParaRPr lang="en-US" altLang="ja-JP" sz="16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728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490920" y="952759"/>
            <a:ext cx="8162161" cy="5144243"/>
            <a:chOff x="4675657" y="4035017"/>
            <a:chExt cx="4189028" cy="2640156"/>
          </a:xfrm>
        </p:grpSpPr>
        <p:sp>
          <p:nvSpPr>
            <p:cNvPr id="6" name="角丸四角形 5"/>
            <p:cNvSpPr/>
            <p:nvPr/>
          </p:nvSpPr>
          <p:spPr>
            <a:xfrm>
              <a:off x="4675657" y="4035017"/>
              <a:ext cx="4189028" cy="264015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9BBC59"/>
                </a:clrFrom>
                <a:clrTo>
                  <a:srgbClr val="9BBC5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5970" y="4490725"/>
              <a:ext cx="3143159" cy="2143634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605231" y="4360962"/>
              <a:ext cx="659695" cy="659695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9888" y="4360962"/>
              <a:ext cx="659695" cy="659695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7661" y="4662240"/>
              <a:ext cx="659695" cy="659695"/>
            </a:xfrm>
            <a:prstGeom prst="rect">
              <a:avLst/>
            </a:prstGeom>
          </p:spPr>
        </p:pic>
        <p:grpSp>
          <p:nvGrpSpPr>
            <p:cNvPr id="11" name="図形グループ 10"/>
            <p:cNvGrpSpPr/>
            <p:nvPr/>
          </p:nvGrpSpPr>
          <p:grpSpPr>
            <a:xfrm>
              <a:off x="6196412" y="5735878"/>
              <a:ext cx="892227" cy="910852"/>
              <a:chOff x="7310450" y="2737468"/>
              <a:chExt cx="1454229" cy="1484586"/>
            </a:xfrm>
          </p:grpSpPr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5" name="図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16" name="円/楕円 15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5029103" y="4035017"/>
              <a:ext cx="35329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④</a:t>
              </a:r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 What is phase diagram?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591597" y="2907260"/>
            <a:ext cx="2775119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C0504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① Finite temperature</a:t>
            </a:r>
            <a:endParaRPr kumimoji="1" lang="ja-JP" altLang="en-US" sz="20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18152" y="5388116"/>
            <a:ext cx="2133918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② Finite density</a:t>
            </a:r>
            <a:endParaRPr kumimoji="1" lang="ja-JP" altLang="en-US" sz="2000" b="1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8302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65" y="1254981"/>
            <a:ext cx="8285270" cy="3111006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1530403" y="4573360"/>
            <a:ext cx="7388847" cy="1991179"/>
            <a:chOff x="1530403" y="4573360"/>
            <a:chExt cx="7388847" cy="1991179"/>
          </a:xfrm>
        </p:grpSpPr>
        <p:cxnSp>
          <p:nvCxnSpPr>
            <p:cNvPr id="15" name="直線コネクタ 14"/>
            <p:cNvCxnSpPr/>
            <p:nvPr/>
          </p:nvCxnSpPr>
          <p:spPr>
            <a:xfrm>
              <a:off x="2165871" y="4819595"/>
              <a:ext cx="4569874" cy="0"/>
            </a:xfrm>
            <a:prstGeom prst="line">
              <a:avLst/>
            </a:prstGeom>
            <a:ln w="762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>
              <a:off x="2165871" y="5062720"/>
              <a:ext cx="4569874" cy="0"/>
            </a:xfrm>
            <a:prstGeom prst="line">
              <a:avLst/>
            </a:prstGeom>
            <a:ln w="762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>
              <a:off x="2165871" y="5838832"/>
              <a:ext cx="4569874" cy="0"/>
            </a:xfrm>
            <a:prstGeom prst="line">
              <a:avLst/>
            </a:prstGeom>
            <a:ln w="28575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>
              <a:off x="2165871" y="6112049"/>
              <a:ext cx="4569874" cy="0"/>
            </a:xfrm>
            <a:prstGeom prst="line">
              <a:avLst/>
            </a:prstGeom>
            <a:ln w="28575" cmpd="sng">
              <a:solidFill>
                <a:srgbClr val="9BBB5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2165871" y="6385267"/>
              <a:ext cx="4569874" cy="0"/>
            </a:xfrm>
            <a:prstGeom prst="line">
              <a:avLst/>
            </a:prstGeom>
            <a:ln w="2857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テキスト ボックス 78"/>
            <p:cNvSpPr txBox="1"/>
            <p:nvPr/>
          </p:nvSpPr>
          <p:spPr>
            <a:xfrm>
              <a:off x="1778414" y="5559963"/>
              <a:ext cx="3405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u</a:t>
              </a:r>
              <a:endParaRPr lang="en-US" altLang="ja-JP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1781143" y="5862196"/>
              <a:ext cx="3405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u</a:t>
              </a:r>
              <a:endParaRPr lang="en-US" altLang="ja-JP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1768520" y="6164429"/>
              <a:ext cx="3603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latin typeface="Century Gothic"/>
                  <a:ea typeface="HG丸ｺﾞｼｯｸM-PRO"/>
                  <a:cs typeface="Century Gothic"/>
                </a:rPr>
                <a:t>d</a:t>
              </a: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1530403" y="4834927"/>
              <a:ext cx="635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err="1" smtClean="0">
                  <a:latin typeface="Century Gothic"/>
                  <a:ea typeface="HG丸ｺﾞｼｯｸM-PRO"/>
                  <a:cs typeface="Century Gothic"/>
                </a:rPr>
                <a:t>c</a:t>
              </a:r>
              <a:r>
                <a:rPr lang="en-US" altLang="ja-JP" sz="2000" baseline="30000" dirty="0" err="1" smtClean="0">
                  <a:latin typeface="Century Gothic"/>
                  <a:ea typeface="HG丸ｺﾞｼｯｸM-PRO"/>
                  <a:cs typeface="Century Gothic"/>
                </a:rPr>
                <a:t>bar</a:t>
              </a:r>
              <a:endParaRPr lang="en-US" altLang="ja-JP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1672836" y="4573360"/>
              <a:ext cx="3506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c</a:t>
              </a:r>
              <a:endParaRPr lang="en-US" altLang="ja-JP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85" name="図形グループ 84"/>
            <p:cNvGrpSpPr>
              <a:grpSpLocks noChangeAspect="1"/>
            </p:cNvGrpSpPr>
            <p:nvPr/>
          </p:nvGrpSpPr>
          <p:grpSpPr>
            <a:xfrm rot="5400000" flipV="1">
              <a:off x="2954394" y="5184934"/>
              <a:ext cx="1042601" cy="265744"/>
              <a:chOff x="558800" y="1606550"/>
              <a:chExt cx="7772400" cy="1981200"/>
            </a:xfrm>
          </p:grpSpPr>
          <p:sp>
            <p:nvSpPr>
              <p:cNvPr id="87" name="円弧 86"/>
              <p:cNvSpPr/>
              <p:nvPr/>
            </p:nvSpPr>
            <p:spPr>
              <a:xfrm>
                <a:off x="68072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円弧 87"/>
              <p:cNvSpPr/>
              <p:nvPr/>
            </p:nvSpPr>
            <p:spPr>
              <a:xfrm flipV="1">
                <a:off x="5765800" y="1606550"/>
                <a:ext cx="1524000" cy="1981200"/>
              </a:xfrm>
              <a:prstGeom prst="arc">
                <a:avLst>
                  <a:gd name="adj1" fmla="val 21581260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円弧 88"/>
              <p:cNvSpPr/>
              <p:nvPr/>
            </p:nvSpPr>
            <p:spPr>
              <a:xfrm>
                <a:off x="5765800" y="1606550"/>
                <a:ext cx="482600" cy="1981200"/>
              </a:xfrm>
              <a:prstGeom prst="arc">
                <a:avLst>
                  <a:gd name="adj1" fmla="val 1638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円弧 89"/>
              <p:cNvSpPr/>
              <p:nvPr/>
            </p:nvSpPr>
            <p:spPr>
              <a:xfrm flipV="1">
                <a:off x="47244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円弧 90"/>
              <p:cNvSpPr/>
              <p:nvPr/>
            </p:nvSpPr>
            <p:spPr>
              <a:xfrm flipV="1">
                <a:off x="68072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円弧 91"/>
              <p:cNvSpPr/>
              <p:nvPr/>
            </p:nvSpPr>
            <p:spPr>
              <a:xfrm>
                <a:off x="47244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円弧 92"/>
              <p:cNvSpPr/>
              <p:nvPr/>
            </p:nvSpPr>
            <p:spPr>
              <a:xfrm>
                <a:off x="36830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円弧 93"/>
              <p:cNvSpPr/>
              <p:nvPr/>
            </p:nvSpPr>
            <p:spPr>
              <a:xfrm flipV="1">
                <a:off x="2641600" y="1606550"/>
                <a:ext cx="1524000" cy="1981200"/>
              </a:xfrm>
              <a:prstGeom prst="arc">
                <a:avLst>
                  <a:gd name="adj1" fmla="val 21581260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円弧 94"/>
              <p:cNvSpPr/>
              <p:nvPr/>
            </p:nvSpPr>
            <p:spPr>
              <a:xfrm>
                <a:off x="2641600" y="1606550"/>
                <a:ext cx="482600" cy="1981200"/>
              </a:xfrm>
              <a:prstGeom prst="arc">
                <a:avLst>
                  <a:gd name="adj1" fmla="val 1638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円弧 95"/>
              <p:cNvSpPr/>
              <p:nvPr/>
            </p:nvSpPr>
            <p:spPr>
              <a:xfrm flipV="1">
                <a:off x="16002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円弧 96"/>
              <p:cNvSpPr/>
              <p:nvPr/>
            </p:nvSpPr>
            <p:spPr>
              <a:xfrm flipV="1">
                <a:off x="36830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円弧 97"/>
              <p:cNvSpPr/>
              <p:nvPr/>
            </p:nvSpPr>
            <p:spPr>
              <a:xfrm>
                <a:off x="16002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円弧 98"/>
              <p:cNvSpPr/>
              <p:nvPr/>
            </p:nvSpPr>
            <p:spPr>
              <a:xfrm flipV="1">
                <a:off x="5588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0" name="図形グループ 99"/>
            <p:cNvGrpSpPr>
              <a:grpSpLocks noChangeAspect="1"/>
            </p:cNvGrpSpPr>
            <p:nvPr/>
          </p:nvGrpSpPr>
          <p:grpSpPr>
            <a:xfrm rot="5400000" flipV="1">
              <a:off x="3741795" y="5464324"/>
              <a:ext cx="1042601" cy="265744"/>
              <a:chOff x="558800" y="1606550"/>
              <a:chExt cx="7772400" cy="1981200"/>
            </a:xfrm>
          </p:grpSpPr>
          <p:sp>
            <p:nvSpPr>
              <p:cNvPr id="101" name="円弧 100"/>
              <p:cNvSpPr/>
              <p:nvPr/>
            </p:nvSpPr>
            <p:spPr>
              <a:xfrm>
                <a:off x="68072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円弧 101"/>
              <p:cNvSpPr/>
              <p:nvPr/>
            </p:nvSpPr>
            <p:spPr>
              <a:xfrm flipV="1">
                <a:off x="5765800" y="1606550"/>
                <a:ext cx="1524000" cy="1981200"/>
              </a:xfrm>
              <a:prstGeom prst="arc">
                <a:avLst>
                  <a:gd name="adj1" fmla="val 21581260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円弧 102"/>
              <p:cNvSpPr/>
              <p:nvPr/>
            </p:nvSpPr>
            <p:spPr>
              <a:xfrm>
                <a:off x="5765800" y="1606550"/>
                <a:ext cx="482600" cy="1981200"/>
              </a:xfrm>
              <a:prstGeom prst="arc">
                <a:avLst>
                  <a:gd name="adj1" fmla="val 1638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4" name="円弧 103"/>
              <p:cNvSpPr/>
              <p:nvPr/>
            </p:nvSpPr>
            <p:spPr>
              <a:xfrm flipV="1">
                <a:off x="47244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円弧 104"/>
              <p:cNvSpPr/>
              <p:nvPr/>
            </p:nvSpPr>
            <p:spPr>
              <a:xfrm flipV="1">
                <a:off x="68072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6" name="円弧 105"/>
              <p:cNvSpPr/>
              <p:nvPr/>
            </p:nvSpPr>
            <p:spPr>
              <a:xfrm>
                <a:off x="47244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" name="円弧 106"/>
              <p:cNvSpPr/>
              <p:nvPr/>
            </p:nvSpPr>
            <p:spPr>
              <a:xfrm>
                <a:off x="36830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円弧 107"/>
              <p:cNvSpPr/>
              <p:nvPr/>
            </p:nvSpPr>
            <p:spPr>
              <a:xfrm flipV="1">
                <a:off x="2641600" y="1606550"/>
                <a:ext cx="1524000" cy="1981200"/>
              </a:xfrm>
              <a:prstGeom prst="arc">
                <a:avLst>
                  <a:gd name="adj1" fmla="val 21581260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円弧 108"/>
              <p:cNvSpPr/>
              <p:nvPr/>
            </p:nvSpPr>
            <p:spPr>
              <a:xfrm>
                <a:off x="2641600" y="1606550"/>
                <a:ext cx="482600" cy="1981200"/>
              </a:xfrm>
              <a:prstGeom prst="arc">
                <a:avLst>
                  <a:gd name="adj1" fmla="val 1638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0" name="円弧 109"/>
              <p:cNvSpPr/>
              <p:nvPr/>
            </p:nvSpPr>
            <p:spPr>
              <a:xfrm flipV="1">
                <a:off x="16002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1" name="円弧 110"/>
              <p:cNvSpPr/>
              <p:nvPr/>
            </p:nvSpPr>
            <p:spPr>
              <a:xfrm flipV="1">
                <a:off x="36830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円弧 111"/>
              <p:cNvSpPr/>
              <p:nvPr/>
            </p:nvSpPr>
            <p:spPr>
              <a:xfrm>
                <a:off x="16002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円弧 112"/>
              <p:cNvSpPr/>
              <p:nvPr/>
            </p:nvSpPr>
            <p:spPr>
              <a:xfrm flipV="1">
                <a:off x="5588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4" name="図形グループ 113"/>
            <p:cNvGrpSpPr>
              <a:grpSpLocks noChangeAspect="1"/>
            </p:cNvGrpSpPr>
            <p:nvPr/>
          </p:nvGrpSpPr>
          <p:grpSpPr>
            <a:xfrm rot="5400000" flipV="1">
              <a:off x="4298367" y="5488723"/>
              <a:ext cx="1527349" cy="265744"/>
              <a:chOff x="558800" y="1606550"/>
              <a:chExt cx="7772400" cy="1981200"/>
            </a:xfrm>
          </p:grpSpPr>
          <p:sp>
            <p:nvSpPr>
              <p:cNvPr id="115" name="円弧 114"/>
              <p:cNvSpPr/>
              <p:nvPr/>
            </p:nvSpPr>
            <p:spPr>
              <a:xfrm>
                <a:off x="68072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" name="円弧 115"/>
              <p:cNvSpPr/>
              <p:nvPr/>
            </p:nvSpPr>
            <p:spPr>
              <a:xfrm flipV="1">
                <a:off x="5765800" y="1606550"/>
                <a:ext cx="1524000" cy="1981200"/>
              </a:xfrm>
              <a:prstGeom prst="arc">
                <a:avLst>
                  <a:gd name="adj1" fmla="val 21581260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円弧 116"/>
              <p:cNvSpPr/>
              <p:nvPr/>
            </p:nvSpPr>
            <p:spPr>
              <a:xfrm>
                <a:off x="5765800" y="1606550"/>
                <a:ext cx="482600" cy="1981200"/>
              </a:xfrm>
              <a:prstGeom prst="arc">
                <a:avLst>
                  <a:gd name="adj1" fmla="val 1638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円弧 117"/>
              <p:cNvSpPr/>
              <p:nvPr/>
            </p:nvSpPr>
            <p:spPr>
              <a:xfrm flipV="1">
                <a:off x="47244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円弧 118"/>
              <p:cNvSpPr/>
              <p:nvPr/>
            </p:nvSpPr>
            <p:spPr>
              <a:xfrm flipV="1">
                <a:off x="68072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0" name="円弧 119"/>
              <p:cNvSpPr/>
              <p:nvPr/>
            </p:nvSpPr>
            <p:spPr>
              <a:xfrm>
                <a:off x="47244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" name="円弧 120"/>
              <p:cNvSpPr/>
              <p:nvPr/>
            </p:nvSpPr>
            <p:spPr>
              <a:xfrm>
                <a:off x="36830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" name="円弧 121"/>
              <p:cNvSpPr/>
              <p:nvPr/>
            </p:nvSpPr>
            <p:spPr>
              <a:xfrm flipV="1">
                <a:off x="2641600" y="1606550"/>
                <a:ext cx="1524000" cy="1981200"/>
              </a:xfrm>
              <a:prstGeom prst="arc">
                <a:avLst>
                  <a:gd name="adj1" fmla="val 21581260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円弧 122"/>
              <p:cNvSpPr/>
              <p:nvPr/>
            </p:nvSpPr>
            <p:spPr>
              <a:xfrm>
                <a:off x="2641600" y="1606550"/>
                <a:ext cx="482600" cy="1981200"/>
              </a:xfrm>
              <a:prstGeom prst="arc">
                <a:avLst>
                  <a:gd name="adj1" fmla="val 1638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4" name="円弧 123"/>
              <p:cNvSpPr/>
              <p:nvPr/>
            </p:nvSpPr>
            <p:spPr>
              <a:xfrm flipV="1">
                <a:off x="16002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5" name="円弧 124"/>
              <p:cNvSpPr/>
              <p:nvPr/>
            </p:nvSpPr>
            <p:spPr>
              <a:xfrm flipV="1">
                <a:off x="36830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6" name="円弧 125"/>
              <p:cNvSpPr/>
              <p:nvPr/>
            </p:nvSpPr>
            <p:spPr>
              <a:xfrm>
                <a:off x="1600200" y="1606550"/>
                <a:ext cx="482600" cy="1981200"/>
              </a:xfrm>
              <a:prstGeom prst="arc">
                <a:avLst>
                  <a:gd name="adj1" fmla="val 21408586"/>
                  <a:gd name="adj2" fmla="val 10892397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7" name="円弧 126"/>
              <p:cNvSpPr/>
              <p:nvPr/>
            </p:nvSpPr>
            <p:spPr>
              <a:xfrm flipV="1">
                <a:off x="558800" y="1606550"/>
                <a:ext cx="1524000" cy="1981200"/>
              </a:xfrm>
              <a:prstGeom prst="arc">
                <a:avLst>
                  <a:gd name="adj1" fmla="val 21580407"/>
                  <a:gd name="adj2" fmla="val 10778278"/>
                </a:avLst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8" name="テキスト ボックス 127"/>
            <p:cNvSpPr txBox="1"/>
            <p:nvPr/>
          </p:nvSpPr>
          <p:spPr>
            <a:xfrm>
              <a:off x="5243294" y="5265973"/>
              <a:ext cx="36759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gluon exchange dominant?</a:t>
              </a:r>
              <a:endParaRPr lang="en-US" altLang="ja-JP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58" name="テキスト ボックス 57"/>
          <p:cNvSpPr txBox="1"/>
          <p:nvPr/>
        </p:nvSpPr>
        <p:spPr>
          <a:xfrm>
            <a:off x="2231611" y="538975"/>
            <a:ext cx="4680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① </a:t>
            </a:r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Quarkonium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629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65" y="1254981"/>
            <a:ext cx="8285270" cy="311100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60" y="4569201"/>
            <a:ext cx="6792808" cy="199678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272406" y="5601572"/>
            <a:ext cx="680162" cy="806155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31611" y="538975"/>
            <a:ext cx="4680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① </a:t>
            </a:r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Quarkonium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2258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611" y="538975"/>
            <a:ext cx="4680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① </a:t>
            </a:r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Quarkonium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100273" y="1294097"/>
            <a:ext cx="8901545" cy="2845039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73908" y="1125974"/>
            <a:ext cx="1996184" cy="34881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QCD sum rules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31" y="1806234"/>
            <a:ext cx="3486150" cy="5334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49283" y="1563131"/>
            <a:ext cx="2167080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Correlation function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04212" y="1358252"/>
            <a:ext cx="58021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M.A.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Shifman</a:t>
            </a:r>
            <a:r>
              <a:rPr lang="en-US" altLang="ja-JP" sz="1050" dirty="0" smtClean="0">
                <a:latin typeface="Century Gothic"/>
                <a:cs typeface="Century Gothic"/>
              </a:rPr>
              <a:t>, A.I.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Vainshtein</a:t>
            </a:r>
            <a:r>
              <a:rPr lang="en-US" altLang="ja-JP" sz="1050" dirty="0" smtClean="0">
                <a:latin typeface="Century Gothic"/>
                <a:cs typeface="Century Gothic"/>
              </a:rPr>
              <a:t>, V.I.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Zakharov</a:t>
            </a:r>
            <a:r>
              <a:rPr lang="en-US" altLang="ja-JP" sz="1050" dirty="0" smtClean="0">
                <a:latin typeface="Century Gothic"/>
                <a:cs typeface="Century Gothic"/>
              </a:rPr>
              <a:t>,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050" dirty="0" smtClean="0">
                <a:latin typeface="Century Gothic"/>
                <a:cs typeface="Century Gothic"/>
              </a:rPr>
              <a:t>. Phys. B147, 385 (1979), ibid. 448 (1979)</a:t>
            </a:r>
          </a:p>
          <a:p>
            <a:r>
              <a:rPr lang="en-US" altLang="ja-JP" sz="1050" dirty="0" smtClean="0">
                <a:latin typeface="Century Gothic"/>
                <a:cs typeface="Century Gothic"/>
              </a:rPr>
              <a:t>L. J.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Reinders</a:t>
            </a:r>
            <a:r>
              <a:rPr lang="en-US" altLang="ja-JP" sz="1050" dirty="0" smtClean="0">
                <a:latin typeface="Century Gothic"/>
                <a:cs typeface="Century Gothic"/>
              </a:rPr>
              <a:t>, H.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Reubinstein</a:t>
            </a:r>
            <a:r>
              <a:rPr lang="en-US" altLang="ja-JP" sz="1050" dirty="0" smtClean="0">
                <a:latin typeface="Century Gothic"/>
                <a:cs typeface="Century Gothic"/>
              </a:rPr>
              <a:t>, S.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Yazaki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Rep. 127, 1 (1985)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32" y="2284419"/>
            <a:ext cx="3587546" cy="176600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748" y="1749084"/>
            <a:ext cx="2514600" cy="590550"/>
          </a:xfrm>
          <a:prstGeom prst="rect">
            <a:avLst/>
          </a:prstGeom>
        </p:spPr>
      </p:pic>
      <p:grpSp>
        <p:nvGrpSpPr>
          <p:cNvPr id="24" name="図形グループ 23"/>
          <p:cNvGrpSpPr/>
          <p:nvPr/>
        </p:nvGrpSpPr>
        <p:grpSpPr>
          <a:xfrm>
            <a:off x="5157891" y="2225489"/>
            <a:ext cx="3648444" cy="2074434"/>
            <a:chOff x="5157891" y="1803806"/>
            <a:chExt cx="3648444" cy="2074434"/>
          </a:xfrm>
        </p:grpSpPr>
        <p:grpSp>
          <p:nvGrpSpPr>
            <p:cNvPr id="27" name="図形グループ 26"/>
            <p:cNvGrpSpPr/>
            <p:nvPr/>
          </p:nvGrpSpPr>
          <p:grpSpPr>
            <a:xfrm>
              <a:off x="5436128" y="2062875"/>
              <a:ext cx="2560222" cy="1413565"/>
              <a:chOff x="5436128" y="2062875"/>
              <a:chExt cx="2560222" cy="1413565"/>
            </a:xfrm>
          </p:grpSpPr>
          <p:cxnSp>
            <p:nvCxnSpPr>
              <p:cNvPr id="33" name="直線矢印コネクタ 32"/>
              <p:cNvCxnSpPr/>
              <p:nvPr/>
            </p:nvCxnSpPr>
            <p:spPr>
              <a:xfrm flipV="1">
                <a:off x="5441363" y="2062875"/>
                <a:ext cx="0" cy="14135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矢印コネクタ 33"/>
              <p:cNvCxnSpPr/>
              <p:nvPr/>
            </p:nvCxnSpPr>
            <p:spPr>
              <a:xfrm>
                <a:off x="5436128" y="3467653"/>
                <a:ext cx="256022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フリーフォーム 27"/>
            <p:cNvSpPr/>
            <p:nvPr/>
          </p:nvSpPr>
          <p:spPr>
            <a:xfrm>
              <a:off x="5438043" y="2574364"/>
              <a:ext cx="1163328" cy="891419"/>
            </a:xfrm>
            <a:custGeom>
              <a:avLst/>
              <a:gdLst>
                <a:gd name="connsiteX0" fmla="*/ 0 w 1163328"/>
                <a:gd name="connsiteY0" fmla="*/ 891419 h 891419"/>
                <a:gd name="connsiteX1" fmla="*/ 543804 w 1163328"/>
                <a:gd name="connsiteY1" fmla="*/ 709009 h 891419"/>
                <a:gd name="connsiteX2" fmla="*/ 709010 w 1163328"/>
                <a:gd name="connsiteY2" fmla="*/ 21 h 891419"/>
                <a:gd name="connsiteX3" fmla="*/ 839799 w 1163328"/>
                <a:gd name="connsiteY3" fmla="*/ 733101 h 891419"/>
                <a:gd name="connsiteX4" fmla="*/ 1163328 w 1163328"/>
                <a:gd name="connsiteY4" fmla="*/ 881094 h 89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8" h="891419">
                  <a:moveTo>
                    <a:pt x="0" y="891419"/>
                  </a:moveTo>
                  <a:cubicBezTo>
                    <a:pt x="212818" y="874497"/>
                    <a:pt x="425636" y="857575"/>
                    <a:pt x="543804" y="709009"/>
                  </a:cubicBezTo>
                  <a:cubicBezTo>
                    <a:pt x="661972" y="560443"/>
                    <a:pt x="659678" y="-3994"/>
                    <a:pt x="709010" y="21"/>
                  </a:cubicBezTo>
                  <a:cubicBezTo>
                    <a:pt x="758343" y="4036"/>
                    <a:pt x="764079" y="586255"/>
                    <a:pt x="839799" y="733101"/>
                  </a:cubicBezTo>
                  <a:cubicBezTo>
                    <a:pt x="915519" y="879946"/>
                    <a:pt x="1163328" y="881094"/>
                    <a:pt x="1163328" y="881094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>
              <a:off x="6601371" y="3455457"/>
              <a:ext cx="63777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円弧 29"/>
            <p:cNvSpPr/>
            <p:nvPr/>
          </p:nvSpPr>
          <p:spPr>
            <a:xfrm>
              <a:off x="7239144" y="3070833"/>
              <a:ext cx="1567191" cy="807407"/>
            </a:xfrm>
            <a:prstGeom prst="arc">
              <a:avLst>
                <a:gd name="adj1" fmla="val 10860657"/>
                <a:gd name="adj2" fmla="val 15489711"/>
              </a:avLst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996350" y="3306698"/>
              <a:ext cx="264315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s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157891" y="1803806"/>
              <a:ext cx="62098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err="1" smtClean="0">
                  <a:latin typeface="Century Gothic"/>
                  <a:cs typeface="Century Gothic"/>
                </a:rPr>
                <a:t>ρ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(s)</a:t>
              </a: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5816559" y="2698530"/>
            <a:ext cx="701133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peak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103919" y="3194999"/>
            <a:ext cx="160123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400" dirty="0" smtClean="0">
                <a:latin typeface="Century Gothic"/>
                <a:cs typeface="Century Gothic"/>
              </a:rPr>
              <a:t>continuum state</a:t>
            </a:r>
          </a:p>
        </p:txBody>
      </p:sp>
      <p:sp>
        <p:nvSpPr>
          <p:cNvPr id="21" name="左右矢印 20"/>
          <p:cNvSpPr/>
          <p:nvPr/>
        </p:nvSpPr>
        <p:spPr>
          <a:xfrm>
            <a:off x="4612797" y="1854805"/>
            <a:ext cx="534051" cy="378690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681" y="3997433"/>
            <a:ext cx="4140200" cy="27940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2"/>
            </a:solidFill>
          </a:ln>
        </p:spPr>
      </p:pic>
      <p:grpSp>
        <p:nvGrpSpPr>
          <p:cNvPr id="45" name="図形グループ 44"/>
          <p:cNvGrpSpPr/>
          <p:nvPr/>
        </p:nvGrpSpPr>
        <p:grpSpPr>
          <a:xfrm>
            <a:off x="510284" y="4524957"/>
            <a:ext cx="8346582" cy="1938970"/>
            <a:chOff x="510284" y="4524957"/>
            <a:chExt cx="8346582" cy="1938970"/>
          </a:xfrm>
        </p:grpSpPr>
        <p:sp>
          <p:nvSpPr>
            <p:cNvPr id="38" name="正方形/長方形 37"/>
            <p:cNvSpPr/>
            <p:nvPr/>
          </p:nvSpPr>
          <p:spPr>
            <a:xfrm>
              <a:off x="510284" y="4524957"/>
              <a:ext cx="8194867" cy="1938970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312" y="5039318"/>
              <a:ext cx="4274820" cy="1280160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51163" y="5039318"/>
              <a:ext cx="2606040" cy="64008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555174" y="4644446"/>
              <a:ext cx="483421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Gluon condensate 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(@</a:t>
              </a:r>
              <a:r>
                <a:rPr lang="en-US" altLang="ja-JP" sz="1400" dirty="0" err="1" smtClean="0">
                  <a:latin typeface="Century Gothic"/>
                  <a:cs typeface="Century Gothic"/>
                </a:rPr>
                <a:t>ρ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 nuclear matter density)</a:t>
              </a: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5619431" y="4810144"/>
              <a:ext cx="2922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200" dirty="0" smtClean="0">
                  <a:latin typeface="Century Gothic"/>
                  <a:cs typeface="Century Gothic"/>
                </a:rPr>
                <a:t>second moment of gluon distribution</a:t>
              </a: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3855307" y="5802122"/>
              <a:ext cx="1592334" cy="3939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200" dirty="0" smtClean="0">
                  <a:latin typeface="Century Gothic"/>
                  <a:cs typeface="Century Gothic"/>
                </a:rPr>
                <a:t>ρ</a:t>
              </a:r>
              <a:r>
                <a:rPr lang="en-US" altLang="ja-JP" sz="1200" baseline="-250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 normal nuclear matter density</a:t>
              </a: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5628051" y="6002262"/>
              <a:ext cx="322881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altLang="ja-JP" sz="1200" dirty="0">
                  <a:latin typeface="Century Gothic"/>
                  <a:cs typeface="Century Gothic"/>
                </a:rPr>
                <a:t>F. </a:t>
              </a:r>
              <a:r>
                <a:rPr lang="nb-NO" altLang="ja-JP" sz="1200" dirty="0" err="1">
                  <a:latin typeface="Century Gothic"/>
                  <a:cs typeface="Century Gothic"/>
                </a:rPr>
                <a:t>Klingl</a:t>
              </a:r>
              <a:r>
                <a:rPr lang="nb-NO" altLang="ja-JP" sz="1200" dirty="0">
                  <a:latin typeface="Century Gothic"/>
                  <a:cs typeface="Century Gothic"/>
                </a:rPr>
                <a:t>, S.-S. Kim, S. H. Lee, P. </a:t>
              </a:r>
              <a:r>
                <a:rPr lang="nb-NO" altLang="ja-JP" sz="1200" dirty="0" err="1">
                  <a:latin typeface="Century Gothic"/>
                  <a:cs typeface="Century Gothic"/>
                </a:rPr>
                <a:t>Morath</a:t>
              </a:r>
              <a:r>
                <a:rPr lang="nb-NO" altLang="ja-JP" sz="1200" dirty="0" smtClean="0">
                  <a:latin typeface="Century Gothic"/>
                  <a:cs typeface="Century Gothic"/>
                </a:rPr>
                <a:t>,</a:t>
              </a:r>
            </a:p>
            <a:p>
              <a:r>
                <a:rPr lang="nb-NO" altLang="ja-JP" sz="1200" dirty="0" smtClean="0">
                  <a:latin typeface="Century Gothic"/>
                  <a:cs typeface="Century Gothic"/>
                </a:rPr>
                <a:t>W</a:t>
              </a:r>
              <a:r>
                <a:rPr lang="nb-NO" altLang="ja-JP" sz="1200" dirty="0">
                  <a:latin typeface="Century Gothic"/>
                  <a:cs typeface="Century Gothic"/>
                </a:rPr>
                <a:t>. </a:t>
              </a:r>
              <a:r>
                <a:rPr lang="nb-NO" altLang="ja-JP" sz="1200" dirty="0" err="1">
                  <a:latin typeface="Century Gothic"/>
                  <a:cs typeface="Century Gothic"/>
                </a:rPr>
                <a:t>Weise</a:t>
              </a:r>
              <a:r>
                <a:rPr lang="nb-NO" altLang="ja-JP" sz="1200" dirty="0">
                  <a:latin typeface="Century Gothic"/>
                  <a:cs typeface="Century Gothic"/>
                </a:rPr>
                <a:t>, </a:t>
              </a:r>
              <a:r>
                <a:rPr lang="nb-NO" altLang="ja-JP" sz="1200" dirty="0" err="1">
                  <a:latin typeface="Century Gothic"/>
                  <a:cs typeface="Century Gothic"/>
                </a:rPr>
                <a:t>Phys</a:t>
              </a:r>
              <a:r>
                <a:rPr lang="nb-NO" altLang="ja-JP" sz="1200" dirty="0">
                  <a:latin typeface="Century Gothic"/>
                  <a:cs typeface="Century Gothic"/>
                </a:rPr>
                <a:t>. Rev. Lett. 82, 3396 (1999)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  <p:sp>
        <p:nvSpPr>
          <p:cNvPr id="43" name="正方形/長方形 42"/>
          <p:cNvSpPr/>
          <p:nvPr/>
        </p:nvSpPr>
        <p:spPr>
          <a:xfrm>
            <a:off x="1103782" y="2801090"/>
            <a:ext cx="1748147" cy="649777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/>
          <p:cNvSpPr/>
          <p:nvPr/>
        </p:nvSpPr>
        <p:spPr>
          <a:xfrm>
            <a:off x="5436128" y="2997266"/>
            <a:ext cx="813070" cy="891419"/>
          </a:xfrm>
          <a:custGeom>
            <a:avLst/>
            <a:gdLst>
              <a:gd name="connsiteX0" fmla="*/ 0 w 1163328"/>
              <a:gd name="connsiteY0" fmla="*/ 891419 h 891419"/>
              <a:gd name="connsiteX1" fmla="*/ 543804 w 1163328"/>
              <a:gd name="connsiteY1" fmla="*/ 709009 h 891419"/>
              <a:gd name="connsiteX2" fmla="*/ 709010 w 1163328"/>
              <a:gd name="connsiteY2" fmla="*/ 21 h 891419"/>
              <a:gd name="connsiteX3" fmla="*/ 839799 w 1163328"/>
              <a:gd name="connsiteY3" fmla="*/ 733101 h 891419"/>
              <a:gd name="connsiteX4" fmla="*/ 1163328 w 1163328"/>
              <a:gd name="connsiteY4" fmla="*/ 881094 h 89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328" h="891419">
                <a:moveTo>
                  <a:pt x="0" y="891419"/>
                </a:moveTo>
                <a:cubicBezTo>
                  <a:pt x="212818" y="874497"/>
                  <a:pt x="425636" y="857575"/>
                  <a:pt x="543804" y="709009"/>
                </a:cubicBezTo>
                <a:cubicBezTo>
                  <a:pt x="661972" y="560443"/>
                  <a:pt x="659678" y="-3994"/>
                  <a:pt x="709010" y="21"/>
                </a:cubicBezTo>
                <a:cubicBezTo>
                  <a:pt x="758343" y="4036"/>
                  <a:pt x="764079" y="586255"/>
                  <a:pt x="839799" y="733101"/>
                </a:cubicBezTo>
                <a:cubicBezTo>
                  <a:pt x="915519" y="879946"/>
                  <a:pt x="1163328" y="881094"/>
                  <a:pt x="1163328" y="881094"/>
                </a:cubicBezTo>
              </a:path>
            </a:pathLst>
          </a:custGeom>
          <a:ln w="381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24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655E-7 5.39477E-6 L -0.02709 5.39477E-6 " pathEditMode="relative" ptsTypes="AA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05589" y="1062195"/>
            <a:ext cx="3925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T.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Kawanai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, S. Sasaki, Phys. Rev. D82, 091501 (2010)</a:t>
            </a:r>
            <a:endParaRPr lang="en-US" altLang="ja-JP" sz="12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4448" y="1383639"/>
            <a:ext cx="3255486" cy="2950284"/>
          </a:xfrm>
          <a:prstGeom prst="rect">
            <a:avLst/>
          </a:prstGeom>
        </p:spPr>
      </p:pic>
      <p:grpSp>
        <p:nvGrpSpPr>
          <p:cNvPr id="23" name="図形グループ 22"/>
          <p:cNvGrpSpPr/>
          <p:nvPr/>
        </p:nvGrpSpPr>
        <p:grpSpPr>
          <a:xfrm>
            <a:off x="452568" y="2775488"/>
            <a:ext cx="1163228" cy="1163227"/>
            <a:chOff x="2058231" y="1398930"/>
            <a:chExt cx="1571345" cy="1571343"/>
          </a:xfrm>
        </p:grpSpPr>
        <p:grpSp>
          <p:nvGrpSpPr>
            <p:cNvPr id="24" name="図形グループ 23"/>
            <p:cNvGrpSpPr/>
            <p:nvPr/>
          </p:nvGrpSpPr>
          <p:grpSpPr>
            <a:xfrm>
              <a:off x="2123197" y="1603054"/>
              <a:ext cx="1379513" cy="1077088"/>
              <a:chOff x="2545630" y="2344175"/>
              <a:chExt cx="2467513" cy="1926570"/>
            </a:xfrm>
          </p:grpSpPr>
          <p:grpSp>
            <p:nvGrpSpPr>
              <p:cNvPr id="26" name="図形グループ 25"/>
              <p:cNvGrpSpPr/>
              <p:nvPr/>
            </p:nvGrpSpPr>
            <p:grpSpPr>
              <a:xfrm>
                <a:off x="2545630" y="2709053"/>
                <a:ext cx="1178395" cy="1561692"/>
                <a:chOff x="2504780" y="2908804"/>
                <a:chExt cx="1178395" cy="1561692"/>
              </a:xfrm>
            </p:grpSpPr>
            <p:sp>
              <p:nvSpPr>
                <p:cNvPr id="32" name="円/楕円 31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600"/>
                </a:p>
              </p:txBody>
            </p:sp>
            <p:sp>
              <p:nvSpPr>
                <p:cNvPr id="33" name="テキスト ボックス 32"/>
                <p:cNvSpPr txBox="1"/>
                <p:nvPr/>
              </p:nvSpPr>
              <p:spPr>
                <a:xfrm>
                  <a:off x="2512391" y="2908804"/>
                  <a:ext cx="1167892" cy="1561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36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27" name="図形グループ 26"/>
              <p:cNvGrpSpPr/>
              <p:nvPr/>
            </p:nvGrpSpPr>
            <p:grpSpPr>
              <a:xfrm>
                <a:off x="3833462" y="2344175"/>
                <a:ext cx="1179681" cy="1561692"/>
                <a:chOff x="5459539" y="2209871"/>
                <a:chExt cx="1179681" cy="1561692"/>
              </a:xfrm>
            </p:grpSpPr>
            <p:sp>
              <p:nvSpPr>
                <p:cNvPr id="28" name="円/楕円 27"/>
                <p:cNvSpPr>
                  <a:spLocks noChangeAspect="1"/>
                </p:cNvSpPr>
                <p:nvPr/>
              </p:nvSpPr>
              <p:spPr>
                <a:xfrm>
                  <a:off x="5460825" y="2452226"/>
                  <a:ext cx="1178395" cy="1178395"/>
                </a:xfrm>
                <a:prstGeom prst="ellipse">
                  <a:avLst/>
                </a:prstGeom>
                <a:solidFill>
                  <a:srgbClr val="FFFFFF"/>
                </a:solidFill>
                <a:ln w="76200" cmpd="sng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600"/>
                </a:p>
              </p:txBody>
            </p:sp>
            <p:grpSp>
              <p:nvGrpSpPr>
                <p:cNvPr id="29" name="図形グループ 28"/>
                <p:cNvGrpSpPr/>
                <p:nvPr/>
              </p:nvGrpSpPr>
              <p:grpSpPr>
                <a:xfrm>
                  <a:off x="5459539" y="2209871"/>
                  <a:ext cx="1167893" cy="1561692"/>
                  <a:chOff x="3988054" y="949659"/>
                  <a:chExt cx="1167893" cy="1561692"/>
                </a:xfrm>
              </p:grpSpPr>
              <p:sp>
                <p:nvSpPr>
                  <p:cNvPr id="30" name="テキスト ボックス 29"/>
                  <p:cNvSpPr txBox="1"/>
                  <p:nvPr/>
                </p:nvSpPr>
                <p:spPr>
                  <a:xfrm>
                    <a:off x="3988054" y="949659"/>
                    <a:ext cx="1167893" cy="15616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3600" dirty="0" smtClean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rPr>
                      <a:t>c</a:t>
                    </a:r>
                    <a:endParaRPr lang="ja-JP" altLang="en-US" sz="3600" dirty="0">
                      <a:solidFill>
                        <a:schemeClr val="accent2"/>
                      </a:solidFill>
                      <a:latin typeface="Century Gothic"/>
                      <a:cs typeface="Century Gothic"/>
                    </a:endParaRPr>
                  </a:p>
                </p:txBody>
              </p:sp>
              <p:cxnSp>
                <p:nvCxnSpPr>
                  <p:cNvPr id="31" name="直線コネクタ 30"/>
                  <p:cNvCxnSpPr/>
                  <p:nvPr/>
                </p:nvCxnSpPr>
                <p:spPr>
                  <a:xfrm>
                    <a:off x="4308921" y="1430241"/>
                    <a:ext cx="559962" cy="0"/>
                  </a:xfrm>
                  <a:prstGeom prst="line">
                    <a:avLst/>
                  </a:prstGeom>
                  <a:ln w="76200" cmpd="sng">
                    <a:solidFill>
                      <a:srgbClr val="C0504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2058231" y="1398930"/>
              <a:ext cx="1571345" cy="157134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/>
            </a:p>
          </p:txBody>
        </p:sp>
      </p:grpSp>
      <p:grpSp>
        <p:nvGrpSpPr>
          <p:cNvPr id="34" name="図形グループ 33"/>
          <p:cNvGrpSpPr/>
          <p:nvPr/>
        </p:nvGrpSpPr>
        <p:grpSpPr>
          <a:xfrm>
            <a:off x="1571678" y="1880206"/>
            <a:ext cx="1601987" cy="1601985"/>
            <a:chOff x="5629501" y="1271115"/>
            <a:chExt cx="2143154" cy="2143151"/>
          </a:xfrm>
        </p:grpSpPr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7009790" y="1915806"/>
              <a:ext cx="364272" cy="364273"/>
            </a:xfrm>
            <a:prstGeom prst="ellipse">
              <a:avLst/>
            </a:prstGeom>
            <a:solidFill>
              <a:srgbClr val="1F497D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6973063" y="1794962"/>
              <a:ext cx="455635" cy="53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u</a:t>
              </a:r>
              <a:endParaRPr lang="ja-JP" altLang="en-US" sz="20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37" name="図形グループ 36"/>
            <p:cNvGrpSpPr/>
            <p:nvPr/>
          </p:nvGrpSpPr>
          <p:grpSpPr>
            <a:xfrm>
              <a:off x="6024131" y="1812282"/>
              <a:ext cx="455636" cy="535271"/>
              <a:chOff x="2688843" y="2908804"/>
              <a:chExt cx="814987" cy="957429"/>
            </a:xfrm>
          </p:grpSpPr>
          <p:sp>
            <p:nvSpPr>
              <p:cNvPr id="42" name="円/楕円 41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2688843" y="2908804"/>
                <a:ext cx="814987" cy="957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0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8" name="図形グループ 37"/>
            <p:cNvGrpSpPr/>
            <p:nvPr/>
          </p:nvGrpSpPr>
          <p:grpSpPr>
            <a:xfrm>
              <a:off x="6555111" y="2528445"/>
              <a:ext cx="482107" cy="535271"/>
              <a:chOff x="2636774" y="2931520"/>
              <a:chExt cx="862335" cy="957429"/>
            </a:xfrm>
          </p:grpSpPr>
          <p:sp>
            <p:nvSpPr>
              <p:cNvPr id="40" name="円/楕円 39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2636774" y="2931520"/>
                <a:ext cx="862335" cy="957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d</a:t>
                </a:r>
                <a:endParaRPr lang="ja-JP" altLang="en-US" sz="20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5629501" y="1271115"/>
              <a:ext cx="2143154" cy="2143151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60" y="1276239"/>
            <a:ext cx="5093162" cy="3794096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4438327" y="4130349"/>
            <a:ext cx="2492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No repulsion at r=0 </a:t>
            </a:r>
            <a:endParaRPr lang="en-US" altLang="ja-JP" sz="2000" b="1" dirty="0">
              <a:solidFill>
                <a:srgbClr val="FF0000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231611" y="538975"/>
            <a:ext cx="4680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① </a:t>
            </a:r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Quarkonium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65176" y="1062195"/>
            <a:ext cx="227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Lattice calculation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283983" y="4333923"/>
            <a:ext cx="6989471" cy="2495136"/>
            <a:chOff x="283983" y="4333923"/>
            <a:chExt cx="6989471" cy="249513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983" y="4333923"/>
              <a:ext cx="3367092" cy="2495136"/>
            </a:xfrm>
            <a:prstGeom prst="rect">
              <a:avLst/>
            </a:prstGeom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3552910" y="5339836"/>
              <a:ext cx="3720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Small dependence on pion mass (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η</a:t>
              </a:r>
              <a:r>
                <a:rPr lang="en-US" altLang="ja-JP" sz="1400" baseline="-25000" dirty="0" err="1" smtClean="0">
                  <a:latin typeface="Century Gothic"/>
                  <a:ea typeface="HG丸ｺﾞｼｯｸM-PRO"/>
                  <a:cs typeface="Century Gothic"/>
                </a:rPr>
                <a:t>c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N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)</a:t>
              </a:r>
              <a:endParaRPr lang="en-US" altLang="ja-JP" sz="14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46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31611" y="538975"/>
            <a:ext cx="4680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① </a:t>
            </a:r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Quarkonium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5176" y="1062195"/>
            <a:ext cx="227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Lattice calculation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24448" y="1383639"/>
            <a:ext cx="3255486" cy="2950284"/>
          </a:xfrm>
          <a:prstGeom prst="rect">
            <a:avLst/>
          </a:prstGeom>
        </p:spPr>
      </p:pic>
      <p:grpSp>
        <p:nvGrpSpPr>
          <p:cNvPr id="11" name="図形グループ 10"/>
          <p:cNvGrpSpPr/>
          <p:nvPr/>
        </p:nvGrpSpPr>
        <p:grpSpPr>
          <a:xfrm>
            <a:off x="452568" y="2775488"/>
            <a:ext cx="1163228" cy="1163227"/>
            <a:chOff x="2058231" y="1398930"/>
            <a:chExt cx="1571345" cy="1571343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2123197" y="1603054"/>
              <a:ext cx="1379513" cy="1077088"/>
              <a:chOff x="2545630" y="2344175"/>
              <a:chExt cx="2467513" cy="1926570"/>
            </a:xfrm>
          </p:grpSpPr>
          <p:grpSp>
            <p:nvGrpSpPr>
              <p:cNvPr id="14" name="図形グループ 13"/>
              <p:cNvGrpSpPr/>
              <p:nvPr/>
            </p:nvGrpSpPr>
            <p:grpSpPr>
              <a:xfrm>
                <a:off x="2545630" y="2709053"/>
                <a:ext cx="1178395" cy="1561692"/>
                <a:chOff x="2504780" y="2908804"/>
                <a:chExt cx="1178395" cy="1561692"/>
              </a:xfrm>
            </p:grpSpPr>
            <p:sp>
              <p:nvSpPr>
                <p:cNvPr id="20" name="円/楕円 19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600"/>
                </a:p>
              </p:txBody>
            </p:sp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2512391" y="2908804"/>
                  <a:ext cx="1167892" cy="1561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36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5" name="図形グループ 14"/>
              <p:cNvGrpSpPr/>
              <p:nvPr/>
            </p:nvGrpSpPr>
            <p:grpSpPr>
              <a:xfrm>
                <a:off x="3833462" y="2344175"/>
                <a:ext cx="1179681" cy="1561692"/>
                <a:chOff x="5459539" y="2209871"/>
                <a:chExt cx="1179681" cy="1561692"/>
              </a:xfrm>
            </p:grpSpPr>
            <p:sp>
              <p:nvSpPr>
                <p:cNvPr id="16" name="円/楕円 15"/>
                <p:cNvSpPr>
                  <a:spLocks noChangeAspect="1"/>
                </p:cNvSpPr>
                <p:nvPr/>
              </p:nvSpPr>
              <p:spPr>
                <a:xfrm>
                  <a:off x="5460825" y="2452226"/>
                  <a:ext cx="1178395" cy="1178395"/>
                </a:xfrm>
                <a:prstGeom prst="ellipse">
                  <a:avLst/>
                </a:prstGeom>
                <a:solidFill>
                  <a:srgbClr val="FFFFFF"/>
                </a:solidFill>
                <a:ln w="76200" cmpd="sng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600"/>
                </a:p>
              </p:txBody>
            </p:sp>
            <p:grpSp>
              <p:nvGrpSpPr>
                <p:cNvPr id="17" name="図形グループ 16"/>
                <p:cNvGrpSpPr/>
                <p:nvPr/>
              </p:nvGrpSpPr>
              <p:grpSpPr>
                <a:xfrm>
                  <a:off x="5459539" y="2209871"/>
                  <a:ext cx="1167893" cy="1561692"/>
                  <a:chOff x="3988054" y="949659"/>
                  <a:chExt cx="1167893" cy="1561692"/>
                </a:xfrm>
              </p:grpSpPr>
              <p:sp>
                <p:nvSpPr>
                  <p:cNvPr id="18" name="テキスト ボックス 17"/>
                  <p:cNvSpPr txBox="1"/>
                  <p:nvPr/>
                </p:nvSpPr>
                <p:spPr>
                  <a:xfrm>
                    <a:off x="3988054" y="949659"/>
                    <a:ext cx="1167893" cy="15616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3600" dirty="0" smtClean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rPr>
                      <a:t>c</a:t>
                    </a:r>
                    <a:endParaRPr lang="ja-JP" altLang="en-US" sz="3600" dirty="0">
                      <a:solidFill>
                        <a:schemeClr val="accent2"/>
                      </a:solidFill>
                      <a:latin typeface="Century Gothic"/>
                      <a:cs typeface="Century Gothic"/>
                    </a:endParaRPr>
                  </a:p>
                </p:txBody>
              </p:sp>
              <p:cxnSp>
                <p:nvCxnSpPr>
                  <p:cNvPr id="19" name="直線コネクタ 18"/>
                  <p:cNvCxnSpPr/>
                  <p:nvPr/>
                </p:nvCxnSpPr>
                <p:spPr>
                  <a:xfrm>
                    <a:off x="4308921" y="1430241"/>
                    <a:ext cx="559962" cy="0"/>
                  </a:xfrm>
                  <a:prstGeom prst="line">
                    <a:avLst/>
                  </a:prstGeom>
                  <a:ln w="76200" cmpd="sng">
                    <a:solidFill>
                      <a:srgbClr val="C0504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2058231" y="1398930"/>
              <a:ext cx="1571345" cy="157134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/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1571678" y="1880206"/>
            <a:ext cx="1601987" cy="1601985"/>
            <a:chOff x="5629501" y="1271115"/>
            <a:chExt cx="2143154" cy="2143151"/>
          </a:xfrm>
        </p:grpSpPr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7009790" y="1915806"/>
              <a:ext cx="364272" cy="364273"/>
            </a:xfrm>
            <a:prstGeom prst="ellipse">
              <a:avLst/>
            </a:prstGeom>
            <a:solidFill>
              <a:srgbClr val="1F497D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973063" y="1794962"/>
              <a:ext cx="455635" cy="53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u</a:t>
              </a:r>
              <a:endParaRPr lang="ja-JP" altLang="en-US" sz="20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5" name="図形グループ 24"/>
            <p:cNvGrpSpPr/>
            <p:nvPr/>
          </p:nvGrpSpPr>
          <p:grpSpPr>
            <a:xfrm>
              <a:off x="6024131" y="1812282"/>
              <a:ext cx="455636" cy="535271"/>
              <a:chOff x="2688843" y="2908804"/>
              <a:chExt cx="814987" cy="957429"/>
            </a:xfrm>
          </p:grpSpPr>
          <p:sp>
            <p:nvSpPr>
              <p:cNvPr id="30" name="円/楕円 29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2688843" y="2908804"/>
                <a:ext cx="814987" cy="957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0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6" name="図形グループ 25"/>
            <p:cNvGrpSpPr/>
            <p:nvPr/>
          </p:nvGrpSpPr>
          <p:grpSpPr>
            <a:xfrm>
              <a:off x="6555111" y="2528445"/>
              <a:ext cx="482107" cy="535271"/>
              <a:chOff x="2636774" y="2931520"/>
              <a:chExt cx="862335" cy="957429"/>
            </a:xfrm>
          </p:grpSpPr>
          <p:sp>
            <p:nvSpPr>
              <p:cNvPr id="28" name="円/楕円 27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2636774" y="2931520"/>
                <a:ext cx="862335" cy="957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d</a:t>
                </a:r>
                <a:endParaRPr lang="ja-JP" altLang="en-US" sz="20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5629501" y="1271115"/>
              <a:ext cx="2143154" cy="2143151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35" y="1762830"/>
            <a:ext cx="7353262" cy="178863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テキスト ボックス 5"/>
          <p:cNvSpPr txBox="1"/>
          <p:nvPr/>
        </p:nvSpPr>
        <p:spPr>
          <a:xfrm>
            <a:off x="3219739" y="1048942"/>
            <a:ext cx="6028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Century Gothic"/>
                <a:cs typeface="Century Gothic"/>
              </a:rPr>
              <a:t>[164] K. Yokokawa, S. Sasaki, T. </a:t>
            </a:r>
            <a:r>
              <a:rPr lang="en-US" altLang="ja-JP" sz="1050" dirty="0" err="1">
                <a:latin typeface="Century Gothic"/>
                <a:cs typeface="Century Gothic"/>
              </a:rPr>
              <a:t>Hatsuda</a:t>
            </a:r>
            <a:r>
              <a:rPr lang="en-US" altLang="ja-JP" sz="1050" dirty="0">
                <a:latin typeface="Century Gothic"/>
                <a:cs typeface="Century Gothic"/>
              </a:rPr>
              <a:t>, and A. </a:t>
            </a:r>
            <a:r>
              <a:rPr lang="en-US" altLang="ja-JP" sz="1050" dirty="0" err="1">
                <a:latin typeface="Century Gothic"/>
                <a:cs typeface="Century Gothic"/>
              </a:rPr>
              <a:t>Hayashigaki</a:t>
            </a:r>
            <a:r>
              <a:rPr lang="en-US" altLang="ja-JP" sz="1050" dirty="0">
                <a:latin typeface="Century Gothic"/>
                <a:cs typeface="Century Gothic"/>
              </a:rPr>
              <a:t>, Phys. Rev. D74, 034504 (2006)</a:t>
            </a:r>
          </a:p>
          <a:p>
            <a:r>
              <a:rPr lang="en-US" altLang="ja-JP" sz="1050" dirty="0">
                <a:latin typeface="Century Gothic"/>
                <a:cs typeface="Century Gothic"/>
              </a:rPr>
              <a:t>[165] L. Liu, H.-W. Lin, and K. </a:t>
            </a:r>
            <a:r>
              <a:rPr lang="en-US" altLang="ja-JP" sz="1050" dirty="0" err="1">
                <a:latin typeface="Century Gothic"/>
                <a:cs typeface="Century Gothic"/>
              </a:rPr>
              <a:t>Orginos</a:t>
            </a:r>
            <a:r>
              <a:rPr lang="en-US" altLang="ja-JP" sz="1050" dirty="0">
                <a:latin typeface="Century Gothic"/>
                <a:cs typeface="Century Gothic"/>
              </a:rPr>
              <a:t>, </a:t>
            </a:r>
            <a:r>
              <a:rPr lang="en-US" altLang="ja-JP" sz="1050" dirty="0" err="1">
                <a:latin typeface="Century Gothic"/>
                <a:cs typeface="Century Gothic"/>
              </a:rPr>
              <a:t>PoS</a:t>
            </a:r>
            <a:r>
              <a:rPr lang="en-US" altLang="ja-JP" sz="1050" dirty="0">
                <a:latin typeface="Century Gothic"/>
                <a:cs typeface="Century Gothic"/>
              </a:rPr>
              <a:t> LATTICE2008, 112 (2008)</a:t>
            </a:r>
          </a:p>
          <a:p>
            <a:r>
              <a:rPr lang="pl-PL" altLang="ja-JP" sz="1050" dirty="0">
                <a:latin typeface="Century Gothic"/>
                <a:cs typeface="Century Gothic"/>
              </a:rPr>
              <a:t>[166] T.KawanaiandS.Sasaki,Phys.Rev.D82,091501(2010)</a:t>
            </a:r>
          </a:p>
          <a:p>
            <a:r>
              <a:rPr lang="pl-PL" altLang="ja-JP" sz="1050" dirty="0">
                <a:latin typeface="Century Gothic"/>
                <a:cs typeface="Century Gothic"/>
              </a:rPr>
              <a:t>[167] T.KawanaiandS.Sasaki,PoSLATTICE2010,156(2010)</a:t>
            </a:r>
            <a:endParaRPr lang="en-US" altLang="ja-JP" sz="105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221042" y="1789928"/>
            <a:ext cx="63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[</a:t>
            </a:r>
            <a:r>
              <a:rPr lang="en-US" altLang="ja-JP" dirty="0" err="1" smtClean="0">
                <a:latin typeface="Century Gothic"/>
                <a:ea typeface="HG丸ｺﾞｼｯｸM-PRO"/>
                <a:cs typeface="Century Gothic"/>
              </a:rPr>
              <a:t>fm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]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3028964" y="3982887"/>
            <a:ext cx="5096267" cy="1383530"/>
            <a:chOff x="3028964" y="3723938"/>
            <a:chExt cx="5096267" cy="1383530"/>
          </a:xfrm>
        </p:grpSpPr>
        <p:sp>
          <p:nvSpPr>
            <p:cNvPr id="36" name="角丸四角形 35"/>
            <p:cNvSpPr/>
            <p:nvPr/>
          </p:nvSpPr>
          <p:spPr>
            <a:xfrm>
              <a:off x="3028964" y="3723938"/>
              <a:ext cx="5093904" cy="1383530"/>
            </a:xfrm>
            <a:prstGeom prst="roundRect">
              <a:avLst/>
            </a:prstGeom>
            <a:solidFill>
              <a:srgbClr val="FFFFFF"/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8700" y="4345468"/>
              <a:ext cx="4013200" cy="762000"/>
            </a:xfrm>
            <a:prstGeom prst="rect">
              <a:avLst/>
            </a:prstGeom>
            <a:noFill/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3028964" y="3723938"/>
              <a:ext cx="509626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latin typeface="Century Gothic"/>
                  <a:ea typeface="HG丸ｺﾞｼｯｸM-PRO"/>
                  <a:cs typeface="Century Gothic"/>
                </a:rPr>
                <a:t>M</a:t>
              </a:r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ass shift of hadron H in nuclear matter</a:t>
              </a:r>
            </a:p>
            <a:p>
              <a:pPr algn="ctr"/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(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Tρ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 approximation (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ρ</a:t>
              </a:r>
              <a:r>
                <a:rPr lang="en-US" altLang="ja-JP" sz="1400" baseline="-25000" dirty="0" err="1" smtClean="0">
                  <a:latin typeface="Century Gothic"/>
                  <a:ea typeface="HG丸ｺﾞｼｯｸM-PRO"/>
                  <a:cs typeface="Century Gothic"/>
                </a:rPr>
                <a:t>N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:density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, 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a</a:t>
              </a:r>
              <a:r>
                <a:rPr lang="en-US" altLang="ja-JP" sz="1400" baseline="-25000" dirty="0" err="1" smtClean="0">
                  <a:latin typeface="Century Gothic"/>
                  <a:ea typeface="HG丸ｺﾞｼｯｸM-PRO"/>
                  <a:cs typeface="Century Gothic"/>
                </a:rPr>
                <a:t>HN</a:t>
              </a:r>
              <a:r>
                <a:rPr lang="en-US" altLang="ja-JP" sz="1400" dirty="0" err="1">
                  <a:latin typeface="Century Gothic"/>
                  <a:ea typeface="HG丸ｺﾞｼｯｸM-PRO"/>
                  <a:cs typeface="Century Gothic"/>
                </a:rPr>
                <a:t>: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scattering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 length))</a:t>
              </a:r>
              <a:endParaRPr lang="en-US" altLang="ja-JP" sz="14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3700852" y="60521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6658411" y="2197275"/>
            <a:ext cx="2412806" cy="1539447"/>
            <a:chOff x="6658411" y="2197275"/>
            <a:chExt cx="2412806" cy="153944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8411" y="2197275"/>
              <a:ext cx="1790700" cy="30480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C0504D"/>
              </a:solidFill>
            </a:ln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58411" y="3175893"/>
              <a:ext cx="1943100" cy="30480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C0504D"/>
              </a:solidFill>
            </a:ln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7262571" y="3482806"/>
              <a:ext cx="18086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50" dirty="0" smtClean="0">
                  <a:latin typeface="Century Gothic"/>
                  <a:cs typeface="Century Gothic"/>
                </a:rPr>
                <a:t>@ normal nuclear matter</a:t>
              </a:r>
              <a:endParaRPr lang="en-US" altLang="ja-JP" sz="105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95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92568" y="538975"/>
            <a:ext cx="575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② Heavy-light meson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2129585" y="1097991"/>
            <a:ext cx="4884830" cy="2523623"/>
            <a:chOff x="2423320" y="1097991"/>
            <a:chExt cx="4884830" cy="2523623"/>
          </a:xfrm>
        </p:grpSpPr>
        <p:grpSp>
          <p:nvGrpSpPr>
            <p:cNvPr id="16" name="図形グループ 15"/>
            <p:cNvGrpSpPr/>
            <p:nvPr/>
          </p:nvGrpSpPr>
          <p:grpSpPr>
            <a:xfrm>
              <a:off x="6534901" y="1621838"/>
              <a:ext cx="402950" cy="523220"/>
              <a:chOff x="6534901" y="1621838"/>
              <a:chExt cx="402950" cy="523220"/>
            </a:xfrm>
          </p:grpSpPr>
          <p:sp>
            <p:nvSpPr>
              <p:cNvPr id="17" name="円/楕円 16"/>
              <p:cNvSpPr>
                <a:spLocks noChangeAspect="1"/>
              </p:cNvSpPr>
              <p:nvPr/>
            </p:nvSpPr>
            <p:spPr>
              <a:xfrm>
                <a:off x="6545285" y="1742682"/>
                <a:ext cx="364272" cy="364273"/>
              </a:xfrm>
              <a:prstGeom prst="ellipse">
                <a:avLst/>
              </a:prstGeom>
              <a:solidFill>
                <a:srgbClr val="1F497D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6534901" y="1621838"/>
                <a:ext cx="4029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9" name="図形グループ 18"/>
            <p:cNvGrpSpPr/>
            <p:nvPr/>
          </p:nvGrpSpPr>
          <p:grpSpPr>
            <a:xfrm>
              <a:off x="5585968" y="1639157"/>
              <a:ext cx="402950" cy="523220"/>
              <a:chOff x="2735962" y="2908804"/>
              <a:chExt cx="720749" cy="935874"/>
            </a:xfrm>
          </p:grpSpPr>
          <p:sp>
            <p:nvSpPr>
              <p:cNvPr id="20" name="円/楕円 19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2735962" y="2908804"/>
                <a:ext cx="72074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2" name="図形グループ 21"/>
            <p:cNvGrpSpPr/>
            <p:nvPr/>
          </p:nvGrpSpPr>
          <p:grpSpPr>
            <a:xfrm>
              <a:off x="6116332" y="2355320"/>
              <a:ext cx="430652" cy="523220"/>
              <a:chOff x="2682792" y="2931520"/>
              <a:chExt cx="770299" cy="935874"/>
            </a:xfrm>
          </p:grpSpPr>
          <p:sp>
            <p:nvSpPr>
              <p:cNvPr id="23" name="円/楕円 22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2682792" y="2931520"/>
                <a:ext cx="77029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d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5164996" y="1097991"/>
              <a:ext cx="2143154" cy="2143151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0"/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3629576" y="2214927"/>
              <a:ext cx="1526494" cy="0"/>
            </a:xfrm>
            <a:prstGeom prst="line">
              <a:avLst/>
            </a:prstGeom>
            <a:ln w="57150" cmpd="sng">
              <a:solidFill>
                <a:schemeClr val="accent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2682907" y="2844411"/>
              <a:ext cx="754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D, D*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712190" y="3252282"/>
              <a:ext cx="1133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N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ucleon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33" name="図形グループ 32"/>
            <p:cNvGrpSpPr/>
            <p:nvPr/>
          </p:nvGrpSpPr>
          <p:grpSpPr>
            <a:xfrm>
              <a:off x="2423320" y="1614011"/>
              <a:ext cx="1213248" cy="1213246"/>
              <a:chOff x="2148207" y="1500332"/>
              <a:chExt cx="1213248" cy="1213246"/>
            </a:xfrm>
          </p:grpSpPr>
          <p:grpSp>
            <p:nvGrpSpPr>
              <p:cNvPr id="6" name="図形グループ 5"/>
              <p:cNvGrpSpPr/>
              <p:nvPr/>
            </p:nvGrpSpPr>
            <p:grpSpPr>
              <a:xfrm>
                <a:off x="2817696" y="1562200"/>
                <a:ext cx="402950" cy="523220"/>
                <a:chOff x="6534901" y="1638602"/>
                <a:chExt cx="402950" cy="523220"/>
              </a:xfrm>
            </p:grpSpPr>
            <p:sp>
              <p:nvSpPr>
                <p:cNvPr id="7" name="円/楕円 6"/>
                <p:cNvSpPr>
                  <a:spLocks noChangeAspect="1"/>
                </p:cNvSpPr>
                <p:nvPr/>
              </p:nvSpPr>
              <p:spPr>
                <a:xfrm>
                  <a:off x="6545285" y="1742682"/>
                  <a:ext cx="364272" cy="364273"/>
                </a:xfrm>
                <a:prstGeom prst="ellipse">
                  <a:avLst/>
                </a:prstGeom>
                <a:solidFill>
                  <a:srgbClr val="1F497D"/>
                </a:solidFill>
                <a:ln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6534901" y="1638602"/>
                  <a:ext cx="4029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2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2" name="図形グループ 11"/>
              <p:cNvGrpSpPr/>
              <p:nvPr/>
            </p:nvGrpSpPr>
            <p:grpSpPr>
              <a:xfrm>
                <a:off x="2259229" y="1748323"/>
                <a:ext cx="658806" cy="832297"/>
                <a:chOff x="2504780" y="2916300"/>
                <a:chExt cx="1178395" cy="1488716"/>
              </a:xfrm>
            </p:grpSpPr>
            <p:sp>
              <p:nvSpPr>
                <p:cNvPr id="13" name="円/楕円 12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2573684" y="2916300"/>
                  <a:ext cx="1015319" cy="14474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8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cxnSp>
            <p:nvCxnSpPr>
              <p:cNvPr id="30" name="直線コネクタ 29"/>
              <p:cNvCxnSpPr/>
              <p:nvPr/>
            </p:nvCxnSpPr>
            <p:spPr>
              <a:xfrm>
                <a:off x="2944649" y="1730107"/>
                <a:ext cx="148582" cy="0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円/楕円 14"/>
              <p:cNvSpPr>
                <a:spLocks noChangeAspect="1"/>
              </p:cNvSpPr>
              <p:nvPr/>
            </p:nvSpPr>
            <p:spPr>
              <a:xfrm>
                <a:off x="2148207" y="1500332"/>
                <a:ext cx="1213248" cy="121324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 w="762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0"/>
              </a:p>
            </p:txBody>
          </p:sp>
        </p:grpSp>
      </p:grpSp>
      <p:grpSp>
        <p:nvGrpSpPr>
          <p:cNvPr id="106" name="図形グループ 105"/>
          <p:cNvGrpSpPr/>
          <p:nvPr/>
        </p:nvGrpSpPr>
        <p:grpSpPr>
          <a:xfrm>
            <a:off x="3592724" y="3360167"/>
            <a:ext cx="1949749" cy="2756035"/>
            <a:chOff x="3592724" y="3360167"/>
            <a:chExt cx="1949749" cy="2756035"/>
          </a:xfrm>
        </p:grpSpPr>
        <p:grpSp>
          <p:nvGrpSpPr>
            <p:cNvPr id="101" name="図形グループ 100"/>
            <p:cNvGrpSpPr/>
            <p:nvPr/>
          </p:nvGrpSpPr>
          <p:grpSpPr>
            <a:xfrm>
              <a:off x="3592724" y="4175527"/>
              <a:ext cx="1571345" cy="1940675"/>
              <a:chOff x="3526762" y="4194181"/>
              <a:chExt cx="1571345" cy="1940675"/>
            </a:xfrm>
          </p:grpSpPr>
          <p:grpSp>
            <p:nvGrpSpPr>
              <p:cNvPr id="89" name="図形グループ 88"/>
              <p:cNvGrpSpPr/>
              <p:nvPr/>
            </p:nvGrpSpPr>
            <p:grpSpPr>
              <a:xfrm>
                <a:off x="3526762" y="4194181"/>
                <a:ext cx="1571345" cy="1571343"/>
                <a:chOff x="2058231" y="1398930"/>
                <a:chExt cx="1571345" cy="1571343"/>
              </a:xfrm>
            </p:grpSpPr>
            <p:grpSp>
              <p:nvGrpSpPr>
                <p:cNvPr id="90" name="図形グループ 89"/>
                <p:cNvGrpSpPr/>
                <p:nvPr/>
              </p:nvGrpSpPr>
              <p:grpSpPr>
                <a:xfrm>
                  <a:off x="2817696" y="1545436"/>
                  <a:ext cx="402950" cy="523220"/>
                  <a:chOff x="6534901" y="1621838"/>
                  <a:chExt cx="402950" cy="523220"/>
                </a:xfrm>
              </p:grpSpPr>
              <p:sp>
                <p:nvSpPr>
                  <p:cNvPr id="98" name="円/楕円 97"/>
                  <p:cNvSpPr>
                    <a:spLocks noChangeAspect="1"/>
                  </p:cNvSpPr>
                  <p:nvPr/>
                </p:nvSpPr>
                <p:spPr>
                  <a:xfrm>
                    <a:off x="6545285" y="1742682"/>
                    <a:ext cx="364272" cy="364273"/>
                  </a:xfrm>
                  <a:prstGeom prst="ellipse">
                    <a:avLst/>
                  </a:prstGeom>
                  <a:solidFill>
                    <a:srgbClr val="1F497D"/>
                  </a:solidFill>
                  <a:ln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4800"/>
                  </a:p>
                </p:txBody>
              </p:sp>
              <p:sp>
                <p:nvSpPr>
                  <p:cNvPr id="99" name="テキスト ボックス 98"/>
                  <p:cNvSpPr txBox="1"/>
                  <p:nvPr/>
                </p:nvSpPr>
                <p:spPr>
                  <a:xfrm>
                    <a:off x="6534901" y="1621838"/>
                    <a:ext cx="40295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dirty="0" smtClean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u</a:t>
                    </a:r>
                    <a:endParaRPr lang="ja-JP" altLang="en-US" sz="2800" dirty="0">
                      <a:solidFill>
                        <a:schemeClr val="bg1"/>
                      </a:solidFill>
                      <a:latin typeface="Century Gothic"/>
                      <a:cs typeface="Century Gothic"/>
                    </a:endParaRPr>
                  </a:p>
                </p:txBody>
              </p:sp>
            </p:grpSp>
            <p:grpSp>
              <p:nvGrpSpPr>
                <p:cNvPr id="91" name="図形グループ 90"/>
                <p:cNvGrpSpPr/>
                <p:nvPr/>
              </p:nvGrpSpPr>
              <p:grpSpPr>
                <a:xfrm>
                  <a:off x="3005320" y="2100088"/>
                  <a:ext cx="430652" cy="523220"/>
                  <a:chOff x="2682792" y="2931520"/>
                  <a:chExt cx="770299" cy="935874"/>
                </a:xfrm>
              </p:grpSpPr>
              <p:sp>
                <p:nvSpPr>
                  <p:cNvPr id="96" name="円/楕円 95"/>
                  <p:cNvSpPr>
                    <a:spLocks noChangeAspect="1"/>
                  </p:cNvSpPr>
                  <p:nvPr/>
                </p:nvSpPr>
                <p:spPr>
                  <a:xfrm>
                    <a:off x="2754536" y="3124955"/>
                    <a:ext cx="651566" cy="65156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4800"/>
                  </a:p>
                </p:txBody>
              </p:sp>
              <p:sp>
                <p:nvSpPr>
                  <p:cNvPr id="97" name="テキスト ボックス 96"/>
                  <p:cNvSpPr txBox="1"/>
                  <p:nvPr/>
                </p:nvSpPr>
                <p:spPr>
                  <a:xfrm>
                    <a:off x="2682792" y="2931520"/>
                    <a:ext cx="770299" cy="9358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dirty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d</a:t>
                    </a:r>
                    <a:endParaRPr lang="ja-JP" altLang="en-US" sz="2800" dirty="0">
                      <a:solidFill>
                        <a:schemeClr val="bg1"/>
                      </a:solidFill>
                      <a:latin typeface="Century Gothic"/>
                      <a:cs typeface="Century Gothic"/>
                    </a:endParaRPr>
                  </a:p>
                </p:txBody>
              </p:sp>
            </p:grpSp>
            <p:grpSp>
              <p:nvGrpSpPr>
                <p:cNvPr id="92" name="図形グループ 91"/>
                <p:cNvGrpSpPr/>
                <p:nvPr/>
              </p:nvGrpSpPr>
              <p:grpSpPr>
                <a:xfrm>
                  <a:off x="2212325" y="1807046"/>
                  <a:ext cx="658806" cy="836488"/>
                  <a:chOff x="2504780" y="2908804"/>
                  <a:chExt cx="1178395" cy="1496212"/>
                </a:xfrm>
              </p:grpSpPr>
              <p:sp>
                <p:nvSpPr>
                  <p:cNvPr id="94" name="円/楕円 93"/>
                  <p:cNvSpPr>
                    <a:spLocks noChangeAspect="1"/>
                  </p:cNvSpPr>
                  <p:nvPr/>
                </p:nvSpPr>
                <p:spPr>
                  <a:xfrm>
                    <a:off x="2504780" y="3226621"/>
                    <a:ext cx="1178395" cy="117839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C0504D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4800"/>
                  </a:p>
                </p:txBody>
              </p:sp>
              <p:sp>
                <p:nvSpPr>
                  <p:cNvPr id="95" name="テキスト ボックス 94"/>
                  <p:cNvSpPr txBox="1"/>
                  <p:nvPr/>
                </p:nvSpPr>
                <p:spPr>
                  <a:xfrm>
                    <a:off x="2588676" y="2908804"/>
                    <a:ext cx="1015319" cy="14474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800" dirty="0" smtClean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c</a:t>
                    </a:r>
                    <a:endParaRPr lang="ja-JP" altLang="en-US" sz="4800" dirty="0">
                      <a:solidFill>
                        <a:schemeClr val="bg1"/>
                      </a:solidFill>
                      <a:latin typeface="Century Gothic"/>
                      <a:cs typeface="Century Gothic"/>
                    </a:endParaRPr>
                  </a:p>
                </p:txBody>
              </p:sp>
            </p:grpSp>
            <p:sp>
              <p:nvSpPr>
                <p:cNvPr id="93" name="円/楕円 92"/>
                <p:cNvSpPr>
                  <a:spLocks noChangeAspect="1"/>
                </p:cNvSpPr>
                <p:nvPr/>
              </p:nvSpPr>
              <p:spPr>
                <a:xfrm>
                  <a:off x="2058231" y="1398930"/>
                  <a:ext cx="1571345" cy="157134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 w="7620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6000"/>
                </a:p>
              </p:txBody>
            </p:sp>
          </p:grpSp>
          <p:sp>
            <p:nvSpPr>
              <p:cNvPr id="100" name="テキスト ボックス 99"/>
              <p:cNvSpPr txBox="1"/>
              <p:nvPr/>
            </p:nvSpPr>
            <p:spPr>
              <a:xfrm>
                <a:off x="3550418" y="5765524"/>
                <a:ext cx="15295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err="1" smtClean="0">
                    <a:latin typeface="Century Gothic"/>
                    <a:ea typeface="HG丸ｺﾞｼｯｸM-PRO"/>
                    <a:cs typeface="Century Gothic"/>
                  </a:rPr>
                  <a:t>Λ</a:t>
                </a:r>
                <a:r>
                  <a:rPr lang="en-US" altLang="ja-JP" baseline="-25000" dirty="0" err="1" smtClean="0">
                    <a:latin typeface="Century Gothic"/>
                    <a:ea typeface="HG丸ｺﾞｼｯｸM-PRO"/>
                    <a:cs typeface="Century Gothic"/>
                  </a:rPr>
                  <a:t>c</a:t>
                </a:r>
                <a:r>
                  <a:rPr lang="en-US" altLang="ja-JP" dirty="0" smtClean="0">
                    <a:latin typeface="Century Gothic"/>
                    <a:ea typeface="HG丸ｺﾞｼｯｸM-PRO"/>
                    <a:cs typeface="Century Gothic"/>
                  </a:rPr>
                  <a:t>, </a:t>
                </a:r>
                <a:r>
                  <a:rPr lang="en-US" altLang="ja-JP" dirty="0" err="1" smtClean="0">
                    <a:latin typeface="Century Gothic"/>
                    <a:ea typeface="HG丸ｺﾞｼｯｸM-PRO"/>
                    <a:cs typeface="Century Gothic"/>
                  </a:rPr>
                  <a:t>Σ</a:t>
                </a:r>
                <a:r>
                  <a:rPr lang="en-US" altLang="ja-JP" baseline="-25000" dirty="0" err="1" smtClean="0">
                    <a:latin typeface="Century Gothic"/>
                    <a:ea typeface="HG丸ｺﾞｼｯｸM-PRO"/>
                    <a:cs typeface="Century Gothic"/>
                  </a:rPr>
                  <a:t>c</a:t>
                </a:r>
                <a:r>
                  <a:rPr lang="en-US" altLang="ja-JP" dirty="0" smtClean="0">
                    <a:latin typeface="Century Gothic"/>
                    <a:ea typeface="HG丸ｺﾞｼｯｸM-PRO"/>
                    <a:cs typeface="Century Gothic"/>
                  </a:rPr>
                  <a:t>, </a:t>
                </a:r>
                <a:r>
                  <a:rPr lang="en-US" altLang="ja-JP" dirty="0" err="1" smtClean="0">
                    <a:latin typeface="Century Gothic"/>
                    <a:ea typeface="HG丸ｺﾞｼｯｸM-PRO"/>
                    <a:cs typeface="Century Gothic"/>
                  </a:rPr>
                  <a:t>Σ</a:t>
                </a:r>
                <a:r>
                  <a:rPr lang="en-US" altLang="ja-JP" baseline="-25000" dirty="0" err="1" smtClean="0">
                    <a:latin typeface="Century Gothic"/>
                    <a:ea typeface="HG丸ｺﾞｼｯｸM-PRO"/>
                    <a:cs typeface="Century Gothic"/>
                  </a:rPr>
                  <a:t>c</a:t>
                </a:r>
                <a:r>
                  <a:rPr lang="en-US" altLang="ja-JP" dirty="0" smtClean="0">
                    <a:latin typeface="Century Gothic"/>
                    <a:ea typeface="HG丸ｺﾞｼｯｸM-PRO"/>
                    <a:cs typeface="Century Gothic"/>
                  </a:rPr>
                  <a:t>*</a:t>
                </a:r>
                <a:endParaRPr lang="en-US" altLang="ja-JP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103" name="左右矢印 102"/>
            <p:cNvSpPr/>
            <p:nvPr/>
          </p:nvSpPr>
          <p:spPr>
            <a:xfrm rot="5400000">
              <a:off x="4064028" y="3453212"/>
              <a:ext cx="688708" cy="502617"/>
            </a:xfrm>
            <a:prstGeom prst="left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テキスト ボックス 104"/>
            <p:cNvSpPr txBox="1"/>
            <p:nvPr/>
          </p:nvSpPr>
          <p:spPr>
            <a:xfrm>
              <a:off x="4609969" y="3512207"/>
              <a:ext cx="932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mixing</a:t>
              </a:r>
              <a:endParaRPr lang="en-US" altLang="ja-JP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107" name="テキスト ボックス 106"/>
          <p:cNvSpPr txBox="1"/>
          <p:nvPr/>
        </p:nvSpPr>
        <p:spPr>
          <a:xfrm>
            <a:off x="4950191" y="4052958"/>
            <a:ext cx="42881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DN system may be complex due to coupling to (excited) charm baryon.</a:t>
            </a:r>
          </a:p>
          <a:p>
            <a:pPr algn="ctr"/>
            <a:r>
              <a:rPr lang="en-US" altLang="ja-JP" sz="14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f. </a:t>
            </a:r>
            <a:r>
              <a:rPr lang="en-US" altLang="ja-JP" sz="1400" b="1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Λ</a:t>
            </a:r>
            <a:r>
              <a:rPr lang="en-US" altLang="ja-JP" sz="1400" b="1" baseline="-25000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(2595), </a:t>
            </a:r>
            <a:r>
              <a:rPr lang="en-US" altLang="ja-JP" sz="1400" b="1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Λ</a:t>
            </a:r>
            <a:r>
              <a:rPr lang="en-US" altLang="ja-JP" sz="1400" b="1" baseline="-25000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(2625), ..., </a:t>
            </a:r>
            <a:r>
              <a:rPr lang="en-US" altLang="ja-JP" sz="1400" b="1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Σ</a:t>
            </a:r>
            <a:r>
              <a:rPr lang="en-US" altLang="ja-JP" sz="1400" b="1" baseline="-25000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sz="1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(2800), ...</a:t>
            </a:r>
            <a:endParaRPr lang="en-US" altLang="ja-JP" sz="14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31" name="図形グループ 130"/>
          <p:cNvGrpSpPr/>
          <p:nvPr/>
        </p:nvGrpSpPr>
        <p:grpSpPr>
          <a:xfrm>
            <a:off x="1321375" y="1935093"/>
            <a:ext cx="742386" cy="523220"/>
            <a:chOff x="1646786" y="3925876"/>
            <a:chExt cx="742386" cy="523220"/>
          </a:xfrm>
        </p:grpSpPr>
        <p:sp>
          <p:nvSpPr>
            <p:cNvPr id="125" name="テキスト ボックス 124"/>
            <p:cNvSpPr txBox="1"/>
            <p:nvPr/>
          </p:nvSpPr>
          <p:spPr>
            <a:xfrm>
              <a:off x="1646786" y="3925876"/>
              <a:ext cx="7423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err="1" smtClean="0">
                  <a:latin typeface="Century Gothic"/>
                  <a:ea typeface="HG丸ｺﾞｼｯｸM-PRO"/>
                  <a:cs typeface="Century Gothic"/>
                </a:rPr>
                <a:t>Qq</a:t>
              </a:r>
              <a:endParaRPr lang="en-US" altLang="ja-JP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127" name="直線コネクタ 126"/>
            <p:cNvCxnSpPr/>
            <p:nvPr/>
          </p:nvCxnSpPr>
          <p:spPr>
            <a:xfrm>
              <a:off x="2079625" y="4094233"/>
              <a:ext cx="186804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テキスト ボックス 46"/>
          <p:cNvSpPr txBox="1"/>
          <p:nvPr/>
        </p:nvSpPr>
        <p:spPr>
          <a:xfrm>
            <a:off x="3392655" y="1594985"/>
            <a:ext cx="14098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nter-hadron</a:t>
            </a:r>
          </a:p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interaction</a:t>
            </a:r>
            <a:endParaRPr lang="en-US" altLang="ja-JP" sz="16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1937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2129585" y="1092993"/>
            <a:ext cx="4884830" cy="2523623"/>
            <a:chOff x="2129585" y="3976298"/>
            <a:chExt cx="4884830" cy="2523623"/>
          </a:xfrm>
        </p:grpSpPr>
        <p:grpSp>
          <p:nvGrpSpPr>
            <p:cNvPr id="5" name="図形グループ 4"/>
            <p:cNvGrpSpPr/>
            <p:nvPr/>
          </p:nvGrpSpPr>
          <p:grpSpPr>
            <a:xfrm>
              <a:off x="6241166" y="4500145"/>
              <a:ext cx="402950" cy="523220"/>
              <a:chOff x="6534901" y="1621838"/>
              <a:chExt cx="402950" cy="523220"/>
            </a:xfrm>
          </p:grpSpPr>
          <p:sp>
            <p:nvSpPr>
              <p:cNvPr id="27" name="円/楕円 26"/>
              <p:cNvSpPr>
                <a:spLocks noChangeAspect="1"/>
              </p:cNvSpPr>
              <p:nvPr/>
            </p:nvSpPr>
            <p:spPr>
              <a:xfrm>
                <a:off x="6545285" y="1742682"/>
                <a:ext cx="364272" cy="364273"/>
              </a:xfrm>
              <a:prstGeom prst="ellipse">
                <a:avLst/>
              </a:prstGeom>
              <a:solidFill>
                <a:srgbClr val="1F497D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6534901" y="1621838"/>
                <a:ext cx="4029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6" name="図形グループ 5"/>
            <p:cNvGrpSpPr/>
            <p:nvPr/>
          </p:nvGrpSpPr>
          <p:grpSpPr>
            <a:xfrm>
              <a:off x="5292233" y="4517464"/>
              <a:ext cx="402950" cy="523220"/>
              <a:chOff x="2735962" y="2908804"/>
              <a:chExt cx="720749" cy="935874"/>
            </a:xfrm>
          </p:grpSpPr>
          <p:sp>
            <p:nvSpPr>
              <p:cNvPr id="25" name="円/楕円 24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2735962" y="2908804"/>
                <a:ext cx="72074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7" name="図形グループ 6"/>
            <p:cNvGrpSpPr/>
            <p:nvPr/>
          </p:nvGrpSpPr>
          <p:grpSpPr>
            <a:xfrm>
              <a:off x="5822597" y="5233627"/>
              <a:ext cx="430652" cy="523220"/>
              <a:chOff x="2682792" y="2931520"/>
              <a:chExt cx="770299" cy="935874"/>
            </a:xfrm>
          </p:grpSpPr>
          <p:sp>
            <p:nvSpPr>
              <p:cNvPr id="23" name="円/楕円 22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2682792" y="2931520"/>
                <a:ext cx="77029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d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8" name="円/楕円 7"/>
            <p:cNvSpPr>
              <a:spLocks noChangeAspect="1"/>
            </p:cNvSpPr>
            <p:nvPr/>
          </p:nvSpPr>
          <p:spPr>
            <a:xfrm>
              <a:off x="4871261" y="3976298"/>
              <a:ext cx="2143154" cy="2143151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0"/>
            </a:p>
          </p:txBody>
        </p:sp>
        <p:cxnSp>
          <p:nvCxnSpPr>
            <p:cNvPr id="9" name="直線コネクタ 8"/>
            <p:cNvCxnSpPr/>
            <p:nvPr/>
          </p:nvCxnSpPr>
          <p:spPr>
            <a:xfrm>
              <a:off x="3335841" y="5093234"/>
              <a:ext cx="1526494" cy="0"/>
            </a:xfrm>
            <a:prstGeom prst="line">
              <a:avLst/>
            </a:prstGeom>
            <a:ln w="57150" cmpd="sng">
              <a:solidFill>
                <a:schemeClr val="accent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2389172" y="5722718"/>
              <a:ext cx="754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D, D*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418455" y="6130589"/>
              <a:ext cx="1133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N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ucleon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12" name="図形グループ 11"/>
            <p:cNvGrpSpPr/>
            <p:nvPr/>
          </p:nvGrpSpPr>
          <p:grpSpPr>
            <a:xfrm>
              <a:off x="2129585" y="4492318"/>
              <a:ext cx="1213248" cy="1213246"/>
              <a:chOff x="2129585" y="4492318"/>
              <a:chExt cx="1213248" cy="1213246"/>
            </a:xfrm>
          </p:grpSpPr>
          <p:grpSp>
            <p:nvGrpSpPr>
              <p:cNvPr id="15" name="図形グループ 14"/>
              <p:cNvGrpSpPr/>
              <p:nvPr/>
            </p:nvGrpSpPr>
            <p:grpSpPr>
              <a:xfrm>
                <a:off x="2799074" y="4554186"/>
                <a:ext cx="402950" cy="523220"/>
                <a:chOff x="6534901" y="1638602"/>
                <a:chExt cx="402950" cy="523220"/>
              </a:xfrm>
            </p:grpSpPr>
            <p:sp>
              <p:nvSpPr>
                <p:cNvPr id="21" name="円/楕円 20"/>
                <p:cNvSpPr>
                  <a:spLocks noChangeAspect="1"/>
                </p:cNvSpPr>
                <p:nvPr/>
              </p:nvSpPr>
              <p:spPr>
                <a:xfrm>
                  <a:off x="6545285" y="1742682"/>
                  <a:ext cx="364272" cy="364273"/>
                </a:xfrm>
                <a:prstGeom prst="ellipse">
                  <a:avLst/>
                </a:prstGeom>
                <a:solidFill>
                  <a:srgbClr val="1F497D"/>
                </a:solidFill>
                <a:ln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6534901" y="1638602"/>
                  <a:ext cx="4029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2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6" name="図形グループ 15"/>
              <p:cNvGrpSpPr/>
              <p:nvPr/>
            </p:nvGrpSpPr>
            <p:grpSpPr>
              <a:xfrm>
                <a:off x="2240607" y="4740309"/>
                <a:ext cx="658806" cy="832297"/>
                <a:chOff x="2504780" y="2916300"/>
                <a:chExt cx="1178395" cy="1488716"/>
              </a:xfrm>
            </p:grpSpPr>
            <p:sp>
              <p:nvSpPr>
                <p:cNvPr id="19" name="円/楕円 18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2573684" y="2916300"/>
                  <a:ext cx="1015319" cy="14474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8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cxnSp>
            <p:nvCxnSpPr>
              <p:cNvPr id="17" name="直線コネクタ 16"/>
              <p:cNvCxnSpPr/>
              <p:nvPr/>
            </p:nvCxnSpPr>
            <p:spPr>
              <a:xfrm>
                <a:off x="2418703" y="5014166"/>
                <a:ext cx="299340" cy="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円/楕円 17"/>
              <p:cNvSpPr>
                <a:spLocks noChangeAspect="1"/>
              </p:cNvSpPr>
              <p:nvPr/>
            </p:nvSpPr>
            <p:spPr>
              <a:xfrm>
                <a:off x="2129585" y="4492318"/>
                <a:ext cx="1213248" cy="121324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 w="762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0"/>
              </a:p>
            </p:txBody>
          </p:sp>
        </p:grpSp>
        <p:cxnSp>
          <p:nvCxnSpPr>
            <p:cNvPr id="13" name="直線コネクタ 12"/>
            <p:cNvCxnSpPr/>
            <p:nvPr/>
          </p:nvCxnSpPr>
          <p:spPr>
            <a:xfrm>
              <a:off x="2492940" y="5810195"/>
              <a:ext cx="131031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2787968" y="5810195"/>
              <a:ext cx="131031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テキスト ボックス 28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692568" y="538975"/>
            <a:ext cx="575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② 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Heavy-light meson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1" name="図形グループ 30"/>
          <p:cNvGrpSpPr/>
          <p:nvPr/>
        </p:nvGrpSpPr>
        <p:grpSpPr>
          <a:xfrm>
            <a:off x="3592724" y="3360167"/>
            <a:ext cx="1949749" cy="2756035"/>
            <a:chOff x="3592724" y="3360167"/>
            <a:chExt cx="1949749" cy="2756035"/>
          </a:xfrm>
        </p:grpSpPr>
        <p:grpSp>
          <p:nvGrpSpPr>
            <p:cNvPr id="32" name="図形グループ 31"/>
            <p:cNvGrpSpPr/>
            <p:nvPr/>
          </p:nvGrpSpPr>
          <p:grpSpPr>
            <a:xfrm>
              <a:off x="3592724" y="4175527"/>
              <a:ext cx="1571345" cy="1940675"/>
              <a:chOff x="3526762" y="4194181"/>
              <a:chExt cx="1571345" cy="1940675"/>
            </a:xfrm>
          </p:grpSpPr>
          <p:grpSp>
            <p:nvGrpSpPr>
              <p:cNvPr id="35" name="図形グループ 34"/>
              <p:cNvGrpSpPr/>
              <p:nvPr/>
            </p:nvGrpSpPr>
            <p:grpSpPr>
              <a:xfrm>
                <a:off x="3526762" y="4194181"/>
                <a:ext cx="1571345" cy="1571343"/>
                <a:chOff x="2058231" y="1398930"/>
                <a:chExt cx="1571345" cy="1571343"/>
              </a:xfrm>
            </p:grpSpPr>
            <p:grpSp>
              <p:nvGrpSpPr>
                <p:cNvPr id="37" name="図形グループ 36"/>
                <p:cNvGrpSpPr/>
                <p:nvPr/>
              </p:nvGrpSpPr>
              <p:grpSpPr>
                <a:xfrm>
                  <a:off x="2817696" y="1545436"/>
                  <a:ext cx="402950" cy="523220"/>
                  <a:chOff x="6534901" y="1621838"/>
                  <a:chExt cx="402950" cy="523220"/>
                </a:xfrm>
              </p:grpSpPr>
              <p:sp>
                <p:nvSpPr>
                  <p:cNvPr id="45" name="円/楕円 44"/>
                  <p:cNvSpPr>
                    <a:spLocks noChangeAspect="1"/>
                  </p:cNvSpPr>
                  <p:nvPr/>
                </p:nvSpPr>
                <p:spPr>
                  <a:xfrm>
                    <a:off x="6545285" y="1742682"/>
                    <a:ext cx="364272" cy="364273"/>
                  </a:xfrm>
                  <a:prstGeom prst="ellipse">
                    <a:avLst/>
                  </a:prstGeom>
                  <a:solidFill>
                    <a:srgbClr val="1F497D"/>
                  </a:solidFill>
                  <a:ln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4800"/>
                  </a:p>
                </p:txBody>
              </p:sp>
              <p:sp>
                <p:nvSpPr>
                  <p:cNvPr id="46" name="テキスト ボックス 45"/>
                  <p:cNvSpPr txBox="1"/>
                  <p:nvPr/>
                </p:nvSpPr>
                <p:spPr>
                  <a:xfrm>
                    <a:off x="6534901" y="1621838"/>
                    <a:ext cx="402950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dirty="0" smtClean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u</a:t>
                    </a:r>
                    <a:endParaRPr lang="ja-JP" altLang="en-US" sz="2800" dirty="0">
                      <a:solidFill>
                        <a:schemeClr val="bg1"/>
                      </a:solidFill>
                      <a:latin typeface="Century Gothic"/>
                      <a:cs typeface="Century Gothic"/>
                    </a:endParaRPr>
                  </a:p>
                </p:txBody>
              </p:sp>
            </p:grpSp>
            <p:grpSp>
              <p:nvGrpSpPr>
                <p:cNvPr id="38" name="図形グループ 37"/>
                <p:cNvGrpSpPr/>
                <p:nvPr/>
              </p:nvGrpSpPr>
              <p:grpSpPr>
                <a:xfrm>
                  <a:off x="3005320" y="2100088"/>
                  <a:ext cx="430652" cy="523220"/>
                  <a:chOff x="2682792" y="2931520"/>
                  <a:chExt cx="770299" cy="935874"/>
                </a:xfrm>
              </p:grpSpPr>
              <p:sp>
                <p:nvSpPr>
                  <p:cNvPr id="43" name="円/楕円 42"/>
                  <p:cNvSpPr>
                    <a:spLocks noChangeAspect="1"/>
                  </p:cNvSpPr>
                  <p:nvPr/>
                </p:nvSpPr>
                <p:spPr>
                  <a:xfrm>
                    <a:off x="2754536" y="3124955"/>
                    <a:ext cx="651566" cy="65156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4800"/>
                  </a:p>
                </p:txBody>
              </p:sp>
              <p:sp>
                <p:nvSpPr>
                  <p:cNvPr id="44" name="テキスト ボックス 43"/>
                  <p:cNvSpPr txBox="1"/>
                  <p:nvPr/>
                </p:nvSpPr>
                <p:spPr>
                  <a:xfrm>
                    <a:off x="2682792" y="2931520"/>
                    <a:ext cx="770299" cy="9358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dirty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d</a:t>
                    </a:r>
                    <a:endParaRPr lang="ja-JP" altLang="en-US" sz="2800" dirty="0">
                      <a:solidFill>
                        <a:schemeClr val="bg1"/>
                      </a:solidFill>
                      <a:latin typeface="Century Gothic"/>
                      <a:cs typeface="Century Gothic"/>
                    </a:endParaRPr>
                  </a:p>
                </p:txBody>
              </p:sp>
            </p:grpSp>
            <p:grpSp>
              <p:nvGrpSpPr>
                <p:cNvPr id="39" name="図形グループ 38"/>
                <p:cNvGrpSpPr/>
                <p:nvPr/>
              </p:nvGrpSpPr>
              <p:grpSpPr>
                <a:xfrm>
                  <a:off x="2212325" y="1807046"/>
                  <a:ext cx="658806" cy="836488"/>
                  <a:chOff x="2504780" y="2908804"/>
                  <a:chExt cx="1178395" cy="1496212"/>
                </a:xfrm>
              </p:grpSpPr>
              <p:sp>
                <p:nvSpPr>
                  <p:cNvPr id="41" name="円/楕円 40"/>
                  <p:cNvSpPr>
                    <a:spLocks noChangeAspect="1"/>
                  </p:cNvSpPr>
                  <p:nvPr/>
                </p:nvSpPr>
                <p:spPr>
                  <a:xfrm>
                    <a:off x="2504780" y="3226621"/>
                    <a:ext cx="1178395" cy="117839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C0504D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4800"/>
                  </a:p>
                </p:txBody>
              </p:sp>
              <p:sp>
                <p:nvSpPr>
                  <p:cNvPr id="42" name="テキスト ボックス 41"/>
                  <p:cNvSpPr txBox="1"/>
                  <p:nvPr/>
                </p:nvSpPr>
                <p:spPr>
                  <a:xfrm>
                    <a:off x="2588676" y="2908804"/>
                    <a:ext cx="1015319" cy="14474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800" dirty="0" smtClean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c</a:t>
                    </a:r>
                    <a:endParaRPr lang="ja-JP" altLang="en-US" sz="4800" dirty="0">
                      <a:solidFill>
                        <a:schemeClr val="bg1"/>
                      </a:solidFill>
                      <a:latin typeface="Century Gothic"/>
                      <a:cs typeface="Century Gothic"/>
                    </a:endParaRPr>
                  </a:p>
                </p:txBody>
              </p:sp>
            </p:grpSp>
            <p:sp>
              <p:nvSpPr>
                <p:cNvPr id="40" name="円/楕円 39"/>
                <p:cNvSpPr>
                  <a:spLocks noChangeAspect="1"/>
                </p:cNvSpPr>
                <p:nvPr/>
              </p:nvSpPr>
              <p:spPr>
                <a:xfrm>
                  <a:off x="2058231" y="1398930"/>
                  <a:ext cx="1571345" cy="157134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 w="7620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6000"/>
                </a:p>
              </p:txBody>
            </p:sp>
          </p:grpSp>
          <p:sp>
            <p:nvSpPr>
              <p:cNvPr id="36" name="テキスト ボックス 35"/>
              <p:cNvSpPr txBox="1"/>
              <p:nvPr/>
            </p:nvSpPr>
            <p:spPr>
              <a:xfrm>
                <a:off x="3550418" y="5765524"/>
                <a:ext cx="15295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err="1" smtClean="0">
                    <a:latin typeface="Century Gothic"/>
                    <a:ea typeface="HG丸ｺﾞｼｯｸM-PRO"/>
                    <a:cs typeface="Century Gothic"/>
                  </a:rPr>
                  <a:t>Λ</a:t>
                </a:r>
                <a:r>
                  <a:rPr lang="en-US" altLang="ja-JP" baseline="-25000" dirty="0" err="1" smtClean="0">
                    <a:latin typeface="Century Gothic"/>
                    <a:ea typeface="HG丸ｺﾞｼｯｸM-PRO"/>
                    <a:cs typeface="Century Gothic"/>
                  </a:rPr>
                  <a:t>c</a:t>
                </a:r>
                <a:r>
                  <a:rPr lang="en-US" altLang="ja-JP" dirty="0" smtClean="0">
                    <a:latin typeface="Century Gothic"/>
                    <a:ea typeface="HG丸ｺﾞｼｯｸM-PRO"/>
                    <a:cs typeface="Century Gothic"/>
                  </a:rPr>
                  <a:t>, </a:t>
                </a:r>
                <a:r>
                  <a:rPr lang="en-US" altLang="ja-JP" dirty="0" err="1" smtClean="0">
                    <a:latin typeface="Century Gothic"/>
                    <a:ea typeface="HG丸ｺﾞｼｯｸM-PRO"/>
                    <a:cs typeface="Century Gothic"/>
                  </a:rPr>
                  <a:t>Σ</a:t>
                </a:r>
                <a:r>
                  <a:rPr lang="en-US" altLang="ja-JP" baseline="-25000" dirty="0" err="1" smtClean="0">
                    <a:latin typeface="Century Gothic"/>
                    <a:ea typeface="HG丸ｺﾞｼｯｸM-PRO"/>
                    <a:cs typeface="Century Gothic"/>
                  </a:rPr>
                  <a:t>c</a:t>
                </a:r>
                <a:r>
                  <a:rPr lang="en-US" altLang="ja-JP" dirty="0" smtClean="0">
                    <a:latin typeface="Century Gothic"/>
                    <a:ea typeface="HG丸ｺﾞｼｯｸM-PRO"/>
                    <a:cs typeface="Century Gothic"/>
                  </a:rPr>
                  <a:t>, </a:t>
                </a:r>
                <a:r>
                  <a:rPr lang="en-US" altLang="ja-JP" dirty="0" err="1" smtClean="0">
                    <a:latin typeface="Century Gothic"/>
                    <a:ea typeface="HG丸ｺﾞｼｯｸM-PRO"/>
                    <a:cs typeface="Century Gothic"/>
                  </a:rPr>
                  <a:t>Σ</a:t>
                </a:r>
                <a:r>
                  <a:rPr lang="en-US" altLang="ja-JP" baseline="-25000" dirty="0" err="1" smtClean="0">
                    <a:latin typeface="Century Gothic"/>
                    <a:ea typeface="HG丸ｺﾞｼｯｸM-PRO"/>
                    <a:cs typeface="Century Gothic"/>
                  </a:rPr>
                  <a:t>c</a:t>
                </a:r>
                <a:r>
                  <a:rPr lang="en-US" altLang="ja-JP" dirty="0" smtClean="0">
                    <a:latin typeface="Century Gothic"/>
                    <a:ea typeface="HG丸ｺﾞｼｯｸM-PRO"/>
                    <a:cs typeface="Century Gothic"/>
                  </a:rPr>
                  <a:t>*</a:t>
                </a:r>
                <a:endParaRPr lang="en-US" altLang="ja-JP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33" name="左右矢印 32"/>
            <p:cNvSpPr/>
            <p:nvPr/>
          </p:nvSpPr>
          <p:spPr>
            <a:xfrm rot="5400000">
              <a:off x="4064028" y="3453212"/>
              <a:ext cx="688708" cy="502617"/>
            </a:xfrm>
            <a:prstGeom prst="left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4609969" y="3512207"/>
              <a:ext cx="932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mixing</a:t>
              </a:r>
              <a:endParaRPr lang="en-US" altLang="ja-JP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51" name="図形グループ 50"/>
          <p:cNvGrpSpPr/>
          <p:nvPr/>
        </p:nvGrpSpPr>
        <p:grpSpPr>
          <a:xfrm>
            <a:off x="3141227" y="3750559"/>
            <a:ext cx="2506839" cy="2158134"/>
            <a:chOff x="3163705" y="3728083"/>
            <a:chExt cx="2506839" cy="2158134"/>
          </a:xfrm>
        </p:grpSpPr>
        <p:cxnSp>
          <p:nvCxnSpPr>
            <p:cNvPr id="49" name="直線コネクタ 48"/>
            <p:cNvCxnSpPr/>
            <p:nvPr/>
          </p:nvCxnSpPr>
          <p:spPr>
            <a:xfrm flipV="1">
              <a:off x="3173730" y="3728083"/>
              <a:ext cx="2496814" cy="2158134"/>
            </a:xfrm>
            <a:prstGeom prst="line">
              <a:avLst/>
            </a:prstGeom>
            <a:ln w="76200" cmpd="sng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3163705" y="3728083"/>
              <a:ext cx="2496814" cy="2158134"/>
            </a:xfrm>
            <a:prstGeom prst="line">
              <a:avLst/>
            </a:prstGeom>
            <a:ln w="76200" cmpd="sng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図形グループ 51"/>
          <p:cNvGrpSpPr/>
          <p:nvPr/>
        </p:nvGrpSpPr>
        <p:grpSpPr>
          <a:xfrm>
            <a:off x="1321375" y="1935093"/>
            <a:ext cx="742386" cy="523220"/>
            <a:chOff x="1646786" y="3925876"/>
            <a:chExt cx="742386" cy="523220"/>
          </a:xfrm>
        </p:grpSpPr>
        <p:sp>
          <p:nvSpPr>
            <p:cNvPr id="53" name="テキスト ボックス 52"/>
            <p:cNvSpPr txBox="1"/>
            <p:nvPr/>
          </p:nvSpPr>
          <p:spPr>
            <a:xfrm>
              <a:off x="1646786" y="3925876"/>
              <a:ext cx="7423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err="1" smtClean="0">
                  <a:latin typeface="Century Gothic"/>
                  <a:ea typeface="HG丸ｺﾞｼｯｸM-PRO"/>
                  <a:cs typeface="Century Gothic"/>
                </a:rPr>
                <a:t>Qq</a:t>
              </a:r>
              <a:endParaRPr lang="en-US" altLang="ja-JP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54" name="直線コネクタ 53"/>
            <p:cNvCxnSpPr/>
            <p:nvPr/>
          </p:nvCxnSpPr>
          <p:spPr>
            <a:xfrm>
              <a:off x="1797458" y="4021278"/>
              <a:ext cx="186804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テキスト ボックス 54"/>
          <p:cNvSpPr txBox="1"/>
          <p:nvPr/>
        </p:nvSpPr>
        <p:spPr>
          <a:xfrm>
            <a:off x="3051634" y="3507007"/>
            <a:ext cx="247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Very simple system!</a:t>
            </a:r>
            <a:endParaRPr lang="en-US" altLang="ja-JP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269354" y="4583643"/>
            <a:ext cx="2478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No quark-antiquark annihilation</a:t>
            </a:r>
            <a:endParaRPr lang="en-US" altLang="ja-JP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3392655" y="1594985"/>
            <a:ext cx="14098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nter-hadron</a:t>
            </a:r>
          </a:p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interaction</a:t>
            </a:r>
            <a:endParaRPr lang="en-US" altLang="ja-JP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462773" y="3865077"/>
            <a:ext cx="1708070" cy="27699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See later discussions</a:t>
            </a:r>
            <a:endParaRPr kumimoji="1" lang="ja-JP" altLang="en-US" sz="12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5695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6" grpId="1"/>
      <p:bldP spid="5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2058231" y="1398930"/>
            <a:ext cx="1571345" cy="1571343"/>
            <a:chOff x="2058231" y="1398930"/>
            <a:chExt cx="1571345" cy="1571343"/>
          </a:xfrm>
        </p:grpSpPr>
        <p:grpSp>
          <p:nvGrpSpPr>
            <p:cNvPr id="29" name="図形グループ 28"/>
            <p:cNvGrpSpPr/>
            <p:nvPr/>
          </p:nvGrpSpPr>
          <p:grpSpPr>
            <a:xfrm>
              <a:off x="2817696" y="1545436"/>
              <a:ext cx="402950" cy="523220"/>
              <a:chOff x="6534901" y="1621838"/>
              <a:chExt cx="402950" cy="523220"/>
            </a:xfrm>
          </p:grpSpPr>
          <p:sp>
            <p:nvSpPr>
              <p:cNvPr id="30" name="円/楕円 29"/>
              <p:cNvSpPr>
                <a:spLocks noChangeAspect="1"/>
              </p:cNvSpPr>
              <p:nvPr/>
            </p:nvSpPr>
            <p:spPr>
              <a:xfrm>
                <a:off x="6545285" y="1742682"/>
                <a:ext cx="364272" cy="364273"/>
              </a:xfrm>
              <a:prstGeom prst="ellipse">
                <a:avLst/>
              </a:prstGeom>
              <a:solidFill>
                <a:srgbClr val="1F497D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6534901" y="1621838"/>
                <a:ext cx="4029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2" name="図形グループ 31"/>
            <p:cNvGrpSpPr/>
            <p:nvPr/>
          </p:nvGrpSpPr>
          <p:grpSpPr>
            <a:xfrm>
              <a:off x="3005320" y="2100088"/>
              <a:ext cx="430652" cy="523220"/>
              <a:chOff x="2682792" y="2931520"/>
              <a:chExt cx="770299" cy="935874"/>
            </a:xfrm>
          </p:grpSpPr>
          <p:sp>
            <p:nvSpPr>
              <p:cNvPr id="33" name="円/楕円 32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2682792" y="2931520"/>
                <a:ext cx="77029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d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7" name="図形グループ 6"/>
            <p:cNvGrpSpPr/>
            <p:nvPr/>
          </p:nvGrpSpPr>
          <p:grpSpPr>
            <a:xfrm>
              <a:off x="2212325" y="1807046"/>
              <a:ext cx="658806" cy="836488"/>
              <a:chOff x="2504780" y="2908804"/>
              <a:chExt cx="1178395" cy="1496212"/>
            </a:xfrm>
          </p:grpSpPr>
          <p:sp>
            <p:nvSpPr>
              <p:cNvPr id="13" name="円/楕円 12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2588676" y="2908804"/>
                <a:ext cx="1015319" cy="1447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c</a:t>
                </a:r>
                <a:endParaRPr lang="ja-JP" altLang="en-US" sz="4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6" name="円/楕円 5"/>
            <p:cNvSpPr>
              <a:spLocks noChangeAspect="1"/>
            </p:cNvSpPr>
            <p:nvPr/>
          </p:nvSpPr>
          <p:spPr>
            <a:xfrm>
              <a:off x="2058231" y="1398930"/>
              <a:ext cx="1571345" cy="157134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0"/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6534901" y="1621838"/>
            <a:ext cx="402950" cy="523220"/>
            <a:chOff x="6534901" y="1621838"/>
            <a:chExt cx="402950" cy="523220"/>
          </a:xfrm>
        </p:grpSpPr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6545285" y="1742682"/>
              <a:ext cx="364272" cy="364273"/>
            </a:xfrm>
            <a:prstGeom prst="ellipse">
              <a:avLst/>
            </a:prstGeom>
            <a:solidFill>
              <a:srgbClr val="1F497D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80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534901" y="1621838"/>
              <a:ext cx="4029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u</a:t>
              </a:r>
              <a:endParaRPr lang="ja-JP" altLang="en-US" sz="28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5585968" y="1639157"/>
            <a:ext cx="402950" cy="523220"/>
            <a:chOff x="2735962" y="2908804"/>
            <a:chExt cx="720749" cy="935874"/>
          </a:xfrm>
        </p:grpSpPr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2754536" y="3124955"/>
              <a:ext cx="651566" cy="6515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504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80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735962" y="2908804"/>
              <a:ext cx="720749" cy="935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u</a:t>
              </a:r>
              <a:endParaRPr lang="ja-JP" altLang="en-US" sz="28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6116332" y="2355320"/>
            <a:ext cx="430652" cy="523220"/>
            <a:chOff x="2682792" y="2931520"/>
            <a:chExt cx="770299" cy="935874"/>
          </a:xfrm>
        </p:grpSpPr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2754536" y="3124955"/>
              <a:ext cx="651566" cy="651568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80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682792" y="2931520"/>
              <a:ext cx="770299" cy="935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solidFill>
                    <a:schemeClr val="bg1"/>
                  </a:solidFill>
                  <a:latin typeface="Century Gothic"/>
                  <a:cs typeface="Century Gothic"/>
                </a:rPr>
                <a:t>d</a:t>
              </a:r>
              <a:endParaRPr lang="ja-JP" altLang="en-US" sz="28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0" name="円/楕円 19"/>
          <p:cNvSpPr>
            <a:spLocks noChangeAspect="1"/>
          </p:cNvSpPr>
          <p:nvPr/>
        </p:nvSpPr>
        <p:spPr>
          <a:xfrm>
            <a:off x="5164996" y="1097991"/>
            <a:ext cx="2143154" cy="2143151"/>
          </a:xfrm>
          <a:prstGeom prst="ellipse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0"/>
          </a:p>
        </p:txBody>
      </p:sp>
      <p:cxnSp>
        <p:nvCxnSpPr>
          <p:cNvPr id="25" name="直線コネクタ 24"/>
          <p:cNvCxnSpPr/>
          <p:nvPr/>
        </p:nvCxnSpPr>
        <p:spPr>
          <a:xfrm>
            <a:off x="3629576" y="2214927"/>
            <a:ext cx="1526494" cy="0"/>
          </a:xfrm>
          <a:prstGeom prst="line">
            <a:avLst/>
          </a:prstGeom>
          <a:ln w="57150" cmpd="sng">
            <a:solidFill>
              <a:schemeClr val="accent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074606" y="538975"/>
            <a:ext cx="4994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③ Heavy baryon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081887" y="2970273"/>
            <a:ext cx="152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latin typeface="Century Gothic"/>
                <a:ea typeface="HG丸ｺﾞｼｯｸM-PRO"/>
                <a:cs typeface="Century Gothic"/>
              </a:rPr>
              <a:t>Λ</a:t>
            </a:r>
            <a:r>
              <a:rPr lang="en-US" altLang="ja-JP" baseline="-25000" dirty="0" err="1" smtClean="0"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, </a:t>
            </a:r>
            <a:r>
              <a:rPr lang="en-US" altLang="ja-JP" dirty="0" err="1" smtClean="0">
                <a:latin typeface="Century Gothic"/>
                <a:ea typeface="HG丸ｺﾞｼｯｸM-PRO"/>
                <a:cs typeface="Century Gothic"/>
              </a:rPr>
              <a:t>Σ</a:t>
            </a:r>
            <a:r>
              <a:rPr lang="en-US" altLang="ja-JP" baseline="-25000" dirty="0" err="1" smtClean="0"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, </a:t>
            </a:r>
            <a:r>
              <a:rPr lang="en-US" altLang="ja-JP" dirty="0" err="1" smtClean="0">
                <a:latin typeface="Century Gothic"/>
                <a:ea typeface="HG丸ｺﾞｼｯｸM-PRO"/>
                <a:cs typeface="Century Gothic"/>
              </a:rPr>
              <a:t>Σ</a:t>
            </a:r>
            <a:r>
              <a:rPr lang="en-US" altLang="ja-JP" baseline="-25000" dirty="0" err="1" smtClean="0"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*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712190" y="3252282"/>
            <a:ext cx="113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ucleon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76352" y="3610376"/>
            <a:ext cx="53594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ja-JP" sz="1200" dirty="0">
                <a:latin typeface="Century Gothic"/>
                <a:cs typeface="Century Gothic"/>
              </a:rPr>
              <a:t>A.A</a:t>
            </a:r>
            <a:r>
              <a:rPr lang="tr-TR" altLang="ja-JP" sz="1200" dirty="0" smtClean="0">
                <a:latin typeface="Century Gothic"/>
                <a:cs typeface="Century Gothic"/>
              </a:rPr>
              <a:t>. </a:t>
            </a:r>
            <a:r>
              <a:rPr lang="tr-TR" altLang="ja-JP" sz="1200" dirty="0" err="1" smtClean="0">
                <a:latin typeface="Century Gothic"/>
                <a:cs typeface="Century Gothic"/>
              </a:rPr>
              <a:t>Tyapkin</a:t>
            </a:r>
            <a:r>
              <a:rPr lang="tr-TR" altLang="ja-JP" sz="1200" dirty="0" smtClean="0">
                <a:latin typeface="Century Gothic"/>
                <a:cs typeface="Century Gothic"/>
              </a:rPr>
              <a:t>, Yad.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tr-TR" altLang="ja-JP" sz="1200" dirty="0" smtClean="0">
                <a:latin typeface="Century Gothic"/>
                <a:cs typeface="Century Gothic"/>
              </a:rPr>
              <a:t>Fiz.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tr-TR" altLang="ja-JP" sz="1200" dirty="0" smtClean="0">
                <a:latin typeface="Century Gothic"/>
                <a:cs typeface="Century Gothic"/>
              </a:rPr>
              <a:t>22,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tr-TR" altLang="ja-JP" sz="1200" dirty="0" smtClean="0">
                <a:latin typeface="Century Gothic"/>
                <a:cs typeface="Century Gothic"/>
              </a:rPr>
              <a:t>181 (</a:t>
            </a:r>
            <a:r>
              <a:rPr lang="tr-TR" altLang="ja-JP" sz="1200" dirty="0">
                <a:latin typeface="Century Gothic"/>
                <a:cs typeface="Century Gothic"/>
              </a:rPr>
              <a:t>1975)</a:t>
            </a:r>
          </a:p>
          <a:p>
            <a:r>
              <a:rPr lang="tr-TR" altLang="ja-JP" sz="1200" dirty="0">
                <a:latin typeface="Century Gothic"/>
                <a:cs typeface="Century Gothic"/>
              </a:rPr>
              <a:t>A.A</a:t>
            </a:r>
            <a:r>
              <a:rPr lang="tr-TR" altLang="ja-JP" sz="1200" dirty="0" smtClean="0">
                <a:latin typeface="Century Gothic"/>
                <a:cs typeface="Century Gothic"/>
              </a:rPr>
              <a:t>. </a:t>
            </a:r>
            <a:r>
              <a:rPr lang="tr-TR" altLang="ja-JP" sz="1200" dirty="0" err="1" smtClean="0">
                <a:latin typeface="Century Gothic"/>
                <a:cs typeface="Century Gothic"/>
              </a:rPr>
              <a:t>Tyapkin</a:t>
            </a:r>
            <a:r>
              <a:rPr lang="tr-TR" altLang="ja-JP" sz="1200" dirty="0" smtClean="0">
                <a:latin typeface="Century Gothic"/>
                <a:cs typeface="Century Gothic"/>
              </a:rPr>
              <a:t>, </a:t>
            </a:r>
            <a:r>
              <a:rPr lang="tr-TR" altLang="ja-JP" sz="1200" dirty="0" err="1" smtClean="0">
                <a:latin typeface="Century Gothic"/>
                <a:cs typeface="Century Gothic"/>
              </a:rPr>
              <a:t>Sov</a:t>
            </a:r>
            <a:r>
              <a:rPr lang="tr-TR" altLang="ja-JP" sz="1200" dirty="0" smtClean="0">
                <a:latin typeface="Century Gothic"/>
                <a:cs typeface="Century Gothic"/>
              </a:rPr>
              <a:t>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tr-TR" altLang="ja-JP" sz="1200" dirty="0" err="1" smtClean="0">
                <a:latin typeface="Century Gothic"/>
                <a:cs typeface="Century Gothic"/>
              </a:rPr>
              <a:t>Journ</a:t>
            </a:r>
            <a:r>
              <a:rPr lang="tr-TR" altLang="ja-JP" sz="1200" dirty="0" smtClean="0">
                <a:latin typeface="Century Gothic"/>
                <a:cs typeface="Century Gothic"/>
              </a:rPr>
              <a:t>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tr-TR" altLang="ja-JP" sz="1200" dirty="0" err="1" smtClean="0">
                <a:latin typeface="Century Gothic"/>
                <a:cs typeface="Century Gothic"/>
              </a:rPr>
              <a:t>Nucl</a:t>
            </a:r>
            <a:r>
              <a:rPr lang="tr-TR" altLang="ja-JP" sz="1200" dirty="0" smtClean="0">
                <a:latin typeface="Century Gothic"/>
                <a:cs typeface="Century Gothic"/>
              </a:rPr>
              <a:t>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tr-TR" altLang="ja-JP" sz="1200" dirty="0" err="1" smtClean="0">
                <a:latin typeface="Century Gothic"/>
                <a:cs typeface="Century Gothic"/>
              </a:rPr>
              <a:t>Phys</a:t>
            </a:r>
            <a:r>
              <a:rPr lang="tr-TR" altLang="ja-JP" sz="1200" dirty="0" smtClean="0">
                <a:latin typeface="Century Gothic"/>
                <a:cs typeface="Century Gothic"/>
              </a:rPr>
              <a:t>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tr-TR" altLang="ja-JP" sz="1200" dirty="0" smtClean="0">
                <a:latin typeface="Century Gothic"/>
                <a:cs typeface="Century Gothic"/>
              </a:rPr>
              <a:t>22,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tr-TR" altLang="ja-JP" sz="1200" dirty="0" smtClean="0">
                <a:latin typeface="Century Gothic"/>
                <a:cs typeface="Century Gothic"/>
              </a:rPr>
              <a:t>89 (</a:t>
            </a:r>
            <a:r>
              <a:rPr lang="tr-TR" altLang="ja-JP" sz="1200" dirty="0">
                <a:latin typeface="Century Gothic"/>
                <a:cs typeface="Century Gothic"/>
              </a:rPr>
              <a:t>1976)</a:t>
            </a:r>
          </a:p>
          <a:p>
            <a:r>
              <a:rPr lang="it-IT" altLang="ja-JP" sz="1200" dirty="0">
                <a:latin typeface="Century Gothic"/>
                <a:cs typeface="Century Gothic"/>
              </a:rPr>
              <a:t>S</a:t>
            </a:r>
            <a:r>
              <a:rPr lang="it-IT" altLang="ja-JP" sz="1200" dirty="0" smtClean="0">
                <a:latin typeface="Century Gothic"/>
                <a:cs typeface="Century Gothic"/>
              </a:rPr>
              <a:t>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it-IT" altLang="ja-JP" sz="1200" dirty="0" err="1" smtClean="0">
                <a:latin typeface="Century Gothic"/>
                <a:cs typeface="Century Gothic"/>
              </a:rPr>
              <a:t>Iwao</a:t>
            </a:r>
            <a:r>
              <a:rPr lang="it-IT" altLang="ja-JP" sz="1200" dirty="0" smtClean="0">
                <a:latin typeface="Century Gothic"/>
                <a:cs typeface="Century Gothic"/>
              </a:rPr>
              <a:t>, </a:t>
            </a:r>
            <a:r>
              <a:rPr lang="it-IT" altLang="ja-JP" sz="1200" dirty="0" err="1" smtClean="0">
                <a:latin typeface="Century Gothic"/>
                <a:cs typeface="Century Gothic"/>
              </a:rPr>
              <a:t>Lett</a:t>
            </a:r>
            <a:r>
              <a:rPr lang="it-IT" altLang="ja-JP" sz="1200" dirty="0" smtClean="0">
                <a:latin typeface="Century Gothic"/>
                <a:cs typeface="Century Gothic"/>
              </a:rPr>
              <a:t>. NuovoCim</a:t>
            </a:r>
            <a:r>
              <a:rPr lang="it-IT" altLang="ja-JP" sz="1200" dirty="0">
                <a:latin typeface="Century Gothic"/>
                <a:cs typeface="Century Gothic"/>
              </a:rPr>
              <a:t>.</a:t>
            </a:r>
            <a:r>
              <a:rPr lang="it-IT" altLang="ja-JP" sz="1200" dirty="0" smtClean="0">
                <a:latin typeface="Century Gothic"/>
                <a:cs typeface="Century Gothic"/>
              </a:rPr>
              <a:t>19,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it-IT" altLang="ja-JP" sz="1200" dirty="0" smtClean="0">
                <a:latin typeface="Century Gothic"/>
                <a:cs typeface="Century Gothic"/>
              </a:rPr>
              <a:t>647 (</a:t>
            </a:r>
            <a:r>
              <a:rPr lang="it-IT" altLang="ja-JP" sz="1200" dirty="0">
                <a:latin typeface="Century Gothic"/>
                <a:cs typeface="Century Gothic"/>
              </a:rPr>
              <a:t>1977)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C</a:t>
            </a:r>
            <a:r>
              <a:rPr lang="en-US" altLang="ja-JP" sz="1200" dirty="0">
                <a:latin typeface="Century Gothic"/>
                <a:cs typeface="Century Gothic"/>
              </a:rPr>
              <a:t>. B. Dover, S. H. </a:t>
            </a:r>
            <a:r>
              <a:rPr lang="en-US" altLang="ja-JP" sz="1200" dirty="0" err="1">
                <a:latin typeface="Century Gothic"/>
                <a:cs typeface="Century Gothic"/>
              </a:rPr>
              <a:t>Kahana</a:t>
            </a:r>
            <a:r>
              <a:rPr lang="en-US" altLang="ja-JP" sz="1200" dirty="0" smtClean="0">
                <a:latin typeface="Century Gothic"/>
                <a:cs typeface="Century Gothic"/>
              </a:rPr>
              <a:t>, </a:t>
            </a:r>
            <a:r>
              <a:rPr lang="en-US" altLang="ja-JP" sz="1200" dirty="0">
                <a:latin typeface="Century Gothic"/>
                <a:cs typeface="Century Gothic"/>
              </a:rPr>
              <a:t>T. L. </a:t>
            </a:r>
            <a:r>
              <a:rPr lang="en-US" altLang="ja-JP" sz="1200" dirty="0" err="1">
                <a:latin typeface="Century Gothic"/>
                <a:cs typeface="Century Gothic"/>
              </a:rPr>
              <a:t>Trueman</a:t>
            </a:r>
            <a:r>
              <a:rPr lang="en-US" altLang="ja-JP" sz="1200" dirty="0">
                <a:latin typeface="Century Gothic"/>
                <a:cs typeface="Century Gothic"/>
              </a:rPr>
              <a:t>, Phys. Rev. D16, 799 (1977)</a:t>
            </a:r>
          </a:p>
          <a:p>
            <a:r>
              <a:rPr lang="en-US" altLang="ja-JP" sz="1200" dirty="0">
                <a:latin typeface="Century Gothic"/>
                <a:cs typeface="Century Gothic"/>
              </a:rPr>
              <a:t>C.B</a:t>
            </a:r>
            <a:r>
              <a:rPr lang="en-US" altLang="ja-JP" sz="1200" dirty="0" smtClean="0">
                <a:latin typeface="Century Gothic"/>
                <a:cs typeface="Century Gothic"/>
              </a:rPr>
              <a:t>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Dover, S.H.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Kahana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200" dirty="0" smtClean="0">
                <a:latin typeface="Century Gothic"/>
                <a:cs typeface="Century Gothic"/>
              </a:rPr>
              <a:t>. 39, 1506 (</a:t>
            </a:r>
            <a:r>
              <a:rPr lang="en-US" altLang="ja-JP" sz="1200" dirty="0">
                <a:latin typeface="Century Gothic"/>
                <a:cs typeface="Century Gothic"/>
              </a:rPr>
              <a:t>1977</a:t>
            </a:r>
            <a:r>
              <a:rPr lang="en-US" altLang="ja-JP" sz="1200" dirty="0" smtClean="0">
                <a:latin typeface="Century Gothic"/>
                <a:cs typeface="Century Gothic"/>
              </a:rPr>
              <a:t>)</a:t>
            </a:r>
          </a:p>
          <a:p>
            <a:r>
              <a:rPr lang="it-IT" altLang="ja-JP" sz="1200" dirty="0" err="1">
                <a:latin typeface="Century Gothic"/>
                <a:cs typeface="Century Gothic"/>
              </a:rPr>
              <a:t>R</a:t>
            </a:r>
            <a:r>
              <a:rPr lang="it-IT" altLang="ja-JP" sz="1200" dirty="0" smtClean="0">
                <a:latin typeface="Century Gothic"/>
                <a:cs typeface="Century Gothic"/>
              </a:rPr>
              <a:t>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it-IT" altLang="ja-JP" sz="1200" dirty="0" smtClean="0">
                <a:latin typeface="Century Gothic"/>
                <a:cs typeface="Century Gothic"/>
              </a:rPr>
              <a:t>Gatto</a:t>
            </a:r>
            <a:r>
              <a:rPr lang="ja-JP" altLang="en-US" sz="1200" dirty="0" smtClean="0">
                <a:latin typeface="Century Gothic"/>
                <a:cs typeface="Century Gothic"/>
              </a:rPr>
              <a:t>, </a:t>
            </a:r>
            <a:r>
              <a:rPr lang="it-IT" altLang="ja-JP" sz="1200" dirty="0" err="1" smtClean="0">
                <a:latin typeface="Century Gothic"/>
                <a:cs typeface="Century Gothic"/>
              </a:rPr>
              <a:t>F</a:t>
            </a:r>
            <a:r>
              <a:rPr lang="it-IT" altLang="ja-JP" sz="1200" dirty="0" smtClean="0">
                <a:latin typeface="Century Gothic"/>
                <a:cs typeface="Century Gothic"/>
              </a:rPr>
              <a:t>.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it-IT" altLang="ja-JP" sz="1200" dirty="0" err="1" smtClean="0">
                <a:latin typeface="Century Gothic"/>
                <a:cs typeface="Century Gothic"/>
              </a:rPr>
              <a:t>Paccanoni</a:t>
            </a:r>
            <a:r>
              <a:rPr lang="it-IT" altLang="ja-JP" sz="1200" dirty="0" smtClean="0">
                <a:latin typeface="Century Gothic"/>
                <a:cs typeface="Century Gothic"/>
              </a:rPr>
              <a:t>,</a:t>
            </a:r>
            <a:r>
              <a:rPr lang="ja-JP" altLang="en-US" sz="1200" dirty="0" smtClean="0">
                <a:latin typeface="Century Gothic"/>
                <a:cs typeface="Century Gothic"/>
              </a:rPr>
              <a:t> </a:t>
            </a:r>
            <a:r>
              <a:rPr lang="it-IT" altLang="ja-JP" sz="1200" dirty="0" err="1" smtClean="0">
                <a:latin typeface="Century Gothic"/>
                <a:cs typeface="Century Gothic"/>
              </a:rPr>
              <a:t>NuovoCim</a:t>
            </a:r>
            <a:r>
              <a:rPr lang="it-IT" altLang="ja-JP" sz="1200" dirty="0" smtClean="0">
                <a:latin typeface="Century Gothic"/>
                <a:cs typeface="Century Gothic"/>
              </a:rPr>
              <a:t>. A46, 313 (</a:t>
            </a:r>
            <a:r>
              <a:rPr lang="it-IT" altLang="ja-JP" sz="1200" dirty="0">
                <a:latin typeface="Century Gothic"/>
                <a:cs typeface="Century Gothic"/>
              </a:rPr>
              <a:t>1978</a:t>
            </a:r>
            <a:r>
              <a:rPr lang="it-IT" altLang="ja-JP" sz="1200" dirty="0" smtClean="0">
                <a:latin typeface="Century Gothic"/>
                <a:cs typeface="Century Gothic"/>
              </a:rPr>
              <a:t>)</a:t>
            </a:r>
            <a:endParaRPr lang="en-US" altLang="ja-JP" sz="1200" dirty="0" smtClean="0">
              <a:latin typeface="Century Gothic"/>
              <a:cs typeface="Century Gothic"/>
            </a:endParaRP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...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702037" y="1594985"/>
            <a:ext cx="14098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nter-hadron</a:t>
            </a:r>
          </a:p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interaction</a:t>
            </a:r>
            <a:endParaRPr lang="en-US" altLang="ja-JP" sz="16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8225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grpSp>
        <p:nvGrpSpPr>
          <p:cNvPr id="7" name="図形グループ 6"/>
          <p:cNvGrpSpPr/>
          <p:nvPr/>
        </p:nvGrpSpPr>
        <p:grpSpPr>
          <a:xfrm>
            <a:off x="3841420" y="2742306"/>
            <a:ext cx="5366081" cy="3960000"/>
            <a:chOff x="3841420" y="2742306"/>
            <a:chExt cx="5366081" cy="3960000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33743" y="2742306"/>
              <a:ext cx="5273758" cy="3683001"/>
            </a:xfrm>
            <a:prstGeom prst="rect">
              <a:avLst/>
            </a:prstGeom>
          </p:spPr>
        </p:pic>
        <p:sp>
          <p:nvSpPr>
            <p:cNvPr id="24" name="正方形/長方形 23"/>
            <p:cNvSpPr/>
            <p:nvPr/>
          </p:nvSpPr>
          <p:spPr>
            <a:xfrm>
              <a:off x="3841420" y="6425307"/>
              <a:ext cx="535304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dirty="0" err="1" smtClean="0">
                  <a:latin typeface="Century Gothic"/>
                  <a:cs typeface="Century Gothic"/>
                </a:rPr>
                <a:t>H.Bando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, “Flavor Nuclei”,  PTP Suppl. 81, 197 (1985)</a:t>
              </a: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442" y="4102579"/>
            <a:ext cx="2446717" cy="2310028"/>
          </a:xfrm>
          <a:prstGeom prst="rect">
            <a:avLst/>
          </a:prstGeom>
        </p:spPr>
      </p:pic>
      <p:cxnSp>
        <p:nvCxnSpPr>
          <p:cNvPr id="26" name="直線コネクタ 25"/>
          <p:cNvCxnSpPr/>
          <p:nvPr/>
        </p:nvCxnSpPr>
        <p:spPr>
          <a:xfrm flipV="1">
            <a:off x="2499780" y="3687006"/>
            <a:ext cx="321107" cy="1426292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2070895" y="3103275"/>
            <a:ext cx="2108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Charm baryon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Λ</a:t>
            </a:r>
            <a:r>
              <a:rPr lang="en-US" altLang="ja-JP" sz="1600" baseline="-25000" dirty="0" err="1" smtClean="0">
                <a:latin typeface="Century Gothic"/>
                <a:cs typeface="Century Gothic"/>
              </a:rPr>
              <a:t>c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(udc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" y="1528612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500" dirty="0" err="1" smtClean="0">
                <a:latin typeface="Century Gothic"/>
                <a:cs typeface="Century Gothic"/>
              </a:rPr>
              <a:t>Λ(uds</a:t>
            </a:r>
            <a:r>
              <a:rPr kumimoji="1" lang="en-US" altLang="ja-JP" sz="6500" dirty="0" smtClean="0">
                <a:latin typeface="Century Gothic"/>
                <a:cs typeface="Century Gothic"/>
              </a:rPr>
              <a:t>) → </a:t>
            </a:r>
            <a:r>
              <a:rPr kumimoji="1" lang="en-US" altLang="ja-JP" sz="6500" dirty="0" err="1" smtClean="0">
                <a:latin typeface="Century Gothic"/>
                <a:cs typeface="Century Gothic"/>
              </a:rPr>
              <a:t>Λ</a:t>
            </a:r>
            <a:r>
              <a:rPr kumimoji="1" lang="en-US" altLang="ja-JP" sz="6500" baseline="-25000" dirty="0" err="1" smtClean="0">
                <a:latin typeface="Century Gothic"/>
                <a:cs typeface="Century Gothic"/>
              </a:rPr>
              <a:t>c</a:t>
            </a:r>
            <a:r>
              <a:rPr kumimoji="1" lang="en-US" altLang="ja-JP" sz="6500" dirty="0" err="1" smtClean="0">
                <a:latin typeface="Century Gothic"/>
                <a:cs typeface="Century Gothic"/>
              </a:rPr>
              <a:t>(udc</a:t>
            </a:r>
            <a:r>
              <a:rPr kumimoji="1" lang="en-US" altLang="ja-JP" sz="6500" dirty="0" smtClean="0">
                <a:latin typeface="Century Gothic"/>
                <a:cs typeface="Century Gothic"/>
              </a:rPr>
              <a:t>)</a:t>
            </a:r>
            <a:endParaRPr kumimoji="1" lang="ja-JP" altLang="en-US" sz="6500" dirty="0">
              <a:latin typeface="Century Gothic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4579" y="1179198"/>
            <a:ext cx="260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Strangeness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87372" y="1179198"/>
            <a:ext cx="2602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Charm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074606" y="538975"/>
            <a:ext cx="4994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③ 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Heavy baryon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688845" y="1573074"/>
            <a:ext cx="1222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entury Gothic"/>
                <a:cs typeface="Century Gothic"/>
              </a:rPr>
              <a:t>SU(4)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1614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2019076" y="5412355"/>
            <a:ext cx="5562828" cy="94836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74606" y="538975"/>
            <a:ext cx="4994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③ 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Heavy baryon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380254" y="1631970"/>
            <a:ext cx="47373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T. Miyamoto (HAL collaboration),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PoS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 LATTICE 2015, 090 (2016)</a:t>
            </a:r>
            <a:endParaRPr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7" name="図 6" descr="Lambda_cN_time_dependence_en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7" y="2126564"/>
            <a:ext cx="4386087" cy="3218363"/>
          </a:xfrm>
          <a:prstGeom prst="rect">
            <a:avLst/>
          </a:prstGeom>
        </p:spPr>
      </p:pic>
      <p:pic>
        <p:nvPicPr>
          <p:cNvPr id="8" name="図 7" descr="Lambda_cN_time_dependence_en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40" y="2126564"/>
            <a:ext cx="4386088" cy="3098743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756122" y="1113520"/>
            <a:ext cx="563175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2000" dirty="0" err="1" smtClean="0">
                <a:latin typeface="Century Gothic"/>
                <a:ea typeface="HG丸ｺﾞｼｯｸM-PRO"/>
                <a:cs typeface="Century Gothic"/>
              </a:rPr>
              <a:t>Λ</a:t>
            </a:r>
            <a:r>
              <a:rPr lang="en-US" altLang="ja-JP" sz="2000" baseline="-25000" dirty="0" err="1" smtClean="0"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sz="2000" dirty="0" err="1" smtClean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 potential (</a:t>
            </a:r>
            <a:r>
              <a:rPr lang="en-US" altLang="ja-JP" sz="2000" baseline="30000" dirty="0" smtClean="0">
                <a:latin typeface="Century Gothic"/>
                <a:ea typeface="HG丸ｺﾞｼｯｸM-PRO"/>
                <a:cs typeface="Century Gothic"/>
              </a:rPr>
              <a:t>1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S</a:t>
            </a:r>
            <a:r>
              <a:rPr lang="en-US" altLang="ja-JP" sz="2000" baseline="-25000" dirty="0" smtClean="0">
                <a:latin typeface="Century Gothic"/>
                <a:ea typeface="HG丸ｺﾞｼｯｸM-PRO"/>
                <a:cs typeface="Century Gothic"/>
              </a:rPr>
              <a:t>0</a:t>
            </a:r>
            <a:r>
              <a:rPr lang="en-US" altLang="en-US" sz="2000" dirty="0">
                <a:latin typeface="Century Gothic"/>
                <a:ea typeface="HG丸ｺﾞｼｯｸM-PRO"/>
                <a:cs typeface="Century Gothic"/>
              </a:rPr>
              <a:t>)</a:t>
            </a:r>
            <a:endParaRPr lang="en-US" altLang="ja-JP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019076" y="1226987"/>
            <a:ext cx="1266355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entury Gothic"/>
                <a:cs typeface="Century Gothic"/>
              </a:rPr>
              <a:t>Lattice QCD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869278" y="1849138"/>
            <a:ext cx="1337480" cy="343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1400" baseline="-25000" dirty="0" smtClean="0">
                <a:latin typeface="Century Gothic"/>
                <a:ea typeface="HG丸ｺﾞｼｯｸM-PRO"/>
                <a:cs typeface="Century Gothic"/>
              </a:rPr>
              <a:t>π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=700 MeV</a:t>
            </a:r>
            <a:endParaRPr lang="en-US" altLang="ja-JP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244424" y="1849138"/>
            <a:ext cx="1337480" cy="343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1400" baseline="-25000" dirty="0" smtClean="0">
                <a:latin typeface="Century Gothic"/>
                <a:ea typeface="HG丸ｺﾞｼｯｸM-PRO"/>
                <a:cs typeface="Century Gothic"/>
              </a:rPr>
              <a:t>π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=570 MeV</a:t>
            </a:r>
            <a:endParaRPr lang="en-US" altLang="ja-JP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115596" y="5440662"/>
            <a:ext cx="5519687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1. Attraction at middle range (r~0.5-1.5 </a:t>
            </a:r>
            <a:r>
              <a:rPr lang="en-US" altLang="ja-JP" sz="2000" dirty="0" err="1" smtClean="0">
                <a:latin typeface="Century Gothic"/>
                <a:ea typeface="HG丸ｺﾞｼｯｸM-PRO"/>
                <a:cs typeface="Century Gothic"/>
              </a:rPr>
              <a:t>fm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2. Repulsion at short distance </a:t>
            </a:r>
            <a:r>
              <a:rPr lang="en-US" altLang="ja-JP" sz="2000" dirty="0">
                <a:latin typeface="Century Gothic"/>
                <a:ea typeface="HG丸ｺﾞｼｯｸM-PRO"/>
                <a:cs typeface="Century Gothic"/>
              </a:rPr>
              <a:t>(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r&lt;0.5fm) </a:t>
            </a:r>
            <a:endParaRPr lang="en-US" altLang="ja-JP" sz="20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6544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99" y="839976"/>
            <a:ext cx="7438802" cy="6014350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573332" y="1243204"/>
            <a:ext cx="8021222" cy="5063732"/>
            <a:chOff x="573332" y="1243204"/>
            <a:chExt cx="8021222" cy="5063732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573332" y="3977181"/>
              <a:ext cx="3788421" cy="2329755"/>
              <a:chOff x="305948" y="2546061"/>
              <a:chExt cx="3788421" cy="2329755"/>
            </a:xfrm>
          </p:grpSpPr>
          <p:sp>
            <p:nvSpPr>
              <p:cNvPr id="46" name="角丸四角形 45"/>
              <p:cNvSpPr/>
              <p:nvPr/>
            </p:nvSpPr>
            <p:spPr>
              <a:xfrm>
                <a:off x="312401" y="2546061"/>
                <a:ext cx="3781968" cy="2329755"/>
              </a:xfrm>
              <a:prstGeom prst="roundRect">
                <a:avLst/>
              </a:prstGeom>
              <a:solidFill>
                <a:srgbClr val="FFFFFF"/>
              </a:solidFill>
              <a:ln w="571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305948" y="2706234"/>
                <a:ext cx="27012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dirty="0" err="1" smtClean="0">
                    <a:latin typeface="Century Gothic"/>
                    <a:cs typeface="Century Gothic"/>
                  </a:rPr>
                  <a:t>gluonic</a:t>
                </a:r>
                <a:r>
                  <a:rPr lang="en-US" altLang="ja-JP" sz="1600" dirty="0" smtClean="0">
                    <a:latin typeface="Century Gothic"/>
                    <a:cs typeface="Century Gothic"/>
                  </a:rPr>
                  <a:t> excitation modes</a:t>
                </a:r>
                <a:endParaRPr lang="ja-JP" altLang="en-US" sz="16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>
                <a:off x="1298322" y="3951094"/>
                <a:ext cx="23953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“string excitation”</a:t>
                </a:r>
                <a:endParaRPr lang="ja-JP" altLang="en-US" sz="20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49" name="フリーフォーム 48"/>
              <p:cNvSpPr/>
              <p:nvPr/>
            </p:nvSpPr>
            <p:spPr>
              <a:xfrm rot="20494407">
                <a:off x="1064025" y="3178621"/>
                <a:ext cx="2079006" cy="915166"/>
              </a:xfrm>
              <a:custGeom>
                <a:avLst/>
                <a:gdLst>
                  <a:gd name="connsiteX0" fmla="*/ 0 w 1841957"/>
                  <a:gd name="connsiteY0" fmla="*/ 567543 h 915166"/>
                  <a:gd name="connsiteX1" fmla="*/ 526274 w 1841957"/>
                  <a:gd name="connsiteY1" fmla="*/ 6889 h 915166"/>
                  <a:gd name="connsiteX2" fmla="*/ 1235599 w 1841957"/>
                  <a:gd name="connsiteY2" fmla="*/ 910800 h 915166"/>
                  <a:gd name="connsiteX3" fmla="*/ 1841957 w 1841957"/>
                  <a:gd name="connsiteY3" fmla="*/ 373030 h 91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1957" h="915166">
                    <a:moveTo>
                      <a:pt x="0" y="567543"/>
                    </a:moveTo>
                    <a:cubicBezTo>
                      <a:pt x="160170" y="258611"/>
                      <a:pt x="320341" y="-50320"/>
                      <a:pt x="526274" y="6889"/>
                    </a:cubicBezTo>
                    <a:cubicBezTo>
                      <a:pt x="732207" y="64098"/>
                      <a:pt x="1016319" y="849777"/>
                      <a:pt x="1235599" y="910800"/>
                    </a:cubicBezTo>
                    <a:cubicBezTo>
                      <a:pt x="1454879" y="971823"/>
                      <a:pt x="1841957" y="373030"/>
                      <a:pt x="1841957" y="373030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0" name="図形グループ 49"/>
              <p:cNvGrpSpPr/>
              <p:nvPr/>
            </p:nvGrpSpPr>
            <p:grpSpPr>
              <a:xfrm>
                <a:off x="2928347" y="2768586"/>
                <a:ext cx="578420" cy="769441"/>
                <a:chOff x="5460825" y="2175381"/>
                <a:chExt cx="1178395" cy="1567555"/>
              </a:xfrm>
            </p:grpSpPr>
            <p:sp>
              <p:nvSpPr>
                <p:cNvPr id="55" name="円/楕円 54"/>
                <p:cNvSpPr>
                  <a:spLocks noChangeAspect="1"/>
                </p:cNvSpPr>
                <p:nvPr/>
              </p:nvSpPr>
              <p:spPr>
                <a:xfrm>
                  <a:off x="5460825" y="2452226"/>
                  <a:ext cx="1178395" cy="1178395"/>
                </a:xfrm>
                <a:prstGeom prst="ellipse">
                  <a:avLst/>
                </a:prstGeom>
                <a:solidFill>
                  <a:srgbClr val="FFFFFF"/>
                </a:solidFill>
                <a:ln w="76200" cmpd="sng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400" b="1"/>
                </a:p>
              </p:txBody>
            </p:sp>
            <p:grpSp>
              <p:nvGrpSpPr>
                <p:cNvPr id="56" name="図形グループ 55"/>
                <p:cNvGrpSpPr/>
                <p:nvPr/>
              </p:nvGrpSpPr>
              <p:grpSpPr>
                <a:xfrm>
                  <a:off x="5483516" y="2175381"/>
                  <a:ext cx="1119936" cy="1567555"/>
                  <a:chOff x="4012031" y="915169"/>
                  <a:chExt cx="1119936" cy="1567555"/>
                </a:xfrm>
              </p:grpSpPr>
              <p:sp>
                <p:nvSpPr>
                  <p:cNvPr id="57" name="テキスト ボックス 56"/>
                  <p:cNvSpPr txBox="1"/>
                  <p:nvPr/>
                </p:nvSpPr>
                <p:spPr>
                  <a:xfrm>
                    <a:off x="4012031" y="915169"/>
                    <a:ext cx="1119936" cy="15675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400" b="1" dirty="0" smtClean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rPr>
                      <a:t>c</a:t>
                    </a:r>
                    <a:endParaRPr lang="ja-JP" altLang="en-US" sz="4400" b="1" dirty="0">
                      <a:solidFill>
                        <a:schemeClr val="accent2"/>
                      </a:solidFill>
                      <a:latin typeface="Century Gothic"/>
                      <a:cs typeface="Century Gothic"/>
                    </a:endParaRPr>
                  </a:p>
                </p:txBody>
              </p:sp>
              <p:cxnSp>
                <p:nvCxnSpPr>
                  <p:cNvPr id="58" name="直線コネクタ 57"/>
                  <p:cNvCxnSpPr/>
                  <p:nvPr/>
                </p:nvCxnSpPr>
                <p:spPr>
                  <a:xfrm>
                    <a:off x="4308921" y="1430241"/>
                    <a:ext cx="559962" cy="0"/>
                  </a:xfrm>
                  <a:prstGeom prst="line">
                    <a:avLst/>
                  </a:prstGeom>
                  <a:ln w="76200" cmpd="sng">
                    <a:solidFill>
                      <a:srgbClr val="C0504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1" name="図形グループ 50"/>
              <p:cNvGrpSpPr/>
              <p:nvPr/>
            </p:nvGrpSpPr>
            <p:grpSpPr>
              <a:xfrm>
                <a:off x="702431" y="3648527"/>
                <a:ext cx="578420" cy="769441"/>
                <a:chOff x="2504780" y="2891559"/>
                <a:chExt cx="1178395" cy="1567555"/>
              </a:xfrm>
            </p:grpSpPr>
            <p:sp>
              <p:nvSpPr>
                <p:cNvPr id="53" name="円/楕円 52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400" b="1"/>
                </a:p>
              </p:txBody>
            </p:sp>
            <p:sp>
              <p:nvSpPr>
                <p:cNvPr id="54" name="テキスト ボックス 53"/>
                <p:cNvSpPr txBox="1"/>
                <p:nvPr/>
              </p:nvSpPr>
              <p:spPr>
                <a:xfrm>
                  <a:off x="2536368" y="2891559"/>
                  <a:ext cx="1119936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400" b="1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52" name="テキスト ボックス 51"/>
              <p:cNvSpPr txBox="1"/>
              <p:nvPr/>
            </p:nvSpPr>
            <p:spPr>
              <a:xfrm>
                <a:off x="1683305" y="4283721"/>
                <a:ext cx="16368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Σ</a:t>
                </a:r>
                <a:r>
                  <a:rPr lang="en-US" altLang="ja-JP" sz="1600" b="1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, </a:t>
                </a:r>
                <a:r>
                  <a:rPr lang="en-US" altLang="ja-JP" sz="1600" b="1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Π</a:t>
                </a:r>
                <a:r>
                  <a:rPr lang="en-US" altLang="ja-JP" sz="1600" b="1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, </a:t>
                </a:r>
                <a:r>
                  <a:rPr lang="en-US" altLang="ja-JP" sz="1600" b="1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Δ</a:t>
                </a:r>
                <a:r>
                  <a:rPr lang="en-US" altLang="ja-JP" sz="1600" b="1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, </a:t>
                </a:r>
                <a:r>
                  <a:rPr lang="en-US" altLang="ja-JP" sz="1600" b="1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Φ</a:t>
                </a:r>
                <a:r>
                  <a:rPr lang="en-US" altLang="ja-JP" sz="1600" b="1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, ...</a:t>
                </a:r>
              </a:p>
              <a:p>
                <a:pPr algn="ctr"/>
                <a:r>
                  <a:rPr lang="en-US" altLang="ja-JP" sz="1400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(S, P, D, F, ...)</a:t>
                </a:r>
                <a:endParaRPr lang="ja-JP" altLang="en-US" sz="14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8" name="図形グループ 7"/>
            <p:cNvGrpSpPr/>
            <p:nvPr/>
          </p:nvGrpSpPr>
          <p:grpSpPr>
            <a:xfrm>
              <a:off x="4792646" y="1243204"/>
              <a:ext cx="3781968" cy="2329755"/>
              <a:chOff x="4770364" y="61564"/>
              <a:chExt cx="3781968" cy="2329755"/>
            </a:xfrm>
          </p:grpSpPr>
          <p:sp>
            <p:nvSpPr>
              <p:cNvPr id="33" name="角丸四角形 32"/>
              <p:cNvSpPr/>
              <p:nvPr/>
            </p:nvSpPr>
            <p:spPr>
              <a:xfrm>
                <a:off x="4770364" y="61564"/>
                <a:ext cx="3781968" cy="2329755"/>
              </a:xfrm>
              <a:prstGeom prst="roundRect">
                <a:avLst/>
              </a:prstGeom>
              <a:solidFill>
                <a:srgbClr val="FFFFFF"/>
              </a:solidFill>
              <a:ln w="571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4" name="図形グループ 33"/>
              <p:cNvGrpSpPr/>
              <p:nvPr/>
            </p:nvGrpSpPr>
            <p:grpSpPr>
              <a:xfrm>
                <a:off x="4958153" y="447773"/>
                <a:ext cx="3500871" cy="1636251"/>
                <a:chOff x="708418" y="1972299"/>
                <a:chExt cx="3500871" cy="1636251"/>
              </a:xfrm>
            </p:grpSpPr>
            <p:grpSp>
              <p:nvGrpSpPr>
                <p:cNvPr id="35" name="図形グループ 34"/>
                <p:cNvGrpSpPr/>
                <p:nvPr/>
              </p:nvGrpSpPr>
              <p:grpSpPr>
                <a:xfrm>
                  <a:off x="708418" y="1972299"/>
                  <a:ext cx="3500871" cy="1178395"/>
                  <a:chOff x="689433" y="1933522"/>
                  <a:chExt cx="3500871" cy="1178395"/>
                </a:xfrm>
              </p:grpSpPr>
              <p:sp>
                <p:nvSpPr>
                  <p:cNvPr id="37" name="フリーフォーム 36"/>
                  <p:cNvSpPr/>
                  <p:nvPr/>
                </p:nvSpPr>
                <p:spPr>
                  <a:xfrm>
                    <a:off x="1595919" y="2137312"/>
                    <a:ext cx="1922625" cy="720530"/>
                  </a:xfrm>
                  <a:custGeom>
                    <a:avLst/>
                    <a:gdLst>
                      <a:gd name="connsiteX0" fmla="*/ 0 w 5038530"/>
                      <a:gd name="connsiteY0" fmla="*/ 720530 h 720530"/>
                      <a:gd name="connsiteX1" fmla="*/ 720530 w 5038530"/>
                      <a:gd name="connsiteY1" fmla="*/ 0 h 720530"/>
                      <a:gd name="connsiteX2" fmla="*/ 1435877 w 5038530"/>
                      <a:gd name="connsiteY2" fmla="*/ 715346 h 720530"/>
                      <a:gd name="connsiteX3" fmla="*/ 2161591 w 5038530"/>
                      <a:gd name="connsiteY3" fmla="*/ 0 h 720530"/>
                      <a:gd name="connsiteX4" fmla="*/ 2876938 w 5038530"/>
                      <a:gd name="connsiteY4" fmla="*/ 715346 h 720530"/>
                      <a:gd name="connsiteX5" fmla="*/ 3602653 w 5038530"/>
                      <a:gd name="connsiteY5" fmla="*/ 5183 h 720530"/>
                      <a:gd name="connsiteX6" fmla="*/ 4323183 w 5038530"/>
                      <a:gd name="connsiteY6" fmla="*/ 715346 h 720530"/>
                      <a:gd name="connsiteX7" fmla="*/ 5038530 w 5038530"/>
                      <a:gd name="connsiteY7" fmla="*/ 0 h 720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38530" h="720530">
                        <a:moveTo>
                          <a:pt x="0" y="720530"/>
                        </a:moveTo>
                        <a:cubicBezTo>
                          <a:pt x="240608" y="360697"/>
                          <a:pt x="481217" y="864"/>
                          <a:pt x="720530" y="0"/>
                        </a:cubicBezTo>
                        <a:cubicBezTo>
                          <a:pt x="959843" y="-864"/>
                          <a:pt x="1195700" y="715346"/>
                          <a:pt x="1435877" y="715346"/>
                        </a:cubicBezTo>
                        <a:cubicBezTo>
                          <a:pt x="1676054" y="715346"/>
                          <a:pt x="1921414" y="0"/>
                          <a:pt x="2161591" y="0"/>
                        </a:cubicBezTo>
                        <a:cubicBezTo>
                          <a:pt x="2401768" y="0"/>
                          <a:pt x="2636761" y="714482"/>
                          <a:pt x="2876938" y="715346"/>
                        </a:cubicBezTo>
                        <a:cubicBezTo>
                          <a:pt x="3117115" y="716210"/>
                          <a:pt x="3361612" y="5183"/>
                          <a:pt x="3602653" y="5183"/>
                        </a:cubicBezTo>
                        <a:cubicBezTo>
                          <a:pt x="3843694" y="5183"/>
                          <a:pt x="4083870" y="716210"/>
                          <a:pt x="4323183" y="715346"/>
                        </a:cubicBezTo>
                        <a:cubicBezTo>
                          <a:pt x="4562496" y="714482"/>
                          <a:pt x="5038530" y="0"/>
                          <a:pt x="5038530" y="0"/>
                        </a:cubicBezTo>
                      </a:path>
                    </a:pathLst>
                  </a:custGeom>
                  <a:ln>
                    <a:solidFill>
                      <a:srgbClr val="C0504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38" name="図形グループ 37"/>
                  <p:cNvGrpSpPr/>
                  <p:nvPr/>
                </p:nvGrpSpPr>
                <p:grpSpPr>
                  <a:xfrm>
                    <a:off x="689433" y="1933522"/>
                    <a:ext cx="1178395" cy="1178395"/>
                    <a:chOff x="2504780" y="3226621"/>
                    <a:chExt cx="1178395" cy="1178395"/>
                  </a:xfrm>
                </p:grpSpPr>
                <p:sp>
                  <p:nvSpPr>
                    <p:cNvPr id="44" name="円/楕円 43"/>
                    <p:cNvSpPr>
                      <a:spLocks noChangeAspect="1"/>
                    </p:cNvSpPr>
                    <p:nvPr/>
                  </p:nvSpPr>
                  <p:spPr>
                    <a:xfrm>
                      <a:off x="2504780" y="3226621"/>
                      <a:ext cx="1178395" cy="1178395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rgbClr val="C0504D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45" name="テキスト ボックス 44"/>
                    <p:cNvSpPr txBox="1"/>
                    <p:nvPr/>
                  </p:nvSpPr>
                  <p:spPr>
                    <a:xfrm>
                      <a:off x="2554357" y="3367073"/>
                      <a:ext cx="1102585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ja-JP" sz="4800" dirty="0" smtClean="0">
                          <a:solidFill>
                            <a:schemeClr val="bg1"/>
                          </a:solidFill>
                          <a:latin typeface="Century Gothic"/>
                          <a:cs typeface="Century Gothic"/>
                        </a:rPr>
                        <a:t>B</a:t>
                      </a:r>
                      <a:r>
                        <a:rPr lang="en-US" altLang="ja-JP" sz="4800" baseline="30000" dirty="0" smtClean="0">
                          <a:solidFill>
                            <a:schemeClr val="bg1"/>
                          </a:solidFill>
                          <a:latin typeface="Century Gothic"/>
                          <a:cs typeface="Century Gothic"/>
                        </a:rPr>
                        <a:t>(</a:t>
                      </a:r>
                      <a:r>
                        <a:rPr lang="en-US" altLang="ja-JP" sz="4800" dirty="0" smtClean="0">
                          <a:solidFill>
                            <a:schemeClr val="bg1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lang="en-US" altLang="ja-JP" sz="4800" baseline="30000" dirty="0" smtClean="0">
                          <a:solidFill>
                            <a:schemeClr val="bg1"/>
                          </a:solidFill>
                          <a:latin typeface="Century Gothic"/>
                          <a:cs typeface="Century Gothic"/>
                        </a:rPr>
                        <a:t>)</a:t>
                      </a:r>
                      <a:endParaRPr lang="ja-JP" altLang="en-US" sz="4800" dirty="0">
                        <a:solidFill>
                          <a:schemeClr val="bg1"/>
                        </a:solidFill>
                        <a:latin typeface="Century Gothic"/>
                        <a:cs typeface="Century Gothic"/>
                      </a:endParaRPr>
                    </a:p>
                  </p:txBody>
                </p:sp>
              </p:grpSp>
              <p:grpSp>
                <p:nvGrpSpPr>
                  <p:cNvPr id="39" name="図形グループ 38"/>
                  <p:cNvGrpSpPr/>
                  <p:nvPr/>
                </p:nvGrpSpPr>
                <p:grpSpPr>
                  <a:xfrm>
                    <a:off x="3011909" y="1933522"/>
                    <a:ext cx="1178395" cy="1178395"/>
                    <a:chOff x="5460825" y="2452226"/>
                    <a:chExt cx="1178395" cy="1178395"/>
                  </a:xfrm>
                </p:grpSpPr>
                <p:sp>
                  <p:nvSpPr>
                    <p:cNvPr id="40" name="円/楕円 39"/>
                    <p:cNvSpPr>
                      <a:spLocks noChangeAspect="1"/>
                    </p:cNvSpPr>
                    <p:nvPr/>
                  </p:nvSpPr>
                  <p:spPr>
                    <a:xfrm>
                      <a:off x="5460825" y="2452226"/>
                      <a:ext cx="1178395" cy="117839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6200" cmpd="sng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41" name="図形グループ 40"/>
                    <p:cNvGrpSpPr/>
                    <p:nvPr/>
                  </p:nvGrpSpPr>
                  <p:grpSpPr>
                    <a:xfrm>
                      <a:off x="5536365" y="2632121"/>
                      <a:ext cx="1102585" cy="830997"/>
                      <a:chOff x="4064880" y="1371909"/>
                      <a:chExt cx="1102585" cy="830997"/>
                    </a:xfrm>
                  </p:grpSpPr>
                  <p:sp>
                    <p:nvSpPr>
                      <p:cNvPr id="42" name="テキスト ボックス 41"/>
                      <p:cNvSpPr txBox="1"/>
                      <p:nvPr/>
                    </p:nvSpPr>
                    <p:spPr>
                      <a:xfrm>
                        <a:off x="4064880" y="1371909"/>
                        <a:ext cx="1102585" cy="8309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altLang="ja-JP" sz="4800" dirty="0" smtClean="0">
                            <a:solidFill>
                              <a:schemeClr val="accent2"/>
                            </a:solidFill>
                            <a:latin typeface="Century Gothic"/>
                            <a:cs typeface="Century Gothic"/>
                          </a:rPr>
                          <a:t>B</a:t>
                        </a:r>
                        <a:r>
                          <a:rPr lang="en-US" altLang="ja-JP" sz="4800" baseline="30000" dirty="0" smtClean="0">
                            <a:solidFill>
                              <a:schemeClr val="accent2"/>
                            </a:solidFill>
                            <a:latin typeface="Century Gothic"/>
                            <a:cs typeface="Century Gothic"/>
                          </a:rPr>
                          <a:t>(</a:t>
                        </a:r>
                        <a:r>
                          <a:rPr lang="en-US" altLang="ja-JP" sz="4800" dirty="0" smtClean="0">
                            <a:solidFill>
                              <a:schemeClr val="accent2"/>
                            </a:solidFill>
                            <a:latin typeface="Century Gothic"/>
                            <a:cs typeface="Century Gothic"/>
                          </a:rPr>
                          <a:t>*</a:t>
                        </a:r>
                        <a:r>
                          <a:rPr lang="en-US" altLang="ja-JP" sz="4800" baseline="30000" dirty="0" smtClean="0">
                            <a:solidFill>
                              <a:schemeClr val="accent2"/>
                            </a:solidFill>
                            <a:latin typeface="Century Gothic"/>
                            <a:cs typeface="Century Gothic"/>
                          </a:rPr>
                          <a:t>)</a:t>
                        </a:r>
                        <a:endParaRPr lang="ja-JP" altLang="en-US" sz="4800" dirty="0">
                          <a:solidFill>
                            <a:schemeClr val="accent2"/>
                          </a:solidFill>
                          <a:latin typeface="Century Gothic"/>
                          <a:cs typeface="Century Gothic"/>
                        </a:endParaRPr>
                      </a:p>
                    </p:txBody>
                  </p:sp>
                  <p:cxnSp>
                    <p:nvCxnSpPr>
                      <p:cNvPr id="43" name="直線コネクタ 42"/>
                      <p:cNvCxnSpPr/>
                      <p:nvPr/>
                    </p:nvCxnSpPr>
                    <p:spPr>
                      <a:xfrm>
                        <a:off x="4308921" y="1430241"/>
                        <a:ext cx="559962" cy="0"/>
                      </a:xfrm>
                      <a:prstGeom prst="line">
                        <a:avLst/>
                      </a:prstGeom>
                      <a:ln w="76200" cmpd="sng">
                        <a:solidFill>
                          <a:srgbClr val="C0504D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sp>
              <p:nvSpPr>
                <p:cNvPr id="36" name="テキスト ボックス 35"/>
                <p:cNvSpPr txBox="1"/>
                <p:nvPr/>
              </p:nvSpPr>
              <p:spPr>
                <a:xfrm>
                  <a:off x="1170033" y="3208440"/>
                  <a:ext cx="256600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altLang="ja-JP" sz="2000" dirty="0" err="1" smtClean="0">
                      <a:solidFill>
                        <a:srgbClr val="000000"/>
                      </a:solidFill>
                      <a:latin typeface="Century Gothic"/>
                      <a:cs typeface="Century Gothic"/>
                    </a:rPr>
                    <a:t>Hadronic</a:t>
                  </a:r>
                  <a:r>
                    <a:rPr lang="nb-NO" altLang="ja-JP" sz="2000" dirty="0" smtClean="0">
                      <a:solidFill>
                        <a:srgbClr val="000000"/>
                      </a:solidFill>
                      <a:latin typeface="Century Gothic"/>
                      <a:cs typeface="Century Gothic"/>
                    </a:rPr>
                    <a:t> </a:t>
                  </a:r>
                  <a:r>
                    <a:rPr lang="nb-NO" altLang="ja-JP" sz="2000" dirty="0" err="1" smtClean="0">
                      <a:solidFill>
                        <a:srgbClr val="000000"/>
                      </a:solidFill>
                      <a:latin typeface="Century Gothic"/>
                      <a:cs typeface="Century Gothic"/>
                    </a:rPr>
                    <a:t>molecule</a:t>
                  </a:r>
                  <a:endParaRPr lang="ja-JP" altLang="en-US" sz="2000" dirty="0">
                    <a:solidFill>
                      <a:srgbClr val="000000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</p:grpSp>
        <p:grpSp>
          <p:nvGrpSpPr>
            <p:cNvPr id="9" name="図形グループ 8"/>
            <p:cNvGrpSpPr/>
            <p:nvPr/>
          </p:nvGrpSpPr>
          <p:grpSpPr>
            <a:xfrm>
              <a:off x="589660" y="1243204"/>
              <a:ext cx="3781968" cy="2329755"/>
              <a:chOff x="322276" y="61564"/>
              <a:chExt cx="3781968" cy="2329755"/>
            </a:xfrm>
          </p:grpSpPr>
          <p:sp>
            <p:nvSpPr>
              <p:cNvPr id="14" name="角丸四角形 13"/>
              <p:cNvSpPr/>
              <p:nvPr/>
            </p:nvSpPr>
            <p:spPr>
              <a:xfrm>
                <a:off x="322276" y="61564"/>
                <a:ext cx="3781968" cy="2329755"/>
              </a:xfrm>
              <a:prstGeom prst="roundRect">
                <a:avLst/>
              </a:prstGeom>
              <a:solidFill>
                <a:srgbClr val="FFFFFF"/>
              </a:solidFill>
              <a:ln w="571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5" name="図形グループ 14"/>
              <p:cNvGrpSpPr/>
              <p:nvPr/>
            </p:nvGrpSpPr>
            <p:grpSpPr>
              <a:xfrm>
                <a:off x="1512792" y="420105"/>
                <a:ext cx="578420" cy="769441"/>
                <a:chOff x="2504780" y="2891559"/>
                <a:chExt cx="1178395" cy="1567555"/>
              </a:xfrm>
            </p:grpSpPr>
            <p:sp>
              <p:nvSpPr>
                <p:cNvPr id="31" name="円/楕円 30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400" b="1"/>
                </a:p>
              </p:txBody>
            </p:sp>
            <p:sp>
              <p:nvSpPr>
                <p:cNvPr id="32" name="テキスト ボックス 31"/>
                <p:cNvSpPr txBox="1"/>
                <p:nvPr/>
              </p:nvSpPr>
              <p:spPr>
                <a:xfrm>
                  <a:off x="2536368" y="2891559"/>
                  <a:ext cx="1119936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400" b="1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6" name="図形グループ 15"/>
              <p:cNvGrpSpPr/>
              <p:nvPr/>
            </p:nvGrpSpPr>
            <p:grpSpPr>
              <a:xfrm>
                <a:off x="2056392" y="292211"/>
                <a:ext cx="578420" cy="769441"/>
                <a:chOff x="5460825" y="2175381"/>
                <a:chExt cx="1178395" cy="1567555"/>
              </a:xfrm>
            </p:grpSpPr>
            <p:sp>
              <p:nvSpPr>
                <p:cNvPr id="27" name="円/楕円 26"/>
                <p:cNvSpPr>
                  <a:spLocks noChangeAspect="1"/>
                </p:cNvSpPr>
                <p:nvPr/>
              </p:nvSpPr>
              <p:spPr>
                <a:xfrm>
                  <a:off x="5460825" y="2452226"/>
                  <a:ext cx="1178395" cy="1178395"/>
                </a:xfrm>
                <a:prstGeom prst="ellipse">
                  <a:avLst/>
                </a:prstGeom>
                <a:solidFill>
                  <a:srgbClr val="FFFFFF"/>
                </a:solidFill>
                <a:ln w="76200" cmpd="sng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400" b="1"/>
                </a:p>
              </p:txBody>
            </p:sp>
            <p:grpSp>
              <p:nvGrpSpPr>
                <p:cNvPr id="28" name="図形グループ 27"/>
                <p:cNvGrpSpPr/>
                <p:nvPr/>
              </p:nvGrpSpPr>
              <p:grpSpPr>
                <a:xfrm>
                  <a:off x="5483516" y="2175381"/>
                  <a:ext cx="1119936" cy="1567555"/>
                  <a:chOff x="4012031" y="915169"/>
                  <a:chExt cx="1119936" cy="1567555"/>
                </a:xfrm>
              </p:grpSpPr>
              <p:sp>
                <p:nvSpPr>
                  <p:cNvPr id="29" name="テキスト ボックス 28"/>
                  <p:cNvSpPr txBox="1"/>
                  <p:nvPr/>
                </p:nvSpPr>
                <p:spPr>
                  <a:xfrm>
                    <a:off x="4012031" y="915169"/>
                    <a:ext cx="1119936" cy="15675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400" b="1" dirty="0" smtClean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rPr>
                      <a:t>c</a:t>
                    </a:r>
                    <a:endParaRPr lang="ja-JP" altLang="en-US" sz="4400" b="1" dirty="0">
                      <a:solidFill>
                        <a:schemeClr val="accent2"/>
                      </a:solidFill>
                      <a:latin typeface="Century Gothic"/>
                      <a:cs typeface="Century Gothic"/>
                    </a:endParaRPr>
                  </a:p>
                </p:txBody>
              </p:sp>
              <p:cxnSp>
                <p:nvCxnSpPr>
                  <p:cNvPr id="30" name="直線コネクタ 29"/>
                  <p:cNvCxnSpPr/>
                  <p:nvPr/>
                </p:nvCxnSpPr>
                <p:spPr>
                  <a:xfrm>
                    <a:off x="4308921" y="1430241"/>
                    <a:ext cx="559962" cy="0"/>
                  </a:xfrm>
                  <a:prstGeom prst="line">
                    <a:avLst/>
                  </a:prstGeom>
                  <a:ln w="76200" cmpd="sng">
                    <a:solidFill>
                      <a:srgbClr val="C0504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7" name="円/楕円 16"/>
              <p:cNvSpPr/>
              <p:nvPr/>
            </p:nvSpPr>
            <p:spPr>
              <a:xfrm>
                <a:off x="1389484" y="254026"/>
                <a:ext cx="1540370" cy="1540370"/>
              </a:xfrm>
              <a:prstGeom prst="ellipse">
                <a:avLst/>
              </a:prstGeom>
              <a:noFill/>
              <a:ln w="571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8" name="図形グループ 17"/>
              <p:cNvGrpSpPr/>
              <p:nvPr/>
            </p:nvGrpSpPr>
            <p:grpSpPr>
              <a:xfrm>
                <a:off x="2203385" y="778271"/>
                <a:ext cx="578420" cy="769441"/>
                <a:chOff x="2504780" y="2891559"/>
                <a:chExt cx="1178395" cy="1567555"/>
              </a:xfrm>
            </p:grpSpPr>
            <p:sp>
              <p:nvSpPr>
                <p:cNvPr id="25" name="円/楕円 24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rgbClr val="1F497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400" b="1"/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2563311" y="2891559"/>
                  <a:ext cx="1066050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4400" b="1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9" name="図形グループ 18"/>
              <p:cNvGrpSpPr/>
              <p:nvPr/>
            </p:nvGrpSpPr>
            <p:grpSpPr>
              <a:xfrm>
                <a:off x="1734984" y="967701"/>
                <a:ext cx="587540" cy="769441"/>
                <a:chOff x="5442246" y="2262600"/>
                <a:chExt cx="1196974" cy="1567555"/>
              </a:xfrm>
            </p:grpSpPr>
            <p:sp>
              <p:nvSpPr>
                <p:cNvPr id="21" name="円/楕円 20"/>
                <p:cNvSpPr>
                  <a:spLocks noChangeAspect="1"/>
                </p:cNvSpPr>
                <p:nvPr/>
              </p:nvSpPr>
              <p:spPr>
                <a:xfrm>
                  <a:off x="5460825" y="2452226"/>
                  <a:ext cx="1178395" cy="1178395"/>
                </a:xfrm>
                <a:prstGeom prst="ellipse">
                  <a:avLst/>
                </a:prstGeom>
                <a:solidFill>
                  <a:srgbClr val="FFFFFF"/>
                </a:solidFill>
                <a:ln w="76200" cmpd="sng">
                  <a:solidFill>
                    <a:srgbClr val="1F497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400" b="1"/>
                </a:p>
              </p:txBody>
            </p:sp>
            <p:grpSp>
              <p:nvGrpSpPr>
                <p:cNvPr id="22" name="図形グループ 21"/>
                <p:cNvGrpSpPr/>
                <p:nvPr/>
              </p:nvGrpSpPr>
              <p:grpSpPr>
                <a:xfrm>
                  <a:off x="5442246" y="2262600"/>
                  <a:ext cx="1163717" cy="1567555"/>
                  <a:chOff x="3970761" y="1002388"/>
                  <a:chExt cx="1163717" cy="1567555"/>
                </a:xfrm>
              </p:grpSpPr>
              <p:sp>
                <p:nvSpPr>
                  <p:cNvPr id="23" name="テキスト ボックス 22"/>
                  <p:cNvSpPr txBox="1"/>
                  <p:nvPr/>
                </p:nvSpPr>
                <p:spPr>
                  <a:xfrm>
                    <a:off x="3970761" y="1002388"/>
                    <a:ext cx="1163717" cy="15675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400" b="1" dirty="0" smtClean="0">
                        <a:solidFill>
                          <a:schemeClr val="tx2"/>
                        </a:solidFill>
                        <a:latin typeface="Century Gothic"/>
                        <a:cs typeface="Century Gothic"/>
                      </a:rPr>
                      <a:t>d</a:t>
                    </a:r>
                    <a:endParaRPr lang="ja-JP" altLang="en-US" sz="4400" b="1" dirty="0">
                      <a:solidFill>
                        <a:schemeClr val="tx2"/>
                      </a:solidFill>
                      <a:latin typeface="Century Gothic"/>
                      <a:cs typeface="Century Gothic"/>
                    </a:endParaRPr>
                  </a:p>
                </p:txBody>
              </p:sp>
              <p:cxnSp>
                <p:nvCxnSpPr>
                  <p:cNvPr id="24" name="直線コネクタ 23"/>
                  <p:cNvCxnSpPr/>
                  <p:nvPr/>
                </p:nvCxnSpPr>
                <p:spPr>
                  <a:xfrm>
                    <a:off x="4308921" y="1430241"/>
                    <a:ext cx="559962" cy="0"/>
                  </a:xfrm>
                  <a:prstGeom prst="line">
                    <a:avLst/>
                  </a:prstGeom>
                  <a:ln w="76200" cmpd="sng">
                    <a:solidFill>
                      <a:srgbClr val="1F497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0" name="テキスト ボックス 19"/>
              <p:cNvSpPr txBox="1"/>
              <p:nvPr/>
            </p:nvSpPr>
            <p:spPr>
              <a:xfrm>
                <a:off x="760159" y="1781614"/>
                <a:ext cx="27751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altLang="ja-JP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Compact </a:t>
                </a:r>
                <a:r>
                  <a:rPr lang="nb-NO" altLang="ja-JP" sz="2000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multiquark</a:t>
                </a:r>
                <a:endParaRPr lang="ja-JP" altLang="en-US" sz="20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0" name="図形グループ 9"/>
            <p:cNvGrpSpPr/>
            <p:nvPr/>
          </p:nvGrpSpPr>
          <p:grpSpPr>
            <a:xfrm>
              <a:off x="4812586" y="3943655"/>
              <a:ext cx="3781968" cy="2329755"/>
              <a:chOff x="4790304" y="2512535"/>
              <a:chExt cx="3781968" cy="2329755"/>
            </a:xfrm>
          </p:grpSpPr>
          <p:sp>
            <p:nvSpPr>
              <p:cNvPr id="11" name="角丸四角形 10"/>
              <p:cNvSpPr/>
              <p:nvPr/>
            </p:nvSpPr>
            <p:spPr>
              <a:xfrm>
                <a:off x="4790304" y="2512535"/>
                <a:ext cx="3781968" cy="2329755"/>
              </a:xfrm>
              <a:prstGeom prst="roundRect">
                <a:avLst/>
              </a:prstGeom>
              <a:solidFill>
                <a:srgbClr val="FFFFFF"/>
              </a:solidFill>
              <a:ln w="571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2123" y="2608568"/>
                <a:ext cx="2465798" cy="1714500"/>
              </a:xfrm>
              <a:prstGeom prst="rect">
                <a:avLst/>
              </a:prstGeom>
            </p:spPr>
          </p:pic>
          <p:sp>
            <p:nvSpPr>
              <p:cNvPr id="13" name="テキスト ボックス 12"/>
              <p:cNvSpPr txBox="1"/>
              <p:nvPr/>
            </p:nvSpPr>
            <p:spPr>
              <a:xfrm>
                <a:off x="5696790" y="4398902"/>
                <a:ext cx="22496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altLang="ja-JP" sz="2000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Kinematic</a:t>
                </a:r>
                <a:r>
                  <a:rPr lang="nb-NO" altLang="ja-JP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nb-NO" altLang="ja-JP" sz="2000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effect</a:t>
                </a:r>
                <a:endParaRPr lang="ja-JP" altLang="en-US" sz="20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7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74606" y="538975"/>
            <a:ext cx="4994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③ 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Heavy baryon + Nucleon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71" y="2049358"/>
            <a:ext cx="2034540" cy="5943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911" y="2119098"/>
            <a:ext cx="3749040" cy="388620"/>
          </a:xfrm>
          <a:prstGeom prst="rect">
            <a:avLst/>
          </a:prstGeom>
        </p:spPr>
      </p:pic>
      <p:grpSp>
        <p:nvGrpSpPr>
          <p:cNvPr id="10" name="図形グループ 9"/>
          <p:cNvGrpSpPr/>
          <p:nvPr/>
        </p:nvGrpSpPr>
        <p:grpSpPr>
          <a:xfrm>
            <a:off x="1236250" y="3776343"/>
            <a:ext cx="3648444" cy="2074434"/>
            <a:chOff x="5157891" y="1803806"/>
            <a:chExt cx="3648444" cy="2074434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5436128" y="2062875"/>
              <a:ext cx="2560222" cy="1413565"/>
              <a:chOff x="5436128" y="2062875"/>
              <a:chExt cx="2560222" cy="1413565"/>
            </a:xfrm>
          </p:grpSpPr>
          <p:cxnSp>
            <p:nvCxnSpPr>
              <p:cNvPr id="17" name="直線矢印コネクタ 16"/>
              <p:cNvCxnSpPr/>
              <p:nvPr/>
            </p:nvCxnSpPr>
            <p:spPr>
              <a:xfrm flipV="1">
                <a:off x="5441363" y="2062875"/>
                <a:ext cx="0" cy="14135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/>
              <p:cNvCxnSpPr/>
              <p:nvPr/>
            </p:nvCxnSpPr>
            <p:spPr>
              <a:xfrm>
                <a:off x="5436128" y="3467653"/>
                <a:ext cx="256022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フリーフォーム 11"/>
            <p:cNvSpPr/>
            <p:nvPr/>
          </p:nvSpPr>
          <p:spPr>
            <a:xfrm>
              <a:off x="5438043" y="2574364"/>
              <a:ext cx="1163328" cy="891419"/>
            </a:xfrm>
            <a:custGeom>
              <a:avLst/>
              <a:gdLst>
                <a:gd name="connsiteX0" fmla="*/ 0 w 1163328"/>
                <a:gd name="connsiteY0" fmla="*/ 891419 h 891419"/>
                <a:gd name="connsiteX1" fmla="*/ 543804 w 1163328"/>
                <a:gd name="connsiteY1" fmla="*/ 709009 h 891419"/>
                <a:gd name="connsiteX2" fmla="*/ 709010 w 1163328"/>
                <a:gd name="connsiteY2" fmla="*/ 21 h 891419"/>
                <a:gd name="connsiteX3" fmla="*/ 839799 w 1163328"/>
                <a:gd name="connsiteY3" fmla="*/ 733101 h 891419"/>
                <a:gd name="connsiteX4" fmla="*/ 1163328 w 1163328"/>
                <a:gd name="connsiteY4" fmla="*/ 881094 h 89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28" h="891419">
                  <a:moveTo>
                    <a:pt x="0" y="891419"/>
                  </a:moveTo>
                  <a:cubicBezTo>
                    <a:pt x="212818" y="874497"/>
                    <a:pt x="425636" y="857575"/>
                    <a:pt x="543804" y="709009"/>
                  </a:cubicBezTo>
                  <a:cubicBezTo>
                    <a:pt x="661972" y="560443"/>
                    <a:pt x="659678" y="-3994"/>
                    <a:pt x="709010" y="21"/>
                  </a:cubicBezTo>
                  <a:cubicBezTo>
                    <a:pt x="758343" y="4036"/>
                    <a:pt x="764079" y="586255"/>
                    <a:pt x="839799" y="733101"/>
                  </a:cubicBezTo>
                  <a:cubicBezTo>
                    <a:pt x="915519" y="879946"/>
                    <a:pt x="1163328" y="881094"/>
                    <a:pt x="1163328" y="881094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>
              <a:off x="6601371" y="3455457"/>
              <a:ext cx="63777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円弧 13"/>
            <p:cNvSpPr/>
            <p:nvPr/>
          </p:nvSpPr>
          <p:spPr>
            <a:xfrm>
              <a:off x="7239144" y="3070833"/>
              <a:ext cx="1567191" cy="807407"/>
            </a:xfrm>
            <a:prstGeom prst="arc">
              <a:avLst>
                <a:gd name="adj1" fmla="val 10860657"/>
                <a:gd name="adj2" fmla="val 15489711"/>
              </a:avLst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996350" y="3306698"/>
              <a:ext cx="264315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s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157891" y="1803806"/>
              <a:ext cx="62098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err="1" smtClean="0">
                  <a:latin typeface="Century Gothic"/>
                  <a:cs typeface="Century Gothic"/>
                </a:rPr>
                <a:t>ρ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(s)</a:t>
              </a: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1894918" y="4249384"/>
            <a:ext cx="701133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peak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82278" y="4745853"/>
            <a:ext cx="160123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400" dirty="0" smtClean="0">
                <a:latin typeface="Century Gothic"/>
                <a:cs typeface="Century Gothic"/>
              </a:rPr>
              <a:t>continuum state</a:t>
            </a:r>
          </a:p>
        </p:txBody>
      </p:sp>
      <p:sp>
        <p:nvSpPr>
          <p:cNvPr id="21" name="フリーフォーム 20"/>
          <p:cNvSpPr/>
          <p:nvPr/>
        </p:nvSpPr>
        <p:spPr>
          <a:xfrm>
            <a:off x="1514487" y="4548120"/>
            <a:ext cx="813070" cy="891419"/>
          </a:xfrm>
          <a:custGeom>
            <a:avLst/>
            <a:gdLst>
              <a:gd name="connsiteX0" fmla="*/ 0 w 1163328"/>
              <a:gd name="connsiteY0" fmla="*/ 891419 h 891419"/>
              <a:gd name="connsiteX1" fmla="*/ 543804 w 1163328"/>
              <a:gd name="connsiteY1" fmla="*/ 709009 h 891419"/>
              <a:gd name="connsiteX2" fmla="*/ 709010 w 1163328"/>
              <a:gd name="connsiteY2" fmla="*/ 21 h 891419"/>
              <a:gd name="connsiteX3" fmla="*/ 839799 w 1163328"/>
              <a:gd name="connsiteY3" fmla="*/ 733101 h 891419"/>
              <a:gd name="connsiteX4" fmla="*/ 1163328 w 1163328"/>
              <a:gd name="connsiteY4" fmla="*/ 881094 h 89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328" h="891419">
                <a:moveTo>
                  <a:pt x="0" y="891419"/>
                </a:moveTo>
                <a:cubicBezTo>
                  <a:pt x="212818" y="874497"/>
                  <a:pt x="425636" y="857575"/>
                  <a:pt x="543804" y="709009"/>
                </a:cubicBezTo>
                <a:cubicBezTo>
                  <a:pt x="661972" y="560443"/>
                  <a:pt x="659678" y="-3994"/>
                  <a:pt x="709010" y="21"/>
                </a:cubicBezTo>
                <a:cubicBezTo>
                  <a:pt x="758343" y="4036"/>
                  <a:pt x="764079" y="586255"/>
                  <a:pt x="839799" y="733101"/>
                </a:cubicBezTo>
                <a:cubicBezTo>
                  <a:pt x="915519" y="879946"/>
                  <a:pt x="1163328" y="881094"/>
                  <a:pt x="1163328" y="881094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3240978" y="1113520"/>
            <a:ext cx="3547131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2000" dirty="0" err="1" smtClean="0">
                <a:latin typeface="Century Gothic"/>
                <a:ea typeface="HG丸ｺﾞｼｯｸM-PRO"/>
                <a:cs typeface="Century Gothic"/>
              </a:rPr>
              <a:t>Λ</a:t>
            </a:r>
            <a:r>
              <a:rPr lang="en-US" altLang="ja-JP" sz="2000" baseline="-25000" dirty="0" err="1" smtClean="0"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sz="20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mass in nuclear matter</a:t>
            </a:r>
            <a:endParaRPr lang="en-US" altLang="ja-JP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821533" y="1226987"/>
            <a:ext cx="1452729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entury Gothic"/>
                <a:cs typeface="Century Gothic"/>
              </a:rPr>
              <a:t>QCD sum rules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5914881" y="1531710"/>
            <a:ext cx="3284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K.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Ohtani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 et al., arXiv:1704.04902 [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hep-ph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]</a:t>
            </a:r>
            <a:endParaRPr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27" name="図形グループ 26"/>
          <p:cNvGrpSpPr/>
          <p:nvPr/>
        </p:nvGrpSpPr>
        <p:grpSpPr>
          <a:xfrm>
            <a:off x="1284788" y="2764375"/>
            <a:ext cx="3611880" cy="388620"/>
            <a:chOff x="1284788" y="2764375"/>
            <a:chExt cx="3611880" cy="388620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4788" y="2764375"/>
              <a:ext cx="3611880" cy="388620"/>
            </a:xfrm>
            <a:prstGeom prst="rect">
              <a:avLst/>
            </a:prstGeom>
          </p:spPr>
        </p:pic>
        <p:sp>
          <p:nvSpPr>
            <p:cNvPr id="26" name="正方形/長方形 25"/>
            <p:cNvSpPr/>
            <p:nvPr/>
          </p:nvSpPr>
          <p:spPr>
            <a:xfrm>
              <a:off x="1464271" y="2764376"/>
              <a:ext cx="134097" cy="164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図形グループ 31"/>
          <p:cNvGrpSpPr/>
          <p:nvPr/>
        </p:nvGrpSpPr>
        <p:grpSpPr>
          <a:xfrm>
            <a:off x="5497449" y="2853495"/>
            <a:ext cx="2390422" cy="4057650"/>
            <a:chOff x="5497449" y="2764375"/>
            <a:chExt cx="2390422" cy="405765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7449" y="2764375"/>
              <a:ext cx="2209800" cy="4057650"/>
            </a:xfrm>
            <a:prstGeom prst="rect">
              <a:avLst/>
            </a:prstGeom>
          </p:spPr>
        </p:pic>
        <p:sp>
          <p:nvSpPr>
            <p:cNvPr id="28" name="正方形/長方形 27"/>
            <p:cNvSpPr/>
            <p:nvPr/>
          </p:nvSpPr>
          <p:spPr>
            <a:xfrm>
              <a:off x="6261770" y="5695986"/>
              <a:ext cx="12103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New result</a:t>
              </a:r>
              <a:endParaRPr lang="ja-JP" altLang="en-US" sz="1600" b="1" dirty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402957" y="4653481"/>
              <a:ext cx="148491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200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Known result</a:t>
              </a:r>
            </a:p>
            <a:p>
              <a:pPr algn="ctr"/>
              <a:r>
                <a:rPr lang="en-US" altLang="ja-JP" sz="1000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(factorization</a:t>
              </a:r>
              <a:r>
                <a:rPr lang="ja-JP" altLang="en-US" sz="1000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sz="1000" b="1" dirty="0" err="1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ansatz</a:t>
              </a:r>
              <a:r>
                <a:rPr lang="en-US" altLang="ja-JP" sz="1000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)</a:t>
              </a:r>
              <a:endParaRPr lang="ja-JP" altLang="en-US" sz="1000" b="1" dirty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0" name="右矢印 29"/>
          <p:cNvSpPr/>
          <p:nvPr/>
        </p:nvSpPr>
        <p:spPr>
          <a:xfrm>
            <a:off x="4973822" y="4742481"/>
            <a:ext cx="367654" cy="46097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7587047" y="5715826"/>
            <a:ext cx="154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ΔM=-20 MeV</a:t>
            </a:r>
          </a:p>
          <a:p>
            <a:pPr algn="ctr"/>
            <a:r>
              <a:rPr lang="en-US" altLang="ja-JP" sz="12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(attraction)</a:t>
            </a:r>
            <a:endParaRPr lang="ja-JP" altLang="en-US" sz="1200" b="1" dirty="0">
              <a:solidFill>
                <a:srgbClr val="FF0000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7505847" y="5813347"/>
            <a:ext cx="155965" cy="15596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469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655E-7 5.39477E-6 L -0.02709 5.39477E-6 " pathEditMode="relative" ptsTypes="AA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30" grpId="0" animBg="1"/>
      <p:bldP spid="33" grpId="0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696" y="3909404"/>
            <a:ext cx="2856007" cy="2485784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5341358" y="6290019"/>
            <a:ext cx="332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Y. Yamaguchi, S.Y., A.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Hosaka</a:t>
            </a:r>
            <a:r>
              <a:rPr lang="en-US" altLang="ja-JP" sz="1200" dirty="0" smtClean="0">
                <a:latin typeface="Century Gothic"/>
                <a:cs typeface="Century Gothic"/>
              </a:rPr>
              <a:t>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200" dirty="0" smtClean="0">
                <a:latin typeface="Century Gothic"/>
                <a:cs typeface="Century Gothic"/>
              </a:rPr>
              <a:t>. Phys. A927, 110 (2014)</a:t>
            </a:r>
            <a:endParaRPr lang="en-US" altLang="ja-JP" sz="1200" dirty="0">
              <a:latin typeface="Century Gothic"/>
              <a:cs typeface="Century Gothic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697955" y="413292"/>
            <a:ext cx="374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 smtClean="0">
                <a:latin typeface="Century Gothic"/>
                <a:cs typeface="Century Gothic"/>
              </a:rPr>
              <a:t>Charm/bottom “light” </a:t>
            </a:r>
            <a:r>
              <a:rPr kumimoji="1" lang="en-US" altLang="ja-JP" sz="2000" dirty="0" smtClean="0">
                <a:latin typeface="Century Gothic"/>
                <a:cs typeface="Century Gothic"/>
              </a:rPr>
              <a:t>nuclei 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341226" y="4202446"/>
            <a:ext cx="8769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latin typeface="Century Gothic"/>
                <a:cs typeface="Century Gothic"/>
              </a:rPr>
              <a:t>D</a:t>
            </a:r>
            <a:r>
              <a:rPr lang="en-US" altLang="en-US" baseline="30000" dirty="0">
                <a:latin typeface="Century Gothic"/>
                <a:cs typeface="Century Gothic"/>
              </a:rPr>
              <a:t>(*)</a:t>
            </a:r>
            <a:r>
              <a:rPr lang="en-US" altLang="en-US" dirty="0" smtClean="0">
                <a:latin typeface="Century Gothic"/>
                <a:cs typeface="Century Gothic"/>
              </a:rPr>
              <a:t>NN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229709" y="4937803"/>
            <a:ext cx="6587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latin typeface="Century Gothic"/>
                <a:cs typeface="Century Gothic"/>
              </a:rPr>
              <a:t>BNN</a:t>
            </a:r>
          </a:p>
        </p:txBody>
      </p:sp>
      <p:cxnSp>
        <p:nvCxnSpPr>
          <p:cNvPr id="41" name="直線コネクタ 40"/>
          <p:cNvCxnSpPr/>
          <p:nvPr/>
        </p:nvCxnSpPr>
        <p:spPr>
          <a:xfrm>
            <a:off x="6443129" y="4282391"/>
            <a:ext cx="137042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図形グループ 41"/>
          <p:cNvGrpSpPr/>
          <p:nvPr/>
        </p:nvGrpSpPr>
        <p:grpSpPr>
          <a:xfrm>
            <a:off x="198082" y="4073970"/>
            <a:ext cx="4486717" cy="2705003"/>
            <a:chOff x="198082" y="4090188"/>
            <a:chExt cx="4486717" cy="2705003"/>
          </a:xfrm>
        </p:grpSpPr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3620" y="4090188"/>
              <a:ext cx="3771179" cy="2316157"/>
            </a:xfrm>
            <a:prstGeom prst="rect">
              <a:avLst/>
            </a:prstGeom>
          </p:spPr>
        </p:pic>
        <p:sp>
          <p:nvSpPr>
            <p:cNvPr id="44" name="テキスト ボックス 43"/>
            <p:cNvSpPr txBox="1"/>
            <p:nvPr/>
          </p:nvSpPr>
          <p:spPr>
            <a:xfrm>
              <a:off x="947337" y="6333526"/>
              <a:ext cx="3682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M. Bayer, C. W. Xiao, T.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Hyodo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, A. Dote, M. Oka, E.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Oset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, Phys. Rev. C86, 044004 (2012)</a:t>
              </a:r>
              <a:endParaRPr lang="en-US" altLang="ja-JP" sz="1200" dirty="0"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98082" y="4684915"/>
              <a:ext cx="69795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en-US" dirty="0" smtClean="0">
                  <a:latin typeface="Century Gothic"/>
                  <a:cs typeface="Century Gothic"/>
                </a:rPr>
                <a:t>DNN</a:t>
              </a: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873332" y="755997"/>
            <a:ext cx="7911268" cy="3127259"/>
            <a:chOff x="873332" y="3712536"/>
            <a:chExt cx="7911268" cy="3127259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5417807" y="6378130"/>
              <a:ext cx="3324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S. Maeda, M. Oka, A. Yokota, E.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Hiyama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, Y-R. Liu,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Pog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. 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Ther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. Exp. Phys. 2016, 023D02</a:t>
              </a:r>
              <a:endParaRPr lang="en-US" altLang="ja-JP" sz="1200" dirty="0">
                <a:latin typeface="Century Gothic"/>
                <a:cs typeface="Century Gothic"/>
              </a:endParaRP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873332" y="3926262"/>
              <a:ext cx="3585153" cy="2906807"/>
              <a:chOff x="579169" y="905370"/>
              <a:chExt cx="3585153" cy="2906807"/>
            </a:xfrm>
          </p:grpSpPr>
          <p:pic>
            <p:nvPicPr>
              <p:cNvPr id="35" name="図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169" y="905370"/>
                <a:ext cx="3585153" cy="2545978"/>
              </a:xfrm>
              <a:prstGeom prst="rect">
                <a:avLst/>
              </a:prstGeom>
            </p:spPr>
          </p:pic>
          <p:sp>
            <p:nvSpPr>
              <p:cNvPr id="36" name="テキスト ボックス 35"/>
              <p:cNvSpPr txBox="1"/>
              <p:nvPr/>
            </p:nvSpPr>
            <p:spPr>
              <a:xfrm>
                <a:off x="1275913" y="3350512"/>
                <a:ext cx="27118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cs typeface="Century Gothic"/>
                  </a:rPr>
                  <a:t>A. Yokota, E. </a:t>
                </a:r>
                <a:r>
                  <a:rPr lang="en-US" altLang="ja-JP" sz="1200" dirty="0" err="1" smtClean="0">
                    <a:latin typeface="Century Gothic"/>
                    <a:cs typeface="Century Gothic"/>
                  </a:rPr>
                  <a:t>Hiyama</a:t>
                </a:r>
                <a:r>
                  <a:rPr lang="en-US" altLang="ja-JP" sz="1200" dirty="0" smtClean="0">
                    <a:latin typeface="Century Gothic"/>
                    <a:cs typeface="Century Gothic"/>
                  </a:rPr>
                  <a:t>, M. Oka,</a:t>
                </a:r>
                <a:endParaRPr lang="en-US" altLang="ja-JP" sz="1200" dirty="0">
                  <a:latin typeface="Century Gothic"/>
                  <a:cs typeface="Century Gothic"/>
                </a:endParaRPr>
              </a:p>
              <a:p>
                <a:r>
                  <a:rPr lang="en-US" altLang="ja-JP" sz="1200" dirty="0" err="1" smtClean="0">
                    <a:latin typeface="Century Gothic"/>
                    <a:cs typeface="Century Gothic"/>
                  </a:rPr>
                  <a:t>Pog</a:t>
                </a:r>
                <a:r>
                  <a:rPr lang="en-US" altLang="ja-JP" sz="1200" dirty="0" smtClean="0">
                    <a:latin typeface="Century Gothic"/>
                    <a:cs typeface="Century Gothic"/>
                  </a:rPr>
                  <a:t>. </a:t>
                </a:r>
                <a:r>
                  <a:rPr lang="en-US" altLang="ja-JP" sz="1200" dirty="0" err="1" smtClean="0">
                    <a:latin typeface="Century Gothic"/>
                    <a:cs typeface="Century Gothic"/>
                  </a:rPr>
                  <a:t>Ther</a:t>
                </a:r>
                <a:r>
                  <a:rPr lang="en-US" altLang="ja-JP" sz="1200" dirty="0" smtClean="0">
                    <a:latin typeface="Century Gothic"/>
                    <a:cs typeface="Century Gothic"/>
                  </a:rPr>
                  <a:t>. Exp. Phys. 2013, 113D01</a:t>
                </a:r>
                <a:endParaRPr lang="en-US" altLang="ja-JP" sz="12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2915789" y="2001752"/>
                <a:ext cx="96913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entury Gothic"/>
                    <a:cs typeface="Century Gothic"/>
                  </a:rPr>
                  <a:t>J/</a:t>
                </a:r>
                <a:r>
                  <a:rPr lang="en-US" altLang="en-US" dirty="0" err="1" smtClean="0">
                    <a:latin typeface="Century Gothic"/>
                    <a:cs typeface="Century Gothic"/>
                  </a:rPr>
                  <a:t>ψNN</a:t>
                </a:r>
                <a:endParaRPr lang="en-US" altLang="en-US" dirty="0" smtClean="0">
                  <a:latin typeface="Century Gothic"/>
                  <a:cs typeface="Century Gothic"/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2915789" y="2489770"/>
                <a:ext cx="80021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pc="-300" dirty="0" err="1" smtClean="0">
                    <a:latin typeface="Century Gothic"/>
                    <a:cs typeface="Century Gothic"/>
                  </a:rPr>
                  <a:t>η</a:t>
                </a:r>
                <a:r>
                  <a:rPr lang="en-US" altLang="ja-JP" spc="-300" baseline="-25000" dirty="0" err="1" smtClean="0">
                    <a:latin typeface="Century Gothic"/>
                    <a:cs typeface="Century Gothic"/>
                  </a:rPr>
                  <a:t>c</a:t>
                </a:r>
                <a:r>
                  <a:rPr lang="en-US" altLang="ja-JP" spc="-300" baseline="-25000" dirty="0" smtClean="0">
                    <a:latin typeface="Century Gothic"/>
                    <a:cs typeface="Century Gothic"/>
                  </a:rPr>
                  <a:t>          </a:t>
                </a:r>
                <a:r>
                  <a:rPr lang="en-US" altLang="en-US" spc="-300" dirty="0" smtClean="0">
                    <a:latin typeface="Century Gothic"/>
                    <a:cs typeface="Century Gothic"/>
                  </a:rPr>
                  <a:t>N  N</a:t>
                </a:r>
              </a:p>
            </p:txBody>
          </p:sp>
        </p:grpSp>
        <p:sp>
          <p:nvSpPr>
            <p:cNvPr id="46" name="テキスト ボックス 45"/>
            <p:cNvSpPr txBox="1"/>
            <p:nvPr/>
          </p:nvSpPr>
          <p:spPr>
            <a:xfrm>
              <a:off x="7475504" y="5759083"/>
              <a:ext cx="82586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pc="-300" dirty="0" err="1" smtClean="0">
                  <a:latin typeface="Century Gothic"/>
                  <a:cs typeface="Century Gothic"/>
                </a:rPr>
                <a:t>Λ</a:t>
              </a:r>
              <a:r>
                <a:rPr lang="en-US" altLang="ja-JP" spc="-300" baseline="-25000" dirty="0" err="1" smtClean="0">
                  <a:latin typeface="Century Gothic"/>
                  <a:cs typeface="Century Gothic"/>
                </a:rPr>
                <a:t>c</a:t>
              </a:r>
              <a:r>
                <a:rPr lang="en-US" altLang="ja-JP" spc="-300" baseline="-25000" dirty="0" smtClean="0">
                  <a:latin typeface="Century Gothic"/>
                  <a:cs typeface="Century Gothic"/>
                </a:rPr>
                <a:t>        </a:t>
              </a:r>
              <a:r>
                <a:rPr lang="en-US" altLang="en-US" spc="-300" dirty="0" smtClean="0">
                  <a:latin typeface="Century Gothic"/>
                  <a:cs typeface="Century Gothic"/>
                </a:rPr>
                <a:t>N  N</a:t>
              </a:r>
            </a:p>
          </p:txBody>
        </p:sp>
        <p:pic>
          <p:nvPicPr>
            <p:cNvPr id="48" name="図 47" descr="3b-be_re-d3.eps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792" y="3712536"/>
              <a:ext cx="3860808" cy="2895606"/>
            </a:xfrm>
            <a:prstGeom prst="rect">
              <a:avLst/>
            </a:prstGeom>
          </p:spPr>
        </p:pic>
      </p:grpSp>
      <p:sp>
        <p:nvSpPr>
          <p:cNvPr id="3" name="正方形/長方形 2"/>
          <p:cNvSpPr/>
          <p:nvPr/>
        </p:nvSpPr>
        <p:spPr>
          <a:xfrm>
            <a:off x="5201477" y="3876530"/>
            <a:ext cx="3605209" cy="2875154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41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grpSp>
        <p:nvGrpSpPr>
          <p:cNvPr id="8" name="図形グループ 7"/>
          <p:cNvGrpSpPr/>
          <p:nvPr/>
        </p:nvGrpSpPr>
        <p:grpSpPr>
          <a:xfrm>
            <a:off x="2129585" y="1092993"/>
            <a:ext cx="4884830" cy="2523623"/>
            <a:chOff x="2129585" y="3976298"/>
            <a:chExt cx="4884830" cy="2523623"/>
          </a:xfrm>
        </p:grpSpPr>
        <p:grpSp>
          <p:nvGrpSpPr>
            <p:cNvPr id="9" name="図形グループ 8"/>
            <p:cNvGrpSpPr/>
            <p:nvPr/>
          </p:nvGrpSpPr>
          <p:grpSpPr>
            <a:xfrm>
              <a:off x="6241166" y="4500145"/>
              <a:ext cx="402950" cy="523220"/>
              <a:chOff x="6534901" y="1621838"/>
              <a:chExt cx="402950" cy="523220"/>
            </a:xfrm>
          </p:grpSpPr>
          <p:sp>
            <p:nvSpPr>
              <p:cNvPr id="31" name="円/楕円 30"/>
              <p:cNvSpPr>
                <a:spLocks noChangeAspect="1"/>
              </p:cNvSpPr>
              <p:nvPr/>
            </p:nvSpPr>
            <p:spPr>
              <a:xfrm>
                <a:off x="6545285" y="1742682"/>
                <a:ext cx="364272" cy="364273"/>
              </a:xfrm>
              <a:prstGeom prst="ellipse">
                <a:avLst/>
              </a:prstGeom>
              <a:solidFill>
                <a:srgbClr val="1F497D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6534901" y="1621838"/>
                <a:ext cx="4029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0" name="図形グループ 9"/>
            <p:cNvGrpSpPr/>
            <p:nvPr/>
          </p:nvGrpSpPr>
          <p:grpSpPr>
            <a:xfrm>
              <a:off x="5292233" y="4517464"/>
              <a:ext cx="402950" cy="523220"/>
              <a:chOff x="2735962" y="2908804"/>
              <a:chExt cx="720749" cy="935874"/>
            </a:xfrm>
          </p:grpSpPr>
          <p:sp>
            <p:nvSpPr>
              <p:cNvPr id="29" name="円/楕円 28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2735962" y="2908804"/>
                <a:ext cx="72074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1" name="図形グループ 10"/>
            <p:cNvGrpSpPr/>
            <p:nvPr/>
          </p:nvGrpSpPr>
          <p:grpSpPr>
            <a:xfrm>
              <a:off x="5822597" y="5233627"/>
              <a:ext cx="430652" cy="523220"/>
              <a:chOff x="2682792" y="2931520"/>
              <a:chExt cx="770299" cy="935874"/>
            </a:xfrm>
          </p:grpSpPr>
          <p:sp>
            <p:nvSpPr>
              <p:cNvPr id="27" name="円/楕円 26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2682792" y="2931520"/>
                <a:ext cx="77029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d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4871261" y="3976298"/>
              <a:ext cx="2143154" cy="2143151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0"/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3380013" y="5093234"/>
              <a:ext cx="1526494" cy="0"/>
            </a:xfrm>
            <a:prstGeom prst="line">
              <a:avLst/>
            </a:prstGeom>
            <a:ln w="57150" cmpd="sng">
              <a:solidFill>
                <a:schemeClr val="accent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2389172" y="5722718"/>
              <a:ext cx="754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D, D*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418455" y="6130589"/>
              <a:ext cx="1133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N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ucleon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2129585" y="4492318"/>
              <a:ext cx="1213248" cy="1213246"/>
              <a:chOff x="2129585" y="4492318"/>
              <a:chExt cx="1213248" cy="1213246"/>
            </a:xfrm>
          </p:grpSpPr>
          <p:grpSp>
            <p:nvGrpSpPr>
              <p:cNvPr id="19" name="図形グループ 18"/>
              <p:cNvGrpSpPr/>
              <p:nvPr/>
            </p:nvGrpSpPr>
            <p:grpSpPr>
              <a:xfrm>
                <a:off x="2799074" y="4554186"/>
                <a:ext cx="402950" cy="523220"/>
                <a:chOff x="6534901" y="1638602"/>
                <a:chExt cx="402950" cy="523220"/>
              </a:xfrm>
            </p:grpSpPr>
            <p:sp>
              <p:nvSpPr>
                <p:cNvPr id="25" name="円/楕円 24"/>
                <p:cNvSpPr>
                  <a:spLocks noChangeAspect="1"/>
                </p:cNvSpPr>
                <p:nvPr/>
              </p:nvSpPr>
              <p:spPr>
                <a:xfrm>
                  <a:off x="6545285" y="1742682"/>
                  <a:ext cx="364272" cy="364273"/>
                </a:xfrm>
                <a:prstGeom prst="ellipse">
                  <a:avLst/>
                </a:prstGeom>
                <a:solidFill>
                  <a:srgbClr val="1F497D"/>
                </a:solidFill>
                <a:ln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6534901" y="1638602"/>
                  <a:ext cx="4029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2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20" name="図形グループ 19"/>
              <p:cNvGrpSpPr/>
              <p:nvPr/>
            </p:nvGrpSpPr>
            <p:grpSpPr>
              <a:xfrm>
                <a:off x="2240607" y="4740309"/>
                <a:ext cx="658806" cy="832297"/>
                <a:chOff x="2504780" y="2916300"/>
                <a:chExt cx="1178395" cy="1488716"/>
              </a:xfrm>
            </p:grpSpPr>
            <p:sp>
              <p:nvSpPr>
                <p:cNvPr id="23" name="円/楕円 22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2573684" y="2916300"/>
                  <a:ext cx="1015319" cy="14474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8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cxnSp>
            <p:nvCxnSpPr>
              <p:cNvPr id="21" name="直線コネクタ 20"/>
              <p:cNvCxnSpPr/>
              <p:nvPr/>
            </p:nvCxnSpPr>
            <p:spPr>
              <a:xfrm>
                <a:off x="2418703" y="5014166"/>
                <a:ext cx="299340" cy="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円/楕円 21"/>
              <p:cNvSpPr>
                <a:spLocks noChangeAspect="1"/>
              </p:cNvSpPr>
              <p:nvPr/>
            </p:nvSpPr>
            <p:spPr>
              <a:xfrm>
                <a:off x="2129585" y="4492318"/>
                <a:ext cx="1213248" cy="121324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 w="762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0"/>
              </a:p>
            </p:txBody>
          </p:sp>
        </p:grpSp>
        <p:cxnSp>
          <p:nvCxnSpPr>
            <p:cNvPr id="17" name="直線コネクタ 16"/>
            <p:cNvCxnSpPr/>
            <p:nvPr/>
          </p:nvCxnSpPr>
          <p:spPr>
            <a:xfrm>
              <a:off x="2492940" y="5810195"/>
              <a:ext cx="131031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2787968" y="5810195"/>
              <a:ext cx="131031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図形グループ 32"/>
          <p:cNvGrpSpPr/>
          <p:nvPr/>
        </p:nvGrpSpPr>
        <p:grpSpPr>
          <a:xfrm>
            <a:off x="1321375" y="1935093"/>
            <a:ext cx="742386" cy="523220"/>
            <a:chOff x="1646786" y="3925876"/>
            <a:chExt cx="742386" cy="523220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1646786" y="3925876"/>
              <a:ext cx="7423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err="1" smtClean="0">
                  <a:latin typeface="Century Gothic"/>
                  <a:ea typeface="HG丸ｺﾞｼｯｸM-PRO"/>
                  <a:cs typeface="Century Gothic"/>
                </a:rPr>
                <a:t>Qq</a:t>
              </a:r>
              <a:endParaRPr lang="en-US" altLang="ja-JP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35" name="直線コネクタ 34"/>
            <p:cNvCxnSpPr/>
            <p:nvPr/>
          </p:nvCxnSpPr>
          <p:spPr>
            <a:xfrm>
              <a:off x="1797458" y="4021278"/>
              <a:ext cx="186804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テキスト ボックス 35"/>
          <p:cNvSpPr txBox="1"/>
          <p:nvPr/>
        </p:nvSpPr>
        <p:spPr>
          <a:xfrm>
            <a:off x="1167410" y="3820788"/>
            <a:ext cx="6809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What is the interaction?</a:t>
            </a:r>
            <a:endParaRPr lang="en-US" altLang="ja-JP" sz="44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697955" y="413292"/>
            <a:ext cx="374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 smtClean="0">
                <a:latin typeface="Century Gothic"/>
                <a:cs typeface="Century Gothic"/>
              </a:rPr>
              <a:t>Charm/bottom “light” </a:t>
            </a:r>
            <a:r>
              <a:rPr kumimoji="1" lang="en-US" altLang="ja-JP" sz="2000" dirty="0" smtClean="0">
                <a:latin typeface="Century Gothic"/>
                <a:cs typeface="Century Gothic"/>
              </a:rPr>
              <a:t>nuclei 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23434" y="569773"/>
            <a:ext cx="1700030" cy="52322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endParaRPr kumimoji="1" lang="ja-JP" alt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8462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cxnSp>
        <p:nvCxnSpPr>
          <p:cNvPr id="13" name="直線コネクタ 12"/>
          <p:cNvCxnSpPr/>
          <p:nvPr/>
        </p:nvCxnSpPr>
        <p:spPr>
          <a:xfrm>
            <a:off x="3381498" y="2209929"/>
            <a:ext cx="1526494" cy="0"/>
          </a:xfrm>
          <a:prstGeom prst="line">
            <a:avLst/>
          </a:prstGeom>
          <a:ln w="57150" cmpd="sng">
            <a:solidFill>
              <a:schemeClr val="accent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図形グループ 2"/>
          <p:cNvGrpSpPr/>
          <p:nvPr/>
        </p:nvGrpSpPr>
        <p:grpSpPr>
          <a:xfrm>
            <a:off x="4871261" y="1092993"/>
            <a:ext cx="2143154" cy="2523623"/>
            <a:chOff x="4871261" y="1092993"/>
            <a:chExt cx="2143154" cy="2523623"/>
          </a:xfrm>
        </p:grpSpPr>
        <p:grpSp>
          <p:nvGrpSpPr>
            <p:cNvPr id="9" name="図形グループ 8"/>
            <p:cNvGrpSpPr/>
            <p:nvPr/>
          </p:nvGrpSpPr>
          <p:grpSpPr>
            <a:xfrm>
              <a:off x="6241166" y="1616840"/>
              <a:ext cx="402950" cy="523220"/>
              <a:chOff x="6534901" y="1621838"/>
              <a:chExt cx="402950" cy="523220"/>
            </a:xfrm>
          </p:grpSpPr>
          <p:sp>
            <p:nvSpPr>
              <p:cNvPr id="31" name="円/楕円 30"/>
              <p:cNvSpPr>
                <a:spLocks noChangeAspect="1"/>
              </p:cNvSpPr>
              <p:nvPr/>
            </p:nvSpPr>
            <p:spPr>
              <a:xfrm>
                <a:off x="6545285" y="1742682"/>
                <a:ext cx="364272" cy="364273"/>
              </a:xfrm>
              <a:prstGeom prst="ellipse">
                <a:avLst/>
              </a:prstGeom>
              <a:solidFill>
                <a:srgbClr val="1F497D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6534901" y="1621838"/>
                <a:ext cx="4029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0" name="図形グループ 9"/>
            <p:cNvGrpSpPr/>
            <p:nvPr/>
          </p:nvGrpSpPr>
          <p:grpSpPr>
            <a:xfrm>
              <a:off x="5292233" y="1634159"/>
              <a:ext cx="402950" cy="523220"/>
              <a:chOff x="2735962" y="2908804"/>
              <a:chExt cx="720749" cy="935874"/>
            </a:xfrm>
          </p:grpSpPr>
          <p:sp>
            <p:nvSpPr>
              <p:cNvPr id="29" name="円/楕円 28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2735962" y="2908804"/>
                <a:ext cx="72074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1" name="図形グループ 10"/>
            <p:cNvGrpSpPr/>
            <p:nvPr/>
          </p:nvGrpSpPr>
          <p:grpSpPr>
            <a:xfrm>
              <a:off x="5822597" y="2350322"/>
              <a:ext cx="430652" cy="523220"/>
              <a:chOff x="2682792" y="2931520"/>
              <a:chExt cx="770299" cy="935874"/>
            </a:xfrm>
          </p:grpSpPr>
          <p:sp>
            <p:nvSpPr>
              <p:cNvPr id="27" name="円/楕円 26"/>
              <p:cNvSpPr>
                <a:spLocks noChangeAspect="1"/>
              </p:cNvSpPr>
              <p:nvPr/>
            </p:nvSpPr>
            <p:spPr>
              <a:xfrm>
                <a:off x="2754536" y="3124955"/>
                <a:ext cx="651566" cy="651568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80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2682792" y="2931520"/>
                <a:ext cx="770299" cy="93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d</a:t>
                </a:r>
                <a:endParaRPr lang="ja-JP" altLang="en-US" sz="28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4871261" y="1092993"/>
              <a:ext cx="2143154" cy="2143151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 w="762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418455" y="3247284"/>
              <a:ext cx="1133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N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ucleon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1321375" y="1609013"/>
            <a:ext cx="2021458" cy="1599732"/>
            <a:chOff x="1321375" y="1609013"/>
            <a:chExt cx="2021458" cy="1599732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2389172" y="2839413"/>
              <a:ext cx="754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D, D*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2129585" y="1609013"/>
              <a:ext cx="1213248" cy="1213246"/>
              <a:chOff x="2129585" y="4492318"/>
              <a:chExt cx="1213248" cy="1213246"/>
            </a:xfrm>
          </p:grpSpPr>
          <p:grpSp>
            <p:nvGrpSpPr>
              <p:cNvPr id="19" name="図形グループ 18"/>
              <p:cNvGrpSpPr/>
              <p:nvPr/>
            </p:nvGrpSpPr>
            <p:grpSpPr>
              <a:xfrm>
                <a:off x="2799074" y="4554186"/>
                <a:ext cx="402950" cy="523220"/>
                <a:chOff x="6534901" y="1638602"/>
                <a:chExt cx="402950" cy="523220"/>
              </a:xfrm>
            </p:grpSpPr>
            <p:sp>
              <p:nvSpPr>
                <p:cNvPr id="25" name="円/楕円 24"/>
                <p:cNvSpPr>
                  <a:spLocks noChangeAspect="1"/>
                </p:cNvSpPr>
                <p:nvPr/>
              </p:nvSpPr>
              <p:spPr>
                <a:xfrm>
                  <a:off x="6545285" y="1742682"/>
                  <a:ext cx="364272" cy="364273"/>
                </a:xfrm>
                <a:prstGeom prst="ellipse">
                  <a:avLst/>
                </a:prstGeom>
                <a:solidFill>
                  <a:srgbClr val="1F497D"/>
                </a:solidFill>
                <a:ln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6534901" y="1638602"/>
                  <a:ext cx="40295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u</a:t>
                  </a:r>
                  <a:endParaRPr lang="ja-JP" altLang="en-US" sz="2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20" name="図形グループ 19"/>
              <p:cNvGrpSpPr/>
              <p:nvPr/>
            </p:nvGrpSpPr>
            <p:grpSpPr>
              <a:xfrm>
                <a:off x="2240607" y="4740309"/>
                <a:ext cx="658806" cy="832297"/>
                <a:chOff x="2504780" y="2916300"/>
                <a:chExt cx="1178395" cy="1488716"/>
              </a:xfrm>
            </p:grpSpPr>
            <p:sp>
              <p:nvSpPr>
                <p:cNvPr id="23" name="円/楕円 22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4800"/>
                </a:p>
              </p:txBody>
            </p:sp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2573684" y="2916300"/>
                  <a:ext cx="1015319" cy="14474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8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8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cxnSp>
            <p:nvCxnSpPr>
              <p:cNvPr id="21" name="直線コネクタ 20"/>
              <p:cNvCxnSpPr/>
              <p:nvPr/>
            </p:nvCxnSpPr>
            <p:spPr>
              <a:xfrm>
                <a:off x="2418703" y="5014166"/>
                <a:ext cx="299340" cy="0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円/楕円 21"/>
              <p:cNvSpPr>
                <a:spLocks noChangeAspect="1"/>
              </p:cNvSpPr>
              <p:nvPr/>
            </p:nvSpPr>
            <p:spPr>
              <a:xfrm>
                <a:off x="2129585" y="4492318"/>
                <a:ext cx="1213248" cy="121324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 w="762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0"/>
              </a:p>
            </p:txBody>
          </p:sp>
        </p:grpSp>
        <p:cxnSp>
          <p:nvCxnSpPr>
            <p:cNvPr id="17" name="直線コネクタ 16"/>
            <p:cNvCxnSpPr/>
            <p:nvPr/>
          </p:nvCxnSpPr>
          <p:spPr>
            <a:xfrm>
              <a:off x="2492940" y="2926890"/>
              <a:ext cx="131031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2787968" y="2926890"/>
              <a:ext cx="131031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図形グループ 32"/>
            <p:cNvGrpSpPr/>
            <p:nvPr/>
          </p:nvGrpSpPr>
          <p:grpSpPr>
            <a:xfrm>
              <a:off x="1321375" y="1935093"/>
              <a:ext cx="742386" cy="523220"/>
              <a:chOff x="1646786" y="3925876"/>
              <a:chExt cx="742386" cy="523220"/>
            </a:xfrm>
          </p:grpSpPr>
          <p:sp>
            <p:nvSpPr>
              <p:cNvPr id="34" name="テキスト ボックス 33"/>
              <p:cNvSpPr txBox="1"/>
              <p:nvPr/>
            </p:nvSpPr>
            <p:spPr>
              <a:xfrm>
                <a:off x="1646786" y="3925876"/>
                <a:ext cx="7423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800" dirty="0" err="1" smtClean="0">
                    <a:latin typeface="Century Gothic"/>
                    <a:ea typeface="HG丸ｺﾞｼｯｸM-PRO"/>
                    <a:cs typeface="Century Gothic"/>
                  </a:rPr>
                  <a:t>Qq</a:t>
                </a:r>
                <a:endParaRPr lang="en-US" altLang="ja-JP" sz="28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cxnSp>
            <p:nvCxnSpPr>
              <p:cNvPr id="35" name="直線コネクタ 34"/>
              <p:cNvCxnSpPr/>
              <p:nvPr/>
            </p:nvCxnSpPr>
            <p:spPr>
              <a:xfrm>
                <a:off x="1797458" y="4021278"/>
                <a:ext cx="186804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テキスト ボックス 35"/>
          <p:cNvSpPr txBox="1"/>
          <p:nvPr/>
        </p:nvSpPr>
        <p:spPr>
          <a:xfrm>
            <a:off x="1167410" y="3820788"/>
            <a:ext cx="6809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What is the interaction?</a:t>
            </a:r>
            <a:endParaRPr lang="en-US" altLang="ja-JP" sz="44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2023253" y="2209929"/>
            <a:ext cx="4769192" cy="0"/>
          </a:xfrm>
          <a:prstGeom prst="line">
            <a:avLst/>
          </a:prstGeom>
          <a:ln w="57150" cmpd="sng">
            <a:solidFill>
              <a:schemeClr val="accent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2535401" y="2040673"/>
            <a:ext cx="3717848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96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π</a:t>
            </a:r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, </a:t>
            </a:r>
            <a:r>
              <a:rPr lang="en-US" altLang="ja-JP" sz="2400" b="1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ρ</a:t>
            </a:r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, </a:t>
            </a:r>
            <a:r>
              <a:rPr lang="en-US" altLang="ja-JP" sz="2400" b="1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ω,σ</a:t>
            </a:r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, ... meson exchange</a:t>
            </a:r>
            <a:endParaRPr lang="en-US" altLang="ja-JP" sz="24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26391" y="5083028"/>
            <a:ext cx="8691218" cy="1138773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HG丸ｺﾞｼｯｸM-PRO"/>
                <a:cs typeface="Century Gothic"/>
              </a:rPr>
              <a:t>Notice</a:t>
            </a:r>
          </a:p>
          <a:p>
            <a:pPr algn="ctr"/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HG丸ｺﾞｼｯｸM-PRO"/>
                <a:cs typeface="Century Gothic"/>
              </a:rPr>
              <a:t>We adopt π meson exchange for demonstration</a:t>
            </a:r>
            <a:r>
              <a:rPr lang="en-US" altLang="ja-JP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HG丸ｺﾞｼｯｸM-PRO"/>
                <a:cs typeface="Century Gothic"/>
              </a:rPr>
              <a:t>(*)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HG丸ｺﾞｼｯｸM-PRO"/>
                <a:cs typeface="Century Gothic"/>
              </a:rPr>
              <a:t>. But other meson exchanges and quark-exchange should be also considered for reality.</a:t>
            </a:r>
            <a:endParaRPr lang="en-US" altLang="ja-JP" b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1997327" y="6395424"/>
            <a:ext cx="5398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HG丸ｺﾞｼｯｸM-PRO"/>
                <a:cs typeface="Century Gothic"/>
              </a:rPr>
              <a:t>(*</a:t>
            </a:r>
            <a:r>
              <a:rPr lang="en-US" altLang="ja-JP" sz="12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HG丸ｺﾞｼｯｸM-PRO"/>
                <a:cs typeface="Century Gothic"/>
              </a:rPr>
              <a:t>) </a:t>
            </a:r>
            <a:r>
              <a:rPr lang="de-DE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</a:t>
            </a:r>
            <a:r>
              <a:rPr lang="de-DE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 D. Cohen, P. M. Hohler</a:t>
            </a:r>
            <a:r>
              <a:rPr lang="de-DE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</a:t>
            </a:r>
            <a:r>
              <a:rPr lang="de-DE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R. F. Lebed, Phys. </a:t>
            </a:r>
            <a:r>
              <a:rPr lang="de-DE" altLang="ja-JP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Rev</a:t>
            </a:r>
            <a:r>
              <a:rPr lang="de-DE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 D 72, 074010 (2005</a:t>
            </a:r>
            <a:r>
              <a:rPr lang="de-DE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)</a:t>
            </a:r>
          </a:p>
          <a:p>
            <a:pPr marL="914400" indent="-914400">
              <a:spcAft>
                <a:spcPts val="600"/>
              </a:spcAft>
            </a:pP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  S.Y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., K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 </a:t>
            </a:r>
            <a:r>
              <a:rPr lang="en-US" altLang="ja-JP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Sudoh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, Phys. Rev. D80, 034008 (2009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)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697955" y="413292"/>
            <a:ext cx="374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 smtClean="0">
                <a:latin typeface="Century Gothic"/>
                <a:cs typeface="Century Gothic"/>
              </a:rPr>
              <a:t>Charm/bottom “light” </a:t>
            </a:r>
            <a:r>
              <a:rPr kumimoji="1" lang="en-US" altLang="ja-JP" sz="2000" dirty="0" smtClean="0">
                <a:latin typeface="Century Gothic"/>
                <a:cs typeface="Century Gothic"/>
              </a:rPr>
              <a:t>nuclei 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23434" y="569773"/>
            <a:ext cx="1700030" cy="52322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endParaRPr kumimoji="1" lang="ja-JP" alt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5876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-0.14618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552E-6 2.26747E-6 L 0.21087 2.26747E-6 " pathEditMode="relative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xit" presetSubtype="3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角丸四角形 43"/>
          <p:cNvSpPr/>
          <p:nvPr/>
        </p:nvSpPr>
        <p:spPr>
          <a:xfrm>
            <a:off x="127000" y="1257842"/>
            <a:ext cx="8901545" cy="5416724"/>
          </a:xfrm>
          <a:prstGeom prst="roundRect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図形グループ 8"/>
          <p:cNvGrpSpPr/>
          <p:nvPr/>
        </p:nvGrpSpPr>
        <p:grpSpPr>
          <a:xfrm>
            <a:off x="2389624" y="2004051"/>
            <a:ext cx="1388705" cy="1225880"/>
            <a:chOff x="1836312" y="3495979"/>
            <a:chExt cx="1388705" cy="1225880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1836312" y="3641859"/>
              <a:ext cx="1080000" cy="1080000"/>
              <a:chOff x="3975391" y="2862846"/>
              <a:chExt cx="1080000" cy="1080000"/>
            </a:xfrm>
          </p:grpSpPr>
          <p:sp>
            <p:nvSpPr>
              <p:cNvPr id="14" name="円/楕円 13"/>
              <p:cNvSpPr>
                <a:spLocks noChangeAspect="1"/>
              </p:cNvSpPr>
              <p:nvPr/>
            </p:nvSpPr>
            <p:spPr>
              <a:xfrm>
                <a:off x="3975391" y="2862846"/>
                <a:ext cx="1080000" cy="108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540000" h="324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4158233" y="3054709"/>
                <a:ext cx="7016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4800" b="1" dirty="0" smtClean="0">
                    <a:latin typeface="Century Gothic"/>
                    <a:cs typeface="Century Gothic"/>
                  </a:rPr>
                  <a:t>Q</a:t>
                </a:r>
              </a:p>
            </p:txBody>
          </p:sp>
        </p:grpSp>
        <p:cxnSp>
          <p:nvCxnSpPr>
            <p:cNvPr id="11" name="直線コネクタ 10"/>
            <p:cNvCxnSpPr/>
            <p:nvPr/>
          </p:nvCxnSpPr>
          <p:spPr>
            <a:xfrm>
              <a:off x="2169572" y="3863791"/>
              <a:ext cx="40771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上矢印 11"/>
            <p:cNvSpPr/>
            <p:nvPr/>
          </p:nvSpPr>
          <p:spPr>
            <a:xfrm>
              <a:off x="2481232" y="3495979"/>
              <a:ext cx="743785" cy="1010782"/>
            </a:xfrm>
            <a:prstGeom prst="upArrow">
              <a:avLst>
                <a:gd name="adj1" fmla="val 40943"/>
                <a:gd name="adj2" fmla="val 50000"/>
              </a:avLst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 rot="16200000">
              <a:off x="2516456" y="3981562"/>
              <a:ext cx="68222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2000" b="1" dirty="0" smtClean="0">
                  <a:latin typeface="Century Gothic"/>
                  <a:cs typeface="Century Gothic"/>
                </a:rPr>
                <a:t>spin</a:t>
              </a: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2274144" y="1570141"/>
            <a:ext cx="4641861" cy="2160000"/>
            <a:chOff x="3788567" y="1739527"/>
            <a:chExt cx="4641861" cy="2160000"/>
          </a:xfrm>
        </p:grpSpPr>
        <p:grpSp>
          <p:nvGrpSpPr>
            <p:cNvPr id="17" name="図形グループ 16"/>
            <p:cNvGrpSpPr/>
            <p:nvPr/>
          </p:nvGrpSpPr>
          <p:grpSpPr>
            <a:xfrm>
              <a:off x="3788567" y="2035482"/>
              <a:ext cx="1800000" cy="1800000"/>
              <a:chOff x="6087097" y="1769245"/>
              <a:chExt cx="1800000" cy="1800000"/>
            </a:xfrm>
          </p:grpSpPr>
          <p:grpSp>
            <p:nvGrpSpPr>
              <p:cNvPr id="31" name="図形グループ 30"/>
              <p:cNvGrpSpPr/>
              <p:nvPr/>
            </p:nvGrpSpPr>
            <p:grpSpPr>
              <a:xfrm>
                <a:off x="7300521" y="2875072"/>
                <a:ext cx="363399" cy="376208"/>
                <a:chOff x="7300521" y="2875072"/>
                <a:chExt cx="363399" cy="376208"/>
              </a:xfrm>
            </p:grpSpPr>
            <p:grpSp>
              <p:nvGrpSpPr>
                <p:cNvPr id="33" name="図形グループ 32"/>
                <p:cNvGrpSpPr/>
                <p:nvPr/>
              </p:nvGrpSpPr>
              <p:grpSpPr>
                <a:xfrm>
                  <a:off x="7300521" y="2875072"/>
                  <a:ext cx="363399" cy="376208"/>
                  <a:chOff x="6852095" y="3455366"/>
                  <a:chExt cx="363399" cy="376208"/>
                </a:xfrm>
              </p:grpSpPr>
              <p:sp>
                <p:nvSpPr>
                  <p:cNvPr id="35" name="円/楕円 34"/>
                  <p:cNvSpPr>
                    <a:spLocks noChangeAspect="1"/>
                  </p:cNvSpPr>
                  <p:nvPr/>
                </p:nvSpPr>
                <p:spPr>
                  <a:xfrm>
                    <a:off x="6855494" y="3471574"/>
                    <a:ext cx="360000" cy="360000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80000" h="1800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accent2"/>
                      </a:solidFill>
                      <a:latin typeface="Century Gothic"/>
                      <a:cs typeface="Century Gothic"/>
                    </a:endParaRPr>
                  </a:p>
                </p:txBody>
              </p:sp>
              <p:sp>
                <p:nvSpPr>
                  <p:cNvPr id="36" name="テキスト ボックス 35"/>
                  <p:cNvSpPr txBox="1"/>
                  <p:nvPr/>
                </p:nvSpPr>
                <p:spPr>
                  <a:xfrm>
                    <a:off x="6852095" y="3455366"/>
                    <a:ext cx="353983" cy="3488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en-US" altLang="ja-JP" sz="2000" b="1" dirty="0" smtClean="0">
                        <a:latin typeface="Century Gothic"/>
                        <a:cs typeface="Century Gothic"/>
                      </a:rPr>
                      <a:t>q</a:t>
                    </a:r>
                  </a:p>
                </p:txBody>
              </p:sp>
            </p:grpSp>
            <p:cxnSp>
              <p:nvCxnSpPr>
                <p:cNvPr id="34" name="直線コネクタ 33"/>
                <p:cNvCxnSpPr/>
                <p:nvPr/>
              </p:nvCxnSpPr>
              <p:spPr>
                <a:xfrm>
                  <a:off x="7415590" y="2946815"/>
                  <a:ext cx="144494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円/楕円 31"/>
              <p:cNvSpPr>
                <a:spLocks noChangeAspect="1"/>
              </p:cNvSpPr>
              <p:nvPr/>
            </p:nvSpPr>
            <p:spPr>
              <a:xfrm>
                <a:off x="6087097" y="1769245"/>
                <a:ext cx="1800000" cy="180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900000" h="90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8" name="図形グループ 17"/>
            <p:cNvGrpSpPr/>
            <p:nvPr/>
          </p:nvGrpSpPr>
          <p:grpSpPr>
            <a:xfrm>
              <a:off x="6270428" y="1739527"/>
              <a:ext cx="2160000" cy="2160000"/>
              <a:chOff x="5454773" y="2353296"/>
              <a:chExt cx="2160000" cy="2160000"/>
            </a:xfrm>
          </p:grpSpPr>
          <p:grpSp>
            <p:nvGrpSpPr>
              <p:cNvPr id="21" name="図形グループ 20"/>
              <p:cNvGrpSpPr/>
              <p:nvPr/>
            </p:nvGrpSpPr>
            <p:grpSpPr>
              <a:xfrm>
                <a:off x="6916320" y="2959400"/>
                <a:ext cx="363399" cy="376208"/>
                <a:chOff x="6852095" y="3455366"/>
                <a:chExt cx="363399" cy="376208"/>
              </a:xfrm>
            </p:grpSpPr>
            <p:sp>
              <p:nvSpPr>
                <p:cNvPr id="29" name="円/楕円 28"/>
                <p:cNvSpPr>
                  <a:spLocks noChangeAspect="1"/>
                </p:cNvSpPr>
                <p:nvPr/>
              </p:nvSpPr>
              <p:spPr>
                <a:xfrm>
                  <a:off x="6855494" y="3471574"/>
                  <a:ext cx="360000" cy="360000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" name="テキスト ボックス 29"/>
                <p:cNvSpPr txBox="1"/>
                <p:nvPr/>
              </p:nvSpPr>
              <p:spPr>
                <a:xfrm>
                  <a:off x="6852095" y="3455366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grpSp>
            <p:nvGrpSpPr>
              <p:cNvPr id="22" name="図形グループ 21"/>
              <p:cNvGrpSpPr/>
              <p:nvPr/>
            </p:nvGrpSpPr>
            <p:grpSpPr>
              <a:xfrm>
                <a:off x="6298452" y="3756886"/>
                <a:ext cx="364506" cy="379691"/>
                <a:chOff x="6502891" y="3923155"/>
                <a:chExt cx="364506" cy="379691"/>
              </a:xfrm>
            </p:grpSpPr>
            <p:sp>
              <p:nvSpPr>
                <p:cNvPr id="27" name="円/楕円 26"/>
                <p:cNvSpPr>
                  <a:spLocks noChangeAspect="1"/>
                </p:cNvSpPr>
                <p:nvPr/>
              </p:nvSpPr>
              <p:spPr>
                <a:xfrm>
                  <a:off x="6507397" y="3942846"/>
                  <a:ext cx="360000" cy="3600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6502891" y="3923155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grpSp>
            <p:nvGrpSpPr>
              <p:cNvPr id="23" name="図形グループ 22"/>
              <p:cNvGrpSpPr/>
              <p:nvPr/>
            </p:nvGrpSpPr>
            <p:grpSpPr>
              <a:xfrm>
                <a:off x="5864583" y="2891664"/>
                <a:ext cx="364506" cy="379691"/>
                <a:chOff x="6502891" y="3923155"/>
                <a:chExt cx="364506" cy="379691"/>
              </a:xfrm>
            </p:grpSpPr>
            <p:sp>
              <p:nvSpPr>
                <p:cNvPr id="25" name="円/楕円 24"/>
                <p:cNvSpPr>
                  <a:spLocks noChangeAspect="1"/>
                </p:cNvSpPr>
                <p:nvPr/>
              </p:nvSpPr>
              <p:spPr>
                <a:xfrm>
                  <a:off x="6507397" y="3942846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6502891" y="3923155"/>
                  <a:ext cx="353983" cy="3488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altLang="ja-JP" sz="2000" b="1" dirty="0" smtClean="0">
                      <a:latin typeface="Century Gothic"/>
                      <a:cs typeface="Century Gothic"/>
                    </a:rPr>
                    <a:t>q</a:t>
                  </a:r>
                </a:p>
              </p:txBody>
            </p:sp>
          </p:grpSp>
          <p:sp>
            <p:nvSpPr>
              <p:cNvPr id="24" name="円/楕円 23"/>
              <p:cNvSpPr>
                <a:spLocks noChangeAspect="1"/>
              </p:cNvSpPr>
              <p:nvPr/>
            </p:nvSpPr>
            <p:spPr>
              <a:xfrm>
                <a:off x="5454773" y="2353296"/>
                <a:ext cx="2160000" cy="216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080000" h="10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9" name="フリーフォーム 18"/>
            <p:cNvSpPr/>
            <p:nvPr/>
          </p:nvSpPr>
          <p:spPr>
            <a:xfrm>
              <a:off x="5573691" y="2832951"/>
              <a:ext cx="708949" cy="256590"/>
            </a:xfrm>
            <a:custGeom>
              <a:avLst/>
              <a:gdLst>
                <a:gd name="connsiteX0" fmla="*/ 0 w 5038530"/>
                <a:gd name="connsiteY0" fmla="*/ 720530 h 720530"/>
                <a:gd name="connsiteX1" fmla="*/ 720530 w 5038530"/>
                <a:gd name="connsiteY1" fmla="*/ 0 h 720530"/>
                <a:gd name="connsiteX2" fmla="*/ 1435877 w 5038530"/>
                <a:gd name="connsiteY2" fmla="*/ 715346 h 720530"/>
                <a:gd name="connsiteX3" fmla="*/ 2161591 w 5038530"/>
                <a:gd name="connsiteY3" fmla="*/ 0 h 720530"/>
                <a:gd name="connsiteX4" fmla="*/ 2876938 w 5038530"/>
                <a:gd name="connsiteY4" fmla="*/ 715346 h 720530"/>
                <a:gd name="connsiteX5" fmla="*/ 3602653 w 5038530"/>
                <a:gd name="connsiteY5" fmla="*/ 5183 h 720530"/>
                <a:gd name="connsiteX6" fmla="*/ 4323183 w 5038530"/>
                <a:gd name="connsiteY6" fmla="*/ 715346 h 720530"/>
                <a:gd name="connsiteX7" fmla="*/ 5038530 w 5038530"/>
                <a:gd name="connsiteY7" fmla="*/ 0 h 7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530" h="720530">
                  <a:moveTo>
                    <a:pt x="0" y="720530"/>
                  </a:moveTo>
                  <a:cubicBezTo>
                    <a:pt x="240608" y="360697"/>
                    <a:pt x="481217" y="864"/>
                    <a:pt x="720530" y="0"/>
                  </a:cubicBezTo>
                  <a:cubicBezTo>
                    <a:pt x="959843" y="-864"/>
                    <a:pt x="1195700" y="715346"/>
                    <a:pt x="1435877" y="715346"/>
                  </a:cubicBezTo>
                  <a:cubicBezTo>
                    <a:pt x="1676054" y="715346"/>
                    <a:pt x="1921414" y="0"/>
                    <a:pt x="2161591" y="0"/>
                  </a:cubicBezTo>
                  <a:cubicBezTo>
                    <a:pt x="2401768" y="0"/>
                    <a:pt x="2636761" y="714482"/>
                    <a:pt x="2876938" y="715346"/>
                  </a:cubicBezTo>
                  <a:cubicBezTo>
                    <a:pt x="3117115" y="716210"/>
                    <a:pt x="3361612" y="5183"/>
                    <a:pt x="3602653" y="5183"/>
                  </a:cubicBezTo>
                  <a:cubicBezTo>
                    <a:pt x="3843694" y="5183"/>
                    <a:pt x="4083870" y="716210"/>
                    <a:pt x="4323183" y="715346"/>
                  </a:cubicBezTo>
                  <a:cubicBezTo>
                    <a:pt x="4562496" y="714482"/>
                    <a:pt x="5038530" y="0"/>
                    <a:pt x="5038530" y="0"/>
                  </a:cubicBezTo>
                </a:path>
              </a:pathLst>
            </a:custGeom>
            <a:ln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433452" y="3144138"/>
              <a:ext cx="1141058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π,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ρ,ω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,...</a:t>
              </a: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3938153" y="3909361"/>
            <a:ext cx="1267695" cy="691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3200" dirty="0" smtClean="0">
                <a:latin typeface="Century Gothic"/>
                <a:cs typeface="Century Gothic"/>
              </a:rPr>
              <a:t>spin J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solidFill>
                  <a:srgbClr val="C0504D"/>
                </a:solidFill>
                <a:latin typeface="Century Gothic"/>
                <a:cs typeface="Century Gothic"/>
              </a:rPr>
              <a:t>conserved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949302" y="4007849"/>
            <a:ext cx="1944162" cy="592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HQS (S=1/2)</a:t>
            </a:r>
          </a:p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solidFill>
                  <a:srgbClr val="C0504D"/>
                </a:solidFill>
                <a:latin typeface="Century Gothic"/>
                <a:cs typeface="Century Gothic"/>
              </a:rPr>
              <a:t>conserved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639917" y="3909361"/>
            <a:ext cx="1699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Light spin j</a:t>
            </a: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438" y="5045367"/>
            <a:ext cx="2692400" cy="812800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6412642" y="4220062"/>
            <a:ext cx="213098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conserved!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671206" y="5856238"/>
            <a:ext cx="580158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→ mass degeneracy for J=j±1/2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559773" y="6284760"/>
            <a:ext cx="2100305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j=0: HQS singlet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813674" y="6279304"/>
            <a:ext cx="2249334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j≥1: HQS doublet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697955" y="413292"/>
            <a:ext cx="374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 smtClean="0">
                <a:latin typeface="Century Gothic"/>
                <a:cs typeface="Century Gothic"/>
              </a:rPr>
              <a:t>Charm/bottom “light” </a:t>
            </a:r>
            <a:r>
              <a:rPr kumimoji="1" lang="en-US" altLang="ja-JP" sz="2000" dirty="0" smtClean="0">
                <a:latin typeface="Century Gothic"/>
                <a:cs typeface="Century Gothic"/>
              </a:rPr>
              <a:t>nuclei 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23434" y="569773"/>
            <a:ext cx="1700030" cy="52322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endParaRPr kumimoji="1" lang="ja-JP" alt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876664" y="1054819"/>
            <a:ext cx="3390672" cy="45140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Yesterday’s review</a:t>
            </a:r>
          </a:p>
        </p:txBody>
      </p:sp>
    </p:spTree>
    <p:extLst>
      <p:ext uri="{BB962C8B-B14F-4D97-AF65-F5344CB8AC3E}">
        <p14:creationId xmlns:p14="http://schemas.microsoft.com/office/powerpoint/2010/main" val="77837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056E-6 -3.47524E-6 L -0.12888 -3.47524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8094E-7 4.18459E-6 L 0.29504 4.18459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/>
      <p:bldP spid="42" grpId="0"/>
      <p:bldP spid="45" grpId="0"/>
      <p:bldP spid="4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57728" y="668632"/>
            <a:ext cx="9028545" cy="6144744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6776" y="864462"/>
            <a:ext cx="7382775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② Constructing effective </a:t>
            </a:r>
            <a:r>
              <a:rPr lang="en-US" altLang="ja-JP" sz="2000" dirty="0" err="1" smtClean="0">
                <a:latin typeface="Century Gothic"/>
                <a:cs typeface="Century Gothic"/>
              </a:rPr>
              <a:t>Lagrangian</a:t>
            </a:r>
            <a:r>
              <a:rPr lang="en-US" altLang="ja-JP" sz="2000" dirty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(leading order of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1600" baseline="-25000" dirty="0" err="1" smtClean="0">
                <a:latin typeface="Century Gothic"/>
                <a:cs typeface="Century Gothic"/>
              </a:rPr>
              <a:t>Q</a:t>
            </a:r>
            <a:r>
              <a:rPr lang="en-US" altLang="ja-JP" sz="1600" dirty="0" smtClean="0">
                <a:latin typeface="Century Gothic"/>
                <a:cs typeface="Century Gothic"/>
              </a:rPr>
              <a:t>→∞)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043" y="2063460"/>
            <a:ext cx="2336800" cy="279400"/>
          </a:xfrm>
          <a:prstGeom prst="rect">
            <a:avLst/>
          </a:prstGeom>
        </p:spPr>
      </p:pic>
      <p:grpSp>
        <p:nvGrpSpPr>
          <p:cNvPr id="21" name="図形グループ 20"/>
          <p:cNvGrpSpPr/>
          <p:nvPr/>
        </p:nvGrpSpPr>
        <p:grpSpPr>
          <a:xfrm>
            <a:off x="1515010" y="1301521"/>
            <a:ext cx="6113980" cy="674100"/>
            <a:chOff x="1234433" y="1458756"/>
            <a:chExt cx="6113980" cy="674100"/>
          </a:xfrm>
        </p:grpSpPr>
        <p:sp>
          <p:nvSpPr>
            <p:cNvPr id="20" name="角丸四角形 19"/>
            <p:cNvSpPr/>
            <p:nvPr/>
          </p:nvSpPr>
          <p:spPr>
            <a:xfrm>
              <a:off x="1234433" y="1458756"/>
              <a:ext cx="6113980" cy="6741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9511" y="1589626"/>
              <a:ext cx="5664200" cy="355600"/>
            </a:xfrm>
            <a:prstGeom prst="rect">
              <a:avLst/>
            </a:prstGeom>
          </p:spPr>
        </p:pic>
      </p:grpSp>
      <p:sp>
        <p:nvSpPr>
          <p:cNvPr id="22" name="テキスト ボックス 21"/>
          <p:cNvSpPr txBox="1"/>
          <p:nvPr/>
        </p:nvSpPr>
        <p:spPr>
          <a:xfrm>
            <a:off x="1843821" y="2063460"/>
            <a:ext cx="2843847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chiral covariant derivative: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222514" y="4891074"/>
            <a:ext cx="8978239" cy="1811164"/>
            <a:chOff x="222514" y="5048309"/>
            <a:chExt cx="8978239" cy="1811164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475" y="5048309"/>
              <a:ext cx="1803400" cy="35560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4646" y="5904047"/>
              <a:ext cx="863600" cy="3556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2040" y="5891153"/>
              <a:ext cx="1320800" cy="35560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6500" y="6532098"/>
              <a:ext cx="1574800" cy="25400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01291" y="5914387"/>
              <a:ext cx="254000" cy="304800"/>
            </a:xfrm>
            <a:prstGeom prst="rect">
              <a:avLst/>
            </a:prstGeom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222514" y="5069418"/>
              <a:ext cx="4910657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Example of vertex structure 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(axial-vector coupling)</a:t>
              </a:r>
            </a:p>
          </p:txBody>
        </p:sp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922" y="5903405"/>
              <a:ext cx="787400" cy="330200"/>
            </a:xfrm>
            <a:prstGeom prst="rect">
              <a:avLst/>
            </a:prstGeom>
          </p:spPr>
        </p:pic>
        <p:grpSp>
          <p:nvGrpSpPr>
            <p:cNvPr id="46" name="図形グループ 45"/>
            <p:cNvGrpSpPr/>
            <p:nvPr/>
          </p:nvGrpSpPr>
          <p:grpSpPr>
            <a:xfrm>
              <a:off x="2357627" y="5566762"/>
              <a:ext cx="594834" cy="973355"/>
              <a:chOff x="2528595" y="5583165"/>
              <a:chExt cx="594834" cy="973355"/>
            </a:xfrm>
          </p:grpSpPr>
          <p:cxnSp>
            <p:nvCxnSpPr>
              <p:cNvPr id="40" name="直線コネクタ 39"/>
              <p:cNvCxnSpPr/>
              <p:nvPr/>
            </p:nvCxnSpPr>
            <p:spPr>
              <a:xfrm>
                <a:off x="2587559" y="5583165"/>
                <a:ext cx="0" cy="9733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 flipH="1">
                <a:off x="2601167" y="6093651"/>
                <a:ext cx="522262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43"/>
              <p:cNvSpPr/>
              <p:nvPr/>
            </p:nvSpPr>
            <p:spPr>
              <a:xfrm>
                <a:off x="2528595" y="6037036"/>
                <a:ext cx="117928" cy="1179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7" name="図形グループ 46"/>
            <p:cNvGrpSpPr/>
            <p:nvPr/>
          </p:nvGrpSpPr>
          <p:grpSpPr>
            <a:xfrm>
              <a:off x="4334512" y="5566762"/>
              <a:ext cx="594834" cy="973355"/>
              <a:chOff x="2528595" y="5583165"/>
              <a:chExt cx="594834" cy="973355"/>
            </a:xfrm>
          </p:grpSpPr>
          <p:cxnSp>
            <p:nvCxnSpPr>
              <p:cNvPr id="48" name="直線コネクタ 47"/>
              <p:cNvCxnSpPr/>
              <p:nvPr/>
            </p:nvCxnSpPr>
            <p:spPr>
              <a:xfrm>
                <a:off x="2587559" y="5583165"/>
                <a:ext cx="0" cy="9733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>
                <a:off x="2601167" y="6093651"/>
                <a:ext cx="522262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円/楕円 49"/>
              <p:cNvSpPr/>
              <p:nvPr/>
            </p:nvSpPr>
            <p:spPr>
              <a:xfrm>
                <a:off x="2528595" y="6037036"/>
                <a:ext cx="117928" cy="1179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1" name="図形グループ 50"/>
            <p:cNvGrpSpPr/>
            <p:nvPr/>
          </p:nvGrpSpPr>
          <p:grpSpPr>
            <a:xfrm>
              <a:off x="6955903" y="5566762"/>
              <a:ext cx="594834" cy="973355"/>
              <a:chOff x="2528595" y="5583165"/>
              <a:chExt cx="594834" cy="973355"/>
            </a:xfrm>
          </p:grpSpPr>
          <p:cxnSp>
            <p:nvCxnSpPr>
              <p:cNvPr id="52" name="直線コネクタ 51"/>
              <p:cNvCxnSpPr/>
              <p:nvPr/>
            </p:nvCxnSpPr>
            <p:spPr>
              <a:xfrm>
                <a:off x="2587559" y="5583165"/>
                <a:ext cx="0" cy="9733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H="1">
                <a:off x="2601167" y="6093651"/>
                <a:ext cx="522262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円/楕円 53"/>
              <p:cNvSpPr/>
              <p:nvPr/>
            </p:nvSpPr>
            <p:spPr>
              <a:xfrm>
                <a:off x="2528595" y="6037036"/>
                <a:ext cx="117928" cy="1179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8649" y="5892655"/>
              <a:ext cx="254000" cy="304800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24009" y="5868233"/>
              <a:ext cx="254000" cy="304800"/>
            </a:xfrm>
            <a:prstGeom prst="rect">
              <a:avLst/>
            </a:prstGeom>
          </p:spPr>
        </p:pic>
        <p:cxnSp>
          <p:nvCxnSpPr>
            <p:cNvPr id="57" name="直線コネクタ 56"/>
            <p:cNvCxnSpPr/>
            <p:nvPr/>
          </p:nvCxnSpPr>
          <p:spPr>
            <a:xfrm>
              <a:off x="1133859" y="5843066"/>
              <a:ext cx="0" cy="355133"/>
            </a:xfrm>
            <a:prstGeom prst="line">
              <a:avLst/>
            </a:prstGeom>
            <a:ln w="19050" cmpd="sng">
              <a:solidFill>
                <a:srgbClr val="00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/>
            <p:cNvSpPr txBox="1"/>
            <p:nvPr/>
          </p:nvSpPr>
          <p:spPr>
            <a:xfrm>
              <a:off x="2251980" y="6536308"/>
              <a:ext cx="35643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</a:t>
              </a: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4166228" y="6536308"/>
              <a:ext cx="4544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D*</a:t>
              </a: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799831" y="6536308"/>
              <a:ext cx="4544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D*</a:t>
              </a: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2199059" y="5291170"/>
              <a:ext cx="4544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D*</a:t>
              </a: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4217565" y="5291170"/>
              <a:ext cx="35643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</a:t>
              </a: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6791566" y="5291170"/>
              <a:ext cx="45449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D*</a:t>
              </a: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528648" y="6077248"/>
              <a:ext cx="41549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π</a:t>
              </a: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4513848" y="6085170"/>
              <a:ext cx="41549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π</a:t>
              </a: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7145160" y="6081270"/>
              <a:ext cx="41549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π</a:t>
              </a:r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7275301" y="5120285"/>
              <a:ext cx="19254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200" dirty="0" smtClean="0">
                  <a:latin typeface="Century Gothic"/>
                  <a:cs typeface="Century Gothic"/>
                </a:rPr>
                <a:t>We</a:t>
              </a:r>
              <a:r>
                <a:rPr lang="ja-JP" altLang="en-US" sz="12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will</a:t>
              </a:r>
              <a:r>
                <a:rPr lang="ja-JP" altLang="en-US" sz="12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see</a:t>
              </a:r>
              <a:r>
                <a:rPr lang="en-US" altLang="en-US" sz="1200" dirty="0">
                  <a:latin typeface="Century Gothic"/>
                  <a:cs typeface="Century Gothic"/>
                </a:rPr>
                <a:t> </a:t>
              </a:r>
              <a:r>
                <a:rPr lang="en-US" altLang="en-US" sz="1200" dirty="0" smtClean="0">
                  <a:latin typeface="Century Gothic"/>
                  <a:cs typeface="Century Gothic"/>
                </a:rPr>
                <a:t>details</a:t>
              </a:r>
              <a:r>
                <a:rPr lang="ja-JP" altLang="en-US" sz="12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later.</a:t>
              </a: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127000" y="2397610"/>
            <a:ext cx="8901545" cy="2443526"/>
            <a:chOff x="127000" y="2554845"/>
            <a:chExt cx="8901545" cy="2443526"/>
          </a:xfrm>
        </p:grpSpPr>
        <p:grpSp>
          <p:nvGrpSpPr>
            <p:cNvPr id="28" name="図形グループ 27"/>
            <p:cNvGrpSpPr/>
            <p:nvPr/>
          </p:nvGrpSpPr>
          <p:grpSpPr>
            <a:xfrm>
              <a:off x="7031061" y="2721477"/>
              <a:ext cx="1818207" cy="1122445"/>
              <a:chOff x="2148051" y="3765824"/>
              <a:chExt cx="4847899" cy="2992783"/>
            </a:xfrm>
          </p:grpSpPr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8051" y="3765824"/>
                <a:ext cx="4847899" cy="2992783"/>
              </a:xfrm>
              <a:prstGeom prst="rect">
                <a:avLst/>
              </a:prstGeom>
            </p:spPr>
          </p:pic>
          <p:sp>
            <p:nvSpPr>
              <p:cNvPr id="30" name="円弧 29"/>
              <p:cNvSpPr/>
              <p:nvPr/>
            </p:nvSpPr>
            <p:spPr>
              <a:xfrm>
                <a:off x="3367872" y="5568049"/>
                <a:ext cx="2351557" cy="589691"/>
              </a:xfrm>
              <a:prstGeom prst="arc">
                <a:avLst>
                  <a:gd name="adj1" fmla="val 20844246"/>
                  <a:gd name="adj2" fmla="val 2084722"/>
                </a:avLst>
              </a:prstGeom>
              <a:ln>
                <a:solidFill>
                  <a:schemeClr val="tx1"/>
                </a:solidFill>
                <a:headEnd type="triangle" w="lg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15882" y="3110091"/>
              <a:ext cx="1854200" cy="33020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09096" y="2941227"/>
              <a:ext cx="2133600" cy="685800"/>
            </a:xfrm>
            <a:prstGeom prst="rect">
              <a:avLst/>
            </a:prstGeom>
          </p:spPr>
        </p:pic>
        <p:sp>
          <p:nvSpPr>
            <p:cNvPr id="23" name="角丸四角形 22"/>
            <p:cNvSpPr/>
            <p:nvPr/>
          </p:nvSpPr>
          <p:spPr>
            <a:xfrm>
              <a:off x="127000" y="2685415"/>
              <a:ext cx="8901545" cy="2312956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723233" y="2554845"/>
              <a:ext cx="3697534" cy="3231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dirty="0" smtClean="0">
                  <a:latin typeface="Century Gothic"/>
                  <a:cs typeface="Century Gothic"/>
                </a:rPr>
                <a:t>Non-linear</a:t>
              </a:r>
              <a:r>
                <a:rPr lang="ja-JP" altLang="en-US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dirty="0" smtClean="0">
                  <a:latin typeface="Century Gothic"/>
                  <a:cs typeface="Century Gothic"/>
                </a:rPr>
                <a:t>chiral</a:t>
              </a:r>
              <a:r>
                <a:rPr lang="ja-JP" altLang="en-US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dirty="0" smtClean="0">
                  <a:latin typeface="Century Gothic"/>
                  <a:cs typeface="Century Gothic"/>
                </a:rPr>
                <a:t>transformation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78272" y="3148238"/>
              <a:ext cx="270608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Non-linear rep. of π field:</a:t>
              </a:r>
            </a:p>
          </p:txBody>
        </p:sp>
        <p:grpSp>
          <p:nvGrpSpPr>
            <p:cNvPr id="36" name="図形グループ 35"/>
            <p:cNvGrpSpPr/>
            <p:nvPr/>
          </p:nvGrpSpPr>
          <p:grpSpPr>
            <a:xfrm>
              <a:off x="145972" y="3878169"/>
              <a:ext cx="8796147" cy="901975"/>
              <a:chOff x="145972" y="3890380"/>
              <a:chExt cx="8796147" cy="901975"/>
            </a:xfrm>
          </p:grpSpPr>
          <p:sp>
            <p:nvSpPr>
              <p:cNvPr id="33" name="角丸四角形 32"/>
              <p:cNvSpPr/>
              <p:nvPr/>
            </p:nvSpPr>
            <p:spPr>
              <a:xfrm>
                <a:off x="4406901" y="3890380"/>
                <a:ext cx="4523006" cy="900997"/>
              </a:xfrm>
              <a:prstGeom prst="roundRect">
                <a:avLst/>
              </a:prstGeom>
              <a:solidFill>
                <a:srgbClr val="9BBB59"/>
              </a:solidFill>
              <a:ln>
                <a:solidFill>
                  <a:srgbClr val="9BBB5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角丸四角形 31"/>
              <p:cNvSpPr/>
              <p:nvPr/>
            </p:nvSpPr>
            <p:spPr>
              <a:xfrm>
                <a:off x="193036" y="3891358"/>
                <a:ext cx="4116643" cy="900997"/>
              </a:xfrm>
              <a:prstGeom prst="roundRect">
                <a:avLst/>
              </a:prstGeom>
              <a:solidFill>
                <a:srgbClr val="9BBB59"/>
              </a:solidFill>
              <a:ln>
                <a:solidFill>
                  <a:srgbClr val="9BBB5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1782" y="4436755"/>
                <a:ext cx="3276600" cy="355600"/>
              </a:xfrm>
              <a:prstGeom prst="rect">
                <a:avLst/>
              </a:prstGeom>
            </p:spPr>
          </p:pic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13410" y="4436025"/>
                <a:ext cx="1549400" cy="355600"/>
              </a:xfrm>
              <a:prstGeom prst="rect">
                <a:avLst/>
              </a:prstGeom>
            </p:spPr>
          </p:pic>
          <p:pic>
            <p:nvPicPr>
              <p:cNvPr id="11" name="図 10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60890" y="3891358"/>
                <a:ext cx="2514600" cy="330200"/>
              </a:xfrm>
              <a:prstGeom prst="rect">
                <a:avLst/>
              </a:prstGeom>
            </p:spPr>
          </p:pic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27519" y="3890380"/>
                <a:ext cx="2514600" cy="355600"/>
              </a:xfrm>
              <a:prstGeom prst="rect">
                <a:avLst/>
              </a:prstGeom>
            </p:spPr>
          </p:pic>
          <p:sp>
            <p:nvSpPr>
              <p:cNvPr id="25" name="テキスト ボックス 24"/>
              <p:cNvSpPr txBox="1"/>
              <p:nvPr/>
            </p:nvSpPr>
            <p:spPr>
              <a:xfrm>
                <a:off x="145972" y="3911830"/>
                <a:ext cx="1661432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Vector current:</a:t>
                </a: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4321891" y="3913498"/>
                <a:ext cx="2192527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Axial-vector current:</a:t>
                </a:r>
              </a:p>
            </p:txBody>
          </p:sp>
          <p:sp>
            <p:nvSpPr>
              <p:cNvPr id="34" name="右矢印 33"/>
              <p:cNvSpPr/>
              <p:nvPr/>
            </p:nvSpPr>
            <p:spPr>
              <a:xfrm rot="5400000">
                <a:off x="1992822" y="4182411"/>
                <a:ext cx="237951" cy="298349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右矢印 34"/>
              <p:cNvSpPr/>
              <p:nvPr/>
            </p:nvSpPr>
            <p:spPr>
              <a:xfrm rot="5400000">
                <a:off x="6532405" y="4187897"/>
                <a:ext cx="237951" cy="298349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0" name="テキスト ボックス 59"/>
            <p:cNvSpPr txBox="1"/>
            <p:nvPr/>
          </p:nvSpPr>
          <p:spPr>
            <a:xfrm>
              <a:off x="369277" y="4122308"/>
              <a:ext cx="12190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200" dirty="0" smtClean="0">
                  <a:latin typeface="Century Gothic"/>
                  <a:cs typeface="Century Gothic"/>
                </a:rPr>
                <a:t>(even # </a:t>
              </a:r>
              <a:r>
                <a:rPr lang="en-US" altLang="en-US" sz="1200" dirty="0" smtClean="0">
                  <a:latin typeface="Century Gothic"/>
                  <a:cs typeface="Century Gothic"/>
                </a:rPr>
                <a:t>of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π)</a:t>
              </a: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4786332" y="4125538"/>
              <a:ext cx="11515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200" dirty="0" smtClean="0">
                  <a:latin typeface="Century Gothic"/>
                  <a:cs typeface="Century Gothic"/>
                </a:rPr>
                <a:t>(odd # </a:t>
              </a:r>
              <a:r>
                <a:rPr lang="en-US" altLang="en-US" sz="1200" dirty="0" smtClean="0">
                  <a:latin typeface="Century Gothic"/>
                  <a:cs typeface="Century Gothic"/>
                </a:rPr>
                <a:t>of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π)</a:t>
              </a:r>
            </a:p>
          </p:txBody>
        </p:sp>
      </p:grpSp>
      <p:sp>
        <p:nvSpPr>
          <p:cNvPr id="72" name="テキスト ボックス 71"/>
          <p:cNvSpPr txBox="1"/>
          <p:nvPr/>
        </p:nvSpPr>
        <p:spPr>
          <a:xfrm>
            <a:off x="6924306" y="1975621"/>
            <a:ext cx="2252039" cy="494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invariant</a:t>
            </a:r>
            <a:r>
              <a:rPr lang="en-US" altLang="ja-JP" sz="1600" dirty="0" smtClean="0">
                <a:latin typeface="Century Gothic"/>
                <a:cs typeface="Century Gothic"/>
              </a:rPr>
              <a:t> under </a:t>
            </a:r>
            <a:r>
              <a:rPr lang="en-US" altLang="ja-JP" sz="1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HQS</a:t>
            </a:r>
          </a:p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and</a:t>
            </a:r>
            <a:r>
              <a:rPr lang="en-US" altLang="ja-JP" sz="16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chiral symmetry</a:t>
            </a: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876664" y="437291"/>
            <a:ext cx="3390672" cy="45140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Yesterday’s review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1398362" y="5108422"/>
            <a:ext cx="1848478" cy="1568153"/>
          </a:xfrm>
          <a:prstGeom prst="rect">
            <a:avLst/>
          </a:prstGeom>
          <a:noFill/>
          <a:ln w="1016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/>
          <p:cNvSpPr/>
          <p:nvPr/>
        </p:nvSpPr>
        <p:spPr>
          <a:xfrm>
            <a:off x="3447620" y="5108422"/>
            <a:ext cx="1848478" cy="1568153"/>
          </a:xfrm>
          <a:prstGeom prst="rect">
            <a:avLst/>
          </a:prstGeom>
          <a:noFill/>
          <a:ln w="1016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/>
        </p:nvSpPr>
        <p:spPr>
          <a:xfrm>
            <a:off x="5481516" y="5108422"/>
            <a:ext cx="2438640" cy="1568153"/>
          </a:xfrm>
          <a:prstGeom prst="rect">
            <a:avLst/>
          </a:prstGeom>
          <a:noFill/>
          <a:ln w="1016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021160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04640" y="5714639"/>
            <a:ext cx="621083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6144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図形グループ 112"/>
          <p:cNvGrpSpPr/>
          <p:nvPr/>
        </p:nvGrpSpPr>
        <p:grpSpPr>
          <a:xfrm>
            <a:off x="795323" y="1897797"/>
            <a:ext cx="3596439" cy="2987700"/>
            <a:chOff x="4695614" y="3913830"/>
            <a:chExt cx="3596439" cy="2987700"/>
          </a:xfrm>
        </p:grpSpPr>
        <p:sp>
          <p:nvSpPr>
            <p:cNvPr id="114" name="円弧 113"/>
            <p:cNvSpPr/>
            <p:nvPr/>
          </p:nvSpPr>
          <p:spPr>
            <a:xfrm flipH="1" flipV="1">
              <a:off x="5142379" y="3913830"/>
              <a:ext cx="1698310" cy="1698310"/>
            </a:xfrm>
            <a:prstGeom prst="arc">
              <a:avLst>
                <a:gd name="adj1" fmla="val 13739291"/>
                <a:gd name="adj2" fmla="val 15646396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5" name="図 1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5614" y="3981003"/>
              <a:ext cx="3596439" cy="2679700"/>
            </a:xfrm>
            <a:prstGeom prst="rect">
              <a:avLst/>
            </a:prstGeom>
          </p:spPr>
        </p:pic>
        <p:sp>
          <p:nvSpPr>
            <p:cNvPr id="116" name="円弧 115"/>
            <p:cNvSpPr/>
            <p:nvPr/>
          </p:nvSpPr>
          <p:spPr>
            <a:xfrm>
              <a:off x="5448300" y="4591050"/>
              <a:ext cx="1698310" cy="1698310"/>
            </a:xfrm>
            <a:prstGeom prst="arc">
              <a:avLst>
                <a:gd name="adj1" fmla="val 12264579"/>
                <a:gd name="adj2" fmla="val 16891363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弧 116"/>
            <p:cNvSpPr/>
            <p:nvPr/>
          </p:nvSpPr>
          <p:spPr>
            <a:xfrm>
              <a:off x="5676900" y="4902685"/>
              <a:ext cx="1698310" cy="1698310"/>
            </a:xfrm>
            <a:prstGeom prst="arc">
              <a:avLst>
                <a:gd name="adj1" fmla="val 13149743"/>
                <a:gd name="adj2" fmla="val 15645149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弧 117"/>
            <p:cNvSpPr/>
            <p:nvPr/>
          </p:nvSpPr>
          <p:spPr>
            <a:xfrm>
              <a:off x="5753100" y="5203220"/>
              <a:ext cx="1698310" cy="1698310"/>
            </a:xfrm>
            <a:prstGeom prst="arc">
              <a:avLst>
                <a:gd name="adj1" fmla="val 13952546"/>
                <a:gd name="adj2" fmla="val 15645149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弧 118"/>
            <p:cNvSpPr/>
            <p:nvPr/>
          </p:nvSpPr>
          <p:spPr>
            <a:xfrm flipH="1" flipV="1">
              <a:off x="5256679" y="4312810"/>
              <a:ext cx="1698310" cy="1698310"/>
            </a:xfrm>
            <a:prstGeom prst="arc">
              <a:avLst>
                <a:gd name="adj1" fmla="val 13149743"/>
                <a:gd name="adj2" fmla="val 15798394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弧 119"/>
            <p:cNvSpPr/>
            <p:nvPr/>
          </p:nvSpPr>
          <p:spPr>
            <a:xfrm flipH="1" flipV="1">
              <a:off x="5422900" y="4591050"/>
              <a:ext cx="1698310" cy="1698310"/>
            </a:xfrm>
            <a:prstGeom prst="arc">
              <a:avLst>
                <a:gd name="adj1" fmla="val 12264579"/>
                <a:gd name="adj2" fmla="val 16891363"/>
              </a:avLst>
            </a:prstGeom>
            <a:ln w="3810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1021160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01622" y="1066800"/>
            <a:ext cx="1140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err="1" smtClean="0">
                <a:latin typeface="Century Gothic"/>
                <a:cs typeface="Century Gothic"/>
              </a:rPr>
              <a:t>Qq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rot="5400000" flipH="1" flipV="1">
            <a:off x="4592239" y="3636566"/>
            <a:ext cx="3156744" cy="1588"/>
          </a:xfrm>
          <a:prstGeom prst="line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4210867" y="1206500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6172200" y="4660900"/>
            <a:ext cx="1892301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6172200" y="2717799"/>
            <a:ext cx="1892301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6602471" y="4806068"/>
            <a:ext cx="1108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entury Gothic"/>
                <a:cs typeface="Century Gothic"/>
              </a:rPr>
              <a:t>S-wave</a:t>
            </a:r>
            <a:endParaRPr kumimoji="1" lang="ja-JP" altLang="en-US" sz="2000" baseline="30000" dirty="0">
              <a:latin typeface="Century Gothic"/>
              <a:cs typeface="Century Gothic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577549" y="3920410"/>
            <a:ext cx="1157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D</a:t>
            </a:r>
            <a:r>
              <a:rPr kumimoji="1" lang="en-US" altLang="ja-JP" sz="2000" dirty="0" smtClean="0">
                <a:latin typeface="Century Gothic"/>
                <a:cs typeface="Century Gothic"/>
              </a:rPr>
              <a:t>-wave</a:t>
            </a:r>
            <a:endParaRPr kumimoji="1" lang="ja-JP" altLang="en-US" sz="2000" baseline="30000" dirty="0">
              <a:latin typeface="Century Gothic"/>
              <a:cs typeface="Century Gothic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602471" y="1951775"/>
            <a:ext cx="1108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entury Gothic"/>
                <a:cs typeface="Century Gothic"/>
              </a:rPr>
              <a:t>S-wave</a:t>
            </a:r>
            <a:endParaRPr kumimoji="1" lang="ja-JP" altLang="en-US" sz="2000" baseline="30000" dirty="0">
              <a:latin typeface="Century Gothic"/>
              <a:cs typeface="Century Gothic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889963" y="5702115"/>
            <a:ext cx="53640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rgbClr val="C0504D"/>
                </a:solidFill>
                <a:latin typeface="Century Gothic"/>
                <a:cs typeface="Century Gothic"/>
              </a:rPr>
              <a:t>Tensor force and ...</a:t>
            </a:r>
          </a:p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(mixing of S-wave and D-wave, like in deuteron)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885168" y="2389985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885168" y="4335433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6172200" y="3668712"/>
            <a:ext cx="1892301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634030" y="2962245"/>
            <a:ext cx="1108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S</a:t>
            </a:r>
            <a:r>
              <a:rPr kumimoji="1" lang="en-US" altLang="ja-JP" sz="2000" dirty="0" smtClean="0">
                <a:latin typeface="Century Gothic"/>
                <a:cs typeface="Century Gothic"/>
              </a:rPr>
              <a:t>-wave</a:t>
            </a:r>
            <a:endParaRPr kumimoji="1" lang="ja-JP" altLang="en-US" sz="2000" baseline="30000" dirty="0">
              <a:latin typeface="Century Gothic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885168" y="334010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rot="5400000" flipH="1" flipV="1">
            <a:off x="6471047" y="3636567"/>
            <a:ext cx="3158333" cy="1588"/>
          </a:xfrm>
          <a:prstGeom prst="line">
            <a:avLst/>
          </a:prstGeom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-383715" y="5720378"/>
            <a:ext cx="9911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rgbClr val="C0504D"/>
                </a:solidFill>
                <a:latin typeface="Century Gothic"/>
                <a:cs typeface="Century Gothic"/>
              </a:rPr>
              <a:t>P(0</a:t>
            </a:r>
            <a:r>
              <a:rPr kumimoji="1" lang="en-US" altLang="ja-JP" sz="4400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-</a:t>
            </a:r>
            <a:r>
              <a:rPr kumimoji="1" lang="en-US" altLang="ja-JP" sz="4400" dirty="0" smtClean="0">
                <a:solidFill>
                  <a:srgbClr val="C0504D"/>
                </a:solidFill>
                <a:latin typeface="Century Gothic"/>
                <a:cs typeface="Century Gothic"/>
              </a:rPr>
              <a:t>)-P*(1</a:t>
            </a:r>
            <a:r>
              <a:rPr kumimoji="1" lang="en-US" altLang="ja-JP" sz="4400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-</a:t>
            </a:r>
            <a:r>
              <a:rPr kumimoji="1" lang="en-US" altLang="ja-JP" sz="4400" dirty="0" smtClean="0">
                <a:solidFill>
                  <a:srgbClr val="C0504D"/>
                </a:solidFill>
                <a:latin typeface="Century Gothic"/>
                <a:cs typeface="Century Gothic"/>
              </a:rPr>
              <a:t>) mixing </a:t>
            </a:r>
            <a:r>
              <a:rPr lang="en-US" altLang="ja-JP" sz="4400" dirty="0" smtClean="0">
                <a:solidFill>
                  <a:srgbClr val="C0504D"/>
                </a:solidFill>
                <a:latin typeface="Century Gothic"/>
                <a:cs typeface="Century Gothic"/>
              </a:rPr>
              <a:t>are</a:t>
            </a:r>
            <a:r>
              <a:rPr kumimoji="1" lang="en-US" altLang="ja-JP" sz="4400" dirty="0" smtClean="0">
                <a:solidFill>
                  <a:srgbClr val="C0504D"/>
                </a:solidFill>
                <a:latin typeface="Century Gothic"/>
                <a:cs typeface="Century Gothic"/>
              </a:rPr>
              <a:t> important !   </a:t>
            </a:r>
            <a:endParaRPr kumimoji="1" lang="ja-JP" altLang="en-US" sz="4400" baseline="300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01359" y="5088920"/>
            <a:ext cx="3518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Hadronic</a:t>
            </a:r>
            <a:r>
              <a:rPr lang="en-US" altLang="ja-JP" sz="2800" dirty="0" smtClean="0">
                <a:latin typeface="Century Gothic"/>
                <a:cs typeface="Century Gothic"/>
              </a:rPr>
              <a:t> molecule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7" name="図形グループ 56"/>
          <p:cNvGrpSpPr/>
          <p:nvPr/>
        </p:nvGrpSpPr>
        <p:grpSpPr>
          <a:xfrm>
            <a:off x="5619123" y="4725988"/>
            <a:ext cx="397164" cy="523220"/>
            <a:chOff x="5619123" y="4878388"/>
            <a:chExt cx="397164" cy="523220"/>
          </a:xfrm>
        </p:grpSpPr>
        <p:sp>
          <p:nvSpPr>
            <p:cNvPr id="37" name="テキスト ボックス 36"/>
            <p:cNvSpPr txBox="1"/>
            <p:nvPr/>
          </p:nvSpPr>
          <p:spPr>
            <a:xfrm>
              <a:off x="5619123" y="4878388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P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0" name="直線コネクタ 49"/>
            <p:cNvCxnSpPr/>
            <p:nvPr/>
          </p:nvCxnSpPr>
          <p:spPr>
            <a:xfrm>
              <a:off x="5734239" y="4983868"/>
              <a:ext cx="158561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図形グループ 57"/>
          <p:cNvGrpSpPr/>
          <p:nvPr/>
        </p:nvGrpSpPr>
        <p:grpSpPr>
          <a:xfrm>
            <a:off x="5555623" y="3921423"/>
            <a:ext cx="549700" cy="523220"/>
            <a:chOff x="5555623" y="4111923"/>
            <a:chExt cx="549700" cy="523220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5555623" y="4111923"/>
              <a:ext cx="5497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P*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3" name="直線コネクタ 52"/>
            <p:cNvCxnSpPr/>
            <p:nvPr/>
          </p:nvCxnSpPr>
          <p:spPr>
            <a:xfrm>
              <a:off x="5661308" y="4224337"/>
              <a:ext cx="158561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図形グループ 58"/>
          <p:cNvGrpSpPr/>
          <p:nvPr/>
        </p:nvGrpSpPr>
        <p:grpSpPr>
          <a:xfrm>
            <a:off x="5555623" y="2962245"/>
            <a:ext cx="549700" cy="523220"/>
            <a:chOff x="5555623" y="3152745"/>
            <a:chExt cx="549700" cy="523220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5555623" y="3152745"/>
              <a:ext cx="5497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P*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5" name="直線コネクタ 54"/>
            <p:cNvCxnSpPr/>
            <p:nvPr/>
          </p:nvCxnSpPr>
          <p:spPr>
            <a:xfrm>
              <a:off x="5661308" y="3265487"/>
              <a:ext cx="158561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図形グループ 59"/>
          <p:cNvGrpSpPr/>
          <p:nvPr/>
        </p:nvGrpSpPr>
        <p:grpSpPr>
          <a:xfrm>
            <a:off x="5619123" y="2082665"/>
            <a:ext cx="397164" cy="523220"/>
            <a:chOff x="5619123" y="2273165"/>
            <a:chExt cx="397164" cy="523220"/>
          </a:xfrm>
        </p:grpSpPr>
        <p:sp>
          <p:nvSpPr>
            <p:cNvPr id="39" name="テキスト ボックス 38"/>
            <p:cNvSpPr txBox="1"/>
            <p:nvPr/>
          </p:nvSpPr>
          <p:spPr>
            <a:xfrm>
              <a:off x="5619123" y="2273165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P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6" name="直線コネクタ 55"/>
            <p:cNvCxnSpPr/>
            <p:nvPr/>
          </p:nvCxnSpPr>
          <p:spPr>
            <a:xfrm>
              <a:off x="5734239" y="2386012"/>
              <a:ext cx="158561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図形グループ 67"/>
          <p:cNvGrpSpPr/>
          <p:nvPr/>
        </p:nvGrpSpPr>
        <p:grpSpPr>
          <a:xfrm>
            <a:off x="4975066" y="1066800"/>
            <a:ext cx="1486405" cy="830997"/>
            <a:chOff x="5547740" y="792589"/>
            <a:chExt cx="1486405" cy="830997"/>
          </a:xfrm>
        </p:grpSpPr>
        <p:sp>
          <p:nvSpPr>
            <p:cNvPr id="61" name="テキスト ボックス 60"/>
            <p:cNvSpPr txBox="1"/>
            <p:nvPr/>
          </p:nvSpPr>
          <p:spPr>
            <a:xfrm>
              <a:off x="5547740" y="792589"/>
              <a:ext cx="148640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800" dirty="0" smtClean="0">
                  <a:latin typeface="Century Gothic"/>
                  <a:cs typeface="Century Gothic"/>
                </a:rPr>
                <a:t>=P</a:t>
              </a:r>
              <a:r>
                <a:rPr kumimoji="1" lang="en-US" altLang="ja-JP" sz="4800" baseline="300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4800" dirty="0" smtClean="0">
                  <a:latin typeface="Century Gothic"/>
                  <a:cs typeface="Century Gothic"/>
                </a:rPr>
                <a:t>*</a:t>
              </a:r>
              <a:r>
                <a:rPr kumimoji="1" lang="en-US" altLang="ja-JP" sz="4800" baseline="30000" dirty="0" smtClean="0">
                  <a:latin typeface="Century Gothic"/>
                  <a:cs typeface="Century Gothic"/>
                </a:rPr>
                <a:t>)</a:t>
              </a:r>
              <a:endParaRPr kumimoji="1" lang="ja-JP" altLang="en-US" sz="4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67" name="直線コネクタ 66"/>
            <p:cNvCxnSpPr/>
            <p:nvPr/>
          </p:nvCxnSpPr>
          <p:spPr>
            <a:xfrm>
              <a:off x="6054523" y="950912"/>
              <a:ext cx="294001" cy="1588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テキスト ボックス 68"/>
          <p:cNvSpPr txBox="1"/>
          <p:nvPr/>
        </p:nvSpPr>
        <p:spPr>
          <a:xfrm>
            <a:off x="8114138" y="4756856"/>
            <a:ext cx="45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N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8114138" y="3921423"/>
            <a:ext cx="45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N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8114138" y="2962245"/>
            <a:ext cx="45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N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8114138" y="2082917"/>
            <a:ext cx="45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N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955794" y="1156037"/>
            <a:ext cx="27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 smtClean="0">
                <a:latin typeface="Wingdings"/>
                <a:ea typeface="Wingdings"/>
                <a:cs typeface="Wingdings"/>
              </a:rPr>
              <a:t></a:t>
            </a:r>
            <a:endParaRPr kumimoji="1" lang="en-US" altLang="ja-JP" sz="1600" dirty="0" smtClean="0">
              <a:latin typeface="Wingdings"/>
              <a:ea typeface="Wingdings"/>
              <a:cs typeface="Wingdings"/>
            </a:endParaRPr>
          </a:p>
          <a:p>
            <a:pPr algn="ctr"/>
            <a:r>
              <a:rPr lang="ja-JP" altLang="en-US" sz="1600" dirty="0" smtClean="0">
                <a:latin typeface="Wingdings"/>
                <a:ea typeface="Wingdings"/>
                <a:cs typeface="Wingdings"/>
              </a:rPr>
              <a:t></a:t>
            </a:r>
            <a:endParaRPr lang="ja-JP" altLang="en-US" sz="1600" dirty="0" smtClean="0">
              <a:latin typeface="Century Gothic"/>
              <a:cs typeface="Century Gothic"/>
            </a:endParaRPr>
          </a:p>
          <a:p>
            <a:pPr algn="ctr"/>
            <a:r>
              <a:rPr lang="ja-JP" altLang="en-US" sz="1600" dirty="0" smtClean="0">
                <a:latin typeface="Wingdings"/>
                <a:ea typeface="Wingdings"/>
                <a:cs typeface="Wingdings"/>
              </a:rPr>
              <a:t></a:t>
            </a:r>
            <a:endParaRPr lang="ja-JP" altLang="en-US" sz="1600" dirty="0" smtClean="0">
              <a:latin typeface="Century Gothic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220550" y="5280076"/>
            <a:ext cx="1696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J</a:t>
            </a:r>
            <a:r>
              <a:rPr lang="en-US" altLang="ja-JP" sz="2000" baseline="30000" dirty="0" smtClean="0">
                <a:latin typeface="Century Gothic"/>
                <a:cs typeface="Century Gothic"/>
              </a:rPr>
              <a:t>P</a:t>
            </a:r>
            <a:r>
              <a:rPr lang="en-US" altLang="ja-JP" sz="2000" dirty="0" smtClean="0">
                <a:latin typeface="Century Gothic"/>
                <a:cs typeface="Century Gothic"/>
              </a:rPr>
              <a:t>=1/2</a:t>
            </a:r>
            <a:r>
              <a:rPr lang="en-US" altLang="ja-JP" sz="2000" baseline="30000" dirty="0" smtClean="0">
                <a:latin typeface="Century Gothic"/>
                <a:cs typeface="Century Gothic"/>
              </a:rPr>
              <a:t>-</a:t>
            </a:r>
            <a:r>
              <a:rPr lang="en-US" altLang="ja-JP" sz="2000" dirty="0" smtClean="0">
                <a:latin typeface="Century Gothic"/>
                <a:cs typeface="Century Gothic"/>
              </a:rPr>
              <a:t> case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cxnSp>
        <p:nvCxnSpPr>
          <p:cNvPr id="97" name="直線矢印コネクタ 96"/>
          <p:cNvCxnSpPr/>
          <p:nvPr/>
        </p:nvCxnSpPr>
        <p:spPr>
          <a:xfrm rot="5400000" flipH="1" flipV="1">
            <a:off x="4545966" y="4677513"/>
            <a:ext cx="1190517" cy="681249"/>
          </a:xfrm>
          <a:prstGeom prst="straightConnector1">
            <a:avLst/>
          </a:prstGeom>
          <a:ln w="38100" cap="flat" cmpd="sng" algn="ctr">
            <a:solidFill>
              <a:srgbClr val="C0504D"/>
            </a:solidFill>
            <a:prstDash val="solid"/>
            <a:round/>
            <a:headEnd type="none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97"/>
          <p:cNvCxnSpPr/>
          <p:nvPr/>
        </p:nvCxnSpPr>
        <p:spPr>
          <a:xfrm flipV="1">
            <a:off x="4800602" y="5050824"/>
            <a:ext cx="755021" cy="555257"/>
          </a:xfrm>
          <a:prstGeom prst="straightConnector1">
            <a:avLst/>
          </a:prstGeom>
          <a:ln w="38100" cap="flat" cmpd="sng" algn="ctr">
            <a:solidFill>
              <a:srgbClr val="C0504D"/>
            </a:solidFill>
            <a:prstDash val="solid"/>
            <a:round/>
            <a:headEnd type="none" w="med" len="med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6" name="図形グループ 95"/>
          <p:cNvGrpSpPr/>
          <p:nvPr/>
        </p:nvGrpSpPr>
        <p:grpSpPr>
          <a:xfrm>
            <a:off x="178812" y="5868862"/>
            <a:ext cx="1640280" cy="3176"/>
            <a:chOff x="121156" y="5880100"/>
            <a:chExt cx="1640280" cy="3176"/>
          </a:xfrm>
        </p:grpSpPr>
        <p:cxnSp>
          <p:nvCxnSpPr>
            <p:cNvPr id="94" name="直線コネクタ 93"/>
            <p:cNvCxnSpPr/>
            <p:nvPr/>
          </p:nvCxnSpPr>
          <p:spPr>
            <a:xfrm>
              <a:off x="121156" y="5880100"/>
              <a:ext cx="294001" cy="1588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>
              <a:off x="1467435" y="5881688"/>
              <a:ext cx="294001" cy="1588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図形グループ 105"/>
          <p:cNvGrpSpPr/>
          <p:nvPr/>
        </p:nvGrpSpPr>
        <p:grpSpPr>
          <a:xfrm>
            <a:off x="8474306" y="3016190"/>
            <a:ext cx="702799" cy="955814"/>
            <a:chOff x="8474306" y="3079690"/>
            <a:chExt cx="702799" cy="955814"/>
          </a:xfrm>
        </p:grpSpPr>
        <p:cxnSp>
          <p:nvCxnSpPr>
            <p:cNvPr id="103" name="直線矢印コネクタ 102"/>
            <p:cNvCxnSpPr/>
            <p:nvPr/>
          </p:nvCxnSpPr>
          <p:spPr>
            <a:xfrm rot="5400000" flipH="1" flipV="1">
              <a:off x="8536345" y="3744555"/>
              <a:ext cx="580310" cy="1588"/>
            </a:xfrm>
            <a:prstGeom prst="straightConnector1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テキスト ボックス 104"/>
            <p:cNvSpPr txBox="1"/>
            <p:nvPr/>
          </p:nvSpPr>
          <p:spPr>
            <a:xfrm>
              <a:off x="8474306" y="3079690"/>
              <a:ext cx="702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Time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107" name="テキスト ボックス 106"/>
          <p:cNvSpPr txBox="1"/>
          <p:nvPr/>
        </p:nvSpPr>
        <p:spPr>
          <a:xfrm>
            <a:off x="1837139" y="256154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π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2304678" y="337505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π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6410671" y="3780570"/>
            <a:ext cx="1447800" cy="1548212"/>
          </a:xfrm>
          <a:prstGeom prst="ellipse">
            <a:avLst/>
          </a:prstGeom>
          <a:noFill/>
          <a:ln w="76200" cmpd="sng">
            <a:solidFill>
              <a:srgbClr val="C0504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円/楕円 98"/>
          <p:cNvSpPr/>
          <p:nvPr/>
        </p:nvSpPr>
        <p:spPr>
          <a:xfrm>
            <a:off x="5221501" y="3829987"/>
            <a:ext cx="1176470" cy="1548212"/>
          </a:xfrm>
          <a:prstGeom prst="ellipse">
            <a:avLst/>
          </a:prstGeom>
          <a:noFill/>
          <a:ln w="76200" cmpd="sng">
            <a:solidFill>
              <a:srgbClr val="C0504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0" name="図形グループ 99"/>
          <p:cNvGrpSpPr/>
          <p:nvPr/>
        </p:nvGrpSpPr>
        <p:grpSpPr>
          <a:xfrm>
            <a:off x="1152771" y="2032117"/>
            <a:ext cx="2997916" cy="2346137"/>
            <a:chOff x="1164010" y="2032117"/>
            <a:chExt cx="2997916" cy="2346137"/>
          </a:xfrm>
        </p:grpSpPr>
        <p:sp>
          <p:nvSpPr>
            <p:cNvPr id="101" name="テキスト ボックス 100"/>
            <p:cNvSpPr txBox="1"/>
            <p:nvPr/>
          </p:nvSpPr>
          <p:spPr>
            <a:xfrm>
              <a:off x="1816533" y="3244114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  <p:grpSp>
          <p:nvGrpSpPr>
            <p:cNvPr id="102" name="図形グループ 101"/>
            <p:cNvGrpSpPr/>
            <p:nvPr/>
          </p:nvGrpSpPr>
          <p:grpSpPr>
            <a:xfrm>
              <a:off x="1164010" y="3608813"/>
              <a:ext cx="676187" cy="769441"/>
              <a:chOff x="5374663" y="3874353"/>
              <a:chExt cx="676187" cy="769441"/>
            </a:xfrm>
          </p:grpSpPr>
          <p:sp>
            <p:nvSpPr>
              <p:cNvPr id="111" name="テキスト ボックス 110"/>
              <p:cNvSpPr txBox="1"/>
              <p:nvPr/>
            </p:nvSpPr>
            <p:spPr>
              <a:xfrm>
                <a:off x="5374663" y="3874353"/>
                <a:ext cx="67618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4400" dirty="0" smtClean="0">
                    <a:latin typeface="Century Gothic"/>
                    <a:cs typeface="Century Gothic"/>
                  </a:rPr>
                  <a:t>Q</a:t>
                </a:r>
                <a:endParaRPr kumimoji="1" lang="ja-JP" altLang="en-US" sz="44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112" name="直線コネクタ 111"/>
              <p:cNvCxnSpPr/>
              <p:nvPr/>
            </p:nvCxnSpPr>
            <p:spPr>
              <a:xfrm>
                <a:off x="5553572" y="4011612"/>
                <a:ext cx="294001" cy="1588"/>
              </a:xfrm>
              <a:prstGeom prst="line">
                <a:avLst/>
              </a:prstGeom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テキスト ボックス 103"/>
            <p:cNvSpPr txBox="1"/>
            <p:nvPr/>
          </p:nvSpPr>
          <p:spPr>
            <a:xfrm>
              <a:off x="2675086" y="2044700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3592364" y="2032117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3203439" y="2927097"/>
              <a:ext cx="5695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4400" dirty="0" err="1" smtClean="0">
                  <a:latin typeface="Century Gothic"/>
                  <a:cs typeface="Century Gothic"/>
                </a:rPr>
                <a:t>q</a:t>
              </a:r>
              <a:endParaRPr kumimoji="1" lang="ja-JP" altLang="en-US" sz="4400" dirty="0">
                <a:latin typeface="Century Gothic"/>
                <a:cs typeface="Century Gothic"/>
              </a:endParaRPr>
            </a:p>
          </p:txBody>
        </p:sp>
      </p:grpSp>
      <p:sp>
        <p:nvSpPr>
          <p:cNvPr id="121" name="テキスト ボックス 120"/>
          <p:cNvSpPr txBox="1"/>
          <p:nvPr/>
        </p:nvSpPr>
        <p:spPr>
          <a:xfrm>
            <a:off x="2720543" y="4453880"/>
            <a:ext cx="166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Nucleon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536259" y="4453880"/>
            <a:ext cx="2044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D</a:t>
            </a:r>
            <a:r>
              <a:rPr kumimoji="1" lang="en-US" altLang="ja-JP" sz="2800" baseline="30000" dirty="0" smtClean="0">
                <a:solidFill>
                  <a:schemeClr val="tx2"/>
                </a:solidFill>
                <a:latin typeface="Century Gothic"/>
                <a:cs typeface="Century Gothic"/>
              </a:rPr>
              <a:t>(</a:t>
            </a:r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2800" baseline="30000" dirty="0" smtClean="0">
                <a:solidFill>
                  <a:schemeClr val="tx2"/>
                </a:solidFill>
                <a:latin typeface="Century Gothic"/>
                <a:cs typeface="Century Gothic"/>
              </a:rPr>
              <a:t>)</a:t>
            </a:r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 meson</a:t>
            </a:r>
            <a:endParaRPr kumimoji="1" lang="ja-JP" altLang="en-US" sz="28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cxnSp>
        <p:nvCxnSpPr>
          <p:cNvPr id="123" name="直線コネクタ 122"/>
          <p:cNvCxnSpPr/>
          <p:nvPr/>
        </p:nvCxnSpPr>
        <p:spPr>
          <a:xfrm>
            <a:off x="640551" y="4552950"/>
            <a:ext cx="225036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223434" y="569773"/>
            <a:ext cx="1700030" cy="52322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endParaRPr kumimoji="1" lang="ja-JP" alt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1212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6" grpId="1"/>
      <p:bldP spid="20" grpId="0"/>
      <p:bldP spid="22" grpId="0"/>
      <p:bldP spid="27" grpId="0"/>
      <p:bldP spid="28" grpId="0"/>
      <p:bldP spid="25" grpId="0"/>
      <p:bldP spid="70" grpId="0"/>
      <p:bldP spid="71" grpId="0"/>
      <p:bldP spid="72" grpId="0"/>
      <p:bldP spid="51" grpId="0"/>
      <p:bldP spid="52" grpId="0"/>
      <p:bldP spid="2" grpId="0" animBg="1"/>
      <p:bldP spid="2" grpId="1" animBg="1"/>
      <p:bldP spid="9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65" y="1924050"/>
            <a:ext cx="4135120" cy="116332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75" y="3987800"/>
            <a:ext cx="4231640" cy="156464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5815" y="1924050"/>
            <a:ext cx="3332480" cy="11734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215" y="4015740"/>
            <a:ext cx="4490720" cy="1524000"/>
          </a:xfrm>
          <a:prstGeom prst="rect">
            <a:avLst/>
          </a:prstGeom>
        </p:spPr>
      </p:pic>
      <p:grpSp>
        <p:nvGrpSpPr>
          <p:cNvPr id="63" name="図形グループ 62"/>
          <p:cNvGrpSpPr/>
          <p:nvPr/>
        </p:nvGrpSpPr>
        <p:grpSpPr>
          <a:xfrm>
            <a:off x="3330264" y="4773612"/>
            <a:ext cx="2194982" cy="1146126"/>
            <a:chOff x="3330264" y="4773612"/>
            <a:chExt cx="2194982" cy="1146126"/>
          </a:xfrm>
        </p:grpSpPr>
        <p:cxnSp>
          <p:nvCxnSpPr>
            <p:cNvPr id="21" name="直線コネクタ 20"/>
            <p:cNvCxnSpPr/>
            <p:nvPr/>
          </p:nvCxnSpPr>
          <p:spPr>
            <a:xfrm>
              <a:off x="4301490" y="4773612"/>
              <a:ext cx="342900" cy="1588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正方形/長方形 21"/>
            <p:cNvSpPr/>
            <p:nvPr/>
          </p:nvSpPr>
          <p:spPr>
            <a:xfrm>
              <a:off x="3330264" y="5427295"/>
              <a:ext cx="219498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1400" dirty="0" smtClean="0">
                  <a:latin typeface="Century Gothic"/>
                  <a:cs typeface="Century Gothic"/>
                </a:rPr>
                <a:t>  Unitary transformation</a:t>
              </a:r>
              <a:endParaRPr lang="en-US" altLang="ja-JP" sz="1200" dirty="0" smtClean="0">
                <a:latin typeface="Century Gothic"/>
                <a:cs typeface="Century Gothic"/>
              </a:endParaRPr>
            </a:p>
            <a:p>
              <a:pPr marL="457200" indent="-457200"/>
              <a:r>
                <a:rPr lang="en-US" altLang="ja-JP" sz="1200" dirty="0">
                  <a:latin typeface="Century Gothic"/>
                  <a:cs typeface="Century Gothic"/>
                </a:rPr>
                <a:t>(Heavy quark +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Light spin)</a:t>
              </a:r>
              <a:endParaRPr lang="en-US" altLang="ja-JP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62" name="図形グループ 61"/>
          <p:cNvGrpSpPr/>
          <p:nvPr/>
        </p:nvGrpSpPr>
        <p:grpSpPr>
          <a:xfrm>
            <a:off x="3305604" y="2515057"/>
            <a:ext cx="2194982" cy="986758"/>
            <a:chOff x="3305604" y="2515057"/>
            <a:chExt cx="2194982" cy="986758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4301490" y="2515057"/>
              <a:ext cx="342900" cy="1588"/>
            </a:xfrm>
            <a:prstGeom prst="line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正方形/長方形 22"/>
            <p:cNvSpPr/>
            <p:nvPr/>
          </p:nvSpPr>
          <p:spPr>
            <a:xfrm>
              <a:off x="3305604" y="3009372"/>
              <a:ext cx="219498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/>
              <a:r>
                <a:rPr lang="en-US" altLang="ja-JP" sz="1400" dirty="0" smtClean="0">
                  <a:latin typeface="Century Gothic"/>
                  <a:cs typeface="Century Gothic"/>
                </a:rPr>
                <a:t>  Unitary transformation</a:t>
              </a:r>
              <a:endParaRPr lang="en-US" altLang="ja-JP" sz="1400" baseline="-25000" dirty="0">
                <a:latin typeface="Century Gothic"/>
                <a:cs typeface="Century Gothic"/>
              </a:endParaRPr>
            </a:p>
            <a:p>
              <a:pPr marL="457200" indent="-457200"/>
              <a:r>
                <a:rPr lang="en-US" altLang="ja-JP" sz="1200" dirty="0" smtClean="0">
                  <a:latin typeface="Century Gothic"/>
                  <a:cs typeface="Century Gothic"/>
                </a:rPr>
                <a:t>(Heavy quark + Light spin)</a:t>
              </a: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4711700" y="4015740"/>
            <a:ext cx="2098580" cy="746905"/>
          </a:xfrm>
          <a:prstGeom prst="rect">
            <a:avLst/>
          </a:prstGeom>
          <a:noFill/>
          <a:ln w="381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651500" y="2326495"/>
            <a:ext cx="2178590" cy="746905"/>
          </a:xfrm>
          <a:prstGeom prst="rect">
            <a:avLst/>
          </a:prstGeom>
          <a:noFill/>
          <a:ln w="381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2034393" y="5956637"/>
            <a:ext cx="5075215" cy="1015663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457200" indent="-457200" algn="ctr"/>
            <a:r>
              <a:rPr lang="en-US" altLang="ja-JP" sz="6000" dirty="0" smtClean="0">
                <a:solidFill>
                  <a:srgbClr val="000000"/>
                </a:solidFill>
                <a:latin typeface="Century Gothic"/>
                <a:cs typeface="Century Gothic"/>
              </a:rPr>
              <a:t>HQS</a:t>
            </a:r>
            <a:r>
              <a:rPr lang="en-US" altLang="ja-JP" sz="60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doublet</a:t>
            </a:r>
          </a:p>
        </p:txBody>
      </p:sp>
      <p:grpSp>
        <p:nvGrpSpPr>
          <p:cNvPr id="31" name="図形グループ 30"/>
          <p:cNvGrpSpPr/>
          <p:nvPr/>
        </p:nvGrpSpPr>
        <p:grpSpPr>
          <a:xfrm>
            <a:off x="6315189" y="585109"/>
            <a:ext cx="2893506" cy="1298755"/>
            <a:chOff x="17870427" y="17193334"/>
            <a:chExt cx="2893506" cy="1298755"/>
          </a:xfrm>
        </p:grpSpPr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75825" y="17193334"/>
              <a:ext cx="870665" cy="870665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33977" y="17614782"/>
              <a:ext cx="720633" cy="720633"/>
            </a:xfrm>
            <a:prstGeom prst="rect">
              <a:avLst/>
            </a:prstGeom>
          </p:spPr>
        </p:pic>
        <p:cxnSp>
          <p:nvCxnSpPr>
            <p:cNvPr id="34" name="直線コネクタ 33"/>
            <p:cNvCxnSpPr/>
            <p:nvPr/>
          </p:nvCxnSpPr>
          <p:spPr>
            <a:xfrm rot="10800000" flipV="1">
              <a:off x="18937673" y="17725068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正方形/長方形 34"/>
            <p:cNvSpPr/>
            <p:nvPr/>
          </p:nvSpPr>
          <p:spPr>
            <a:xfrm>
              <a:off x="18700137" y="17938091"/>
              <a:ext cx="15235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en-US" altLang="ja-JP" sz="1400" dirty="0" err="1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π</a:t>
              </a:r>
              <a:r>
                <a:rPr lang="en-US" altLang="ja-JP" sz="14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 exchange</a:t>
              </a: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20192433" y="17221998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37" name="図形グループ 189"/>
            <p:cNvGrpSpPr/>
            <p:nvPr/>
          </p:nvGrpSpPr>
          <p:grpSpPr>
            <a:xfrm>
              <a:off x="17870427" y="18029341"/>
              <a:ext cx="622300" cy="400110"/>
              <a:chOff x="6261688" y="3317090"/>
              <a:chExt cx="622300" cy="400110"/>
            </a:xfrm>
          </p:grpSpPr>
          <p:sp>
            <p:nvSpPr>
              <p:cNvPr id="38" name="正方形/長方形 37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39" name="直線コネクタ 38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正方形/長方形 25"/>
          <p:cNvSpPr/>
          <p:nvPr/>
        </p:nvSpPr>
        <p:spPr>
          <a:xfrm>
            <a:off x="1657783" y="5797209"/>
            <a:ext cx="5828438" cy="461665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marL="457200" indent="-457200" algn="ctr"/>
            <a:r>
              <a:rPr lang="en-US" altLang="ja-JP" sz="2400" dirty="0" smtClean="0">
                <a:solidFill>
                  <a:srgbClr val="C0504D"/>
                </a:solidFill>
                <a:latin typeface="Century Gothic"/>
                <a:cs typeface="Century Gothic"/>
              </a:rPr>
              <a:t>1/2</a:t>
            </a:r>
            <a:r>
              <a:rPr lang="en-US" altLang="ja-JP" sz="2400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-</a:t>
            </a:r>
            <a:r>
              <a:rPr lang="en-US" altLang="ja-JP" sz="2400" dirty="0" smtClean="0">
                <a:solidFill>
                  <a:srgbClr val="C0504D"/>
                </a:solidFill>
                <a:latin typeface="Century Gothic"/>
                <a:cs typeface="Century Gothic"/>
              </a:rPr>
              <a:t> and 3</a:t>
            </a:r>
            <a:r>
              <a:rPr lang="en-US" altLang="ja-JP" sz="2400" dirty="0">
                <a:solidFill>
                  <a:srgbClr val="C0504D"/>
                </a:solidFill>
                <a:latin typeface="Century Gothic"/>
                <a:cs typeface="Century Gothic"/>
              </a:rPr>
              <a:t>/2</a:t>
            </a:r>
            <a:r>
              <a:rPr lang="en-US" altLang="ja-JP" sz="2400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-</a:t>
            </a:r>
            <a:r>
              <a:rPr lang="en-US" altLang="ja-JP" sz="2400" dirty="0" smtClean="0">
                <a:solidFill>
                  <a:srgbClr val="C0504D"/>
                </a:solidFill>
                <a:latin typeface="Century Gothic"/>
                <a:cs typeface="Century Gothic"/>
              </a:rPr>
              <a:t> are degenerate in mass. </a:t>
            </a:r>
            <a:endParaRPr lang="en-US" altLang="ja-JP" sz="2400" baseline="-25000" dirty="0" smtClean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59840" y="641578"/>
            <a:ext cx="222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J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P</a:t>
            </a:r>
            <a:r>
              <a:rPr lang="en-US" altLang="ja-JP" sz="2800" dirty="0" smtClean="0">
                <a:latin typeface="Century Gothic"/>
                <a:cs typeface="Century Gothic"/>
              </a:rPr>
              <a:t>=1/2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-</a:t>
            </a:r>
            <a:r>
              <a:rPr lang="en-US" altLang="ja-JP" sz="2800" dirty="0" smtClean="0">
                <a:latin typeface="Century Gothic"/>
                <a:cs typeface="Century Gothic"/>
              </a:rPr>
              <a:t>, 3/2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-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47" name="図形グループ 46"/>
          <p:cNvGrpSpPr/>
          <p:nvPr/>
        </p:nvGrpSpPr>
        <p:grpSpPr>
          <a:xfrm>
            <a:off x="6254866" y="565378"/>
            <a:ext cx="1773099" cy="400110"/>
            <a:chOff x="6013566" y="641578"/>
            <a:chExt cx="1773099" cy="400110"/>
          </a:xfrm>
        </p:grpSpPr>
        <p:sp>
          <p:nvSpPr>
            <p:cNvPr id="45" name="テキスト ボックス 44"/>
            <p:cNvSpPr txBox="1"/>
            <p:nvPr/>
          </p:nvSpPr>
          <p:spPr>
            <a:xfrm>
              <a:off x="6013566" y="641578"/>
              <a:ext cx="17730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{P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(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*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)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2S+1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L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)}</a:t>
              </a:r>
              <a:endParaRPr kumimoji="1" lang="ja-JP" altLang="en-US" sz="20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46" name="直線コネクタ 45"/>
            <p:cNvCxnSpPr/>
            <p:nvPr/>
          </p:nvCxnSpPr>
          <p:spPr>
            <a:xfrm>
              <a:off x="6234849" y="736101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図形グループ 58"/>
          <p:cNvGrpSpPr/>
          <p:nvPr/>
        </p:nvGrpSpPr>
        <p:grpSpPr>
          <a:xfrm>
            <a:off x="0" y="1407554"/>
            <a:ext cx="5029031" cy="400110"/>
            <a:chOff x="0" y="1559954"/>
            <a:chExt cx="5029031" cy="400110"/>
          </a:xfrm>
        </p:grpSpPr>
        <p:sp>
          <p:nvSpPr>
            <p:cNvPr id="50" name="テキスト ボックス 49"/>
            <p:cNvSpPr txBox="1"/>
            <p:nvPr/>
          </p:nvSpPr>
          <p:spPr>
            <a:xfrm>
              <a:off x="0" y="1559954"/>
              <a:ext cx="50290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P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=1/2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: {PN(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S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), P*N(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S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), P*N(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4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)}</a:t>
              </a:r>
              <a:endParaRPr kumimoji="1" lang="ja-JP" altLang="en-US" sz="20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1" name="直線コネクタ 50"/>
            <p:cNvCxnSpPr/>
            <p:nvPr/>
          </p:nvCxnSpPr>
          <p:spPr>
            <a:xfrm>
              <a:off x="1248833" y="1652088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2400299" y="1650500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3659196" y="1653676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図形グループ 59"/>
          <p:cNvGrpSpPr/>
          <p:nvPr/>
        </p:nvGrpSpPr>
        <p:grpSpPr>
          <a:xfrm>
            <a:off x="0" y="3524984"/>
            <a:ext cx="6423852" cy="400110"/>
            <a:chOff x="0" y="3524984"/>
            <a:chExt cx="6423852" cy="400110"/>
          </a:xfrm>
        </p:grpSpPr>
        <p:sp>
          <p:nvSpPr>
            <p:cNvPr id="52" name="テキスト ボックス 51"/>
            <p:cNvSpPr txBox="1"/>
            <p:nvPr/>
          </p:nvSpPr>
          <p:spPr>
            <a:xfrm>
              <a:off x="0" y="3524984"/>
              <a:ext cx="64238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P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=3/2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: {PN(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), P*N(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4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S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), P*N(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4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), P*N(</a:t>
              </a:r>
              <a:r>
                <a:rPr lang="en-US" altLang="ja-JP" sz="2000" baseline="30000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D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)}</a:t>
              </a:r>
              <a:endParaRPr kumimoji="1" lang="ja-JP" altLang="en-US" sz="20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55" name="直線コネクタ 54"/>
            <p:cNvCxnSpPr/>
            <p:nvPr/>
          </p:nvCxnSpPr>
          <p:spPr>
            <a:xfrm>
              <a:off x="1253066" y="3614210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2463794" y="3612622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3722691" y="3615798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>
              <a:off x="5041730" y="3617386"/>
              <a:ext cx="130153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正方形/長方形 63"/>
          <p:cNvSpPr/>
          <p:nvPr/>
        </p:nvSpPr>
        <p:spPr>
          <a:xfrm>
            <a:off x="-1" y="5600005"/>
            <a:ext cx="24637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entury Gothic"/>
                <a:cs typeface="Century Gothic"/>
              </a:rPr>
              <a:t>K</a:t>
            </a:r>
            <a:r>
              <a:rPr lang="en-US" altLang="ja-JP" sz="1400" baseline="-25000" dirty="0" smtClean="0">
                <a:latin typeface="Century Gothic"/>
                <a:cs typeface="Century Gothic"/>
              </a:rPr>
              <a:t>L</a:t>
            </a:r>
            <a:r>
              <a:rPr lang="en-US" altLang="ja-JP" sz="1400" dirty="0" smtClean="0">
                <a:latin typeface="Century Gothic"/>
                <a:cs typeface="Century Gothic"/>
              </a:rPr>
              <a:t>: kinetic term   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(angular momentum L)</a:t>
            </a:r>
          </a:p>
          <a:p>
            <a:r>
              <a:rPr lang="en-US" altLang="ja-JP" sz="1400" dirty="0" smtClean="0">
                <a:latin typeface="Century Gothic"/>
                <a:cs typeface="Century Gothic"/>
              </a:rPr>
              <a:t>C: central potential</a:t>
            </a:r>
          </a:p>
          <a:p>
            <a:r>
              <a:rPr lang="en-US" altLang="ja-JP" sz="1400" dirty="0" smtClean="0">
                <a:latin typeface="Century Gothic"/>
                <a:cs typeface="Century Gothic"/>
              </a:rPr>
              <a:t>T: tensor potential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021160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4758899" y="1924050"/>
            <a:ext cx="892601" cy="402445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4750884" y="1637068"/>
            <a:ext cx="1261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chemeClr val="tx2"/>
                </a:solidFill>
                <a:latin typeface="Century Gothic"/>
                <a:cs typeface="Century Gothic"/>
              </a:rPr>
              <a:t>HQS singlet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6045200" y="3173667"/>
            <a:ext cx="31880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HQS doublet</a:t>
            </a:r>
          </a:p>
          <a:p>
            <a:pPr algn="ctr"/>
            <a:r>
              <a:rPr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(tensor potential)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23434" y="569773"/>
            <a:ext cx="1700030" cy="52322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endParaRPr kumimoji="1" lang="ja-JP" alt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2402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/>
      <p:bldP spid="26" grpId="0"/>
      <p:bldP spid="44" grpId="0" animBg="1"/>
      <p:bldP spid="48" grpId="0"/>
      <p:bldP spid="4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021160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0" y="768578"/>
            <a:ext cx="10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Mass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rot="5400000" flipH="1" flipV="1">
            <a:off x="-1596048" y="3345046"/>
            <a:ext cx="4106496" cy="158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図形グループ 44"/>
          <p:cNvGrpSpPr/>
          <p:nvPr/>
        </p:nvGrpSpPr>
        <p:grpSpPr>
          <a:xfrm>
            <a:off x="724694" y="4316412"/>
            <a:ext cx="7890273" cy="4764"/>
            <a:chOff x="724694" y="4316412"/>
            <a:chExt cx="7890273" cy="4764"/>
          </a:xfrm>
        </p:grpSpPr>
        <p:cxnSp>
          <p:nvCxnSpPr>
            <p:cNvPr id="41" name="直線コネクタ 40"/>
            <p:cNvCxnSpPr/>
            <p:nvPr/>
          </p:nvCxnSpPr>
          <p:spPr>
            <a:xfrm>
              <a:off x="724694" y="4318000"/>
              <a:ext cx="2196306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3571677" y="4319588"/>
              <a:ext cx="2196306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6418661" y="4316412"/>
              <a:ext cx="2196306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テキスト ボックス 86"/>
          <p:cNvSpPr txBox="1"/>
          <p:nvPr/>
        </p:nvSpPr>
        <p:spPr>
          <a:xfrm>
            <a:off x="1116885" y="5969000"/>
            <a:ext cx="139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Charm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933194" y="5969000"/>
            <a:ext cx="1441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Bottom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6871288" y="5969000"/>
            <a:ext cx="1345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err="1" smtClean="0">
                <a:latin typeface="Century Gothic"/>
                <a:cs typeface="Century Gothic"/>
              </a:rPr>
              <a:t>m</a:t>
            </a:r>
            <a:r>
              <a:rPr kumimoji="1" lang="en-US" altLang="ja-JP" sz="2800" baseline="-25000" dirty="0" err="1" smtClean="0">
                <a:latin typeface="Century Gothic"/>
                <a:cs typeface="Century Gothic"/>
              </a:rPr>
              <a:t>Q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→∞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57" name="図形グループ 56"/>
          <p:cNvGrpSpPr/>
          <p:nvPr/>
        </p:nvGrpSpPr>
        <p:grpSpPr>
          <a:xfrm>
            <a:off x="4341525" y="3045480"/>
            <a:ext cx="809011" cy="1275696"/>
            <a:chOff x="4265325" y="3045480"/>
            <a:chExt cx="809011" cy="1275696"/>
          </a:xfrm>
        </p:grpSpPr>
        <p:sp>
          <p:nvSpPr>
            <p:cNvPr id="75" name="テキスト ボックス 74"/>
            <p:cNvSpPr txBox="1"/>
            <p:nvPr/>
          </p:nvSpPr>
          <p:spPr>
            <a:xfrm>
              <a:off x="4265325" y="3045480"/>
              <a:ext cx="8090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B*N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4341593" y="3797956"/>
              <a:ext cx="656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BN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1464035" y="1519892"/>
            <a:ext cx="870025" cy="2796520"/>
            <a:chOff x="1387835" y="1519892"/>
            <a:chExt cx="870025" cy="2796520"/>
          </a:xfrm>
        </p:grpSpPr>
        <p:sp>
          <p:nvSpPr>
            <p:cNvPr id="73" name="テキスト ボックス 72"/>
            <p:cNvSpPr txBox="1"/>
            <p:nvPr/>
          </p:nvSpPr>
          <p:spPr>
            <a:xfrm>
              <a:off x="1387835" y="1519892"/>
              <a:ext cx="8700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D*N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1464104" y="3793192"/>
              <a:ext cx="7174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DN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83" name="直線コネクタ 82"/>
            <p:cNvCxnSpPr/>
            <p:nvPr/>
          </p:nvCxnSpPr>
          <p:spPr>
            <a:xfrm>
              <a:off x="1579036" y="3894261"/>
              <a:ext cx="200237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>
              <a:off x="1505801" y="1619780"/>
              <a:ext cx="200237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テキスト ボックス 34"/>
          <p:cNvSpPr txBox="1"/>
          <p:nvPr/>
        </p:nvSpPr>
        <p:spPr>
          <a:xfrm>
            <a:off x="2866499" y="4163516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849704" y="1868220"/>
            <a:ext cx="94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142</a:t>
            </a:r>
            <a:r>
              <a:rPr kumimoji="1" lang="en-US" altLang="ja-JP" sz="1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718863" y="4146908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721525" y="3388667"/>
            <a:ext cx="841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46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545845" y="4155431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grpSp>
        <p:nvGrpSpPr>
          <p:cNvPr id="48" name="図形グループ 47"/>
          <p:cNvGrpSpPr/>
          <p:nvPr/>
        </p:nvGrpSpPr>
        <p:grpSpPr>
          <a:xfrm>
            <a:off x="63500" y="1897797"/>
            <a:ext cx="2857500" cy="266700"/>
            <a:chOff x="63500" y="1897797"/>
            <a:chExt cx="2857500" cy="266700"/>
          </a:xfrm>
        </p:grpSpPr>
        <p:cxnSp>
          <p:nvCxnSpPr>
            <p:cNvPr id="51" name="直線コネクタ 50"/>
            <p:cNvCxnSpPr/>
            <p:nvPr/>
          </p:nvCxnSpPr>
          <p:spPr>
            <a:xfrm>
              <a:off x="724694" y="2041524"/>
              <a:ext cx="2196306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正方形/長方形 45"/>
            <p:cNvSpPr/>
            <p:nvPr/>
          </p:nvSpPr>
          <p:spPr>
            <a:xfrm>
              <a:off x="63500" y="1897797"/>
              <a:ext cx="266700" cy="2667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82550" y="3409950"/>
            <a:ext cx="5685433" cy="266700"/>
            <a:chOff x="82550" y="3409950"/>
            <a:chExt cx="5685433" cy="266700"/>
          </a:xfrm>
        </p:grpSpPr>
        <p:cxnSp>
          <p:nvCxnSpPr>
            <p:cNvPr id="52" name="直線コネクタ 51"/>
            <p:cNvCxnSpPr/>
            <p:nvPr/>
          </p:nvCxnSpPr>
          <p:spPr>
            <a:xfrm>
              <a:off x="3571677" y="3567112"/>
              <a:ext cx="2196306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正方形/長方形 46"/>
            <p:cNvSpPr/>
            <p:nvPr/>
          </p:nvSpPr>
          <p:spPr>
            <a:xfrm>
              <a:off x="82550" y="3409950"/>
              <a:ext cx="266700" cy="2667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図形グループ 57"/>
          <p:cNvGrpSpPr/>
          <p:nvPr/>
        </p:nvGrpSpPr>
        <p:grpSpPr>
          <a:xfrm>
            <a:off x="6783382" y="3793192"/>
            <a:ext cx="1492265" cy="810478"/>
            <a:chOff x="6516682" y="3793192"/>
            <a:chExt cx="1492265" cy="810478"/>
          </a:xfrm>
        </p:grpSpPr>
        <p:sp>
          <p:nvSpPr>
            <p:cNvPr id="77" name="テキスト ボックス 76"/>
            <p:cNvSpPr txBox="1"/>
            <p:nvPr/>
          </p:nvSpPr>
          <p:spPr>
            <a:xfrm>
              <a:off x="6516682" y="3793192"/>
              <a:ext cx="1492265" cy="81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P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N, P*N</a:t>
              </a:r>
              <a:endParaRPr lang="ja-JP" altLang="en-US" sz="2800" baseline="30000" dirty="0" smtClean="0">
                <a:latin typeface="Century Gothic"/>
                <a:cs typeface="Century Gothic"/>
              </a:endParaRPr>
            </a:p>
            <a:p>
              <a:pPr algn="ctr"/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grpSp>
          <p:nvGrpSpPr>
            <p:cNvPr id="55" name="図形グループ 54"/>
            <p:cNvGrpSpPr/>
            <p:nvPr/>
          </p:nvGrpSpPr>
          <p:grpSpPr>
            <a:xfrm>
              <a:off x="6632951" y="3892673"/>
              <a:ext cx="860049" cy="6169"/>
              <a:chOff x="6632951" y="3892673"/>
              <a:chExt cx="860049" cy="6169"/>
            </a:xfrm>
          </p:grpSpPr>
          <p:cxnSp>
            <p:nvCxnSpPr>
              <p:cNvPr id="50" name="直線コネクタ 49"/>
              <p:cNvCxnSpPr/>
              <p:nvPr/>
            </p:nvCxnSpPr>
            <p:spPr>
              <a:xfrm>
                <a:off x="6632951" y="3892673"/>
                <a:ext cx="200237" cy="1588"/>
              </a:xfrm>
              <a:prstGeom prst="line">
                <a:avLst/>
              </a:prstGeom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>
                <a:off x="7292763" y="3897254"/>
                <a:ext cx="200237" cy="1588"/>
              </a:xfrm>
              <a:prstGeom prst="line">
                <a:avLst/>
              </a:prstGeom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図形グループ 66"/>
          <p:cNvGrpSpPr/>
          <p:nvPr/>
        </p:nvGrpSpPr>
        <p:grpSpPr>
          <a:xfrm>
            <a:off x="6222159" y="1393734"/>
            <a:ext cx="2893506" cy="1298755"/>
            <a:chOff x="17870427" y="17193334"/>
            <a:chExt cx="2893506" cy="1298755"/>
          </a:xfrm>
        </p:grpSpPr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75825" y="17193334"/>
              <a:ext cx="870665" cy="870665"/>
            </a:xfrm>
            <a:prstGeom prst="rect">
              <a:avLst/>
            </a:prstGeom>
          </p:spPr>
        </p:pic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3977" y="17614782"/>
              <a:ext cx="720633" cy="720633"/>
            </a:xfrm>
            <a:prstGeom prst="rect">
              <a:avLst/>
            </a:prstGeom>
          </p:spPr>
        </p:pic>
        <p:cxnSp>
          <p:nvCxnSpPr>
            <p:cNvPr id="70" name="直線コネクタ 69"/>
            <p:cNvCxnSpPr/>
            <p:nvPr/>
          </p:nvCxnSpPr>
          <p:spPr>
            <a:xfrm rot="10800000" flipV="1">
              <a:off x="18937673" y="17725068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正方形/長方形 70"/>
            <p:cNvSpPr/>
            <p:nvPr/>
          </p:nvSpPr>
          <p:spPr>
            <a:xfrm>
              <a:off x="18700137" y="17938091"/>
              <a:ext cx="15235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en-US" altLang="ja-JP" sz="1400" dirty="0" err="1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π</a:t>
              </a:r>
              <a:r>
                <a:rPr lang="en-US" altLang="ja-JP" sz="14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 exchange</a:t>
              </a: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20192433" y="17221998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78" name="図形グループ 189"/>
            <p:cNvGrpSpPr/>
            <p:nvPr/>
          </p:nvGrpSpPr>
          <p:grpSpPr>
            <a:xfrm>
              <a:off x="17870427" y="18029341"/>
              <a:ext cx="622300" cy="400110"/>
              <a:chOff x="6261688" y="3317090"/>
              <a:chExt cx="622300" cy="400110"/>
            </a:xfrm>
          </p:grpSpPr>
          <p:sp>
            <p:nvSpPr>
              <p:cNvPr id="79" name="正方形/長方形 78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80" name="直線コネクタ 79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正方形/長方形 80"/>
          <p:cNvSpPr/>
          <p:nvPr/>
        </p:nvSpPr>
        <p:spPr>
          <a:xfrm>
            <a:off x="7348277" y="2755989"/>
            <a:ext cx="958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>
                <a:latin typeface="Century Gothic"/>
                <a:cs typeface="Century Gothic"/>
              </a:rPr>
              <a:t>i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sospin</a:t>
            </a:r>
            <a:r>
              <a:rPr lang="en-US" altLang="ja-JP" sz="1400" dirty="0" smtClean="0">
                <a:latin typeface="Century Gothic"/>
                <a:cs typeface="Century Gothic"/>
              </a:rPr>
              <a:t> 0</a:t>
            </a:r>
            <a:endParaRPr lang="en-US" altLang="ja-JP" sz="1400" baseline="30000" dirty="0" smtClean="0">
              <a:latin typeface="Century Gothic"/>
              <a:cs typeface="Century Gothic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186578" y="491793"/>
            <a:ext cx="1700030" cy="52322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endParaRPr kumimoji="1" lang="ja-JP" alt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371" y="1059617"/>
            <a:ext cx="4248150" cy="266700"/>
          </a:xfrm>
          <a:prstGeom prst="rect">
            <a:avLst/>
          </a:prstGeom>
        </p:spPr>
      </p:pic>
      <p:cxnSp>
        <p:nvCxnSpPr>
          <p:cNvPr id="63" name="直線コネクタ 62"/>
          <p:cNvCxnSpPr/>
          <p:nvPr/>
        </p:nvCxnSpPr>
        <p:spPr>
          <a:xfrm>
            <a:off x="6969066" y="1326317"/>
            <a:ext cx="1269369" cy="0"/>
          </a:xfrm>
          <a:prstGeom prst="line">
            <a:avLst/>
          </a:prstGeom>
          <a:ln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67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021160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cxnSp>
        <p:nvCxnSpPr>
          <p:cNvPr id="40" name="直線コネクタ 39"/>
          <p:cNvCxnSpPr/>
          <p:nvPr/>
        </p:nvCxnSpPr>
        <p:spPr>
          <a:xfrm rot="5400000" flipH="1" flipV="1">
            <a:off x="-1596048" y="3345046"/>
            <a:ext cx="4106496" cy="158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724694" y="4318000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3571677" y="4319588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6418661" y="4316412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724694" y="2041524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3571677" y="3567112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0" y="768578"/>
            <a:ext cx="10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Mass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116885" y="5969000"/>
            <a:ext cx="139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Charm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933194" y="5969000"/>
            <a:ext cx="1441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Bottom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71288" y="5969000"/>
            <a:ext cx="1345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err="1" smtClean="0">
                <a:latin typeface="Century Gothic"/>
                <a:cs typeface="Century Gothic"/>
              </a:rPr>
              <a:t>m</a:t>
            </a:r>
            <a:r>
              <a:rPr kumimoji="1" lang="en-US" altLang="ja-JP" sz="2800" baseline="-25000" dirty="0" err="1" smtClean="0">
                <a:latin typeface="Century Gothic"/>
                <a:cs typeface="Century Gothic"/>
              </a:rPr>
              <a:t>Q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→∞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77" name="図形グループ 76"/>
          <p:cNvGrpSpPr/>
          <p:nvPr/>
        </p:nvGrpSpPr>
        <p:grpSpPr>
          <a:xfrm>
            <a:off x="6794543" y="5197802"/>
            <a:ext cx="2232839" cy="954107"/>
            <a:chOff x="6794543" y="5197802"/>
            <a:chExt cx="2232839" cy="954107"/>
          </a:xfrm>
        </p:grpSpPr>
        <p:cxnSp>
          <p:nvCxnSpPr>
            <p:cNvPr id="59" name="直線コネクタ 58"/>
            <p:cNvCxnSpPr/>
            <p:nvPr/>
          </p:nvCxnSpPr>
          <p:spPr>
            <a:xfrm>
              <a:off x="6794543" y="5662612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テキスト ボックス 74"/>
            <p:cNvSpPr txBox="1"/>
            <p:nvPr/>
          </p:nvSpPr>
          <p:spPr>
            <a:xfrm>
              <a:off x="8208319" y="5197802"/>
              <a:ext cx="81906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lang="ja-JP" altLang="en-US" sz="2800" baseline="30000" dirty="0" smtClean="0">
                <a:latin typeface="Century Gothic"/>
                <a:cs typeface="Century Gothic"/>
              </a:endParaRPr>
            </a:p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</a:p>
          </p:txBody>
        </p:sp>
      </p:grpSp>
      <p:grpSp>
        <p:nvGrpSpPr>
          <p:cNvPr id="73" name="図形グループ 72"/>
          <p:cNvGrpSpPr/>
          <p:nvPr/>
        </p:nvGrpSpPr>
        <p:grpSpPr>
          <a:xfrm>
            <a:off x="8056551" y="5484505"/>
            <a:ext cx="159785" cy="359177"/>
            <a:chOff x="8102036" y="1781502"/>
            <a:chExt cx="228600" cy="520044"/>
          </a:xfrm>
        </p:grpSpPr>
        <p:cxnSp>
          <p:nvCxnSpPr>
            <p:cNvPr id="74" name="直線コネクタ 73"/>
            <p:cNvCxnSpPr/>
            <p:nvPr/>
          </p:nvCxnSpPr>
          <p:spPr>
            <a:xfrm rot="5400000" flipH="1" flipV="1">
              <a:off x="8086325" y="1797213"/>
              <a:ext cx="260022" cy="228600"/>
            </a:xfrm>
            <a:prstGeom prst="line">
              <a:avLst/>
            </a:prstGeom>
            <a:ln w="28575" cap="rnd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 rot="16200000" flipH="1">
              <a:off x="8086325" y="2057235"/>
              <a:ext cx="260022" cy="228600"/>
            </a:xfrm>
            <a:prstGeom prst="line">
              <a:avLst/>
            </a:prstGeom>
            <a:ln w="28575" cap="rnd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図形グループ 22"/>
          <p:cNvGrpSpPr/>
          <p:nvPr/>
        </p:nvGrpSpPr>
        <p:grpSpPr>
          <a:xfrm>
            <a:off x="6222159" y="1393734"/>
            <a:ext cx="2893506" cy="1298755"/>
            <a:chOff x="17870427" y="17193334"/>
            <a:chExt cx="2893506" cy="1298755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75825" y="17193334"/>
              <a:ext cx="870665" cy="870665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3977" y="17614782"/>
              <a:ext cx="720633" cy="720633"/>
            </a:xfrm>
            <a:prstGeom prst="rect">
              <a:avLst/>
            </a:prstGeom>
          </p:spPr>
        </p:pic>
        <p:cxnSp>
          <p:nvCxnSpPr>
            <p:cNvPr id="26" name="直線コネクタ 25"/>
            <p:cNvCxnSpPr/>
            <p:nvPr/>
          </p:nvCxnSpPr>
          <p:spPr>
            <a:xfrm rot="10800000" flipV="1">
              <a:off x="18937673" y="17725068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18700137" y="17938091"/>
              <a:ext cx="15235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en-US" altLang="ja-JP" sz="1400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π</a:t>
              </a:r>
              <a:r>
                <a:rPr lang="en-US" altLang="ja-JP" sz="14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 exchange</a:t>
              </a: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0192433" y="17221998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29" name="図形グループ 189"/>
            <p:cNvGrpSpPr/>
            <p:nvPr/>
          </p:nvGrpSpPr>
          <p:grpSpPr>
            <a:xfrm>
              <a:off x="17870427" y="18029341"/>
              <a:ext cx="622300" cy="400110"/>
              <a:chOff x="6261688" y="3317090"/>
              <a:chExt cx="622300" cy="400110"/>
            </a:xfrm>
          </p:grpSpPr>
          <p:sp>
            <p:nvSpPr>
              <p:cNvPr id="30" name="正方形/長方形 29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31" name="直線コネクタ 30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正方形/長方形 31"/>
          <p:cNvSpPr/>
          <p:nvPr/>
        </p:nvSpPr>
        <p:spPr>
          <a:xfrm>
            <a:off x="7348277" y="2755989"/>
            <a:ext cx="958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>
                <a:latin typeface="Century Gothic"/>
                <a:cs typeface="Century Gothic"/>
              </a:rPr>
              <a:t>i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sospin</a:t>
            </a:r>
            <a:r>
              <a:rPr lang="en-US" altLang="ja-JP" sz="1400" dirty="0" smtClean="0">
                <a:latin typeface="Century Gothic"/>
                <a:cs typeface="Century Gothic"/>
              </a:rPr>
              <a:t> 0</a:t>
            </a:r>
            <a:endParaRPr lang="en-US" altLang="ja-JP" sz="1400" baseline="30000" dirty="0" smtClean="0">
              <a:latin typeface="Century Gothic"/>
              <a:cs typeface="Century Gothic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49704" y="1868220"/>
            <a:ext cx="94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142</a:t>
            </a:r>
            <a:r>
              <a:rPr kumimoji="1" lang="en-US" altLang="ja-JP" sz="1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866499" y="4163516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721525" y="3388667"/>
            <a:ext cx="841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46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718863" y="4146908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8545845" y="4155431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grpSp>
        <p:nvGrpSpPr>
          <p:cNvPr id="42" name="図形グループ 41"/>
          <p:cNvGrpSpPr/>
          <p:nvPr/>
        </p:nvGrpSpPr>
        <p:grpSpPr>
          <a:xfrm>
            <a:off x="6859245" y="3615004"/>
            <a:ext cx="1338076" cy="707886"/>
            <a:chOff x="4049185" y="2513012"/>
            <a:chExt cx="1338076" cy="707886"/>
          </a:xfrm>
        </p:grpSpPr>
        <p:sp>
          <p:nvSpPr>
            <p:cNvPr id="54" name="テキスト ボックス 53"/>
            <p:cNvSpPr txBox="1"/>
            <p:nvPr/>
          </p:nvSpPr>
          <p:spPr>
            <a:xfrm>
              <a:off x="4049185" y="2513012"/>
              <a:ext cx="1338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P</a:t>
              </a:r>
              <a:r>
                <a:rPr kumimoji="1" lang="en-US" altLang="ja-JP" sz="4000" baseline="30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(</a:t>
              </a:r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*</a:t>
              </a:r>
              <a:r>
                <a:rPr kumimoji="1" lang="en-US" altLang="ja-JP" sz="4000" baseline="30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)</a:t>
              </a:r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N</a:t>
              </a:r>
              <a:endParaRPr kumimoji="1" lang="ja-JP" altLang="en-US" sz="4000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5" name="直線コネクタ 54"/>
            <p:cNvCxnSpPr>
              <a:cxnSpLocks noChangeAspect="1"/>
            </p:cNvCxnSpPr>
            <p:nvPr/>
          </p:nvCxnSpPr>
          <p:spPr>
            <a:xfrm>
              <a:off x="4167280" y="2624782"/>
              <a:ext cx="244762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テキスト ボックス 56"/>
          <p:cNvSpPr txBox="1"/>
          <p:nvPr/>
        </p:nvSpPr>
        <p:spPr>
          <a:xfrm>
            <a:off x="7186578" y="491793"/>
            <a:ext cx="1700030" cy="52322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endParaRPr kumimoji="1" lang="ja-JP" alt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371" y="1059617"/>
            <a:ext cx="4248150" cy="266700"/>
          </a:xfrm>
          <a:prstGeom prst="rect">
            <a:avLst/>
          </a:prstGeom>
        </p:spPr>
      </p:pic>
      <p:cxnSp>
        <p:nvCxnSpPr>
          <p:cNvPr id="60" name="直線コネクタ 59"/>
          <p:cNvCxnSpPr/>
          <p:nvPr/>
        </p:nvCxnSpPr>
        <p:spPr>
          <a:xfrm>
            <a:off x="6969066" y="1326317"/>
            <a:ext cx="1269369" cy="0"/>
          </a:xfrm>
          <a:prstGeom prst="line">
            <a:avLst/>
          </a:prstGeom>
          <a:ln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51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形吹き出し 1"/>
          <p:cNvSpPr/>
          <p:nvPr/>
        </p:nvSpPr>
        <p:spPr>
          <a:xfrm>
            <a:off x="2915478" y="3847657"/>
            <a:ext cx="4202858" cy="662609"/>
          </a:xfrm>
          <a:prstGeom prst="wedgeEllipseCallout">
            <a:avLst>
              <a:gd name="adj1" fmla="val -4814"/>
              <a:gd name="adj2" fmla="val -85061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901"/>
            <a:ext cx="9144000" cy="317601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083131" y="3985021"/>
            <a:ext cx="3893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Production of exotic hadrons?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06127" y="4543562"/>
            <a:ext cx="55968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Larger quark number than </a:t>
            </a:r>
            <a:r>
              <a:rPr lang="en-US" altLang="ja-JP" sz="1600" dirty="0" err="1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e</a:t>
            </a:r>
            <a:r>
              <a:rPr lang="en-US" altLang="ja-JP" sz="1600" baseline="30000" dirty="0" err="1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+</a:t>
            </a:r>
            <a:r>
              <a:rPr lang="en-US" altLang="ja-JP" sz="1600" dirty="0" err="1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e</a:t>
            </a:r>
            <a:r>
              <a:rPr lang="en-US" altLang="ja-JP" sz="1600" baseline="30000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-</a:t>
            </a:r>
            <a:r>
              <a:rPr lang="en-US" altLang="en-US" sz="1600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 and </a:t>
            </a:r>
            <a:r>
              <a:rPr lang="en-US" altLang="ja-JP" sz="1600" dirty="0" err="1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pp</a:t>
            </a:r>
            <a:r>
              <a:rPr lang="en-US" altLang="ja-JP" sz="1600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→ Rare events?</a:t>
            </a:r>
          </a:p>
          <a:p>
            <a:r>
              <a:rPr kumimoji="1" lang="en-US" altLang="ja-JP" sz="1600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    </a:t>
            </a:r>
            <a:r>
              <a:rPr kumimoji="1" lang="en-US" altLang="ja-JP" sz="1200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20 </a:t>
            </a:r>
            <a:r>
              <a:rPr kumimoji="1" lang="en-US" altLang="ja-JP" sz="1200" dirty="0" err="1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cc</a:t>
            </a:r>
            <a:r>
              <a:rPr kumimoji="1" lang="en-US" altLang="ja-JP" sz="1200" baseline="30000" dirty="0" err="1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r>
              <a:rPr kumimoji="1" lang="en-US" altLang="ja-JP" sz="1200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 (</a:t>
            </a:r>
            <a:r>
              <a:rPr kumimoji="1" lang="en-US" altLang="ja-JP" sz="1200" dirty="0" err="1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Pb+Pb</a:t>
            </a:r>
            <a:r>
              <a:rPr kumimoji="1" lang="en-US" altLang="ja-JP" sz="1200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, LHC) !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80292" y="5327262"/>
            <a:ext cx="52768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-</a:t>
            </a:r>
            <a:r>
              <a:rPr kumimoji="1"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Production Mechanism?</a:t>
            </a:r>
          </a:p>
          <a:p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-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Yields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？</a:t>
            </a:r>
            <a:endParaRPr kumimoji="1" lang="en-US" altLang="ja-JP" sz="32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80292" y="6326065"/>
            <a:ext cx="5795953" cy="49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S. Cho et al. (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ExHIC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 Collaboration), PR106, 212001 (2011),</a:t>
            </a:r>
            <a:r>
              <a:rPr lang="ja-JP" altLang="en-US" sz="12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PRC069410 (2011), </a:t>
            </a:r>
          </a:p>
          <a:p>
            <a:pPr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                                                              arXiv:1702.00489 [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nucl-th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] (review)</a:t>
            </a:r>
          </a:p>
        </p:txBody>
      </p:sp>
    </p:spTree>
    <p:extLst>
      <p:ext uri="{BB962C8B-B14F-4D97-AF65-F5344CB8AC3E}">
        <p14:creationId xmlns:p14="http://schemas.microsoft.com/office/powerpoint/2010/main" val="187755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図形グループ 99"/>
          <p:cNvGrpSpPr/>
          <p:nvPr/>
        </p:nvGrpSpPr>
        <p:grpSpPr>
          <a:xfrm>
            <a:off x="6859245" y="3615004"/>
            <a:ext cx="1338076" cy="707886"/>
            <a:chOff x="4049185" y="2513012"/>
            <a:chExt cx="1338076" cy="707886"/>
          </a:xfrm>
        </p:grpSpPr>
        <p:sp>
          <p:nvSpPr>
            <p:cNvPr id="101" name="テキスト ボックス 100"/>
            <p:cNvSpPr txBox="1"/>
            <p:nvPr/>
          </p:nvSpPr>
          <p:spPr>
            <a:xfrm>
              <a:off x="4049185" y="2513012"/>
              <a:ext cx="13380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P</a:t>
              </a:r>
              <a:r>
                <a:rPr kumimoji="1" lang="en-US" altLang="ja-JP" sz="4000" baseline="30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(</a:t>
              </a:r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*</a:t>
              </a:r>
              <a:r>
                <a:rPr kumimoji="1" lang="en-US" altLang="ja-JP" sz="4000" baseline="30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)</a:t>
              </a:r>
              <a:r>
                <a:rPr kumimoji="1" lang="en-US" altLang="ja-JP" sz="4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N</a:t>
              </a:r>
              <a:endParaRPr kumimoji="1" lang="ja-JP" altLang="en-US" sz="4000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102" name="直線コネクタ 101"/>
            <p:cNvCxnSpPr>
              <a:cxnSpLocks noChangeAspect="1"/>
            </p:cNvCxnSpPr>
            <p:nvPr/>
          </p:nvCxnSpPr>
          <p:spPr>
            <a:xfrm>
              <a:off x="4167280" y="2624782"/>
              <a:ext cx="244762" cy="0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テキスト ボックス 94"/>
          <p:cNvSpPr txBox="1"/>
          <p:nvPr/>
        </p:nvSpPr>
        <p:spPr>
          <a:xfrm>
            <a:off x="5721525" y="3388667"/>
            <a:ext cx="841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46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5718863" y="4146908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21160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cxnSp>
        <p:nvCxnSpPr>
          <p:cNvPr id="40" name="直線コネクタ 39"/>
          <p:cNvCxnSpPr/>
          <p:nvPr/>
        </p:nvCxnSpPr>
        <p:spPr>
          <a:xfrm rot="5400000" flipH="1" flipV="1">
            <a:off x="-1596048" y="3345046"/>
            <a:ext cx="4106496" cy="158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724694" y="4318000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3571677" y="4319588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6418661" y="4316412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724694" y="2041524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3571677" y="3567112"/>
            <a:ext cx="2196306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0" y="768578"/>
            <a:ext cx="10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Mass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30"/>
          <p:cNvGrpSpPr/>
          <p:nvPr/>
        </p:nvGrpSpPr>
        <p:grpSpPr>
          <a:xfrm>
            <a:off x="1202202" y="2252990"/>
            <a:ext cx="2128329" cy="2589818"/>
            <a:chOff x="1202202" y="2443490"/>
            <a:chExt cx="2128329" cy="2589818"/>
          </a:xfrm>
        </p:grpSpPr>
        <p:cxnSp>
          <p:nvCxnSpPr>
            <p:cNvPr id="45" name="直線コネクタ 44"/>
            <p:cNvCxnSpPr/>
            <p:nvPr/>
          </p:nvCxnSpPr>
          <p:spPr>
            <a:xfrm>
              <a:off x="1202202" y="4586288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>
              <a:off x="1202202" y="2703512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61"/>
            <p:cNvSpPr txBox="1"/>
            <p:nvPr/>
          </p:nvSpPr>
          <p:spPr>
            <a:xfrm>
              <a:off x="2511468" y="4510088"/>
              <a:ext cx="819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2511468" y="2443490"/>
              <a:ext cx="819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" name="図形グループ 31"/>
          <p:cNvGrpSpPr/>
          <p:nvPr/>
        </p:nvGrpSpPr>
        <p:grpSpPr>
          <a:xfrm>
            <a:off x="4049185" y="3862388"/>
            <a:ext cx="2118539" cy="1192818"/>
            <a:chOff x="4049185" y="4052888"/>
            <a:chExt cx="2118539" cy="1192818"/>
          </a:xfrm>
        </p:grpSpPr>
        <p:cxnSp>
          <p:nvCxnSpPr>
            <p:cNvPr id="53" name="直線コネクタ 52"/>
            <p:cNvCxnSpPr/>
            <p:nvPr/>
          </p:nvCxnSpPr>
          <p:spPr>
            <a:xfrm>
              <a:off x="4049185" y="4926012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F79646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4049185" y="4441824"/>
              <a:ext cx="1241290" cy="1588"/>
            </a:xfrm>
            <a:prstGeom prst="line">
              <a:avLst/>
            </a:prstGeom>
            <a:ln w="57150" cap="rnd" cmpd="sng" algn="ctr">
              <a:solidFill>
                <a:srgbClr val="F79646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テキスト ボックス 65"/>
            <p:cNvSpPr txBox="1"/>
            <p:nvPr/>
          </p:nvSpPr>
          <p:spPr>
            <a:xfrm>
              <a:off x="5323261" y="4722486"/>
              <a:ext cx="819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1/2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5348661" y="4052888"/>
              <a:ext cx="819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cs typeface="Century Gothic"/>
                </a:rPr>
                <a:t>3/2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endParaRPr kumimoji="1" lang="ja-JP" altLang="en-US" sz="2800" baseline="300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59" name="直線コネクタ 58"/>
          <p:cNvCxnSpPr/>
          <p:nvPr/>
        </p:nvCxnSpPr>
        <p:spPr>
          <a:xfrm>
            <a:off x="6794543" y="5662612"/>
            <a:ext cx="1241290" cy="1588"/>
          </a:xfrm>
          <a:prstGeom prst="line">
            <a:avLst/>
          </a:prstGeom>
          <a:ln w="57150" cap="rnd" cmpd="sng" algn="ctr">
            <a:solidFill>
              <a:srgbClr val="C0504D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8208319" y="5197802"/>
            <a:ext cx="819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3/2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-</a:t>
            </a:r>
            <a:endParaRPr lang="ja-JP" altLang="en-US" sz="2800" baseline="30000" dirty="0" smtClean="0">
              <a:latin typeface="Century Gothic"/>
              <a:cs typeface="Century Gothic"/>
            </a:endParaRPr>
          </a:p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1/2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-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116885" y="5969000"/>
            <a:ext cx="139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Charm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933194" y="5969000"/>
            <a:ext cx="1441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Bottom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71288" y="5969000"/>
            <a:ext cx="1345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err="1" smtClean="0">
                <a:latin typeface="Century Gothic"/>
                <a:cs typeface="Century Gothic"/>
              </a:rPr>
              <a:t>m</a:t>
            </a:r>
            <a:r>
              <a:rPr kumimoji="1" lang="en-US" altLang="ja-JP" sz="2800" baseline="-25000" dirty="0" err="1" smtClean="0">
                <a:latin typeface="Century Gothic"/>
                <a:cs typeface="Century Gothic"/>
              </a:rPr>
              <a:t>Q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→∞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grpSp>
        <p:nvGrpSpPr>
          <p:cNvPr id="90" name="図形グループ 72"/>
          <p:cNvGrpSpPr/>
          <p:nvPr/>
        </p:nvGrpSpPr>
        <p:grpSpPr>
          <a:xfrm>
            <a:off x="8056551" y="5484508"/>
            <a:ext cx="159785" cy="359178"/>
            <a:chOff x="8102036" y="1781502"/>
            <a:chExt cx="228600" cy="520044"/>
          </a:xfrm>
        </p:grpSpPr>
        <p:cxnSp>
          <p:nvCxnSpPr>
            <p:cNvPr id="91" name="直線コネクタ 90"/>
            <p:cNvCxnSpPr/>
            <p:nvPr/>
          </p:nvCxnSpPr>
          <p:spPr>
            <a:xfrm rot="5400000" flipH="1" flipV="1">
              <a:off x="8086325" y="1797213"/>
              <a:ext cx="260022" cy="228600"/>
            </a:xfrm>
            <a:prstGeom prst="line">
              <a:avLst/>
            </a:prstGeom>
            <a:ln w="28575" cap="rnd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rot="16200000" flipH="1">
              <a:off x="8086325" y="2057235"/>
              <a:ext cx="260022" cy="228600"/>
            </a:xfrm>
            <a:prstGeom prst="line">
              <a:avLst/>
            </a:prstGeom>
            <a:ln w="28575" cap="rnd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テキスト ボックス 77"/>
          <p:cNvSpPr txBox="1"/>
          <p:nvPr/>
        </p:nvSpPr>
        <p:spPr>
          <a:xfrm>
            <a:off x="1641375" y="4711700"/>
            <a:ext cx="5861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>
                <a:solidFill>
                  <a:srgbClr val="000000"/>
                </a:solidFill>
                <a:latin typeface="Century Gothic"/>
                <a:cs typeface="Century Gothic"/>
              </a:rPr>
              <a:t>HQS</a:t>
            </a:r>
            <a:r>
              <a:rPr kumimoji="1" lang="en-US" altLang="ja-JP" sz="72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kumimoji="1" lang="en-US" altLang="ja-JP" sz="7200" dirty="0" smtClean="0">
                <a:solidFill>
                  <a:srgbClr val="C0504D"/>
                </a:solidFill>
                <a:latin typeface="Century Gothic"/>
                <a:cs typeface="Century Gothic"/>
              </a:rPr>
              <a:t>doublet</a:t>
            </a:r>
            <a:endParaRPr kumimoji="1" lang="ja-JP" altLang="en-US" sz="7200" baseline="300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grpSp>
        <p:nvGrpSpPr>
          <p:cNvPr id="58" name="図形グループ 57"/>
          <p:cNvGrpSpPr/>
          <p:nvPr/>
        </p:nvGrpSpPr>
        <p:grpSpPr>
          <a:xfrm>
            <a:off x="1193537" y="1240998"/>
            <a:ext cx="1416223" cy="707886"/>
            <a:chOff x="4049185" y="2513012"/>
            <a:chExt cx="1416223" cy="707886"/>
          </a:xfrm>
        </p:grpSpPr>
        <p:sp>
          <p:nvSpPr>
            <p:cNvPr id="47" name="テキスト ボックス 46"/>
            <p:cNvSpPr txBox="1"/>
            <p:nvPr/>
          </p:nvSpPr>
          <p:spPr>
            <a:xfrm>
              <a:off x="4049185" y="2513012"/>
              <a:ext cx="14162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D</a:t>
              </a:r>
              <a:r>
                <a:rPr kumimoji="1" lang="en-US" altLang="ja-JP" sz="4000" baseline="30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(</a:t>
              </a:r>
              <a:r>
                <a:rPr kumimoji="1" lang="en-US" altLang="ja-JP" sz="4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*</a:t>
              </a:r>
              <a:r>
                <a:rPr kumimoji="1" lang="en-US" altLang="ja-JP" sz="4000" baseline="30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)</a:t>
              </a:r>
              <a:r>
                <a:rPr kumimoji="1" lang="en-US" altLang="ja-JP" sz="4000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N</a:t>
              </a:r>
              <a:endParaRPr kumimoji="1" lang="ja-JP" altLang="en-US" sz="4000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7" name="直線コネクタ 56"/>
            <p:cNvCxnSpPr>
              <a:cxnSpLocks noChangeAspect="1"/>
            </p:cNvCxnSpPr>
            <p:nvPr/>
          </p:nvCxnSpPr>
          <p:spPr>
            <a:xfrm>
              <a:off x="4153477" y="2624782"/>
              <a:ext cx="337554" cy="2382"/>
            </a:xfrm>
            <a:prstGeom prst="line">
              <a:avLst/>
            </a:prstGeom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テキスト ボックス 72"/>
          <p:cNvSpPr txBox="1"/>
          <p:nvPr/>
        </p:nvSpPr>
        <p:spPr>
          <a:xfrm>
            <a:off x="4049185" y="2872809"/>
            <a:ext cx="1329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B</a:t>
            </a:r>
            <a:r>
              <a:rPr kumimoji="1" lang="en-US" altLang="ja-JP" sz="4000" baseline="30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(</a:t>
            </a:r>
            <a:r>
              <a:rPr kumimoji="1" lang="en-US" altLang="ja-JP" sz="4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4000" baseline="30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)</a:t>
            </a:r>
            <a:r>
              <a:rPr kumimoji="1" lang="en-US" altLang="ja-JP" sz="4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N</a:t>
            </a:r>
            <a:endParaRPr kumimoji="1" lang="ja-JP" altLang="en-US" sz="4000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grpSp>
        <p:nvGrpSpPr>
          <p:cNvPr id="68" name="図形グループ 67"/>
          <p:cNvGrpSpPr/>
          <p:nvPr/>
        </p:nvGrpSpPr>
        <p:grpSpPr>
          <a:xfrm>
            <a:off x="6222159" y="1393734"/>
            <a:ext cx="2893506" cy="1298755"/>
            <a:chOff x="17870427" y="17193334"/>
            <a:chExt cx="2893506" cy="1298755"/>
          </a:xfrm>
        </p:grpSpPr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75825" y="17193334"/>
              <a:ext cx="870665" cy="870665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33977" y="17614782"/>
              <a:ext cx="720633" cy="720633"/>
            </a:xfrm>
            <a:prstGeom prst="rect">
              <a:avLst/>
            </a:prstGeom>
          </p:spPr>
        </p:pic>
        <p:cxnSp>
          <p:nvCxnSpPr>
            <p:cNvPr id="72" name="直線コネクタ 71"/>
            <p:cNvCxnSpPr/>
            <p:nvPr/>
          </p:nvCxnSpPr>
          <p:spPr>
            <a:xfrm rot="10800000" flipV="1">
              <a:off x="18937673" y="17725068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正方形/長方形 73"/>
            <p:cNvSpPr/>
            <p:nvPr/>
          </p:nvSpPr>
          <p:spPr>
            <a:xfrm>
              <a:off x="18700137" y="17938091"/>
              <a:ext cx="152353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ja-JP" sz="1600" dirty="0" smtClean="0">
                <a:solidFill>
                  <a:srgbClr val="FF0000"/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en-US" altLang="ja-JP" sz="1400" dirty="0" err="1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π</a:t>
              </a:r>
              <a:r>
                <a:rPr lang="en-US" altLang="ja-JP" sz="14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 exchange</a:t>
              </a: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20192433" y="17221998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76" name="図形グループ 189"/>
            <p:cNvGrpSpPr/>
            <p:nvPr/>
          </p:nvGrpSpPr>
          <p:grpSpPr>
            <a:xfrm>
              <a:off x="17870427" y="18029341"/>
              <a:ext cx="622300" cy="400110"/>
              <a:chOff x="6261688" y="3317090"/>
              <a:chExt cx="622300" cy="400110"/>
            </a:xfrm>
          </p:grpSpPr>
          <p:sp>
            <p:nvSpPr>
              <p:cNvPr id="80" name="正方形/長方形 79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81" name="直線コネクタ 80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正方形/長方形 81"/>
          <p:cNvSpPr/>
          <p:nvPr/>
        </p:nvSpPr>
        <p:spPr>
          <a:xfrm>
            <a:off x="7348277" y="2755989"/>
            <a:ext cx="958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>
                <a:latin typeface="Century Gothic"/>
                <a:cs typeface="Century Gothic"/>
              </a:rPr>
              <a:t>i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sospin</a:t>
            </a:r>
            <a:r>
              <a:rPr lang="en-US" altLang="ja-JP" sz="1400" dirty="0" smtClean="0">
                <a:latin typeface="Century Gothic"/>
                <a:cs typeface="Century Gothic"/>
              </a:rPr>
              <a:t> 0</a:t>
            </a:r>
            <a:endParaRPr lang="en-US" altLang="ja-JP" sz="1400" baseline="30000" dirty="0" smtClean="0">
              <a:latin typeface="Century Gothic"/>
              <a:cs typeface="Century Gothic"/>
            </a:endParaRP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1950778" y="2995224"/>
            <a:ext cx="6525452" cy="964000"/>
            <a:chOff x="1836478" y="3893810"/>
            <a:chExt cx="6525452" cy="964000"/>
          </a:xfrm>
        </p:grpSpPr>
        <p:sp>
          <p:nvSpPr>
            <p:cNvPr id="65" name="角丸四角形吹き出し 64"/>
            <p:cNvSpPr/>
            <p:nvPr/>
          </p:nvSpPr>
          <p:spPr>
            <a:xfrm>
              <a:off x="1836478" y="3931910"/>
              <a:ext cx="6487352" cy="925900"/>
            </a:xfrm>
            <a:prstGeom prst="wedgeRoundRectCallout">
              <a:avLst>
                <a:gd name="adj1" fmla="val -36151"/>
                <a:gd name="adj2" fmla="val -80118"/>
                <a:gd name="adj3" fmla="val 16667"/>
              </a:avLst>
            </a:prstGeom>
            <a:solidFill>
              <a:schemeClr val="bg2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9" name="図形グループ 78"/>
            <p:cNvGrpSpPr/>
            <p:nvPr/>
          </p:nvGrpSpPr>
          <p:grpSpPr>
            <a:xfrm>
              <a:off x="1938078" y="4419600"/>
              <a:ext cx="6423852" cy="400110"/>
              <a:chOff x="0" y="3524984"/>
              <a:chExt cx="6423852" cy="400110"/>
            </a:xfrm>
          </p:grpSpPr>
          <p:sp>
            <p:nvSpPr>
              <p:cNvPr id="84" name="テキスト ボックス 83"/>
              <p:cNvSpPr txBox="1"/>
              <p:nvPr/>
            </p:nvSpPr>
            <p:spPr>
              <a:xfrm>
                <a:off x="0" y="3524984"/>
                <a:ext cx="64238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J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=3/2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-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 : {PN(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2</a:t>
                </a:r>
                <a:r>
                  <a:rPr lang="en-US" altLang="ja-JP" sz="2000" dirty="0" smtClean="0">
                    <a:solidFill>
                      <a:srgbClr val="C0504D"/>
                    </a:solidFill>
                    <a:latin typeface="Century Gothic"/>
                    <a:cs typeface="Century Gothic"/>
                  </a:rPr>
                  <a:t>D</a:t>
                </a:r>
                <a:r>
                  <a:rPr lang="en-US" altLang="ja-JP" sz="2000" baseline="-25000" dirty="0" smtClean="0">
                    <a:latin typeface="Century Gothic"/>
                    <a:cs typeface="Century Gothic"/>
                  </a:rPr>
                  <a:t>3/2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), P*N(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4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S</a:t>
                </a:r>
                <a:r>
                  <a:rPr lang="en-US" altLang="ja-JP" sz="2000" baseline="-25000" dirty="0" smtClean="0">
                    <a:latin typeface="Century Gothic"/>
                    <a:cs typeface="Century Gothic"/>
                  </a:rPr>
                  <a:t>3/2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), P*N(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4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D</a:t>
                </a:r>
                <a:r>
                  <a:rPr lang="en-US" altLang="ja-JP" sz="2000" baseline="-25000" dirty="0" smtClean="0">
                    <a:latin typeface="Century Gothic"/>
                    <a:cs typeface="Century Gothic"/>
                  </a:rPr>
                  <a:t>3/2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), P*N(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2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D</a:t>
                </a:r>
                <a:r>
                  <a:rPr lang="en-US" altLang="ja-JP" sz="2000" baseline="-25000" dirty="0" smtClean="0">
                    <a:latin typeface="Century Gothic"/>
                    <a:cs typeface="Century Gothic"/>
                  </a:rPr>
                  <a:t>3/2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)}</a:t>
                </a:r>
                <a:endParaRPr kumimoji="1" lang="ja-JP" altLang="en-US" sz="2000" baseline="300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85" name="直線コネクタ 84"/>
              <p:cNvCxnSpPr/>
              <p:nvPr/>
            </p:nvCxnSpPr>
            <p:spPr>
              <a:xfrm>
                <a:off x="1253066" y="3614210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/>
              <p:cNvCxnSpPr/>
              <p:nvPr/>
            </p:nvCxnSpPr>
            <p:spPr>
              <a:xfrm>
                <a:off x="2463794" y="3612622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/>
              <p:cNvCxnSpPr/>
              <p:nvPr/>
            </p:nvCxnSpPr>
            <p:spPr>
              <a:xfrm>
                <a:off x="3722691" y="3615798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コネクタ 87"/>
              <p:cNvCxnSpPr/>
              <p:nvPr/>
            </p:nvCxnSpPr>
            <p:spPr>
              <a:xfrm>
                <a:off x="5041730" y="3617386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テキスト ボックス 82"/>
            <p:cNvSpPr txBox="1"/>
            <p:nvPr/>
          </p:nvSpPr>
          <p:spPr>
            <a:xfrm>
              <a:off x="1938078" y="3893810"/>
              <a:ext cx="53249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err="1" smtClean="0">
                  <a:latin typeface="Century Gothic"/>
                  <a:cs typeface="Century Gothic"/>
                </a:rPr>
                <a:t>Feshbach</a:t>
              </a:r>
              <a:r>
                <a:rPr kumimoji="1" lang="en-US" altLang="ja-JP" sz="2800" b="1" dirty="0" smtClean="0">
                  <a:latin typeface="Century Gothic"/>
                  <a:cs typeface="Century Gothic"/>
                </a:rPr>
                <a:t> resonance</a:t>
              </a:r>
              <a:r>
                <a:rPr kumimoji="1" lang="en-US" altLang="ja-JP" sz="2800" dirty="0" smtClean="0">
                  <a:latin typeface="Century Gothic"/>
                  <a:cs typeface="Century Gothic"/>
                </a:rPr>
                <a:t> </a:t>
              </a:r>
              <a:r>
                <a:rPr kumimoji="1" lang="en-US" altLang="ja-JP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dirty="0" err="1" smtClean="0">
                  <a:latin typeface="Century Gothic"/>
                  <a:cs typeface="Century Gothic"/>
                </a:rPr>
                <a:t>Γ</a:t>
              </a:r>
              <a:r>
                <a:rPr kumimoji="1" lang="en-US" altLang="ja-JP" dirty="0" smtClean="0">
                  <a:latin typeface="Century Gothic"/>
                  <a:cs typeface="Century Gothic"/>
                </a:rPr>
                <a:t>=18 </a:t>
              </a:r>
              <a:r>
                <a:rPr kumimoji="1" lang="en-US" altLang="ja-JP" dirty="0" err="1" smtClean="0">
                  <a:latin typeface="Century Gothic"/>
                  <a:cs typeface="Century Gothic"/>
                </a:rPr>
                <a:t>MeV</a:t>
              </a:r>
              <a:r>
                <a:rPr kumimoji="1" lang="en-US" altLang="ja-JP" dirty="0" smtClean="0">
                  <a:latin typeface="Century Gothic"/>
                  <a:cs typeface="Century Gothic"/>
                </a:rPr>
                <a:t>) </a:t>
              </a:r>
              <a:endParaRPr kumimoji="1" lang="ja-JP" altLang="en-US" baseline="30000" dirty="0">
                <a:latin typeface="Century Gothic"/>
                <a:cs typeface="Century Gothic"/>
              </a:endParaRPr>
            </a:p>
          </p:txBody>
        </p:sp>
      </p:grpSp>
      <p:sp>
        <p:nvSpPr>
          <p:cNvPr id="93" name="テキスト ボックス 92"/>
          <p:cNvSpPr txBox="1"/>
          <p:nvPr/>
        </p:nvSpPr>
        <p:spPr>
          <a:xfrm>
            <a:off x="2849704" y="1868220"/>
            <a:ext cx="94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142</a:t>
            </a:r>
            <a:r>
              <a:rPr kumimoji="1" lang="en-US" altLang="ja-JP" sz="1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2866499" y="4163516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8545845" y="4155431"/>
            <a:ext cx="74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cs typeface="Century Gothic"/>
              </a:rPr>
              <a:t>0 </a:t>
            </a:r>
            <a:r>
              <a:rPr kumimoji="1" lang="en-US" altLang="ja-JP" sz="1400" dirty="0" err="1" smtClean="0">
                <a:latin typeface="Century Gothic"/>
                <a:cs typeface="Century Gothic"/>
              </a:rPr>
              <a:t>MeV</a:t>
            </a:r>
            <a:endParaRPr kumimoji="1" lang="ja-JP" altLang="en-US" sz="1400" baseline="30000" dirty="0">
              <a:latin typeface="Century Gothic"/>
              <a:cs typeface="Century Gothic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7186578" y="491793"/>
            <a:ext cx="1700030" cy="52322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endParaRPr kumimoji="1" lang="ja-JP" alt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99" name="図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371" y="1059617"/>
            <a:ext cx="4248150" cy="266700"/>
          </a:xfrm>
          <a:prstGeom prst="rect">
            <a:avLst/>
          </a:prstGeom>
        </p:spPr>
      </p:pic>
      <p:cxnSp>
        <p:nvCxnSpPr>
          <p:cNvPr id="103" name="直線コネクタ 102"/>
          <p:cNvCxnSpPr/>
          <p:nvPr/>
        </p:nvCxnSpPr>
        <p:spPr>
          <a:xfrm>
            <a:off x="6969066" y="1326317"/>
            <a:ext cx="1269369" cy="0"/>
          </a:xfrm>
          <a:prstGeom prst="line">
            <a:avLst/>
          </a:prstGeom>
          <a:ln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10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8" grpId="0"/>
      <p:bldP spid="7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97955" y="413292"/>
            <a:ext cx="374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 smtClean="0">
                <a:latin typeface="Century Gothic"/>
                <a:cs typeface="Century Gothic"/>
              </a:rPr>
              <a:t>Charm/bottom “light” </a:t>
            </a:r>
            <a:r>
              <a:rPr kumimoji="1" lang="en-US" altLang="ja-JP" sz="2000" dirty="0" smtClean="0">
                <a:latin typeface="Century Gothic"/>
                <a:cs typeface="Century Gothic"/>
              </a:rPr>
              <a:t>nuclei 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6048028" y="1192443"/>
            <a:ext cx="2883741" cy="2035047"/>
            <a:chOff x="16986885" y="27382343"/>
            <a:chExt cx="2883741" cy="2035047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81640" y="27500641"/>
              <a:ext cx="870665" cy="870665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81640" y="28665652"/>
              <a:ext cx="720633" cy="720633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38041" y="28208527"/>
              <a:ext cx="870665" cy="870665"/>
            </a:xfrm>
            <a:prstGeom prst="rect">
              <a:avLst/>
            </a:prstGeom>
          </p:spPr>
        </p:pic>
        <p:cxnSp>
          <p:nvCxnSpPr>
            <p:cNvPr id="34" name="直線コネクタ 33"/>
            <p:cNvCxnSpPr/>
            <p:nvPr/>
          </p:nvCxnSpPr>
          <p:spPr>
            <a:xfrm>
              <a:off x="18176922" y="28114697"/>
              <a:ext cx="588951" cy="345509"/>
            </a:xfrm>
            <a:prstGeom prst="line">
              <a:avLst/>
            </a:prstGeom>
            <a:ln w="254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rot="5400000">
              <a:off x="17605511" y="28479112"/>
              <a:ext cx="553870" cy="1588"/>
            </a:xfrm>
            <a:prstGeom prst="line">
              <a:avLst/>
            </a:prstGeom>
            <a:ln w="254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rot="10800000" flipV="1">
              <a:off x="18103898" y="28763191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正方形/長方形 36"/>
            <p:cNvSpPr/>
            <p:nvPr/>
          </p:nvSpPr>
          <p:spPr>
            <a:xfrm>
              <a:off x="18275196" y="27908073"/>
              <a:ext cx="7727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AV8’</a:t>
              </a: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18130655" y="28832614"/>
              <a:ext cx="772778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π (HQS)</a:t>
              </a: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17135145" y="28128324"/>
              <a:ext cx="772778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π</a:t>
              </a:r>
            </a:p>
            <a:p>
              <a:pPr algn="ctr"/>
              <a:r>
                <a:rPr lang="en-US" altLang="ja-JP" sz="16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(HQS)</a:t>
              </a: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17131158" y="27382343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19299126" y="28754552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42" name="図形グループ 41"/>
            <p:cNvGrpSpPr/>
            <p:nvPr/>
          </p:nvGrpSpPr>
          <p:grpSpPr>
            <a:xfrm>
              <a:off x="16986885" y="28942587"/>
              <a:ext cx="622300" cy="400110"/>
              <a:chOff x="6261688" y="3317090"/>
              <a:chExt cx="622300" cy="400110"/>
            </a:xfrm>
          </p:grpSpPr>
          <p:sp>
            <p:nvSpPr>
              <p:cNvPr id="43" name="正方形/長方形 42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44" name="直線コネクタ 43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正方形/長方形 44"/>
          <p:cNvSpPr/>
          <p:nvPr/>
        </p:nvSpPr>
        <p:spPr>
          <a:xfrm>
            <a:off x="6942795" y="3225619"/>
            <a:ext cx="1081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>
                <a:latin typeface="Century Gothic"/>
                <a:cs typeface="Century Gothic"/>
              </a:rPr>
              <a:t>i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sospin</a:t>
            </a:r>
            <a:r>
              <a:rPr lang="en-US" altLang="ja-JP" sz="1400" dirty="0" smtClean="0">
                <a:latin typeface="Century Gothic"/>
                <a:cs typeface="Century Gothic"/>
              </a:rPr>
              <a:t> 1/2</a:t>
            </a:r>
            <a:endParaRPr lang="en-US" altLang="ja-JP" sz="1400" baseline="30000" dirty="0" smtClean="0">
              <a:latin typeface="Century Gothic"/>
              <a:cs typeface="Century Gothic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371" y="903657"/>
            <a:ext cx="4248150" cy="266700"/>
          </a:xfrm>
          <a:prstGeom prst="rect">
            <a:avLst/>
          </a:prstGeom>
        </p:spPr>
      </p:pic>
      <p:cxnSp>
        <p:nvCxnSpPr>
          <p:cNvPr id="48" name="直線コネクタ 47"/>
          <p:cNvCxnSpPr/>
          <p:nvPr/>
        </p:nvCxnSpPr>
        <p:spPr>
          <a:xfrm>
            <a:off x="6969066" y="1170357"/>
            <a:ext cx="1269369" cy="0"/>
          </a:xfrm>
          <a:prstGeom prst="line">
            <a:avLst/>
          </a:prstGeom>
          <a:ln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223434" y="569773"/>
            <a:ext cx="1700030" cy="52322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endParaRPr kumimoji="1" lang="ja-JP" alt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4200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53" y="939214"/>
            <a:ext cx="5811790" cy="505841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23824" y="5878376"/>
            <a:ext cx="13028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2800" dirty="0" smtClean="0">
                <a:latin typeface="Century Gothic"/>
                <a:cs typeface="Century Gothic"/>
              </a:rPr>
              <a:t>D</a:t>
            </a:r>
            <a:r>
              <a:rPr lang="en-US" altLang="en-US" sz="2800" baseline="30000" dirty="0">
                <a:latin typeface="Century Gothic"/>
                <a:cs typeface="Century Gothic"/>
              </a:rPr>
              <a:t>(*)</a:t>
            </a:r>
            <a:r>
              <a:rPr lang="en-US" altLang="en-US" sz="2800" dirty="0" smtClean="0">
                <a:latin typeface="Century Gothic"/>
                <a:cs typeface="Century Gothic"/>
              </a:rPr>
              <a:t>NN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97810" y="5878376"/>
            <a:ext cx="12161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2800" dirty="0" smtClean="0">
                <a:latin typeface="Century Gothic"/>
                <a:cs typeface="Century Gothic"/>
              </a:rPr>
              <a:t>B</a:t>
            </a:r>
            <a:r>
              <a:rPr lang="en-US" altLang="en-US" sz="2800" baseline="30000" dirty="0">
                <a:latin typeface="Century Gothic"/>
                <a:cs typeface="Century Gothic"/>
              </a:rPr>
              <a:t>(*)</a:t>
            </a:r>
            <a:r>
              <a:rPr lang="en-US" altLang="en-US" sz="2800" dirty="0" smtClean="0">
                <a:latin typeface="Century Gothic"/>
                <a:cs typeface="Century Gothic"/>
              </a:rPr>
              <a:t>NN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2227994" y="5972042"/>
            <a:ext cx="20585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418522" y="6467928"/>
            <a:ext cx="4494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Y. Yamaguchi, S.Y., A.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Hosaka</a:t>
            </a:r>
            <a:r>
              <a:rPr lang="en-US" altLang="ja-JP" sz="1200" dirty="0" smtClean="0">
                <a:latin typeface="Century Gothic"/>
                <a:cs typeface="Century Gothic"/>
              </a:rPr>
              <a:t>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200" dirty="0" smtClean="0">
                <a:latin typeface="Century Gothic"/>
                <a:cs typeface="Century Gothic"/>
              </a:rPr>
              <a:t>. Phys. A927, 110 (2014)</a:t>
            </a:r>
            <a:endParaRPr lang="en-US" altLang="ja-JP" sz="1200" dirty="0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97955" y="413292"/>
            <a:ext cx="374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2000" dirty="0" smtClean="0">
                <a:latin typeface="Century Gothic"/>
                <a:cs typeface="Century Gothic"/>
              </a:rPr>
              <a:t>Charm/bottom “light” </a:t>
            </a:r>
            <a:r>
              <a:rPr kumimoji="1" lang="en-US" altLang="ja-JP" sz="2000" dirty="0" smtClean="0">
                <a:latin typeface="Century Gothic"/>
                <a:cs typeface="Century Gothic"/>
              </a:rPr>
              <a:t>nuclei </a:t>
            </a:r>
            <a:endParaRPr kumimoji="1"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83118" y="5104564"/>
            <a:ext cx="1761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entury Gothic"/>
                <a:cs typeface="Century Gothic"/>
              </a:rPr>
              <a:t>HQS</a:t>
            </a:r>
            <a:r>
              <a:rPr kumimoji="1" lang="ja-JP" altLang="en-US" sz="20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doublet</a:t>
            </a:r>
          </a:p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(0</a:t>
            </a:r>
            <a:r>
              <a:rPr lang="en-US" altLang="ja-JP" sz="1600" baseline="30000" dirty="0" smtClean="0">
                <a:latin typeface="Century Gothic"/>
                <a:cs typeface="Century Gothic"/>
              </a:rPr>
              <a:t>-</a:t>
            </a:r>
            <a:r>
              <a:rPr lang="en-US" altLang="ja-JP" sz="1600" dirty="0" smtClean="0">
                <a:latin typeface="Century Gothic"/>
                <a:cs typeface="Century Gothic"/>
              </a:rPr>
              <a:t>, 1</a:t>
            </a:r>
            <a:r>
              <a:rPr lang="en-US" altLang="ja-JP" sz="1600" baseline="30000" dirty="0" smtClean="0">
                <a:latin typeface="Century Gothic"/>
                <a:cs typeface="Century Gothic"/>
              </a:rPr>
              <a:t>-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grpSp>
        <p:nvGrpSpPr>
          <p:cNvPr id="29" name="図形グループ 28"/>
          <p:cNvGrpSpPr/>
          <p:nvPr/>
        </p:nvGrpSpPr>
        <p:grpSpPr>
          <a:xfrm>
            <a:off x="3202609" y="1870142"/>
            <a:ext cx="2896861" cy="1807336"/>
            <a:chOff x="3202609" y="1870142"/>
            <a:chExt cx="2896861" cy="1807336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3817575" y="1870142"/>
              <a:ext cx="2281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err="1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Feshbach</a:t>
              </a:r>
              <a:r>
                <a:rPr kumimoji="1" lang="en-US" altLang="ja-JP" sz="16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 resonance</a:t>
              </a:r>
              <a:endParaRPr kumimoji="1" lang="ja-JP" altLang="en-US" sz="1600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H="1">
              <a:off x="3202609" y="2219739"/>
              <a:ext cx="950499" cy="33130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4164151" y="2208696"/>
              <a:ext cx="374719" cy="1468782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図形グループ 27"/>
          <p:cNvGrpSpPr/>
          <p:nvPr/>
        </p:nvGrpSpPr>
        <p:grpSpPr>
          <a:xfrm>
            <a:off x="2599371" y="4660348"/>
            <a:ext cx="1564780" cy="844326"/>
            <a:chOff x="2599371" y="4660348"/>
            <a:chExt cx="1564780" cy="844326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2599371" y="5166120"/>
              <a:ext cx="13984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bound state</a:t>
              </a:r>
              <a:endParaRPr kumimoji="1" lang="ja-JP" altLang="en-US" sz="1600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22" name="直線矢印コネクタ 21"/>
            <p:cNvCxnSpPr>
              <a:stCxn id="14" idx="0"/>
            </p:cNvCxnSpPr>
            <p:nvPr/>
          </p:nvCxnSpPr>
          <p:spPr>
            <a:xfrm flipV="1">
              <a:off x="3298591" y="5024783"/>
              <a:ext cx="865560" cy="141337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>
              <a:stCxn id="14" idx="0"/>
            </p:cNvCxnSpPr>
            <p:nvPr/>
          </p:nvCxnSpPr>
          <p:spPr>
            <a:xfrm flipH="1" flipV="1">
              <a:off x="2904435" y="4660348"/>
              <a:ext cx="394156" cy="505772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図形グループ 29"/>
          <p:cNvGrpSpPr/>
          <p:nvPr/>
        </p:nvGrpSpPr>
        <p:grpSpPr>
          <a:xfrm>
            <a:off x="6048028" y="1192443"/>
            <a:ext cx="2883741" cy="2035047"/>
            <a:chOff x="16986885" y="27382343"/>
            <a:chExt cx="2883741" cy="2035047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81640" y="27500641"/>
              <a:ext cx="870665" cy="870665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81640" y="28665652"/>
              <a:ext cx="720633" cy="720633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38041" y="28208527"/>
              <a:ext cx="870665" cy="870665"/>
            </a:xfrm>
            <a:prstGeom prst="rect">
              <a:avLst/>
            </a:prstGeom>
          </p:spPr>
        </p:pic>
        <p:cxnSp>
          <p:nvCxnSpPr>
            <p:cNvPr id="34" name="直線コネクタ 33"/>
            <p:cNvCxnSpPr/>
            <p:nvPr/>
          </p:nvCxnSpPr>
          <p:spPr>
            <a:xfrm>
              <a:off x="18176922" y="28114697"/>
              <a:ext cx="588951" cy="345509"/>
            </a:xfrm>
            <a:prstGeom prst="line">
              <a:avLst/>
            </a:prstGeom>
            <a:ln w="254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rot="5400000">
              <a:off x="17605511" y="28479112"/>
              <a:ext cx="553870" cy="1588"/>
            </a:xfrm>
            <a:prstGeom prst="line">
              <a:avLst/>
            </a:prstGeom>
            <a:ln w="254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rot="10800000" flipV="1">
              <a:off x="18103898" y="28763191"/>
              <a:ext cx="665152" cy="179396"/>
            </a:xfrm>
            <a:prstGeom prst="line">
              <a:avLst/>
            </a:prstGeom>
            <a:ln w="25400" cap="flat" cmpd="sng" algn="ctr">
              <a:solidFill>
                <a:srgbClr val="C0504D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正方形/長方形 36"/>
            <p:cNvSpPr/>
            <p:nvPr/>
          </p:nvSpPr>
          <p:spPr>
            <a:xfrm>
              <a:off x="18275196" y="27908073"/>
              <a:ext cx="7727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AV8’</a:t>
              </a: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18130655" y="28832614"/>
              <a:ext cx="772778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π (HQS)</a:t>
              </a: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17135145" y="28128324"/>
              <a:ext cx="772778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π</a:t>
              </a:r>
            </a:p>
            <a:p>
              <a:pPr algn="ctr"/>
              <a:r>
                <a:rPr lang="en-US" altLang="ja-JP" sz="16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(HQS)</a:t>
              </a: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17131158" y="27382343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19299126" y="28754552"/>
              <a:ext cx="571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</a:t>
              </a:r>
              <a:endParaRPr lang="en-US" altLang="ja-JP" sz="2000" baseline="30000" dirty="0" smtClean="0">
                <a:latin typeface="Century Gothic"/>
                <a:cs typeface="Century Gothic"/>
              </a:endParaRPr>
            </a:p>
          </p:txBody>
        </p:sp>
        <p:grpSp>
          <p:nvGrpSpPr>
            <p:cNvPr id="42" name="図形グループ 41"/>
            <p:cNvGrpSpPr/>
            <p:nvPr/>
          </p:nvGrpSpPr>
          <p:grpSpPr>
            <a:xfrm>
              <a:off x="16986885" y="28942587"/>
              <a:ext cx="622300" cy="400110"/>
              <a:chOff x="6261688" y="3317090"/>
              <a:chExt cx="622300" cy="400110"/>
            </a:xfrm>
          </p:grpSpPr>
          <p:sp>
            <p:nvSpPr>
              <p:cNvPr id="43" name="正方形/長方形 42"/>
              <p:cNvSpPr/>
              <p:nvPr/>
            </p:nvSpPr>
            <p:spPr>
              <a:xfrm>
                <a:off x="6261688" y="3317090"/>
                <a:ext cx="6223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2000" dirty="0" smtClean="0">
                    <a:latin typeface="Century Gothic"/>
                    <a:cs typeface="Century Gothic"/>
                  </a:rPr>
                  <a:t>P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*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)</a:t>
                </a:r>
              </a:p>
            </p:txBody>
          </p:sp>
          <p:cxnSp>
            <p:nvCxnSpPr>
              <p:cNvPr id="44" name="直線コネクタ 43"/>
              <p:cNvCxnSpPr/>
              <p:nvPr/>
            </p:nvCxnSpPr>
            <p:spPr>
              <a:xfrm>
                <a:off x="6384548" y="3406775"/>
                <a:ext cx="130153" cy="1588"/>
              </a:xfrm>
              <a:prstGeom prst="line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正方形/長方形 44"/>
          <p:cNvSpPr/>
          <p:nvPr/>
        </p:nvSpPr>
        <p:spPr>
          <a:xfrm>
            <a:off x="6942795" y="3225619"/>
            <a:ext cx="1081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err="1">
                <a:latin typeface="Century Gothic"/>
                <a:cs typeface="Century Gothic"/>
              </a:rPr>
              <a:t>i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sospin</a:t>
            </a:r>
            <a:r>
              <a:rPr lang="en-US" altLang="ja-JP" sz="1400" dirty="0" smtClean="0">
                <a:latin typeface="Century Gothic"/>
                <a:cs typeface="Century Gothic"/>
              </a:rPr>
              <a:t> 1/2</a:t>
            </a:r>
            <a:endParaRPr lang="en-US" altLang="ja-JP" sz="1400" baseline="30000" dirty="0" smtClean="0">
              <a:latin typeface="Century Gothic"/>
              <a:cs typeface="Century Gothic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371" y="903657"/>
            <a:ext cx="4248150" cy="266700"/>
          </a:xfrm>
          <a:prstGeom prst="rect">
            <a:avLst/>
          </a:prstGeom>
        </p:spPr>
      </p:pic>
      <p:cxnSp>
        <p:nvCxnSpPr>
          <p:cNvPr id="48" name="直線コネクタ 47"/>
          <p:cNvCxnSpPr/>
          <p:nvPr/>
        </p:nvCxnSpPr>
        <p:spPr>
          <a:xfrm>
            <a:off x="6969066" y="1170357"/>
            <a:ext cx="1269369" cy="0"/>
          </a:xfrm>
          <a:prstGeom prst="line">
            <a:avLst/>
          </a:prstGeom>
          <a:ln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223434" y="569773"/>
            <a:ext cx="1700030" cy="523220"/>
          </a:xfrm>
          <a:prstGeom prst="rect">
            <a:avLst/>
          </a:prstGeom>
          <a:solidFill>
            <a:srgbClr val="F79646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endParaRPr kumimoji="1" lang="ja-JP" altLang="en-US" sz="28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9720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908" y="1799678"/>
            <a:ext cx="3469105" cy="3275300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896839" y="5059937"/>
            <a:ext cx="2779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nuclear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matter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rot="10800000">
            <a:off x="3073400" y="2683589"/>
            <a:ext cx="1267974" cy="725389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4391064" y="3874741"/>
            <a:ext cx="228600" cy="1588"/>
          </a:xfrm>
          <a:prstGeom prst="line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4916848" y="3094852"/>
            <a:ext cx="499581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600" dirty="0" smtClean="0">
                <a:latin typeface="Century Gothic"/>
                <a:cs typeface="Century Gothic"/>
              </a:rPr>
              <a:t>q</a:t>
            </a:r>
            <a:endParaRPr kumimoji="1" lang="ja-JP" altLang="en-US" sz="3600" dirty="0">
              <a:latin typeface="Century Gothic"/>
              <a:cs typeface="Century Gothic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265174" y="3657668"/>
            <a:ext cx="483350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600" dirty="0">
                <a:latin typeface="Century Gothic"/>
                <a:cs typeface="Century Gothic"/>
              </a:rPr>
              <a:t>c</a:t>
            </a:r>
            <a:endParaRPr kumimoji="1" lang="ja-JP" altLang="en-US" sz="3600" dirty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618035" y="2771686"/>
            <a:ext cx="1139104" cy="646331"/>
            <a:chOff x="1821758" y="2822140"/>
            <a:chExt cx="1139104" cy="646331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1821758" y="2822140"/>
              <a:ext cx="11391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3600" dirty="0" err="1" smtClean="0">
                  <a:latin typeface="Century Gothic"/>
                  <a:cs typeface="Century Gothic"/>
                </a:rPr>
                <a:t>cq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)</a:t>
              </a:r>
              <a:endParaRPr lang="en-US" altLang="ja-JP" sz="3600" dirty="0">
                <a:latin typeface="Century Gothic"/>
                <a:cs typeface="Century Gothic"/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2119735" y="3014764"/>
              <a:ext cx="204084" cy="0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図形グループ 1"/>
          <p:cNvGrpSpPr/>
          <p:nvPr/>
        </p:nvGrpSpPr>
        <p:grpSpPr>
          <a:xfrm>
            <a:off x="1573791" y="2238114"/>
            <a:ext cx="1323499" cy="646331"/>
            <a:chOff x="819809" y="2036251"/>
            <a:chExt cx="1323499" cy="646331"/>
          </a:xfrm>
        </p:grpSpPr>
        <p:grpSp>
          <p:nvGrpSpPr>
            <p:cNvPr id="17" name="図形グループ 16"/>
            <p:cNvGrpSpPr/>
            <p:nvPr/>
          </p:nvGrpSpPr>
          <p:grpSpPr>
            <a:xfrm>
              <a:off x="819809" y="2036251"/>
              <a:ext cx="1323499" cy="646331"/>
              <a:chOff x="721744" y="2172623"/>
              <a:chExt cx="1323499" cy="646331"/>
            </a:xfrm>
          </p:grpSpPr>
          <p:sp>
            <p:nvSpPr>
              <p:cNvPr id="20" name="テキスト ボックス 19"/>
              <p:cNvSpPr txBox="1"/>
              <p:nvPr/>
            </p:nvSpPr>
            <p:spPr>
              <a:xfrm>
                <a:off x="721744" y="2172623"/>
                <a:ext cx="13234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600" dirty="0" smtClean="0">
                    <a:latin typeface="Century Gothic"/>
                    <a:cs typeface="Century Gothic"/>
                  </a:rPr>
                  <a:t>D, D*</a:t>
                </a:r>
              </a:p>
            </p:txBody>
          </p:sp>
          <p:cxnSp>
            <p:nvCxnSpPr>
              <p:cNvPr id="24" name="直線コネクタ 23"/>
              <p:cNvCxnSpPr/>
              <p:nvPr/>
            </p:nvCxnSpPr>
            <p:spPr>
              <a:xfrm>
                <a:off x="832595" y="2294398"/>
                <a:ext cx="266825" cy="1588"/>
              </a:xfrm>
              <a:prstGeom prst="line">
                <a:avLst/>
              </a:prstGeom>
              <a:ln w="3556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直線コネクタ 35"/>
            <p:cNvCxnSpPr/>
            <p:nvPr/>
          </p:nvCxnSpPr>
          <p:spPr>
            <a:xfrm>
              <a:off x="1534132" y="2161953"/>
              <a:ext cx="266825" cy="1588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テキスト ボックス 38"/>
          <p:cNvSpPr txBox="1"/>
          <p:nvPr/>
        </p:nvSpPr>
        <p:spPr>
          <a:xfrm>
            <a:off x="997966" y="677190"/>
            <a:ext cx="714811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500" dirty="0" smtClean="0">
                <a:solidFill>
                  <a:srgbClr val="000000"/>
                </a:solidFill>
                <a:latin typeface="Century Gothic"/>
                <a:cs typeface="Century Gothic"/>
              </a:rPr>
              <a:t>Heavy</a:t>
            </a:r>
            <a:r>
              <a:rPr lang="en-US" altLang="ja-JP" sz="35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500" dirty="0" smtClean="0">
                <a:solidFill>
                  <a:srgbClr val="000000"/>
                </a:solidFill>
                <a:latin typeface="Century Gothic"/>
                <a:cs typeface="Century Gothic"/>
              </a:rPr>
              <a:t>hadron in nuclear matter</a:t>
            </a:r>
            <a:endParaRPr kumimoji="1" lang="ja-JP" altLang="en-US" sz="35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428125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5" y="2331486"/>
            <a:ext cx="9014905" cy="406281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421374" y="6340761"/>
            <a:ext cx="47614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D. </a:t>
            </a:r>
            <a:r>
              <a:rPr kumimoji="1" lang="en-US" altLang="ja-JP" sz="1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Suenaga</a:t>
            </a:r>
            <a:r>
              <a:rPr kumimoji="1" lang="en-US" altLang="ja-JP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, S.Y., M. Harada, arXiv:1703.02762 [</a:t>
            </a:r>
            <a:r>
              <a:rPr kumimoji="1" lang="en-US" altLang="ja-JP" sz="1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nucl-th</a:t>
            </a:r>
            <a:r>
              <a:rPr kumimoji="1" lang="en-US" altLang="ja-JP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] (to appear in PRC)</a:t>
            </a:r>
            <a:endParaRPr kumimoji="1" lang="ja-JP" altLang="en-US" sz="1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7820" y="1515387"/>
            <a:ext cx="8979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altLang="ja-JP" sz="1000" dirty="0" smtClean="0">
                <a:latin typeface="Century Gothic"/>
                <a:cs typeface="Century Gothic"/>
              </a:rPr>
              <a:t>K</a:t>
            </a:r>
            <a:r>
              <a:rPr lang="fi-FI" altLang="ja-JP" sz="1000" dirty="0">
                <a:latin typeface="Century Gothic"/>
                <a:cs typeface="Century Gothic"/>
              </a:rPr>
              <a:t>. </a:t>
            </a:r>
            <a:r>
              <a:rPr lang="fi-FI" altLang="ja-JP" sz="1000" dirty="0" err="1">
                <a:latin typeface="Century Gothic"/>
                <a:cs typeface="Century Gothic"/>
              </a:rPr>
              <a:t>Tsushima</a:t>
            </a:r>
            <a:r>
              <a:rPr lang="fi-FI" altLang="ja-JP" sz="1000" dirty="0">
                <a:latin typeface="Century Gothic"/>
                <a:cs typeface="Century Gothic"/>
              </a:rPr>
              <a:t>, D. H. </a:t>
            </a:r>
            <a:r>
              <a:rPr lang="fi-FI" altLang="ja-JP" sz="1000" dirty="0" err="1">
                <a:latin typeface="Century Gothic"/>
                <a:cs typeface="Century Gothic"/>
              </a:rPr>
              <a:t>Lu</a:t>
            </a:r>
            <a:r>
              <a:rPr lang="fi-FI" altLang="ja-JP" sz="1000" dirty="0">
                <a:latin typeface="Century Gothic"/>
                <a:cs typeface="Century Gothic"/>
              </a:rPr>
              <a:t>, A. W. Thomas, K. </a:t>
            </a:r>
            <a:r>
              <a:rPr lang="fi-FI" altLang="ja-JP" sz="1000" dirty="0" err="1">
                <a:latin typeface="Century Gothic"/>
                <a:cs typeface="Century Gothic"/>
              </a:rPr>
              <a:t>Saito</a:t>
            </a:r>
            <a:r>
              <a:rPr lang="fi-FI" altLang="ja-JP" sz="1000" dirty="0" smtClean="0">
                <a:latin typeface="Century Gothic"/>
                <a:cs typeface="Century Gothic"/>
              </a:rPr>
              <a:t>, </a:t>
            </a:r>
            <a:r>
              <a:rPr lang="fi-FI" altLang="ja-JP" sz="1000" dirty="0">
                <a:latin typeface="Century Gothic"/>
                <a:cs typeface="Century Gothic"/>
              </a:rPr>
              <a:t>R. H.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Landau</a:t>
            </a:r>
            <a:r>
              <a:rPr lang="fi-FI" altLang="ja-JP" sz="1000" dirty="0" smtClean="0">
                <a:latin typeface="Century Gothic"/>
                <a:cs typeface="Century Gothic"/>
              </a:rPr>
              <a:t>, A</a:t>
            </a:r>
            <a:r>
              <a:rPr lang="fi-FI" altLang="ja-JP" sz="1000" dirty="0">
                <a:latin typeface="Century Gothic"/>
                <a:cs typeface="Century Gothic"/>
              </a:rPr>
              <a:t>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Hayashigaki</a:t>
            </a:r>
            <a:r>
              <a:rPr lang="fi-FI" altLang="ja-JP" sz="1000" dirty="0" smtClean="0">
                <a:latin typeface="Century Gothic"/>
                <a:cs typeface="Century Gothic"/>
              </a:rPr>
              <a:t>, </a:t>
            </a:r>
            <a:r>
              <a:rPr lang="fi-FI" altLang="ja-JP" sz="1000" dirty="0">
                <a:latin typeface="Century Gothic"/>
                <a:cs typeface="Century Gothic"/>
              </a:rPr>
              <a:t>T. </a:t>
            </a:r>
            <a:r>
              <a:rPr lang="fi-FI" altLang="ja-JP" sz="1000" dirty="0" err="1">
                <a:latin typeface="Century Gothic"/>
                <a:cs typeface="Century Gothic"/>
              </a:rPr>
              <a:t>Hilger</a:t>
            </a:r>
            <a:r>
              <a:rPr lang="fi-FI" altLang="ja-JP" sz="1000" dirty="0">
                <a:latin typeface="Century Gothic"/>
                <a:cs typeface="Century Gothic"/>
              </a:rPr>
              <a:t>, R. Thomas</a:t>
            </a:r>
            <a:r>
              <a:rPr lang="fi-FI" altLang="ja-JP" sz="1000" dirty="0" smtClean="0">
                <a:latin typeface="Century Gothic"/>
                <a:cs typeface="Century Gothic"/>
              </a:rPr>
              <a:t>, </a:t>
            </a:r>
            <a:r>
              <a:rPr lang="fi-FI" altLang="ja-JP" sz="1000" dirty="0">
                <a:latin typeface="Century Gothic"/>
                <a:cs typeface="Century Gothic"/>
              </a:rPr>
              <a:t>B.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Kampfer</a:t>
            </a:r>
            <a:r>
              <a:rPr lang="fi-FI" altLang="ja-JP" sz="1000" dirty="0" smtClean="0">
                <a:latin typeface="Century Gothic"/>
                <a:cs typeface="Century Gothic"/>
              </a:rPr>
              <a:t>, K</a:t>
            </a:r>
            <a:r>
              <a:rPr lang="fi-FI" altLang="ja-JP" sz="1000" dirty="0">
                <a:latin typeface="Century Gothic"/>
                <a:cs typeface="Century Gothic"/>
              </a:rPr>
              <a:t>. </a:t>
            </a:r>
            <a:r>
              <a:rPr lang="fi-FI" altLang="ja-JP" sz="1000" dirty="0" err="1">
                <a:latin typeface="Century Gothic"/>
                <a:cs typeface="Century Gothic"/>
              </a:rPr>
              <a:t>Azizi</a:t>
            </a:r>
            <a:r>
              <a:rPr lang="fi-FI" altLang="ja-JP" sz="1000" dirty="0">
                <a:latin typeface="Century Gothic"/>
                <a:cs typeface="Century Gothic"/>
              </a:rPr>
              <a:t>, N. </a:t>
            </a:r>
            <a:r>
              <a:rPr lang="fi-FI" altLang="ja-JP" sz="1000" dirty="0" err="1">
                <a:latin typeface="Century Gothic"/>
                <a:cs typeface="Century Gothic"/>
              </a:rPr>
              <a:t>Er</a:t>
            </a:r>
            <a:r>
              <a:rPr lang="fi-FI" altLang="ja-JP" sz="1000" dirty="0">
                <a:latin typeface="Century Gothic"/>
                <a:cs typeface="Century Gothic"/>
              </a:rPr>
              <a:t>, </a:t>
            </a:r>
            <a:r>
              <a:rPr lang="fi-FI" altLang="ja-JP" sz="1000" dirty="0" smtClean="0">
                <a:latin typeface="Century Gothic"/>
                <a:cs typeface="Century Gothic"/>
              </a:rPr>
              <a:t>H</a:t>
            </a:r>
            <a:r>
              <a:rPr lang="fi-FI" altLang="ja-JP" sz="1000" dirty="0">
                <a:latin typeface="Century Gothic"/>
                <a:cs typeface="Century Gothic"/>
              </a:rPr>
              <a:t>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Sundu</a:t>
            </a:r>
            <a:r>
              <a:rPr lang="fi-FI" altLang="ja-JP" sz="1000" dirty="0" smtClean="0">
                <a:latin typeface="Century Gothic"/>
                <a:cs typeface="Century Gothic"/>
              </a:rPr>
              <a:t>, D. </a:t>
            </a:r>
            <a:r>
              <a:rPr lang="fi-FI" altLang="ja-JP" sz="1000" dirty="0" err="1">
                <a:latin typeface="Century Gothic"/>
                <a:cs typeface="Century Gothic"/>
              </a:rPr>
              <a:t>Blaschke</a:t>
            </a:r>
            <a:r>
              <a:rPr lang="fi-FI" altLang="ja-JP" sz="1000" dirty="0" smtClean="0">
                <a:latin typeface="Century Gothic"/>
                <a:cs typeface="Century Gothic"/>
              </a:rPr>
              <a:t>,</a:t>
            </a:r>
          </a:p>
          <a:p>
            <a:r>
              <a:rPr lang="fi-FI" altLang="ja-JP" sz="1000" dirty="0" smtClean="0">
                <a:latin typeface="Century Gothic"/>
                <a:cs typeface="Century Gothic"/>
              </a:rPr>
              <a:t>P</a:t>
            </a:r>
            <a:r>
              <a:rPr lang="fi-FI" altLang="ja-JP" sz="1000" dirty="0">
                <a:latin typeface="Century Gothic"/>
                <a:cs typeface="Century Gothic"/>
              </a:rPr>
              <a:t>. Costa</a:t>
            </a:r>
            <a:r>
              <a:rPr lang="fi-FI" altLang="ja-JP" sz="1000" dirty="0" smtClean="0">
                <a:latin typeface="Century Gothic"/>
                <a:cs typeface="Century Gothic"/>
              </a:rPr>
              <a:t>, </a:t>
            </a:r>
            <a:r>
              <a:rPr lang="fi-FI" altLang="ja-JP" sz="1000" dirty="0">
                <a:latin typeface="Century Gothic"/>
                <a:cs typeface="Century Gothic"/>
              </a:rPr>
              <a:t>Y. L.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Kalinovsky</a:t>
            </a:r>
            <a:r>
              <a:rPr lang="fi-FI" altLang="ja-JP" sz="1000" dirty="0" smtClean="0">
                <a:latin typeface="Century Gothic"/>
                <a:cs typeface="Century Gothic"/>
              </a:rPr>
              <a:t>, Z</a:t>
            </a:r>
            <a:r>
              <a:rPr lang="fi-FI" altLang="ja-JP" sz="1000" dirty="0">
                <a:latin typeface="Century Gothic"/>
                <a:cs typeface="Century Gothic"/>
              </a:rPr>
              <a:t>. G. </a:t>
            </a:r>
            <a:r>
              <a:rPr lang="fi-FI" altLang="ja-JP" sz="1000" dirty="0" smtClean="0">
                <a:latin typeface="Century Gothic"/>
                <a:cs typeface="Century Gothic"/>
              </a:rPr>
              <a:t>Wang, </a:t>
            </a:r>
            <a:r>
              <a:rPr lang="fi-FI" altLang="ja-JP" sz="1000" dirty="0">
                <a:latin typeface="Century Gothic"/>
                <a:cs typeface="Century Gothic"/>
              </a:rPr>
              <a:t>K. Suzuki, P. </a:t>
            </a:r>
            <a:r>
              <a:rPr lang="fi-FI" altLang="ja-JP" sz="1000" dirty="0" err="1">
                <a:latin typeface="Century Gothic"/>
                <a:cs typeface="Century Gothic"/>
              </a:rPr>
              <a:t>Gubler</a:t>
            </a:r>
            <a:r>
              <a:rPr lang="fi-FI" altLang="ja-JP" sz="1000" dirty="0">
                <a:latin typeface="Century Gothic"/>
                <a:cs typeface="Century Gothic"/>
              </a:rPr>
              <a:t>, </a:t>
            </a:r>
            <a:r>
              <a:rPr lang="fi-FI" altLang="ja-JP" sz="1000" dirty="0" smtClean="0">
                <a:latin typeface="Century Gothic"/>
                <a:cs typeface="Century Gothic"/>
              </a:rPr>
              <a:t>M</a:t>
            </a:r>
            <a:r>
              <a:rPr lang="fi-FI" altLang="ja-JP" sz="1000" dirty="0">
                <a:latin typeface="Century Gothic"/>
                <a:cs typeface="Century Gothic"/>
              </a:rPr>
              <a:t>. Oka </a:t>
            </a:r>
            <a:r>
              <a:rPr lang="fi-FI" altLang="ja-JP" sz="1000" dirty="0" smtClean="0">
                <a:latin typeface="Century Gothic"/>
                <a:cs typeface="Century Gothic"/>
              </a:rPr>
              <a:t>, </a:t>
            </a:r>
            <a:r>
              <a:rPr lang="fi-FI" altLang="ja-JP" sz="1000" dirty="0">
                <a:latin typeface="Century Gothic"/>
                <a:cs typeface="Century Gothic"/>
              </a:rPr>
              <a:t>M. F. M.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Lutz</a:t>
            </a:r>
            <a:r>
              <a:rPr lang="fi-FI" altLang="ja-JP" sz="1000" dirty="0">
                <a:latin typeface="Century Gothic"/>
                <a:cs typeface="Century Gothic"/>
              </a:rPr>
              <a:t>,</a:t>
            </a:r>
            <a:r>
              <a:rPr lang="fi-FI" altLang="ja-JP" sz="1000" dirty="0" smtClean="0">
                <a:latin typeface="Century Gothic"/>
                <a:cs typeface="Century Gothic"/>
              </a:rPr>
              <a:t> </a:t>
            </a:r>
            <a:r>
              <a:rPr lang="fi-FI" altLang="ja-JP" sz="1000" dirty="0">
                <a:latin typeface="Century Gothic"/>
                <a:cs typeface="Century Gothic"/>
              </a:rPr>
              <a:t>C. L.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Korpa</a:t>
            </a:r>
            <a:r>
              <a:rPr lang="fi-FI" altLang="ja-JP" sz="1000" dirty="0" smtClean="0">
                <a:latin typeface="Century Gothic"/>
                <a:cs typeface="Century Gothic"/>
              </a:rPr>
              <a:t>. </a:t>
            </a:r>
            <a:r>
              <a:rPr lang="fi-FI" altLang="ja-JP" sz="1000" dirty="0">
                <a:latin typeface="Century Gothic"/>
                <a:cs typeface="Century Gothic"/>
              </a:rPr>
              <a:t>L. </a:t>
            </a:r>
            <a:r>
              <a:rPr lang="fi-FI" altLang="ja-JP" sz="1000" dirty="0" err="1">
                <a:latin typeface="Century Gothic"/>
                <a:cs typeface="Century Gothic"/>
              </a:rPr>
              <a:t>Tolos</a:t>
            </a:r>
            <a:r>
              <a:rPr lang="fi-FI" altLang="ja-JP" sz="1000" dirty="0">
                <a:latin typeface="Century Gothic"/>
                <a:cs typeface="Century Gothic"/>
              </a:rPr>
              <a:t>, A. </a:t>
            </a:r>
            <a:r>
              <a:rPr lang="fi-FI" altLang="ja-JP" sz="1000" dirty="0" err="1">
                <a:latin typeface="Century Gothic"/>
                <a:cs typeface="Century Gothic"/>
              </a:rPr>
              <a:t>Ramos</a:t>
            </a:r>
            <a:r>
              <a:rPr lang="fi-FI" altLang="ja-JP" sz="1000" dirty="0" smtClean="0">
                <a:latin typeface="Century Gothic"/>
                <a:cs typeface="Century Gothic"/>
              </a:rPr>
              <a:t>, </a:t>
            </a:r>
            <a:r>
              <a:rPr lang="fi-FI" altLang="ja-JP" sz="1000" dirty="0">
                <a:latin typeface="Century Gothic"/>
                <a:cs typeface="Century Gothic"/>
              </a:rPr>
              <a:t>T. </a:t>
            </a:r>
            <a:r>
              <a:rPr lang="fi-FI" altLang="ja-JP" sz="1000" dirty="0" err="1">
                <a:latin typeface="Century Gothic"/>
                <a:cs typeface="Century Gothic"/>
              </a:rPr>
              <a:t>Mizutani</a:t>
            </a:r>
            <a:r>
              <a:rPr lang="fi-FI" altLang="ja-JP" sz="1000" dirty="0">
                <a:latin typeface="Century Gothic"/>
                <a:cs typeface="Century Gothic"/>
              </a:rPr>
              <a:t>, </a:t>
            </a:r>
            <a:r>
              <a:rPr lang="fi-FI" altLang="ja-JP" sz="1000" dirty="0" smtClean="0">
                <a:latin typeface="Century Gothic"/>
                <a:cs typeface="Century Gothic"/>
              </a:rPr>
              <a:t>C.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Gracia-Recio</a:t>
            </a:r>
            <a:r>
              <a:rPr lang="fi-FI" altLang="ja-JP" sz="1000" dirty="0" smtClean="0">
                <a:latin typeface="Century Gothic"/>
                <a:cs typeface="Century Gothic"/>
              </a:rPr>
              <a:t>,</a:t>
            </a:r>
          </a:p>
          <a:p>
            <a:r>
              <a:rPr lang="fi-FI" altLang="ja-JP" sz="1000" dirty="0" smtClean="0">
                <a:latin typeface="Century Gothic"/>
                <a:cs typeface="Century Gothic"/>
              </a:rPr>
              <a:t>J.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Nieves</a:t>
            </a:r>
            <a:r>
              <a:rPr lang="fi-FI" altLang="ja-JP" sz="1000" dirty="0" smtClean="0">
                <a:latin typeface="Century Gothic"/>
                <a:cs typeface="Century Gothic"/>
              </a:rPr>
              <a:t>, A</a:t>
            </a:r>
            <a:r>
              <a:rPr lang="fi-FI" altLang="ja-JP" sz="1000" dirty="0">
                <a:latin typeface="Century Gothic"/>
                <a:cs typeface="Century Gothic"/>
              </a:rPr>
              <a:t>. </a:t>
            </a:r>
            <a:r>
              <a:rPr lang="fi-FI" altLang="ja-JP" sz="1000" dirty="0" err="1">
                <a:latin typeface="Century Gothic"/>
                <a:cs typeface="Century Gothic"/>
              </a:rPr>
              <a:t>Mishra</a:t>
            </a:r>
            <a:r>
              <a:rPr lang="fi-FI" altLang="ja-JP" sz="1000" dirty="0">
                <a:latin typeface="Century Gothic"/>
                <a:cs typeface="Century Gothic"/>
              </a:rPr>
              <a:t>, E. L. </a:t>
            </a:r>
            <a:r>
              <a:rPr lang="fi-FI" altLang="ja-JP" sz="1000" dirty="0" err="1">
                <a:latin typeface="Century Gothic"/>
                <a:cs typeface="Century Gothic"/>
              </a:rPr>
              <a:t>Bratkovskaya</a:t>
            </a:r>
            <a:r>
              <a:rPr lang="fi-FI" altLang="ja-JP" sz="1000" dirty="0">
                <a:latin typeface="Century Gothic"/>
                <a:cs typeface="Century Gothic"/>
              </a:rPr>
              <a:t>, J. </a:t>
            </a:r>
            <a:r>
              <a:rPr lang="fi-FI" altLang="ja-JP" sz="1000" dirty="0" err="1">
                <a:latin typeface="Century Gothic"/>
                <a:cs typeface="Century Gothic"/>
              </a:rPr>
              <a:t>Schaffner-Bielich</a:t>
            </a:r>
            <a:r>
              <a:rPr lang="fi-FI" altLang="ja-JP" sz="1000" dirty="0">
                <a:latin typeface="Century Gothic"/>
                <a:cs typeface="Century Gothic"/>
              </a:rPr>
              <a:t>, S.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Schramm</a:t>
            </a:r>
            <a:r>
              <a:rPr lang="fi-FI" altLang="ja-JP" sz="1000" dirty="0">
                <a:latin typeface="Century Gothic"/>
                <a:cs typeface="Century Gothic"/>
              </a:rPr>
              <a:t>, </a:t>
            </a:r>
            <a:r>
              <a:rPr lang="fi-FI" altLang="ja-JP" sz="1000" dirty="0" smtClean="0">
                <a:latin typeface="Century Gothic"/>
                <a:cs typeface="Century Gothic"/>
              </a:rPr>
              <a:t>H</a:t>
            </a:r>
            <a:r>
              <a:rPr lang="fi-FI" altLang="ja-JP" sz="1000" dirty="0">
                <a:latin typeface="Century Gothic"/>
                <a:cs typeface="Century Gothic"/>
              </a:rPr>
              <a:t>. </a:t>
            </a:r>
            <a:r>
              <a:rPr lang="fi-FI" altLang="ja-JP" sz="1000" dirty="0" err="1">
                <a:latin typeface="Century Gothic"/>
                <a:cs typeface="Century Gothic"/>
              </a:rPr>
              <a:t>Stocker</a:t>
            </a:r>
            <a:r>
              <a:rPr lang="fi-FI" altLang="ja-JP" sz="1000" dirty="0">
                <a:latin typeface="Century Gothic"/>
                <a:cs typeface="Century Gothic"/>
              </a:rPr>
              <a:t>, A.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Kumar</a:t>
            </a:r>
            <a:r>
              <a:rPr lang="fi-FI" altLang="ja-JP" sz="1000" dirty="0" smtClean="0">
                <a:latin typeface="Century Gothic"/>
                <a:cs typeface="Century Gothic"/>
              </a:rPr>
              <a:t>, A</a:t>
            </a:r>
            <a:r>
              <a:rPr lang="fi-FI" altLang="ja-JP" sz="1000" dirty="0">
                <a:latin typeface="Century Gothic"/>
                <a:cs typeface="Century Gothic"/>
              </a:rPr>
              <a:t>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Mishra</a:t>
            </a:r>
            <a:r>
              <a:rPr lang="fi-FI" altLang="ja-JP" sz="1000" dirty="0" smtClean="0">
                <a:latin typeface="Century Gothic"/>
                <a:cs typeface="Century Gothic"/>
              </a:rPr>
              <a:t>, S.Y., K. </a:t>
            </a:r>
            <a:r>
              <a:rPr lang="fi-FI" altLang="ja-JP" sz="1000" dirty="0" err="1" smtClean="0">
                <a:latin typeface="Century Gothic"/>
                <a:cs typeface="Century Gothic"/>
              </a:rPr>
              <a:t>Sudoh</a:t>
            </a:r>
            <a:r>
              <a:rPr lang="fi-FI" altLang="ja-JP" sz="1000" dirty="0" smtClean="0">
                <a:latin typeface="Century Gothic"/>
                <a:cs typeface="Century Gothic"/>
              </a:rPr>
              <a:t>, M</a:t>
            </a:r>
            <a:r>
              <a:rPr lang="fi-FI" altLang="ja-JP" sz="1000" dirty="0">
                <a:latin typeface="Century Gothic"/>
                <a:cs typeface="Century Gothic"/>
              </a:rPr>
              <a:t>. </a:t>
            </a:r>
            <a:r>
              <a:rPr lang="fi-FI" altLang="ja-JP" sz="1000" dirty="0" err="1">
                <a:latin typeface="Century Gothic"/>
                <a:cs typeface="Century Gothic"/>
              </a:rPr>
              <a:t>Harada</a:t>
            </a:r>
            <a:r>
              <a:rPr lang="fi-FI" altLang="ja-JP" sz="1000" dirty="0">
                <a:latin typeface="Century Gothic"/>
                <a:cs typeface="Century Gothic"/>
              </a:rPr>
              <a:t>, Y. L. Ma</a:t>
            </a:r>
            <a:r>
              <a:rPr lang="fi-FI" altLang="ja-JP" sz="1000" dirty="0" smtClean="0">
                <a:latin typeface="Century Gothic"/>
                <a:cs typeface="Century Gothic"/>
              </a:rPr>
              <a:t>,</a:t>
            </a:r>
          </a:p>
          <a:p>
            <a:r>
              <a:rPr lang="fi-FI" altLang="ja-JP" sz="1000" dirty="0" smtClean="0">
                <a:latin typeface="Century Gothic"/>
                <a:cs typeface="Century Gothic"/>
              </a:rPr>
              <a:t>D</a:t>
            </a:r>
            <a:r>
              <a:rPr lang="fi-FI" altLang="ja-JP" sz="1000" dirty="0">
                <a:latin typeface="Century Gothic"/>
                <a:cs typeface="Century Gothic"/>
              </a:rPr>
              <a:t>. </a:t>
            </a:r>
            <a:r>
              <a:rPr lang="fi-FI" altLang="ja-JP" sz="1000" dirty="0" err="1">
                <a:latin typeface="Century Gothic"/>
                <a:cs typeface="Century Gothic"/>
              </a:rPr>
              <a:t>Suenaga</a:t>
            </a:r>
            <a:r>
              <a:rPr lang="fi-FI" altLang="ja-JP" sz="1000" dirty="0" smtClean="0">
                <a:latin typeface="Century Gothic"/>
                <a:cs typeface="Century Gothic"/>
              </a:rPr>
              <a:t>, ...</a:t>
            </a:r>
            <a:endParaRPr lang="fi-FI" altLang="ja-JP" sz="1000" dirty="0">
              <a:latin typeface="Century Gothic"/>
              <a:cs typeface="Century Gothic"/>
            </a:endParaRPr>
          </a:p>
        </p:txBody>
      </p:sp>
      <p:grpSp>
        <p:nvGrpSpPr>
          <p:cNvPr id="12" name="図形グループ 36"/>
          <p:cNvGrpSpPr/>
          <p:nvPr/>
        </p:nvGrpSpPr>
        <p:grpSpPr>
          <a:xfrm>
            <a:off x="1887173" y="505767"/>
            <a:ext cx="5369654" cy="523220"/>
            <a:chOff x="2547321" y="747067"/>
            <a:chExt cx="5369654" cy="523220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2547321" y="747067"/>
              <a:ext cx="5369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 (B) meson in nuclear matter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2657475" y="847725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520700" y="957014"/>
            <a:ext cx="810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cs typeface="Century Gothic"/>
              </a:rPr>
              <a:t>Quark-meson coupling model, QCD sum rules, </a:t>
            </a:r>
            <a:r>
              <a:rPr kumimoji="1" lang="en-US" altLang="ja-JP" sz="16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1600" dirty="0" smtClean="0">
                <a:latin typeface="Century Gothic"/>
                <a:cs typeface="Century Gothic"/>
              </a:rPr>
              <a:t> interactions (</a:t>
            </a:r>
            <a:r>
              <a:rPr lang="en-US" altLang="ja-JP" sz="1600" dirty="0" smtClean="0">
                <a:latin typeface="Century Gothic"/>
                <a:cs typeface="Century Gothic"/>
              </a:rPr>
              <a:t>mean-field approach, channel coupling,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pion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interaction), ...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358651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図形グループ 36"/>
          <p:cNvGrpSpPr/>
          <p:nvPr/>
        </p:nvGrpSpPr>
        <p:grpSpPr>
          <a:xfrm>
            <a:off x="1887173" y="505767"/>
            <a:ext cx="5369654" cy="523220"/>
            <a:chOff x="2547321" y="747067"/>
            <a:chExt cx="5369654" cy="523220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2547321" y="747067"/>
              <a:ext cx="5369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 (B) meson in nuclear matter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36" name="直線コネクタ 35"/>
            <p:cNvCxnSpPr/>
            <p:nvPr/>
          </p:nvCxnSpPr>
          <p:spPr>
            <a:xfrm>
              <a:off x="2657475" y="847725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520700" y="957014"/>
            <a:ext cx="810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cs typeface="Century Gothic"/>
              </a:rPr>
              <a:t>Quark-meson coupling model, QCD sum rules, </a:t>
            </a:r>
            <a:r>
              <a:rPr kumimoji="1" lang="en-US" altLang="ja-JP" sz="16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1600" dirty="0" smtClean="0">
                <a:latin typeface="Century Gothic"/>
                <a:cs typeface="Century Gothic"/>
              </a:rPr>
              <a:t> interactions (</a:t>
            </a:r>
            <a:r>
              <a:rPr lang="en-US" altLang="ja-JP" sz="1600" dirty="0" smtClean="0">
                <a:latin typeface="Century Gothic"/>
                <a:cs typeface="Century Gothic"/>
              </a:rPr>
              <a:t>mean-field approach, channel coupling,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pion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interaction), ...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01722" y="1587591"/>
            <a:ext cx="332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C</a:t>
            </a:r>
            <a:r>
              <a:rPr lang="en-US" altLang="ja-JP" sz="1200" dirty="0">
                <a:latin typeface="Century Gothic"/>
                <a:cs typeface="Century Gothic"/>
              </a:rPr>
              <a:t>. Garcia-</a:t>
            </a:r>
            <a:r>
              <a:rPr lang="en-US" altLang="ja-JP" sz="1200" dirty="0" err="1">
                <a:latin typeface="Century Gothic"/>
                <a:cs typeface="Century Gothic"/>
              </a:rPr>
              <a:t>Recio</a:t>
            </a:r>
            <a:r>
              <a:rPr lang="en-US" altLang="ja-JP" sz="1200" dirty="0">
                <a:latin typeface="Century Gothic"/>
                <a:cs typeface="Century Gothic"/>
              </a:rPr>
              <a:t>, J. Nieves, L. L.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Salcedo</a:t>
            </a:r>
            <a:r>
              <a:rPr lang="en-US" altLang="ja-JP" sz="1200" dirty="0" smtClean="0">
                <a:latin typeface="Century Gothic"/>
                <a:cs typeface="Century Gothic"/>
              </a:rPr>
              <a:t>,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L</a:t>
            </a:r>
            <a:r>
              <a:rPr lang="en-US" altLang="ja-JP" sz="1200" dirty="0">
                <a:latin typeface="Century Gothic"/>
                <a:cs typeface="Century Gothic"/>
              </a:rPr>
              <a:t>. </a:t>
            </a:r>
            <a:r>
              <a:rPr lang="en-US" altLang="ja-JP" sz="1200" dirty="0" err="1">
                <a:latin typeface="Century Gothic"/>
                <a:cs typeface="Century Gothic"/>
              </a:rPr>
              <a:t>Tolos</a:t>
            </a:r>
            <a:r>
              <a:rPr lang="en-US" altLang="ja-JP" sz="1200" dirty="0">
                <a:latin typeface="Century Gothic"/>
                <a:cs typeface="Century Gothic"/>
              </a:rPr>
              <a:t>, Phys. Rev. C 85, 025203 (2012</a:t>
            </a:r>
            <a:r>
              <a:rPr lang="en-US" altLang="ja-JP" sz="1200" dirty="0" smtClean="0">
                <a:latin typeface="Century Gothic"/>
                <a:cs typeface="Century Gothic"/>
              </a:rPr>
              <a:t>)</a:t>
            </a:r>
            <a:endParaRPr lang="en-US" altLang="ja-JP" sz="1200" dirty="0"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75996" y="1587591"/>
            <a:ext cx="25920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2400" dirty="0" smtClean="0">
                <a:latin typeface="Century Gothic"/>
                <a:cs typeface="Century Gothic"/>
              </a:rPr>
              <a:t> model</a:t>
            </a:r>
            <a:endParaRPr kumimoji="1" lang="ja-JP" altLang="en-US" sz="2400" dirty="0">
              <a:latin typeface="Century Gothic"/>
              <a:cs typeface="Century Gothic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391" y="2064295"/>
            <a:ext cx="6857219" cy="4793705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3351018" y="3130437"/>
            <a:ext cx="155965" cy="15596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3164751" y="3295314"/>
            <a:ext cx="155965" cy="155965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3008786" y="3416521"/>
            <a:ext cx="155965" cy="155965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2874226" y="3537728"/>
            <a:ext cx="155965" cy="155965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2721815" y="3658514"/>
            <a:ext cx="155965" cy="15596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792663" y="3814479"/>
            <a:ext cx="4136" cy="2563729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6081329" y="3572486"/>
            <a:ext cx="0" cy="2805722"/>
          </a:xfrm>
          <a:prstGeom prst="straightConnector1">
            <a:avLst/>
          </a:prstGeom>
          <a:ln>
            <a:solidFill>
              <a:schemeClr val="accent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円/楕円 38"/>
          <p:cNvSpPr/>
          <p:nvPr/>
        </p:nvSpPr>
        <p:spPr>
          <a:xfrm>
            <a:off x="6003346" y="3494503"/>
            <a:ext cx="155965" cy="15596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753795" y="1603880"/>
            <a:ext cx="1997327" cy="646331"/>
            <a:chOff x="753795" y="1603880"/>
            <a:chExt cx="1997327" cy="646331"/>
          </a:xfrm>
        </p:grpSpPr>
        <p:sp>
          <p:nvSpPr>
            <p:cNvPr id="41" name="テキスト ボックス 40"/>
            <p:cNvSpPr txBox="1"/>
            <p:nvPr/>
          </p:nvSpPr>
          <p:spPr>
            <a:xfrm>
              <a:off x="753795" y="1603880"/>
              <a:ext cx="1997327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Heavy quark symmetry</a:t>
              </a:r>
            </a:p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DN ⇄ D*N</a:t>
              </a:r>
              <a:endParaRPr kumimoji="1"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>
            <a:xfrm>
              <a:off x="1065001" y="1872518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1887301" y="1874106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テキスト ボックス 32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132503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  <p:bldP spid="30" grpId="0" animBg="1"/>
      <p:bldP spid="31" grpId="0" animBg="1"/>
      <p:bldP spid="32" grpId="0" animBg="1"/>
      <p:bldP spid="3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図形グループ 36"/>
          <p:cNvGrpSpPr/>
          <p:nvPr/>
        </p:nvGrpSpPr>
        <p:grpSpPr>
          <a:xfrm>
            <a:off x="1887173" y="505767"/>
            <a:ext cx="5369654" cy="523220"/>
            <a:chOff x="2547321" y="747067"/>
            <a:chExt cx="5369654" cy="523220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2547321" y="747067"/>
              <a:ext cx="5369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 (B) meson in nuclear matter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36" name="直線コネクタ 35"/>
            <p:cNvCxnSpPr/>
            <p:nvPr/>
          </p:nvCxnSpPr>
          <p:spPr>
            <a:xfrm>
              <a:off x="2657475" y="847725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520700" y="957014"/>
            <a:ext cx="810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cs typeface="Century Gothic"/>
              </a:rPr>
              <a:t>Quark-meson coupling model, QCD sum rules, </a:t>
            </a:r>
            <a:r>
              <a:rPr kumimoji="1" lang="en-US" altLang="ja-JP" sz="16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1600" dirty="0" smtClean="0">
                <a:latin typeface="Century Gothic"/>
                <a:cs typeface="Century Gothic"/>
              </a:rPr>
              <a:t> interactions (</a:t>
            </a:r>
            <a:r>
              <a:rPr lang="en-US" altLang="ja-JP" sz="1600" dirty="0" smtClean="0">
                <a:latin typeface="Century Gothic"/>
                <a:cs typeface="Century Gothic"/>
              </a:rPr>
              <a:t>mean-field approach, channel coupling,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pion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interaction), ...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01722" y="1587591"/>
            <a:ext cx="332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S. Y. , K.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Phys</a:t>
            </a:r>
            <a:r>
              <a:rPr lang="en-US" altLang="ja-JP" sz="1200" dirty="0" smtClean="0">
                <a:latin typeface="Century Gothic"/>
                <a:cs typeface="Century Gothic"/>
              </a:rPr>
              <a:t> Rev. C87, 015202 (2013)</a:t>
            </a:r>
            <a:endParaRPr lang="en-US" altLang="ja-JP" sz="1200" dirty="0"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75996" y="1587591"/>
            <a:ext cx="25920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2400" dirty="0" smtClean="0">
                <a:latin typeface="Century Gothic"/>
                <a:cs typeface="Century Gothic"/>
              </a:rPr>
              <a:t> model</a:t>
            </a:r>
            <a:endParaRPr kumimoji="1" lang="ja-JP" altLang="en-US" sz="2400" dirty="0">
              <a:latin typeface="Century Gothic"/>
              <a:cs typeface="Century Gothic"/>
            </a:endParaRPr>
          </a:p>
        </p:txBody>
      </p:sp>
      <p:grpSp>
        <p:nvGrpSpPr>
          <p:cNvPr id="27" name="図形グループ 26"/>
          <p:cNvGrpSpPr/>
          <p:nvPr/>
        </p:nvGrpSpPr>
        <p:grpSpPr>
          <a:xfrm>
            <a:off x="753795" y="1603880"/>
            <a:ext cx="1997327" cy="646331"/>
            <a:chOff x="753795" y="1603880"/>
            <a:chExt cx="1997327" cy="646331"/>
          </a:xfrm>
        </p:grpSpPr>
        <p:sp>
          <p:nvSpPr>
            <p:cNvPr id="41" name="テキスト ボックス 40"/>
            <p:cNvSpPr txBox="1"/>
            <p:nvPr/>
          </p:nvSpPr>
          <p:spPr>
            <a:xfrm>
              <a:off x="753795" y="1603880"/>
              <a:ext cx="1997327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Heavy quark symmetry</a:t>
              </a:r>
            </a:p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DN ⇄ D*N</a:t>
              </a:r>
              <a:endParaRPr kumimoji="1"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>
            <a:xfrm>
              <a:off x="1065001" y="1872518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1887301" y="1874106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10" y="2737825"/>
            <a:ext cx="8599791" cy="310594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76" y="4318501"/>
            <a:ext cx="2430675" cy="9887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783" y="4358440"/>
            <a:ext cx="2416940" cy="892620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2292867" y="2347499"/>
            <a:ext cx="455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dirty="0" smtClean="0">
                <a:latin typeface="Century Gothic"/>
                <a:cs typeface="Century Gothic"/>
              </a:rPr>
              <a:t>π meson exchange between D (D*) and N</a:t>
            </a:r>
            <a:endParaRPr lang="en-US" altLang="ja-JP" sz="1600" dirty="0">
              <a:latin typeface="Century Gothic"/>
              <a:cs typeface="Century Gothic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5450783" y="2428835"/>
            <a:ext cx="109182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>
            <a:off x="5732752" y="2428835"/>
            <a:ext cx="109182" cy="0"/>
          </a:xfrm>
          <a:prstGeom prst="lin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図形グループ 6"/>
          <p:cNvGrpSpPr/>
          <p:nvPr/>
        </p:nvGrpSpPr>
        <p:grpSpPr>
          <a:xfrm>
            <a:off x="1218645" y="3764855"/>
            <a:ext cx="923162" cy="461665"/>
            <a:chOff x="1841338" y="5845844"/>
            <a:chExt cx="923162" cy="461665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1841338" y="5845844"/>
              <a:ext cx="92316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D, B</a:t>
              </a:r>
              <a:endParaRPr kumimoji="1"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>
            <a:xfrm>
              <a:off x="2032278" y="5934674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図形グループ 8"/>
          <p:cNvGrpSpPr/>
          <p:nvPr/>
        </p:nvGrpSpPr>
        <p:grpSpPr>
          <a:xfrm>
            <a:off x="5661577" y="3764855"/>
            <a:ext cx="1008600" cy="461665"/>
            <a:chOff x="3275996" y="5998244"/>
            <a:chExt cx="1008600" cy="461665"/>
          </a:xfrm>
        </p:grpSpPr>
        <p:sp>
          <p:nvSpPr>
            <p:cNvPr id="47" name="テキスト ボックス 46"/>
            <p:cNvSpPr txBox="1"/>
            <p:nvPr/>
          </p:nvSpPr>
          <p:spPr>
            <a:xfrm>
              <a:off x="3275996" y="5998244"/>
              <a:ext cx="10086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latin typeface="Century Gothic"/>
                  <a:cs typeface="Century Gothic"/>
                </a:rPr>
                <a:t>D*, B*</a:t>
              </a:r>
              <a:endParaRPr kumimoji="1"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48" name="直線コネクタ 47"/>
            <p:cNvCxnSpPr/>
            <p:nvPr/>
          </p:nvCxnSpPr>
          <p:spPr>
            <a:xfrm>
              <a:off x="3384904" y="6087074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円/楕円 48"/>
          <p:cNvSpPr/>
          <p:nvPr/>
        </p:nvSpPr>
        <p:spPr>
          <a:xfrm>
            <a:off x="3755627" y="4618304"/>
            <a:ext cx="155965" cy="15596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8178692" y="4763031"/>
            <a:ext cx="155965" cy="15596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3752062" y="3422142"/>
            <a:ext cx="155965" cy="15596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8178692" y="4284787"/>
            <a:ext cx="155965" cy="15596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矢印コネクタ 52"/>
          <p:cNvCxnSpPr/>
          <p:nvPr/>
        </p:nvCxnSpPr>
        <p:spPr>
          <a:xfrm flipV="1">
            <a:off x="3828553" y="5318489"/>
            <a:ext cx="0" cy="28311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 flipV="1">
            <a:off x="8226139" y="5318489"/>
            <a:ext cx="0" cy="28311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3581522" y="5556560"/>
            <a:ext cx="49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Century Gothic"/>
                <a:cs typeface="Century Gothic"/>
              </a:rPr>
              <a:t>ρ</a:t>
            </a:r>
            <a:r>
              <a:rPr lang="en-US" altLang="ja-JP" sz="1600" baseline="-25000" dirty="0" smtClean="0">
                <a:latin typeface="Century Gothic"/>
                <a:cs typeface="Century Gothic"/>
              </a:rPr>
              <a:t>0</a:t>
            </a:r>
            <a:endParaRPr lang="en-US" altLang="ja-JP" sz="1600" dirty="0">
              <a:latin typeface="Century Gothic"/>
              <a:cs typeface="Century Gothic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979108" y="5556560"/>
            <a:ext cx="49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Century Gothic"/>
                <a:cs typeface="Century Gothic"/>
              </a:rPr>
              <a:t>ρ</a:t>
            </a:r>
            <a:r>
              <a:rPr lang="en-US" altLang="ja-JP" sz="1600" baseline="-25000" dirty="0" smtClean="0">
                <a:latin typeface="Century Gothic"/>
                <a:cs typeface="Century Gothic"/>
              </a:rPr>
              <a:t>0</a:t>
            </a:r>
            <a:endParaRPr lang="en-US" altLang="ja-JP" sz="1600" dirty="0">
              <a:latin typeface="Century Gothic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1794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図形グループ 36"/>
          <p:cNvGrpSpPr/>
          <p:nvPr/>
        </p:nvGrpSpPr>
        <p:grpSpPr>
          <a:xfrm>
            <a:off x="1887173" y="505767"/>
            <a:ext cx="5369654" cy="523220"/>
            <a:chOff x="2547321" y="747067"/>
            <a:chExt cx="5369654" cy="523220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2547321" y="747067"/>
              <a:ext cx="5369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 (B) meson in nuclear matter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36" name="直線コネクタ 35"/>
            <p:cNvCxnSpPr/>
            <p:nvPr/>
          </p:nvCxnSpPr>
          <p:spPr>
            <a:xfrm>
              <a:off x="2657475" y="847725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520700" y="957014"/>
            <a:ext cx="810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cs typeface="Century Gothic"/>
              </a:rPr>
              <a:t>Quark-meson coupling model, QCD sum rules, </a:t>
            </a:r>
            <a:r>
              <a:rPr kumimoji="1" lang="en-US" altLang="ja-JP" sz="16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1600" dirty="0" smtClean="0">
                <a:latin typeface="Century Gothic"/>
                <a:cs typeface="Century Gothic"/>
              </a:rPr>
              <a:t> interactions (</a:t>
            </a:r>
            <a:r>
              <a:rPr lang="en-US" altLang="ja-JP" sz="1600" dirty="0" smtClean="0">
                <a:latin typeface="Century Gothic"/>
                <a:cs typeface="Century Gothic"/>
              </a:rPr>
              <a:t>mean-field approach, channel coupling,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pion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interaction), ...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51" y="2134557"/>
            <a:ext cx="3221673" cy="467007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139" y="2989312"/>
            <a:ext cx="4231253" cy="2929329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003090" y="2104306"/>
            <a:ext cx="4140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cs typeface="Century Gothic"/>
              </a:rPr>
              <a:t>K. Suzuki, P. </a:t>
            </a:r>
            <a:r>
              <a:rPr kumimoji="1" lang="en-US" altLang="ja-JP" sz="1200" dirty="0" err="1" smtClean="0">
                <a:latin typeface="Century Gothic"/>
                <a:cs typeface="Century Gothic"/>
              </a:rPr>
              <a:t>Gubler</a:t>
            </a:r>
            <a:r>
              <a:rPr kumimoji="1" lang="en-US" altLang="ja-JP" sz="1200" dirty="0" smtClean="0">
                <a:latin typeface="Century Gothic"/>
                <a:cs typeface="Century Gothic"/>
              </a:rPr>
              <a:t>, M. Oka, arXiv:1511.04513 [</a:t>
            </a:r>
            <a:r>
              <a:rPr kumimoji="1" lang="en-US" altLang="ja-JP" sz="1200" dirty="0" err="1" smtClean="0">
                <a:latin typeface="Century Gothic"/>
                <a:cs typeface="Century Gothic"/>
              </a:rPr>
              <a:t>hep-ph</a:t>
            </a:r>
            <a:r>
              <a:rPr kumimoji="1" lang="en-US" altLang="ja-JP" sz="1200" dirty="0" smtClean="0">
                <a:latin typeface="Century Gothic"/>
                <a:cs typeface="Century Gothic"/>
              </a:rPr>
              <a:t>] </a:t>
            </a:r>
            <a:endParaRPr kumimoji="1"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431878" y="1587591"/>
            <a:ext cx="228024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cs typeface="Century Gothic"/>
              </a:rPr>
              <a:t>QCD sum rule</a:t>
            </a:r>
            <a:endParaRPr kumimoji="1"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7355791" y="4545026"/>
            <a:ext cx="218996" cy="21899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7358059" y="4780132"/>
            <a:ext cx="214459" cy="1991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7484339" y="5681346"/>
            <a:ext cx="0" cy="28311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943822" y="6058450"/>
            <a:ext cx="414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cs typeface="Century Gothic"/>
              </a:rPr>
              <a:t>Cf. Quark confinement picture</a:t>
            </a:r>
          </a:p>
          <a:p>
            <a:r>
              <a:rPr kumimoji="1" lang="en-US" altLang="ja-JP" sz="1200" dirty="0" smtClean="0">
                <a:latin typeface="Century Gothic"/>
                <a:cs typeface="Century Gothic"/>
              </a:rPr>
              <a:t>A. Park. P. </a:t>
            </a:r>
            <a:r>
              <a:rPr kumimoji="1" lang="en-US" altLang="ja-JP" sz="1200" dirty="0" err="1" smtClean="0">
                <a:latin typeface="Century Gothic"/>
                <a:cs typeface="Century Gothic"/>
              </a:rPr>
              <a:t>Gubler</a:t>
            </a:r>
            <a:r>
              <a:rPr kumimoji="1" lang="en-US" altLang="ja-JP" sz="1200" dirty="0" smtClean="0">
                <a:latin typeface="Century Gothic"/>
                <a:cs typeface="Century Gothic"/>
              </a:rPr>
              <a:t>, M. Harada, S. H. Lee, C. </a:t>
            </a:r>
            <a:r>
              <a:rPr kumimoji="1" lang="en-US" altLang="ja-JP" sz="1200" dirty="0" err="1" smtClean="0">
                <a:latin typeface="Century Gothic"/>
                <a:cs typeface="Century Gothic"/>
              </a:rPr>
              <a:t>Nonaka</a:t>
            </a:r>
            <a:r>
              <a:rPr kumimoji="1" lang="en-US" altLang="ja-JP" sz="1200" dirty="0" smtClean="0">
                <a:latin typeface="Century Gothic"/>
                <a:cs typeface="Century Gothic"/>
              </a:rPr>
              <a:t>, W. Park, arXiv:1602.01250 [</a:t>
            </a:r>
            <a:r>
              <a:rPr kumimoji="1" lang="en-US" altLang="ja-JP" sz="1200" dirty="0" err="1" smtClean="0">
                <a:latin typeface="Century Gothic"/>
                <a:cs typeface="Century Gothic"/>
              </a:rPr>
              <a:t>nucl-th</a:t>
            </a:r>
            <a:r>
              <a:rPr kumimoji="1" lang="en-US" altLang="ja-JP" sz="1200" dirty="0" smtClean="0">
                <a:latin typeface="Century Gothic"/>
                <a:cs typeface="Century Gothic"/>
              </a:rPr>
              <a:t>]</a:t>
            </a:r>
            <a:endParaRPr kumimoji="1"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299841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repeatCount="3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図形グループ 36"/>
          <p:cNvGrpSpPr/>
          <p:nvPr/>
        </p:nvGrpSpPr>
        <p:grpSpPr>
          <a:xfrm>
            <a:off x="1887173" y="505767"/>
            <a:ext cx="5369654" cy="523220"/>
            <a:chOff x="2547321" y="747067"/>
            <a:chExt cx="5369654" cy="523220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2547321" y="747067"/>
              <a:ext cx="5369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 (B) meson in nuclear matter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36" name="直線コネクタ 35"/>
            <p:cNvCxnSpPr/>
            <p:nvPr/>
          </p:nvCxnSpPr>
          <p:spPr>
            <a:xfrm>
              <a:off x="2657475" y="847725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520700" y="957014"/>
            <a:ext cx="810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cs typeface="Century Gothic"/>
              </a:rPr>
              <a:t>Quark-meson coupling model, QCD sum rules, </a:t>
            </a:r>
            <a:r>
              <a:rPr kumimoji="1" lang="en-US" altLang="ja-JP" sz="16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1600" dirty="0" smtClean="0">
                <a:latin typeface="Century Gothic"/>
                <a:cs typeface="Century Gothic"/>
              </a:rPr>
              <a:t> interactions (</a:t>
            </a:r>
            <a:r>
              <a:rPr lang="en-US" altLang="ja-JP" sz="1600" dirty="0" smtClean="0">
                <a:latin typeface="Century Gothic"/>
                <a:cs typeface="Century Gothic"/>
              </a:rPr>
              <a:t>mean-field approach, channel coupling,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pion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interaction), ...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741250" y="1587591"/>
            <a:ext cx="3025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cs typeface="Century Gothic"/>
              </a:rPr>
              <a:t>D. </a:t>
            </a:r>
            <a:r>
              <a:rPr kumimoji="1" lang="en-US" altLang="ja-JP" sz="1200" dirty="0" err="1" smtClean="0">
                <a:latin typeface="Century Gothic"/>
                <a:cs typeface="Century Gothic"/>
              </a:rPr>
              <a:t>Blaschke</a:t>
            </a:r>
            <a:r>
              <a:rPr kumimoji="1" lang="en-US" altLang="ja-JP" sz="1200" dirty="0" smtClean="0">
                <a:latin typeface="Century Gothic"/>
                <a:cs typeface="Century Gothic"/>
              </a:rPr>
              <a:t>, P. Costa, Y-L. </a:t>
            </a:r>
            <a:r>
              <a:rPr kumimoji="1" lang="en-US" altLang="ja-JP" sz="1200" dirty="0" err="1" smtClean="0">
                <a:latin typeface="Century Gothic"/>
                <a:cs typeface="Century Gothic"/>
              </a:rPr>
              <a:t>Kalinovsky</a:t>
            </a:r>
            <a:r>
              <a:rPr kumimoji="1" lang="en-US" altLang="ja-JP" sz="1200" dirty="0" smtClean="0">
                <a:latin typeface="Century Gothic"/>
                <a:cs typeface="Century Gothic"/>
              </a:rPr>
              <a:t>, Phys. Rev. D85, 034005 (2012)</a:t>
            </a:r>
            <a:endParaRPr kumimoji="1"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568200" y="1587591"/>
            <a:ext cx="20076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2400" dirty="0" smtClean="0">
                <a:latin typeface="Century Gothic"/>
                <a:cs typeface="Century Gothic"/>
              </a:rPr>
              <a:t>PNJL</a:t>
            </a:r>
            <a:r>
              <a:rPr kumimoji="1" lang="ja-JP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2400" dirty="0" smtClean="0">
                <a:latin typeface="Century Gothic"/>
                <a:cs typeface="Century Gothic"/>
              </a:rPr>
              <a:t>model</a:t>
            </a:r>
            <a:endParaRPr kumimoji="1"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3568200" y="3870745"/>
            <a:ext cx="218996" cy="21899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568200" y="4240708"/>
            <a:ext cx="214459" cy="1991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3696933" y="6263844"/>
            <a:ext cx="0" cy="28311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537" y="2262139"/>
            <a:ext cx="4982927" cy="431853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350465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36"/>
          <p:cNvGrpSpPr/>
          <p:nvPr/>
        </p:nvGrpSpPr>
        <p:grpSpPr>
          <a:xfrm>
            <a:off x="1887173" y="505767"/>
            <a:ext cx="5369654" cy="523220"/>
            <a:chOff x="2547321" y="747067"/>
            <a:chExt cx="5369654" cy="52322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2547321" y="747067"/>
              <a:ext cx="53696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 (B) meson in nuclear matter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2657475" y="847725"/>
              <a:ext cx="180975" cy="158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テキスト ボックス 7"/>
          <p:cNvSpPr txBox="1"/>
          <p:nvPr/>
        </p:nvSpPr>
        <p:spPr>
          <a:xfrm>
            <a:off x="520700" y="957014"/>
            <a:ext cx="810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cs typeface="Century Gothic"/>
              </a:rPr>
              <a:t>Quark-meson coupling model, QCD sum rules, </a:t>
            </a:r>
            <a:r>
              <a:rPr kumimoji="1" lang="en-US" altLang="ja-JP" sz="1600" dirty="0" err="1" smtClean="0">
                <a:latin typeface="Century Gothic"/>
                <a:cs typeface="Century Gothic"/>
              </a:rPr>
              <a:t>hadronic</a:t>
            </a:r>
            <a:r>
              <a:rPr kumimoji="1" lang="en-US" altLang="ja-JP" sz="1600" dirty="0" smtClean="0">
                <a:latin typeface="Century Gothic"/>
                <a:cs typeface="Century Gothic"/>
              </a:rPr>
              <a:t> interactions (</a:t>
            </a:r>
            <a:r>
              <a:rPr lang="en-US" altLang="ja-JP" sz="1600" dirty="0" smtClean="0">
                <a:latin typeface="Century Gothic"/>
                <a:cs typeface="Century Gothic"/>
              </a:rPr>
              <a:t>mean-field approach, channel coupling,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pion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interaction), ...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27973" y="1587591"/>
            <a:ext cx="3025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cs typeface="Century Gothic"/>
              </a:rPr>
              <a:t>D. </a:t>
            </a:r>
            <a:r>
              <a:rPr kumimoji="1" lang="en-US" altLang="ja-JP" sz="1200" dirty="0" err="1" smtClean="0">
                <a:latin typeface="Century Gothic"/>
                <a:cs typeface="Century Gothic"/>
              </a:rPr>
              <a:t>Suenaga</a:t>
            </a:r>
            <a:r>
              <a:rPr kumimoji="1" lang="en-US" altLang="ja-JP" sz="1200" dirty="0" smtClean="0">
                <a:latin typeface="Century Gothic"/>
                <a:cs typeface="Century Gothic"/>
              </a:rPr>
              <a:t>, S.Y., M. Harada,</a:t>
            </a:r>
          </a:p>
          <a:p>
            <a:r>
              <a:rPr kumimoji="1" lang="en-US" altLang="ja-JP" sz="1200" dirty="0" smtClean="0">
                <a:latin typeface="Century Gothic"/>
                <a:cs typeface="Century Gothic"/>
              </a:rPr>
              <a:t>Phys. Rev. C</a:t>
            </a:r>
            <a:r>
              <a:rPr lang="en-US" altLang="ja-JP" sz="1200" dirty="0" smtClean="0">
                <a:latin typeface="Century Gothic"/>
                <a:cs typeface="Century Gothic"/>
              </a:rPr>
              <a:t>96</a:t>
            </a:r>
            <a:r>
              <a:rPr kumimoji="1" lang="en-US" altLang="ja-JP" sz="1200" dirty="0" smtClean="0">
                <a:latin typeface="Century Gothic"/>
                <a:cs typeface="Century Gothic"/>
              </a:rPr>
              <a:t>, 015204 (2017)</a:t>
            </a:r>
            <a:endParaRPr kumimoji="1"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19067" y="1587591"/>
            <a:ext cx="39058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2400" dirty="0" smtClean="0">
                <a:latin typeface="Century Gothic"/>
                <a:cs typeface="Century Gothic"/>
              </a:rPr>
              <a:t>Heavy-light chiral</a:t>
            </a:r>
            <a:r>
              <a:rPr kumimoji="1" lang="ja-JP" altLang="en-US" sz="2400" dirty="0" smtClean="0">
                <a:latin typeface="Century Gothic"/>
                <a:cs typeface="Century Gothic"/>
              </a:rPr>
              <a:t> </a:t>
            </a:r>
            <a:r>
              <a:rPr kumimoji="1" lang="en-US" altLang="ja-JP" sz="2400" dirty="0" smtClean="0">
                <a:latin typeface="Century Gothic"/>
                <a:cs typeface="Century Gothic"/>
              </a:rPr>
              <a:t>model</a:t>
            </a:r>
            <a:endParaRPr kumimoji="1" lang="ja-JP" altLang="en-US" sz="2400" dirty="0">
              <a:latin typeface="Century Gothic"/>
              <a:cs typeface="Century Gothic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5" y="2268760"/>
            <a:ext cx="9104965" cy="3961702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745809" y="3909911"/>
            <a:ext cx="705880" cy="369332"/>
            <a:chOff x="520700" y="6331729"/>
            <a:chExt cx="705880" cy="369332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20700" y="6331729"/>
              <a:ext cx="7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cs typeface="Century Gothic"/>
                </a:rPr>
                <a:t>D(0</a:t>
              </a:r>
              <a:r>
                <a:rPr kumimoji="1" lang="en-US" altLang="ja-JP" baseline="30000" dirty="0" smtClean="0">
                  <a:latin typeface="Century Gothic"/>
                  <a:cs typeface="Century Gothic"/>
                </a:rPr>
                <a:t>-</a:t>
              </a:r>
              <a:r>
                <a:rPr kumimoji="1" lang="en-US" altLang="ja-JP" dirty="0" smtClean="0">
                  <a:latin typeface="Century Gothic"/>
                  <a:cs typeface="Century Gothic"/>
                </a:rPr>
                <a:t>)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629834" y="6417735"/>
              <a:ext cx="126213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図形グループ 15"/>
          <p:cNvGrpSpPr/>
          <p:nvPr/>
        </p:nvGrpSpPr>
        <p:grpSpPr>
          <a:xfrm>
            <a:off x="2157617" y="3909911"/>
            <a:ext cx="833319" cy="369332"/>
            <a:chOff x="520700" y="6331729"/>
            <a:chExt cx="833319" cy="369332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520700" y="6331729"/>
              <a:ext cx="833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cs typeface="Century Gothic"/>
                </a:rPr>
                <a:t>D</a:t>
              </a:r>
              <a:r>
                <a:rPr kumimoji="1" lang="en-US" altLang="ja-JP" baseline="-25000" dirty="0" smtClean="0">
                  <a:latin typeface="Century Gothic"/>
                  <a:cs typeface="Century Gothic"/>
                </a:rPr>
                <a:t>0</a:t>
              </a:r>
              <a:r>
                <a:rPr kumimoji="1" lang="en-US" altLang="ja-JP" dirty="0" smtClean="0">
                  <a:latin typeface="Century Gothic"/>
                  <a:cs typeface="Century Gothic"/>
                </a:rPr>
                <a:t>(0</a:t>
              </a:r>
              <a:r>
                <a:rPr lang="en-US" altLang="ja-JP" baseline="30000" dirty="0">
                  <a:latin typeface="Century Gothic"/>
                  <a:cs typeface="Century Gothic"/>
                </a:rPr>
                <a:t>+</a:t>
              </a:r>
              <a:r>
                <a:rPr kumimoji="1" lang="en-US" altLang="ja-JP" dirty="0" smtClean="0">
                  <a:latin typeface="Century Gothic"/>
                  <a:cs typeface="Century Gothic"/>
                </a:rPr>
                <a:t>)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629834" y="6417735"/>
              <a:ext cx="126213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図形グループ 18"/>
          <p:cNvGrpSpPr/>
          <p:nvPr/>
        </p:nvGrpSpPr>
        <p:grpSpPr>
          <a:xfrm>
            <a:off x="1916216" y="6269200"/>
            <a:ext cx="2518346" cy="523220"/>
            <a:chOff x="520700" y="6331729"/>
            <a:chExt cx="2518346" cy="523220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520700" y="6331729"/>
              <a:ext cx="2518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D(0</a:t>
              </a:r>
              <a:r>
                <a:rPr kumimoji="1" lang="en-US" altLang="ja-JP" sz="2800" baseline="30000" dirty="0" smtClean="0">
                  <a:latin typeface="Century Gothic"/>
                  <a:cs typeface="Century Gothic"/>
                </a:rPr>
                <a:t>-</a:t>
              </a:r>
              <a:r>
                <a:rPr kumimoji="1" lang="en-US" altLang="ja-JP" sz="2800" dirty="0" smtClean="0">
                  <a:latin typeface="Century Gothic"/>
                  <a:cs typeface="Century Gothic"/>
                </a:rPr>
                <a:t>) mass up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629834" y="6438903"/>
              <a:ext cx="222295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図形グループ 21"/>
          <p:cNvGrpSpPr/>
          <p:nvPr/>
        </p:nvGrpSpPr>
        <p:grpSpPr>
          <a:xfrm>
            <a:off x="4566343" y="6269200"/>
            <a:ext cx="3251861" cy="523220"/>
            <a:chOff x="520700" y="6331729"/>
            <a:chExt cx="3251861" cy="523220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520700" y="6331729"/>
              <a:ext cx="32518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entury Gothic"/>
                  <a:cs typeface="Century Gothic"/>
                </a:rPr>
                <a:t>D</a:t>
              </a:r>
              <a:r>
                <a:rPr kumimoji="1" lang="en-US" altLang="ja-JP" sz="2800" baseline="-25000" dirty="0" smtClean="0">
                  <a:latin typeface="Century Gothic"/>
                  <a:cs typeface="Century Gothic"/>
                </a:rPr>
                <a:t>0</a:t>
              </a:r>
              <a:r>
                <a:rPr kumimoji="1" lang="en-US" altLang="ja-JP" sz="2800" dirty="0" smtClean="0">
                  <a:latin typeface="Century Gothic"/>
                  <a:cs typeface="Century Gothic"/>
                </a:rPr>
                <a:t>(0</a:t>
              </a:r>
              <a:r>
                <a:rPr lang="en-US" altLang="ja-JP" sz="2800" baseline="30000" dirty="0">
                  <a:latin typeface="Century Gothic"/>
                  <a:cs typeface="Century Gothic"/>
                </a:rPr>
                <a:t>+</a:t>
              </a:r>
              <a:r>
                <a:rPr kumimoji="1" lang="en-US" altLang="ja-JP" sz="2800" dirty="0" smtClean="0">
                  <a:latin typeface="Century Gothic"/>
                  <a:cs typeface="Century Gothic"/>
                </a:rPr>
                <a:t>) mass down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629834" y="6438903"/>
              <a:ext cx="210805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136063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Picture 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72" y="766261"/>
            <a:ext cx="10880251" cy="478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icture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4475"/>
            <a:ext cx="4831053" cy="330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399351" y="5664683"/>
            <a:ext cx="30583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/>
            <a:r>
              <a:rPr kumimoji="0" lang="en-US" altLang="ja-JP" sz="1600" dirty="0" smtClean="0">
                <a:solidFill>
                  <a:srgbClr val="0000CC"/>
                </a:solidFill>
                <a:latin typeface="Century Gothic"/>
                <a:cs typeface="Century Gothic"/>
              </a:rPr>
              <a:t>STAR, Science </a:t>
            </a:r>
            <a:r>
              <a:rPr kumimoji="0" lang="en-US" altLang="ja-JP" sz="1600" dirty="0">
                <a:solidFill>
                  <a:srgbClr val="0000CC"/>
                </a:solidFill>
                <a:latin typeface="Century Gothic"/>
                <a:cs typeface="Century Gothic"/>
              </a:rPr>
              <a:t>328, 58 (2010)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626572" y="766261"/>
            <a:ext cx="412893" cy="3964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39584" y="553133"/>
            <a:ext cx="4370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Observation of “anti-</a:t>
            </a:r>
            <a:r>
              <a:rPr lang="en-US" altLang="ja-JP" sz="2000" dirty="0" err="1" smtClean="0">
                <a:latin typeface="Century Gothic"/>
                <a:ea typeface="HG丸ｺﾞｼｯｸM-PRO"/>
                <a:cs typeface="Century Gothic"/>
              </a:rPr>
              <a:t>hypernuclei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”</a:t>
            </a:r>
            <a:endParaRPr lang="en-US" altLang="ja-JP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29089" y="6174134"/>
            <a:ext cx="6085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Possible to produce quark many-body systems?</a:t>
            </a:r>
            <a:endParaRPr lang="en-US" altLang="ja-JP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6246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904" y="3631062"/>
            <a:ext cx="2074192" cy="182528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4258" y="368208"/>
            <a:ext cx="8095485" cy="578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ja-JP" sz="9600" dirty="0" smtClean="0">
                <a:latin typeface="Century Gothic"/>
                <a:cs typeface="Century Gothic"/>
              </a:rPr>
              <a:t>Is there </a:t>
            </a:r>
            <a:r>
              <a:rPr lang="en-US" altLang="ja-JP" sz="9600" i="1" dirty="0" smtClean="0">
                <a:latin typeface="Century Gothic"/>
                <a:cs typeface="Century Gothic"/>
              </a:rPr>
              <a:t>really</a:t>
            </a:r>
            <a:endParaRPr lang="en-US" altLang="ja-JP" sz="9600" dirty="0">
              <a:latin typeface="Century Gothic"/>
              <a:cs typeface="Century Gothic"/>
            </a:endParaRPr>
          </a:p>
          <a:p>
            <a:pPr algn="ctr">
              <a:lnSpc>
                <a:spcPct val="130000"/>
              </a:lnSpc>
            </a:pPr>
            <a:r>
              <a:rPr lang="en-US" altLang="ja-JP" sz="9600" dirty="0" smtClean="0">
                <a:latin typeface="Century Gothic"/>
                <a:cs typeface="Century Gothic"/>
              </a:rPr>
              <a:t>stable charm</a:t>
            </a:r>
          </a:p>
          <a:p>
            <a:pPr algn="ctr">
              <a:lnSpc>
                <a:spcPct val="130000"/>
              </a:lnSpc>
            </a:pPr>
            <a:r>
              <a:rPr lang="en-US" altLang="ja-JP" sz="9600" dirty="0" smtClean="0">
                <a:latin typeface="Century Gothic"/>
                <a:cs typeface="Century Gothic"/>
              </a:rPr>
              <a:t>nucleus</a:t>
            </a:r>
            <a:r>
              <a:rPr lang="ja-JP" altLang="en-US" sz="9600" dirty="0" smtClean="0">
                <a:latin typeface="Century Gothic"/>
                <a:cs typeface="Century Gothic"/>
              </a:rPr>
              <a:t>？</a:t>
            </a:r>
            <a:endParaRPr lang="ja-JP" altLang="en-US" sz="96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353473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096001" y="1534124"/>
            <a:ext cx="4951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1/m</a:t>
            </a:r>
            <a:r>
              <a:rPr lang="en-US" altLang="ja-JP" sz="4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4800" dirty="0" smtClean="0">
                <a:latin typeface="Century Gothic"/>
                <a:cs typeface="Century Gothic"/>
              </a:rPr>
              <a:t> expansion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54592" y="2980230"/>
            <a:ext cx="18233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latin typeface="Century Gothic"/>
                <a:cs typeface="Century Gothic"/>
              </a:rPr>
              <a:t>LO</a:t>
            </a:r>
            <a:endParaRPr kumimoji="1" lang="ja-JP" altLang="en-US" sz="96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55367" y="2980230"/>
            <a:ext cx="27340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NLO</a:t>
            </a:r>
            <a:endParaRPr kumimoji="1"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51316" y="2980230"/>
            <a:ext cx="930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+</a:t>
            </a:r>
            <a:endParaRPr kumimoji="1"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21160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374942" y="455809"/>
            <a:ext cx="28374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/>
            <a:r>
              <a:rPr lang="en-US" altLang="ja-JP" sz="1000" dirty="0" smtClean="0">
                <a:latin typeface="Century Gothic"/>
                <a:cs typeface="Century Gothic"/>
              </a:rPr>
              <a:t>S.Y., </a:t>
            </a:r>
            <a:r>
              <a:rPr lang="en-US" altLang="ja-JP" sz="10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000" dirty="0" smtClean="0">
                <a:latin typeface="Century Gothic"/>
                <a:cs typeface="Century Gothic"/>
              </a:rPr>
              <a:t>, Phys. Rev. C89, 015201 (2014) </a:t>
            </a:r>
          </a:p>
        </p:txBody>
      </p:sp>
    </p:spTree>
    <p:extLst>
      <p:ext uri="{BB962C8B-B14F-4D97-AF65-F5344CB8AC3E}">
        <p14:creationId xmlns:p14="http://schemas.microsoft.com/office/powerpoint/2010/main" val="226709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/>
          <p:cNvSpPr/>
          <p:nvPr/>
        </p:nvSpPr>
        <p:spPr>
          <a:xfrm>
            <a:off x="2338888" y="1470624"/>
            <a:ext cx="4466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dirty="0" smtClean="0">
                <a:latin typeface="Century Gothic"/>
                <a:cs typeface="Century Gothic"/>
              </a:rPr>
              <a:t>Heavy </a:t>
            </a:r>
            <a:r>
              <a:rPr lang="en-US" altLang="ja-JP" dirty="0" err="1" smtClean="0">
                <a:latin typeface="Century Gothic"/>
                <a:cs typeface="Century Gothic"/>
              </a:rPr>
              <a:t>hadron</a:t>
            </a:r>
            <a:r>
              <a:rPr lang="en-US" altLang="ja-JP" dirty="0" smtClean="0">
                <a:latin typeface="Century Gothic"/>
                <a:cs typeface="Century Gothic"/>
              </a:rPr>
              <a:t> mass “</a:t>
            </a:r>
            <a:r>
              <a:rPr lang="en-US" altLang="ja-JP" dirty="0" err="1" smtClean="0">
                <a:latin typeface="Century Gothic"/>
                <a:cs typeface="Century Gothic"/>
              </a:rPr>
              <a:t>parametrization</a:t>
            </a:r>
            <a:r>
              <a:rPr lang="en-US" altLang="ja-JP" dirty="0" smtClean="0">
                <a:latin typeface="Century Gothic"/>
                <a:cs typeface="Century Gothic"/>
              </a:rPr>
              <a:t>”</a:t>
            </a:r>
            <a:endParaRPr lang="en-US" altLang="ja-JP" baseline="-25000" dirty="0" smtClean="0">
              <a:latin typeface="Century Gothic"/>
              <a:cs typeface="Century Gothic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577267" y="1802444"/>
            <a:ext cx="7958074" cy="81559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29590" y="1778314"/>
            <a:ext cx="8860536" cy="83972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096001" y="1534124"/>
            <a:ext cx="4951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cs typeface="Century Gothic"/>
              </a:rPr>
              <a:t>1/m</a:t>
            </a:r>
            <a:r>
              <a:rPr lang="en-US" altLang="ja-JP" sz="4800" baseline="-25000" dirty="0" smtClean="0">
                <a:latin typeface="Century Gothic"/>
                <a:cs typeface="Century Gothic"/>
              </a:rPr>
              <a:t>Q</a:t>
            </a:r>
            <a:r>
              <a:rPr lang="en-US" altLang="ja-JP" sz="4800" dirty="0" smtClean="0">
                <a:latin typeface="Century Gothic"/>
                <a:cs typeface="Century Gothic"/>
              </a:rPr>
              <a:t> expansion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20"/>
          <p:cNvGrpSpPr/>
          <p:nvPr/>
        </p:nvGrpSpPr>
        <p:grpSpPr>
          <a:xfrm>
            <a:off x="823482" y="2699779"/>
            <a:ext cx="7711859" cy="3039639"/>
            <a:chOff x="823482" y="2699779"/>
            <a:chExt cx="7711859" cy="3039639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823482" y="2699779"/>
              <a:ext cx="1394608" cy="52322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at NLO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</a:blip>
            <a:stretch>
              <a:fillRect/>
            </a:stretch>
          </p:blipFill>
          <p:spPr>
            <a:xfrm>
              <a:off x="1441121" y="3274831"/>
              <a:ext cx="5308600" cy="79629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/>
            </a:blip>
            <a:stretch>
              <a:fillRect/>
            </a:stretch>
          </p:blipFill>
          <p:spPr>
            <a:xfrm>
              <a:off x="1441121" y="4522524"/>
              <a:ext cx="7094220" cy="719074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3185845" y="3874301"/>
              <a:ext cx="36161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accent1"/>
                  </a:solidFill>
                  <a:latin typeface="Century Gothic"/>
                  <a:cs typeface="Century Gothic"/>
                </a:rPr>
                <a:t>Color </a:t>
              </a:r>
              <a:r>
                <a:rPr lang="en-US" altLang="ja-JP" sz="2800" b="1" dirty="0" smtClean="0">
                  <a:solidFill>
                    <a:schemeClr val="accent1"/>
                  </a:solidFill>
                  <a:latin typeface="Century Gothic"/>
                  <a:cs typeface="Century Gothic"/>
                </a:rPr>
                <a:t>electric</a:t>
              </a:r>
              <a:r>
                <a:rPr lang="en-US" altLang="ja-JP" sz="2800" dirty="0" smtClean="0">
                  <a:solidFill>
                    <a:schemeClr val="accent1"/>
                  </a:solidFill>
                  <a:latin typeface="Century Gothic"/>
                  <a:cs typeface="Century Gothic"/>
                </a:rPr>
                <a:t> gluon</a:t>
              </a:r>
              <a:endParaRPr kumimoji="1" lang="ja-JP" altLang="en-US" sz="2800" dirty="0">
                <a:solidFill>
                  <a:schemeClr val="accent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185845" y="5216198"/>
              <a:ext cx="40133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Color </a:t>
              </a:r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magnetic</a:t>
              </a:r>
              <a:r>
                <a:rPr lang="en-US" altLang="ja-JP" sz="28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 gluon</a:t>
              </a:r>
              <a:endParaRPr kumimoji="1" lang="ja-JP" altLang="en-US" sz="2800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8" name="円/楕円 17"/>
          <p:cNvSpPr/>
          <p:nvPr/>
        </p:nvSpPr>
        <p:spPr>
          <a:xfrm>
            <a:off x="5517575" y="1495766"/>
            <a:ext cx="1393458" cy="1393458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3339209" y="1495766"/>
            <a:ext cx="1393458" cy="1393458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図形グループ 18"/>
          <p:cNvGrpSpPr/>
          <p:nvPr/>
        </p:nvGrpSpPr>
        <p:grpSpPr>
          <a:xfrm>
            <a:off x="2905033" y="2555860"/>
            <a:ext cx="4800600" cy="666728"/>
            <a:chOff x="5332643" y="3552594"/>
            <a:chExt cx="4407115" cy="666728"/>
          </a:xfrm>
        </p:grpSpPr>
        <p:sp>
          <p:nvSpPr>
            <p:cNvPr id="22" name="左中かっこ 21"/>
            <p:cNvSpPr/>
            <p:nvPr/>
          </p:nvSpPr>
          <p:spPr>
            <a:xfrm rot="16200000">
              <a:off x="7301085" y="1921017"/>
              <a:ext cx="317418" cy="3580572"/>
            </a:xfrm>
            <a:prstGeom prst="leftBrace">
              <a:avLst>
                <a:gd name="adj1" fmla="val 56255"/>
                <a:gd name="adj2" fmla="val 50000"/>
              </a:avLst>
            </a:prstGeom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332643" y="3819212"/>
              <a:ext cx="4407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Century Gothic"/>
                  <a:cs typeface="Century Gothic"/>
                </a:rPr>
                <a:t>NLO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in 1/m</a:t>
              </a:r>
              <a:r>
                <a:rPr lang="en-US" altLang="ja-JP" sz="2000" baseline="-25000" dirty="0" smtClean="0">
                  <a:latin typeface="Century Gothic"/>
                  <a:cs typeface="Century Gothic"/>
                </a:rPr>
                <a:t>Q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 expansion</a:t>
              </a:r>
              <a:endParaRPr kumimoji="1" lang="ja-JP" altLang="en-US" sz="2000" baseline="30000" dirty="0">
                <a:latin typeface="Century Gothic"/>
                <a:cs typeface="Century Gothic"/>
              </a:endParaRP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6990140" y="3376481"/>
            <a:ext cx="2063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400" dirty="0" err="1" smtClean="0">
                <a:latin typeface="Century Gothic"/>
                <a:cs typeface="Century Gothic"/>
              </a:rPr>
              <a:t>M.Neubert</a:t>
            </a:r>
            <a:r>
              <a:rPr lang="en-US" altLang="ja-JP" sz="1400" dirty="0" smtClean="0">
                <a:latin typeface="Century Gothic"/>
                <a:cs typeface="Century Gothic"/>
              </a:rPr>
              <a:t>, Phys. 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Lett</a:t>
            </a:r>
            <a:r>
              <a:rPr lang="en-US" altLang="ja-JP" sz="1400" dirty="0" smtClean="0">
                <a:latin typeface="Century Gothic"/>
                <a:cs typeface="Century Gothic"/>
              </a:rPr>
              <a:t>.</a:t>
            </a:r>
          </a:p>
          <a:p>
            <a:pPr marL="457200" indent="-457200"/>
            <a:r>
              <a:rPr lang="en-US" altLang="ja-JP" sz="1400" dirty="0" smtClean="0">
                <a:latin typeface="Century Gothic"/>
                <a:cs typeface="Century Gothic"/>
              </a:rPr>
              <a:t>B322, 419 (1994)</a:t>
            </a:r>
            <a:endParaRPr lang="en-US" altLang="ja-JP" sz="1400" baseline="-25000" dirty="0" smtClean="0">
              <a:latin typeface="Century Gothic"/>
              <a:cs typeface="Century Gothic"/>
            </a:endParaRPr>
          </a:p>
        </p:txBody>
      </p:sp>
      <p:sp>
        <p:nvSpPr>
          <p:cNvPr id="77" name="上矢印 76"/>
          <p:cNvSpPr/>
          <p:nvPr/>
        </p:nvSpPr>
        <p:spPr>
          <a:xfrm>
            <a:off x="5250277" y="5333833"/>
            <a:ext cx="469900" cy="828610"/>
          </a:xfrm>
          <a:prstGeom prst="upArrow">
            <a:avLst>
              <a:gd name="adj1" fmla="val 28378"/>
              <a:gd name="adj2" fmla="val 8513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上矢印 77"/>
          <p:cNvSpPr/>
          <p:nvPr/>
        </p:nvSpPr>
        <p:spPr>
          <a:xfrm>
            <a:off x="5250277" y="3392441"/>
            <a:ext cx="469900" cy="828610"/>
          </a:xfrm>
          <a:prstGeom prst="upArrow">
            <a:avLst>
              <a:gd name="adj1" fmla="val 28378"/>
              <a:gd name="adj2" fmla="val 8513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上矢印 78"/>
          <p:cNvSpPr/>
          <p:nvPr/>
        </p:nvSpPr>
        <p:spPr>
          <a:xfrm flipV="1">
            <a:off x="5250277" y="3392441"/>
            <a:ext cx="469900" cy="828610"/>
          </a:xfrm>
          <a:prstGeom prst="upArrow">
            <a:avLst>
              <a:gd name="adj1" fmla="val 28378"/>
              <a:gd name="adj2" fmla="val 8513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918220" y="4575980"/>
            <a:ext cx="12146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1/m</a:t>
            </a:r>
            <a:r>
              <a:rPr lang="en-US" altLang="ja-JP" sz="3200" b="1" baseline="-25000" dirty="0" smtClean="0">
                <a:solidFill>
                  <a:srgbClr val="C0504D"/>
                </a:solidFill>
                <a:latin typeface="Century Gothic"/>
                <a:cs typeface="Century Gothic"/>
              </a:rPr>
              <a:t>Q</a:t>
            </a:r>
            <a:endParaRPr kumimoji="1" lang="ja-JP" altLang="en-US" sz="3200" b="1" baseline="-250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grpSp>
        <p:nvGrpSpPr>
          <p:cNvPr id="4" name="図形グループ 80"/>
          <p:cNvGrpSpPr/>
          <p:nvPr/>
        </p:nvGrpSpPr>
        <p:grpSpPr>
          <a:xfrm>
            <a:off x="3185846" y="3270207"/>
            <a:ext cx="2022706" cy="3642243"/>
            <a:chOff x="3071705" y="2897708"/>
            <a:chExt cx="2136844" cy="3847771"/>
          </a:xfrm>
        </p:grpSpPr>
        <p:sp>
          <p:nvSpPr>
            <p:cNvPr id="82" name="テキスト ボックス 81"/>
            <p:cNvSpPr txBox="1"/>
            <p:nvPr/>
          </p:nvSpPr>
          <p:spPr>
            <a:xfrm>
              <a:off x="4532362" y="5997648"/>
              <a:ext cx="676187" cy="74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0" dirty="0" smtClean="0">
                  <a:latin typeface="Century Gothic"/>
                  <a:cs typeface="Century Gothic"/>
                </a:rPr>
                <a:t>Q</a:t>
              </a:r>
              <a:endParaRPr kumimoji="1" lang="ja-JP" altLang="en-US" sz="4000" dirty="0">
                <a:latin typeface="Century Gothic"/>
                <a:cs typeface="Century Gothic"/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3071705" y="4695975"/>
              <a:ext cx="1897215" cy="942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dirty="0" smtClean="0">
                  <a:latin typeface="Century Gothic"/>
                  <a:cs typeface="Century Gothic"/>
                </a:rPr>
                <a:t>gluon</a:t>
              </a:r>
            </a:p>
            <a:p>
              <a:pPr algn="ctr"/>
              <a:r>
                <a:rPr kumimoji="1" lang="en-US" altLang="ja-JP" sz="2000" dirty="0" smtClean="0">
                  <a:latin typeface="Century Gothic"/>
                  <a:cs typeface="Century Gothic"/>
                </a:rPr>
                <a:t>(magnetic)</a:t>
              </a:r>
              <a:endParaRPr kumimoji="1" lang="ja-JP" altLang="en-US" sz="2000" dirty="0">
                <a:latin typeface="Century Gothic"/>
                <a:cs typeface="Century Gothic"/>
              </a:endParaRPr>
            </a:p>
          </p:txBody>
        </p:sp>
        <p:grpSp>
          <p:nvGrpSpPr>
            <p:cNvPr id="6" name="図形グループ 54"/>
            <p:cNvGrpSpPr/>
            <p:nvPr/>
          </p:nvGrpSpPr>
          <p:grpSpPr>
            <a:xfrm>
              <a:off x="3280843" y="2897708"/>
              <a:ext cx="1709022" cy="3189558"/>
              <a:chOff x="3036871" y="2442629"/>
              <a:chExt cx="1952859" cy="3644637"/>
            </a:xfrm>
          </p:grpSpPr>
          <p:grpSp>
            <p:nvGrpSpPr>
              <p:cNvPr id="7" name="図形グループ 46"/>
              <p:cNvGrpSpPr/>
              <p:nvPr/>
            </p:nvGrpSpPr>
            <p:grpSpPr>
              <a:xfrm>
                <a:off x="3036871" y="2442629"/>
                <a:ext cx="1952859" cy="3644637"/>
                <a:chOff x="3080120" y="2121694"/>
                <a:chExt cx="1633898" cy="3048794"/>
              </a:xfrm>
            </p:grpSpPr>
            <p:cxnSp>
              <p:nvCxnSpPr>
                <p:cNvPr id="87" name="直線コネクタ 8"/>
                <p:cNvCxnSpPr/>
                <p:nvPr/>
              </p:nvCxnSpPr>
              <p:spPr>
                <a:xfrm rot="5400000" flipH="1" flipV="1">
                  <a:off x="3084909" y="3645297"/>
                  <a:ext cx="3048794" cy="1588"/>
                </a:xfrm>
                <a:prstGeom prst="line">
                  <a:avLst/>
                </a:prstGeom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二等辺三角形 9"/>
                <p:cNvSpPr/>
                <p:nvPr/>
              </p:nvSpPr>
              <p:spPr>
                <a:xfrm>
                  <a:off x="4507770" y="4483100"/>
                  <a:ext cx="206248" cy="177800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二等辺三角形 88"/>
                <p:cNvSpPr/>
                <p:nvPr/>
              </p:nvSpPr>
              <p:spPr>
                <a:xfrm>
                  <a:off x="4505388" y="2501900"/>
                  <a:ext cx="206248" cy="17780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8" name="図形グループ 11"/>
                <p:cNvGrpSpPr>
                  <a:grpSpLocks noChangeAspect="1"/>
                </p:cNvGrpSpPr>
                <p:nvPr/>
              </p:nvGrpSpPr>
              <p:grpSpPr>
                <a:xfrm>
                  <a:off x="3080120" y="3548904"/>
                  <a:ext cx="1522626" cy="388096"/>
                  <a:chOff x="558800" y="1606550"/>
                  <a:chExt cx="7772400" cy="1981200"/>
                </a:xfrm>
                <a:noFill/>
              </p:grpSpPr>
              <p:sp>
                <p:nvSpPr>
                  <p:cNvPr id="91" name="円弧 90"/>
                  <p:cNvSpPr/>
                  <p:nvPr/>
                </p:nvSpPr>
                <p:spPr>
                  <a:xfrm>
                    <a:off x="6807200" y="1606550"/>
                    <a:ext cx="482600" cy="1981200"/>
                  </a:xfrm>
                  <a:prstGeom prst="arc">
                    <a:avLst>
                      <a:gd name="adj1" fmla="val 21408586"/>
                      <a:gd name="adj2" fmla="val 10892397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2" name="円弧 91"/>
                  <p:cNvSpPr/>
                  <p:nvPr/>
                </p:nvSpPr>
                <p:spPr>
                  <a:xfrm flipV="1">
                    <a:off x="5765800" y="1606550"/>
                    <a:ext cx="1524000" cy="1981200"/>
                  </a:xfrm>
                  <a:prstGeom prst="arc">
                    <a:avLst>
                      <a:gd name="adj1" fmla="val 21581260"/>
                      <a:gd name="adj2" fmla="val 10778278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3" name="円弧 14"/>
                  <p:cNvSpPr/>
                  <p:nvPr/>
                </p:nvSpPr>
                <p:spPr>
                  <a:xfrm>
                    <a:off x="5765800" y="1606550"/>
                    <a:ext cx="482600" cy="1981200"/>
                  </a:xfrm>
                  <a:prstGeom prst="arc">
                    <a:avLst>
                      <a:gd name="adj1" fmla="val 1638"/>
                      <a:gd name="adj2" fmla="val 10892397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4" name="円弧 93"/>
                  <p:cNvSpPr/>
                  <p:nvPr/>
                </p:nvSpPr>
                <p:spPr>
                  <a:xfrm flipV="1">
                    <a:off x="4724400" y="1606550"/>
                    <a:ext cx="1524000" cy="1981200"/>
                  </a:xfrm>
                  <a:prstGeom prst="arc">
                    <a:avLst>
                      <a:gd name="adj1" fmla="val 21580407"/>
                      <a:gd name="adj2" fmla="val 10778278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5" name="円弧 94"/>
                  <p:cNvSpPr/>
                  <p:nvPr/>
                </p:nvSpPr>
                <p:spPr>
                  <a:xfrm flipV="1">
                    <a:off x="6807200" y="1606550"/>
                    <a:ext cx="1524000" cy="1981200"/>
                  </a:xfrm>
                  <a:prstGeom prst="arc">
                    <a:avLst>
                      <a:gd name="adj1" fmla="val 21580407"/>
                      <a:gd name="adj2" fmla="val 10778278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6" name="円弧 95"/>
                  <p:cNvSpPr/>
                  <p:nvPr/>
                </p:nvSpPr>
                <p:spPr>
                  <a:xfrm>
                    <a:off x="4724400" y="1606550"/>
                    <a:ext cx="482600" cy="1981200"/>
                  </a:xfrm>
                  <a:prstGeom prst="arc">
                    <a:avLst>
                      <a:gd name="adj1" fmla="val 21408586"/>
                      <a:gd name="adj2" fmla="val 10892397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7" name="円弧 96"/>
                  <p:cNvSpPr/>
                  <p:nvPr/>
                </p:nvSpPr>
                <p:spPr>
                  <a:xfrm>
                    <a:off x="3683000" y="1606550"/>
                    <a:ext cx="482600" cy="1981200"/>
                  </a:xfrm>
                  <a:prstGeom prst="arc">
                    <a:avLst>
                      <a:gd name="adj1" fmla="val 21408586"/>
                      <a:gd name="adj2" fmla="val 10892397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8" name="円弧 97"/>
                  <p:cNvSpPr/>
                  <p:nvPr/>
                </p:nvSpPr>
                <p:spPr>
                  <a:xfrm flipV="1">
                    <a:off x="2641600" y="1606550"/>
                    <a:ext cx="1524000" cy="1981200"/>
                  </a:xfrm>
                  <a:prstGeom prst="arc">
                    <a:avLst>
                      <a:gd name="adj1" fmla="val 21581260"/>
                      <a:gd name="adj2" fmla="val 10778278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9" name="円弧 98"/>
                  <p:cNvSpPr/>
                  <p:nvPr/>
                </p:nvSpPr>
                <p:spPr>
                  <a:xfrm>
                    <a:off x="2641600" y="1606550"/>
                    <a:ext cx="482600" cy="1981200"/>
                  </a:xfrm>
                  <a:prstGeom prst="arc">
                    <a:avLst>
                      <a:gd name="adj1" fmla="val 1638"/>
                      <a:gd name="adj2" fmla="val 10892397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0" name="円弧 99"/>
                  <p:cNvSpPr/>
                  <p:nvPr/>
                </p:nvSpPr>
                <p:spPr>
                  <a:xfrm flipV="1">
                    <a:off x="1600200" y="1606550"/>
                    <a:ext cx="1524000" cy="1981200"/>
                  </a:xfrm>
                  <a:prstGeom prst="arc">
                    <a:avLst>
                      <a:gd name="adj1" fmla="val 21580407"/>
                      <a:gd name="adj2" fmla="val 10778278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1" name="円弧 100"/>
                  <p:cNvSpPr/>
                  <p:nvPr/>
                </p:nvSpPr>
                <p:spPr>
                  <a:xfrm flipV="1">
                    <a:off x="3683000" y="1606550"/>
                    <a:ext cx="1524000" cy="1981200"/>
                  </a:xfrm>
                  <a:prstGeom prst="arc">
                    <a:avLst>
                      <a:gd name="adj1" fmla="val 21580407"/>
                      <a:gd name="adj2" fmla="val 10778278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2" name="円弧 101"/>
                  <p:cNvSpPr/>
                  <p:nvPr/>
                </p:nvSpPr>
                <p:spPr>
                  <a:xfrm>
                    <a:off x="1600200" y="1606550"/>
                    <a:ext cx="482600" cy="1981200"/>
                  </a:xfrm>
                  <a:prstGeom prst="arc">
                    <a:avLst>
                      <a:gd name="adj1" fmla="val 21408586"/>
                      <a:gd name="adj2" fmla="val 10892397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3" name="円弧 102"/>
                  <p:cNvSpPr/>
                  <p:nvPr/>
                </p:nvSpPr>
                <p:spPr>
                  <a:xfrm flipV="1">
                    <a:off x="558800" y="1606550"/>
                    <a:ext cx="1524000" cy="1981200"/>
                  </a:xfrm>
                  <a:prstGeom prst="arc">
                    <a:avLst>
                      <a:gd name="adj1" fmla="val 21580407"/>
                      <a:gd name="adj2" fmla="val 10778278"/>
                    </a:avLst>
                  </a:prstGeom>
                  <a:grp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sp>
            <p:nvSpPr>
              <p:cNvPr id="86" name="円/楕円 85"/>
              <p:cNvSpPr/>
              <p:nvPr/>
            </p:nvSpPr>
            <p:spPr>
              <a:xfrm>
                <a:off x="4763672" y="4277212"/>
                <a:ext cx="205745" cy="2057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5" name="正方形/長方形 44"/>
          <p:cNvSpPr/>
          <p:nvPr/>
        </p:nvSpPr>
        <p:spPr>
          <a:xfrm>
            <a:off x="5856535" y="3479606"/>
            <a:ext cx="173557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32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spin-flip</a:t>
            </a:r>
            <a:endParaRPr lang="en-US" altLang="ja-JP" sz="3200" b="1" baseline="-25000" dirty="0" smtClean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008658" y="2478090"/>
            <a:ext cx="21027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200" dirty="0" err="1" smtClean="0">
                <a:latin typeface="Century Gothic"/>
                <a:cs typeface="Century Gothic"/>
              </a:rPr>
              <a:t>ρ</a:t>
            </a:r>
            <a:r>
              <a:rPr lang="en-US" altLang="ja-JP" sz="1200" dirty="0" smtClean="0">
                <a:latin typeface="Century Gothic"/>
                <a:cs typeface="Century Gothic"/>
              </a:rPr>
              <a:t>: nuclear matter density</a:t>
            </a:r>
          </a:p>
        </p:txBody>
      </p:sp>
      <p:grpSp>
        <p:nvGrpSpPr>
          <p:cNvPr id="50" name="図形グループ 49"/>
          <p:cNvGrpSpPr/>
          <p:nvPr/>
        </p:nvGrpSpPr>
        <p:grpSpPr>
          <a:xfrm>
            <a:off x="3937848" y="1374743"/>
            <a:ext cx="4788490" cy="1248836"/>
            <a:chOff x="-1167490" y="5461372"/>
            <a:chExt cx="4788490" cy="1248836"/>
          </a:xfrm>
        </p:grpSpPr>
        <p:sp>
          <p:nvSpPr>
            <p:cNvPr id="48" name="正方形/長方形 47"/>
            <p:cNvSpPr/>
            <p:nvPr/>
          </p:nvSpPr>
          <p:spPr>
            <a:xfrm>
              <a:off x="181592" y="5868581"/>
              <a:ext cx="2078516" cy="841627"/>
            </a:xfrm>
            <a:prstGeom prst="rect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-1167490" y="5461372"/>
              <a:ext cx="47884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Coupling to magnetic gluon at 1/m</a:t>
              </a:r>
              <a:r>
                <a:rPr lang="en-US" altLang="ja-JP" sz="2000" b="1" baseline="-25000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</a:t>
              </a:r>
              <a:endParaRPr lang="ja-JP" altLang="en-US" sz="2000" b="1" baseline="-25000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5515705" y="4397521"/>
            <a:ext cx="3347967" cy="2173195"/>
            <a:chOff x="-602498" y="4726639"/>
            <a:chExt cx="3347967" cy="2173195"/>
          </a:xfrm>
        </p:grpSpPr>
        <p:cxnSp>
          <p:nvCxnSpPr>
            <p:cNvPr id="52" name="直線矢印コネクタ 51"/>
            <p:cNvCxnSpPr/>
            <p:nvPr/>
          </p:nvCxnSpPr>
          <p:spPr>
            <a:xfrm rot="10800000">
              <a:off x="434997" y="6113873"/>
              <a:ext cx="448926" cy="385852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 rot="16200000" flipV="1">
              <a:off x="-437244" y="5178563"/>
              <a:ext cx="1773087" cy="86924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/>
            <p:cNvSpPr txBox="1"/>
            <p:nvPr/>
          </p:nvSpPr>
          <p:spPr>
            <a:xfrm>
              <a:off x="-602498" y="6499724"/>
              <a:ext cx="33479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“Non-</a:t>
              </a:r>
              <a:r>
                <a:rPr lang="en-US" altLang="ja-JP" sz="2000" dirty="0" err="1" smtClean="0">
                  <a:latin typeface="Century Gothic"/>
                  <a:cs typeface="Century Gothic"/>
                </a:rPr>
                <a:t>perturbative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” gluon</a:t>
              </a:r>
              <a:endParaRPr lang="ja-JP" altLang="en-US" sz="20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58" name="直線矢印コネクタ 57"/>
          <p:cNvCxnSpPr/>
          <p:nvPr/>
        </p:nvCxnSpPr>
        <p:spPr>
          <a:xfrm rot="10800000" flipV="1">
            <a:off x="2249990" y="2585479"/>
            <a:ext cx="1044920" cy="692662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rot="10800000" flipV="1">
            <a:off x="2357174" y="2560078"/>
            <a:ext cx="3107595" cy="2059979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/>
          <p:cNvSpPr/>
          <p:nvPr/>
        </p:nvSpPr>
        <p:spPr>
          <a:xfrm>
            <a:off x="6374942" y="455809"/>
            <a:ext cx="28374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/>
            <a:r>
              <a:rPr lang="en-US" altLang="ja-JP" sz="1000" dirty="0" smtClean="0">
                <a:latin typeface="Century Gothic"/>
                <a:cs typeface="Century Gothic"/>
              </a:rPr>
              <a:t>S.Y., </a:t>
            </a:r>
            <a:r>
              <a:rPr lang="en-US" altLang="ja-JP" sz="10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000" dirty="0" smtClean="0">
                <a:latin typeface="Century Gothic"/>
                <a:cs typeface="Century Gothic"/>
              </a:rPr>
              <a:t>, Phys. Rev. C89, 015201 (2014) 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25939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0.130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5" grpId="0"/>
      <p:bldP spid="18" grpId="0" animBg="1"/>
      <p:bldP spid="20" grpId="0" animBg="1"/>
      <p:bldP spid="24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/>
      <p:bldP spid="80" grpId="1"/>
      <p:bldP spid="45" grpId="0"/>
      <p:bldP spid="45" grpId="1"/>
      <p:bldP spid="4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1369847" y="1171101"/>
            <a:ext cx="6404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4800" baseline="30000" dirty="0" smtClean="0">
                <a:latin typeface="Century Gothic"/>
                <a:cs typeface="Century Gothic"/>
              </a:rPr>
              <a:t>)</a:t>
            </a:r>
            <a:r>
              <a:rPr kumimoji="1" lang="en-US" altLang="ja-JP" sz="4800" dirty="0" smtClean="0">
                <a:latin typeface="Century Gothic"/>
                <a:cs typeface="Century Gothic"/>
              </a:rPr>
              <a:t> in </a:t>
            </a:r>
            <a:r>
              <a:rPr lang="en-US" altLang="ja-JP" sz="4800" dirty="0" smtClean="0">
                <a:latin typeface="Century Gothic"/>
                <a:cs typeface="Century Gothic"/>
              </a:rPr>
              <a:t>nuclear matter</a:t>
            </a:r>
            <a:endParaRPr kumimoji="1" lang="ja-JP" altLang="en-US" sz="4800" dirty="0">
              <a:latin typeface="Century Gothic"/>
              <a:cs typeface="Century Gothic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62380" y="1171101"/>
            <a:ext cx="6419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with </a:t>
            </a:r>
            <a:r>
              <a:rPr lang="en-US" altLang="ja-JP" sz="4800" dirty="0">
                <a:solidFill>
                  <a:schemeClr val="accent2"/>
                </a:solidFill>
                <a:latin typeface="Century Gothic"/>
                <a:cs typeface="Century Gothic"/>
              </a:rPr>
              <a:t>b</a:t>
            </a:r>
            <a:r>
              <a:rPr lang="en-US" altLang="ja-JP" sz="4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reaking of HQS</a:t>
            </a:r>
            <a:endParaRPr kumimoji="1" lang="ja-JP" altLang="en-US" sz="48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021160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grpSp>
        <p:nvGrpSpPr>
          <p:cNvPr id="2" name="図形グループ 23"/>
          <p:cNvGrpSpPr/>
          <p:nvPr/>
        </p:nvGrpSpPr>
        <p:grpSpPr>
          <a:xfrm>
            <a:off x="3142473" y="2944653"/>
            <a:ext cx="2563285" cy="1971577"/>
            <a:chOff x="3751099" y="3075786"/>
            <a:chExt cx="2563285" cy="2404088"/>
          </a:xfrm>
        </p:grpSpPr>
        <p:sp>
          <p:nvSpPr>
            <p:cNvPr id="42" name="円弧 41"/>
            <p:cNvSpPr>
              <a:spLocks noChangeAspect="1"/>
            </p:cNvSpPr>
            <p:nvPr/>
          </p:nvSpPr>
          <p:spPr>
            <a:xfrm flipV="1">
              <a:off x="3751099" y="3075786"/>
              <a:ext cx="2256006" cy="2404088"/>
            </a:xfrm>
            <a:prstGeom prst="arc">
              <a:avLst>
                <a:gd name="adj1" fmla="val 16954577"/>
                <a:gd name="adj2" fmla="val 19707525"/>
              </a:avLst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二等辺三角形 42"/>
            <p:cNvSpPr>
              <a:spLocks noChangeAspect="1"/>
            </p:cNvSpPr>
            <p:nvPr/>
          </p:nvSpPr>
          <p:spPr>
            <a:xfrm>
              <a:off x="6150479" y="4202544"/>
              <a:ext cx="163905" cy="150572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二等辺三角形 43"/>
            <p:cNvSpPr>
              <a:spLocks noChangeAspect="1"/>
            </p:cNvSpPr>
            <p:nvPr/>
          </p:nvSpPr>
          <p:spPr>
            <a:xfrm rot="10800000" flipH="1">
              <a:off x="5313730" y="4202544"/>
              <a:ext cx="163905" cy="150572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弧 44"/>
            <p:cNvSpPr>
              <a:spLocks noChangeAspect="1"/>
            </p:cNvSpPr>
            <p:nvPr/>
          </p:nvSpPr>
          <p:spPr>
            <a:xfrm rot="10800000" flipH="1" flipV="1">
              <a:off x="3759014" y="3075786"/>
              <a:ext cx="2256006" cy="2404088"/>
            </a:xfrm>
            <a:prstGeom prst="arc">
              <a:avLst>
                <a:gd name="adj1" fmla="val 17018495"/>
                <a:gd name="adj2" fmla="val 19663981"/>
              </a:avLst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 rot="16200000">
              <a:off x="5136400" y="3843447"/>
              <a:ext cx="1358369" cy="842131"/>
            </a:xfrm>
            <a:prstGeom prst="ellipse">
              <a:avLst/>
            </a:prstGeom>
            <a:noFill/>
            <a:ln w="3810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2" name="直線コネクタ 31"/>
          <p:cNvCxnSpPr/>
          <p:nvPr/>
        </p:nvCxnSpPr>
        <p:spPr>
          <a:xfrm rot="5400000" flipH="1" flipV="1">
            <a:off x="2997126" y="3916911"/>
            <a:ext cx="2920534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3673295" y="4927122"/>
            <a:ext cx="72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)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673295" y="3604734"/>
            <a:ext cx="72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)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673295" y="2436199"/>
            <a:ext cx="72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cs typeface="Century Gothic"/>
              </a:rPr>
              <a:t>P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(</a:t>
            </a:r>
            <a:r>
              <a:rPr kumimoji="1" lang="en-US" altLang="ja-JP" sz="2800" dirty="0" smtClean="0">
                <a:latin typeface="Century Gothic"/>
                <a:cs typeface="Century Gothic"/>
              </a:rPr>
              <a:t>*</a:t>
            </a:r>
            <a:r>
              <a:rPr kumimoji="1" lang="en-US" altLang="ja-JP" sz="2800" baseline="30000" dirty="0" smtClean="0">
                <a:latin typeface="Century Gothic"/>
                <a:cs typeface="Century Gothic"/>
              </a:rPr>
              <a:t>)</a:t>
            </a:r>
            <a:endParaRPr kumimoji="1" lang="ja-JP" altLang="en-US" sz="2800" baseline="30000" dirty="0">
              <a:latin typeface="Century Gothic"/>
              <a:cs typeface="Century Gothic"/>
            </a:endParaRPr>
          </a:p>
        </p:txBody>
      </p:sp>
      <p:cxnSp>
        <p:nvCxnSpPr>
          <p:cNvPr id="49" name="直線コネクタ 48"/>
          <p:cNvCxnSpPr/>
          <p:nvPr/>
        </p:nvCxnSpPr>
        <p:spPr>
          <a:xfrm rot="5400000" flipH="1" flipV="1">
            <a:off x="3478194" y="3937825"/>
            <a:ext cx="1956811" cy="1588"/>
          </a:xfrm>
          <a:prstGeom prst="line">
            <a:avLst/>
          </a:prstGeom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4469299" y="1904184"/>
            <a:ext cx="43093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   </a:t>
            </a:r>
            <a:r>
              <a:rPr lang="en-US" altLang="ja-JP" sz="28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800" baseline="-250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P</a:t>
            </a:r>
            <a:r>
              <a:rPr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*P</a:t>
            </a:r>
            <a:r>
              <a:rPr kumimoji="1"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2800" baseline="-250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π</a:t>
            </a:r>
            <a:r>
              <a:rPr kumimoji="1"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kumimoji="1"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= </a:t>
            </a:r>
            <a:r>
              <a:rPr kumimoji="1" lang="en-US" altLang="ja-JP" sz="28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kumimoji="1"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+ (g</a:t>
            </a:r>
            <a:r>
              <a:rPr kumimoji="1"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1</a:t>
            </a:r>
            <a:r>
              <a:rPr kumimoji="1"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+</a:t>
            </a:r>
            <a:r>
              <a:rPr kumimoji="1" lang="en-US" altLang="ja-JP" sz="28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kumimoji="1" lang="en-US" altLang="ja-JP" sz="2800" b="1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2</a:t>
            </a:r>
            <a:r>
              <a:rPr kumimoji="1"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)/M</a:t>
            </a:r>
          </a:p>
          <a:p>
            <a:pPr algn="ctr"/>
            <a:r>
              <a:rPr kumimoji="1"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≠ </a:t>
            </a:r>
            <a:r>
              <a:rPr lang="en-US" altLang="ja-JP" sz="28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800" baseline="-250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P</a:t>
            </a:r>
            <a:r>
              <a:rPr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*Pπ  </a:t>
            </a:r>
            <a:r>
              <a:rPr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= </a:t>
            </a:r>
            <a:r>
              <a:rPr lang="en-US" altLang="ja-JP" sz="28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 + (g</a:t>
            </a:r>
            <a:r>
              <a:rPr lang="en-US" altLang="ja-JP" sz="2800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1</a:t>
            </a:r>
            <a:r>
              <a:rPr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-</a:t>
            </a:r>
            <a:r>
              <a:rPr lang="en-US" altLang="ja-JP" sz="28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g</a:t>
            </a:r>
            <a:r>
              <a:rPr lang="en-US" altLang="ja-JP" sz="2800" b="1" baseline="-25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2</a:t>
            </a:r>
            <a:r>
              <a:rPr lang="en-US" altLang="ja-JP" sz="28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)/M</a:t>
            </a:r>
            <a:endParaRPr kumimoji="1" lang="ja-JP" altLang="en-US" sz="2800" baseline="-25000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727645" y="3362524"/>
            <a:ext cx="29948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  M</a:t>
            </a:r>
            <a:r>
              <a:rPr kumimoji="1" lang="en-US" altLang="ja-JP" sz="2800" baseline="-25000" dirty="0" smtClean="0">
                <a:solidFill>
                  <a:schemeClr val="tx2"/>
                </a:solidFill>
                <a:latin typeface="Century Gothic"/>
                <a:cs typeface="Century Gothic"/>
              </a:rPr>
              <a:t>P</a:t>
            </a:r>
            <a:r>
              <a:rPr lang="en-US" altLang="ja-JP" sz="2800" baseline="-25000" dirty="0" smtClean="0">
                <a:solidFill>
                  <a:schemeClr val="tx2"/>
                </a:solidFill>
                <a:latin typeface="Century Gothic"/>
                <a:cs typeface="Century Gothic"/>
              </a:rPr>
              <a:t>*</a:t>
            </a:r>
            <a:r>
              <a:rPr kumimoji="1" lang="en-US" altLang="ja-JP" sz="2800" baseline="-25000" dirty="0" smtClean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= M-2</a:t>
            </a:r>
            <a:r>
              <a:rPr kumimoji="1" lang="en-US" altLang="ja-JP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λ</a:t>
            </a:r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/M</a:t>
            </a:r>
          </a:p>
          <a:p>
            <a:pPr algn="ctr"/>
            <a:r>
              <a:rPr kumimoji="1"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≠ </a:t>
            </a:r>
            <a:r>
              <a:rPr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M</a:t>
            </a:r>
            <a:r>
              <a:rPr lang="en-US" altLang="ja-JP" sz="2800" baseline="-25000" dirty="0" smtClean="0">
                <a:solidFill>
                  <a:schemeClr val="tx2"/>
                </a:solidFill>
                <a:latin typeface="Century Gothic"/>
                <a:cs typeface="Century Gothic"/>
              </a:rPr>
              <a:t>P  </a:t>
            </a:r>
            <a:r>
              <a:rPr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= M+6</a:t>
            </a:r>
            <a:r>
              <a:rPr lang="en-US" altLang="ja-JP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λ</a:t>
            </a:r>
            <a:r>
              <a:rPr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/M</a:t>
            </a:r>
            <a:endParaRPr kumimoji="1" lang="ja-JP" altLang="en-US" sz="2800" baseline="-250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4366116" y="2832110"/>
            <a:ext cx="192083" cy="192083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4359766" y="4796957"/>
            <a:ext cx="192083" cy="192083"/>
          </a:xfrm>
          <a:prstGeom prst="ellipse">
            <a:avLst/>
          </a:prstGeom>
          <a:solidFill>
            <a:srgbClr val="F79646"/>
          </a:solidFill>
          <a:ln>
            <a:solidFill>
              <a:srgbClr val="F796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451758" y="3604734"/>
            <a:ext cx="1966574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Century Gothic"/>
                <a:cs typeface="Century Gothic"/>
              </a:rPr>
              <a:t>particle</a:t>
            </a:r>
            <a:r>
              <a:rPr lang="en-US" altLang="ja-JP" sz="1600" dirty="0" smtClean="0">
                <a:latin typeface="Century Gothic"/>
                <a:cs typeface="Century Gothic"/>
              </a:rPr>
              <a:t>-hole</a:t>
            </a:r>
          </a:p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NN</a:t>
            </a:r>
            <a:r>
              <a:rPr lang="en-US" altLang="ja-JP" sz="1600" baseline="30000" dirty="0" smtClean="0">
                <a:latin typeface="Century Gothic"/>
                <a:cs typeface="Century Gothic"/>
              </a:rPr>
              <a:t>-1</a:t>
            </a:r>
            <a:endParaRPr kumimoji="1" lang="ja-JP" altLang="en-US" sz="1600" baseline="30000" dirty="0">
              <a:latin typeface="Century Gothic"/>
              <a:cs typeface="Century Gothic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1529542" y="1318312"/>
            <a:ext cx="29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3787061" y="2551714"/>
            <a:ext cx="156636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787061" y="5034508"/>
            <a:ext cx="156636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3787061" y="3704254"/>
            <a:ext cx="156636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774099" y="2808293"/>
            <a:ext cx="4753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774099" y="4668945"/>
            <a:ext cx="4753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 smtClean="0">
                <a:latin typeface="Century Gothic"/>
                <a:cs typeface="Century Gothic"/>
              </a:rPr>
              <a:t>π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6057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51" grpId="0"/>
      <p:bldP spid="52" grpId="0"/>
      <p:bldP spid="48" grpId="0" animBg="1"/>
      <p:bldP spid="4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正方形/長方形 39"/>
          <p:cNvSpPr/>
          <p:nvPr/>
        </p:nvSpPr>
        <p:spPr>
          <a:xfrm>
            <a:off x="57728" y="668632"/>
            <a:ext cx="9028545" cy="6144744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角丸四角形 3"/>
          <p:cNvSpPr/>
          <p:nvPr/>
        </p:nvSpPr>
        <p:spPr>
          <a:xfrm>
            <a:off x="4372082" y="1354292"/>
            <a:ext cx="3509702" cy="6723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1705384" y="1368713"/>
            <a:ext cx="2116154" cy="6723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6776" y="866939"/>
            <a:ext cx="4189009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③ Including NLO of 1/M </a:t>
            </a:r>
            <a:r>
              <a:rPr lang="en-US" altLang="ja-JP" sz="1600" dirty="0" smtClean="0">
                <a:latin typeface="Century Gothic"/>
                <a:cs typeface="Century Gothic"/>
              </a:rPr>
              <a:t>(cont’d)</a:t>
            </a:r>
            <a:endParaRPr lang="en-US" altLang="ja-JP" sz="1600" baseline="-25000" dirty="0" smtClean="0">
              <a:latin typeface="Century Gothic"/>
              <a:cs typeface="Century Gothic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339" y="1548528"/>
            <a:ext cx="1676400" cy="330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108" y="1511583"/>
            <a:ext cx="3149600" cy="355600"/>
          </a:xfrm>
          <a:prstGeom prst="rect">
            <a:avLst/>
          </a:prstGeom>
        </p:spPr>
      </p:pic>
      <p:sp>
        <p:nvSpPr>
          <p:cNvPr id="9" name="左右矢印 8"/>
          <p:cNvSpPr/>
          <p:nvPr/>
        </p:nvSpPr>
        <p:spPr>
          <a:xfrm>
            <a:off x="3834127" y="1523128"/>
            <a:ext cx="534051" cy="378690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5426355" y="966973"/>
            <a:ext cx="3311248" cy="1031438"/>
            <a:chOff x="5241635" y="1121731"/>
            <a:chExt cx="3311248" cy="1031438"/>
          </a:xfrm>
        </p:grpSpPr>
        <p:sp>
          <p:nvSpPr>
            <p:cNvPr id="11" name="円/楕円 10"/>
            <p:cNvSpPr/>
            <p:nvPr/>
          </p:nvSpPr>
          <p:spPr>
            <a:xfrm>
              <a:off x="5241635" y="1566273"/>
              <a:ext cx="586896" cy="586896"/>
            </a:xfrm>
            <a:prstGeom prst="ellipse">
              <a:avLst/>
            </a:prstGeom>
            <a:noFill/>
            <a:ln w="571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 flipV="1">
              <a:off x="5759261" y="1288225"/>
              <a:ext cx="336741" cy="351626"/>
            </a:xfrm>
            <a:prstGeom prst="line">
              <a:avLst/>
            </a:prstGeom>
            <a:ln w="5715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6038277" y="1121731"/>
              <a:ext cx="2514606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4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“covariant” transformation</a:t>
              </a: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2596208" y="2133438"/>
            <a:ext cx="6294107" cy="990693"/>
            <a:chOff x="2596208" y="2288196"/>
            <a:chExt cx="6294107" cy="990693"/>
          </a:xfrm>
        </p:grpSpPr>
        <p:grpSp>
          <p:nvGrpSpPr>
            <p:cNvPr id="15" name="図形グループ 14"/>
            <p:cNvGrpSpPr/>
            <p:nvPr/>
          </p:nvGrpSpPr>
          <p:grpSpPr>
            <a:xfrm>
              <a:off x="2672124" y="2809677"/>
              <a:ext cx="6218191" cy="469212"/>
              <a:chOff x="658089" y="2232427"/>
              <a:chExt cx="6218191" cy="469212"/>
            </a:xfrm>
          </p:grpSpPr>
          <p:sp>
            <p:nvSpPr>
              <p:cNvPr id="17" name="角丸四角形 16"/>
              <p:cNvSpPr/>
              <p:nvPr/>
            </p:nvSpPr>
            <p:spPr>
              <a:xfrm>
                <a:off x="658089" y="2232427"/>
                <a:ext cx="3918398" cy="469212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736742" y="2323991"/>
                <a:ext cx="2547993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Possible form of current:</a:t>
                </a:r>
              </a:p>
            </p:txBody>
          </p:sp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36308" y="2313241"/>
                <a:ext cx="1234440" cy="274320"/>
              </a:xfrm>
              <a:prstGeom prst="rect">
                <a:avLst/>
              </a:prstGeom>
            </p:spPr>
          </p:pic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2147" y="2337714"/>
                <a:ext cx="438150" cy="266700"/>
              </a:xfrm>
              <a:prstGeom prst="rect">
                <a:avLst/>
              </a:prstGeom>
            </p:spPr>
          </p:pic>
          <p:sp>
            <p:nvSpPr>
              <p:cNvPr id="21" name="テキスト ボックス 20"/>
              <p:cNvSpPr txBox="1"/>
              <p:nvPr/>
            </p:nvSpPr>
            <p:spPr>
              <a:xfrm>
                <a:off x="5059482" y="2359421"/>
                <a:ext cx="1816798" cy="27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sz="1400" dirty="0" smtClean="0">
                    <a:latin typeface="Century Gothic"/>
                    <a:cs typeface="Century Gothic"/>
                  </a:rPr>
                  <a:t>: Gamma matrices</a:t>
                </a:r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2596208" y="2288196"/>
              <a:ext cx="3951585" cy="539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dirty="0" smtClean="0">
                  <a:latin typeface="Zapf Dingbats"/>
                  <a:ea typeface="Zapf Dingbats"/>
                  <a:cs typeface="Zapf Dingbats"/>
                  <a:sym typeface="Zapf Dingbats"/>
                </a:rPr>
                <a:t>✓ </a:t>
              </a:r>
              <a:r>
                <a:rPr lang="en-US" altLang="ja-JP" dirty="0" smtClean="0">
                  <a:latin typeface="Century Gothic"/>
                  <a:cs typeface="Century Gothic"/>
                </a:rPr>
                <a:t>construction of interaction term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1400" dirty="0" smtClean="0">
                  <a:latin typeface="Century Gothic"/>
                  <a:cs typeface="Century Gothic"/>
                </a:rPr>
                <a:t>invariant under velocity rearrangement</a:t>
              </a: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140789" y="1573813"/>
            <a:ext cx="1561345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Lorentz boost:</a:t>
            </a: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127000" y="3237450"/>
            <a:ext cx="8901545" cy="3369965"/>
            <a:chOff x="127000" y="3392208"/>
            <a:chExt cx="8901545" cy="3369965"/>
          </a:xfrm>
        </p:grpSpPr>
        <p:grpSp>
          <p:nvGrpSpPr>
            <p:cNvPr id="24" name="図形グループ 23"/>
            <p:cNvGrpSpPr/>
            <p:nvPr/>
          </p:nvGrpSpPr>
          <p:grpSpPr>
            <a:xfrm>
              <a:off x="127000" y="3392208"/>
              <a:ext cx="8901545" cy="3369965"/>
              <a:chOff x="127000" y="3392208"/>
              <a:chExt cx="8901545" cy="3369965"/>
            </a:xfrm>
          </p:grpSpPr>
          <p:pic>
            <p:nvPicPr>
              <p:cNvPr id="26" name="図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7727" y="4467244"/>
                <a:ext cx="6299200" cy="1727200"/>
              </a:xfrm>
              <a:prstGeom prst="rect">
                <a:avLst/>
              </a:prstGeom>
            </p:spPr>
          </p:pic>
          <p:pic>
            <p:nvPicPr>
              <p:cNvPr id="27" name="図 2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7589" y="6194444"/>
                <a:ext cx="3251200" cy="533400"/>
              </a:xfrm>
              <a:prstGeom prst="rect">
                <a:avLst/>
              </a:prstGeom>
            </p:spPr>
          </p:pic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65588" y="4831118"/>
                <a:ext cx="254000" cy="228600"/>
              </a:xfrm>
              <a:prstGeom prst="rect">
                <a:avLst/>
              </a:prstGeom>
            </p:spPr>
          </p:pic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46277" y="4810338"/>
                <a:ext cx="279400" cy="254000"/>
              </a:xfrm>
              <a:prstGeom prst="rect">
                <a:avLst/>
              </a:prstGeom>
            </p:spPr>
          </p:pic>
          <p:pic>
            <p:nvPicPr>
              <p:cNvPr id="30" name="図 2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46374" y="4108801"/>
                <a:ext cx="177800" cy="203200"/>
              </a:xfrm>
              <a:prstGeom prst="rect">
                <a:avLst/>
              </a:prstGeom>
            </p:spPr>
          </p:pic>
          <p:pic>
            <p:nvPicPr>
              <p:cNvPr id="31" name="図 3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24917" y="3718566"/>
                <a:ext cx="2794000" cy="355600"/>
              </a:xfrm>
              <a:prstGeom prst="rect">
                <a:avLst/>
              </a:prstGeom>
            </p:spPr>
          </p:pic>
          <p:sp>
            <p:nvSpPr>
              <p:cNvPr id="32" name="角丸四角形 31"/>
              <p:cNvSpPr/>
              <p:nvPr/>
            </p:nvSpPr>
            <p:spPr>
              <a:xfrm>
                <a:off x="127000" y="3540967"/>
                <a:ext cx="8901545" cy="3221206"/>
              </a:xfrm>
              <a:prstGeom prst="roundRect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2921548" y="3392208"/>
                <a:ext cx="3300904" cy="29751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Example of axial-vector current</a:t>
                </a:r>
              </a:p>
            </p:txBody>
          </p:sp>
          <p:pic>
            <p:nvPicPr>
              <p:cNvPr id="34" name="図 3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84950" y="4844973"/>
                <a:ext cx="177800" cy="203200"/>
              </a:xfrm>
              <a:prstGeom prst="rect">
                <a:avLst/>
              </a:prstGeom>
            </p:spPr>
          </p:pic>
          <p:sp>
            <p:nvSpPr>
              <p:cNvPr id="35" name="右矢印 34"/>
              <p:cNvSpPr/>
              <p:nvPr/>
            </p:nvSpPr>
            <p:spPr>
              <a:xfrm rot="5400000">
                <a:off x="4200964" y="4089564"/>
                <a:ext cx="409640" cy="494295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596085" y="3776649"/>
                <a:ext cx="514584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LO:</a:t>
                </a: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444301" y="4633892"/>
                <a:ext cx="666368" cy="297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cs typeface="Century Gothic"/>
                  </a:rPr>
                  <a:t>NLO:</a:t>
                </a: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6903050" y="3793310"/>
                <a:ext cx="1796373" cy="27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400" dirty="0" smtClean="0">
                    <a:latin typeface="Century Gothic"/>
                    <a:cs typeface="Century Gothic"/>
                  </a:rPr>
                  <a:t>unknown coupling</a:t>
                </a: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6896098" y="4514592"/>
                <a:ext cx="1866066" cy="27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400" dirty="0" smtClean="0">
                    <a:latin typeface="Century Gothic"/>
                    <a:cs typeface="Century Gothic"/>
                  </a:rPr>
                  <a:t>unknown couplings</a:t>
                </a:r>
              </a:p>
            </p:txBody>
          </p:sp>
        </p:grpSp>
        <p:sp>
          <p:nvSpPr>
            <p:cNvPr id="25" name="テキスト ボックス 24"/>
            <p:cNvSpPr txBox="1"/>
            <p:nvPr/>
          </p:nvSpPr>
          <p:spPr>
            <a:xfrm>
              <a:off x="5338789" y="6322383"/>
              <a:ext cx="2460692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1400" dirty="0" smtClean="0">
                  <a:latin typeface="Century Gothic"/>
                  <a:cs typeface="Century Gothic"/>
                </a:rPr>
                <a:t>← HQS breaking term (g</a:t>
              </a:r>
              <a:r>
                <a:rPr lang="en-US" altLang="ja-JP" sz="1400" baseline="-25000" dirty="0" smtClean="0">
                  <a:latin typeface="Century Gothic"/>
                  <a:cs typeface="Century Gothic"/>
                </a:rPr>
                <a:t>2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)</a:t>
              </a:r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2234326" y="437291"/>
            <a:ext cx="4675353" cy="45140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Yesterday’s review</a:t>
            </a:r>
            <a:r>
              <a:rPr lang="ja-JP" altLang="en-US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(HMET)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021160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6850945" y="4312251"/>
            <a:ext cx="2039370" cy="683084"/>
          </a:xfrm>
          <a:prstGeom prst="rect">
            <a:avLst/>
          </a:prstGeom>
          <a:noFill/>
          <a:ln w="1016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849827" y="4327484"/>
            <a:ext cx="2012377" cy="60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Lattice QCD (</a:t>
            </a:r>
            <a:r>
              <a:rPr lang="en-US" altLang="ja-JP" sz="1400" b="1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m</a:t>
            </a:r>
            <a:r>
              <a:rPr lang="en-US" altLang="ja-JP" sz="1400" b="1" baseline="-25000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Q</a:t>
            </a:r>
            <a:r>
              <a:rPr lang="en-US" altLang="ja-JP" sz="14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→∞)</a:t>
            </a:r>
          </a:p>
          <a:p>
            <a:pPr>
              <a:lnSpc>
                <a:spcPct val="120000"/>
              </a:lnSpc>
            </a:pPr>
            <a:r>
              <a:rPr lang="en-US" altLang="ja-JP" sz="14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D*→Dπ decay width</a:t>
            </a:r>
          </a:p>
        </p:txBody>
      </p:sp>
    </p:spTree>
    <p:extLst>
      <p:ext uri="{BB962C8B-B14F-4D97-AF65-F5344CB8AC3E}">
        <p14:creationId xmlns:p14="http://schemas.microsoft.com/office/powerpoint/2010/main" val="184552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994" y="1254798"/>
            <a:ext cx="7462012" cy="538975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 rot="21180000">
            <a:off x="2094373" y="1714500"/>
            <a:ext cx="5926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“Color </a:t>
            </a:r>
            <a:r>
              <a:rPr lang="en-US" altLang="ja-JP" sz="2800" b="1" dirty="0" smtClean="0">
                <a:solidFill>
                  <a:schemeClr val="accent1"/>
                </a:solidFill>
                <a:latin typeface="Century Gothic"/>
                <a:cs typeface="Century Gothic"/>
              </a:rPr>
              <a:t>electric</a:t>
            </a:r>
            <a:r>
              <a:rPr lang="en-US" altLang="ja-JP" sz="28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 gluon enhanced”</a:t>
            </a:r>
            <a:endParaRPr kumimoji="1" lang="ja-JP" altLang="en-US" sz="2800" dirty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900000">
            <a:off x="2045811" y="3759201"/>
            <a:ext cx="6390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“Color </a:t>
            </a: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magnetic</a:t>
            </a:r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gluon suppressed”</a:t>
            </a:r>
            <a:endParaRPr kumimoji="1" lang="ja-JP" altLang="en-US" sz="28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618667" y="650957"/>
            <a:ext cx="6282690" cy="643890"/>
          </a:xfrm>
          <a:prstGeom prst="rect">
            <a:avLst/>
          </a:prstGeom>
        </p:spPr>
      </p:pic>
      <p:grpSp>
        <p:nvGrpSpPr>
          <p:cNvPr id="8" name="図形グループ 7"/>
          <p:cNvGrpSpPr/>
          <p:nvPr/>
        </p:nvGrpSpPr>
        <p:grpSpPr>
          <a:xfrm>
            <a:off x="958673" y="5907088"/>
            <a:ext cx="8262616" cy="703778"/>
            <a:chOff x="958673" y="5907088"/>
            <a:chExt cx="8262616" cy="703778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958673" y="6241534"/>
              <a:ext cx="1116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cs typeface="Century Gothic"/>
                </a:rPr>
                <a:t>vacuum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516740" y="6209268"/>
              <a:ext cx="2704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cs typeface="Century Gothic"/>
                </a:rPr>
                <a:t>normal nuclear matter</a:t>
              </a:r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rot="5400000" flipH="1" flipV="1">
              <a:off x="8086364" y="6073914"/>
              <a:ext cx="33524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テキスト ボックス 11"/>
          <p:cNvSpPr txBox="1"/>
          <p:nvPr/>
        </p:nvSpPr>
        <p:spPr>
          <a:xfrm rot="21180000">
            <a:off x="4813264" y="1639401"/>
            <a:ext cx="1300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λ</a:t>
            </a:r>
            <a:r>
              <a:rPr kumimoji="1" lang="en-US" altLang="ja-JP" sz="2800" baseline="-250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1</a:t>
            </a:r>
            <a:r>
              <a:rPr kumimoji="1" lang="en-US" altLang="ja-JP" sz="2800" dirty="0" smtClean="0">
                <a:solidFill>
                  <a:schemeClr val="accent1"/>
                </a:solidFill>
                <a:latin typeface="Century Gothic"/>
                <a:cs typeface="Century Gothic"/>
              </a:rPr>
              <a:t>(ρ)</a:t>
            </a:r>
            <a:endParaRPr kumimoji="1" lang="ja-JP" altLang="en-US" sz="2800" dirty="0">
              <a:solidFill>
                <a:schemeClr val="accent1"/>
              </a:solidFill>
              <a:latin typeface="Century Gothic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187574">
            <a:off x="4803426" y="2360892"/>
            <a:ext cx="1891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λ</a:t>
            </a:r>
            <a:r>
              <a:rPr kumimoji="1" lang="en-US" altLang="ja-JP" sz="28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2</a:t>
            </a:r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(ρ,m</a:t>
            </a:r>
            <a:r>
              <a:rPr kumimoji="1" lang="en-US" altLang="ja-JP" sz="28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c</a:t>
            </a:r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)</a:t>
            </a:r>
            <a:endParaRPr kumimoji="1" lang="ja-JP" altLang="en-US" sz="28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961207">
            <a:off x="4712242" y="3873197"/>
            <a:ext cx="1900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λ</a:t>
            </a:r>
            <a:r>
              <a:rPr kumimoji="1" lang="en-US" altLang="ja-JP" sz="28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2</a:t>
            </a:r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(ρ,m</a:t>
            </a:r>
            <a:r>
              <a:rPr lang="en-US" altLang="ja-JP" sz="28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b</a:t>
            </a:r>
            <a:r>
              <a:rPr kumimoji="1"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)</a:t>
            </a:r>
            <a:endParaRPr kumimoji="1" lang="ja-JP" altLang="en-US" sz="28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374942" y="455809"/>
            <a:ext cx="28374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indent="-914400"/>
            <a:r>
              <a:rPr lang="en-US" altLang="ja-JP" sz="1000" dirty="0" smtClean="0">
                <a:latin typeface="Century Gothic"/>
                <a:cs typeface="Century Gothic"/>
              </a:rPr>
              <a:t>S.Y., </a:t>
            </a:r>
            <a:r>
              <a:rPr lang="en-US" altLang="ja-JP" sz="10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000" dirty="0" smtClean="0">
                <a:latin typeface="Century Gothic"/>
                <a:cs typeface="Century Gothic"/>
              </a:rPr>
              <a:t>, Phys. Rev. C89, 015201 (2014) 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21156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398445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/>
          <p:cNvSpPr txBox="1"/>
          <p:nvPr/>
        </p:nvSpPr>
        <p:spPr>
          <a:xfrm>
            <a:off x="1021160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</a:p>
        </p:txBody>
      </p:sp>
      <p:grpSp>
        <p:nvGrpSpPr>
          <p:cNvPr id="2" name="図形グループ 1"/>
          <p:cNvGrpSpPr/>
          <p:nvPr/>
        </p:nvGrpSpPr>
        <p:grpSpPr>
          <a:xfrm>
            <a:off x="1487937" y="1135390"/>
            <a:ext cx="4934076" cy="3981410"/>
            <a:chOff x="1995937" y="1719590"/>
            <a:chExt cx="4934076" cy="398141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0908" y="1719590"/>
              <a:ext cx="3469105" cy="3275300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4352964" y="5177780"/>
              <a:ext cx="15638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Nucleus</a:t>
              </a:r>
              <a:endParaRPr kumimoji="1" lang="ja-JP" altLang="en-US" sz="2800" dirty="0">
                <a:latin typeface="Century Gothic"/>
                <a:cs typeface="Century Gothic"/>
              </a:endParaRPr>
            </a:p>
          </p:txBody>
        </p:sp>
        <p:cxnSp>
          <p:nvCxnSpPr>
            <p:cNvPr id="17" name="直線コネクタ 16"/>
            <p:cNvCxnSpPr/>
            <p:nvPr/>
          </p:nvCxnSpPr>
          <p:spPr>
            <a:xfrm rot="5400000" flipH="1" flipV="1">
              <a:off x="4333539" y="3674595"/>
              <a:ext cx="693004" cy="1590"/>
            </a:xfrm>
            <a:prstGeom prst="line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10800000">
              <a:off x="3073400" y="2603501"/>
              <a:ext cx="1267974" cy="725389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1995937" y="2164099"/>
              <a:ext cx="13234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D, D*</a:t>
              </a:r>
              <a:endParaRPr kumimoji="1" lang="ja-JP" altLang="en-US" sz="3600" baseline="30000" dirty="0">
                <a:latin typeface="Century Gothic"/>
                <a:cs typeface="Century Gothic"/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2108078" y="2297112"/>
              <a:ext cx="266825" cy="1588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4391064" y="3794653"/>
              <a:ext cx="228600" cy="1588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2703169" y="2297112"/>
              <a:ext cx="266825" cy="1588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4916848" y="3014764"/>
              <a:ext cx="499581" cy="64633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ja-JP" sz="3600" dirty="0" smtClean="0">
                  <a:latin typeface="Century Gothic"/>
                  <a:cs typeface="Century Gothic"/>
                </a:rPr>
                <a:t>q</a:t>
              </a:r>
              <a:endParaRPr kumimoji="1" lang="ja-JP" altLang="en-US" sz="3600" dirty="0">
                <a:latin typeface="Century Gothic"/>
                <a:cs typeface="Century Gothic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265174" y="3577580"/>
              <a:ext cx="483350" cy="64633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ja-JP" sz="3600" dirty="0">
                  <a:latin typeface="Century Gothic"/>
                  <a:cs typeface="Century Gothic"/>
                </a:rPr>
                <a:t>c</a:t>
              </a:r>
              <a:endParaRPr kumimoji="1" lang="ja-JP" altLang="en-US" sz="3600" dirty="0">
                <a:latin typeface="Century Gothic"/>
                <a:cs typeface="Century Gothic"/>
              </a:endParaRPr>
            </a:p>
          </p:txBody>
        </p:sp>
      </p:grpSp>
      <p:sp>
        <p:nvSpPr>
          <p:cNvPr id="4" name="正方形/長方形 3"/>
          <p:cNvSpPr/>
          <p:nvPr/>
        </p:nvSpPr>
        <p:spPr>
          <a:xfrm>
            <a:off x="7385342" y="4431171"/>
            <a:ext cx="1475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>
                <a:latin typeface="HG丸ｺﾞｼｯｸM-PRO"/>
                <a:ea typeface="HG丸ｺﾞｼｯｸM-PRO"/>
                <a:cs typeface="HG丸ｺﾞｼｯｸM-PRO"/>
              </a:rPr>
              <a:t>HiggsTan.com</a:t>
            </a:r>
            <a:endParaRPr lang="ja-JP" altLang="en-US" sz="14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4592112" y="5269201"/>
            <a:ext cx="4464611" cy="1003300"/>
            <a:chOff x="-111647" y="5524501"/>
            <a:chExt cx="4464611" cy="1003300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-111647" y="5701000"/>
              <a:ext cx="443944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5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Probing gluon fields</a:t>
              </a:r>
              <a:endParaRPr kumimoji="1" lang="ja-JP" altLang="en-US" sz="35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1" name="角丸四角形 20"/>
            <p:cNvSpPr/>
            <p:nvPr/>
          </p:nvSpPr>
          <p:spPr>
            <a:xfrm>
              <a:off x="-101598" y="5524501"/>
              <a:ext cx="4454562" cy="1003300"/>
            </a:xfrm>
            <a:prstGeom prst="roundRect">
              <a:avLst/>
            </a:prstGeom>
            <a:noFill/>
            <a:ln w="571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右矢印 5"/>
          <p:cNvSpPr/>
          <p:nvPr/>
        </p:nvSpPr>
        <p:spPr>
          <a:xfrm>
            <a:off x="4192948" y="5499070"/>
            <a:ext cx="279400" cy="580380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20" y="2744691"/>
            <a:ext cx="1108739" cy="1108739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747" y="1996720"/>
            <a:ext cx="1502107" cy="150210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2427212" y="1316980"/>
            <a:ext cx="3810000" cy="3810000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63502" y="5269201"/>
            <a:ext cx="3995338" cy="1003300"/>
            <a:chOff x="63502" y="5269201"/>
            <a:chExt cx="3995338" cy="1003300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646764" y="5435570"/>
              <a:ext cx="285075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5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D, D*</a:t>
              </a:r>
              <a:r>
                <a:rPr kumimoji="1" lang="en-US" altLang="ja-JP" sz="35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 meson</a:t>
              </a:r>
              <a:endParaRPr kumimoji="1" lang="ja-JP" altLang="en-US" sz="35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3" name="角丸四角形 22"/>
            <p:cNvSpPr/>
            <p:nvPr/>
          </p:nvSpPr>
          <p:spPr>
            <a:xfrm>
              <a:off x="63502" y="5269201"/>
              <a:ext cx="3995338" cy="1003300"/>
            </a:xfrm>
            <a:prstGeom prst="roundRect">
              <a:avLst/>
            </a:prstGeom>
            <a:noFill/>
            <a:ln w="571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C0504D"/>
                </a:solidFill>
              </a:endParaRPr>
            </a:p>
          </p:txBody>
        </p:sp>
        <p:cxnSp>
          <p:nvCxnSpPr>
            <p:cNvPr id="29" name="直線コネクタ 28"/>
            <p:cNvCxnSpPr/>
            <p:nvPr/>
          </p:nvCxnSpPr>
          <p:spPr>
            <a:xfrm>
              <a:off x="762447" y="5554285"/>
              <a:ext cx="266825" cy="1588"/>
            </a:xfrm>
            <a:prstGeom prst="line">
              <a:avLst/>
            </a:prstGeom>
            <a:ln w="571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1324437" y="5555873"/>
              <a:ext cx="266825" cy="1588"/>
            </a:xfrm>
            <a:prstGeom prst="line">
              <a:avLst/>
            </a:prstGeom>
            <a:ln w="57150" cap="flat" cmpd="sng" algn="ctr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395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917971" y="2515704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0791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-0.3664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図形グループ 21"/>
          <p:cNvGrpSpPr/>
          <p:nvPr/>
        </p:nvGrpSpPr>
        <p:grpSpPr>
          <a:xfrm>
            <a:off x="456659" y="1688728"/>
            <a:ext cx="3431345" cy="3225338"/>
            <a:chOff x="423236" y="1314508"/>
            <a:chExt cx="3431345" cy="3225338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423236" y="1314508"/>
              <a:ext cx="3431345" cy="2883119"/>
              <a:chOff x="423236" y="1314508"/>
              <a:chExt cx="3431345" cy="2883119"/>
            </a:xfrm>
          </p:grpSpPr>
          <p:cxnSp>
            <p:nvCxnSpPr>
              <p:cNvPr id="8" name="直線矢印コネクタ 7"/>
              <p:cNvCxnSpPr/>
              <p:nvPr/>
            </p:nvCxnSpPr>
            <p:spPr>
              <a:xfrm flipV="1">
                <a:off x="1726860" y="1314508"/>
                <a:ext cx="0" cy="21277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>
              <a:xfrm rot="5400000" flipV="1">
                <a:off x="2790721" y="2378369"/>
                <a:ext cx="0" cy="21277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矢印コネクタ 9"/>
              <p:cNvCxnSpPr/>
              <p:nvPr/>
            </p:nvCxnSpPr>
            <p:spPr>
              <a:xfrm flipH="1">
                <a:off x="423236" y="3442229"/>
                <a:ext cx="1308390" cy="7553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円/楕円 4"/>
            <p:cNvSpPr>
              <a:spLocks noChangeAspect="1"/>
            </p:cNvSpPr>
            <p:nvPr/>
          </p:nvSpPr>
          <p:spPr>
            <a:xfrm>
              <a:off x="579335" y="1659846"/>
              <a:ext cx="2880000" cy="28800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440000" h="1440000"/>
              <a:bevelB w="1440000" h="144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円/楕円 12"/>
          <p:cNvSpPr/>
          <p:nvPr/>
        </p:nvSpPr>
        <p:spPr>
          <a:xfrm>
            <a:off x="2578829" y="2078626"/>
            <a:ext cx="273275" cy="2732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1182626" y="4596231"/>
            <a:ext cx="273275" cy="2732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3055796" y="1912229"/>
            <a:ext cx="0" cy="656551"/>
          </a:xfrm>
          <a:prstGeom prst="straightConnector1">
            <a:avLst/>
          </a:prstGeom>
          <a:ln w="57150" cap="rnd" cmpd="sng">
            <a:solidFill>
              <a:srgbClr val="C0504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1002272" y="4438156"/>
            <a:ext cx="0" cy="656551"/>
          </a:xfrm>
          <a:prstGeom prst="straightConnector1">
            <a:avLst/>
          </a:prstGeom>
          <a:ln w="57150" cap="rnd" cmpd="sng">
            <a:solidFill>
              <a:srgbClr val="C0504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2311614" y="1565177"/>
            <a:ext cx="110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nucleon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5498" y="5123556"/>
            <a:ext cx="110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nucleon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442837" y="602652"/>
            <a:ext cx="225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Momentum space</a:t>
            </a:r>
            <a:endParaRPr lang="ja-JP" altLang="en-US" dirty="0">
              <a:latin typeface="Century Gothic"/>
              <a:cs typeface="Century Gothic"/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 flipH="1">
            <a:off x="1478183" y="2490789"/>
            <a:ext cx="1122928" cy="2003067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729142" y="2754748"/>
            <a:ext cx="1520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“pairing”</a:t>
            </a:r>
            <a:endParaRPr lang="ja-JP" altLang="en-US" sz="24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12758" y="1075657"/>
            <a:ext cx="2878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Superconductivity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91796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>
                <a:latin typeface="Century Gothic"/>
                <a:cs typeface="Century Gothic"/>
              </a:rPr>
              <a:t> </a:t>
            </a:r>
            <a:r>
              <a:rPr lang="en-US" altLang="ja-JP" sz="2800" dirty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653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図形グループ 21"/>
          <p:cNvGrpSpPr/>
          <p:nvPr/>
        </p:nvGrpSpPr>
        <p:grpSpPr>
          <a:xfrm>
            <a:off x="456659" y="1688728"/>
            <a:ext cx="3431345" cy="3225338"/>
            <a:chOff x="423236" y="1314508"/>
            <a:chExt cx="3431345" cy="3225338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423236" y="1314508"/>
              <a:ext cx="3431345" cy="2883119"/>
              <a:chOff x="423236" y="1314508"/>
              <a:chExt cx="3431345" cy="2883119"/>
            </a:xfrm>
          </p:grpSpPr>
          <p:cxnSp>
            <p:nvCxnSpPr>
              <p:cNvPr id="8" name="直線矢印コネクタ 7"/>
              <p:cNvCxnSpPr/>
              <p:nvPr/>
            </p:nvCxnSpPr>
            <p:spPr>
              <a:xfrm flipV="1">
                <a:off x="1726860" y="1314508"/>
                <a:ext cx="0" cy="21277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>
              <a:xfrm rot="5400000" flipV="1">
                <a:off x="2790721" y="2378369"/>
                <a:ext cx="0" cy="21277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矢印コネクタ 9"/>
              <p:cNvCxnSpPr/>
              <p:nvPr/>
            </p:nvCxnSpPr>
            <p:spPr>
              <a:xfrm flipH="1">
                <a:off x="423236" y="3442229"/>
                <a:ext cx="1308390" cy="7553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円/楕円 4"/>
            <p:cNvSpPr>
              <a:spLocks noChangeAspect="1"/>
            </p:cNvSpPr>
            <p:nvPr/>
          </p:nvSpPr>
          <p:spPr>
            <a:xfrm>
              <a:off x="579335" y="1659846"/>
              <a:ext cx="2880000" cy="28800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440000" h="1440000"/>
              <a:bevelB w="1440000" h="144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円/楕円 12"/>
          <p:cNvSpPr/>
          <p:nvPr/>
        </p:nvSpPr>
        <p:spPr>
          <a:xfrm>
            <a:off x="2578829" y="2078626"/>
            <a:ext cx="273275" cy="2732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1182626" y="4596231"/>
            <a:ext cx="273275" cy="2732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3055796" y="1912229"/>
            <a:ext cx="0" cy="656551"/>
          </a:xfrm>
          <a:prstGeom prst="straightConnector1">
            <a:avLst/>
          </a:prstGeom>
          <a:ln w="57150" cap="rnd" cmpd="sng">
            <a:solidFill>
              <a:srgbClr val="C0504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1002272" y="4438156"/>
            <a:ext cx="0" cy="656551"/>
          </a:xfrm>
          <a:prstGeom prst="straightConnector1">
            <a:avLst/>
          </a:prstGeom>
          <a:ln w="57150" cap="rnd" cmpd="sng">
            <a:solidFill>
              <a:srgbClr val="C0504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図形グループ 22"/>
          <p:cNvGrpSpPr/>
          <p:nvPr/>
        </p:nvGrpSpPr>
        <p:grpSpPr>
          <a:xfrm>
            <a:off x="5143458" y="1688728"/>
            <a:ext cx="3431345" cy="3225338"/>
            <a:chOff x="423236" y="1314508"/>
            <a:chExt cx="3431345" cy="3225338"/>
          </a:xfrm>
        </p:grpSpPr>
        <p:grpSp>
          <p:nvGrpSpPr>
            <p:cNvPr id="24" name="図形グループ 23"/>
            <p:cNvGrpSpPr/>
            <p:nvPr/>
          </p:nvGrpSpPr>
          <p:grpSpPr>
            <a:xfrm>
              <a:off x="423236" y="1314508"/>
              <a:ext cx="3431345" cy="2883119"/>
              <a:chOff x="423236" y="1314508"/>
              <a:chExt cx="3431345" cy="2883119"/>
            </a:xfrm>
          </p:grpSpPr>
          <p:cxnSp>
            <p:nvCxnSpPr>
              <p:cNvPr id="26" name="直線矢印コネクタ 25"/>
              <p:cNvCxnSpPr/>
              <p:nvPr/>
            </p:nvCxnSpPr>
            <p:spPr>
              <a:xfrm flipV="1">
                <a:off x="1726860" y="1314508"/>
                <a:ext cx="0" cy="21277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/>
              <p:cNvCxnSpPr/>
              <p:nvPr/>
            </p:nvCxnSpPr>
            <p:spPr>
              <a:xfrm rot="5400000" flipV="1">
                <a:off x="2790721" y="2367229"/>
                <a:ext cx="0" cy="212772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/>
              <p:nvPr/>
            </p:nvCxnSpPr>
            <p:spPr>
              <a:xfrm flipH="1">
                <a:off x="423236" y="3442229"/>
                <a:ext cx="1308390" cy="7553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579335" y="1659846"/>
              <a:ext cx="2880000" cy="28800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440000" h="1440000"/>
              <a:bevelB w="1440000" h="144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2311614" y="1565177"/>
            <a:ext cx="110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nucleon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5498" y="5123556"/>
            <a:ext cx="110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nucleon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442837" y="602652"/>
            <a:ext cx="225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Momentum space</a:t>
            </a:r>
            <a:endParaRPr lang="ja-JP" altLang="en-US" dirty="0">
              <a:latin typeface="Century Gothic"/>
              <a:cs typeface="Century Gothic"/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 flipH="1">
            <a:off x="1478183" y="2490789"/>
            <a:ext cx="1122928" cy="2003067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729142" y="2754748"/>
            <a:ext cx="1520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“pairing”</a:t>
            </a:r>
            <a:endParaRPr lang="ja-JP" altLang="en-US" sz="24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7226376" y="2090124"/>
            <a:ext cx="273275" cy="2732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矢印コネクタ 39"/>
          <p:cNvCxnSpPr/>
          <p:nvPr/>
        </p:nvCxnSpPr>
        <p:spPr>
          <a:xfrm flipV="1">
            <a:off x="7703343" y="1923727"/>
            <a:ext cx="0" cy="656551"/>
          </a:xfrm>
          <a:prstGeom prst="straightConnector1">
            <a:avLst/>
          </a:prstGeom>
          <a:ln w="57150" cap="rnd" cmpd="sng">
            <a:solidFill>
              <a:srgbClr val="C0504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6959161" y="1576675"/>
            <a:ext cx="110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entury Gothic"/>
                <a:cs typeface="Century Gothic"/>
              </a:rPr>
              <a:t>n</a:t>
            </a:r>
            <a:r>
              <a:rPr lang="en-US" altLang="ja-JP" dirty="0" smtClean="0">
                <a:latin typeface="Century Gothic"/>
                <a:cs typeface="Century Gothic"/>
              </a:rPr>
              <a:t>ucleon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42" name="円/楕円 41"/>
          <p:cNvSpPr/>
          <p:nvPr/>
        </p:nvSpPr>
        <p:spPr>
          <a:xfrm>
            <a:off x="7480963" y="5234956"/>
            <a:ext cx="785478" cy="78547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矢印コネクタ 42"/>
          <p:cNvCxnSpPr/>
          <p:nvPr/>
        </p:nvCxnSpPr>
        <p:spPr>
          <a:xfrm>
            <a:off x="7381443" y="2396819"/>
            <a:ext cx="409913" cy="2831398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7602599" y="5255790"/>
            <a:ext cx="14877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b="1" dirty="0" smtClean="0">
                <a:latin typeface="Century Gothic"/>
                <a:cs typeface="Century Gothic"/>
              </a:rPr>
              <a:t>D</a:t>
            </a:r>
            <a:r>
              <a:rPr lang="en-US" altLang="ja-JP" sz="2000" b="1" dirty="0" smtClean="0">
                <a:latin typeface="Century Gothic"/>
                <a:cs typeface="Century Gothic"/>
              </a:rPr>
              <a:t> meson</a:t>
            </a:r>
          </a:p>
          <a:p>
            <a:r>
              <a:rPr lang="en-US" altLang="ja-JP" sz="2000" b="1" dirty="0" smtClean="0">
                <a:latin typeface="Century Gothic"/>
                <a:cs typeface="Century Gothic"/>
              </a:rPr>
              <a:t>      ↑↓</a:t>
            </a:r>
            <a:endParaRPr lang="ja-JP" altLang="en-US" sz="2000" b="1" dirty="0">
              <a:latin typeface="Century Gothic"/>
              <a:cs typeface="Century Gothic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5888777" y="4618511"/>
            <a:ext cx="273275" cy="27327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矢印コネクタ 49"/>
          <p:cNvCxnSpPr/>
          <p:nvPr/>
        </p:nvCxnSpPr>
        <p:spPr>
          <a:xfrm>
            <a:off x="5708423" y="4460436"/>
            <a:ext cx="0" cy="656551"/>
          </a:xfrm>
          <a:prstGeom prst="straightConnector1">
            <a:avLst/>
          </a:prstGeom>
          <a:ln w="57150" cap="rnd" cmpd="sng">
            <a:solidFill>
              <a:srgbClr val="C0504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5311649" y="5145836"/>
            <a:ext cx="110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nucleon</a:t>
            </a:r>
            <a:endParaRPr lang="ja-JP" altLang="en-US" dirty="0">
              <a:latin typeface="Century Gothic"/>
              <a:cs typeface="Century Gothic"/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6213216" y="4866036"/>
            <a:ext cx="1315317" cy="515039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6041588" y="3417544"/>
            <a:ext cx="1520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“pairing”</a:t>
            </a:r>
            <a:endParaRPr lang="ja-JP" altLang="en-US" sz="24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849934" y="5435348"/>
            <a:ext cx="1520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“pairing”</a:t>
            </a:r>
            <a:endParaRPr lang="ja-JP" altLang="en-US" sz="24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cxnSp>
        <p:nvCxnSpPr>
          <p:cNvPr id="59" name="直線コネクタ 58"/>
          <p:cNvCxnSpPr/>
          <p:nvPr/>
        </p:nvCxnSpPr>
        <p:spPr>
          <a:xfrm>
            <a:off x="7725000" y="5395271"/>
            <a:ext cx="307112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612758" y="1075657"/>
            <a:ext cx="2878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Superconductivity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479644" y="1075657"/>
            <a:ext cx="2150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Kondo effect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424497" y="6104356"/>
            <a:ext cx="429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Century Gothic"/>
                <a:cs typeface="Century Gothic"/>
              </a:rPr>
              <a:t>→ </a:t>
            </a:r>
            <a:r>
              <a:rPr lang="en-US" altLang="ja-JP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Change of Fermi surface</a:t>
            </a:r>
          </a:p>
          <a:p>
            <a:r>
              <a:rPr lang="en-US" altLang="ja-JP" sz="1200" dirty="0" smtClean="0">
                <a:solidFill>
                  <a:srgbClr val="FF0000"/>
                </a:solidFill>
                <a:latin typeface="Century Gothic"/>
                <a:cs typeface="Century Gothic"/>
              </a:rPr>
              <a:t>          (Thermodynamic property/transport coefficient)</a:t>
            </a:r>
            <a:endParaRPr lang="ja-JP" altLang="en-US" sz="12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6193166" y="669892"/>
            <a:ext cx="3050094" cy="50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50000"/>
              </a:lnSpc>
              <a:spcAft>
                <a:spcPts val="600"/>
              </a:spcAft>
            </a:pPr>
            <a:r>
              <a:rPr lang="en-US" altLang="ja-JP" sz="1050" dirty="0" smtClean="0">
                <a:latin typeface="Century Gothic"/>
                <a:cs typeface="Century Gothic"/>
              </a:rPr>
              <a:t>S.Y.,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Rev. C88, 015201 (2013)</a:t>
            </a:r>
          </a:p>
          <a:p>
            <a:pPr marL="914400" indent="-914400">
              <a:lnSpc>
                <a:spcPct val="50000"/>
              </a:lnSpc>
              <a:spcAft>
                <a:spcPts val="600"/>
              </a:spcAft>
            </a:pPr>
            <a:r>
              <a:rPr lang="en-US" altLang="ja-JP" sz="1050" dirty="0" smtClean="0">
                <a:latin typeface="Century Gothic"/>
                <a:cs typeface="Century Gothic"/>
              </a:rPr>
              <a:t>S.Y., Phys. Rev. C93, 065204 (2016)</a:t>
            </a:r>
          </a:p>
          <a:p>
            <a:pPr marL="914400" indent="-914400">
              <a:lnSpc>
                <a:spcPct val="50000"/>
              </a:lnSpc>
              <a:spcAft>
                <a:spcPts val="600"/>
              </a:spcAft>
            </a:pPr>
            <a:r>
              <a:rPr lang="en-US" altLang="ja-JP" sz="1050" dirty="0" smtClean="0">
                <a:latin typeface="Century Gothic"/>
                <a:cs typeface="Century Gothic"/>
              </a:rPr>
              <a:t>S.Y.</a:t>
            </a:r>
            <a:r>
              <a:rPr lang="en-US" altLang="ja-JP" sz="1050" dirty="0">
                <a:latin typeface="Century Gothic"/>
                <a:cs typeface="Century Gothic"/>
              </a:rPr>
              <a:t>, K</a:t>
            </a:r>
            <a:r>
              <a:rPr lang="en-US" altLang="ja-JP" sz="1050" dirty="0" smtClean="0">
                <a:latin typeface="Century Gothic"/>
                <a:cs typeface="Century Gothic"/>
              </a:rPr>
              <a:t>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Sudoh</a:t>
            </a:r>
            <a:r>
              <a:rPr lang="en-US" altLang="ja-JP" sz="1050" dirty="0" smtClean="0">
                <a:latin typeface="Century Gothic"/>
                <a:cs typeface="Century Gothic"/>
              </a:rPr>
              <a:t>, </a:t>
            </a:r>
            <a:r>
              <a:rPr lang="en-US" altLang="ja-JP" sz="1050" dirty="0">
                <a:latin typeface="Century Gothic"/>
                <a:cs typeface="Century Gothic"/>
              </a:rPr>
              <a:t>Phys. Rev. C95, 034204 (2017</a:t>
            </a:r>
            <a:r>
              <a:rPr lang="en-US" altLang="ja-JP" sz="1050" dirty="0" smtClean="0">
                <a:latin typeface="Century Gothic"/>
                <a:cs typeface="Century Gothic"/>
              </a:rPr>
              <a:t>)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91796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>
                <a:latin typeface="Century Gothic"/>
                <a:cs typeface="Century Gothic"/>
              </a:rPr>
              <a:t> </a:t>
            </a:r>
            <a:r>
              <a:rPr lang="en-US" altLang="ja-JP" sz="2800" dirty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7336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2" y="1077321"/>
            <a:ext cx="9068997" cy="39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9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118830" y="1157141"/>
            <a:ext cx="8832566" cy="792531"/>
            <a:chOff x="118830" y="4454002"/>
            <a:chExt cx="8832566" cy="792531"/>
          </a:xfrm>
        </p:grpSpPr>
        <p:sp>
          <p:nvSpPr>
            <p:cNvPr id="2" name="角丸四角形 1"/>
            <p:cNvSpPr/>
            <p:nvPr/>
          </p:nvSpPr>
          <p:spPr>
            <a:xfrm>
              <a:off x="232491" y="4477092"/>
              <a:ext cx="8679028" cy="76944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18830" y="4454002"/>
              <a:ext cx="883256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4400" dirty="0" smtClean="0">
                  <a:solidFill>
                    <a:schemeClr val="bg1"/>
                  </a:solidFill>
                  <a:latin typeface="Century Gothic"/>
                  <a:ea typeface="HG丸ｺﾞｼｯｸM-PRO"/>
                  <a:cs typeface="Century Gothic"/>
                </a:rPr>
                <a:t>・</a:t>
              </a:r>
              <a:r>
                <a:rPr lang="en-US" altLang="ja-JP" sz="4400" dirty="0" smtClean="0">
                  <a:solidFill>
                    <a:schemeClr val="bg1"/>
                  </a:solidFill>
                  <a:latin typeface="Century Gothic"/>
                  <a:ea typeface="HG丸ｺﾞｼｯｸM-PRO"/>
                  <a:cs typeface="Century Gothic"/>
                </a:rPr>
                <a:t>Heavy mass of charm hadron</a:t>
              </a: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118830" y="2916254"/>
            <a:ext cx="8951038" cy="788159"/>
            <a:chOff x="118830" y="5362022"/>
            <a:chExt cx="8951038" cy="788159"/>
          </a:xfrm>
        </p:grpSpPr>
        <p:sp>
          <p:nvSpPr>
            <p:cNvPr id="11" name="角丸四角形 10"/>
            <p:cNvSpPr/>
            <p:nvPr/>
          </p:nvSpPr>
          <p:spPr>
            <a:xfrm>
              <a:off x="232491" y="5380740"/>
              <a:ext cx="8679028" cy="76944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18830" y="5362022"/>
              <a:ext cx="895103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4400" dirty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・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H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eavy 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uark </a:t>
              </a:r>
              <a:r>
                <a:rPr lang="en-US" altLang="ja-JP" sz="4400" u="sng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S</a:t>
              </a:r>
              <a:r>
                <a:rPr lang="en-US" altLang="ja-JP" sz="4400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ymmetry (HQS)</a:t>
              </a:r>
              <a:endParaRPr lang="ja-JP" altLang="en-US" sz="4400" dirty="0">
                <a:solidFill>
                  <a:srgbClr val="FFFFFF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282426" y="1972148"/>
            <a:ext cx="457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m</a:t>
            </a:r>
            <a:r>
              <a:rPr lang="en-US" altLang="ja-JP" sz="2400" baseline="-25000" dirty="0" smtClean="0">
                <a:latin typeface="Century Gothic"/>
                <a:cs typeface="Century Gothic"/>
              </a:rPr>
              <a:t>c</a:t>
            </a:r>
            <a:r>
              <a:rPr lang="en-US" altLang="ja-JP" sz="2400" dirty="0" smtClean="0">
                <a:latin typeface="Century Gothic"/>
                <a:cs typeface="Century Gothic"/>
              </a:rPr>
              <a:t>=1.3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GeV</a:t>
            </a:r>
            <a:r>
              <a:rPr lang="en-US" altLang="ja-JP" sz="2400" dirty="0" smtClean="0">
                <a:latin typeface="Century Gothic"/>
                <a:cs typeface="Century Gothic"/>
              </a:rPr>
              <a:t> and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m</a:t>
            </a:r>
            <a:r>
              <a:rPr lang="en-US" altLang="ja-JP" sz="2400" baseline="-25000" dirty="0" err="1" smtClean="0">
                <a:latin typeface="Century Gothic"/>
                <a:cs typeface="Century Gothic"/>
              </a:rPr>
              <a:t>b</a:t>
            </a:r>
            <a:r>
              <a:rPr lang="en-US" altLang="ja-JP" sz="2400" dirty="0" smtClean="0">
                <a:latin typeface="Century Gothic"/>
                <a:cs typeface="Century Gothic"/>
              </a:rPr>
              <a:t>=4.7 </a:t>
            </a:r>
            <a:r>
              <a:rPr lang="en-US" altLang="ja-JP" sz="2400" dirty="0" err="1" smtClean="0">
                <a:latin typeface="Century Gothic"/>
                <a:cs typeface="Century Gothic"/>
              </a:rPr>
              <a:t>GeV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84034" y="3735331"/>
            <a:ext cx="7375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spin = light quark spin x heavy quark spin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530672" y="4926055"/>
            <a:ext cx="8082657" cy="1569660"/>
            <a:chOff x="220568" y="5157744"/>
            <a:chExt cx="7510986" cy="1569660"/>
          </a:xfrm>
        </p:grpSpPr>
        <p:sp>
          <p:nvSpPr>
            <p:cNvPr id="15" name="角丸四角形 14"/>
            <p:cNvSpPr/>
            <p:nvPr/>
          </p:nvSpPr>
          <p:spPr>
            <a:xfrm>
              <a:off x="220568" y="5316600"/>
              <a:ext cx="7499064" cy="1346664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40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51098" y="5157744"/>
              <a:ext cx="74804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b="1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Kondo</a:t>
              </a:r>
              <a:r>
                <a:rPr lang="ja-JP" altLang="en-US" sz="9600" b="1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sz="9600" b="1" dirty="0" smtClean="0">
                  <a:solidFill>
                    <a:srgbClr val="FFFFFF"/>
                  </a:solidFill>
                  <a:latin typeface="Century Gothic"/>
                  <a:ea typeface="HG丸ｺﾞｼｯｸM-PRO"/>
                  <a:cs typeface="Century Gothic"/>
                </a:rPr>
                <a:t>effect</a:t>
              </a:r>
              <a:endParaRPr lang="ja-JP" altLang="en-US" sz="9600" b="1" dirty="0">
                <a:solidFill>
                  <a:srgbClr val="FFFFFF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18" name="右矢印 17"/>
          <p:cNvSpPr/>
          <p:nvPr/>
        </p:nvSpPr>
        <p:spPr>
          <a:xfrm rot="5400000">
            <a:off x="4283760" y="4332643"/>
            <a:ext cx="576481" cy="72280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97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63146" y="1453049"/>
            <a:ext cx="861649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5500" dirty="0" smtClean="0">
                <a:latin typeface="Century Gothic"/>
                <a:cs typeface="Century Gothic"/>
              </a:rPr>
              <a:t>What’s “Kondo effect” </a:t>
            </a:r>
            <a:r>
              <a:rPr lang="en-US" altLang="ja-JP" sz="5500" dirty="0" smtClean="0">
                <a:latin typeface="HG丸ｺﾞｼｯｸM-PRO"/>
                <a:ea typeface="HG丸ｺﾞｼｯｸM-PRO"/>
                <a:cs typeface="HG丸ｺﾞｼｯｸM-PRO"/>
              </a:rPr>
              <a:t>?</a:t>
            </a:r>
            <a:endParaRPr lang="ja-JP" altLang="en-US" sz="5500" dirty="0">
              <a:latin typeface="Century Gothic"/>
              <a:cs typeface="Century Gothic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308" y="3051729"/>
            <a:ext cx="1477620" cy="22350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190" y="3051729"/>
            <a:ext cx="1477620" cy="223505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alphaModFix/>
            <a:lum/>
          </a:blip>
          <a:stretch>
            <a:fillRect/>
          </a:stretch>
        </p:blipFill>
        <p:spPr>
          <a:xfrm>
            <a:off x="5296356" y="3051729"/>
            <a:ext cx="1477620" cy="223505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745660" y="5805822"/>
            <a:ext cx="165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cap="small" dirty="0" smtClean="0">
                <a:latin typeface="Century Gothic"/>
                <a:cs typeface="Century Gothic"/>
              </a:rPr>
              <a:t>Jun Kondo</a:t>
            </a:r>
          </a:p>
          <a:p>
            <a:pPr algn="ctr"/>
            <a:r>
              <a:rPr lang="en-US" altLang="ja-JP" sz="1600" cap="small" dirty="0" smtClean="0">
                <a:latin typeface="Century Gothic"/>
                <a:cs typeface="Century Gothic"/>
              </a:rPr>
              <a:t>(1930-)</a:t>
            </a:r>
            <a:endParaRPr kumimoji="1" lang="ja-JP" altLang="en-US" sz="1600" cap="small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5022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7916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262764" y="652751"/>
            <a:ext cx="6281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000" dirty="0" smtClean="0">
                <a:latin typeface="Century Gothic"/>
                <a:cs typeface="Century Gothic"/>
              </a:rPr>
              <a:t>Original Work: J. Kondo </a:t>
            </a:r>
            <a:r>
              <a:rPr lang="en-US" altLang="ja-JP" sz="1600" dirty="0" smtClean="0">
                <a:latin typeface="Century Gothic"/>
                <a:cs typeface="Century Gothic"/>
              </a:rPr>
              <a:t>(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600" dirty="0" smtClean="0">
                <a:latin typeface="Century Gothic"/>
                <a:cs typeface="Century Gothic"/>
              </a:rPr>
              <a:t>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Theor</a:t>
            </a:r>
            <a:r>
              <a:rPr lang="en-US" altLang="ja-JP" sz="1600" dirty="0" smtClean="0">
                <a:latin typeface="Century Gothic"/>
                <a:cs typeface="Century Gothic"/>
              </a:rPr>
              <a:t>. Phys. 32, 37 (1964)) 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tretch>
            <a:fillRect/>
          </a:stretch>
        </p:blipFill>
        <p:spPr>
          <a:xfrm>
            <a:off x="205524" y="1636285"/>
            <a:ext cx="7422252" cy="3146009"/>
          </a:xfrm>
          <a:prstGeom prst="rect">
            <a:avLst/>
          </a:prstGeom>
        </p:spPr>
      </p:pic>
      <p:cxnSp>
        <p:nvCxnSpPr>
          <p:cNvPr id="3" name="直線矢印コネクタ 2"/>
          <p:cNvCxnSpPr/>
          <p:nvPr/>
        </p:nvCxnSpPr>
        <p:spPr>
          <a:xfrm flipH="1">
            <a:off x="4749655" y="3135123"/>
            <a:ext cx="329347" cy="1046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6382679" y="2419498"/>
            <a:ext cx="2000470" cy="157341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6692637" y="2767877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7032594" y="3567168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7443603" y="3071340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7907905" y="3602406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8042768" y="2588866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7281519" y="2624066"/>
            <a:ext cx="134863" cy="13486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8017332" y="3072360"/>
            <a:ext cx="68756" cy="68756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2" idx="1"/>
            <a:endCxn id="14" idx="3"/>
          </p:cNvCxnSpPr>
          <p:nvPr/>
        </p:nvCxnSpPr>
        <p:spPr>
          <a:xfrm flipV="1">
            <a:off x="6382679" y="2882990"/>
            <a:ext cx="329708" cy="323213"/>
          </a:xfrm>
          <a:prstGeom prst="line">
            <a:avLst/>
          </a:prstGeom>
          <a:ln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>
            <a:stCxn id="14" idx="4"/>
            <a:endCxn id="43" idx="1"/>
          </p:cNvCxnSpPr>
          <p:nvPr/>
        </p:nvCxnSpPr>
        <p:spPr>
          <a:xfrm>
            <a:off x="6760069" y="2902740"/>
            <a:ext cx="292275" cy="684178"/>
          </a:xfrm>
          <a:prstGeom prst="line">
            <a:avLst/>
          </a:prstGeom>
          <a:ln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>
            <a:stCxn id="44" idx="3"/>
            <a:endCxn id="43" idx="7"/>
          </p:cNvCxnSpPr>
          <p:nvPr/>
        </p:nvCxnSpPr>
        <p:spPr>
          <a:xfrm flipH="1">
            <a:off x="7147707" y="3186453"/>
            <a:ext cx="315646" cy="400465"/>
          </a:xfrm>
          <a:prstGeom prst="line">
            <a:avLst/>
          </a:prstGeom>
          <a:ln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>
            <a:endCxn id="44" idx="6"/>
          </p:cNvCxnSpPr>
          <p:nvPr/>
        </p:nvCxnSpPr>
        <p:spPr>
          <a:xfrm flipH="1">
            <a:off x="7578466" y="3105718"/>
            <a:ext cx="424024" cy="33054"/>
          </a:xfrm>
          <a:prstGeom prst="line">
            <a:avLst/>
          </a:prstGeom>
          <a:ln>
            <a:solidFill>
              <a:srgbClr val="F79646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>
            <a:endCxn id="14" idx="7"/>
          </p:cNvCxnSpPr>
          <p:nvPr/>
        </p:nvCxnSpPr>
        <p:spPr>
          <a:xfrm flipH="1">
            <a:off x="6807750" y="2132537"/>
            <a:ext cx="292276" cy="6550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5664008" y="1424651"/>
            <a:ext cx="3324924" cy="707886"/>
          </a:xfrm>
          <a:prstGeom prst="rect">
            <a:avLst/>
          </a:prstGeom>
          <a:noFill/>
          <a:ln w="19050" cmpd="sng">
            <a:solidFill>
              <a:srgbClr val="C0504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Impurity atom with spin ½</a:t>
            </a:r>
          </a:p>
          <a:p>
            <a:pPr algn="ctr"/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with T</a:t>
            </a:r>
            <a:r>
              <a:rPr kumimoji="1" lang="en-US" altLang="ja-JP" sz="20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a</a:t>
            </a:r>
            <a:r>
              <a:rPr kumimoji="1" lang="ja-JP" altLang="en-US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・</a:t>
            </a:r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T</a:t>
            </a:r>
            <a:r>
              <a:rPr lang="en-US" altLang="ja-JP" sz="20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a</a:t>
            </a:r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interaction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443603" y="2762018"/>
            <a:ext cx="1015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electron</a:t>
            </a: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6327541" y="3690793"/>
            <a:ext cx="76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Century Gothic"/>
                <a:cs typeface="Century Gothic"/>
              </a:rPr>
              <a:t>metal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461175" y="4749026"/>
            <a:ext cx="361487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ja-JP" altLang="ja-JP" dirty="0" smtClean="0">
                <a:latin typeface="Century Gothic"/>
                <a:cs typeface="Century Gothic"/>
              </a:rPr>
              <a:t>T</a:t>
            </a:r>
            <a:r>
              <a:rPr lang="en-US" altLang="ja-JP" baseline="30000" dirty="0" smtClean="0">
                <a:latin typeface="Century Gothic"/>
                <a:cs typeface="Century Gothic"/>
              </a:rPr>
              <a:t>1</a:t>
            </a:r>
            <a:r>
              <a:rPr lang="en-US" altLang="ja-JP" dirty="0" smtClean="0">
                <a:latin typeface="Century Gothic"/>
                <a:cs typeface="Century Gothic"/>
              </a:rPr>
              <a:t>, ..., T</a:t>
            </a:r>
            <a:r>
              <a:rPr lang="en-US" altLang="ja-JP" baseline="30000" dirty="0" smtClean="0">
                <a:latin typeface="Century Gothic"/>
                <a:cs typeface="Century Gothic"/>
              </a:rPr>
              <a:t>n^2-1</a:t>
            </a:r>
            <a:r>
              <a:rPr lang="en-US" altLang="ja-JP" dirty="0" smtClean="0">
                <a:latin typeface="Century Gothic"/>
                <a:cs typeface="Century Gothic"/>
              </a:rPr>
              <a:t>: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generators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of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SU(n)</a:t>
            </a:r>
          </a:p>
          <a:p>
            <a:pPr marL="457200" indent="-457200" algn="ctr"/>
            <a:r>
              <a:rPr lang="en-US" altLang="ja-JP" dirty="0" smtClean="0">
                <a:latin typeface="Century Gothic"/>
                <a:cs typeface="Century Gothic"/>
              </a:rPr>
              <a:t>(</a:t>
            </a:r>
            <a:r>
              <a:rPr lang="en-US" altLang="ja-JP" dirty="0">
                <a:latin typeface="Century Gothic"/>
                <a:cs typeface="Century Gothic"/>
              </a:rPr>
              <a:t>n=2</a:t>
            </a:r>
            <a:r>
              <a:rPr lang="ja-JP" altLang="en-US" dirty="0">
                <a:latin typeface="Century Gothic"/>
                <a:cs typeface="Century Gothic"/>
              </a:rPr>
              <a:t> </a:t>
            </a:r>
            <a:r>
              <a:rPr lang="en-US" altLang="ja-JP" dirty="0">
                <a:latin typeface="Century Gothic"/>
                <a:cs typeface="Century Gothic"/>
              </a:rPr>
              <a:t>for</a:t>
            </a:r>
            <a:r>
              <a:rPr lang="ja-JP" altLang="en-US" dirty="0">
                <a:latin typeface="Century Gothic"/>
                <a:cs typeface="Century Gothic"/>
              </a:rPr>
              <a:t> </a:t>
            </a:r>
            <a:r>
              <a:rPr lang="en-US" altLang="ja-JP" dirty="0">
                <a:latin typeface="Century Gothic"/>
                <a:cs typeface="Century Gothic"/>
              </a:rPr>
              <a:t>spin</a:t>
            </a:r>
            <a:r>
              <a:rPr lang="ja-JP" altLang="en-US" dirty="0">
                <a:latin typeface="Century Gothic"/>
                <a:cs typeface="Century Gothic"/>
              </a:rPr>
              <a:t> </a:t>
            </a:r>
            <a:r>
              <a:rPr lang="en-US" altLang="ja-JP" dirty="0">
                <a:latin typeface="Century Gothic"/>
                <a:cs typeface="Century Gothic"/>
              </a:rPr>
              <a:t>½</a:t>
            </a:r>
            <a:r>
              <a:rPr lang="en-US" altLang="ja-JP" dirty="0" smtClean="0">
                <a:latin typeface="Century Gothic"/>
                <a:cs typeface="Century Gothic"/>
              </a:rPr>
              <a:t>)</a:t>
            </a:r>
            <a:endParaRPr lang="en-US" altLang="ja-JP" dirty="0">
              <a:latin typeface="Century Gothic"/>
              <a:cs typeface="Century Gothic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96205" y="2939332"/>
            <a:ext cx="15728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T</a:t>
            </a:r>
            <a:r>
              <a:rPr kumimoji="1" lang="en-US" altLang="ja-JP" sz="20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2</a:t>
            </a:r>
            <a:endParaRPr lang="en-US" altLang="ja-JP" sz="2000" dirty="0">
              <a:solidFill>
                <a:schemeClr val="accent2"/>
              </a:solidFill>
              <a:latin typeface="Century Gothic"/>
              <a:cs typeface="Century Gothic"/>
            </a:endParaRPr>
          </a:p>
          <a:p>
            <a:pPr algn="ctr"/>
            <a:r>
              <a:rPr kumimoji="1" lang="en-US" altLang="ja-JP" sz="14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(e</a:t>
            </a:r>
            <a:r>
              <a:rPr kumimoji="1" lang="en-US" altLang="ja-JP" sz="14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-</a:t>
            </a:r>
            <a:r>
              <a:rPr kumimoji="1" lang="en-US" altLang="ja-JP" sz="14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e</a:t>
            </a:r>
            <a:r>
              <a:rPr kumimoji="1" lang="en-US" altLang="ja-JP" sz="14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- </a:t>
            </a:r>
            <a:r>
              <a:rPr kumimoji="1" lang="en-US" altLang="ja-JP" sz="14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scattering)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10971" y="4644394"/>
            <a:ext cx="116904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Log T/T</a:t>
            </a:r>
            <a:r>
              <a:rPr kumimoji="1" lang="en-US" altLang="ja-JP" sz="20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K</a:t>
            </a:r>
          </a:p>
          <a:p>
            <a:pPr algn="ctr"/>
            <a:r>
              <a:rPr kumimoji="1" lang="en-US" altLang="ja-JP" sz="14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(quantum)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202452" y="4879725"/>
            <a:ext cx="271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T</a:t>
            </a:r>
            <a:r>
              <a:rPr kumimoji="1" lang="en-US" altLang="ja-JP" b="1" baseline="-25000" dirty="0" smtClean="0">
                <a:solidFill>
                  <a:srgbClr val="C0504D"/>
                </a:solidFill>
                <a:latin typeface="Century Gothic"/>
                <a:cs typeface="Century Gothic"/>
              </a:rPr>
              <a:t>K</a:t>
            </a:r>
            <a:r>
              <a:rPr kumimoji="1"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: Kondo temperature</a:t>
            </a:r>
            <a:endParaRPr kumimoji="1" lang="en-US" altLang="ja-JP" b="1" baseline="-25000" dirty="0" smtClean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cxnSp>
        <p:nvCxnSpPr>
          <p:cNvPr id="57" name="直線矢印コネクタ 56"/>
          <p:cNvCxnSpPr/>
          <p:nvPr/>
        </p:nvCxnSpPr>
        <p:spPr>
          <a:xfrm flipV="1">
            <a:off x="1431098" y="4279302"/>
            <a:ext cx="110618" cy="3650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 flipV="1">
            <a:off x="2890853" y="4635876"/>
            <a:ext cx="0" cy="292958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図形グループ 59"/>
          <p:cNvGrpSpPr/>
          <p:nvPr/>
        </p:nvGrpSpPr>
        <p:grpSpPr>
          <a:xfrm>
            <a:off x="78556" y="5351780"/>
            <a:ext cx="5269274" cy="1465246"/>
            <a:chOff x="78556" y="5351780"/>
            <a:chExt cx="5269274" cy="1465246"/>
          </a:xfrm>
        </p:grpSpPr>
        <p:sp>
          <p:nvSpPr>
            <p:cNvPr id="61" name="テキスト ボックス 60"/>
            <p:cNvSpPr txBox="1"/>
            <p:nvPr/>
          </p:nvSpPr>
          <p:spPr>
            <a:xfrm>
              <a:off x="414969" y="6232250"/>
              <a:ext cx="99257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impurity</a:t>
              </a:r>
            </a:p>
            <a:p>
              <a:pPr algn="ctr"/>
              <a:r>
                <a:rPr lang="en-US" altLang="ja-JP" sz="16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spin</a:t>
              </a:r>
              <a:endParaRPr kumimoji="1" lang="en-US" altLang="ja-JP" sz="1600" b="1" dirty="0" smtClean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1559905" y="6232250"/>
              <a:ext cx="10151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electron</a:t>
              </a:r>
            </a:p>
            <a:p>
              <a:pPr algn="ctr"/>
              <a:r>
                <a:rPr lang="en-US" altLang="ja-JP" sz="1600" b="1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spin</a:t>
              </a:r>
              <a:endParaRPr kumimoji="1" lang="en-US" altLang="ja-JP" sz="1600" b="1" dirty="0" smtClean="0">
                <a:solidFill>
                  <a:schemeClr val="accent6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63" name="図形グループ 62"/>
            <p:cNvGrpSpPr/>
            <p:nvPr/>
          </p:nvGrpSpPr>
          <p:grpSpPr>
            <a:xfrm>
              <a:off x="988151" y="5351780"/>
              <a:ext cx="916868" cy="916868"/>
              <a:chOff x="1068966" y="5351780"/>
              <a:chExt cx="916868" cy="916868"/>
            </a:xfrm>
          </p:grpSpPr>
          <p:sp>
            <p:nvSpPr>
              <p:cNvPr id="81" name="上矢印 80"/>
              <p:cNvSpPr/>
              <p:nvPr/>
            </p:nvSpPr>
            <p:spPr>
              <a:xfrm>
                <a:off x="1181861" y="5470541"/>
                <a:ext cx="334149" cy="615042"/>
              </a:xfrm>
              <a:prstGeom prst="upArrow">
                <a:avLst>
                  <a:gd name="adj1" fmla="val 26140"/>
                  <a:gd name="adj2" fmla="val 94312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上矢印 81"/>
              <p:cNvSpPr/>
              <p:nvPr/>
            </p:nvSpPr>
            <p:spPr>
              <a:xfrm flipV="1">
                <a:off x="1538790" y="5531824"/>
                <a:ext cx="334149" cy="615042"/>
              </a:xfrm>
              <a:prstGeom prst="upArrow">
                <a:avLst>
                  <a:gd name="adj1" fmla="val 26140"/>
                  <a:gd name="adj2" fmla="val 9431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円/楕円 82"/>
              <p:cNvSpPr/>
              <p:nvPr/>
            </p:nvSpPr>
            <p:spPr>
              <a:xfrm>
                <a:off x="1068966" y="5351780"/>
                <a:ext cx="916868" cy="916868"/>
              </a:xfrm>
              <a:prstGeom prst="ellipse">
                <a:avLst/>
              </a:prstGeom>
              <a:noFill/>
              <a:ln w="1270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4" name="図形グループ 63"/>
            <p:cNvGrpSpPr/>
            <p:nvPr/>
          </p:nvGrpSpPr>
          <p:grpSpPr>
            <a:xfrm>
              <a:off x="4208994" y="5470541"/>
              <a:ext cx="1025883" cy="676325"/>
              <a:chOff x="939416" y="5470541"/>
              <a:chExt cx="1025883" cy="676325"/>
            </a:xfrm>
          </p:grpSpPr>
          <p:sp>
            <p:nvSpPr>
              <p:cNvPr id="79" name="上矢印 78"/>
              <p:cNvSpPr/>
              <p:nvPr/>
            </p:nvSpPr>
            <p:spPr>
              <a:xfrm>
                <a:off x="939416" y="5470541"/>
                <a:ext cx="334149" cy="615042"/>
              </a:xfrm>
              <a:prstGeom prst="upArrow">
                <a:avLst>
                  <a:gd name="adj1" fmla="val 26140"/>
                  <a:gd name="adj2" fmla="val 94312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上矢印 79"/>
              <p:cNvSpPr/>
              <p:nvPr/>
            </p:nvSpPr>
            <p:spPr>
              <a:xfrm flipV="1">
                <a:off x="1631150" y="5531824"/>
                <a:ext cx="334149" cy="615042"/>
              </a:xfrm>
              <a:prstGeom prst="upArrow">
                <a:avLst>
                  <a:gd name="adj1" fmla="val 26140"/>
                  <a:gd name="adj2" fmla="val 94312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65" name="直線コネクタ 64"/>
            <p:cNvCxnSpPr>
              <a:endCxn id="61" idx="0"/>
            </p:cNvCxnSpPr>
            <p:nvPr/>
          </p:nvCxnSpPr>
          <p:spPr>
            <a:xfrm flipH="1">
              <a:off x="911259" y="5872215"/>
              <a:ext cx="357343" cy="360035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>
              <a:endCxn id="62" idx="0"/>
            </p:cNvCxnSpPr>
            <p:nvPr/>
          </p:nvCxnSpPr>
          <p:spPr>
            <a:xfrm>
              <a:off x="1611808" y="5907493"/>
              <a:ext cx="455658" cy="324757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>
              <a:off x="2067466" y="5807699"/>
              <a:ext cx="1978427" cy="0"/>
            </a:xfrm>
            <a:prstGeom prst="line">
              <a:avLst/>
            </a:prstGeom>
            <a:ln w="9525" cmpd="sng">
              <a:solidFill>
                <a:srgbClr val="000000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テキスト ボックス 70"/>
            <p:cNvSpPr txBox="1"/>
            <p:nvPr/>
          </p:nvSpPr>
          <p:spPr>
            <a:xfrm>
              <a:off x="78556" y="5633500"/>
              <a:ext cx="9433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Century Gothic"/>
                  <a:cs typeface="Century Gothic"/>
                </a:rPr>
                <a:t>“bound”</a:t>
              </a:r>
            </a:p>
            <a:p>
              <a:pPr algn="ctr"/>
              <a:r>
                <a:rPr lang="en-US" altLang="ja-JP" sz="1400" dirty="0" smtClean="0">
                  <a:latin typeface="Century Gothic"/>
                  <a:cs typeface="Century Gothic"/>
                </a:rPr>
                <a:t>B.E. ≈ T</a:t>
              </a:r>
              <a:r>
                <a:rPr lang="en-US" altLang="ja-JP" sz="1400" baseline="-25000" dirty="0" smtClean="0">
                  <a:latin typeface="Century Gothic"/>
                  <a:cs typeface="Century Gothic"/>
                </a:rPr>
                <a:t>K</a:t>
              </a:r>
              <a:endParaRPr lang="en-US" altLang="ja-JP" sz="1400" dirty="0">
                <a:latin typeface="Century Gothic"/>
                <a:cs typeface="Century Gothic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4060298" y="6233707"/>
              <a:ext cx="1287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Century Gothic"/>
                  <a:cs typeface="Century Gothic"/>
                </a:rPr>
                <a:t>“not bound”</a:t>
              </a:r>
              <a:endParaRPr lang="en-US" altLang="ja-JP" sz="1400" dirty="0">
                <a:latin typeface="Century Gothic"/>
                <a:cs typeface="Century Gothic"/>
              </a:endParaRP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1879402" y="5495000"/>
              <a:ext cx="55618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457200" indent="-457200" algn="ctr"/>
              <a:r>
                <a:rPr lang="en-US" altLang="ja-JP" sz="1200" dirty="0" smtClean="0">
                  <a:latin typeface="Century Gothic"/>
                  <a:cs typeface="Century Gothic"/>
                </a:rPr>
                <a:t>Low</a:t>
              </a:r>
              <a:endParaRPr lang="en-US" altLang="ja-JP" sz="1200" dirty="0">
                <a:latin typeface="Century Gothic"/>
                <a:cs typeface="Century Gothic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3686524" y="5494671"/>
              <a:ext cx="55618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457200" indent="-457200" algn="ctr"/>
              <a:r>
                <a:rPr lang="en-US" altLang="ja-JP" sz="1200" dirty="0" smtClean="0">
                  <a:latin typeface="Century Gothic"/>
                  <a:cs typeface="Century Gothic"/>
                </a:rPr>
                <a:t>High</a:t>
              </a:r>
              <a:endParaRPr lang="en-US" altLang="ja-JP" sz="1200" dirty="0">
                <a:latin typeface="Century Gothic"/>
                <a:cs typeface="Century Gothic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2405057" y="5786108"/>
              <a:ext cx="1296143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457200" indent="-457200" algn="ctr"/>
              <a:r>
                <a:rPr lang="en-US" altLang="ja-JP" sz="1200" dirty="0" smtClean="0">
                  <a:latin typeface="Century Gothic"/>
                  <a:cs typeface="Century Gothic"/>
                </a:rPr>
                <a:t>Energy scale</a:t>
              </a:r>
            </a:p>
            <a:p>
              <a:pPr marL="457200" indent="-457200" algn="ctr"/>
              <a:r>
                <a:rPr lang="en-US" altLang="ja-JP" sz="1200" dirty="0" smtClean="0">
                  <a:latin typeface="Century Gothic"/>
                  <a:cs typeface="Century Gothic"/>
                </a:rPr>
                <a:t>(temperature)</a:t>
              </a:r>
              <a:endParaRPr lang="en-US" altLang="ja-JP" sz="1200" dirty="0">
                <a:latin typeface="Century Gothic"/>
                <a:cs typeface="Century Gothic"/>
              </a:endParaRPr>
            </a:p>
          </p:txBody>
        </p:sp>
        <p:cxnSp>
          <p:nvCxnSpPr>
            <p:cNvPr id="76" name="直線コネクタ 75"/>
            <p:cNvCxnSpPr/>
            <p:nvPr/>
          </p:nvCxnSpPr>
          <p:spPr>
            <a:xfrm>
              <a:off x="2575027" y="5730875"/>
              <a:ext cx="0" cy="76824"/>
            </a:xfrm>
            <a:prstGeom prst="line">
              <a:avLst/>
            </a:prstGeom>
            <a:ln w="9525" cmpd="sng">
              <a:solidFill>
                <a:srgbClr val="000000"/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テキスト ボックス 76"/>
            <p:cNvSpPr txBox="1"/>
            <p:nvPr/>
          </p:nvSpPr>
          <p:spPr>
            <a:xfrm>
              <a:off x="2420837" y="538334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T</a:t>
              </a:r>
              <a:r>
                <a:rPr kumimoji="1" lang="en-US" altLang="ja-JP" b="1" baseline="-250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K</a:t>
              </a:r>
            </a:p>
          </p:txBody>
        </p:sp>
      </p:grpSp>
      <p:pic>
        <p:nvPicPr>
          <p:cNvPr id="84" name="図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05" y="5048808"/>
            <a:ext cx="785380" cy="693098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04" y="5051128"/>
            <a:ext cx="713982" cy="690778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213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262764" y="652751"/>
            <a:ext cx="6281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000" dirty="0" smtClean="0">
                <a:latin typeface="Century Gothic"/>
                <a:cs typeface="Century Gothic"/>
              </a:rPr>
              <a:t>Original Work: J. Kondo </a:t>
            </a:r>
            <a:r>
              <a:rPr lang="en-US" altLang="ja-JP" sz="1600" dirty="0" smtClean="0">
                <a:latin typeface="Century Gothic"/>
                <a:cs typeface="Century Gothic"/>
              </a:rPr>
              <a:t>(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600" dirty="0" smtClean="0">
                <a:latin typeface="Century Gothic"/>
                <a:cs typeface="Century Gothic"/>
              </a:rPr>
              <a:t>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Theor</a:t>
            </a:r>
            <a:r>
              <a:rPr lang="en-US" altLang="ja-JP" sz="1600" dirty="0" smtClean="0">
                <a:latin typeface="Century Gothic"/>
                <a:cs typeface="Century Gothic"/>
              </a:rPr>
              <a:t>. Phys. 32, 37 (1964)) 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99114" y="1097813"/>
            <a:ext cx="2603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dirty="0" smtClean="0">
                <a:latin typeface="Century Gothic"/>
                <a:cs typeface="Century Gothic"/>
              </a:rPr>
              <a:t>Scattering amplitude: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4652334" y="2284992"/>
            <a:ext cx="421572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altLang="ja-JP" dirty="0">
                <a:latin typeface="Century Gothic"/>
                <a:cs typeface="Century Gothic"/>
              </a:rPr>
              <a:t>k</a:t>
            </a:r>
            <a:r>
              <a:rPr lang="en-US" altLang="ja-JP" dirty="0" smtClean="0">
                <a:latin typeface="Century Gothic"/>
                <a:cs typeface="Century Gothic"/>
              </a:rPr>
              <a:t>, </a:t>
            </a:r>
            <a:r>
              <a:rPr lang="en-US" altLang="ja-JP" dirty="0">
                <a:latin typeface="Century Gothic"/>
                <a:cs typeface="Century Gothic"/>
              </a:rPr>
              <a:t>l</a:t>
            </a:r>
            <a:r>
              <a:rPr lang="en-US" altLang="ja-JP" dirty="0" smtClean="0">
                <a:latin typeface="Century Gothic"/>
                <a:cs typeface="Century Gothic"/>
              </a:rPr>
              <a:t>, </a:t>
            </a:r>
            <a:r>
              <a:rPr lang="en-US" altLang="ja-JP" dirty="0" err="1" smtClean="0">
                <a:latin typeface="Century Gothic"/>
                <a:cs typeface="Century Gothic"/>
              </a:rPr>
              <a:t>i</a:t>
            </a:r>
            <a:r>
              <a:rPr lang="en-US" altLang="ja-JP" dirty="0" smtClean="0">
                <a:latin typeface="Century Gothic"/>
                <a:cs typeface="Century Gothic"/>
              </a:rPr>
              <a:t>, j=↑, ↓ in SU(</a:t>
            </a:r>
            <a:r>
              <a:rPr lang="en-US" altLang="ja-JP" i="1" dirty="0" smtClean="0">
                <a:latin typeface="Century Gothic"/>
                <a:cs typeface="Century Gothic"/>
              </a:rPr>
              <a:t>n</a:t>
            </a:r>
            <a:r>
              <a:rPr lang="en-US" altLang="ja-JP" dirty="0" smtClean="0">
                <a:latin typeface="Century Gothic"/>
                <a:cs typeface="Century Gothic"/>
              </a:rPr>
              <a:t>) (</a:t>
            </a:r>
            <a:r>
              <a:rPr lang="en-US" altLang="ja-JP" i="1" dirty="0" smtClean="0">
                <a:latin typeface="Century Gothic"/>
                <a:cs typeface="Century Gothic"/>
              </a:rPr>
              <a:t>n</a:t>
            </a:r>
            <a:r>
              <a:rPr lang="en-US" altLang="ja-JP" dirty="0" smtClean="0">
                <a:latin typeface="Century Gothic"/>
                <a:cs typeface="Century Gothic"/>
              </a:rPr>
              <a:t>=2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for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spin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½)</a:t>
            </a:r>
          </a:p>
          <a:p>
            <a:pPr marL="457200" indent="-457200"/>
            <a:r>
              <a:rPr lang="ja-JP" altLang="ja-JP" dirty="0" smtClean="0">
                <a:latin typeface="Century Gothic"/>
                <a:cs typeface="Century Gothic"/>
              </a:rPr>
              <a:t>T</a:t>
            </a:r>
            <a:r>
              <a:rPr lang="en-US" altLang="ja-JP" baseline="30000" dirty="0" smtClean="0">
                <a:latin typeface="Century Gothic"/>
                <a:cs typeface="Century Gothic"/>
              </a:rPr>
              <a:t>1</a:t>
            </a:r>
            <a:r>
              <a:rPr lang="en-US" altLang="ja-JP" dirty="0" smtClean="0">
                <a:latin typeface="Century Gothic"/>
                <a:cs typeface="Century Gothic"/>
              </a:rPr>
              <a:t>, ..., T</a:t>
            </a:r>
            <a:r>
              <a:rPr lang="en-US" altLang="ja-JP" baseline="30000" dirty="0" smtClean="0">
                <a:latin typeface="Century Gothic"/>
                <a:cs typeface="Century Gothic"/>
              </a:rPr>
              <a:t>n^2-1</a:t>
            </a:r>
            <a:r>
              <a:rPr lang="en-US" altLang="ja-JP" dirty="0" smtClean="0">
                <a:latin typeface="Century Gothic"/>
                <a:cs typeface="Century Gothic"/>
              </a:rPr>
              <a:t>: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generators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of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SU(</a:t>
            </a:r>
            <a:r>
              <a:rPr lang="en-US" altLang="ja-JP" i="1" dirty="0" smtClean="0">
                <a:latin typeface="Century Gothic"/>
                <a:cs typeface="Century Gothic"/>
              </a:rPr>
              <a:t>n</a:t>
            </a:r>
            <a:r>
              <a:rPr lang="en-US" altLang="ja-JP" dirty="0" smtClean="0">
                <a:latin typeface="Century Gothic"/>
                <a:cs typeface="Century Gothic"/>
              </a:rPr>
              <a:t>)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387539" y="2398852"/>
            <a:ext cx="1558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impurity atom</a:t>
            </a:r>
          </a:p>
        </p:txBody>
      </p:sp>
      <p:sp>
        <p:nvSpPr>
          <p:cNvPr id="58" name="正方形/長方形 57"/>
          <p:cNvSpPr/>
          <p:nvPr/>
        </p:nvSpPr>
        <p:spPr>
          <a:xfrm>
            <a:off x="808498" y="1552999"/>
            <a:ext cx="1015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electron</a:t>
            </a:r>
          </a:p>
        </p:txBody>
      </p:sp>
      <p:cxnSp>
        <p:nvCxnSpPr>
          <p:cNvPr id="34" name="直線コネクタ 33"/>
          <p:cNvCxnSpPr/>
          <p:nvPr/>
        </p:nvCxnSpPr>
        <p:spPr>
          <a:xfrm>
            <a:off x="2109748" y="2596113"/>
            <a:ext cx="1711610" cy="1188"/>
          </a:xfrm>
          <a:prstGeom prst="line">
            <a:avLst/>
          </a:prstGeom>
          <a:ln w="1016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図形グループ 28"/>
          <p:cNvGrpSpPr/>
          <p:nvPr/>
        </p:nvGrpSpPr>
        <p:grpSpPr>
          <a:xfrm>
            <a:off x="1253943" y="1740308"/>
            <a:ext cx="3423221" cy="1711610"/>
            <a:chOff x="-289188" y="842514"/>
            <a:chExt cx="4576716" cy="2288358"/>
          </a:xfrm>
        </p:grpSpPr>
        <p:sp>
          <p:nvSpPr>
            <p:cNvPr id="65" name="円弧 64"/>
            <p:cNvSpPr/>
            <p:nvPr/>
          </p:nvSpPr>
          <p:spPr>
            <a:xfrm>
              <a:off x="-289188" y="842514"/>
              <a:ext cx="2288358" cy="2288358"/>
            </a:xfrm>
            <a:prstGeom prst="arc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弧 65"/>
            <p:cNvSpPr/>
            <p:nvPr/>
          </p:nvSpPr>
          <p:spPr>
            <a:xfrm flipH="1">
              <a:off x="1999170" y="842514"/>
              <a:ext cx="2288358" cy="2288358"/>
            </a:xfrm>
            <a:prstGeom prst="arc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二等辺三角形 29"/>
          <p:cNvSpPr/>
          <p:nvPr/>
        </p:nvSpPr>
        <p:spPr>
          <a:xfrm rot="6300000">
            <a:off x="2297421" y="1710662"/>
            <a:ext cx="174047" cy="150041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二等辺三角形 30"/>
          <p:cNvSpPr/>
          <p:nvPr/>
        </p:nvSpPr>
        <p:spPr>
          <a:xfrm rot="15300000" flipV="1">
            <a:off x="3481697" y="1704312"/>
            <a:ext cx="174047" cy="150041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/>
          <p:cNvSpPr/>
          <p:nvPr/>
        </p:nvSpPr>
        <p:spPr>
          <a:xfrm>
            <a:off x="3835897" y="1552999"/>
            <a:ext cx="287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k</a:t>
            </a:r>
          </a:p>
        </p:txBody>
      </p:sp>
      <p:sp>
        <p:nvSpPr>
          <p:cNvPr id="70" name="正方形/長方形 69"/>
          <p:cNvSpPr/>
          <p:nvPr/>
        </p:nvSpPr>
        <p:spPr>
          <a:xfrm>
            <a:off x="1922427" y="1544254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l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837130" y="2412786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err="1" smtClean="0">
                <a:latin typeface="Century Gothic"/>
                <a:cs typeface="Century Gothic"/>
              </a:rPr>
              <a:t>i</a:t>
            </a:r>
            <a:endParaRPr lang="en-US" altLang="ja-JP" sz="1600" dirty="0" smtClean="0">
              <a:latin typeface="Century Gothic"/>
              <a:cs typeface="Century Gothic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1904109" y="2398852"/>
            <a:ext cx="239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j</a:t>
            </a:r>
          </a:p>
        </p:txBody>
      </p:sp>
      <p:sp>
        <p:nvSpPr>
          <p:cNvPr id="82" name="正方形/長方形 81"/>
          <p:cNvSpPr/>
          <p:nvPr/>
        </p:nvSpPr>
        <p:spPr>
          <a:xfrm>
            <a:off x="1970196" y="2660639"/>
            <a:ext cx="2161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(T</a:t>
            </a:r>
            <a:r>
              <a:rPr lang="en-US" altLang="ja-JP" sz="1600" baseline="30000" dirty="0" smtClean="0">
                <a:latin typeface="Century Gothic"/>
                <a:cs typeface="Century Gothic"/>
              </a:rPr>
              <a:t>a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  <a:r>
              <a:rPr lang="en-US" altLang="ja-JP" sz="1600" baseline="-25000" dirty="0" smtClean="0">
                <a:latin typeface="Century Gothic"/>
                <a:cs typeface="Century Gothic"/>
              </a:rPr>
              <a:t>kl</a:t>
            </a:r>
            <a:r>
              <a:rPr lang="en-US" altLang="en-US" sz="1600" dirty="0" smtClean="0">
                <a:latin typeface="Century Gothic"/>
                <a:cs typeface="Century Gothic"/>
              </a:rPr>
              <a:t>(</a:t>
            </a:r>
            <a:r>
              <a:rPr lang="en-US" altLang="ja-JP" sz="1600" dirty="0" smtClean="0">
                <a:latin typeface="Century Gothic"/>
                <a:cs typeface="Century Gothic"/>
              </a:rPr>
              <a:t>T</a:t>
            </a:r>
            <a:r>
              <a:rPr lang="en-US" altLang="ja-JP" sz="1600" baseline="30000" dirty="0" smtClean="0">
                <a:latin typeface="Century Gothic"/>
                <a:cs typeface="Century Gothic"/>
              </a:rPr>
              <a:t>a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  <a:r>
              <a:rPr lang="en-US" altLang="ja-JP" sz="1600" baseline="-25000" dirty="0" err="1" smtClean="0">
                <a:latin typeface="Century Gothic"/>
                <a:cs typeface="Century Gothic"/>
              </a:rPr>
              <a:t>ij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</a:t>
            </a:r>
          </a:p>
        </p:txBody>
      </p:sp>
      <p:grpSp>
        <p:nvGrpSpPr>
          <p:cNvPr id="71" name="図形グループ 70"/>
          <p:cNvGrpSpPr/>
          <p:nvPr/>
        </p:nvGrpSpPr>
        <p:grpSpPr>
          <a:xfrm>
            <a:off x="6700595" y="574771"/>
            <a:ext cx="2101870" cy="1585806"/>
            <a:chOff x="6331879" y="2407102"/>
            <a:chExt cx="2101870" cy="1585806"/>
          </a:xfrm>
        </p:grpSpPr>
        <p:sp>
          <p:nvSpPr>
            <p:cNvPr id="83" name="正方形/長方形 82"/>
            <p:cNvSpPr/>
            <p:nvPr/>
          </p:nvSpPr>
          <p:spPr>
            <a:xfrm>
              <a:off x="6382679" y="2419498"/>
              <a:ext cx="2000470" cy="157341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/>
          </p:nvSpPr>
          <p:spPr>
            <a:xfrm>
              <a:off x="6692637" y="2767877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円/楕円 84"/>
            <p:cNvSpPr/>
            <p:nvPr/>
          </p:nvSpPr>
          <p:spPr>
            <a:xfrm>
              <a:off x="7032594" y="3567168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円/楕円 85"/>
            <p:cNvSpPr/>
            <p:nvPr/>
          </p:nvSpPr>
          <p:spPr>
            <a:xfrm>
              <a:off x="7443603" y="3071340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円/楕円 86"/>
            <p:cNvSpPr/>
            <p:nvPr/>
          </p:nvSpPr>
          <p:spPr>
            <a:xfrm>
              <a:off x="7907905" y="360240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/>
          </p:nvSpPr>
          <p:spPr>
            <a:xfrm>
              <a:off x="8042768" y="25888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/>
          </p:nvSpPr>
          <p:spPr>
            <a:xfrm>
              <a:off x="7281519" y="26240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/>
          </p:nvSpPr>
          <p:spPr>
            <a:xfrm>
              <a:off x="8017332" y="3072360"/>
              <a:ext cx="68756" cy="6875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1" name="直線コネクタ 90"/>
            <p:cNvCxnSpPr>
              <a:stCxn id="83" idx="1"/>
              <a:endCxn id="84" idx="3"/>
            </p:cNvCxnSpPr>
            <p:nvPr/>
          </p:nvCxnSpPr>
          <p:spPr>
            <a:xfrm flipV="1">
              <a:off x="6382679" y="2882990"/>
              <a:ext cx="329708" cy="323213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>
              <a:stCxn id="84" idx="4"/>
              <a:endCxn id="85" idx="1"/>
            </p:cNvCxnSpPr>
            <p:nvPr/>
          </p:nvCxnSpPr>
          <p:spPr>
            <a:xfrm>
              <a:off x="6760069" y="2902740"/>
              <a:ext cx="292275" cy="684178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/>
            <p:cNvCxnSpPr>
              <a:stCxn id="86" idx="3"/>
              <a:endCxn id="85" idx="7"/>
            </p:cNvCxnSpPr>
            <p:nvPr/>
          </p:nvCxnSpPr>
          <p:spPr>
            <a:xfrm flipH="1">
              <a:off x="7147707" y="3186453"/>
              <a:ext cx="315646" cy="400465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/>
            <p:cNvCxnSpPr>
              <a:endCxn id="86" idx="6"/>
            </p:cNvCxnSpPr>
            <p:nvPr/>
          </p:nvCxnSpPr>
          <p:spPr>
            <a:xfrm flipH="1">
              <a:off x="7578466" y="3105718"/>
              <a:ext cx="424024" cy="33054"/>
            </a:xfrm>
            <a:prstGeom prst="line">
              <a:avLst/>
            </a:prstGeom>
            <a:ln>
              <a:solidFill>
                <a:srgbClr val="F79646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6331879" y="2407102"/>
              <a:ext cx="992579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accent2"/>
                  </a:solidFill>
                  <a:latin typeface="Century Gothic"/>
                  <a:cs typeface="Century Gothic"/>
                </a:rPr>
                <a:t>i</a:t>
              </a:r>
              <a:r>
                <a:rPr lang="en-US" altLang="ja-JP" sz="16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mpurity</a:t>
              </a:r>
              <a:endParaRPr kumimoji="1"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7490863" y="2762018"/>
              <a:ext cx="942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fermion</a:t>
              </a: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2163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262764" y="652751"/>
            <a:ext cx="6281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000" dirty="0" smtClean="0">
                <a:latin typeface="Century Gothic"/>
                <a:cs typeface="Century Gothic"/>
              </a:rPr>
              <a:t>Original Work: J. Kondo </a:t>
            </a:r>
            <a:r>
              <a:rPr lang="en-US" altLang="ja-JP" sz="1600" dirty="0" smtClean="0">
                <a:latin typeface="Century Gothic"/>
                <a:cs typeface="Century Gothic"/>
              </a:rPr>
              <a:t>(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600" dirty="0" smtClean="0">
                <a:latin typeface="Century Gothic"/>
                <a:cs typeface="Century Gothic"/>
              </a:rPr>
              <a:t>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Theor</a:t>
            </a:r>
            <a:r>
              <a:rPr lang="en-US" altLang="ja-JP" sz="1600" dirty="0" smtClean="0">
                <a:latin typeface="Century Gothic"/>
                <a:cs typeface="Century Gothic"/>
              </a:rPr>
              <a:t>. Phys. 32, 37 (1964)) 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99114" y="1097813"/>
            <a:ext cx="2603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dirty="0" smtClean="0">
                <a:latin typeface="Century Gothic"/>
                <a:cs typeface="Century Gothic"/>
              </a:rPr>
              <a:t>Scattering amplitude: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4652334" y="2284992"/>
            <a:ext cx="421572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altLang="ja-JP" dirty="0">
                <a:latin typeface="Century Gothic"/>
                <a:cs typeface="Century Gothic"/>
              </a:rPr>
              <a:t>k</a:t>
            </a:r>
            <a:r>
              <a:rPr lang="en-US" altLang="ja-JP" dirty="0" smtClean="0">
                <a:latin typeface="Century Gothic"/>
                <a:cs typeface="Century Gothic"/>
              </a:rPr>
              <a:t>, </a:t>
            </a:r>
            <a:r>
              <a:rPr lang="en-US" altLang="ja-JP" dirty="0">
                <a:latin typeface="Century Gothic"/>
                <a:cs typeface="Century Gothic"/>
              </a:rPr>
              <a:t>l</a:t>
            </a:r>
            <a:r>
              <a:rPr lang="en-US" altLang="ja-JP" dirty="0" smtClean="0">
                <a:latin typeface="Century Gothic"/>
                <a:cs typeface="Century Gothic"/>
              </a:rPr>
              <a:t>, </a:t>
            </a:r>
            <a:r>
              <a:rPr lang="en-US" altLang="ja-JP" dirty="0" err="1" smtClean="0">
                <a:latin typeface="Century Gothic"/>
                <a:cs typeface="Century Gothic"/>
              </a:rPr>
              <a:t>i</a:t>
            </a:r>
            <a:r>
              <a:rPr lang="en-US" altLang="ja-JP" dirty="0" smtClean="0">
                <a:latin typeface="Century Gothic"/>
                <a:cs typeface="Century Gothic"/>
              </a:rPr>
              <a:t>, j=↑, ↓ in SU(</a:t>
            </a:r>
            <a:r>
              <a:rPr lang="en-US" altLang="ja-JP" i="1" dirty="0" smtClean="0">
                <a:latin typeface="Century Gothic"/>
                <a:cs typeface="Century Gothic"/>
              </a:rPr>
              <a:t>n</a:t>
            </a:r>
            <a:r>
              <a:rPr lang="en-US" altLang="ja-JP" dirty="0" smtClean="0">
                <a:latin typeface="Century Gothic"/>
                <a:cs typeface="Century Gothic"/>
              </a:rPr>
              <a:t>) (</a:t>
            </a:r>
            <a:r>
              <a:rPr lang="en-US" altLang="ja-JP" i="1" dirty="0" smtClean="0">
                <a:latin typeface="Century Gothic"/>
                <a:cs typeface="Century Gothic"/>
              </a:rPr>
              <a:t>n</a:t>
            </a:r>
            <a:r>
              <a:rPr lang="en-US" altLang="ja-JP" dirty="0" smtClean="0">
                <a:latin typeface="Century Gothic"/>
                <a:cs typeface="Century Gothic"/>
              </a:rPr>
              <a:t>=2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for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spin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½)</a:t>
            </a:r>
          </a:p>
          <a:p>
            <a:pPr marL="457200" indent="-457200"/>
            <a:r>
              <a:rPr lang="ja-JP" altLang="ja-JP" dirty="0" smtClean="0">
                <a:latin typeface="Century Gothic"/>
                <a:cs typeface="Century Gothic"/>
              </a:rPr>
              <a:t>T</a:t>
            </a:r>
            <a:r>
              <a:rPr lang="en-US" altLang="ja-JP" baseline="30000" dirty="0" smtClean="0">
                <a:latin typeface="Century Gothic"/>
                <a:cs typeface="Century Gothic"/>
              </a:rPr>
              <a:t>1</a:t>
            </a:r>
            <a:r>
              <a:rPr lang="en-US" altLang="ja-JP" dirty="0" smtClean="0">
                <a:latin typeface="Century Gothic"/>
                <a:cs typeface="Century Gothic"/>
              </a:rPr>
              <a:t>, ..., T</a:t>
            </a:r>
            <a:r>
              <a:rPr lang="en-US" altLang="ja-JP" baseline="30000" dirty="0" smtClean="0">
                <a:latin typeface="Century Gothic"/>
                <a:cs typeface="Century Gothic"/>
              </a:rPr>
              <a:t>n^2-1</a:t>
            </a:r>
            <a:r>
              <a:rPr lang="en-US" altLang="ja-JP" dirty="0" smtClean="0">
                <a:latin typeface="Century Gothic"/>
                <a:cs typeface="Century Gothic"/>
              </a:rPr>
              <a:t>: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generators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of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SU(</a:t>
            </a:r>
            <a:r>
              <a:rPr lang="en-US" altLang="ja-JP" i="1" dirty="0" smtClean="0">
                <a:latin typeface="Century Gothic"/>
                <a:cs typeface="Century Gothic"/>
              </a:rPr>
              <a:t>n</a:t>
            </a:r>
            <a:r>
              <a:rPr lang="en-US" altLang="ja-JP" dirty="0" smtClean="0">
                <a:latin typeface="Century Gothic"/>
                <a:cs typeface="Century Gothic"/>
              </a:rPr>
              <a:t>)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6233207" y="4854173"/>
            <a:ext cx="2926080" cy="895601"/>
            <a:chOff x="6233207" y="4854173"/>
            <a:chExt cx="2926080" cy="895601"/>
          </a:xfrm>
        </p:grpSpPr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50000"/>
            </a:blip>
            <a:stretch>
              <a:fillRect/>
            </a:stretch>
          </p:blipFill>
          <p:spPr>
            <a:xfrm>
              <a:off x="6233207" y="4894993"/>
              <a:ext cx="2926080" cy="777240"/>
            </a:xfrm>
            <a:prstGeom prst="rect">
              <a:avLst/>
            </a:prstGeom>
          </p:spPr>
        </p:pic>
        <p:sp>
          <p:nvSpPr>
            <p:cNvPr id="49" name="正方形/長方形 48"/>
            <p:cNvSpPr/>
            <p:nvPr/>
          </p:nvSpPr>
          <p:spPr>
            <a:xfrm>
              <a:off x="6251009" y="4854173"/>
              <a:ext cx="2874021" cy="895601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/>
            <p:cNvSpPr/>
            <p:nvPr/>
          </p:nvSpPr>
          <p:spPr>
            <a:xfrm flipV="1">
              <a:off x="6382120" y="5646682"/>
              <a:ext cx="1243960" cy="97282"/>
            </a:xfrm>
            <a:custGeom>
              <a:avLst/>
              <a:gdLst>
                <a:gd name="connsiteX0" fmla="*/ 0 w 14026252"/>
                <a:gd name="connsiteY0" fmla="*/ 1077652 h 1096895"/>
                <a:gd name="connsiteX1" fmla="*/ 1077463 w 14026252"/>
                <a:gd name="connsiteY1" fmla="*/ 19244 h 1096895"/>
                <a:gd name="connsiteX2" fmla="*/ 2154925 w 14026252"/>
                <a:gd name="connsiteY2" fmla="*/ 1077652 h 1096895"/>
                <a:gd name="connsiteX3" fmla="*/ 3232388 w 14026252"/>
                <a:gd name="connsiteY3" fmla="*/ 38488 h 1096895"/>
                <a:gd name="connsiteX4" fmla="*/ 4309850 w 14026252"/>
                <a:gd name="connsiteY4" fmla="*/ 1077652 h 1096895"/>
                <a:gd name="connsiteX5" fmla="*/ 5387312 w 14026252"/>
                <a:gd name="connsiteY5" fmla="*/ 19244 h 1096895"/>
                <a:gd name="connsiteX6" fmla="*/ 6464775 w 14026252"/>
                <a:gd name="connsiteY6" fmla="*/ 1077652 h 1096895"/>
                <a:gd name="connsiteX7" fmla="*/ 7542237 w 14026252"/>
                <a:gd name="connsiteY7" fmla="*/ 19244 h 1096895"/>
                <a:gd name="connsiteX8" fmla="*/ 8619699 w 14026252"/>
                <a:gd name="connsiteY8" fmla="*/ 1077652 h 1096895"/>
                <a:gd name="connsiteX9" fmla="*/ 9697162 w 14026252"/>
                <a:gd name="connsiteY9" fmla="*/ 0 h 1096895"/>
                <a:gd name="connsiteX10" fmla="*/ 10774624 w 14026252"/>
                <a:gd name="connsiteY10" fmla="*/ 1077652 h 1096895"/>
                <a:gd name="connsiteX11" fmla="*/ 11871327 w 14026252"/>
                <a:gd name="connsiteY11" fmla="*/ 19244 h 1096895"/>
                <a:gd name="connsiteX12" fmla="*/ 12948789 w 14026252"/>
                <a:gd name="connsiteY12" fmla="*/ 1096895 h 1096895"/>
                <a:gd name="connsiteX13" fmla="*/ 14026252 w 14026252"/>
                <a:gd name="connsiteY13" fmla="*/ 19244 h 109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252" h="1096895">
                  <a:moveTo>
                    <a:pt x="0" y="1077652"/>
                  </a:moveTo>
                  <a:cubicBezTo>
                    <a:pt x="359154" y="548448"/>
                    <a:pt x="718309" y="19244"/>
                    <a:pt x="1077463" y="19244"/>
                  </a:cubicBezTo>
                  <a:cubicBezTo>
                    <a:pt x="1436617" y="19244"/>
                    <a:pt x="1795771" y="1074445"/>
                    <a:pt x="2154925" y="1077652"/>
                  </a:cubicBezTo>
                  <a:cubicBezTo>
                    <a:pt x="2514079" y="1080859"/>
                    <a:pt x="2873234" y="38488"/>
                    <a:pt x="3232388" y="38488"/>
                  </a:cubicBezTo>
                  <a:cubicBezTo>
                    <a:pt x="3591542" y="38488"/>
                    <a:pt x="3950696" y="1080859"/>
                    <a:pt x="4309850" y="1077652"/>
                  </a:cubicBezTo>
                  <a:cubicBezTo>
                    <a:pt x="4669004" y="1074445"/>
                    <a:pt x="5028158" y="19244"/>
                    <a:pt x="5387312" y="19244"/>
                  </a:cubicBezTo>
                  <a:cubicBezTo>
                    <a:pt x="5746466" y="19244"/>
                    <a:pt x="6105621" y="1077652"/>
                    <a:pt x="6464775" y="1077652"/>
                  </a:cubicBezTo>
                  <a:cubicBezTo>
                    <a:pt x="6823929" y="1077652"/>
                    <a:pt x="7183083" y="19244"/>
                    <a:pt x="7542237" y="19244"/>
                  </a:cubicBezTo>
                  <a:cubicBezTo>
                    <a:pt x="7901391" y="19244"/>
                    <a:pt x="8260545" y="1080859"/>
                    <a:pt x="8619699" y="1077652"/>
                  </a:cubicBezTo>
                  <a:cubicBezTo>
                    <a:pt x="8978853" y="1074445"/>
                    <a:pt x="9338008" y="0"/>
                    <a:pt x="9697162" y="0"/>
                  </a:cubicBezTo>
                  <a:cubicBezTo>
                    <a:pt x="10056316" y="0"/>
                    <a:pt x="10412263" y="1074445"/>
                    <a:pt x="10774624" y="1077652"/>
                  </a:cubicBezTo>
                  <a:cubicBezTo>
                    <a:pt x="11136985" y="1080859"/>
                    <a:pt x="11508966" y="16037"/>
                    <a:pt x="11871327" y="19244"/>
                  </a:cubicBezTo>
                  <a:cubicBezTo>
                    <a:pt x="12233688" y="22451"/>
                    <a:pt x="12589635" y="1096895"/>
                    <a:pt x="12948789" y="1096895"/>
                  </a:cubicBezTo>
                  <a:cubicBezTo>
                    <a:pt x="13307943" y="1096895"/>
                    <a:pt x="14026252" y="19244"/>
                    <a:pt x="14026252" y="19244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2141911" y="4854173"/>
            <a:ext cx="2548890" cy="902835"/>
            <a:chOff x="2141911" y="4854173"/>
            <a:chExt cx="2548890" cy="902835"/>
          </a:xfrm>
        </p:grpSpPr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50000"/>
            </a:blip>
            <a:stretch>
              <a:fillRect/>
            </a:stretch>
          </p:blipFill>
          <p:spPr>
            <a:xfrm>
              <a:off x="2141911" y="4868323"/>
              <a:ext cx="2548890" cy="803910"/>
            </a:xfrm>
            <a:prstGeom prst="rect">
              <a:avLst/>
            </a:prstGeom>
          </p:spPr>
        </p:pic>
        <p:sp>
          <p:nvSpPr>
            <p:cNvPr id="50" name="正方形/長方形 49"/>
            <p:cNvSpPr/>
            <p:nvPr/>
          </p:nvSpPr>
          <p:spPr>
            <a:xfrm>
              <a:off x="2141911" y="4854173"/>
              <a:ext cx="2548890" cy="89560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/>
            <p:cNvSpPr/>
            <p:nvPr/>
          </p:nvSpPr>
          <p:spPr>
            <a:xfrm flipV="1">
              <a:off x="2367075" y="5656958"/>
              <a:ext cx="689531" cy="100050"/>
            </a:xfrm>
            <a:custGeom>
              <a:avLst/>
              <a:gdLst>
                <a:gd name="connsiteX0" fmla="*/ 0 w 7556500"/>
                <a:gd name="connsiteY0" fmla="*/ 1081617 h 1096434"/>
                <a:gd name="connsiteX1" fmla="*/ 1092200 w 7556500"/>
                <a:gd name="connsiteY1" fmla="*/ 14817 h 1096434"/>
                <a:gd name="connsiteX2" fmla="*/ 2159000 w 7556500"/>
                <a:gd name="connsiteY2" fmla="*/ 1094317 h 1096434"/>
                <a:gd name="connsiteX3" fmla="*/ 3251200 w 7556500"/>
                <a:gd name="connsiteY3" fmla="*/ 2117 h 1096434"/>
                <a:gd name="connsiteX4" fmla="*/ 4330700 w 7556500"/>
                <a:gd name="connsiteY4" fmla="*/ 1081617 h 1096434"/>
                <a:gd name="connsiteX5" fmla="*/ 5410200 w 7556500"/>
                <a:gd name="connsiteY5" fmla="*/ 2117 h 1096434"/>
                <a:gd name="connsiteX6" fmla="*/ 6477000 w 7556500"/>
                <a:gd name="connsiteY6" fmla="*/ 1081617 h 1096434"/>
                <a:gd name="connsiteX7" fmla="*/ 7556500 w 7556500"/>
                <a:gd name="connsiteY7" fmla="*/ 14817 h 109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56500" h="1096434">
                  <a:moveTo>
                    <a:pt x="0" y="1081617"/>
                  </a:moveTo>
                  <a:cubicBezTo>
                    <a:pt x="366183" y="547158"/>
                    <a:pt x="732367" y="12700"/>
                    <a:pt x="1092200" y="14817"/>
                  </a:cubicBezTo>
                  <a:cubicBezTo>
                    <a:pt x="1452033" y="16934"/>
                    <a:pt x="1799167" y="1096434"/>
                    <a:pt x="2159000" y="1094317"/>
                  </a:cubicBezTo>
                  <a:cubicBezTo>
                    <a:pt x="2518833" y="1092200"/>
                    <a:pt x="2889250" y="4234"/>
                    <a:pt x="3251200" y="2117"/>
                  </a:cubicBezTo>
                  <a:cubicBezTo>
                    <a:pt x="3613150" y="0"/>
                    <a:pt x="3970867" y="1081617"/>
                    <a:pt x="4330700" y="1081617"/>
                  </a:cubicBezTo>
                  <a:cubicBezTo>
                    <a:pt x="4690533" y="1081617"/>
                    <a:pt x="5052483" y="2117"/>
                    <a:pt x="5410200" y="2117"/>
                  </a:cubicBezTo>
                  <a:cubicBezTo>
                    <a:pt x="5767917" y="2117"/>
                    <a:pt x="6119283" y="1079500"/>
                    <a:pt x="6477000" y="1081617"/>
                  </a:cubicBezTo>
                  <a:cubicBezTo>
                    <a:pt x="6834717" y="1083734"/>
                    <a:pt x="7556500" y="14817"/>
                    <a:pt x="7556500" y="14817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5" name="正方形/長方形 54"/>
          <p:cNvSpPr/>
          <p:nvPr/>
        </p:nvSpPr>
        <p:spPr>
          <a:xfrm>
            <a:off x="605096" y="5900734"/>
            <a:ext cx="7933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000" dirty="0" smtClean="0">
                <a:latin typeface="Century Gothic"/>
                <a:cs typeface="Century Gothic"/>
              </a:rPr>
              <a:t>Log </a:t>
            </a:r>
            <a:r>
              <a:rPr lang="en-US" altLang="ja-JP" sz="2000" i="1" dirty="0" smtClean="0">
                <a:latin typeface="Century Gothic"/>
                <a:cs typeface="Century Gothic"/>
              </a:rPr>
              <a:t>E</a:t>
            </a:r>
            <a:r>
              <a:rPr lang="en-US" altLang="ja-JP" sz="2000" dirty="0" smtClean="0">
                <a:latin typeface="Century Gothic"/>
                <a:cs typeface="Century Gothic"/>
              </a:rPr>
              <a:t> divergence for infrared limit (</a:t>
            </a:r>
            <a:r>
              <a:rPr lang="en-US" altLang="ja-JP" sz="2000" i="1" dirty="0" smtClean="0">
                <a:latin typeface="Century Gothic"/>
                <a:cs typeface="Century Gothic"/>
              </a:rPr>
              <a:t>E</a:t>
            </a:r>
            <a:r>
              <a:rPr lang="en-US" altLang="ja-JP" sz="2000" dirty="0" smtClean="0">
                <a:latin typeface="Century Gothic"/>
                <a:cs typeface="Century Gothic"/>
              </a:rPr>
              <a:t>→0)</a:t>
            </a:r>
            <a:r>
              <a:rPr lang="ja-JP" altLang="en-US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for</a:t>
            </a:r>
            <a:r>
              <a:rPr lang="ja-JP" altLang="en-US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2000" b="1" i="1" u="sng" dirty="0" smtClean="0">
                <a:solidFill>
                  <a:srgbClr val="FF0000"/>
                </a:solidFill>
                <a:latin typeface="Century Gothic"/>
                <a:cs typeface="Century Gothic"/>
              </a:rPr>
              <a:t>any</a:t>
            </a:r>
            <a:r>
              <a:rPr lang="ja-JP" altLang="en-US" sz="2000" b="1" u="sng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000" b="1" u="sng" dirty="0" smtClean="0">
                <a:solidFill>
                  <a:srgbClr val="FF0000"/>
                </a:solidFill>
                <a:latin typeface="Century Gothic"/>
                <a:cs typeface="Century Gothic"/>
              </a:rPr>
              <a:t>small</a:t>
            </a:r>
            <a:r>
              <a:rPr lang="ja-JP" altLang="en-US" sz="2000" b="1" u="sng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000" b="1" u="sng" dirty="0" smtClean="0">
                <a:solidFill>
                  <a:srgbClr val="FF0000"/>
                </a:solidFill>
                <a:latin typeface="Century Gothic"/>
                <a:cs typeface="Century Gothic"/>
              </a:rPr>
              <a:t>coupling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1903898" y="4448191"/>
            <a:ext cx="3013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i="1" dirty="0" smtClean="0">
                <a:latin typeface="Century Gothic"/>
                <a:cs typeface="Century Gothic"/>
              </a:rPr>
              <a:t>E</a:t>
            </a:r>
            <a:r>
              <a:rPr lang="en-US" altLang="ja-JP" sz="1600" dirty="0" smtClean="0">
                <a:latin typeface="Century Gothic"/>
                <a:cs typeface="Century Gothic"/>
              </a:rPr>
              <a:t>: energy from Fermi surface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387539" y="2398852"/>
            <a:ext cx="1558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impurity atom</a:t>
            </a:r>
          </a:p>
        </p:txBody>
      </p:sp>
      <p:sp>
        <p:nvSpPr>
          <p:cNvPr id="58" name="正方形/長方形 57"/>
          <p:cNvSpPr/>
          <p:nvPr/>
        </p:nvSpPr>
        <p:spPr>
          <a:xfrm>
            <a:off x="808498" y="1552999"/>
            <a:ext cx="1015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electron</a:t>
            </a:r>
          </a:p>
        </p:txBody>
      </p:sp>
      <p:sp>
        <p:nvSpPr>
          <p:cNvPr id="59" name="正方形/長方形 58"/>
          <p:cNvSpPr/>
          <p:nvPr/>
        </p:nvSpPr>
        <p:spPr>
          <a:xfrm>
            <a:off x="52536" y="6268959"/>
            <a:ext cx="8923561" cy="6494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→ Logarithmic divergence in scattering</a:t>
            </a:r>
            <a:r>
              <a:rPr lang="ja-JP" altLang="en-US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  <a:latin typeface="Century Gothic"/>
                <a:cs typeface="Century Gothic"/>
              </a:rPr>
              <a:t>amplitude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ja-JP" sz="1200" dirty="0" smtClean="0">
                <a:solidFill>
                  <a:srgbClr val="FF0000"/>
                </a:solidFill>
                <a:latin typeface="Century Gothic"/>
                <a:cs typeface="Century Gothic"/>
              </a:rPr>
              <a:t>                                                                (large electric resistance at low temperature)</a:t>
            </a: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1253943" y="1692309"/>
            <a:ext cx="8623881" cy="3448284"/>
            <a:chOff x="1173607" y="1445317"/>
            <a:chExt cx="8623881" cy="3448284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1173607" y="1493316"/>
              <a:ext cx="8623881" cy="3400285"/>
              <a:chOff x="-289188" y="842514"/>
              <a:chExt cx="11529801" cy="4546052"/>
            </a:xfrm>
          </p:grpSpPr>
          <p:cxnSp>
            <p:nvCxnSpPr>
              <p:cNvPr id="34" name="直線コネクタ 33"/>
              <p:cNvCxnSpPr/>
              <p:nvPr/>
            </p:nvCxnSpPr>
            <p:spPr>
              <a:xfrm>
                <a:off x="854991" y="1986693"/>
                <a:ext cx="2288358" cy="1588"/>
              </a:xfrm>
              <a:prstGeom prst="line">
                <a:avLst/>
              </a:prstGeom>
              <a:ln w="1016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図形グループ 28"/>
              <p:cNvGrpSpPr/>
              <p:nvPr/>
            </p:nvGrpSpPr>
            <p:grpSpPr>
              <a:xfrm>
                <a:off x="-289188" y="842514"/>
                <a:ext cx="4576716" cy="2288358"/>
                <a:chOff x="-289188" y="842514"/>
                <a:chExt cx="4576716" cy="2288358"/>
              </a:xfrm>
            </p:grpSpPr>
            <p:sp>
              <p:nvSpPr>
                <p:cNvPr id="65" name="円弧 64"/>
                <p:cNvSpPr/>
                <p:nvPr/>
              </p:nvSpPr>
              <p:spPr>
                <a:xfrm>
                  <a:off x="-289188" y="842514"/>
                  <a:ext cx="2288358" cy="2288358"/>
                </a:xfrm>
                <a:prstGeom prst="arc">
                  <a:avLst/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円弧 65"/>
                <p:cNvSpPr/>
                <p:nvPr/>
              </p:nvSpPr>
              <p:spPr>
                <a:xfrm flipH="1">
                  <a:off x="1999170" y="842514"/>
                  <a:ext cx="2288358" cy="2288358"/>
                </a:xfrm>
                <a:prstGeom prst="arc">
                  <a:avLst/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6" name="円弧 35"/>
              <p:cNvSpPr/>
              <p:nvPr/>
            </p:nvSpPr>
            <p:spPr>
              <a:xfrm>
                <a:off x="2608979" y="3100208"/>
                <a:ext cx="5123658" cy="2288358"/>
              </a:xfrm>
              <a:prstGeom prst="arc">
                <a:avLst>
                  <a:gd name="adj1" fmla="val 16200000"/>
                  <a:gd name="adj2" fmla="val 31593"/>
                </a:avLst>
              </a:prstGeom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弧 36"/>
              <p:cNvSpPr/>
              <p:nvPr/>
            </p:nvSpPr>
            <p:spPr>
              <a:xfrm flipH="1">
                <a:off x="6116955" y="3097032"/>
                <a:ext cx="5123658" cy="2288358"/>
              </a:xfrm>
              <a:prstGeom prst="arc">
                <a:avLst>
                  <a:gd name="adj1" fmla="val 16200000"/>
                  <a:gd name="adj2" fmla="val 31593"/>
                </a:avLst>
              </a:prstGeom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弧 37"/>
              <p:cNvSpPr/>
              <p:nvPr/>
            </p:nvSpPr>
            <p:spPr>
              <a:xfrm flipH="1">
                <a:off x="6116955" y="3570936"/>
                <a:ext cx="1615682" cy="1265193"/>
              </a:xfrm>
              <a:prstGeom prst="arc">
                <a:avLst>
                  <a:gd name="adj1" fmla="val 18014"/>
                  <a:gd name="adj2" fmla="val 10667144"/>
                </a:avLst>
              </a:prstGeom>
              <a:ln w="381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0" name="図形グループ 25"/>
              <p:cNvGrpSpPr/>
              <p:nvPr/>
            </p:nvGrpSpPr>
            <p:grpSpPr>
              <a:xfrm>
                <a:off x="-212485" y="3097032"/>
                <a:ext cx="5624593" cy="2291534"/>
                <a:chOff x="3985474" y="3481772"/>
                <a:chExt cx="5624593" cy="2291534"/>
              </a:xfrm>
            </p:grpSpPr>
            <p:sp>
              <p:nvSpPr>
                <p:cNvPr id="62" name="円弧 61"/>
                <p:cNvSpPr/>
                <p:nvPr/>
              </p:nvSpPr>
              <p:spPr>
                <a:xfrm>
                  <a:off x="3985474" y="3484948"/>
                  <a:ext cx="2041843" cy="2288358"/>
                </a:xfrm>
                <a:prstGeom prst="arc">
                  <a:avLst>
                    <a:gd name="adj1" fmla="val 16200000"/>
                    <a:gd name="adj2" fmla="val 21497387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円弧 62"/>
                <p:cNvSpPr/>
                <p:nvPr/>
              </p:nvSpPr>
              <p:spPr>
                <a:xfrm flipH="1">
                  <a:off x="7568224" y="3484948"/>
                  <a:ext cx="2041843" cy="2288358"/>
                </a:xfrm>
                <a:prstGeom prst="arc">
                  <a:avLst>
                    <a:gd name="adj1" fmla="val 16200000"/>
                    <a:gd name="adj2" fmla="val 21497387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円弧 63"/>
                <p:cNvSpPr/>
                <p:nvPr/>
              </p:nvSpPr>
              <p:spPr>
                <a:xfrm>
                  <a:off x="6027317" y="3481772"/>
                  <a:ext cx="1540907" cy="2288358"/>
                </a:xfrm>
                <a:prstGeom prst="arc">
                  <a:avLst>
                    <a:gd name="adj1" fmla="val 10998233"/>
                    <a:gd name="adj2" fmla="val 21444007"/>
                  </a:avLst>
                </a:prstGeom>
                <a:ln w="38100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5" name="テキスト ボックス 44"/>
              <p:cNvSpPr txBox="1"/>
              <p:nvPr/>
            </p:nvSpPr>
            <p:spPr>
              <a:xfrm>
                <a:off x="44724" y="3380267"/>
                <a:ext cx="626745" cy="864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3600" dirty="0" smtClean="0"/>
                  <a:t>+</a:t>
                </a:r>
                <a:endParaRPr kumimoji="1" lang="ja-JP" altLang="en-US" sz="3600" dirty="0"/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4498628" y="3380267"/>
                <a:ext cx="626745" cy="864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3600" dirty="0" smtClean="0"/>
                  <a:t>+</a:t>
                </a:r>
                <a:endParaRPr kumimoji="1" lang="ja-JP" altLang="en-US" sz="3600" dirty="0"/>
              </a:p>
            </p:txBody>
          </p:sp>
          <p:cxnSp>
            <p:nvCxnSpPr>
              <p:cNvPr id="60" name="直線コネクタ 59"/>
              <p:cNvCxnSpPr/>
              <p:nvPr/>
            </p:nvCxnSpPr>
            <p:spPr>
              <a:xfrm>
                <a:off x="5170808" y="4242799"/>
                <a:ext cx="3507976" cy="1588"/>
              </a:xfrm>
              <a:prstGeom prst="line">
                <a:avLst/>
              </a:prstGeom>
              <a:ln w="1016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>
                <a:off x="883211" y="4241211"/>
                <a:ext cx="3507976" cy="1588"/>
              </a:xfrm>
              <a:prstGeom prst="line">
                <a:avLst/>
              </a:prstGeom>
              <a:ln w="1016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二等辺三角形 25"/>
            <p:cNvSpPr/>
            <p:nvPr/>
          </p:nvSpPr>
          <p:spPr>
            <a:xfrm rot="7200000">
              <a:off x="2248835" y="3197219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二等辺三角形 26"/>
            <p:cNvSpPr/>
            <p:nvPr/>
          </p:nvSpPr>
          <p:spPr>
            <a:xfrm rot="14400000" flipV="1">
              <a:off x="4273668" y="3203567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/>
            <p:cNvSpPr/>
            <p:nvPr/>
          </p:nvSpPr>
          <p:spPr>
            <a:xfrm rot="15662926" flipV="1">
              <a:off x="7458047" y="3117846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/>
            <p:cNvSpPr/>
            <p:nvPr/>
          </p:nvSpPr>
          <p:spPr>
            <a:xfrm rot="5400000">
              <a:off x="5425970" y="3119292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二等辺三角形 29"/>
            <p:cNvSpPr/>
            <p:nvPr/>
          </p:nvSpPr>
          <p:spPr>
            <a:xfrm rot="6300000">
              <a:off x="2217085" y="1463670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二等辺三角形 30"/>
            <p:cNvSpPr/>
            <p:nvPr/>
          </p:nvSpPr>
          <p:spPr>
            <a:xfrm rot="15300000" flipV="1">
              <a:off x="3401361" y="1457320"/>
              <a:ext cx="174047" cy="1500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二等辺三角形 31"/>
            <p:cNvSpPr/>
            <p:nvPr/>
          </p:nvSpPr>
          <p:spPr>
            <a:xfrm rot="5400000">
              <a:off x="3260900" y="3103052"/>
              <a:ext cx="174047" cy="1500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二等辺三角形 32"/>
            <p:cNvSpPr/>
            <p:nvPr/>
          </p:nvSpPr>
          <p:spPr>
            <a:xfrm rot="5400000">
              <a:off x="6489852" y="4402801"/>
              <a:ext cx="174047" cy="150041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7" name="正方形/長方形 66"/>
          <p:cNvSpPr/>
          <p:nvPr/>
        </p:nvSpPr>
        <p:spPr>
          <a:xfrm>
            <a:off x="2916527" y="3040730"/>
            <a:ext cx="10151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electron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6348697" y="4361126"/>
            <a:ext cx="618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solidFill>
                  <a:schemeClr val="tx2"/>
                </a:solidFill>
                <a:latin typeface="Century Gothic"/>
                <a:cs typeface="Century Gothic"/>
              </a:rPr>
              <a:t>hole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3835897" y="1552999"/>
            <a:ext cx="287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k</a:t>
            </a:r>
          </a:p>
        </p:txBody>
      </p:sp>
      <p:sp>
        <p:nvSpPr>
          <p:cNvPr id="70" name="正方形/長方形 69"/>
          <p:cNvSpPr/>
          <p:nvPr/>
        </p:nvSpPr>
        <p:spPr>
          <a:xfrm>
            <a:off x="1922427" y="1544254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l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837130" y="2412786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err="1" smtClean="0">
                <a:latin typeface="Century Gothic"/>
                <a:cs typeface="Century Gothic"/>
              </a:rPr>
              <a:t>i</a:t>
            </a:r>
            <a:endParaRPr lang="en-US" altLang="ja-JP" sz="1600" dirty="0" smtClean="0">
              <a:latin typeface="Century Gothic"/>
              <a:cs typeface="Century Gothic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1904109" y="2398852"/>
            <a:ext cx="239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j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1859608" y="3257330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l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1841290" y="4111928"/>
            <a:ext cx="239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j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5123224" y="3255343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l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5104906" y="4109941"/>
            <a:ext cx="239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j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4741357" y="3266481"/>
            <a:ext cx="287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k</a:t>
            </a:r>
          </a:p>
        </p:txBody>
      </p:sp>
      <p:sp>
        <p:nvSpPr>
          <p:cNvPr id="79" name="正方形/長方形 78"/>
          <p:cNvSpPr/>
          <p:nvPr/>
        </p:nvSpPr>
        <p:spPr>
          <a:xfrm>
            <a:off x="4742590" y="4126268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err="1" smtClean="0">
                <a:latin typeface="Century Gothic"/>
                <a:cs typeface="Century Gothic"/>
              </a:rPr>
              <a:t>i</a:t>
            </a:r>
            <a:endParaRPr lang="en-US" altLang="ja-JP" sz="1600" dirty="0" smtClean="0">
              <a:latin typeface="Century Gothic"/>
              <a:cs typeface="Century Gothic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7998131" y="3269501"/>
            <a:ext cx="287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k</a:t>
            </a:r>
          </a:p>
        </p:txBody>
      </p:sp>
      <p:sp>
        <p:nvSpPr>
          <p:cNvPr id="81" name="正方形/長方形 80"/>
          <p:cNvSpPr/>
          <p:nvPr/>
        </p:nvSpPr>
        <p:spPr>
          <a:xfrm>
            <a:off x="7999364" y="4129288"/>
            <a:ext cx="2257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err="1" smtClean="0">
                <a:latin typeface="Century Gothic"/>
                <a:cs typeface="Century Gothic"/>
              </a:rPr>
              <a:t>i</a:t>
            </a:r>
            <a:endParaRPr lang="en-US" altLang="ja-JP" sz="1600" dirty="0" smtClean="0">
              <a:latin typeface="Century Gothic"/>
              <a:cs typeface="Century Gothic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1970196" y="2660639"/>
            <a:ext cx="2161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1600" dirty="0" smtClean="0">
                <a:latin typeface="Century Gothic"/>
                <a:cs typeface="Century Gothic"/>
              </a:rPr>
              <a:t>(T</a:t>
            </a:r>
            <a:r>
              <a:rPr lang="en-US" altLang="ja-JP" sz="1600" baseline="30000" dirty="0" smtClean="0">
                <a:latin typeface="Century Gothic"/>
                <a:cs typeface="Century Gothic"/>
              </a:rPr>
              <a:t>a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  <a:r>
              <a:rPr lang="en-US" altLang="ja-JP" sz="1600" baseline="-25000" dirty="0" smtClean="0">
                <a:latin typeface="Century Gothic"/>
                <a:cs typeface="Century Gothic"/>
              </a:rPr>
              <a:t>kl</a:t>
            </a:r>
            <a:r>
              <a:rPr lang="en-US" altLang="en-US" sz="1600" dirty="0" smtClean="0">
                <a:latin typeface="Century Gothic"/>
                <a:cs typeface="Century Gothic"/>
              </a:rPr>
              <a:t>(</a:t>
            </a:r>
            <a:r>
              <a:rPr lang="en-US" altLang="ja-JP" sz="1600" dirty="0" smtClean="0">
                <a:latin typeface="Century Gothic"/>
                <a:cs typeface="Century Gothic"/>
              </a:rPr>
              <a:t>T</a:t>
            </a:r>
            <a:r>
              <a:rPr lang="en-US" altLang="ja-JP" sz="1600" baseline="30000" dirty="0" smtClean="0">
                <a:latin typeface="Century Gothic"/>
                <a:cs typeface="Century Gothic"/>
              </a:rPr>
              <a:t>a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  <a:r>
              <a:rPr lang="en-US" altLang="ja-JP" sz="1600" baseline="-25000" dirty="0" err="1" smtClean="0">
                <a:latin typeface="Century Gothic"/>
                <a:cs typeface="Century Gothic"/>
              </a:rPr>
              <a:t>ij</a:t>
            </a:r>
            <a:r>
              <a:rPr lang="en-US" altLang="ja-JP" sz="1600" dirty="0" smtClean="0">
                <a:latin typeface="Century Gothic"/>
                <a:cs typeface="Century Gothic"/>
              </a:rPr>
              <a:t> interaction</a:t>
            </a:r>
          </a:p>
        </p:txBody>
      </p:sp>
      <p:grpSp>
        <p:nvGrpSpPr>
          <p:cNvPr id="71" name="図形グループ 70"/>
          <p:cNvGrpSpPr/>
          <p:nvPr/>
        </p:nvGrpSpPr>
        <p:grpSpPr>
          <a:xfrm>
            <a:off x="6700595" y="574771"/>
            <a:ext cx="2101870" cy="1585806"/>
            <a:chOff x="6331879" y="2407102"/>
            <a:chExt cx="2101870" cy="1585806"/>
          </a:xfrm>
        </p:grpSpPr>
        <p:sp>
          <p:nvSpPr>
            <p:cNvPr id="83" name="正方形/長方形 82"/>
            <p:cNvSpPr/>
            <p:nvPr/>
          </p:nvSpPr>
          <p:spPr>
            <a:xfrm>
              <a:off x="6382679" y="2419498"/>
              <a:ext cx="2000470" cy="157341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/>
            <p:nvPr/>
          </p:nvSpPr>
          <p:spPr>
            <a:xfrm>
              <a:off x="6692637" y="2767877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円/楕円 84"/>
            <p:cNvSpPr/>
            <p:nvPr/>
          </p:nvSpPr>
          <p:spPr>
            <a:xfrm>
              <a:off x="7032594" y="3567168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円/楕円 85"/>
            <p:cNvSpPr/>
            <p:nvPr/>
          </p:nvSpPr>
          <p:spPr>
            <a:xfrm>
              <a:off x="7443603" y="3071340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円/楕円 86"/>
            <p:cNvSpPr/>
            <p:nvPr/>
          </p:nvSpPr>
          <p:spPr>
            <a:xfrm>
              <a:off x="7907905" y="360240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円/楕円 87"/>
            <p:cNvSpPr/>
            <p:nvPr/>
          </p:nvSpPr>
          <p:spPr>
            <a:xfrm>
              <a:off x="8042768" y="25888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88"/>
            <p:cNvSpPr/>
            <p:nvPr/>
          </p:nvSpPr>
          <p:spPr>
            <a:xfrm>
              <a:off x="7281519" y="26240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89"/>
            <p:cNvSpPr/>
            <p:nvPr/>
          </p:nvSpPr>
          <p:spPr>
            <a:xfrm>
              <a:off x="8017332" y="3072360"/>
              <a:ext cx="68756" cy="6875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1" name="直線コネクタ 90"/>
            <p:cNvCxnSpPr>
              <a:stCxn id="83" idx="1"/>
              <a:endCxn id="84" idx="3"/>
            </p:cNvCxnSpPr>
            <p:nvPr/>
          </p:nvCxnSpPr>
          <p:spPr>
            <a:xfrm flipV="1">
              <a:off x="6382679" y="2882990"/>
              <a:ext cx="329708" cy="323213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>
              <a:stCxn id="84" idx="4"/>
              <a:endCxn id="85" idx="1"/>
            </p:cNvCxnSpPr>
            <p:nvPr/>
          </p:nvCxnSpPr>
          <p:spPr>
            <a:xfrm>
              <a:off x="6760069" y="2902740"/>
              <a:ext cx="292275" cy="684178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/>
            <p:cNvCxnSpPr>
              <a:stCxn id="86" idx="3"/>
              <a:endCxn id="85" idx="7"/>
            </p:cNvCxnSpPr>
            <p:nvPr/>
          </p:nvCxnSpPr>
          <p:spPr>
            <a:xfrm flipH="1">
              <a:off x="7147707" y="3186453"/>
              <a:ext cx="315646" cy="400465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/>
            <p:cNvCxnSpPr>
              <a:endCxn id="86" idx="6"/>
            </p:cNvCxnSpPr>
            <p:nvPr/>
          </p:nvCxnSpPr>
          <p:spPr>
            <a:xfrm flipH="1">
              <a:off x="7578466" y="3105718"/>
              <a:ext cx="424024" cy="33054"/>
            </a:xfrm>
            <a:prstGeom prst="line">
              <a:avLst/>
            </a:prstGeom>
            <a:ln>
              <a:solidFill>
                <a:srgbClr val="F79646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6331879" y="2407102"/>
              <a:ext cx="992579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accent2"/>
                  </a:solidFill>
                  <a:latin typeface="Century Gothic"/>
                  <a:cs typeface="Century Gothic"/>
                </a:rPr>
                <a:t>i</a:t>
              </a:r>
              <a:r>
                <a:rPr lang="en-US" altLang="ja-JP" sz="16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mpurity</a:t>
              </a:r>
              <a:endParaRPr kumimoji="1"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7490863" y="2762018"/>
              <a:ext cx="942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fermion</a:t>
              </a:r>
            </a:p>
          </p:txBody>
        </p:sp>
      </p:grpSp>
      <p:pic>
        <p:nvPicPr>
          <p:cNvPr id="97" name="図 9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2664918" y="4781015"/>
            <a:ext cx="1471295" cy="991235"/>
          </a:xfrm>
          <a:prstGeom prst="rect">
            <a:avLst/>
          </a:prstGeom>
        </p:spPr>
      </p:pic>
      <p:pic>
        <p:nvPicPr>
          <p:cNvPr id="98" name="図 9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6618" y="4906231"/>
            <a:ext cx="1421130" cy="78867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365" y="3783509"/>
            <a:ext cx="315595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320" y="3773688"/>
            <a:ext cx="3564890" cy="355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100" name="テキスト ボックス 99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1335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451E-6 -8.33719E-7 L -0.21864 -8.33719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0838E-6 3.83048E-6 L -0.14871 3.83048E-6 " pathEditMode="relative" ptsTypes="AA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112"/>
          <p:cNvGrpSpPr/>
          <p:nvPr/>
        </p:nvGrpSpPr>
        <p:grpSpPr>
          <a:xfrm>
            <a:off x="304800" y="4893571"/>
            <a:ext cx="1041400" cy="1200329"/>
            <a:chOff x="7505700" y="4390025"/>
            <a:chExt cx="1041400" cy="1200329"/>
          </a:xfrm>
        </p:grpSpPr>
        <p:sp>
          <p:nvSpPr>
            <p:cNvPr id="5" name="円/楕円 4"/>
            <p:cNvSpPr/>
            <p:nvPr/>
          </p:nvSpPr>
          <p:spPr>
            <a:xfrm>
              <a:off x="7505700" y="4493230"/>
              <a:ext cx="1041400" cy="1041400"/>
            </a:xfrm>
            <a:prstGeom prst="ellipse">
              <a:avLst/>
            </a:prstGeom>
            <a:noFill/>
            <a:ln w="1270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672240" y="4390025"/>
              <a:ext cx="70178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72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3</a:t>
              </a:r>
              <a:endParaRPr kumimoji="1" lang="ja-JP" altLang="en-US" sz="72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7" name="図形グループ 57"/>
          <p:cNvGrpSpPr/>
          <p:nvPr/>
        </p:nvGrpSpPr>
        <p:grpSpPr>
          <a:xfrm>
            <a:off x="304800" y="3411559"/>
            <a:ext cx="1041400" cy="1200329"/>
            <a:chOff x="7505700" y="4390025"/>
            <a:chExt cx="1041400" cy="1200329"/>
          </a:xfrm>
        </p:grpSpPr>
        <p:sp>
          <p:nvSpPr>
            <p:cNvPr id="8" name="円/楕円 7"/>
            <p:cNvSpPr/>
            <p:nvPr/>
          </p:nvSpPr>
          <p:spPr>
            <a:xfrm>
              <a:off x="7505700" y="4493230"/>
              <a:ext cx="1041400" cy="1041400"/>
            </a:xfrm>
            <a:prstGeom prst="ellipse">
              <a:avLst/>
            </a:prstGeom>
            <a:noFill/>
            <a:ln w="1270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7674945" y="4390025"/>
              <a:ext cx="69637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7200" b="1" dirty="0" smtClean="0">
                  <a:solidFill>
                    <a:schemeClr val="accent3"/>
                  </a:solidFill>
                  <a:latin typeface="Century Gothic"/>
                  <a:cs typeface="Century Gothic"/>
                </a:rPr>
                <a:t>2</a:t>
              </a:r>
              <a:endParaRPr kumimoji="1" lang="ja-JP" altLang="en-US" sz="7200" b="1" dirty="0">
                <a:solidFill>
                  <a:schemeClr val="accent3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0" name="図形グループ 57"/>
          <p:cNvGrpSpPr/>
          <p:nvPr/>
        </p:nvGrpSpPr>
        <p:grpSpPr>
          <a:xfrm>
            <a:off x="304800" y="1967647"/>
            <a:ext cx="1041400" cy="1200329"/>
            <a:chOff x="7505700" y="4390025"/>
            <a:chExt cx="1041400" cy="1200329"/>
          </a:xfrm>
        </p:grpSpPr>
        <p:sp>
          <p:nvSpPr>
            <p:cNvPr id="11" name="円/楕円 10"/>
            <p:cNvSpPr/>
            <p:nvPr/>
          </p:nvSpPr>
          <p:spPr>
            <a:xfrm>
              <a:off x="7505700" y="4493230"/>
              <a:ext cx="1041400" cy="1041400"/>
            </a:xfrm>
            <a:prstGeom prst="ellipse">
              <a:avLst/>
            </a:prstGeom>
            <a:noFill/>
            <a:ln w="1270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672240" y="4390025"/>
              <a:ext cx="7017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72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1</a:t>
              </a:r>
              <a:endParaRPr kumimoji="1" lang="ja-JP" altLang="en-US" sz="72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1587504" y="1967647"/>
            <a:ext cx="6167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72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Fermi surface</a:t>
            </a:r>
          </a:p>
          <a:p>
            <a:pPr algn="ctr">
              <a:lnSpc>
                <a:spcPct val="70000"/>
              </a:lnSpc>
            </a:pPr>
            <a:r>
              <a:rPr lang="en-US" altLang="ja-JP" sz="32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(degenerate state)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87500" y="3411559"/>
            <a:ext cx="5207525" cy="16106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b="1" dirty="0" smtClean="0">
                <a:solidFill>
                  <a:schemeClr val="accent3"/>
                </a:solidFill>
                <a:latin typeface="Century Gothic"/>
                <a:cs typeface="Century Gothic"/>
              </a:rPr>
              <a:t>Loo</a:t>
            </a:r>
            <a:r>
              <a:rPr lang="en-US" altLang="ja-JP" sz="7200" b="1" dirty="0" smtClean="0">
                <a:solidFill>
                  <a:schemeClr val="accent3"/>
                </a:solidFill>
                <a:latin typeface="Century Gothic"/>
                <a:cs typeface="Century Gothic"/>
              </a:rPr>
              <a:t>p effect</a:t>
            </a:r>
          </a:p>
          <a:p>
            <a:pPr algn="ctr">
              <a:lnSpc>
                <a:spcPct val="70000"/>
              </a:lnSpc>
            </a:pPr>
            <a:r>
              <a:rPr lang="en-US" altLang="ja-JP" sz="3200" b="1" dirty="0">
                <a:solidFill>
                  <a:schemeClr val="accent3"/>
                </a:solidFill>
                <a:latin typeface="Century Gothic"/>
                <a:cs typeface="Century Gothic"/>
              </a:rPr>
              <a:t>(particle-hole creation</a:t>
            </a:r>
            <a:r>
              <a:rPr lang="en-US" altLang="ja-JP" sz="3200" b="1" dirty="0" smtClean="0">
                <a:solidFill>
                  <a:schemeClr val="accent3"/>
                </a:solidFill>
                <a:latin typeface="Century Gothic"/>
                <a:cs typeface="Century Gothic"/>
              </a:rPr>
              <a:t>)</a:t>
            </a:r>
            <a:endParaRPr lang="ja-JP" altLang="en-US" sz="3200" b="1" dirty="0">
              <a:solidFill>
                <a:schemeClr val="accent3"/>
              </a:solidFill>
              <a:latin typeface="Century Gothic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87500" y="4875947"/>
            <a:ext cx="7459494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72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Non-</a:t>
            </a:r>
            <a:r>
              <a:rPr lang="en-US" altLang="ja-JP" sz="7200" b="1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Abelian</a:t>
            </a:r>
            <a:r>
              <a:rPr lang="en-US" altLang="ja-JP" sz="72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 int.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04568" y="5825538"/>
            <a:ext cx="3590446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(</a:t>
            </a:r>
            <a:r>
              <a:rPr kumimoji="1" lang="en-US" altLang="ja-JP" sz="3200" b="1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SU(n</a:t>
            </a:r>
            <a:r>
              <a:rPr kumimoji="1" lang="en-US" altLang="ja-JP" sz="32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) symmetry)</a:t>
            </a:r>
            <a:endParaRPr kumimoji="1" lang="ja-JP" altLang="en-US" sz="3200" b="1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62764" y="652751"/>
            <a:ext cx="6281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2000" dirty="0" smtClean="0">
                <a:latin typeface="Century Gothic"/>
                <a:cs typeface="Century Gothic"/>
              </a:rPr>
              <a:t>Original Work: J. Kondo </a:t>
            </a:r>
            <a:r>
              <a:rPr lang="en-US" altLang="ja-JP" sz="1600" dirty="0" smtClean="0">
                <a:latin typeface="Century Gothic"/>
                <a:cs typeface="Century Gothic"/>
              </a:rPr>
              <a:t>(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600" dirty="0" smtClean="0">
                <a:latin typeface="Century Gothic"/>
                <a:cs typeface="Century Gothic"/>
              </a:rPr>
              <a:t>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Theor</a:t>
            </a:r>
            <a:r>
              <a:rPr lang="en-US" altLang="ja-JP" sz="1600" dirty="0" smtClean="0">
                <a:latin typeface="Century Gothic"/>
                <a:cs typeface="Century Gothic"/>
              </a:rPr>
              <a:t>. Phys. 32, 37 (1964)) 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2820559" y="1154003"/>
            <a:ext cx="3502882" cy="64633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457200" indent="-457200"/>
            <a:r>
              <a:rPr lang="en-US" altLang="ja-JP" sz="3600" dirty="0" smtClean="0">
                <a:latin typeface="Century Gothic"/>
                <a:cs typeface="Century Gothic"/>
              </a:rPr>
              <a:t>Heavy impurity</a:t>
            </a:r>
          </a:p>
        </p:txBody>
      </p:sp>
      <p:grpSp>
        <p:nvGrpSpPr>
          <p:cNvPr id="2" name="図形グループ 1"/>
          <p:cNvGrpSpPr/>
          <p:nvPr/>
        </p:nvGrpSpPr>
        <p:grpSpPr>
          <a:xfrm>
            <a:off x="6700595" y="574771"/>
            <a:ext cx="2101870" cy="1585806"/>
            <a:chOff x="6331879" y="2407102"/>
            <a:chExt cx="2101870" cy="1585806"/>
          </a:xfrm>
        </p:grpSpPr>
        <p:sp>
          <p:nvSpPr>
            <p:cNvPr id="20" name="正方形/長方形 19"/>
            <p:cNvSpPr/>
            <p:nvPr/>
          </p:nvSpPr>
          <p:spPr>
            <a:xfrm>
              <a:off x="6382679" y="2419498"/>
              <a:ext cx="2000470" cy="157341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6692637" y="2767877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7032594" y="3567168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7443603" y="3071340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7907905" y="360240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8042768" y="25888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7281519" y="26240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8017332" y="3072360"/>
              <a:ext cx="68756" cy="6875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>
              <a:stCxn id="20" idx="1"/>
              <a:endCxn id="21" idx="3"/>
            </p:cNvCxnSpPr>
            <p:nvPr/>
          </p:nvCxnSpPr>
          <p:spPr>
            <a:xfrm flipV="1">
              <a:off x="6382679" y="2882990"/>
              <a:ext cx="329708" cy="323213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>
              <a:stCxn id="21" idx="4"/>
              <a:endCxn id="22" idx="1"/>
            </p:cNvCxnSpPr>
            <p:nvPr/>
          </p:nvCxnSpPr>
          <p:spPr>
            <a:xfrm>
              <a:off x="6760069" y="2902740"/>
              <a:ext cx="292275" cy="684178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>
              <a:stCxn id="23" idx="3"/>
              <a:endCxn id="22" idx="7"/>
            </p:cNvCxnSpPr>
            <p:nvPr/>
          </p:nvCxnSpPr>
          <p:spPr>
            <a:xfrm flipH="1">
              <a:off x="7147707" y="3186453"/>
              <a:ext cx="315646" cy="400465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endCxn id="23" idx="6"/>
            </p:cNvCxnSpPr>
            <p:nvPr/>
          </p:nvCxnSpPr>
          <p:spPr>
            <a:xfrm flipH="1">
              <a:off x="7578466" y="3105718"/>
              <a:ext cx="424024" cy="33054"/>
            </a:xfrm>
            <a:prstGeom prst="line">
              <a:avLst/>
            </a:prstGeom>
            <a:ln>
              <a:solidFill>
                <a:srgbClr val="F79646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/>
            <p:cNvSpPr txBox="1"/>
            <p:nvPr/>
          </p:nvSpPr>
          <p:spPr>
            <a:xfrm>
              <a:off x="6331879" y="2407102"/>
              <a:ext cx="992579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accent2"/>
                  </a:solidFill>
                  <a:latin typeface="Century Gothic"/>
                  <a:cs typeface="Century Gothic"/>
                </a:rPr>
                <a:t>i</a:t>
              </a:r>
              <a:r>
                <a:rPr lang="en-US" altLang="ja-JP" sz="16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mpurity</a:t>
              </a:r>
              <a:endParaRPr kumimoji="1"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490863" y="2762018"/>
              <a:ext cx="942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fermion</a:t>
              </a:r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140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81636" y="2902691"/>
            <a:ext cx="217890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Fermi surface</a:t>
            </a:r>
          </a:p>
          <a:p>
            <a:pPr algn="ctr">
              <a:lnSpc>
                <a:spcPct val="70000"/>
              </a:lnSpc>
            </a:pPr>
            <a:r>
              <a:rPr lang="en-US" altLang="ja-JP" sz="14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(degenerate state)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2638" y="3622849"/>
            <a:ext cx="2216898" cy="6232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accent3"/>
                </a:solidFill>
                <a:latin typeface="Century Gothic"/>
                <a:cs typeface="Century Gothic"/>
              </a:rPr>
              <a:t>Loo</a:t>
            </a:r>
            <a:r>
              <a:rPr lang="en-US" altLang="ja-JP" sz="2400" dirty="0" smtClean="0">
                <a:solidFill>
                  <a:schemeClr val="accent3"/>
                </a:solidFill>
                <a:latin typeface="Century Gothic"/>
                <a:cs typeface="Century Gothic"/>
              </a:rPr>
              <a:t>p effect</a:t>
            </a:r>
          </a:p>
          <a:p>
            <a:pPr algn="ctr">
              <a:lnSpc>
                <a:spcPct val="70000"/>
              </a:lnSpc>
            </a:pPr>
            <a:r>
              <a:rPr lang="en-US" altLang="ja-JP" sz="1400" dirty="0">
                <a:solidFill>
                  <a:schemeClr val="accent3"/>
                </a:solidFill>
                <a:latin typeface="Century Gothic"/>
                <a:cs typeface="Century Gothic"/>
              </a:rPr>
              <a:t>(particle-hole creation</a:t>
            </a:r>
            <a:r>
              <a:rPr lang="en-US" altLang="ja-JP" sz="1400" dirty="0" smtClean="0">
                <a:solidFill>
                  <a:schemeClr val="accent3"/>
                </a:solidFill>
                <a:latin typeface="Century Gothic"/>
                <a:cs typeface="Century Gothic"/>
              </a:rPr>
              <a:t>)</a:t>
            </a:r>
            <a:endParaRPr lang="ja-JP" altLang="en-US" sz="1400" dirty="0">
              <a:solidFill>
                <a:schemeClr val="accent3"/>
              </a:solidFill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33717" y="4273700"/>
            <a:ext cx="2609608" cy="6771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tx2"/>
                </a:solidFill>
                <a:latin typeface="Century Gothic"/>
                <a:cs typeface="Century Gothic"/>
              </a:rPr>
              <a:t>Non-</a:t>
            </a:r>
            <a:r>
              <a:rPr lang="en-US" altLang="ja-JP" sz="2400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Abelian</a:t>
            </a:r>
            <a:r>
              <a:rPr lang="en-US" altLang="ja-JP" sz="2400" dirty="0" smtClean="0">
                <a:solidFill>
                  <a:schemeClr val="tx2"/>
                </a:solidFill>
                <a:latin typeface="Century Gothic"/>
                <a:cs typeface="Century Gothic"/>
              </a:rPr>
              <a:t> int.</a:t>
            </a:r>
          </a:p>
          <a:p>
            <a:pPr algn="ctr"/>
            <a:r>
              <a:rPr lang="en-US" altLang="ja-JP" sz="1400" dirty="0" smtClean="0">
                <a:solidFill>
                  <a:schemeClr val="tx2"/>
                </a:solidFill>
                <a:latin typeface="Century Gothic"/>
                <a:cs typeface="Century Gothic"/>
              </a:rPr>
              <a:t>(SU(n) symmetry)</a:t>
            </a:r>
            <a:endParaRPr lang="ja-JP" altLang="en-US" sz="14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654" y="2309557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Heavy impurity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78749" y="1613740"/>
            <a:ext cx="2052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electron</a:t>
            </a:r>
            <a:r>
              <a:rPr lang="ja-JP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ja-JP" sz="2400" dirty="0" smtClean="0">
                <a:latin typeface="Century Gothic"/>
                <a:cs typeface="Century Gothic"/>
              </a:rPr>
              <a:t>gas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60535" y="1613740"/>
            <a:ext cx="2390398" cy="641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entury Gothic"/>
                <a:cs typeface="Century Gothic"/>
              </a:rPr>
              <a:t>nuclear matter</a:t>
            </a:r>
            <a:endParaRPr lang="en-US" altLang="ja-JP" sz="1400" b="1" dirty="0" smtClean="0"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</a:pPr>
            <a:r>
              <a:rPr lang="en-US" altLang="ja-JP" sz="1400" b="1" dirty="0" smtClean="0">
                <a:latin typeface="Century Gothic"/>
                <a:cs typeface="Century Gothic"/>
              </a:rPr>
              <a:t>(</a:t>
            </a:r>
            <a:r>
              <a:rPr lang="en-US" altLang="ja-JP" sz="1400" b="1" dirty="0" err="1" smtClean="0">
                <a:latin typeface="Century Gothic"/>
                <a:cs typeface="Century Gothic"/>
              </a:rPr>
              <a:t>p,n</a:t>
            </a:r>
            <a:r>
              <a:rPr lang="en-US" altLang="ja-JP" sz="1400" b="1" dirty="0" smtClean="0">
                <a:latin typeface="Century Gothic"/>
                <a:cs typeface="Century Gothic"/>
              </a:rPr>
              <a:t>)</a:t>
            </a:r>
            <a:endParaRPr lang="en-US" altLang="ja-JP" sz="1400" b="1" dirty="0"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84997" y="1613740"/>
            <a:ext cx="2121093" cy="641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Century Gothic"/>
                <a:cs typeface="Century Gothic"/>
              </a:rPr>
              <a:t>quark matter</a:t>
            </a:r>
          </a:p>
          <a:p>
            <a:pPr algn="ctr">
              <a:lnSpc>
                <a:spcPct val="80000"/>
              </a:lnSpc>
            </a:pPr>
            <a:r>
              <a:rPr lang="en-US" altLang="ja-JP" sz="1400" b="1" dirty="0" smtClean="0">
                <a:latin typeface="Century Gothic"/>
                <a:cs typeface="Century Gothic"/>
              </a:rPr>
              <a:t>(</a:t>
            </a:r>
            <a:r>
              <a:rPr lang="en-US" altLang="ja-JP" sz="1400" b="1" dirty="0" err="1" smtClean="0">
                <a:latin typeface="Century Gothic"/>
                <a:cs typeface="Century Gothic"/>
              </a:rPr>
              <a:t>u,d,s</a:t>
            </a:r>
            <a:r>
              <a:rPr lang="en-US" altLang="ja-JP" sz="1400" b="1" dirty="0" smtClean="0">
                <a:latin typeface="Century Gothic"/>
                <a:cs typeface="Century Gothic"/>
              </a:rPr>
              <a:t>)</a:t>
            </a:r>
          </a:p>
        </p:txBody>
      </p:sp>
      <p:grpSp>
        <p:nvGrpSpPr>
          <p:cNvPr id="29" name="図形グループ 28"/>
          <p:cNvGrpSpPr/>
          <p:nvPr/>
        </p:nvGrpSpPr>
        <p:grpSpPr>
          <a:xfrm>
            <a:off x="2790860" y="2309557"/>
            <a:ext cx="6296945" cy="461665"/>
            <a:chOff x="2790860" y="1884048"/>
            <a:chExt cx="6296945" cy="461665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2790860" y="1884048"/>
              <a:ext cx="18281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spin-atoms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037653" y="1884048"/>
              <a:ext cx="1945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D/B mesons</a:t>
              </a: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271833" y="1884048"/>
              <a:ext cx="1815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c/b quarks</a:t>
              </a: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3537384" y="2983483"/>
            <a:ext cx="5006827" cy="461665"/>
            <a:chOff x="3537384" y="2625402"/>
            <a:chExt cx="5006827" cy="461665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3537384" y="2625402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✔</a:t>
              </a:r>
              <a:r>
                <a:rPr lang="en-US" altLang="ja-JP" sz="2400" b="1" dirty="0" smtClean="0">
                  <a:latin typeface="Century Gothic"/>
                  <a:cs typeface="Century Gothic"/>
                </a:rPr>
                <a:t>︎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764036" y="2625402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✔︎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8051768" y="2625402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✔︎</a:t>
              </a: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2726715" y="3622849"/>
            <a:ext cx="6452579" cy="461665"/>
            <a:chOff x="2726715" y="3366831"/>
            <a:chExt cx="6452579" cy="461665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2726715" y="3366831"/>
              <a:ext cx="22036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electron-hole︎</a:t>
              </a: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041513" y="3366831"/>
              <a:ext cx="2185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nucleon-hole︎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7344838" y="3366831"/>
              <a:ext cx="18344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quark-hole︎</a:t>
              </a:r>
            </a:p>
          </p:txBody>
        </p:sp>
      </p:grpSp>
      <p:grpSp>
        <p:nvGrpSpPr>
          <p:cNvPr id="30" name="図形グループ 29"/>
          <p:cNvGrpSpPr/>
          <p:nvPr/>
        </p:nvGrpSpPr>
        <p:grpSpPr>
          <a:xfrm>
            <a:off x="3144892" y="4308335"/>
            <a:ext cx="5936776" cy="463397"/>
            <a:chOff x="3144892" y="4189015"/>
            <a:chExt cx="5936776" cy="463397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3144892" y="4190747"/>
              <a:ext cx="1345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SU(2)</a:t>
              </a:r>
              <a:r>
                <a:rPr lang="en-US" altLang="ja-JP" sz="2400" baseline="-25000" dirty="0" smtClean="0">
                  <a:latin typeface="Century Gothic"/>
                  <a:cs typeface="Century Gothic"/>
                </a:rPr>
                <a:t>spin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619005" y="4189015"/>
              <a:ext cx="2997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latin typeface="Century Gothic"/>
                  <a:cs typeface="Century Gothic"/>
                </a:rPr>
                <a:t>SU(2</a:t>
              </a:r>
              <a:r>
                <a:rPr lang="en-US" altLang="ja-JP" sz="2400" b="1" dirty="0" smtClean="0">
                  <a:latin typeface="Century Gothic"/>
                  <a:cs typeface="Century Gothic"/>
                </a:rPr>
                <a:t>)</a:t>
              </a:r>
              <a:r>
                <a:rPr lang="en-US" altLang="ja-JP" sz="2400" b="1" baseline="-25000" dirty="0" smtClean="0">
                  <a:latin typeface="Century Gothic"/>
                  <a:cs typeface="Century Gothic"/>
                </a:rPr>
                <a:t>HQS</a:t>
              </a:r>
              <a:r>
                <a:rPr lang="en-US" altLang="ja-JP" sz="2400" b="1" dirty="0" smtClean="0">
                  <a:latin typeface="Century Gothic"/>
                  <a:cs typeface="Century Gothic"/>
                </a:rPr>
                <a:t>×SU(2)</a:t>
              </a:r>
              <a:r>
                <a:rPr lang="en-US" altLang="ja-JP" sz="2400" b="1" baseline="-25000" dirty="0" err="1" smtClean="0">
                  <a:latin typeface="Century Gothic"/>
                  <a:cs typeface="Century Gothic"/>
                </a:rPr>
                <a:t>isospin</a:t>
              </a:r>
              <a:endParaRPr lang="en-US" altLang="ja-JP" sz="2400" b="1" baseline="-25000" dirty="0" smtClean="0"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563304" y="4189015"/>
              <a:ext cx="1518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latin typeface="Century Gothic"/>
                  <a:cs typeface="Century Gothic"/>
                </a:rPr>
                <a:t>SU(3)</a:t>
              </a:r>
              <a:r>
                <a:rPr lang="en-US" altLang="ja-JP" sz="2400" b="1" baseline="-25000" dirty="0" smtClean="0">
                  <a:latin typeface="Century Gothic"/>
                  <a:cs typeface="Century Gothic"/>
                </a:rPr>
                <a:t>color</a:t>
              </a:r>
            </a:p>
          </p:txBody>
        </p:sp>
      </p:grpSp>
      <p:cxnSp>
        <p:nvCxnSpPr>
          <p:cNvPr id="25" name="直線コネクタ 24"/>
          <p:cNvCxnSpPr/>
          <p:nvPr/>
        </p:nvCxnSpPr>
        <p:spPr>
          <a:xfrm>
            <a:off x="56654" y="2248524"/>
            <a:ext cx="9025014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73151" y="1613740"/>
            <a:ext cx="1618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Fermi gas</a:t>
            </a: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7050849" y="46350"/>
            <a:ext cx="2101870" cy="1585806"/>
            <a:chOff x="6331879" y="2407102"/>
            <a:chExt cx="2101870" cy="1585806"/>
          </a:xfrm>
        </p:grpSpPr>
        <p:sp>
          <p:nvSpPr>
            <p:cNvPr id="37" name="正方形/長方形 36"/>
            <p:cNvSpPr/>
            <p:nvPr/>
          </p:nvSpPr>
          <p:spPr>
            <a:xfrm>
              <a:off x="6382679" y="2419498"/>
              <a:ext cx="2000470" cy="1573410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6692637" y="2767877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7032594" y="3567168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7443603" y="3071340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7907905" y="360240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/>
            <p:nvPr/>
          </p:nvSpPr>
          <p:spPr>
            <a:xfrm>
              <a:off x="8042768" y="25888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7281519" y="2624066"/>
              <a:ext cx="134863" cy="13486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8017332" y="3072360"/>
              <a:ext cx="68756" cy="6875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/>
            <p:cNvCxnSpPr>
              <a:stCxn id="37" idx="1"/>
              <a:endCxn id="38" idx="3"/>
            </p:cNvCxnSpPr>
            <p:nvPr/>
          </p:nvCxnSpPr>
          <p:spPr>
            <a:xfrm flipV="1">
              <a:off x="6382679" y="2882990"/>
              <a:ext cx="329708" cy="323213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>
              <a:stCxn id="38" idx="4"/>
              <a:endCxn id="39" idx="1"/>
            </p:cNvCxnSpPr>
            <p:nvPr/>
          </p:nvCxnSpPr>
          <p:spPr>
            <a:xfrm>
              <a:off x="6760069" y="2902740"/>
              <a:ext cx="292275" cy="684178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>
              <a:stCxn id="40" idx="3"/>
              <a:endCxn id="39" idx="7"/>
            </p:cNvCxnSpPr>
            <p:nvPr/>
          </p:nvCxnSpPr>
          <p:spPr>
            <a:xfrm flipH="1">
              <a:off x="7147707" y="3186453"/>
              <a:ext cx="315646" cy="400465"/>
            </a:xfrm>
            <a:prstGeom prst="line">
              <a:avLst/>
            </a:prstGeom>
            <a:ln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>
              <a:endCxn id="40" idx="6"/>
            </p:cNvCxnSpPr>
            <p:nvPr/>
          </p:nvCxnSpPr>
          <p:spPr>
            <a:xfrm flipH="1">
              <a:off x="7578466" y="3105718"/>
              <a:ext cx="424024" cy="33054"/>
            </a:xfrm>
            <a:prstGeom prst="line">
              <a:avLst/>
            </a:prstGeom>
            <a:ln>
              <a:solidFill>
                <a:srgbClr val="F79646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48"/>
            <p:cNvSpPr txBox="1"/>
            <p:nvPr/>
          </p:nvSpPr>
          <p:spPr>
            <a:xfrm>
              <a:off x="6331879" y="2407102"/>
              <a:ext cx="992579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accent2"/>
                  </a:solidFill>
                  <a:latin typeface="Century Gothic"/>
                  <a:cs typeface="Century Gothic"/>
                </a:rPr>
                <a:t>i</a:t>
              </a:r>
              <a:r>
                <a:rPr lang="en-US" altLang="ja-JP" sz="16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mpurity</a:t>
              </a:r>
              <a:endParaRPr kumimoji="1"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7490863" y="2762018"/>
              <a:ext cx="942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chemeClr val="accent6"/>
                  </a:solidFill>
                  <a:latin typeface="Century Gothic"/>
                  <a:cs typeface="Century Gothic"/>
                </a:rPr>
                <a:t>fermion</a:t>
              </a: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2419119" y="627614"/>
            <a:ext cx="43057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Application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of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Kondo</a:t>
            </a:r>
            <a:r>
              <a:rPr lang="ja-JP" altLang="en-US" dirty="0" smtClean="0">
                <a:latin typeface="Century Gothic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cs typeface="Century Gothic"/>
              </a:rPr>
              <a:t>effect to</a:t>
            </a:r>
          </a:p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Hadron/nuclear physics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2458897" y="648350"/>
            <a:ext cx="4226206" cy="777131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1316996" y="4943038"/>
            <a:ext cx="7827003" cy="1923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50" dirty="0" smtClean="0">
                <a:latin typeface="Century Gothic"/>
                <a:cs typeface="Century Gothic"/>
              </a:rPr>
              <a:t>1.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NJL-type: </a:t>
            </a:r>
            <a:r>
              <a:rPr lang="en-US" altLang="ja-JP" sz="1050" dirty="0" smtClean="0">
                <a:latin typeface="Century Gothic"/>
                <a:cs typeface="Century Gothic"/>
              </a:rPr>
              <a:t>S.Y</a:t>
            </a:r>
            <a:r>
              <a:rPr lang="en-US" altLang="ja-JP" sz="1050" dirty="0">
                <a:latin typeface="Century Gothic"/>
                <a:cs typeface="Century Gothic"/>
              </a:rPr>
              <a:t>., </a:t>
            </a:r>
            <a:r>
              <a:rPr lang="en-US" altLang="ja-JP" sz="1050" dirty="0" err="1">
                <a:latin typeface="Century Gothic"/>
                <a:cs typeface="Century Gothic"/>
              </a:rPr>
              <a:t>K.Sudoh</a:t>
            </a:r>
            <a:r>
              <a:rPr lang="en-US" altLang="ja-JP" sz="1050" dirty="0">
                <a:latin typeface="Century Gothic"/>
                <a:cs typeface="Century Gothic"/>
              </a:rPr>
              <a:t>, Phys. Rev. C88, 015201 (2013</a:t>
            </a:r>
            <a:r>
              <a:rPr lang="en-US" altLang="ja-JP" sz="1050" dirty="0" smtClean="0">
                <a:latin typeface="Century Gothic"/>
                <a:cs typeface="Century Gothic"/>
              </a:rPr>
              <a:t>)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50" dirty="0" smtClean="0">
                <a:latin typeface="Century Gothic"/>
                <a:cs typeface="Century Gothic"/>
              </a:rPr>
              <a:t>2.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QCD Kondo</a:t>
            </a:r>
            <a:r>
              <a:rPr lang="en-US" altLang="ja-JP" sz="1050" dirty="0" smtClean="0">
                <a:latin typeface="Century Gothic"/>
                <a:cs typeface="Century Gothic"/>
              </a:rPr>
              <a:t>: K. Hattori, K.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Itakura</a:t>
            </a:r>
            <a:r>
              <a:rPr lang="en-US" altLang="ja-JP" sz="1050" dirty="0" smtClean="0">
                <a:latin typeface="Century Gothic"/>
                <a:cs typeface="Century Gothic"/>
              </a:rPr>
              <a:t>, S. Ozaki, S.Y., Phys. Rev. D92, 065003 (2015)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50" dirty="0" smtClean="0">
                <a:latin typeface="Century Gothic"/>
                <a:cs typeface="Century Gothic"/>
              </a:rPr>
              <a:t>3.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Magnetic catalysis QCD Kondo effect</a:t>
            </a:r>
            <a:r>
              <a:rPr lang="en-US" altLang="ja-JP" sz="1050" dirty="0" smtClean="0">
                <a:latin typeface="Century Gothic"/>
                <a:cs typeface="Century Gothic"/>
              </a:rPr>
              <a:t>:  S</a:t>
            </a:r>
            <a:r>
              <a:rPr lang="en-US" altLang="ja-JP" sz="1050" dirty="0">
                <a:latin typeface="Century Gothic"/>
                <a:cs typeface="Century Gothic"/>
              </a:rPr>
              <a:t>. Ozaki, K. </a:t>
            </a:r>
            <a:r>
              <a:rPr lang="en-US" altLang="ja-JP" sz="1050" dirty="0" err="1">
                <a:latin typeface="Century Gothic"/>
                <a:cs typeface="Century Gothic"/>
              </a:rPr>
              <a:t>Itakura</a:t>
            </a:r>
            <a:r>
              <a:rPr lang="en-US" altLang="ja-JP" sz="1050" dirty="0">
                <a:latin typeface="Century Gothic"/>
                <a:cs typeface="Century Gothic"/>
              </a:rPr>
              <a:t>, </a:t>
            </a:r>
            <a:r>
              <a:rPr lang="en-US" altLang="ja-JP" sz="1050" dirty="0" smtClean="0">
                <a:latin typeface="Century Gothic"/>
                <a:cs typeface="Century Gothic"/>
              </a:rPr>
              <a:t>Y.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Kuramoto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Rev. D94, 074013 (2016)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50" dirty="0" smtClean="0">
                <a:latin typeface="Century Gothic"/>
                <a:cs typeface="Century Gothic"/>
              </a:rPr>
              <a:t>4.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Kondo effect in atomic nucleus</a:t>
            </a:r>
            <a:r>
              <a:rPr lang="en-US" altLang="ja-JP" sz="1050" dirty="0" smtClean="0">
                <a:latin typeface="Century Gothic"/>
                <a:cs typeface="Century Gothic"/>
              </a:rPr>
              <a:t>: S.Y., Phys. Rev. C93, 065204 (2016)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50" dirty="0" smtClean="0">
                <a:latin typeface="Century Gothic"/>
                <a:cs typeface="Century Gothic"/>
              </a:rPr>
              <a:t>5.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Kondo effect of Ds meson</a:t>
            </a:r>
            <a:r>
              <a:rPr lang="en-US" altLang="ja-JP" sz="1050" dirty="0" smtClean="0">
                <a:latin typeface="Century Gothic"/>
                <a:cs typeface="Century Gothic"/>
              </a:rPr>
              <a:t>: S.Y.</a:t>
            </a:r>
            <a:r>
              <a:rPr lang="en-US" altLang="ja-JP" sz="1050" dirty="0">
                <a:latin typeface="Century Gothic"/>
                <a:cs typeface="Century Gothic"/>
              </a:rPr>
              <a:t>, K</a:t>
            </a:r>
            <a:r>
              <a:rPr lang="en-US" altLang="ja-JP" sz="1050" dirty="0" smtClean="0">
                <a:latin typeface="Century Gothic"/>
                <a:cs typeface="Century Gothic"/>
              </a:rPr>
              <a:t>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Sudoh</a:t>
            </a:r>
            <a:r>
              <a:rPr lang="en-US" altLang="ja-JP" sz="1050" dirty="0" smtClean="0">
                <a:latin typeface="Century Gothic"/>
                <a:cs typeface="Century Gothic"/>
              </a:rPr>
              <a:t>, </a:t>
            </a:r>
            <a:r>
              <a:rPr lang="en-US" altLang="ja-JP" sz="1050" dirty="0">
                <a:latin typeface="Century Gothic"/>
                <a:cs typeface="Century Gothic"/>
              </a:rPr>
              <a:t>Phys. Rev. C95, 034204 (2017</a:t>
            </a:r>
            <a:r>
              <a:rPr lang="en-US" altLang="ja-JP" sz="1050" dirty="0" smtClean="0">
                <a:latin typeface="Century Gothic"/>
                <a:cs typeface="Century Gothic"/>
              </a:rPr>
              <a:t>)]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50" dirty="0" smtClean="0">
                <a:latin typeface="Century Gothic"/>
                <a:cs typeface="Century Gothic"/>
              </a:rPr>
              <a:t>6.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QCD Kondo phase</a:t>
            </a:r>
            <a:r>
              <a:rPr lang="en-US" altLang="ja-JP" sz="1050" dirty="0" smtClean="0">
                <a:latin typeface="Century Gothic"/>
                <a:cs typeface="Century Gothic"/>
              </a:rPr>
              <a:t>: S.Y., K. Suzuki, K.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Itakura</a:t>
            </a:r>
            <a:r>
              <a:rPr lang="en-US" altLang="ja-JP" sz="1050" dirty="0" smtClean="0">
                <a:latin typeface="Century Gothic"/>
                <a:cs typeface="Century Gothic"/>
              </a:rPr>
              <a:t>, arXiv:1604.09229 [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hep-ph</a:t>
            </a:r>
            <a:r>
              <a:rPr lang="en-US" altLang="ja-JP" sz="1050" dirty="0" smtClean="0">
                <a:latin typeface="Century Gothic"/>
                <a:cs typeface="Century Gothic"/>
              </a:rPr>
              <a:t>]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50" dirty="0">
                <a:latin typeface="Century Gothic"/>
                <a:cs typeface="Century Gothic"/>
              </a:rPr>
              <a:t>7</a:t>
            </a:r>
            <a:r>
              <a:rPr lang="en-US" altLang="ja-JP" sz="1050" dirty="0" smtClean="0">
                <a:latin typeface="Century Gothic"/>
                <a:cs typeface="Century Gothic"/>
              </a:rPr>
              <a:t>.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Single heavy-quark</a:t>
            </a:r>
            <a:r>
              <a:rPr lang="ja-JP" altLang="en-US" sz="1050" b="1" dirty="0" smtClean="0">
                <a:latin typeface="Century Gothic"/>
                <a:cs typeface="Century Gothic"/>
              </a:rPr>
              <a:t> </a:t>
            </a:r>
            <a:r>
              <a:rPr lang="en-US" altLang="ja-JP" sz="1050" b="1" dirty="0">
                <a:latin typeface="Century Gothic"/>
                <a:cs typeface="Century Gothic"/>
              </a:rPr>
              <a:t>QCD</a:t>
            </a:r>
            <a:r>
              <a:rPr lang="ja-JP" altLang="en-US" sz="1050" b="1" dirty="0">
                <a:latin typeface="Century Gothic"/>
                <a:cs typeface="Century Gothic"/>
              </a:rPr>
              <a:t> </a:t>
            </a:r>
            <a:r>
              <a:rPr lang="en-US" altLang="ja-JP" sz="1050" b="1" dirty="0">
                <a:latin typeface="Century Gothic"/>
                <a:cs typeface="Century Gothic"/>
              </a:rPr>
              <a:t>Kondo</a:t>
            </a:r>
            <a:r>
              <a:rPr lang="ja-JP" altLang="en-US" sz="1050" b="1" dirty="0">
                <a:latin typeface="Century Gothic"/>
                <a:cs typeface="Century Gothic"/>
              </a:rPr>
              <a:t>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cloud</a:t>
            </a:r>
            <a:r>
              <a:rPr lang="en-US" altLang="ja-JP" sz="1050" dirty="0" smtClean="0">
                <a:latin typeface="Century Gothic"/>
                <a:cs typeface="Century Gothic"/>
              </a:rPr>
              <a:t>,</a:t>
            </a:r>
            <a:r>
              <a:rPr lang="ja-JP" altLang="en-US" sz="1050" dirty="0" smtClean="0">
                <a:latin typeface="Century Gothic"/>
                <a:cs typeface="Century Gothic"/>
              </a:rPr>
              <a:t> </a:t>
            </a:r>
            <a:r>
              <a:rPr lang="en-US" altLang="ja-JP" sz="1050" dirty="0">
                <a:latin typeface="Century Gothic"/>
                <a:cs typeface="Century Gothic"/>
              </a:rPr>
              <a:t>S.</a:t>
            </a:r>
            <a:r>
              <a:rPr lang="ja-JP" altLang="en-US" sz="1050" dirty="0">
                <a:latin typeface="Century Gothic"/>
                <a:cs typeface="Century Gothic"/>
              </a:rPr>
              <a:t>Y</a:t>
            </a:r>
            <a:r>
              <a:rPr lang="en-US" altLang="ja-JP" sz="1050" dirty="0">
                <a:latin typeface="Century Gothic"/>
                <a:cs typeface="Century Gothic"/>
              </a:rPr>
              <a:t>.,</a:t>
            </a:r>
            <a:r>
              <a:rPr lang="ja-JP" altLang="en-US" sz="1050" dirty="0">
                <a:latin typeface="Century Gothic"/>
                <a:cs typeface="Century Gothic"/>
              </a:rPr>
              <a:t> </a:t>
            </a:r>
            <a:r>
              <a:rPr lang="en-US" altLang="ja-JP" sz="1050" dirty="0">
                <a:latin typeface="Century Gothic"/>
                <a:cs typeface="Century Gothic"/>
              </a:rPr>
              <a:t>arXiv:1608.06450</a:t>
            </a:r>
            <a:r>
              <a:rPr lang="ja-JP" altLang="en-US" sz="1050" dirty="0">
                <a:latin typeface="Century Gothic"/>
                <a:cs typeface="Century Gothic"/>
              </a:rPr>
              <a:t> </a:t>
            </a:r>
            <a:r>
              <a:rPr lang="en-US" altLang="ja-JP" sz="1050" dirty="0">
                <a:latin typeface="Century Gothic"/>
                <a:cs typeface="Century Gothic"/>
              </a:rPr>
              <a:t>[</a:t>
            </a:r>
            <a:r>
              <a:rPr lang="en-US" altLang="ja-JP" sz="1050" dirty="0" err="1">
                <a:latin typeface="Century Gothic"/>
                <a:cs typeface="Century Gothic"/>
              </a:rPr>
              <a:t>hep-ph</a:t>
            </a:r>
            <a:r>
              <a:rPr lang="en-US" altLang="ja-JP" sz="1050" dirty="0" smtClean="0">
                <a:latin typeface="Century Gothic"/>
                <a:cs typeface="Century Gothic"/>
              </a:rPr>
              <a:t>]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50" dirty="0">
                <a:latin typeface="Century Gothic"/>
                <a:cs typeface="Century Gothic"/>
              </a:rPr>
              <a:t>8.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Conformal theory</a:t>
            </a:r>
            <a:r>
              <a:rPr lang="en-US" altLang="ja-JP" sz="1050" dirty="0" smtClean="0">
                <a:latin typeface="Century Gothic"/>
                <a:cs typeface="Century Gothic"/>
              </a:rPr>
              <a:t>,  </a:t>
            </a:r>
            <a:r>
              <a:rPr lang="en-US" altLang="ja-JP" sz="1050" dirty="0">
                <a:latin typeface="Century Gothic"/>
                <a:cs typeface="Century Gothic"/>
              </a:rPr>
              <a:t>T.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Kumura</a:t>
            </a:r>
            <a:r>
              <a:rPr lang="en-US" altLang="ja-JP" sz="1050" dirty="0" smtClean="0">
                <a:latin typeface="Century Gothic"/>
                <a:cs typeface="Century Gothic"/>
              </a:rPr>
              <a:t>, S. Ozaki, arXiv:1611.07284 [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cond</a:t>
            </a:r>
            <a:r>
              <a:rPr lang="en-US" altLang="ja-JP" sz="1050" dirty="0" smtClean="0">
                <a:latin typeface="Century Gothic"/>
                <a:cs typeface="Century Gothic"/>
              </a:rPr>
              <a:t>-mat] (J. Phys. Soc.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Jpn</a:t>
            </a:r>
            <a:r>
              <a:rPr lang="en-US" altLang="ja-JP" sz="1050" dirty="0" smtClean="0">
                <a:latin typeface="Century Gothic"/>
                <a:cs typeface="Century Gothic"/>
              </a:rPr>
              <a:t>. 86, 084703 (2017))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50" dirty="0">
                <a:latin typeface="Century Gothic"/>
                <a:cs typeface="Century Gothic"/>
              </a:rPr>
              <a:t>9</a:t>
            </a:r>
            <a:r>
              <a:rPr lang="en-US" altLang="ja-JP" sz="1050" dirty="0" smtClean="0">
                <a:latin typeface="Century Gothic"/>
                <a:cs typeface="Century Gothic"/>
              </a:rPr>
              <a:t>.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QCD Kondo effect and color superconductivity</a:t>
            </a:r>
            <a:r>
              <a:rPr lang="en-US" altLang="ja-JP" sz="1050" dirty="0" smtClean="0">
                <a:latin typeface="Century Gothic"/>
                <a:cs typeface="Century Gothic"/>
              </a:rPr>
              <a:t>,  T. Kanazawa, S. Uchino, Phys. Rev. D94,</a:t>
            </a:r>
            <a:r>
              <a:rPr lang="ja-JP" altLang="en-US" sz="1050" dirty="0" smtClean="0">
                <a:latin typeface="Century Gothic"/>
                <a:cs typeface="Century Gothic"/>
              </a:rPr>
              <a:t> </a:t>
            </a:r>
            <a:r>
              <a:rPr lang="en-US" altLang="ja-JP" sz="1050" dirty="0" smtClean="0">
                <a:latin typeface="Century Gothic"/>
                <a:cs typeface="Century Gothic"/>
              </a:rPr>
              <a:t>114005 (2016) </a:t>
            </a:r>
          </a:p>
          <a:p>
            <a:pPr marL="914400" indent="-914400">
              <a:lnSpc>
                <a:spcPct val="70000"/>
              </a:lnSpc>
              <a:spcAft>
                <a:spcPts val="600"/>
              </a:spcAft>
            </a:pPr>
            <a:r>
              <a:rPr lang="en-US" altLang="ja-JP" sz="1050" dirty="0" smtClean="0">
                <a:latin typeface="Century Gothic"/>
                <a:cs typeface="Century Gothic"/>
              </a:rPr>
              <a:t>10. </a:t>
            </a:r>
            <a:r>
              <a:rPr lang="en-US" altLang="ja-JP" sz="1050" b="1" dirty="0" smtClean="0">
                <a:latin typeface="Century Gothic"/>
                <a:cs typeface="Century Gothic"/>
              </a:rPr>
              <a:t>Topology and stability of QCD Kondo phase</a:t>
            </a:r>
            <a:r>
              <a:rPr lang="en-US" altLang="ja-JP" sz="1050" dirty="0" smtClean="0">
                <a:latin typeface="Century Gothic"/>
                <a:cs typeface="Century Gothic"/>
              </a:rPr>
              <a:t>,  </a:t>
            </a:r>
            <a:r>
              <a:rPr lang="en-US" altLang="ja-JP" sz="1050" dirty="0">
                <a:latin typeface="Century Gothic"/>
                <a:cs typeface="Century Gothic"/>
              </a:rPr>
              <a:t>S.Y., K. Suzuki, K.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Itakura</a:t>
            </a:r>
            <a:r>
              <a:rPr lang="en-US" altLang="ja-JP" sz="1050" dirty="0" smtClean="0">
                <a:latin typeface="Century Gothic"/>
                <a:cs typeface="Century Gothic"/>
              </a:rPr>
              <a:t>, arXiv:1703.04124</a:t>
            </a:r>
            <a:r>
              <a:rPr lang="ja-JP" altLang="en-US" sz="1050" dirty="0" smtClean="0">
                <a:latin typeface="Century Gothic"/>
                <a:cs typeface="Century Gothic"/>
              </a:rPr>
              <a:t> </a:t>
            </a:r>
            <a:r>
              <a:rPr lang="en-US" altLang="ja-JP" sz="1050" dirty="0" smtClean="0">
                <a:latin typeface="Century Gothic"/>
                <a:cs typeface="Century Gothic"/>
              </a:rPr>
              <a:t>[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hep</a:t>
            </a:r>
            <a:r>
              <a:rPr lang="ja-JP" altLang="ja-JP" sz="1050" dirty="0" smtClean="0">
                <a:latin typeface="Century Gothic"/>
                <a:cs typeface="Century Gothic"/>
              </a:rPr>
              <a:t>-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ph</a:t>
            </a:r>
            <a:r>
              <a:rPr lang="en-US" altLang="ja-JP" sz="1050" dirty="0" smtClean="0">
                <a:latin typeface="Century Gothic"/>
                <a:cs typeface="Century Gothic"/>
              </a:rPr>
              <a:t>] (to appear in PRD)</a:t>
            </a:r>
            <a:endParaRPr lang="en-US" altLang="ja-JP" sz="1050" dirty="0">
              <a:latin typeface="Century Gothic"/>
              <a:cs typeface="Century Gothic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6799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8780" y="5702319"/>
            <a:ext cx="361706" cy="24535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8780" y="5710946"/>
            <a:ext cx="361706" cy="2453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8780" y="5693693"/>
            <a:ext cx="361706" cy="245353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6633519" y="5002968"/>
            <a:ext cx="1919542" cy="1832352"/>
            <a:chOff x="6633519" y="5002968"/>
            <a:chExt cx="1919542" cy="1832352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33519" y="5301131"/>
              <a:ext cx="1113665" cy="1534189"/>
            </a:xfrm>
            <a:prstGeom prst="rect">
              <a:avLst/>
            </a:prstGeom>
          </p:spPr>
        </p:pic>
        <p:grpSp>
          <p:nvGrpSpPr>
            <p:cNvPr id="9" name="図形グループ 8"/>
            <p:cNvGrpSpPr/>
            <p:nvPr/>
          </p:nvGrpSpPr>
          <p:grpSpPr>
            <a:xfrm>
              <a:off x="7380226" y="5002968"/>
              <a:ext cx="1172835" cy="878796"/>
              <a:chOff x="3813016" y="5457652"/>
              <a:chExt cx="1172835" cy="878796"/>
            </a:xfrm>
          </p:grpSpPr>
          <p:cxnSp>
            <p:nvCxnSpPr>
              <p:cNvPr id="10" name="直線コネクタ 9"/>
              <p:cNvCxnSpPr/>
              <p:nvPr/>
            </p:nvCxnSpPr>
            <p:spPr>
              <a:xfrm flipH="1">
                <a:off x="3813016" y="5457652"/>
                <a:ext cx="366812" cy="619957"/>
              </a:xfrm>
              <a:prstGeom prst="line">
                <a:avLst/>
              </a:prstGeom>
              <a:ln w="38100" cmpd="sng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図形グループ 10"/>
              <p:cNvGrpSpPr/>
              <p:nvPr/>
            </p:nvGrpSpPr>
            <p:grpSpPr>
              <a:xfrm rot="1800000">
                <a:off x="3958040" y="5588234"/>
                <a:ext cx="1027811" cy="748214"/>
                <a:chOff x="3958040" y="5588234"/>
                <a:chExt cx="1027811" cy="748214"/>
              </a:xfrm>
            </p:grpSpPr>
            <p:sp>
              <p:nvSpPr>
                <p:cNvPr id="12" name="大波 11"/>
                <p:cNvSpPr/>
                <p:nvPr/>
              </p:nvSpPr>
              <p:spPr>
                <a:xfrm>
                  <a:off x="3958040" y="5588234"/>
                  <a:ext cx="1027811" cy="748214"/>
                </a:xfrm>
                <a:prstGeom prst="wav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4020526" y="5736215"/>
                  <a:ext cx="921571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Wave1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altLang="ja-JP" sz="2800" dirty="0" smtClean="0">
                      <a:latin typeface="Century Gothic"/>
                      <a:cs typeface="Century Gothic"/>
                    </a:rPr>
                    <a:t>Kondo</a:t>
                  </a:r>
                </a:p>
              </p:txBody>
            </p:sp>
          </p:grpSp>
        </p:grpSp>
      </p:grpSp>
      <p:grpSp>
        <p:nvGrpSpPr>
          <p:cNvPr id="14" name="図形グループ 13"/>
          <p:cNvGrpSpPr/>
          <p:nvPr/>
        </p:nvGrpSpPr>
        <p:grpSpPr>
          <a:xfrm>
            <a:off x="1046203" y="2135243"/>
            <a:ext cx="1618953" cy="646331"/>
            <a:chOff x="-35323" y="5144912"/>
            <a:chExt cx="1618953" cy="646331"/>
          </a:xfrm>
        </p:grpSpPr>
        <p:grpSp>
          <p:nvGrpSpPr>
            <p:cNvPr id="15" name="図形グループ 14"/>
            <p:cNvGrpSpPr/>
            <p:nvPr/>
          </p:nvGrpSpPr>
          <p:grpSpPr>
            <a:xfrm>
              <a:off x="-35323" y="5144912"/>
              <a:ext cx="1618953" cy="646331"/>
              <a:chOff x="1822007" y="3503386"/>
              <a:chExt cx="1618953" cy="646331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>
                <a:off x="1822007" y="3503386"/>
                <a:ext cx="16189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600" dirty="0" smtClean="0">
                    <a:latin typeface="Century Gothic"/>
                    <a:cs typeface="Century Gothic"/>
                  </a:rPr>
                  <a:t>D</a:t>
                </a:r>
                <a:r>
                  <a:rPr kumimoji="1" lang="en-US" altLang="ja-JP" sz="3600" baseline="30000" dirty="0" smtClean="0">
                    <a:latin typeface="Century Gothic"/>
                    <a:cs typeface="Century Gothic"/>
                  </a:rPr>
                  <a:t>0</a:t>
                </a:r>
                <a:r>
                  <a:rPr kumimoji="1" lang="en-US" altLang="ja-JP" sz="3600" dirty="0" smtClean="0">
                    <a:latin typeface="Century Gothic"/>
                    <a:cs typeface="Century Gothic"/>
                  </a:rPr>
                  <a:t>(cu)</a:t>
                </a:r>
                <a:endParaRPr lang="en-US" altLang="ja-JP" sz="36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18" name="直線コネクタ 17"/>
              <p:cNvCxnSpPr/>
              <p:nvPr/>
            </p:nvCxnSpPr>
            <p:spPr>
              <a:xfrm>
                <a:off x="2634518" y="3711521"/>
                <a:ext cx="204084" cy="0"/>
              </a:xfrm>
              <a:prstGeom prst="line">
                <a:avLst/>
              </a:prstGeom>
              <a:ln w="3556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直線コネクタ 15"/>
            <p:cNvCxnSpPr/>
            <p:nvPr/>
          </p:nvCxnSpPr>
          <p:spPr>
            <a:xfrm>
              <a:off x="88057" y="5258211"/>
              <a:ext cx="204084" cy="0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図形グループ 18"/>
          <p:cNvGrpSpPr/>
          <p:nvPr/>
        </p:nvGrpSpPr>
        <p:grpSpPr>
          <a:xfrm>
            <a:off x="3915231" y="2135243"/>
            <a:ext cx="1586191" cy="646331"/>
            <a:chOff x="1822007" y="3503386"/>
            <a:chExt cx="1586191" cy="646331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1822007" y="3503386"/>
              <a:ext cx="15861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D</a:t>
              </a:r>
              <a:r>
                <a:rPr kumimoji="1" lang="en-US" altLang="ja-JP" sz="3600" baseline="30000" dirty="0" smtClean="0">
                  <a:latin typeface="Century Gothic"/>
                  <a:cs typeface="Century Gothic"/>
                </a:rPr>
                <a:t>-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(cd)</a:t>
              </a:r>
              <a:endParaRPr lang="en-US" altLang="ja-JP" sz="3600" dirty="0">
                <a:latin typeface="Century Gothic"/>
                <a:cs typeface="Century Gothic"/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2578323" y="3711521"/>
              <a:ext cx="204084" cy="0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図形グループ 21"/>
          <p:cNvGrpSpPr/>
          <p:nvPr/>
        </p:nvGrpSpPr>
        <p:grpSpPr>
          <a:xfrm>
            <a:off x="6751496" y="2135243"/>
            <a:ext cx="1568609" cy="646331"/>
            <a:chOff x="1822007" y="3503386"/>
            <a:chExt cx="1568609" cy="646331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1822007" y="3503386"/>
              <a:ext cx="15686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D</a:t>
              </a:r>
              <a:r>
                <a:rPr kumimoji="1" lang="en-US" altLang="ja-JP" sz="3600" baseline="-25000" dirty="0" smtClean="0">
                  <a:latin typeface="Century Gothic"/>
                  <a:cs typeface="Century Gothic"/>
                </a:rPr>
                <a:t>s</a:t>
              </a:r>
              <a:r>
                <a:rPr kumimoji="1" lang="en-US" altLang="ja-JP" sz="3600" baseline="30000" dirty="0" smtClean="0">
                  <a:latin typeface="Century Gothic"/>
                  <a:cs typeface="Century Gothic"/>
                </a:rPr>
                <a:t>-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3600" dirty="0" err="1" smtClean="0">
                  <a:latin typeface="Century Gothic"/>
                  <a:cs typeface="Century Gothic"/>
                </a:rPr>
                <a:t>cs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)</a:t>
              </a:r>
              <a:endParaRPr lang="en-US" altLang="ja-JP" sz="3600" dirty="0">
                <a:latin typeface="Century Gothic"/>
                <a:cs typeface="Century Gothic"/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2690713" y="3711521"/>
              <a:ext cx="204084" cy="0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角丸四角形 24"/>
          <p:cNvSpPr/>
          <p:nvPr/>
        </p:nvSpPr>
        <p:spPr>
          <a:xfrm>
            <a:off x="6539265" y="2075893"/>
            <a:ext cx="1916181" cy="1152797"/>
          </a:xfrm>
          <a:prstGeom prst="roundRect">
            <a:avLst/>
          </a:prstGeom>
          <a:noFill/>
          <a:ln w="1524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3818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203E-6 1.06531E-6 L -0.49818 -0.4233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18" y="-2116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203E-6 3.12182E-6 L -0.18671 -0.4245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5" y="-2123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203E-6 -9.912E-7 L 0.12407 -0.4221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5" y="-211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47912" y="585319"/>
            <a:ext cx="240478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5800" dirty="0" smtClean="0">
                <a:latin typeface="Century Gothic"/>
                <a:cs typeface="Century Gothic"/>
              </a:rPr>
              <a:t>Ds/Ds</a:t>
            </a:r>
            <a:r>
              <a:rPr lang="en-US" altLang="ja-JP" sz="5800" baseline="30000" dirty="0" smtClean="0">
                <a:latin typeface="Century Gothic"/>
                <a:cs typeface="Century Gothic"/>
              </a:rPr>
              <a:t>*</a:t>
            </a:r>
            <a:endParaRPr lang="ja-JP" altLang="en-US" sz="5800" baseline="300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58960" y="585319"/>
            <a:ext cx="182733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5800" dirty="0" smtClean="0">
                <a:latin typeface="Century Gothic"/>
                <a:cs typeface="Century Gothic"/>
              </a:rPr>
              <a:t>D/D</a:t>
            </a:r>
            <a:r>
              <a:rPr lang="en-US" altLang="ja-JP" sz="5800" baseline="30000" dirty="0" smtClean="0">
                <a:latin typeface="Century Gothic"/>
                <a:cs typeface="Century Gothic"/>
              </a:rPr>
              <a:t>*</a:t>
            </a:r>
            <a:endParaRPr lang="ja-JP" altLang="en-US" sz="5800" baseline="30000" dirty="0">
              <a:latin typeface="Century Gothic"/>
              <a:cs typeface="Century Gothic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56654" y="2070357"/>
            <a:ext cx="9025014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図形グループ 7"/>
          <p:cNvGrpSpPr/>
          <p:nvPr/>
        </p:nvGrpSpPr>
        <p:grpSpPr>
          <a:xfrm>
            <a:off x="3749407" y="1379750"/>
            <a:ext cx="1003400" cy="646331"/>
            <a:chOff x="1821758" y="2822140"/>
            <a:chExt cx="1003400" cy="646331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1821758" y="2822140"/>
              <a:ext cx="10034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3600" dirty="0" err="1" smtClean="0">
                  <a:latin typeface="Century Gothic"/>
                  <a:cs typeface="Century Gothic"/>
                </a:rPr>
                <a:t>cs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)</a:t>
              </a:r>
              <a:endParaRPr lang="en-US" altLang="ja-JP" sz="3600" dirty="0">
                <a:latin typeface="Century Gothic"/>
                <a:cs typeface="Century Gothic"/>
              </a:endParaRPr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2119735" y="3014764"/>
              <a:ext cx="204084" cy="0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図形グループ 10"/>
          <p:cNvGrpSpPr/>
          <p:nvPr/>
        </p:nvGrpSpPr>
        <p:grpSpPr>
          <a:xfrm>
            <a:off x="6549008" y="1379750"/>
            <a:ext cx="1847606" cy="646331"/>
            <a:chOff x="1821758" y="2822140"/>
            <a:chExt cx="1847606" cy="646331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1821758" y="2822140"/>
              <a:ext cx="1847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(</a:t>
              </a:r>
              <a:r>
                <a:rPr kumimoji="1" lang="en-US" altLang="ja-JP" sz="3600" dirty="0" err="1" smtClean="0">
                  <a:latin typeface="Century Gothic"/>
                  <a:cs typeface="Century Gothic"/>
                </a:rPr>
                <a:t>c</a:t>
              </a:r>
              <a:r>
                <a:rPr lang="en-US" altLang="ja-JP" sz="3600" dirty="0" err="1" smtClean="0">
                  <a:latin typeface="Century Gothic"/>
                  <a:cs typeface="Century Gothic"/>
                </a:rPr>
                <a:t>u,cd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)</a:t>
              </a:r>
              <a:endParaRPr lang="en-US" altLang="ja-JP" sz="3600" dirty="0">
                <a:latin typeface="Century Gothic"/>
                <a:cs typeface="Century Gothic"/>
              </a:endParaRPr>
            </a:p>
          </p:txBody>
        </p:sp>
        <p:cxnSp>
          <p:nvCxnSpPr>
            <p:cNvPr id="13" name="直線コネクタ 12"/>
            <p:cNvCxnSpPr/>
            <p:nvPr/>
          </p:nvCxnSpPr>
          <p:spPr>
            <a:xfrm>
              <a:off x="2119735" y="3014764"/>
              <a:ext cx="204084" cy="0"/>
            </a:xfrm>
            <a:prstGeom prst="line">
              <a:avLst/>
            </a:prstGeom>
            <a:ln w="3556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直線コネクタ 13"/>
          <p:cNvCxnSpPr/>
          <p:nvPr/>
        </p:nvCxnSpPr>
        <p:spPr>
          <a:xfrm>
            <a:off x="7551561" y="1572374"/>
            <a:ext cx="204084" cy="0"/>
          </a:xfrm>
          <a:prstGeom prst="line">
            <a:avLst/>
          </a:prstGeom>
          <a:ln w="3556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図形グループ 2"/>
          <p:cNvGrpSpPr/>
          <p:nvPr/>
        </p:nvGrpSpPr>
        <p:grpSpPr>
          <a:xfrm>
            <a:off x="177917" y="4771318"/>
            <a:ext cx="7907402" cy="923330"/>
            <a:chOff x="177917" y="2195611"/>
            <a:chExt cx="7907402" cy="923330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177917" y="2276467"/>
              <a:ext cx="23195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Short-distance</a:t>
              </a:r>
            </a:p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repulsion 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526612" y="2195611"/>
              <a:ext cx="22114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5400" dirty="0" smtClean="0">
                  <a:latin typeface="Century Gothic"/>
                  <a:cs typeface="Century Gothic"/>
                </a:rPr>
                <a:t>No</a:t>
              </a:r>
              <a:r>
                <a:rPr lang="en-US" altLang="ja-JP" dirty="0" smtClean="0">
                  <a:latin typeface="Century Gothic"/>
                  <a:cs typeface="Century Gothic"/>
                </a:rPr>
                <a:t> (maybe)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833504" y="2195611"/>
              <a:ext cx="12518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5400" dirty="0" smtClean="0">
                  <a:latin typeface="Century Gothic"/>
                  <a:cs typeface="Century Gothic"/>
                </a:rPr>
                <a:t>Yes</a:t>
              </a:r>
              <a:endParaRPr lang="ja-JP" altLang="en-US" sz="5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-101713" y="2310722"/>
            <a:ext cx="8329315" cy="923330"/>
            <a:chOff x="-101713" y="3386101"/>
            <a:chExt cx="8329315" cy="923330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-101713" y="3432268"/>
              <a:ext cx="297379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Electric charge</a:t>
              </a:r>
            </a:p>
            <a:p>
              <a:pPr algn="ctr"/>
              <a:r>
                <a:rPr lang="en-US" altLang="ja-JP" sz="1400" dirty="0" smtClean="0">
                  <a:latin typeface="Century Gothic"/>
                  <a:cs typeface="Century Gothic"/>
                </a:rPr>
                <a:t>(Coulomb-assisted</a:t>
              </a:r>
              <a:r>
                <a:rPr lang="ja-JP" altLang="en-US" sz="14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bound</a:t>
              </a:r>
              <a:r>
                <a:rPr lang="ja-JP" altLang="en-US" sz="14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1400" dirty="0" smtClean="0">
                  <a:latin typeface="Century Gothic"/>
                  <a:cs typeface="Century Gothic"/>
                </a:rPr>
                <a:t>state)</a:t>
              </a:r>
              <a:endParaRPr lang="ja-JP" alt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815665" y="3386101"/>
              <a:ext cx="7983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5400" dirty="0" smtClean="0">
                  <a:latin typeface="Century Gothic"/>
                  <a:cs typeface="Century Gothic"/>
                </a:rPr>
                <a:t>-1</a:t>
              </a:r>
              <a:endParaRPr lang="ja-JP" altLang="en-US" sz="5400" dirty="0">
                <a:latin typeface="Century Gothic"/>
                <a:cs typeface="Century Gothic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661999" y="3386101"/>
              <a:ext cx="15656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5400" dirty="0" smtClean="0">
                  <a:latin typeface="Century Gothic"/>
                  <a:cs typeface="Century Gothic"/>
                </a:rPr>
                <a:t>0, -1</a:t>
              </a:r>
              <a:endParaRPr lang="ja-JP" altLang="en-US" sz="5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6319" y="3289815"/>
            <a:ext cx="9021298" cy="1446550"/>
            <a:chOff x="46319" y="4423449"/>
            <a:chExt cx="9021298" cy="1446550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46319" y="4703134"/>
              <a:ext cx="25827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Long</a:t>
              </a:r>
              <a:r>
                <a:rPr lang="ja-JP" altLang="en-US" sz="2400" dirty="0" smtClean="0">
                  <a:latin typeface="Century Gothic"/>
                  <a:cs typeface="Century Gothic"/>
                </a:rPr>
                <a:t> </a:t>
              </a:r>
              <a:r>
                <a:rPr lang="ja-JP" altLang="ja-JP" sz="2400" dirty="0">
                  <a:latin typeface="Century Gothic"/>
                  <a:cs typeface="Century Gothic"/>
                </a:rPr>
                <a:t>l</a:t>
              </a:r>
              <a:r>
                <a:rPr lang="en-US" altLang="ja-JP" sz="2400" dirty="0" err="1" smtClean="0">
                  <a:latin typeface="Century Gothic"/>
                  <a:cs typeface="Century Gothic"/>
                </a:rPr>
                <a:t>ife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-time of</a:t>
              </a:r>
            </a:p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vector-meson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828566" y="4759317"/>
              <a:ext cx="29020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&lt; 1.9 MeV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038247" y="4423449"/>
              <a:ext cx="302937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&lt;</a:t>
              </a:r>
              <a:r>
                <a:rPr lang="ja-JP" altLang="en-US" sz="4400" dirty="0" smtClean="0">
                  <a:latin typeface="Century Gothic"/>
                  <a:cs typeface="Century Gothic"/>
                </a:rPr>
                <a:t> </a:t>
              </a:r>
              <a:r>
                <a:rPr lang="en-US" altLang="ja-JP" sz="4400" dirty="0" smtClean="0">
                  <a:latin typeface="Century Gothic"/>
                  <a:cs typeface="Century Gothic"/>
                </a:rPr>
                <a:t>2.1 MeV,</a:t>
              </a:r>
            </a:p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0.834 MeV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9" name="図形グループ 28"/>
          <p:cNvGrpSpPr/>
          <p:nvPr/>
        </p:nvGrpSpPr>
        <p:grpSpPr>
          <a:xfrm>
            <a:off x="151558" y="5970791"/>
            <a:ext cx="9164862" cy="830997"/>
            <a:chOff x="151558" y="5970791"/>
            <a:chExt cx="9164862" cy="830997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151558" y="5970791"/>
              <a:ext cx="20625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Non-</a:t>
              </a:r>
              <a:r>
                <a:rPr lang="en-US" altLang="ja-JP" sz="2400" dirty="0" err="1" smtClean="0">
                  <a:latin typeface="Century Gothic"/>
                  <a:cs typeface="Century Gothic"/>
                </a:rPr>
                <a:t>Abelian</a:t>
              </a:r>
              <a:endParaRPr lang="en-US" altLang="ja-JP" sz="2400" dirty="0" smtClean="0">
                <a:latin typeface="Century Gothic"/>
                <a:cs typeface="Century Gothic"/>
              </a:endParaRPr>
            </a:p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interaction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492267" y="6133060"/>
              <a:ext cx="162095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b="1" dirty="0">
                  <a:latin typeface="Century Gothic"/>
                  <a:cs typeface="Century Gothic"/>
                </a:rPr>
                <a:t>SU(2)</a:t>
              </a:r>
              <a:r>
                <a:rPr lang="en-US" altLang="ja-JP" sz="2400" b="1" baseline="-25000" dirty="0" smtClean="0">
                  <a:latin typeface="Century Gothic"/>
                  <a:cs typeface="Century Gothic"/>
                </a:rPr>
                <a:t>HQS</a:t>
              </a:r>
              <a:endParaRPr lang="en-US" altLang="ja-JP" sz="2400" b="1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623115" y="6133060"/>
              <a:ext cx="369330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b="1" dirty="0">
                  <a:latin typeface="Century Gothic"/>
                  <a:cs typeface="Century Gothic"/>
                </a:rPr>
                <a:t>SU(2)</a:t>
              </a:r>
              <a:r>
                <a:rPr lang="en-US" altLang="ja-JP" sz="2400" b="1" baseline="-25000" dirty="0">
                  <a:latin typeface="Century Gothic"/>
                  <a:cs typeface="Century Gothic"/>
                </a:rPr>
                <a:t>HQS</a:t>
              </a:r>
              <a:r>
                <a:rPr lang="en-US" altLang="ja-JP" sz="3200" b="1" dirty="0">
                  <a:latin typeface="Century Gothic"/>
                  <a:cs typeface="Century Gothic"/>
                </a:rPr>
                <a:t>×SU(2)</a:t>
              </a:r>
              <a:r>
                <a:rPr lang="en-US" altLang="ja-JP" sz="2400" b="1" baseline="-25000" dirty="0" err="1">
                  <a:latin typeface="Century Gothic"/>
                  <a:cs typeface="Century Gothic"/>
                </a:rPr>
                <a:t>isospin</a:t>
              </a:r>
              <a:endParaRPr lang="en-US" altLang="ja-JP" sz="2400" b="1" baseline="-250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30" name="直線コネクタ 29"/>
          <p:cNvCxnSpPr/>
          <p:nvPr/>
        </p:nvCxnSpPr>
        <p:spPr>
          <a:xfrm>
            <a:off x="3295522" y="769194"/>
            <a:ext cx="380758" cy="0"/>
          </a:xfrm>
          <a:prstGeom prst="line">
            <a:avLst/>
          </a:prstGeom>
          <a:ln w="508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4445897" y="769194"/>
            <a:ext cx="380758" cy="0"/>
          </a:xfrm>
          <a:prstGeom prst="line">
            <a:avLst/>
          </a:prstGeom>
          <a:ln w="508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6811418" y="769194"/>
            <a:ext cx="380758" cy="0"/>
          </a:xfrm>
          <a:prstGeom prst="line">
            <a:avLst/>
          </a:prstGeom>
          <a:ln w="508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7682475" y="769194"/>
            <a:ext cx="380758" cy="0"/>
          </a:xfrm>
          <a:prstGeom prst="line">
            <a:avLst/>
          </a:prstGeom>
          <a:ln w="508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角丸四角形 35"/>
          <p:cNvSpPr/>
          <p:nvPr/>
        </p:nvSpPr>
        <p:spPr>
          <a:xfrm>
            <a:off x="2860207" y="574470"/>
            <a:ext cx="2835485" cy="6216469"/>
          </a:xfrm>
          <a:prstGeom prst="roundRect">
            <a:avLst/>
          </a:prstGeom>
          <a:noFill/>
          <a:ln w="1524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0436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360733" y="5536659"/>
            <a:ext cx="6617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t</a:t>
            </a:r>
            <a:r>
              <a:rPr kumimoji="1" lang="en-US" altLang="ja-JP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ime</a:t>
            </a:r>
            <a:endParaRPr kumimoji="1" lang="ko-KR" altLang="en-US" dirty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828424" y="5798042"/>
            <a:ext cx="756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lg"/>
          </a:ln>
          <a:effectLst/>
        </p:spPr>
        <p:txBody>
          <a:bodyPr/>
          <a:lstStyle/>
          <a:p>
            <a:endParaRPr lang="ko-KR" altLang="en-US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1714480" y="5792063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3428992" y="5792063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4429124" y="5792063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7092950" y="5792063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214414" y="6079401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1800" dirty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1 fm/c</a:t>
            </a:r>
            <a:endParaRPr kumimoji="1" lang="ko-KR" altLang="en-US" sz="1800" dirty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928926" y="6079401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1800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5 </a:t>
            </a:r>
            <a:r>
              <a:rPr kumimoji="1" lang="en-US" altLang="ko-KR" sz="1800" dirty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fm/c</a:t>
            </a:r>
            <a:endParaRPr kumimoji="1" lang="ko-KR" altLang="en-US" sz="1800" dirty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4071934" y="6073051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dirty="0">
                <a:latin typeface="Century Gothic"/>
                <a:ea typeface="HG丸ｺﾞｼｯｸM-PRO"/>
                <a:cs typeface="Century Gothic"/>
              </a:rPr>
              <a:t>7</a:t>
            </a:r>
            <a:r>
              <a:rPr kumimoji="1" lang="en-US" altLang="ko-KR" sz="1800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ko-KR" sz="1800" dirty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fm/c</a:t>
            </a:r>
            <a:endParaRPr kumimoji="1" lang="ko-KR" altLang="en-US" sz="1800" dirty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6661150" y="6073051"/>
            <a:ext cx="1366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1800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17 </a:t>
            </a:r>
            <a:r>
              <a:rPr kumimoji="1" lang="en-US" altLang="ko-KR" sz="1800" dirty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fm/c</a:t>
            </a:r>
            <a:endParaRPr kumimoji="1" lang="ko-KR" altLang="en-US" sz="1800" dirty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2060566" y="5792063"/>
            <a:ext cx="1225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kumimoji="1" lang="en-US" altLang="ko-KR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QGP</a:t>
            </a:r>
            <a:endParaRPr kumimoji="1" lang="ko-KR" altLang="en-US" dirty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5000628" y="5788907"/>
            <a:ext cx="1868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>
              <a:spcBef>
                <a:spcPct val="50000"/>
              </a:spcBef>
            </a:pPr>
            <a:r>
              <a:rPr kumimoji="1" lang="en-US" altLang="ko-KR" dirty="0" err="1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Hadron</a:t>
            </a:r>
            <a:r>
              <a:rPr kumimoji="1" lang="en-US" altLang="ko-KR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 phase</a:t>
            </a:r>
            <a:endParaRPr kumimoji="1" lang="ko-KR" altLang="en-US" dirty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6000760" y="5365409"/>
            <a:ext cx="2071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dirty="0" smtClean="0">
                <a:latin typeface="Century Gothic"/>
                <a:ea typeface="HG丸ｺﾞｼｯｸM-PRO"/>
                <a:cs typeface="Century Gothic"/>
              </a:rPr>
              <a:t>T</a:t>
            </a:r>
            <a:r>
              <a:rPr lang="en-US" altLang="ko-KR" baseline="-25000" dirty="0" smtClean="0">
                <a:latin typeface="Century Gothic"/>
                <a:ea typeface="HG丸ｺﾞｼｯｸM-PRO"/>
                <a:cs typeface="Century Gothic"/>
              </a:rPr>
              <a:t>F</a:t>
            </a:r>
            <a:endParaRPr kumimoji="1" lang="ko-KR" altLang="en-US" dirty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18" name="직선 화살표 연결선 93"/>
          <p:cNvCxnSpPr/>
          <p:nvPr/>
        </p:nvCxnSpPr>
        <p:spPr>
          <a:xfrm flipV="1">
            <a:off x="850052" y="3925834"/>
            <a:ext cx="0" cy="187220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4"/>
          <p:cNvSpPr txBox="1"/>
          <p:nvPr/>
        </p:nvSpPr>
        <p:spPr>
          <a:xfrm>
            <a:off x="33134" y="3493786"/>
            <a:ext cx="172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Century Gothic"/>
                <a:ea typeface="HG丸ｺﾞｼｯｸM-PRO"/>
                <a:cs typeface="Century Gothic"/>
              </a:rPr>
              <a:t>Temperature</a:t>
            </a:r>
            <a:endParaRPr lang="ko-KR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0" name="자유형 104"/>
          <p:cNvSpPr/>
          <p:nvPr/>
        </p:nvSpPr>
        <p:spPr>
          <a:xfrm>
            <a:off x="4427984" y="4792789"/>
            <a:ext cx="2592288" cy="600501"/>
          </a:xfrm>
          <a:custGeom>
            <a:avLst/>
            <a:gdLst>
              <a:gd name="connsiteX0" fmla="*/ 0 w 1787857"/>
              <a:gd name="connsiteY0" fmla="*/ 0 h 600501"/>
              <a:gd name="connsiteX1" fmla="*/ 641445 w 1787857"/>
              <a:gd name="connsiteY1" fmla="*/ 368489 h 600501"/>
              <a:gd name="connsiteX2" fmla="*/ 1787857 w 1787857"/>
              <a:gd name="connsiteY2" fmla="*/ 600501 h 60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7857" h="600501">
                <a:moveTo>
                  <a:pt x="0" y="0"/>
                </a:moveTo>
                <a:cubicBezTo>
                  <a:pt x="171734" y="134203"/>
                  <a:pt x="343469" y="268406"/>
                  <a:pt x="641445" y="368489"/>
                </a:cubicBezTo>
                <a:cubicBezTo>
                  <a:pt x="939421" y="468572"/>
                  <a:pt x="1578591" y="555008"/>
                  <a:pt x="1787857" y="600501"/>
                </a:cubicBezTo>
              </a:path>
            </a:pathLst>
          </a:cu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자유형 105"/>
          <p:cNvSpPr/>
          <p:nvPr/>
        </p:nvSpPr>
        <p:spPr>
          <a:xfrm>
            <a:off x="1706364" y="3984712"/>
            <a:ext cx="1610436" cy="818866"/>
          </a:xfrm>
          <a:custGeom>
            <a:avLst/>
            <a:gdLst>
              <a:gd name="connsiteX0" fmla="*/ 0 w 1610436"/>
              <a:gd name="connsiteY0" fmla="*/ 0 h 818866"/>
              <a:gd name="connsiteX1" fmla="*/ 928048 w 1610436"/>
              <a:gd name="connsiteY1" fmla="*/ 586854 h 818866"/>
              <a:gd name="connsiteX2" fmla="*/ 1610436 w 1610436"/>
              <a:gd name="connsiteY2" fmla="*/ 818866 h 81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0436" h="818866">
                <a:moveTo>
                  <a:pt x="0" y="0"/>
                </a:moveTo>
                <a:cubicBezTo>
                  <a:pt x="329821" y="225188"/>
                  <a:pt x="659642" y="450376"/>
                  <a:pt x="928048" y="586854"/>
                </a:cubicBezTo>
                <a:cubicBezTo>
                  <a:pt x="1196454" y="723332"/>
                  <a:pt x="1403445" y="771099"/>
                  <a:pt x="1610436" y="818866"/>
                </a:cubicBezTo>
              </a:path>
            </a:pathLst>
          </a:cu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22" name="직선 연결선 106"/>
          <p:cNvCxnSpPr/>
          <p:nvPr/>
        </p:nvCxnSpPr>
        <p:spPr>
          <a:xfrm flipV="1">
            <a:off x="3303152" y="4789930"/>
            <a:ext cx="1125226" cy="14398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80"/>
          <p:cNvSpPr txBox="1"/>
          <p:nvPr/>
        </p:nvSpPr>
        <p:spPr>
          <a:xfrm>
            <a:off x="3059832" y="485264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Century Gothic"/>
                <a:ea typeface="HG丸ｺﾞｼｯｸM-PRO"/>
                <a:cs typeface="Century Gothic"/>
              </a:rPr>
              <a:t>T</a:t>
            </a:r>
            <a:r>
              <a:rPr lang="en-US" altLang="ko-KR" baseline="-25000" dirty="0" smtClean="0">
                <a:latin typeface="Century Gothic"/>
                <a:ea typeface="HG丸ｺﾞｼｯｸM-PRO"/>
                <a:cs typeface="Century Gothic"/>
              </a:rPr>
              <a:t>C</a:t>
            </a:r>
            <a:endParaRPr lang="ko-KR" altLang="en-US" baseline="-25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4067944" y="4852646"/>
            <a:ext cx="7075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dirty="0" smtClean="0">
                <a:latin typeface="Century Gothic"/>
                <a:ea typeface="HG丸ｺﾞｼｯｸM-PRO"/>
                <a:cs typeface="Century Gothic"/>
              </a:rPr>
              <a:t>T</a:t>
            </a:r>
            <a:r>
              <a:rPr lang="en-US" altLang="ko-KR" baseline="-25000" dirty="0" smtClean="0">
                <a:latin typeface="Century Gothic"/>
                <a:ea typeface="HG丸ｺﾞｼｯｸM-PRO"/>
                <a:cs typeface="Century Gothic"/>
              </a:rPr>
              <a:t>H</a:t>
            </a:r>
            <a:endParaRPr kumimoji="1" lang="ko-KR" altLang="en-US" dirty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5" name="TextBox 84"/>
          <p:cNvSpPr txBox="1"/>
          <p:nvPr/>
        </p:nvSpPr>
        <p:spPr>
          <a:xfrm>
            <a:off x="3275856" y="3857011"/>
            <a:ext cx="1499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latin typeface="Century Gothic"/>
                <a:ea typeface="HG丸ｺﾞｼｯｸM-PRO"/>
                <a:cs typeface="Century Gothic"/>
              </a:rPr>
              <a:t>Hadron</a:t>
            </a:r>
            <a:r>
              <a:rPr lang="en-US" altLang="ko-KR" dirty="0" smtClean="0">
                <a:latin typeface="Century Gothic"/>
                <a:ea typeface="HG丸ｺﾞｼｯｸM-PRO"/>
                <a:cs typeface="Century Gothic"/>
              </a:rPr>
              <a:t> </a:t>
            </a:r>
          </a:p>
          <a:p>
            <a:r>
              <a:rPr lang="en-US" altLang="ko-KR" dirty="0" err="1" smtClean="0">
                <a:latin typeface="Century Gothic"/>
                <a:ea typeface="HG丸ｺﾞｼｯｸM-PRO"/>
                <a:cs typeface="Century Gothic"/>
              </a:rPr>
              <a:t>Multiquark</a:t>
            </a:r>
            <a:r>
              <a:rPr lang="en-US" altLang="ko-KR" dirty="0" smtClean="0">
                <a:latin typeface="Century Gothic"/>
                <a:ea typeface="HG丸ｺﾞｼｯｸM-PRO"/>
                <a:cs typeface="Century Gothic"/>
              </a:rPr>
              <a:t> formation</a:t>
            </a:r>
            <a:endParaRPr lang="ko-KR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6" name="TextBox 96"/>
          <p:cNvSpPr txBox="1"/>
          <p:nvPr/>
        </p:nvSpPr>
        <p:spPr>
          <a:xfrm>
            <a:off x="5910552" y="3910906"/>
            <a:ext cx="1501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Resonance</a:t>
            </a:r>
          </a:p>
          <a:p>
            <a:r>
              <a:rPr lang="en-US" altLang="ko-KR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Molecular structure formation</a:t>
            </a:r>
            <a:endParaRPr lang="ko-KR" altLang="en-US" dirty="0">
              <a:solidFill>
                <a:srgbClr val="000000"/>
              </a:solidFill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27" name="직선 화살표 연결선 98"/>
          <p:cNvCxnSpPr/>
          <p:nvPr/>
        </p:nvCxnSpPr>
        <p:spPr>
          <a:xfrm>
            <a:off x="4441632" y="4782394"/>
            <a:ext cx="64807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100"/>
          <p:cNvCxnSpPr/>
          <p:nvPr/>
        </p:nvCxnSpPr>
        <p:spPr>
          <a:xfrm>
            <a:off x="5580112" y="5177266"/>
            <a:ext cx="64807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101"/>
          <p:cNvCxnSpPr/>
          <p:nvPr/>
        </p:nvCxnSpPr>
        <p:spPr>
          <a:xfrm>
            <a:off x="6372200" y="5293986"/>
            <a:ext cx="648072" cy="0"/>
          </a:xfrm>
          <a:prstGeom prst="straightConnector1">
            <a:avLst/>
          </a:prstGeom>
          <a:ln w="317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図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12" y="433429"/>
            <a:ext cx="9144000" cy="3176016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7462748" y="680411"/>
            <a:ext cx="3197778" cy="28038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852500" y="450325"/>
            <a:ext cx="6175117" cy="2300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879265" y="6419425"/>
            <a:ext cx="52984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Free quark gas, First order, Evolution with entropy conservation, ...</a:t>
            </a:r>
          </a:p>
          <a:p>
            <a:r>
              <a:rPr lang="en-US" altLang="ja-JP" sz="1000" dirty="0" smtClean="0">
                <a:latin typeface="Century Gothic"/>
                <a:ea typeface="HG丸ｺﾞｼｯｸM-PRO"/>
                <a:cs typeface="Century Gothic"/>
              </a:rPr>
              <a:t>L</a:t>
            </a:r>
            <a:r>
              <a:rPr lang="en-US" altLang="ja-JP" sz="1000" dirty="0">
                <a:latin typeface="Century Gothic"/>
                <a:ea typeface="HG丸ｺﾞｼｯｸM-PRO"/>
                <a:cs typeface="Century Gothic"/>
              </a:rPr>
              <a:t>. W. Chen, V. Greco, C. M. </a:t>
            </a:r>
            <a:r>
              <a:rPr lang="en-US" altLang="ja-JP" sz="1000" dirty="0" err="1">
                <a:latin typeface="Century Gothic"/>
                <a:ea typeface="HG丸ｺﾞｼｯｸM-PRO"/>
                <a:cs typeface="Century Gothic"/>
              </a:rPr>
              <a:t>Ko</a:t>
            </a:r>
            <a:r>
              <a:rPr lang="en-US" altLang="ja-JP" sz="1000" dirty="0">
                <a:latin typeface="Century Gothic"/>
                <a:ea typeface="HG丸ｺﾞｼｯｸM-PRO"/>
                <a:cs typeface="Century Gothic"/>
              </a:rPr>
              <a:t>, S. H. Lee</a:t>
            </a:r>
            <a:r>
              <a:rPr lang="en-US" altLang="ja-JP" sz="1000" dirty="0" smtClean="0">
                <a:latin typeface="Century Gothic"/>
                <a:ea typeface="HG丸ｺﾞｼｯｸM-PRO"/>
                <a:cs typeface="Century Gothic"/>
              </a:rPr>
              <a:t>, </a:t>
            </a:r>
            <a:r>
              <a:rPr lang="en-US" altLang="ja-JP" sz="1000" dirty="0">
                <a:latin typeface="Century Gothic"/>
                <a:ea typeface="HG丸ｺﾞｼｯｸM-PRO"/>
                <a:cs typeface="Century Gothic"/>
              </a:rPr>
              <a:t>W. Liu, </a:t>
            </a:r>
            <a:r>
              <a:rPr lang="en-US" altLang="ja-JP" sz="1000" dirty="0" smtClean="0">
                <a:latin typeface="Century Gothic"/>
                <a:ea typeface="HG丸ｺﾞｼｯｸM-PRO"/>
                <a:cs typeface="Century Gothic"/>
              </a:rPr>
              <a:t>PL</a:t>
            </a:r>
            <a:r>
              <a:rPr lang="hu-HU" altLang="ja-JP" sz="1000" dirty="0" smtClean="0">
                <a:latin typeface="Century Gothic"/>
                <a:ea typeface="HG丸ｺﾞｼｯｸM-PRO"/>
                <a:cs typeface="Century Gothic"/>
              </a:rPr>
              <a:t>B </a:t>
            </a:r>
            <a:r>
              <a:rPr lang="hu-HU" altLang="ja-JP" sz="1000" b="1" dirty="0">
                <a:latin typeface="Century Gothic"/>
                <a:ea typeface="HG丸ｺﾞｼｯｸM-PRO"/>
                <a:cs typeface="Century Gothic"/>
              </a:rPr>
              <a:t>601</a:t>
            </a:r>
            <a:r>
              <a:rPr lang="hu-HU" altLang="ja-JP" sz="1000" dirty="0">
                <a:latin typeface="Century Gothic"/>
                <a:ea typeface="HG丸ｺﾞｼｯｸM-PRO"/>
                <a:cs typeface="Century Gothic"/>
              </a:rPr>
              <a:t>, 34 (2004</a:t>
            </a:r>
            <a:r>
              <a:rPr lang="hu-HU" altLang="ja-JP" sz="1000" dirty="0" smtClean="0">
                <a:latin typeface="Century Gothic"/>
                <a:ea typeface="HG丸ｺﾞｼｯｸM-PRO"/>
                <a:cs typeface="Century Gothic"/>
              </a:rPr>
              <a:t>)</a:t>
            </a:r>
            <a:endParaRPr lang="ja-JP" altLang="en-US" sz="1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5" name="TextBox 84"/>
          <p:cNvSpPr txBox="1"/>
          <p:nvPr/>
        </p:nvSpPr>
        <p:spPr>
          <a:xfrm>
            <a:off x="2326101" y="5254887"/>
            <a:ext cx="1949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Century Gothic"/>
                <a:ea typeface="HG丸ｺﾞｼｯｸM-PRO"/>
                <a:cs typeface="Century Gothic"/>
              </a:rPr>
              <a:t>Critical (</a:t>
            </a:r>
            <a:r>
              <a:rPr lang="en-US" altLang="ko-KR" sz="1200" dirty="0" err="1">
                <a:latin typeface="Century Gothic"/>
                <a:ea typeface="HG丸ｺﾞｼｯｸM-PRO"/>
                <a:cs typeface="Century Gothic"/>
              </a:rPr>
              <a:t>h</a:t>
            </a:r>
            <a:r>
              <a:rPr lang="en-US" altLang="ko-KR" sz="1200" dirty="0" err="1" smtClean="0">
                <a:latin typeface="Century Gothic"/>
                <a:ea typeface="HG丸ｺﾞｼｯｸM-PRO"/>
                <a:cs typeface="Century Gothic"/>
              </a:rPr>
              <a:t>adronization</a:t>
            </a:r>
            <a:r>
              <a:rPr lang="en-US" altLang="ko-KR" sz="1200" dirty="0" smtClean="0">
                <a:latin typeface="Century Gothic"/>
                <a:ea typeface="HG丸ｺﾞｼｯｸM-PRO"/>
                <a:cs typeface="Century Gothic"/>
              </a:rPr>
              <a:t>) temperature</a:t>
            </a:r>
            <a:endParaRPr lang="ko-KR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6" name="TextBox 84"/>
          <p:cNvSpPr txBox="1"/>
          <p:nvPr/>
        </p:nvSpPr>
        <p:spPr>
          <a:xfrm>
            <a:off x="7153348" y="5336377"/>
            <a:ext cx="115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Century Gothic"/>
                <a:ea typeface="HG丸ｺﾞｼｯｸM-PRO"/>
                <a:cs typeface="Century Gothic"/>
              </a:rPr>
              <a:t>Freeze-out</a:t>
            </a:r>
          </a:p>
          <a:p>
            <a:pPr algn="ctr"/>
            <a:r>
              <a:rPr lang="en-US" altLang="ko-KR" sz="1200" dirty="0" smtClean="0">
                <a:latin typeface="Century Gothic"/>
                <a:ea typeface="HG丸ｺﾞｼｯｸM-PRO"/>
                <a:cs typeface="Century Gothic"/>
              </a:rPr>
              <a:t>temperature</a:t>
            </a:r>
            <a:endParaRPr lang="ko-KR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" name="角丸四角形吹き出し 1"/>
          <p:cNvSpPr/>
          <p:nvPr/>
        </p:nvSpPr>
        <p:spPr>
          <a:xfrm>
            <a:off x="2060567" y="3540872"/>
            <a:ext cx="1215289" cy="738664"/>
          </a:xfrm>
          <a:prstGeom prst="wedgeRoundRectCallout">
            <a:avLst>
              <a:gd name="adj1" fmla="val 48583"/>
              <a:gd name="adj2" fmla="val 118769"/>
              <a:gd name="adj3" fmla="val 16667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37" name="TextBox 84"/>
          <p:cNvSpPr txBox="1"/>
          <p:nvPr/>
        </p:nvSpPr>
        <p:spPr>
          <a:xfrm>
            <a:off x="1958857" y="3540872"/>
            <a:ext cx="1412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entury Gothic"/>
                <a:ea typeface="HG丸ｺﾞｼｯｸM-PRO"/>
                <a:cs typeface="Century Gothic"/>
              </a:rPr>
              <a:t>Compact </a:t>
            </a:r>
            <a:r>
              <a:rPr lang="en-US" altLang="ko-KR" sz="1400" b="1" dirty="0" err="1" smtClean="0">
                <a:latin typeface="Century Gothic"/>
                <a:ea typeface="HG丸ｺﾞｼｯｸM-PRO"/>
                <a:cs typeface="Century Gothic"/>
              </a:rPr>
              <a:t>multiquark</a:t>
            </a:r>
            <a:endParaRPr lang="en-US" altLang="ko-KR" sz="1400" b="1" dirty="0">
              <a:latin typeface="Century Gothic"/>
              <a:ea typeface="HG丸ｺﾞｼｯｸM-PRO"/>
              <a:cs typeface="Century Gothic"/>
            </a:endParaRPr>
          </a:p>
          <a:p>
            <a:pPr algn="ctr"/>
            <a:r>
              <a:rPr lang="en-US" altLang="ko-KR" sz="1400" b="1" dirty="0" smtClean="0">
                <a:latin typeface="Century Gothic"/>
                <a:ea typeface="HG丸ｺﾞｼｯｸM-PRO"/>
                <a:cs typeface="Century Gothic"/>
              </a:rPr>
              <a:t>coalescence</a:t>
            </a:r>
            <a:endParaRPr lang="ko-KR" altLang="en-US" sz="1400" b="1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9" name="角丸四角形吹き出し 38"/>
          <p:cNvSpPr/>
          <p:nvPr/>
        </p:nvSpPr>
        <p:spPr>
          <a:xfrm>
            <a:off x="4775484" y="3615380"/>
            <a:ext cx="962607" cy="738664"/>
          </a:xfrm>
          <a:prstGeom prst="wedgeRoundRectCallout">
            <a:avLst>
              <a:gd name="adj1" fmla="val -76819"/>
              <a:gd name="adj2" fmla="val 104702"/>
              <a:gd name="adj3" fmla="val 16667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38" name="TextBox 84"/>
          <p:cNvSpPr txBox="1"/>
          <p:nvPr/>
        </p:nvSpPr>
        <p:spPr>
          <a:xfrm>
            <a:off x="4613854" y="3626925"/>
            <a:ext cx="13007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entury Gothic"/>
                <a:ea typeface="HG丸ｺﾞｼｯｸM-PRO"/>
                <a:cs typeface="Century Gothic"/>
              </a:rPr>
              <a:t>Hadron</a:t>
            </a:r>
          </a:p>
          <a:p>
            <a:pPr algn="ctr"/>
            <a:r>
              <a:rPr lang="en-US" altLang="ko-KR" sz="1400" b="1" dirty="0">
                <a:latin typeface="Century Gothic"/>
                <a:ea typeface="HG丸ｺﾞｼｯｸM-PRO"/>
                <a:cs typeface="Century Gothic"/>
              </a:rPr>
              <a:t>s</a:t>
            </a:r>
            <a:r>
              <a:rPr lang="en-US" altLang="ko-KR" sz="1400" b="1" dirty="0" smtClean="0">
                <a:latin typeface="Century Gothic"/>
                <a:ea typeface="HG丸ｺﾞｼｯｸM-PRO"/>
                <a:cs typeface="Century Gothic"/>
              </a:rPr>
              <a:t>tatistical</a:t>
            </a:r>
          </a:p>
          <a:p>
            <a:pPr algn="ctr"/>
            <a:r>
              <a:rPr lang="en-US" altLang="ko-KR" sz="1400" b="1" dirty="0" smtClean="0">
                <a:latin typeface="Century Gothic"/>
                <a:ea typeface="HG丸ｺﾞｼｯｸM-PRO"/>
                <a:cs typeface="Century Gothic"/>
              </a:rPr>
              <a:t>model</a:t>
            </a:r>
            <a:endParaRPr lang="ko-KR" altLang="en-US" sz="1400" b="1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0" name="角丸四角形吹き出し 39"/>
          <p:cNvSpPr/>
          <p:nvPr/>
        </p:nvSpPr>
        <p:spPr>
          <a:xfrm>
            <a:off x="7317308" y="4275708"/>
            <a:ext cx="1231468" cy="738664"/>
          </a:xfrm>
          <a:prstGeom prst="wedgeRoundRectCallout">
            <a:avLst>
              <a:gd name="adj1" fmla="val -76819"/>
              <a:gd name="adj2" fmla="val 104702"/>
              <a:gd name="adj3" fmla="val 16667"/>
            </a:avLst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41" name="TextBox 84"/>
          <p:cNvSpPr txBox="1"/>
          <p:nvPr/>
        </p:nvSpPr>
        <p:spPr>
          <a:xfrm>
            <a:off x="7236908" y="4275708"/>
            <a:ext cx="13893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Century Gothic"/>
                <a:ea typeface="HG丸ｺﾞｼｯｸM-PRO"/>
                <a:cs typeface="Century Gothic"/>
              </a:rPr>
              <a:t>Hadron</a:t>
            </a:r>
          </a:p>
          <a:p>
            <a:pPr algn="ctr"/>
            <a:r>
              <a:rPr lang="en-US" altLang="ko-KR" sz="1400" b="1" dirty="0" smtClean="0">
                <a:latin typeface="Century Gothic"/>
                <a:ea typeface="HG丸ｺﾞｼｯｸM-PRO"/>
                <a:cs typeface="Century Gothic"/>
              </a:rPr>
              <a:t>molecule</a:t>
            </a:r>
          </a:p>
          <a:p>
            <a:pPr algn="ctr"/>
            <a:r>
              <a:rPr lang="en-US" altLang="ko-KR" sz="1400" b="1" dirty="0" smtClean="0">
                <a:latin typeface="Century Gothic"/>
                <a:ea typeface="HG丸ｺﾞｼｯｸM-PRO"/>
                <a:cs typeface="Century Gothic"/>
              </a:rPr>
              <a:t>coalescence</a:t>
            </a:r>
            <a:endParaRPr lang="ko-KR" altLang="en-US" sz="1400" b="1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3" name="TextBox 84"/>
          <p:cNvSpPr txBox="1"/>
          <p:nvPr/>
        </p:nvSpPr>
        <p:spPr>
          <a:xfrm>
            <a:off x="3740343" y="4885555"/>
            <a:ext cx="29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Century Gothic"/>
                <a:ea typeface="HG丸ｺﾞｼｯｸM-PRO"/>
                <a:cs typeface="Century Gothic"/>
              </a:rPr>
              <a:t>=</a:t>
            </a:r>
            <a:endParaRPr lang="ko-KR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027943" y="392837"/>
            <a:ext cx="4793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Production process of exotic hadrons</a:t>
            </a:r>
            <a:endParaRPr lang="en-US" altLang="ja-JP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9836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194900" y="1542272"/>
            <a:ext cx="8754200" cy="170199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図形グループ 6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1  Interaction of Ds (Ds*) meson and nucleon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59" y="1690181"/>
            <a:ext cx="8412574" cy="149715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869651" y="1182835"/>
            <a:ext cx="189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>
                <a:latin typeface="Century Gothic"/>
                <a:cs typeface="Century Gothic"/>
              </a:rPr>
              <a:t>: nucleon field</a:t>
            </a:r>
            <a:endParaRPr lang="ja-JP" altLang="en-US" dirty="0">
              <a:latin typeface="Century Gothic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2171310" y="1721907"/>
            <a:ext cx="6458153" cy="1406861"/>
            <a:chOff x="2171310" y="1948707"/>
            <a:chExt cx="6458153" cy="1406861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5756448" y="1948707"/>
              <a:ext cx="2873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spin-</a:t>
              </a:r>
              <a:r>
                <a:rPr lang="en-US" altLang="ja-JP" dirty="0" err="1" smtClean="0">
                  <a:solidFill>
                    <a:schemeClr val="bg1"/>
                  </a:solidFill>
                  <a:latin typeface="Century Gothic"/>
                  <a:cs typeface="Century Gothic"/>
                </a:rPr>
                <a:t>nonexchange</a:t>
              </a:r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term</a:t>
              </a:r>
              <a:endParaRPr lang="ja-JP" alt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171310" y="2986236"/>
              <a:ext cx="2873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spin-exchange term</a:t>
              </a:r>
              <a:endParaRPr lang="ja-JP" alt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18" name="直線コネクタ 17"/>
          <p:cNvCxnSpPr/>
          <p:nvPr/>
        </p:nvCxnSpPr>
        <p:spPr>
          <a:xfrm>
            <a:off x="3554342" y="863296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190223" y="863296"/>
            <a:ext cx="194337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5793801" y="548730"/>
            <a:ext cx="3448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S.Y.,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C95, 034204 (2017)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43" y="1277081"/>
            <a:ext cx="203200" cy="228600"/>
          </a:xfrm>
          <a:prstGeom prst="rect">
            <a:avLst/>
          </a:prstGeom>
        </p:spPr>
      </p:pic>
      <p:sp>
        <p:nvSpPr>
          <p:cNvPr id="28" name="円/楕円 27"/>
          <p:cNvSpPr/>
          <p:nvPr/>
        </p:nvSpPr>
        <p:spPr>
          <a:xfrm>
            <a:off x="1380426" y="1768511"/>
            <a:ext cx="476921" cy="467102"/>
          </a:xfrm>
          <a:prstGeom prst="ellipse">
            <a:avLst/>
          </a:prstGeom>
          <a:noFill/>
          <a:ln w="762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1583930" y="2410247"/>
            <a:ext cx="476921" cy="467102"/>
          </a:xfrm>
          <a:prstGeom prst="ellipse">
            <a:avLst/>
          </a:prstGeom>
          <a:noFill/>
          <a:ln w="76200" cmpd="sng">
            <a:solidFill>
              <a:srgbClr val="F796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図形グループ 8"/>
          <p:cNvGrpSpPr/>
          <p:nvPr/>
        </p:nvGrpSpPr>
        <p:grpSpPr>
          <a:xfrm>
            <a:off x="1945798" y="3515016"/>
            <a:ext cx="5252405" cy="2678222"/>
            <a:chOff x="1945798" y="3515016"/>
            <a:chExt cx="5252405" cy="2678222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4305950" y="4277932"/>
              <a:ext cx="7267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⇄</a:t>
              </a:r>
              <a:endParaRPr lang="ja-JP" altLang="en-US" sz="4400" i="1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031606" y="4949464"/>
              <a:ext cx="1105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vector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673104" y="4949464"/>
              <a:ext cx="1801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err="1" smtClean="0">
                  <a:latin typeface="Century Gothic"/>
                  <a:cs typeface="Century Gothic"/>
                </a:rPr>
                <a:t>pseudoscalar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962426" y="5181068"/>
              <a:ext cx="3450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600" dirty="0" smtClean="0">
                  <a:latin typeface="Century Gothic"/>
                  <a:cs typeface="Century Gothic"/>
                </a:rPr>
                <a:t>⇧  </a:t>
              </a:r>
              <a:r>
                <a:rPr lang="en-US" altLang="ja-JP" sz="36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↑</a:t>
              </a:r>
              <a:r>
                <a:rPr lang="en-US" altLang="ja-JP" sz="3600" dirty="0" smtClean="0">
                  <a:latin typeface="Century Gothic"/>
                  <a:cs typeface="Century Gothic"/>
                </a:rPr>
                <a:t> </a:t>
              </a:r>
              <a:r>
                <a:rPr lang="ja-JP" altLang="en-US" sz="3600" dirty="0" smtClean="0">
                  <a:latin typeface="Century Gothic"/>
                  <a:cs typeface="Century Gothic"/>
                </a:rPr>
                <a:t>　　</a:t>
              </a:r>
              <a:r>
                <a:rPr lang="en-US" altLang="ja-JP" sz="3600" dirty="0" smtClean="0">
                  <a:latin typeface="Century Gothic"/>
                  <a:cs typeface="Century Gothic"/>
                </a:rPr>
                <a:t>   ⇧  </a:t>
              </a:r>
              <a:r>
                <a:rPr lang="en-US" altLang="ja-JP" sz="36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↓</a:t>
              </a:r>
              <a:endParaRPr lang="ja-JP" altLang="en-US" sz="36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2751763" y="5647853"/>
              <a:ext cx="1042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latin typeface="Century Gothic"/>
                  <a:cs typeface="Century Gothic"/>
                </a:rPr>
                <a:t>c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 quark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spin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3482163" y="5660082"/>
              <a:ext cx="819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latin typeface="Century Gothic"/>
                  <a:cs typeface="Century Gothic"/>
                </a:rPr>
                <a:t>s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 quark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spin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620038" y="5684541"/>
              <a:ext cx="756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latin typeface="Century Gothic"/>
                  <a:cs typeface="Century Gothic"/>
                </a:rPr>
                <a:t>s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 quark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spin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922124" y="5672311"/>
              <a:ext cx="90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>
                  <a:latin typeface="Century Gothic"/>
                  <a:cs typeface="Century Gothic"/>
                </a:rPr>
                <a:t>c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 quark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spin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2555623" y="4257156"/>
              <a:ext cx="4052895" cy="1936082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945798" y="3515016"/>
              <a:ext cx="52524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Heavy quark spin symmetry</a:t>
              </a:r>
            </a:p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 (</a:t>
              </a:r>
              <a:r>
                <a:rPr lang="en-US" altLang="ja-JP" dirty="0" err="1" smtClean="0">
                  <a:latin typeface="Century Gothic"/>
                  <a:cs typeface="Century Gothic"/>
                </a:rPr>
                <a:t>m</a:t>
              </a:r>
              <a:r>
                <a:rPr lang="en-US" altLang="ja-JP" baseline="-25000" dirty="0" err="1" smtClean="0">
                  <a:latin typeface="Century Gothic"/>
                  <a:cs typeface="Century Gothic"/>
                </a:rPr>
                <a:t>Q</a:t>
              </a:r>
              <a:r>
                <a:rPr lang="en-US" altLang="ja-JP" dirty="0" smtClean="0">
                  <a:latin typeface="Century Gothic"/>
                  <a:cs typeface="Century Gothic"/>
                </a:rPr>
                <a:t>→∞)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3013" y="4390416"/>
              <a:ext cx="1638300" cy="57150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1354" y="4441969"/>
              <a:ext cx="647700" cy="457200"/>
            </a:xfrm>
            <a:prstGeom prst="rect">
              <a:avLst/>
            </a:prstGeom>
          </p:spPr>
        </p:pic>
      </p:grpSp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841" y="4557013"/>
            <a:ext cx="1047750" cy="304800"/>
          </a:xfrm>
          <a:prstGeom prst="rect">
            <a:avLst/>
          </a:prstGeom>
        </p:spPr>
      </p:pic>
      <p:grpSp>
        <p:nvGrpSpPr>
          <p:cNvPr id="39" name="図形グループ 38"/>
          <p:cNvGrpSpPr/>
          <p:nvPr/>
        </p:nvGrpSpPr>
        <p:grpSpPr>
          <a:xfrm>
            <a:off x="71220" y="2883086"/>
            <a:ext cx="2089625" cy="1586003"/>
            <a:chOff x="71220" y="2883086"/>
            <a:chExt cx="2089625" cy="1586003"/>
          </a:xfrm>
        </p:grpSpPr>
        <p:grpSp>
          <p:nvGrpSpPr>
            <p:cNvPr id="37" name="図形グループ 36"/>
            <p:cNvGrpSpPr/>
            <p:nvPr/>
          </p:nvGrpSpPr>
          <p:grpSpPr>
            <a:xfrm>
              <a:off x="320478" y="2883086"/>
              <a:ext cx="1608089" cy="1382362"/>
              <a:chOff x="320478" y="2883086"/>
              <a:chExt cx="1608089" cy="1382362"/>
            </a:xfrm>
          </p:grpSpPr>
          <p:cxnSp>
            <p:nvCxnSpPr>
              <p:cNvPr id="20" name="直線矢印コネクタ 19"/>
              <p:cNvCxnSpPr/>
              <p:nvPr/>
            </p:nvCxnSpPr>
            <p:spPr>
              <a:xfrm flipV="1">
                <a:off x="1105798" y="2883086"/>
                <a:ext cx="561261" cy="768957"/>
              </a:xfrm>
              <a:prstGeom prst="straightConnector1">
                <a:avLst/>
              </a:prstGeom>
              <a:ln w="76200" cmpd="sng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/>
              <p:cNvSpPr txBox="1"/>
              <p:nvPr/>
            </p:nvSpPr>
            <p:spPr>
              <a:xfrm>
                <a:off x="320478" y="3619117"/>
                <a:ext cx="1608089" cy="646331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Modified by Kondo effect</a:t>
                </a:r>
              </a:p>
            </p:txBody>
          </p:sp>
        </p:grpSp>
        <p:sp>
          <p:nvSpPr>
            <p:cNvPr id="38" name="正方形/長方形 37"/>
            <p:cNvSpPr/>
            <p:nvPr/>
          </p:nvSpPr>
          <p:spPr>
            <a:xfrm>
              <a:off x="71220" y="4248516"/>
              <a:ext cx="2089625" cy="220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 algn="ctr">
                <a:lnSpc>
                  <a:spcPct val="80000"/>
                </a:lnSpc>
                <a:spcAft>
                  <a:spcPts val="600"/>
                </a:spcAft>
              </a:pPr>
              <a:r>
                <a:rPr lang="en-US" altLang="ja-JP" sz="1000" dirty="0" smtClean="0">
                  <a:latin typeface="Century Gothic"/>
                  <a:cs typeface="Century Gothic"/>
                </a:rPr>
                <a:t>(Shown in the next page)</a:t>
              </a:r>
            </a:p>
          </p:txBody>
        </p:sp>
      </p:grpSp>
      <p:sp>
        <p:nvSpPr>
          <p:cNvPr id="40" name="テキスト ボックス 39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4119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図形グループ 7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>
                  <a:latin typeface="Century Gothic"/>
                  <a:cs typeface="Century Gothic"/>
                </a:rPr>
                <a:t>2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 Renormalization group equation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1889768" y="4477909"/>
            <a:ext cx="5364465" cy="2025488"/>
            <a:chOff x="1889768" y="1243061"/>
            <a:chExt cx="5364465" cy="202548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9768" y="1530937"/>
              <a:ext cx="5364465" cy="1463036"/>
            </a:xfrm>
            <a:prstGeom prst="rect">
              <a:avLst/>
            </a:prstGeom>
          </p:spPr>
        </p:pic>
        <p:grpSp>
          <p:nvGrpSpPr>
            <p:cNvPr id="15" name="図形グループ 14"/>
            <p:cNvGrpSpPr/>
            <p:nvPr/>
          </p:nvGrpSpPr>
          <p:grpSpPr>
            <a:xfrm>
              <a:off x="2644344" y="2418114"/>
              <a:ext cx="1182836" cy="461665"/>
              <a:chOff x="2644344" y="2690274"/>
              <a:chExt cx="1182836" cy="461665"/>
            </a:xfrm>
          </p:grpSpPr>
          <p:sp>
            <p:nvSpPr>
              <p:cNvPr id="11" name="テキスト ボックス 10"/>
              <p:cNvSpPr txBox="1"/>
              <p:nvPr/>
            </p:nvSpPr>
            <p:spPr>
              <a:xfrm>
                <a:off x="2644344" y="2690274"/>
                <a:ext cx="1182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Ds, Ds*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12" name="直線コネクタ 11"/>
              <p:cNvCxnSpPr/>
              <p:nvPr/>
            </p:nvCxnSpPr>
            <p:spPr>
              <a:xfrm>
                <a:off x="2754009" y="2787586"/>
                <a:ext cx="175930" cy="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>
                <a:off x="3269275" y="2787586"/>
                <a:ext cx="175930" cy="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テキスト ボックス 20"/>
            <p:cNvSpPr txBox="1"/>
            <p:nvPr/>
          </p:nvSpPr>
          <p:spPr>
            <a:xfrm>
              <a:off x="2531126" y="1243061"/>
              <a:ext cx="12053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nucleon</a:t>
              </a:r>
              <a:endParaRPr lang="ja-JP" altLang="en-US" sz="2000" dirty="0">
                <a:latin typeface="Century Gothic"/>
                <a:cs typeface="Century Gothic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037684" y="2868439"/>
              <a:ext cx="2008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nucleon (hole)</a:t>
              </a:r>
              <a:endParaRPr lang="ja-JP" altLang="en-US" sz="2000" dirty="0">
                <a:latin typeface="Century Gothic"/>
                <a:cs typeface="Century Gothic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551546" y="2110337"/>
              <a:ext cx="12053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400" dirty="0" smtClean="0">
                  <a:latin typeface="Century Gothic"/>
                  <a:cs typeface="Century Gothic"/>
                </a:rPr>
                <a:t>Λ</a:t>
              </a:r>
              <a:r>
                <a:rPr lang="en-US" altLang="en-US" sz="1400" dirty="0">
                  <a:latin typeface="Century Gothic"/>
                  <a:cs typeface="Century Gothic"/>
                </a:rPr>
                <a:t>~</a:t>
              </a:r>
              <a:r>
                <a:rPr lang="en-US" altLang="en-US" sz="1400" dirty="0" smtClean="0">
                  <a:latin typeface="Century Gothic"/>
                  <a:cs typeface="Century Gothic"/>
                </a:rPr>
                <a:t>Λ</a:t>
              </a:r>
              <a:r>
                <a:rPr lang="ja-JP" altLang="en-US" sz="1400" dirty="0" smtClean="0">
                  <a:latin typeface="Century Gothic"/>
                  <a:cs typeface="Century Gothic"/>
                </a:rPr>
                <a:t>＋</a:t>
              </a:r>
              <a:r>
                <a:rPr lang="en-US" altLang="en-US" sz="1400" dirty="0" err="1" smtClean="0">
                  <a:latin typeface="Century Gothic"/>
                  <a:cs typeface="Century Gothic"/>
                </a:rPr>
                <a:t>d</a:t>
              </a:r>
              <a:r>
                <a:rPr lang="en-US" altLang="ja-JP" sz="1400" dirty="0" err="1" smtClean="0">
                  <a:latin typeface="Century Gothic"/>
                  <a:cs typeface="Century Gothic"/>
                </a:rPr>
                <a:t>Λ</a:t>
              </a:r>
              <a:endParaRPr lang="ja-JP" altLang="en-US" sz="1400" dirty="0">
                <a:latin typeface="Century Gothic"/>
                <a:cs typeface="Century Gothic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431071" y="2424868"/>
              <a:ext cx="1143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400" dirty="0">
                  <a:latin typeface="Century Gothic"/>
                  <a:cs typeface="Century Gothic"/>
                </a:rPr>
                <a:t>Λ~Λ</a:t>
              </a:r>
              <a:r>
                <a:rPr lang="ja-JP" altLang="en-US" sz="1400" dirty="0">
                  <a:latin typeface="Century Gothic"/>
                  <a:cs typeface="Century Gothic"/>
                </a:rPr>
                <a:t>＋</a:t>
              </a:r>
              <a:r>
                <a:rPr lang="en-US" altLang="en-US" sz="1400" dirty="0" err="1">
                  <a:latin typeface="Century Gothic"/>
                  <a:cs typeface="Century Gothic"/>
                </a:rPr>
                <a:t>d</a:t>
              </a:r>
              <a:r>
                <a:rPr lang="en-US" altLang="ja-JP" sz="1400" dirty="0" err="1">
                  <a:latin typeface="Century Gothic"/>
                  <a:cs typeface="Century Gothic"/>
                </a:rPr>
                <a:t>Λ</a:t>
              </a:r>
              <a:endParaRPr lang="ja-JP" altLang="en-US" sz="1400" dirty="0">
                <a:latin typeface="Century Gothic"/>
                <a:cs typeface="Century Gothic"/>
              </a:endParaRPr>
            </a:p>
          </p:txBody>
        </p:sp>
        <p:grpSp>
          <p:nvGrpSpPr>
            <p:cNvPr id="31" name="図形グループ 30"/>
            <p:cNvGrpSpPr/>
            <p:nvPr/>
          </p:nvGrpSpPr>
          <p:grpSpPr>
            <a:xfrm>
              <a:off x="5469345" y="2041867"/>
              <a:ext cx="1182836" cy="461665"/>
              <a:chOff x="2644344" y="2690274"/>
              <a:chExt cx="1182836" cy="461665"/>
            </a:xfrm>
          </p:grpSpPr>
          <p:sp>
            <p:nvSpPr>
              <p:cNvPr id="32" name="テキスト ボックス 31"/>
              <p:cNvSpPr txBox="1"/>
              <p:nvPr/>
            </p:nvSpPr>
            <p:spPr>
              <a:xfrm>
                <a:off x="2644344" y="2690274"/>
                <a:ext cx="1182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Ds, Ds*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33" name="直線コネクタ 32"/>
              <p:cNvCxnSpPr/>
              <p:nvPr/>
            </p:nvCxnSpPr>
            <p:spPr>
              <a:xfrm>
                <a:off x="2754009" y="2787586"/>
                <a:ext cx="175930" cy="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>
                <a:off x="3269275" y="2787586"/>
                <a:ext cx="175930" cy="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図形グループ 3"/>
          <p:cNvGrpSpPr/>
          <p:nvPr/>
        </p:nvGrpSpPr>
        <p:grpSpPr>
          <a:xfrm>
            <a:off x="2233657" y="1569832"/>
            <a:ext cx="5154166" cy="2635948"/>
            <a:chOff x="2233657" y="1569832"/>
            <a:chExt cx="5154166" cy="2635948"/>
          </a:xfrm>
        </p:grpSpPr>
        <p:sp>
          <p:nvSpPr>
            <p:cNvPr id="48" name="右矢印 47"/>
            <p:cNvSpPr/>
            <p:nvPr/>
          </p:nvSpPr>
          <p:spPr>
            <a:xfrm>
              <a:off x="4464134" y="2184444"/>
              <a:ext cx="367654" cy="460974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8" name="図形グループ 17"/>
            <p:cNvGrpSpPr/>
            <p:nvPr/>
          </p:nvGrpSpPr>
          <p:grpSpPr>
            <a:xfrm>
              <a:off x="2233657" y="1714944"/>
              <a:ext cx="1901447" cy="2400012"/>
              <a:chOff x="2233657" y="3967558"/>
              <a:chExt cx="1901447" cy="2400012"/>
            </a:xfrm>
          </p:grpSpPr>
          <p:grpSp>
            <p:nvGrpSpPr>
              <p:cNvPr id="6" name="図形グループ 5"/>
              <p:cNvGrpSpPr/>
              <p:nvPr/>
            </p:nvGrpSpPr>
            <p:grpSpPr>
              <a:xfrm>
                <a:off x="2233657" y="3967558"/>
                <a:ext cx="1901447" cy="2400012"/>
                <a:chOff x="2233657" y="3967558"/>
                <a:chExt cx="1901447" cy="2400012"/>
              </a:xfrm>
            </p:grpSpPr>
            <p:pic>
              <p:nvPicPr>
                <p:cNvPr id="27" name="図 2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33657" y="3967558"/>
                  <a:ext cx="1901447" cy="1839650"/>
                </a:xfrm>
                <a:prstGeom prst="rect">
                  <a:avLst/>
                </a:prstGeom>
              </p:spPr>
            </p:pic>
            <p:sp>
              <p:nvSpPr>
                <p:cNvPr id="37" name="テキスト ボックス 36"/>
                <p:cNvSpPr txBox="1"/>
                <p:nvPr/>
              </p:nvSpPr>
              <p:spPr>
                <a:xfrm>
                  <a:off x="2247650" y="5967460"/>
                  <a:ext cx="168046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bare</a:t>
                  </a:r>
                  <a:r>
                    <a:rPr lang="ja-JP" altLang="en-US" sz="2000" dirty="0">
                      <a:latin typeface="Century Gothic"/>
                      <a:cs typeface="Century Gothic"/>
                    </a:rPr>
                    <a:t> </a:t>
                  </a:r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Ds</a:t>
                  </a:r>
                  <a:r>
                    <a:rPr lang="en-US" altLang="ja-JP" sz="2000" dirty="0">
                      <a:latin typeface="Century Gothic"/>
                      <a:cs typeface="Century Gothic"/>
                    </a:rPr>
                    <a:t>, Ds</a:t>
                  </a:r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*</a:t>
                  </a:r>
                  <a:endParaRPr lang="ja-JP" altLang="en-US" sz="2000" dirty="0">
                    <a:latin typeface="Century Gothic"/>
                    <a:cs typeface="Century Gothic"/>
                  </a:endParaRPr>
                </a:p>
              </p:txBody>
            </p:sp>
          </p:grpSp>
          <p:cxnSp>
            <p:nvCxnSpPr>
              <p:cNvPr id="36" name="直線コネクタ 35"/>
              <p:cNvCxnSpPr/>
              <p:nvPr/>
            </p:nvCxnSpPr>
            <p:spPr>
              <a:xfrm>
                <a:off x="3011661" y="6067552"/>
                <a:ext cx="175930" cy="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>
                <a:off x="3436683" y="6067552"/>
                <a:ext cx="175930" cy="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図形グループ 18"/>
            <p:cNvGrpSpPr/>
            <p:nvPr/>
          </p:nvGrpSpPr>
          <p:grpSpPr>
            <a:xfrm>
              <a:off x="4956824" y="1569832"/>
              <a:ext cx="2430999" cy="2635948"/>
              <a:chOff x="4956824" y="3822446"/>
              <a:chExt cx="2430999" cy="2635948"/>
            </a:xfrm>
          </p:grpSpPr>
          <p:grpSp>
            <p:nvGrpSpPr>
              <p:cNvPr id="5" name="図形グループ 4"/>
              <p:cNvGrpSpPr/>
              <p:nvPr/>
            </p:nvGrpSpPr>
            <p:grpSpPr>
              <a:xfrm>
                <a:off x="4956824" y="3822446"/>
                <a:ext cx="2430999" cy="2635948"/>
                <a:chOff x="4956824" y="3822446"/>
                <a:chExt cx="2430999" cy="2635948"/>
              </a:xfrm>
            </p:grpSpPr>
            <p:pic>
              <p:nvPicPr>
                <p:cNvPr id="35" name="図 3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60168" y="3822446"/>
                  <a:ext cx="1827873" cy="1613098"/>
                </a:xfrm>
                <a:prstGeom prst="rect">
                  <a:avLst/>
                </a:prstGeom>
              </p:spPr>
            </p:pic>
            <p:sp>
              <p:nvSpPr>
                <p:cNvPr id="38" name="テキスト ボックス 37"/>
                <p:cNvSpPr txBox="1"/>
                <p:nvPr/>
              </p:nvSpPr>
              <p:spPr>
                <a:xfrm>
                  <a:off x="4956824" y="5750508"/>
                  <a:ext cx="243099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>
                      <a:latin typeface="Century Gothic"/>
                      <a:cs typeface="Century Gothic"/>
                    </a:rPr>
                    <a:t>Ds, Ds</a:t>
                  </a:r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*</a:t>
                  </a:r>
                  <a:r>
                    <a:rPr lang="en-US" altLang="en-US" sz="2000" dirty="0" smtClean="0">
                      <a:latin typeface="Century Gothic"/>
                      <a:cs typeface="Century Gothic"/>
                    </a:rPr>
                    <a:t> </a:t>
                  </a:r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dressed by</a:t>
                  </a:r>
                </a:p>
                <a:p>
                  <a:pPr algn="ctr"/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nucleon/hole</a:t>
                  </a:r>
                  <a:endParaRPr lang="ja-JP" altLang="en-US" sz="20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4" name="テキスト ボックス 43"/>
                <p:cNvSpPr txBox="1"/>
                <p:nvPr/>
              </p:nvSpPr>
              <p:spPr>
                <a:xfrm>
                  <a:off x="5579010" y="4667545"/>
                  <a:ext cx="3743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N</a:t>
                  </a:r>
                  <a:endParaRPr lang="ja-JP" altLang="en-US" sz="20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6" name="テキスト ボックス 45"/>
                <p:cNvSpPr txBox="1"/>
                <p:nvPr/>
              </p:nvSpPr>
              <p:spPr>
                <a:xfrm>
                  <a:off x="6083008" y="4667545"/>
                  <a:ext cx="3743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N</a:t>
                  </a:r>
                  <a:endParaRPr lang="ja-JP" altLang="en-US" sz="20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7" name="テキスト ボックス 46"/>
                <p:cNvSpPr txBox="1"/>
                <p:nvPr/>
              </p:nvSpPr>
              <p:spPr>
                <a:xfrm>
                  <a:off x="6474753" y="4419835"/>
                  <a:ext cx="3743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N</a:t>
                  </a:r>
                  <a:endParaRPr lang="ja-JP" altLang="en-US" sz="2000" dirty="0">
                    <a:latin typeface="Century Gothic"/>
                    <a:cs typeface="Century Gothic"/>
                  </a:endParaRPr>
                </a:p>
              </p:txBody>
            </p:sp>
          </p:grpSp>
          <p:cxnSp>
            <p:nvCxnSpPr>
              <p:cNvPr id="40" name="直線コネクタ 39"/>
              <p:cNvCxnSpPr/>
              <p:nvPr/>
            </p:nvCxnSpPr>
            <p:spPr>
              <a:xfrm>
                <a:off x="5062229" y="5844262"/>
                <a:ext cx="175930" cy="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>
                <a:off x="5486284" y="5844262"/>
                <a:ext cx="175930" cy="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正方形/長方形 44"/>
          <p:cNvSpPr/>
          <p:nvPr/>
        </p:nvSpPr>
        <p:spPr>
          <a:xfrm>
            <a:off x="5793801" y="548730"/>
            <a:ext cx="3448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S.Y.,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C95, 034204 (2017)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0498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937E-6 8.58598E-7 L 3.17937E-6 -0.4702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Fig2_170515_moment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9" y="2320309"/>
            <a:ext cx="2498515" cy="1520835"/>
          </a:xfrm>
          <a:prstGeom prst="rect">
            <a:avLst/>
          </a:prstGeom>
        </p:spPr>
      </p:pic>
      <p:sp>
        <p:nvSpPr>
          <p:cNvPr id="39" name="角丸四角形 38"/>
          <p:cNvSpPr/>
          <p:nvPr/>
        </p:nvSpPr>
        <p:spPr>
          <a:xfrm>
            <a:off x="2668666" y="3268549"/>
            <a:ext cx="6335007" cy="22654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図形グループ 7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>
                  <a:latin typeface="Century Gothic"/>
                  <a:cs typeface="Century Gothic"/>
                </a:rPr>
                <a:t>2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 Renormalization group equation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68" y="1530937"/>
            <a:ext cx="5364465" cy="1463036"/>
          </a:xfrm>
          <a:prstGeom prst="rect">
            <a:avLst/>
          </a:prstGeom>
        </p:spPr>
      </p:pic>
      <p:grpSp>
        <p:nvGrpSpPr>
          <p:cNvPr id="15" name="図形グループ 14"/>
          <p:cNvGrpSpPr/>
          <p:nvPr/>
        </p:nvGrpSpPr>
        <p:grpSpPr>
          <a:xfrm>
            <a:off x="2644344" y="2418114"/>
            <a:ext cx="1182836" cy="461665"/>
            <a:chOff x="2644344" y="2690274"/>
            <a:chExt cx="1182836" cy="461665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644344" y="2690274"/>
              <a:ext cx="1182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Ds, Ds*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2754009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3269275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/>
          <p:cNvSpPr txBox="1"/>
          <p:nvPr/>
        </p:nvSpPr>
        <p:spPr>
          <a:xfrm>
            <a:off x="2531126" y="1243061"/>
            <a:ext cx="120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nucleon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37684" y="2868439"/>
            <a:ext cx="2008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nucleon (hole)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551546" y="2110337"/>
            <a:ext cx="1205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 smtClean="0">
                <a:latin typeface="Century Gothic"/>
                <a:cs typeface="Century Gothic"/>
              </a:rPr>
              <a:t>Λ</a:t>
            </a:r>
            <a:r>
              <a:rPr lang="en-US" altLang="en-US" sz="1400" dirty="0">
                <a:latin typeface="Century Gothic"/>
                <a:cs typeface="Century Gothic"/>
              </a:rPr>
              <a:t>~</a:t>
            </a:r>
            <a:r>
              <a:rPr lang="en-US" altLang="en-US" sz="1400" dirty="0" smtClean="0">
                <a:latin typeface="Century Gothic"/>
                <a:cs typeface="Century Gothic"/>
              </a:rPr>
              <a:t>Λ</a:t>
            </a:r>
            <a:r>
              <a:rPr lang="ja-JP" altLang="en-US" sz="1400" dirty="0" smtClean="0">
                <a:latin typeface="Century Gothic"/>
                <a:cs typeface="Century Gothic"/>
              </a:rPr>
              <a:t>＋</a:t>
            </a:r>
            <a:r>
              <a:rPr lang="en-US" altLang="en-US" sz="1400" dirty="0" err="1" smtClean="0">
                <a:latin typeface="Century Gothic"/>
                <a:cs typeface="Century Gothic"/>
              </a:rPr>
              <a:t>d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Λ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431071" y="2424868"/>
            <a:ext cx="114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Century Gothic"/>
                <a:cs typeface="Century Gothic"/>
              </a:rPr>
              <a:t>Λ~Λ</a:t>
            </a:r>
            <a:r>
              <a:rPr lang="ja-JP" altLang="en-US" sz="1400" dirty="0">
                <a:latin typeface="Century Gothic"/>
                <a:cs typeface="Century Gothic"/>
              </a:rPr>
              <a:t>＋</a:t>
            </a:r>
            <a:r>
              <a:rPr lang="en-US" altLang="en-US" sz="1400" dirty="0" err="1">
                <a:latin typeface="Century Gothic"/>
                <a:cs typeface="Century Gothic"/>
              </a:rPr>
              <a:t>d</a:t>
            </a:r>
            <a:r>
              <a:rPr lang="en-US" altLang="ja-JP" sz="1400" dirty="0" err="1">
                <a:latin typeface="Century Gothic"/>
                <a:cs typeface="Century Gothic"/>
              </a:rPr>
              <a:t>Λ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31" name="図形グループ 30"/>
          <p:cNvGrpSpPr/>
          <p:nvPr/>
        </p:nvGrpSpPr>
        <p:grpSpPr>
          <a:xfrm>
            <a:off x="5469345" y="2041867"/>
            <a:ext cx="1182836" cy="461665"/>
            <a:chOff x="2644344" y="2690274"/>
            <a:chExt cx="1182836" cy="461665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2644344" y="2690274"/>
              <a:ext cx="1182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Ds, Ds*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33" name="直線コネクタ 32"/>
            <p:cNvCxnSpPr/>
            <p:nvPr/>
          </p:nvCxnSpPr>
          <p:spPr>
            <a:xfrm>
              <a:off x="2754009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3269275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417" y="3440431"/>
            <a:ext cx="1600200" cy="8128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966" y="4253231"/>
            <a:ext cx="2768600" cy="8128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831" y="4013672"/>
            <a:ext cx="2280595" cy="368920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39363" y="4394546"/>
            <a:ext cx="259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(</a:t>
            </a:r>
            <a:r>
              <a:rPr lang="en-US" altLang="ja-JP" dirty="0" err="1" smtClean="0">
                <a:latin typeface="Century Gothic"/>
                <a:cs typeface="Century Gothic"/>
              </a:rPr>
              <a:t>Λ</a:t>
            </a:r>
            <a:r>
              <a:rPr lang="en-US" altLang="ja-JP" dirty="0" smtClean="0">
                <a:latin typeface="Century Gothic"/>
                <a:cs typeface="Century Gothic"/>
              </a:rPr>
              <a:t>: loop momentum)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837579" y="3683217"/>
            <a:ext cx="287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spin-</a:t>
            </a:r>
            <a:r>
              <a:rPr lang="en-US" altLang="ja-JP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nonexchange</a:t>
            </a: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 term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218398" y="4416306"/>
            <a:ext cx="399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spin-exchange term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258" y="3346217"/>
            <a:ext cx="713982" cy="690778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3000" y="3313485"/>
            <a:ext cx="785380" cy="693098"/>
          </a:xfrm>
          <a:prstGeom prst="rect">
            <a:avLst/>
          </a:prstGeom>
        </p:spPr>
      </p:pic>
      <p:sp>
        <p:nvSpPr>
          <p:cNvPr id="37" name="右矢印 36"/>
          <p:cNvSpPr/>
          <p:nvPr/>
        </p:nvSpPr>
        <p:spPr>
          <a:xfrm>
            <a:off x="7951088" y="3525290"/>
            <a:ext cx="251912" cy="31585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5793801" y="548730"/>
            <a:ext cx="3448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S.Y.,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C95, 034204 (2017)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34489" y="2072958"/>
            <a:ext cx="15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Century Gothic"/>
                <a:cs typeface="Century Gothic"/>
              </a:rPr>
              <a:t>momentum space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4625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図 40" descr="Fig2_170515_moment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9" y="2320309"/>
            <a:ext cx="2498515" cy="1520835"/>
          </a:xfrm>
          <a:prstGeom prst="rect">
            <a:avLst/>
          </a:prstGeom>
        </p:spPr>
      </p:pic>
      <p:sp>
        <p:nvSpPr>
          <p:cNvPr id="26" name="角丸四角形 25"/>
          <p:cNvSpPr/>
          <p:nvPr/>
        </p:nvSpPr>
        <p:spPr>
          <a:xfrm>
            <a:off x="2668666" y="3268549"/>
            <a:ext cx="6335007" cy="22654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図形グループ 7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>
                  <a:latin typeface="Century Gothic"/>
                  <a:cs typeface="Century Gothic"/>
                </a:rPr>
                <a:t>2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 Renormalization group equation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68" y="1530937"/>
            <a:ext cx="5364465" cy="1463036"/>
          </a:xfrm>
          <a:prstGeom prst="rect">
            <a:avLst/>
          </a:prstGeom>
        </p:spPr>
      </p:pic>
      <p:grpSp>
        <p:nvGrpSpPr>
          <p:cNvPr id="15" name="図形グループ 14"/>
          <p:cNvGrpSpPr/>
          <p:nvPr/>
        </p:nvGrpSpPr>
        <p:grpSpPr>
          <a:xfrm>
            <a:off x="2644344" y="2418114"/>
            <a:ext cx="1182836" cy="461665"/>
            <a:chOff x="2644344" y="2690274"/>
            <a:chExt cx="1182836" cy="461665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644344" y="2690274"/>
              <a:ext cx="1182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Ds, Ds*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2754009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3269275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図形グループ 15"/>
          <p:cNvGrpSpPr/>
          <p:nvPr/>
        </p:nvGrpSpPr>
        <p:grpSpPr>
          <a:xfrm>
            <a:off x="5469345" y="2041867"/>
            <a:ext cx="1182836" cy="461665"/>
            <a:chOff x="2644344" y="2690274"/>
            <a:chExt cx="1182836" cy="461665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2644344" y="2690274"/>
              <a:ext cx="1182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Ds, Ds*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>
              <a:off x="2754009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3269275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/>
          <p:cNvSpPr txBox="1"/>
          <p:nvPr/>
        </p:nvSpPr>
        <p:spPr>
          <a:xfrm>
            <a:off x="2531126" y="1243061"/>
            <a:ext cx="120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nucleon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37684" y="2868439"/>
            <a:ext cx="2008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nucleon (hole)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31" y="4013672"/>
            <a:ext cx="2280595" cy="368920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39363" y="4394546"/>
            <a:ext cx="259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(</a:t>
            </a:r>
            <a:r>
              <a:rPr lang="en-US" altLang="ja-JP" dirty="0" err="1" smtClean="0">
                <a:latin typeface="Century Gothic"/>
                <a:cs typeface="Century Gothic"/>
              </a:rPr>
              <a:t>Λ</a:t>
            </a:r>
            <a:r>
              <a:rPr lang="en-US" altLang="ja-JP" dirty="0" smtClean="0">
                <a:latin typeface="Century Gothic"/>
                <a:cs typeface="Century Gothic"/>
              </a:rPr>
              <a:t>: loop momentum)</a:t>
            </a:r>
            <a:endParaRPr lang="ja-JP" altLang="en-US" dirty="0">
              <a:latin typeface="Century Gothic"/>
              <a:cs typeface="Century Gothic"/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4616757" y="5284544"/>
            <a:ext cx="2956899" cy="1368937"/>
            <a:chOff x="4616757" y="5284544"/>
            <a:chExt cx="2956899" cy="1368937"/>
          </a:xfrm>
        </p:grpSpPr>
        <p:sp>
          <p:nvSpPr>
            <p:cNvPr id="29" name="角丸四角形 28"/>
            <p:cNvSpPr/>
            <p:nvPr/>
          </p:nvSpPr>
          <p:spPr>
            <a:xfrm>
              <a:off x="4616757" y="5820572"/>
              <a:ext cx="2956899" cy="83290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flipV="1">
              <a:off x="6097757" y="5284544"/>
              <a:ext cx="1156476" cy="578353"/>
            </a:xfrm>
            <a:prstGeom prst="straightConnector1">
              <a:avLst/>
            </a:prstGeom>
            <a:ln w="7620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3925" y="5910878"/>
              <a:ext cx="2769750" cy="673023"/>
            </a:xfrm>
            <a:prstGeom prst="rect">
              <a:avLst/>
            </a:prstGeom>
          </p:spPr>
        </p:pic>
      </p:grpSp>
      <p:sp>
        <p:nvSpPr>
          <p:cNvPr id="34" name="テキスト ボックス 33"/>
          <p:cNvSpPr txBox="1"/>
          <p:nvPr/>
        </p:nvSpPr>
        <p:spPr>
          <a:xfrm>
            <a:off x="2746585" y="5931386"/>
            <a:ext cx="1889034" cy="630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dirty="0" smtClean="0">
                <a:latin typeface="Century Gothic"/>
                <a:cs typeface="Century Gothic"/>
              </a:rPr>
              <a:t>Kondo scale</a:t>
            </a:r>
          </a:p>
          <a:p>
            <a:pPr algn="ctr">
              <a:lnSpc>
                <a:spcPct val="110000"/>
              </a:lnSpc>
            </a:pPr>
            <a:r>
              <a:rPr lang="en-US" altLang="ja-JP" sz="1400" dirty="0" smtClean="0">
                <a:latin typeface="Century Gothic"/>
                <a:cs typeface="Century Gothic"/>
              </a:rPr>
              <a:t>(infrared singularity)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837579" y="3683217"/>
            <a:ext cx="287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spin-</a:t>
            </a:r>
            <a:r>
              <a:rPr lang="en-US" altLang="ja-JP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nonexchange</a:t>
            </a:r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 term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218398" y="4416306"/>
            <a:ext cx="399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Century Gothic"/>
                <a:cs typeface="Century Gothic"/>
              </a:rPr>
              <a:t>spin-exchange term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51546" y="2110337"/>
            <a:ext cx="1205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 smtClean="0">
                <a:latin typeface="Century Gothic"/>
                <a:cs typeface="Century Gothic"/>
              </a:rPr>
              <a:t>Λ</a:t>
            </a:r>
            <a:r>
              <a:rPr lang="en-US" altLang="en-US" sz="1400" dirty="0">
                <a:latin typeface="Century Gothic"/>
                <a:cs typeface="Century Gothic"/>
              </a:rPr>
              <a:t>~</a:t>
            </a:r>
            <a:r>
              <a:rPr lang="en-US" altLang="en-US" sz="1400" dirty="0" smtClean="0">
                <a:latin typeface="Century Gothic"/>
                <a:cs typeface="Century Gothic"/>
              </a:rPr>
              <a:t>Λ</a:t>
            </a:r>
            <a:r>
              <a:rPr lang="ja-JP" altLang="en-US" sz="1400" dirty="0" smtClean="0">
                <a:latin typeface="Century Gothic"/>
                <a:cs typeface="Century Gothic"/>
              </a:rPr>
              <a:t>＋</a:t>
            </a:r>
            <a:r>
              <a:rPr lang="en-US" altLang="en-US" sz="1400" dirty="0" err="1" smtClean="0">
                <a:latin typeface="Century Gothic"/>
                <a:cs typeface="Century Gothic"/>
              </a:rPr>
              <a:t>d</a:t>
            </a:r>
            <a:r>
              <a:rPr lang="en-US" altLang="ja-JP" sz="1400" dirty="0" err="1" smtClean="0">
                <a:latin typeface="Century Gothic"/>
                <a:cs typeface="Century Gothic"/>
              </a:rPr>
              <a:t>Λ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431071" y="2424868"/>
            <a:ext cx="114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Century Gothic"/>
                <a:cs typeface="Century Gothic"/>
              </a:rPr>
              <a:t>Λ~Λ</a:t>
            </a:r>
            <a:r>
              <a:rPr lang="ja-JP" altLang="en-US" sz="1400" dirty="0">
                <a:latin typeface="Century Gothic"/>
                <a:cs typeface="Century Gothic"/>
              </a:rPr>
              <a:t>＋</a:t>
            </a:r>
            <a:r>
              <a:rPr lang="en-US" altLang="en-US" sz="1400" dirty="0" err="1">
                <a:latin typeface="Century Gothic"/>
                <a:cs typeface="Century Gothic"/>
              </a:rPr>
              <a:t>d</a:t>
            </a:r>
            <a:r>
              <a:rPr lang="en-US" altLang="ja-JP" sz="1400" dirty="0" err="1">
                <a:latin typeface="Century Gothic"/>
                <a:cs typeface="Century Gothic"/>
              </a:rPr>
              <a:t>Λ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148" y="3623727"/>
            <a:ext cx="1498600" cy="4826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508" y="4191694"/>
            <a:ext cx="2717800" cy="1270000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6182015" y="5151845"/>
            <a:ext cx="69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c</a:t>
            </a:r>
            <a:r>
              <a:rPr lang="en-US" altLang="ja-JP" b="1" baseline="-25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t</a:t>
            </a:r>
            <a:r>
              <a:rPr lang="en-US" altLang="ja-JP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&gt;0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3258" y="3346217"/>
            <a:ext cx="713982" cy="69077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3000" y="3313485"/>
            <a:ext cx="785380" cy="693098"/>
          </a:xfrm>
          <a:prstGeom prst="rect">
            <a:avLst/>
          </a:prstGeom>
        </p:spPr>
      </p:pic>
      <p:sp>
        <p:nvSpPr>
          <p:cNvPr id="37" name="右矢印 36"/>
          <p:cNvSpPr/>
          <p:nvPr/>
        </p:nvSpPr>
        <p:spPr>
          <a:xfrm>
            <a:off x="7951088" y="3525290"/>
            <a:ext cx="251912" cy="31585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5793801" y="548730"/>
            <a:ext cx="3448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S.Y.,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C95, 034204 (2017)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34489" y="2072958"/>
            <a:ext cx="15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Century Gothic"/>
                <a:cs typeface="Century Gothic"/>
              </a:rPr>
              <a:t>momentum space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5913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>
                  <a:latin typeface="Century Gothic"/>
                  <a:cs typeface="Century Gothic"/>
                </a:rPr>
                <a:t>2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 Renormalization group equation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3" name="直線矢印コネクタ 22"/>
          <p:cNvCxnSpPr/>
          <p:nvPr/>
        </p:nvCxnSpPr>
        <p:spPr>
          <a:xfrm flipV="1">
            <a:off x="1222917" y="2275067"/>
            <a:ext cx="0" cy="400956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1222917" y="4279850"/>
            <a:ext cx="6902464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 25"/>
          <p:cNvSpPr/>
          <p:nvPr/>
        </p:nvSpPr>
        <p:spPr>
          <a:xfrm>
            <a:off x="1222918" y="2275067"/>
            <a:ext cx="3997154" cy="1587364"/>
          </a:xfrm>
          <a:custGeom>
            <a:avLst/>
            <a:gdLst>
              <a:gd name="connsiteX0" fmla="*/ 0 w 3962743"/>
              <a:gd name="connsiteY0" fmla="*/ 1940111 h 1940111"/>
              <a:gd name="connsiteX1" fmla="*/ 2681025 w 3962743"/>
              <a:gd name="connsiteY1" fmla="*/ 1799012 h 1940111"/>
              <a:gd name="connsiteX2" fmla="*/ 3715807 w 3962743"/>
              <a:gd name="connsiteY2" fmla="*/ 1328682 h 1940111"/>
              <a:gd name="connsiteX3" fmla="*/ 3962743 w 3962743"/>
              <a:gd name="connsiteY3" fmla="*/ 0 h 194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2743" h="1940111">
                <a:moveTo>
                  <a:pt x="0" y="1940111"/>
                </a:moveTo>
                <a:cubicBezTo>
                  <a:pt x="1030862" y="1920514"/>
                  <a:pt x="2061724" y="1900917"/>
                  <a:pt x="2681025" y="1799012"/>
                </a:cubicBezTo>
                <a:cubicBezTo>
                  <a:pt x="3300326" y="1697107"/>
                  <a:pt x="3502187" y="1628517"/>
                  <a:pt x="3715807" y="1328682"/>
                </a:cubicBezTo>
                <a:cubicBezTo>
                  <a:pt x="3929427" y="1028847"/>
                  <a:pt x="3962743" y="0"/>
                  <a:pt x="3962743" y="0"/>
                </a:cubicBezTo>
              </a:path>
            </a:pathLst>
          </a:cu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/>
          <p:cNvSpPr/>
          <p:nvPr/>
        </p:nvSpPr>
        <p:spPr>
          <a:xfrm>
            <a:off x="1234676" y="4309245"/>
            <a:ext cx="6690804" cy="458572"/>
          </a:xfrm>
          <a:custGeom>
            <a:avLst/>
            <a:gdLst>
              <a:gd name="connsiteX0" fmla="*/ 0 w 6690804"/>
              <a:gd name="connsiteY0" fmla="*/ 458572 h 458572"/>
              <a:gd name="connsiteX1" fmla="*/ 1893180 w 6690804"/>
              <a:gd name="connsiteY1" fmla="*/ 340990 h 458572"/>
              <a:gd name="connsiteX2" fmla="*/ 4303751 w 6690804"/>
              <a:gd name="connsiteY2" fmla="*/ 117583 h 458572"/>
              <a:gd name="connsiteX3" fmla="*/ 6690804 w 6690804"/>
              <a:gd name="connsiteY3" fmla="*/ 0 h 45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0804" h="458572">
                <a:moveTo>
                  <a:pt x="0" y="458572"/>
                </a:moveTo>
                <a:cubicBezTo>
                  <a:pt x="587944" y="428196"/>
                  <a:pt x="1175888" y="397821"/>
                  <a:pt x="1893180" y="340990"/>
                </a:cubicBezTo>
                <a:cubicBezTo>
                  <a:pt x="2610472" y="284158"/>
                  <a:pt x="3504147" y="174415"/>
                  <a:pt x="4303751" y="117583"/>
                </a:cubicBezTo>
                <a:cubicBezTo>
                  <a:pt x="5103355" y="60751"/>
                  <a:pt x="6690804" y="0"/>
                  <a:pt x="6690804" y="0"/>
                </a:cubicBezTo>
              </a:path>
            </a:pathLst>
          </a:custGeom>
          <a:ln w="38100" cmpd="sng">
            <a:solidFill>
              <a:srgbClr val="1F49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245" y="4393716"/>
            <a:ext cx="2280595" cy="36892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17" y="1950422"/>
            <a:ext cx="304800" cy="304800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>
          <a:xfrm>
            <a:off x="795963" y="4054147"/>
            <a:ext cx="415195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2800" dirty="0" smtClean="0">
                <a:latin typeface="Century Gothic"/>
                <a:cs typeface="Century Gothic"/>
              </a:rPr>
              <a:t>0</a:t>
            </a:r>
          </a:p>
        </p:txBody>
      </p:sp>
      <p:cxnSp>
        <p:nvCxnSpPr>
          <p:cNvPr id="36" name="直線矢印コネクタ 35"/>
          <p:cNvCxnSpPr/>
          <p:nvPr/>
        </p:nvCxnSpPr>
        <p:spPr>
          <a:xfrm flipV="1">
            <a:off x="5255283" y="2275067"/>
            <a:ext cx="0" cy="2004784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図形グループ 39"/>
          <p:cNvGrpSpPr/>
          <p:nvPr/>
        </p:nvGrpSpPr>
        <p:grpSpPr>
          <a:xfrm>
            <a:off x="5317808" y="2640518"/>
            <a:ext cx="3081762" cy="1592300"/>
            <a:chOff x="4491894" y="5820572"/>
            <a:chExt cx="3081762" cy="1592300"/>
          </a:xfrm>
        </p:grpSpPr>
        <p:sp>
          <p:nvSpPr>
            <p:cNvPr id="41" name="角丸四角形 40"/>
            <p:cNvSpPr/>
            <p:nvPr/>
          </p:nvSpPr>
          <p:spPr>
            <a:xfrm>
              <a:off x="4616757" y="5820572"/>
              <a:ext cx="2956899" cy="83290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2" name="直線矢印コネクタ 41"/>
            <p:cNvCxnSpPr/>
            <p:nvPr/>
          </p:nvCxnSpPr>
          <p:spPr>
            <a:xfrm flipH="1">
              <a:off x="4491894" y="6638686"/>
              <a:ext cx="660906" cy="774186"/>
            </a:xfrm>
            <a:prstGeom prst="straightConnector1">
              <a:avLst/>
            </a:prstGeom>
            <a:ln w="7620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3925" y="5910878"/>
              <a:ext cx="2769750" cy="673023"/>
            </a:xfrm>
            <a:prstGeom prst="rect">
              <a:avLst/>
            </a:prstGeom>
          </p:spPr>
        </p:pic>
      </p:grpSp>
      <p:sp>
        <p:nvSpPr>
          <p:cNvPr id="48" name="正方形/長方形 47"/>
          <p:cNvSpPr/>
          <p:nvPr/>
        </p:nvSpPr>
        <p:spPr>
          <a:xfrm>
            <a:off x="140471" y="3458632"/>
            <a:ext cx="941519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28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c</a:t>
            </a:r>
            <a:r>
              <a:rPr lang="en-US" altLang="ja-JP" sz="2800" baseline="-250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t</a:t>
            </a:r>
            <a:r>
              <a:rPr lang="en-US" altLang="ja-JP" sz="2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&gt;0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140471" y="4685462"/>
            <a:ext cx="941519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2800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c</a:t>
            </a:r>
            <a:r>
              <a:rPr lang="en-US" altLang="ja-JP" sz="2800" baseline="-25000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t</a:t>
            </a:r>
            <a:r>
              <a:rPr lang="en-US" altLang="ja-JP" sz="2800" dirty="0" smtClean="0">
                <a:solidFill>
                  <a:schemeClr val="tx2"/>
                </a:solidFill>
                <a:latin typeface="Century Gothic"/>
                <a:cs typeface="Century Gothic"/>
              </a:rPr>
              <a:t>&lt;0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5528980" y="4838930"/>
            <a:ext cx="3629932" cy="1077218"/>
            <a:chOff x="5528980" y="4838930"/>
            <a:chExt cx="3629932" cy="1077218"/>
          </a:xfrm>
        </p:grpSpPr>
        <p:sp>
          <p:nvSpPr>
            <p:cNvPr id="47" name="テキスト ボックス 46"/>
            <p:cNvSpPr txBox="1"/>
            <p:nvPr/>
          </p:nvSpPr>
          <p:spPr>
            <a:xfrm>
              <a:off x="5528980" y="4838930"/>
              <a:ext cx="2902200" cy="107721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Weak coupling</a:t>
              </a:r>
            </a:p>
            <a:p>
              <a:pPr algn="ctr"/>
              <a:r>
                <a:rPr lang="en-US" altLang="ja-JP" dirty="0">
                  <a:solidFill>
                    <a:schemeClr val="bg1"/>
                  </a:solidFill>
                  <a:latin typeface="Century Gothic"/>
                  <a:cs typeface="Century Gothic"/>
                </a:rPr>
                <a:t>n</a:t>
              </a:r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o transition for</a:t>
              </a:r>
            </a:p>
            <a:p>
              <a:pPr algn="ctr"/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D</a:t>
              </a:r>
              <a:r>
                <a:rPr lang="en-US" altLang="ja-JP" baseline="-25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</a:t>
              </a:r>
              <a:r>
                <a:rPr lang="en-US" altLang="ja-JP" baseline="30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-</a:t>
              </a:r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 ⇄ D</a:t>
              </a:r>
              <a:r>
                <a:rPr lang="en-US" altLang="ja-JP" baseline="-25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</a:t>
              </a:r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*</a:t>
              </a:r>
              <a:r>
                <a:rPr lang="en-US" altLang="ja-JP" baseline="300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-</a:t>
              </a:r>
              <a:endParaRPr lang="ja-JP" altLang="en-US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4930" y="5019894"/>
              <a:ext cx="713982" cy="690778"/>
            </a:xfrm>
            <a:prstGeom prst="rect">
              <a:avLst/>
            </a:prstGeom>
          </p:spPr>
        </p:pic>
      </p:grpSp>
      <p:grpSp>
        <p:nvGrpSpPr>
          <p:cNvPr id="2" name="図形グループ 1"/>
          <p:cNvGrpSpPr/>
          <p:nvPr/>
        </p:nvGrpSpPr>
        <p:grpSpPr>
          <a:xfrm>
            <a:off x="3778653" y="1417267"/>
            <a:ext cx="4041390" cy="800219"/>
            <a:chOff x="3778653" y="1417267"/>
            <a:chExt cx="4041390" cy="800219"/>
          </a:xfrm>
        </p:grpSpPr>
        <p:sp>
          <p:nvSpPr>
            <p:cNvPr id="46" name="テキスト ボックス 45"/>
            <p:cNvSpPr txBox="1"/>
            <p:nvPr/>
          </p:nvSpPr>
          <p:spPr>
            <a:xfrm>
              <a:off x="3778653" y="1417267"/>
              <a:ext cx="3201427" cy="800219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Strong coupling</a:t>
              </a:r>
            </a:p>
            <a:p>
              <a:pPr algn="ctr"/>
              <a:r>
                <a:rPr lang="en-US" altLang="ja-JP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breakdown of perturbation</a:t>
              </a:r>
            </a:p>
          </p:txBody>
        </p:sp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4663" y="1417267"/>
              <a:ext cx="785380" cy="693098"/>
            </a:xfrm>
            <a:prstGeom prst="rect">
              <a:avLst/>
            </a:prstGeom>
          </p:spPr>
        </p:pic>
      </p:grpSp>
      <p:sp>
        <p:nvSpPr>
          <p:cNvPr id="52" name="正方形/長方形 51"/>
          <p:cNvSpPr/>
          <p:nvPr/>
        </p:nvSpPr>
        <p:spPr>
          <a:xfrm>
            <a:off x="1204490" y="3988212"/>
            <a:ext cx="2186276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80000"/>
              </a:lnSpc>
              <a:spcAft>
                <a:spcPts val="600"/>
              </a:spcAft>
            </a:pPr>
            <a:r>
              <a:rPr lang="en-US" altLang="ja-JP" sz="1600" dirty="0" smtClean="0">
                <a:latin typeface="Century Gothic"/>
                <a:cs typeface="Century Gothic"/>
              </a:rPr>
              <a:t>high energy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6408591" y="3862216"/>
            <a:ext cx="2069626" cy="440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60000"/>
              </a:lnSpc>
              <a:spcAft>
                <a:spcPts val="600"/>
              </a:spcAft>
            </a:pPr>
            <a:r>
              <a:rPr lang="en-US" altLang="ja-JP" sz="1600" dirty="0" smtClean="0">
                <a:latin typeface="Century Gothic"/>
                <a:cs typeface="Century Gothic"/>
              </a:rPr>
              <a:t>low energy </a:t>
            </a:r>
            <a:r>
              <a:rPr lang="en-US" altLang="ja-JP" sz="1600" dirty="0">
                <a:latin typeface="Century Gothic"/>
                <a:cs typeface="Century Gothic"/>
              </a:rPr>
              <a:t>(</a:t>
            </a:r>
            <a:r>
              <a:rPr lang="en-US" altLang="ja-JP" sz="1600" dirty="0" smtClean="0">
                <a:latin typeface="Century Gothic"/>
                <a:cs typeface="Century Gothic"/>
              </a:rPr>
              <a:t>Λ→</a:t>
            </a:r>
            <a:r>
              <a:rPr lang="en-US" altLang="ja-JP" sz="1600" dirty="0">
                <a:latin typeface="Century Gothic"/>
                <a:cs typeface="Century Gothic"/>
              </a:rPr>
              <a:t>0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</a:p>
          <a:p>
            <a:pPr marL="914400" indent="-914400" algn="ctr">
              <a:lnSpc>
                <a:spcPct val="6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Fermi surface</a:t>
            </a:r>
          </a:p>
        </p:txBody>
      </p:sp>
      <p:sp>
        <p:nvSpPr>
          <p:cNvPr id="54" name="二等辺三角形 53"/>
          <p:cNvSpPr>
            <a:spLocks noChangeAspect="1"/>
          </p:cNvSpPr>
          <p:nvPr/>
        </p:nvSpPr>
        <p:spPr>
          <a:xfrm rot="5139606">
            <a:off x="3816415" y="3654608"/>
            <a:ext cx="213749" cy="184267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二等辺三角形 54"/>
          <p:cNvSpPr>
            <a:spLocks noChangeAspect="1"/>
          </p:cNvSpPr>
          <p:nvPr/>
        </p:nvSpPr>
        <p:spPr>
          <a:xfrm rot="4979272">
            <a:off x="3858583" y="4487196"/>
            <a:ext cx="213749" cy="184267"/>
          </a:xfrm>
          <a:prstGeom prst="triangle">
            <a:avLst/>
          </a:prstGeom>
          <a:solidFill>
            <a:srgbClr val="1F497D"/>
          </a:solidFill>
          <a:ln>
            <a:solidFill>
              <a:srgbClr val="1F49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353542" y="1630021"/>
            <a:ext cx="1732106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600" dirty="0" smtClean="0">
                <a:latin typeface="Century Gothic"/>
                <a:cs typeface="Century Gothic"/>
              </a:rPr>
              <a:t>spin-flipping int.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5793801" y="548730"/>
            <a:ext cx="3448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S.Y.,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C95, 034204 (2017)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09578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>
                  <a:latin typeface="Century Gothic"/>
                  <a:cs typeface="Century Gothic"/>
                </a:rPr>
                <a:t>2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 Renormalization group equation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/>
          <p:cNvSpPr/>
          <p:nvPr/>
        </p:nvSpPr>
        <p:spPr>
          <a:xfrm>
            <a:off x="5793801" y="548730"/>
            <a:ext cx="3448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S.Y.,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C95, 034204 (2017)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2921999" y="1656922"/>
            <a:ext cx="3300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How does HQS play?</a:t>
            </a:r>
            <a:endParaRPr lang="en-US" altLang="ja-JP" sz="24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381976" y="2348302"/>
            <a:ext cx="4380049" cy="2716390"/>
            <a:chOff x="2381976" y="2348302"/>
            <a:chExt cx="4380049" cy="2716390"/>
          </a:xfrm>
        </p:grpSpPr>
        <p:grpSp>
          <p:nvGrpSpPr>
            <p:cNvPr id="9" name="図形グループ 8"/>
            <p:cNvGrpSpPr/>
            <p:nvPr/>
          </p:nvGrpSpPr>
          <p:grpSpPr>
            <a:xfrm>
              <a:off x="2381976" y="2348302"/>
              <a:ext cx="4380049" cy="2716390"/>
              <a:chOff x="2381976" y="3721615"/>
              <a:chExt cx="4380049" cy="2716390"/>
            </a:xfrm>
          </p:grpSpPr>
          <p:grpSp>
            <p:nvGrpSpPr>
              <p:cNvPr id="10" name="図形グループ 9"/>
              <p:cNvGrpSpPr/>
              <p:nvPr/>
            </p:nvGrpSpPr>
            <p:grpSpPr>
              <a:xfrm>
                <a:off x="2381976" y="3721615"/>
                <a:ext cx="4380049" cy="2716390"/>
                <a:chOff x="2381976" y="3721615"/>
                <a:chExt cx="4380049" cy="2716390"/>
              </a:xfrm>
            </p:grpSpPr>
            <p:pic>
              <p:nvPicPr>
                <p:cNvPr id="15" name="図 14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240530" y="4794842"/>
                  <a:ext cx="662940" cy="655320"/>
                </a:xfrm>
                <a:prstGeom prst="rect">
                  <a:avLst/>
                </a:prstGeom>
              </p:spPr>
            </p:pic>
            <p:grpSp>
              <p:nvGrpSpPr>
                <p:cNvPr id="16" name="図形グループ 15"/>
                <p:cNvGrpSpPr/>
                <p:nvPr/>
              </p:nvGrpSpPr>
              <p:grpSpPr>
                <a:xfrm>
                  <a:off x="5565445" y="4281215"/>
                  <a:ext cx="652819" cy="613942"/>
                  <a:chOff x="5868144" y="5432073"/>
                  <a:chExt cx="652819" cy="613942"/>
                </a:xfrm>
              </p:grpSpPr>
              <p:sp>
                <p:nvSpPr>
                  <p:cNvPr id="33" name="テキスト ボックス 32"/>
                  <p:cNvSpPr txBox="1"/>
                  <p:nvPr/>
                </p:nvSpPr>
                <p:spPr>
                  <a:xfrm>
                    <a:off x="5908237" y="5436016"/>
                    <a:ext cx="61272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spc="-300" dirty="0" smtClean="0">
                        <a:latin typeface="Century Gothic"/>
                        <a:cs typeface="Century Gothic"/>
                      </a:rPr>
                      <a:t>N</a:t>
                    </a:r>
                    <a:r>
                      <a:rPr lang="en-US" altLang="ja-JP" sz="2800" spc="-300" baseline="-25000" dirty="0" smtClean="0">
                        <a:latin typeface="Century Gothic"/>
                        <a:cs typeface="Century Gothic"/>
                      </a:rPr>
                      <a:t>↑</a:t>
                    </a:r>
                    <a:endParaRPr lang="ja-JP" altLang="en-US" sz="2800" spc="-300" baseline="-25000" dirty="0">
                      <a:latin typeface="Century Gothic"/>
                      <a:cs typeface="Century Gothic"/>
                    </a:endParaRPr>
                  </a:p>
                </p:txBody>
              </p:sp>
              <p:sp>
                <p:nvSpPr>
                  <p:cNvPr id="34" name="円/楕円 33"/>
                  <p:cNvSpPr/>
                  <p:nvPr/>
                </p:nvSpPr>
                <p:spPr>
                  <a:xfrm>
                    <a:off x="5868144" y="5432073"/>
                    <a:ext cx="613942" cy="613942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7" name="図形グループ 16"/>
                <p:cNvGrpSpPr/>
                <p:nvPr/>
              </p:nvGrpSpPr>
              <p:grpSpPr>
                <a:xfrm>
                  <a:off x="2875939" y="4367994"/>
                  <a:ext cx="652819" cy="613942"/>
                  <a:chOff x="7910964" y="5606513"/>
                  <a:chExt cx="652819" cy="613942"/>
                </a:xfrm>
              </p:grpSpPr>
              <p:sp>
                <p:nvSpPr>
                  <p:cNvPr id="31" name="テキスト ボックス 30"/>
                  <p:cNvSpPr txBox="1"/>
                  <p:nvPr/>
                </p:nvSpPr>
                <p:spPr>
                  <a:xfrm>
                    <a:off x="7951057" y="5610456"/>
                    <a:ext cx="61272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spc="-300" dirty="0" smtClean="0">
                        <a:latin typeface="Century Gothic"/>
                        <a:cs typeface="Century Gothic"/>
                      </a:rPr>
                      <a:t>N</a:t>
                    </a:r>
                    <a:r>
                      <a:rPr lang="en-US" altLang="ja-JP" sz="2800" spc="-300" baseline="-25000" dirty="0" smtClean="0">
                        <a:latin typeface="Century Gothic"/>
                        <a:cs typeface="Century Gothic"/>
                      </a:rPr>
                      <a:t>↓</a:t>
                    </a:r>
                    <a:endParaRPr lang="ja-JP" altLang="en-US" sz="2800" spc="-300" baseline="-25000" dirty="0">
                      <a:latin typeface="Century Gothic"/>
                      <a:cs typeface="Century Gothic"/>
                    </a:endParaRPr>
                  </a:p>
                </p:txBody>
              </p:sp>
              <p:sp>
                <p:nvSpPr>
                  <p:cNvPr id="32" name="円/楕円 31"/>
                  <p:cNvSpPr/>
                  <p:nvPr/>
                </p:nvSpPr>
                <p:spPr>
                  <a:xfrm>
                    <a:off x="7910964" y="5606513"/>
                    <a:ext cx="613942" cy="613942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8" name="図形グループ 17"/>
                <p:cNvGrpSpPr/>
                <p:nvPr/>
              </p:nvGrpSpPr>
              <p:grpSpPr>
                <a:xfrm>
                  <a:off x="3144244" y="5570684"/>
                  <a:ext cx="652819" cy="613942"/>
                  <a:chOff x="7910964" y="5606513"/>
                  <a:chExt cx="652819" cy="613942"/>
                </a:xfrm>
              </p:grpSpPr>
              <p:sp>
                <p:nvSpPr>
                  <p:cNvPr id="29" name="テキスト ボックス 28"/>
                  <p:cNvSpPr txBox="1"/>
                  <p:nvPr/>
                </p:nvSpPr>
                <p:spPr>
                  <a:xfrm>
                    <a:off x="7951057" y="5610456"/>
                    <a:ext cx="61272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spc="-300" dirty="0" smtClean="0">
                        <a:latin typeface="Century Gothic"/>
                        <a:cs typeface="Century Gothic"/>
                      </a:rPr>
                      <a:t>N</a:t>
                    </a:r>
                    <a:r>
                      <a:rPr lang="en-US" altLang="ja-JP" sz="2800" spc="-300" baseline="-25000" dirty="0" smtClean="0">
                        <a:latin typeface="Century Gothic"/>
                        <a:cs typeface="Century Gothic"/>
                      </a:rPr>
                      <a:t>↑</a:t>
                    </a:r>
                    <a:endParaRPr lang="ja-JP" altLang="en-US" sz="2800" spc="-300" baseline="-25000" dirty="0">
                      <a:latin typeface="Century Gothic"/>
                      <a:cs typeface="Century Gothic"/>
                    </a:endParaRPr>
                  </a:p>
                </p:txBody>
              </p:sp>
              <p:sp>
                <p:nvSpPr>
                  <p:cNvPr id="30" name="円/楕円 29"/>
                  <p:cNvSpPr/>
                  <p:nvPr/>
                </p:nvSpPr>
                <p:spPr>
                  <a:xfrm>
                    <a:off x="7910964" y="5606513"/>
                    <a:ext cx="613942" cy="613942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9" name="図形グループ 18"/>
                <p:cNvGrpSpPr/>
                <p:nvPr/>
              </p:nvGrpSpPr>
              <p:grpSpPr>
                <a:xfrm>
                  <a:off x="5751140" y="5657463"/>
                  <a:ext cx="652819" cy="613942"/>
                  <a:chOff x="7910964" y="5606513"/>
                  <a:chExt cx="652819" cy="613942"/>
                </a:xfrm>
              </p:grpSpPr>
              <p:sp>
                <p:nvSpPr>
                  <p:cNvPr id="27" name="テキスト ボックス 26"/>
                  <p:cNvSpPr txBox="1"/>
                  <p:nvPr/>
                </p:nvSpPr>
                <p:spPr>
                  <a:xfrm>
                    <a:off x="7951057" y="5610456"/>
                    <a:ext cx="61272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spc="-300" dirty="0" smtClean="0">
                        <a:latin typeface="Century Gothic"/>
                        <a:cs typeface="Century Gothic"/>
                      </a:rPr>
                      <a:t>N</a:t>
                    </a:r>
                    <a:r>
                      <a:rPr lang="en-US" altLang="ja-JP" sz="2800" spc="-300" baseline="-25000" dirty="0" smtClean="0">
                        <a:latin typeface="Century Gothic"/>
                        <a:cs typeface="Century Gothic"/>
                      </a:rPr>
                      <a:t>↓</a:t>
                    </a:r>
                    <a:endParaRPr lang="ja-JP" altLang="en-US" sz="2800" spc="-300" baseline="-25000" dirty="0">
                      <a:latin typeface="Century Gothic"/>
                      <a:cs typeface="Century Gothic"/>
                    </a:endParaRPr>
                  </a:p>
                </p:txBody>
              </p:sp>
              <p:sp>
                <p:nvSpPr>
                  <p:cNvPr id="28" name="円/楕円 27"/>
                  <p:cNvSpPr/>
                  <p:nvPr/>
                </p:nvSpPr>
                <p:spPr>
                  <a:xfrm>
                    <a:off x="7910964" y="5606513"/>
                    <a:ext cx="613942" cy="613942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0" name="図形グループ 19"/>
                <p:cNvGrpSpPr/>
                <p:nvPr/>
              </p:nvGrpSpPr>
              <p:grpSpPr>
                <a:xfrm>
                  <a:off x="4174378" y="3857449"/>
                  <a:ext cx="652819" cy="613942"/>
                  <a:chOff x="5868144" y="5432073"/>
                  <a:chExt cx="652819" cy="613942"/>
                </a:xfrm>
              </p:grpSpPr>
              <p:sp>
                <p:nvSpPr>
                  <p:cNvPr id="25" name="テキスト ボックス 24"/>
                  <p:cNvSpPr txBox="1"/>
                  <p:nvPr/>
                </p:nvSpPr>
                <p:spPr>
                  <a:xfrm>
                    <a:off x="5908237" y="5436016"/>
                    <a:ext cx="61272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spc="-300" dirty="0" smtClean="0">
                        <a:latin typeface="Century Gothic"/>
                        <a:cs typeface="Century Gothic"/>
                      </a:rPr>
                      <a:t>N</a:t>
                    </a:r>
                    <a:r>
                      <a:rPr lang="en-US" altLang="ja-JP" sz="2800" spc="-300" baseline="-25000" dirty="0" smtClean="0">
                        <a:latin typeface="Century Gothic"/>
                        <a:cs typeface="Century Gothic"/>
                      </a:rPr>
                      <a:t>↑</a:t>
                    </a:r>
                    <a:endParaRPr lang="ja-JP" altLang="en-US" sz="2800" spc="-300" baseline="-25000" dirty="0">
                      <a:latin typeface="Century Gothic"/>
                      <a:cs typeface="Century Gothic"/>
                    </a:endParaRPr>
                  </a:p>
                </p:txBody>
              </p:sp>
              <p:sp>
                <p:nvSpPr>
                  <p:cNvPr id="26" name="円/楕円 25"/>
                  <p:cNvSpPr/>
                  <p:nvPr/>
                </p:nvSpPr>
                <p:spPr>
                  <a:xfrm>
                    <a:off x="5868144" y="5432073"/>
                    <a:ext cx="613942" cy="613942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1" name="図形グループ 20"/>
                <p:cNvGrpSpPr/>
                <p:nvPr/>
              </p:nvGrpSpPr>
              <p:grpSpPr>
                <a:xfrm>
                  <a:off x="4590019" y="5623584"/>
                  <a:ext cx="652819" cy="814421"/>
                  <a:chOff x="5868144" y="5432073"/>
                  <a:chExt cx="652819" cy="814421"/>
                </a:xfrm>
              </p:grpSpPr>
              <p:sp>
                <p:nvSpPr>
                  <p:cNvPr id="23" name="テキスト ボックス 22"/>
                  <p:cNvSpPr txBox="1"/>
                  <p:nvPr/>
                </p:nvSpPr>
                <p:spPr>
                  <a:xfrm>
                    <a:off x="5908237" y="5436016"/>
                    <a:ext cx="612726" cy="8104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2800" spc="-300" dirty="0" smtClean="0">
                        <a:latin typeface="Century Gothic"/>
                        <a:cs typeface="Century Gothic"/>
                      </a:rPr>
                      <a:t>N</a:t>
                    </a:r>
                    <a:r>
                      <a:rPr lang="en-US" altLang="ja-JP" sz="2800" spc="-300" baseline="-25000" dirty="0">
                        <a:latin typeface="Century Gothic"/>
                        <a:cs typeface="Century Gothic"/>
                      </a:rPr>
                      <a:t>↓</a:t>
                    </a:r>
                    <a:endParaRPr lang="ja-JP" altLang="en-US" sz="2800" spc="-300" baseline="-25000" dirty="0">
                      <a:latin typeface="Century Gothic"/>
                      <a:cs typeface="Century Gothic"/>
                    </a:endParaRPr>
                  </a:p>
                  <a:p>
                    <a:pPr algn="ctr"/>
                    <a:endParaRPr lang="ja-JP" altLang="en-US" sz="2800" spc="-300" baseline="-25000" dirty="0">
                      <a:latin typeface="Century Gothic"/>
                      <a:cs typeface="Century Gothic"/>
                    </a:endParaRPr>
                  </a:p>
                </p:txBody>
              </p:sp>
              <p:sp>
                <p:nvSpPr>
                  <p:cNvPr id="24" name="円/楕円 23"/>
                  <p:cNvSpPr/>
                  <p:nvPr/>
                </p:nvSpPr>
                <p:spPr>
                  <a:xfrm>
                    <a:off x="5868144" y="5432073"/>
                    <a:ext cx="613942" cy="613942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22" name="正方形/長方形 21"/>
                <p:cNvSpPr/>
                <p:nvPr/>
              </p:nvSpPr>
              <p:spPr>
                <a:xfrm>
                  <a:off x="2381976" y="3721615"/>
                  <a:ext cx="4380049" cy="2708213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" name="図形グループ 10"/>
              <p:cNvGrpSpPr/>
              <p:nvPr/>
            </p:nvGrpSpPr>
            <p:grpSpPr>
              <a:xfrm>
                <a:off x="3148057" y="4976821"/>
                <a:ext cx="1182836" cy="461665"/>
                <a:chOff x="2644344" y="2690274"/>
                <a:chExt cx="1182836" cy="461665"/>
              </a:xfrm>
            </p:grpSpPr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2644344" y="2690274"/>
                  <a:ext cx="118283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latin typeface="Century Gothic"/>
                      <a:cs typeface="Century Gothic"/>
                    </a:rPr>
                    <a:t>Ds, Ds*</a:t>
                  </a:r>
                  <a:endParaRPr lang="ja-JP" altLang="en-US" sz="2400" dirty="0"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13" name="直線コネクタ 12"/>
                <p:cNvCxnSpPr/>
                <p:nvPr/>
              </p:nvCxnSpPr>
              <p:spPr>
                <a:xfrm>
                  <a:off x="2754009" y="2787586"/>
                  <a:ext cx="175930" cy="0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線コネクタ 13"/>
                <p:cNvCxnSpPr/>
                <p:nvPr/>
              </p:nvCxnSpPr>
              <p:spPr>
                <a:xfrm>
                  <a:off x="3269275" y="2787586"/>
                  <a:ext cx="175930" cy="0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" name="図形グループ 37"/>
            <p:cNvGrpSpPr/>
            <p:nvPr/>
          </p:nvGrpSpPr>
          <p:grpSpPr>
            <a:xfrm>
              <a:off x="4737100" y="2947141"/>
              <a:ext cx="742377" cy="694586"/>
              <a:chOff x="7896438" y="2178549"/>
              <a:chExt cx="742377" cy="694586"/>
            </a:xfrm>
          </p:grpSpPr>
          <p:cxnSp>
            <p:nvCxnSpPr>
              <p:cNvPr id="39" name="直線コネクタ 38"/>
              <p:cNvCxnSpPr/>
              <p:nvPr/>
            </p:nvCxnSpPr>
            <p:spPr>
              <a:xfrm flipV="1">
                <a:off x="7896438" y="2605968"/>
                <a:ext cx="298450" cy="267167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テキスト ボックス 39"/>
              <p:cNvSpPr txBox="1"/>
              <p:nvPr/>
            </p:nvSpPr>
            <p:spPr>
              <a:xfrm>
                <a:off x="7924632" y="2178549"/>
                <a:ext cx="7141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latin typeface="Century Gothic"/>
                    <a:cs typeface="Century Gothic"/>
                  </a:rPr>
                  <a:t>s quark</a:t>
                </a:r>
              </a:p>
              <a:p>
                <a:pPr algn="ctr"/>
                <a:r>
                  <a:rPr kumimoji="1" lang="en-US" altLang="ja-JP" sz="1200" dirty="0" smtClean="0">
                    <a:latin typeface="Century Gothic"/>
                    <a:cs typeface="Century Gothic"/>
                  </a:rPr>
                  <a:t>spin</a:t>
                </a:r>
              </a:p>
            </p:txBody>
          </p:sp>
        </p:grpSp>
        <p:grpSp>
          <p:nvGrpSpPr>
            <p:cNvPr id="42" name="図形グループ 41"/>
            <p:cNvGrpSpPr/>
            <p:nvPr/>
          </p:nvGrpSpPr>
          <p:grpSpPr>
            <a:xfrm>
              <a:off x="3692265" y="3082918"/>
              <a:ext cx="754008" cy="521368"/>
              <a:chOff x="7992402" y="2355007"/>
              <a:chExt cx="754008" cy="521368"/>
            </a:xfrm>
          </p:grpSpPr>
          <p:cxnSp>
            <p:nvCxnSpPr>
              <p:cNvPr id="43" name="直線コネクタ 42"/>
              <p:cNvCxnSpPr/>
              <p:nvPr/>
            </p:nvCxnSpPr>
            <p:spPr>
              <a:xfrm flipH="1" flipV="1">
                <a:off x="8540667" y="2693618"/>
                <a:ext cx="191771" cy="182757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テキスト ボックス 43"/>
              <p:cNvSpPr txBox="1"/>
              <p:nvPr/>
            </p:nvSpPr>
            <p:spPr>
              <a:xfrm>
                <a:off x="7992402" y="2355007"/>
                <a:ext cx="7540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latin typeface="Century Gothic"/>
                    <a:cs typeface="Century Gothic"/>
                  </a:rPr>
                  <a:t>c quark</a:t>
                </a:r>
              </a:p>
              <a:p>
                <a:pPr algn="ctr"/>
                <a:r>
                  <a:rPr kumimoji="1" lang="en-US" altLang="ja-JP" sz="1200" dirty="0" smtClean="0">
                    <a:latin typeface="Century Gothic"/>
                    <a:cs typeface="Century Gothic"/>
                  </a:rPr>
                  <a:t>spin</a:t>
                </a:r>
                <a:endParaRPr lang="en-US" altLang="ja-JP" sz="1200" dirty="0"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41" name="テキスト ボックス 40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27724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0530" y="3417191"/>
            <a:ext cx="662940" cy="655320"/>
          </a:xfrm>
          <a:prstGeom prst="rect">
            <a:avLst/>
          </a:prstGeom>
        </p:spPr>
      </p:pic>
      <p:grpSp>
        <p:nvGrpSpPr>
          <p:cNvPr id="5" name="図形グループ 4"/>
          <p:cNvGrpSpPr/>
          <p:nvPr/>
        </p:nvGrpSpPr>
        <p:grpSpPr>
          <a:xfrm>
            <a:off x="5565445" y="2903564"/>
            <a:ext cx="652819" cy="613942"/>
            <a:chOff x="5868144" y="5432073"/>
            <a:chExt cx="652819" cy="613942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5908237" y="5436016"/>
              <a:ext cx="612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 smtClean="0">
                  <a:latin typeface="Century Gothic"/>
                  <a:cs typeface="Century Gothic"/>
                </a:rPr>
                <a:t>↑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5868144" y="543207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2875939" y="2990343"/>
            <a:ext cx="652819" cy="613942"/>
            <a:chOff x="7910964" y="5606513"/>
            <a:chExt cx="652819" cy="613942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7951057" y="5610456"/>
              <a:ext cx="612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 smtClean="0">
                  <a:latin typeface="Century Gothic"/>
                  <a:cs typeface="Century Gothic"/>
                </a:rPr>
                <a:t>↓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7910964" y="560651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3144244" y="4193033"/>
            <a:ext cx="652819" cy="613942"/>
            <a:chOff x="7910964" y="5606513"/>
            <a:chExt cx="652819" cy="613942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7951057" y="5610456"/>
              <a:ext cx="612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 smtClean="0">
                  <a:latin typeface="Century Gothic"/>
                  <a:cs typeface="Century Gothic"/>
                </a:rPr>
                <a:t>↑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7910964" y="560651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5751140" y="4279812"/>
            <a:ext cx="652819" cy="613942"/>
            <a:chOff x="7910964" y="5606513"/>
            <a:chExt cx="652819" cy="613942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7951057" y="5610456"/>
              <a:ext cx="612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 smtClean="0">
                  <a:latin typeface="Century Gothic"/>
                  <a:cs typeface="Century Gothic"/>
                </a:rPr>
                <a:t>↓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910964" y="560651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4174378" y="2479798"/>
            <a:ext cx="652819" cy="613942"/>
            <a:chOff x="5868144" y="5432073"/>
            <a:chExt cx="652819" cy="613942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5908237" y="5436016"/>
              <a:ext cx="612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 smtClean="0">
                  <a:latin typeface="Century Gothic"/>
                  <a:cs typeface="Century Gothic"/>
                </a:rPr>
                <a:t>↑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5868144" y="543207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4590019" y="4245933"/>
            <a:ext cx="652819" cy="814421"/>
            <a:chOff x="5868144" y="5432073"/>
            <a:chExt cx="652819" cy="814421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5908237" y="5436016"/>
              <a:ext cx="612726" cy="81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>
                  <a:latin typeface="Century Gothic"/>
                  <a:cs typeface="Century Gothic"/>
                </a:rPr>
                <a:t>↓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  <a:p>
              <a:pPr algn="ctr"/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5868144" y="543207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正方形/長方形 22"/>
          <p:cNvSpPr/>
          <p:nvPr/>
        </p:nvSpPr>
        <p:spPr>
          <a:xfrm>
            <a:off x="2381976" y="2343964"/>
            <a:ext cx="4380049" cy="270821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4910985" y="3374560"/>
            <a:ext cx="661974" cy="290491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4550159" y="3131804"/>
            <a:ext cx="70682" cy="356770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3754382" y="3902051"/>
            <a:ext cx="705810" cy="454616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図形グループ 31"/>
          <p:cNvGrpSpPr/>
          <p:nvPr/>
        </p:nvGrpSpPr>
        <p:grpSpPr>
          <a:xfrm>
            <a:off x="3148057" y="3599170"/>
            <a:ext cx="1182836" cy="461665"/>
            <a:chOff x="2644344" y="2690274"/>
            <a:chExt cx="1182836" cy="461665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2644344" y="2690274"/>
              <a:ext cx="1182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Ds, Ds*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2754009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>
              <a:off x="3269275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テキスト ボックス 35"/>
          <p:cNvSpPr txBox="1"/>
          <p:nvPr/>
        </p:nvSpPr>
        <p:spPr>
          <a:xfrm>
            <a:off x="6754626" y="3059119"/>
            <a:ext cx="2604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Century Gothic"/>
                <a:cs typeface="Century Gothic"/>
              </a:rPr>
              <a:t>Heavy quark spin symmetry</a:t>
            </a:r>
            <a:r>
              <a:rPr lang="en-US" altLang="ja-JP" sz="1600" dirty="0" smtClean="0">
                <a:latin typeface="Century Gothic"/>
                <a:cs typeface="Century Gothic"/>
              </a:rPr>
              <a:t>: The s quark spin is a conserved quantity due to the decoupling from the c quark spin.</a:t>
            </a: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>
                  <a:latin typeface="Century Gothic"/>
                  <a:cs typeface="Century Gothic"/>
                </a:rPr>
                <a:t>2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 Renormalization group equation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正方形/長方形 40"/>
          <p:cNvSpPr/>
          <p:nvPr/>
        </p:nvSpPr>
        <p:spPr>
          <a:xfrm>
            <a:off x="5793801" y="548730"/>
            <a:ext cx="3448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S.Y.,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C95, 034204 (2017)</a:t>
            </a:r>
          </a:p>
        </p:txBody>
      </p:sp>
      <p:cxnSp>
        <p:nvCxnSpPr>
          <p:cNvPr id="42" name="直線矢印コネクタ 41"/>
          <p:cNvCxnSpPr/>
          <p:nvPr/>
        </p:nvCxnSpPr>
        <p:spPr>
          <a:xfrm flipH="1" flipV="1">
            <a:off x="4910985" y="3902051"/>
            <a:ext cx="840156" cy="454616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4768470" y="4025096"/>
            <a:ext cx="88967" cy="331571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 flipH="1" flipV="1">
            <a:off x="3509252" y="3386980"/>
            <a:ext cx="880249" cy="227308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2921999" y="1656922"/>
            <a:ext cx="3300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How does HQS play?</a:t>
            </a:r>
            <a:endParaRPr lang="en-US" altLang="ja-JP" sz="2400" dirty="0">
              <a:latin typeface="Century Gothic"/>
              <a:cs typeface="Century Gothic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986585" y="3583404"/>
            <a:ext cx="177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Spin-flip interaction</a:t>
            </a:r>
          </a:p>
          <a:p>
            <a:pPr algn="ctr"/>
            <a:r>
              <a:rPr lang="en-US" altLang="ja-JP" sz="1200" b="1" dirty="0">
                <a:solidFill>
                  <a:schemeClr val="accent2"/>
                </a:solidFill>
                <a:latin typeface="Century Gothic"/>
                <a:cs typeface="Century Gothic"/>
              </a:rPr>
              <a:t>(non-</a:t>
            </a:r>
            <a:r>
              <a:rPr lang="en-US" altLang="ja-JP" sz="1200" b="1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Abelian</a:t>
            </a:r>
            <a:r>
              <a:rPr lang="en-US" altLang="ja-JP" sz="12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SU(2))</a:t>
            </a:r>
            <a:endParaRPr lang="en-US" altLang="ja-JP" sz="12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4737100" y="2947141"/>
            <a:ext cx="742377" cy="694586"/>
            <a:chOff x="7896438" y="2178549"/>
            <a:chExt cx="742377" cy="694586"/>
          </a:xfrm>
        </p:grpSpPr>
        <p:cxnSp>
          <p:nvCxnSpPr>
            <p:cNvPr id="48" name="直線コネクタ 47"/>
            <p:cNvCxnSpPr/>
            <p:nvPr/>
          </p:nvCxnSpPr>
          <p:spPr>
            <a:xfrm flipV="1">
              <a:off x="7896438" y="2605968"/>
              <a:ext cx="298450" cy="267167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/>
            <p:cNvSpPr txBox="1"/>
            <p:nvPr/>
          </p:nvSpPr>
          <p:spPr>
            <a:xfrm>
              <a:off x="7924632" y="2178549"/>
              <a:ext cx="7141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s quark</a:t>
              </a:r>
            </a:p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spin</a:t>
              </a:r>
            </a:p>
          </p:txBody>
        </p:sp>
      </p:grpSp>
      <p:sp>
        <p:nvSpPr>
          <p:cNvPr id="24" name="円/楕円 23"/>
          <p:cNvSpPr/>
          <p:nvPr/>
        </p:nvSpPr>
        <p:spPr>
          <a:xfrm>
            <a:off x="4460192" y="3517506"/>
            <a:ext cx="443278" cy="44327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692265" y="3082918"/>
            <a:ext cx="754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Century Gothic"/>
                <a:cs typeface="Century Gothic"/>
              </a:rPr>
              <a:t>c quark</a:t>
            </a:r>
          </a:p>
          <a:p>
            <a:pPr algn="ctr"/>
            <a:r>
              <a:rPr kumimoji="1" lang="en-US" altLang="ja-JP" sz="1200" dirty="0" smtClean="0">
                <a:latin typeface="Century Gothic"/>
                <a:cs typeface="Century Gothic"/>
              </a:rPr>
              <a:t>spin</a:t>
            </a:r>
            <a:endParaRPr lang="en-US" altLang="ja-JP" sz="1200" dirty="0">
              <a:latin typeface="Century Gothic"/>
              <a:cs typeface="Century Gothic"/>
            </a:endParaRPr>
          </a:p>
        </p:txBody>
      </p:sp>
      <p:cxnSp>
        <p:nvCxnSpPr>
          <p:cNvPr id="57" name="直線コネクタ 56"/>
          <p:cNvCxnSpPr/>
          <p:nvPr/>
        </p:nvCxnSpPr>
        <p:spPr>
          <a:xfrm flipH="1" flipV="1">
            <a:off x="4240530" y="3421529"/>
            <a:ext cx="191771" cy="182757"/>
          </a:xfrm>
          <a:prstGeom prst="line">
            <a:avLst/>
          </a:prstGeom>
          <a:ln w="19050" cmpd="sng"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9953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3  Mean-field approach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711339" y="1399083"/>
            <a:ext cx="7721323" cy="624669"/>
            <a:chOff x="634782" y="1711418"/>
            <a:chExt cx="7721323" cy="624669"/>
          </a:xfrm>
        </p:grpSpPr>
        <p:sp>
          <p:nvSpPr>
            <p:cNvPr id="9" name="角丸四角形 8"/>
            <p:cNvSpPr/>
            <p:nvPr/>
          </p:nvSpPr>
          <p:spPr>
            <a:xfrm>
              <a:off x="634782" y="1711418"/>
              <a:ext cx="7721323" cy="62466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34782" y="1745438"/>
              <a:ext cx="7721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Kondo scale → non-</a:t>
              </a:r>
              <a:r>
                <a:rPr lang="en-US" altLang="ja-JP" sz="2800" dirty="0" err="1" smtClean="0">
                  <a:latin typeface="Century Gothic"/>
                  <a:cs typeface="Century Gothic"/>
                </a:rPr>
                <a:t>perturbative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treatment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1525682" y="2112838"/>
            <a:ext cx="6092637" cy="1338415"/>
            <a:chOff x="3111469" y="2054583"/>
            <a:chExt cx="6092637" cy="1338415"/>
          </a:xfrm>
        </p:grpSpPr>
        <p:sp>
          <p:nvSpPr>
            <p:cNvPr id="46" name="角丸四角形 45"/>
            <p:cNvSpPr/>
            <p:nvPr/>
          </p:nvSpPr>
          <p:spPr>
            <a:xfrm>
              <a:off x="3111469" y="2054583"/>
              <a:ext cx="6000841" cy="133841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2985" y="2671124"/>
              <a:ext cx="2104832" cy="615564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2757" y="2101187"/>
              <a:ext cx="1228130" cy="510146"/>
            </a:xfrm>
            <a:prstGeom prst="rect">
              <a:avLst/>
            </a:prstGeom>
          </p:spPr>
        </p:pic>
        <p:sp>
          <p:nvSpPr>
            <p:cNvPr id="44" name="テキスト ボックス 43"/>
            <p:cNvSpPr txBox="1"/>
            <p:nvPr/>
          </p:nvSpPr>
          <p:spPr>
            <a:xfrm>
              <a:off x="5382850" y="2101187"/>
              <a:ext cx="228048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s</a:t>
              </a:r>
              <a:r>
                <a:rPr lang="ja-JP" altLang="en-US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quark field</a:t>
              </a:r>
            </a:p>
            <a:p>
              <a:r>
                <a:rPr lang="en-US" altLang="ja-JP" sz="9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(</a:t>
              </a:r>
              <a:r>
                <a:rPr lang="en-US" altLang="ja-JP" sz="900" dirty="0" err="1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σ</a:t>
              </a:r>
              <a:r>
                <a:rPr lang="en-US" altLang="ja-JP" sz="9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: light-spin, </a:t>
              </a:r>
              <a:r>
                <a:rPr lang="en-US" altLang="ja-JP" sz="900" dirty="0" err="1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i:heavy-quark</a:t>
              </a:r>
              <a:r>
                <a:rPr lang="en-US" altLang="ja-JP" sz="9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 spin)</a:t>
              </a:r>
              <a:endParaRPr lang="ja-JP" altLang="en-US" sz="9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400862" y="2768892"/>
              <a:ext cx="3803244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gap: mixing of s quark</a:t>
              </a:r>
              <a:r>
                <a:rPr lang="en-US" altLang="ja-JP" sz="1600" b="1" dirty="0">
                  <a:solidFill>
                    <a:srgbClr val="FFFFFF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and nucleon</a:t>
              </a:r>
            </a:p>
          </p:txBody>
        </p:sp>
      </p:grpSp>
      <p:sp>
        <p:nvSpPr>
          <p:cNvPr id="53" name="正方形/長方形 52"/>
          <p:cNvSpPr/>
          <p:nvPr/>
        </p:nvSpPr>
        <p:spPr>
          <a:xfrm>
            <a:off x="4834689" y="884465"/>
            <a:ext cx="94151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20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</a:t>
            </a:r>
            <a:r>
              <a:rPr lang="en-US" altLang="ja-JP" sz="2000" b="1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c</a:t>
            </a:r>
            <a:r>
              <a:rPr lang="en-US" altLang="ja-JP" sz="2000" b="1" baseline="-250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t</a:t>
            </a:r>
            <a:r>
              <a:rPr lang="en-US" altLang="ja-JP" sz="20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&gt;0)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5793801" y="548730"/>
            <a:ext cx="3448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S.Y.,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C95, 034204 (2017)</a:t>
            </a: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7483173" y="1968601"/>
            <a:ext cx="1580439" cy="1485664"/>
            <a:chOff x="7483173" y="1968601"/>
            <a:chExt cx="1580439" cy="1485664"/>
          </a:xfrm>
        </p:grpSpPr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11023" y="1968601"/>
              <a:ext cx="662940" cy="655320"/>
            </a:xfrm>
            <a:prstGeom prst="rect">
              <a:avLst/>
            </a:prstGeom>
          </p:spPr>
        </p:pic>
        <p:cxnSp>
          <p:nvCxnSpPr>
            <p:cNvPr id="59" name="直線コネクタ 58"/>
            <p:cNvCxnSpPr/>
            <p:nvPr/>
          </p:nvCxnSpPr>
          <p:spPr>
            <a:xfrm flipH="1">
              <a:off x="8171337" y="2389289"/>
              <a:ext cx="306790" cy="274428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H="1">
              <a:off x="8529834" y="2457981"/>
              <a:ext cx="156654" cy="591691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/>
            <p:cNvSpPr txBox="1"/>
            <p:nvPr/>
          </p:nvSpPr>
          <p:spPr>
            <a:xfrm>
              <a:off x="7483173" y="2612386"/>
              <a:ext cx="1085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c quark spin</a:t>
              </a:r>
              <a:endParaRPr lang="en-US" altLang="ja-JP" sz="1200" dirty="0">
                <a:latin typeface="Century Gothic"/>
                <a:cs typeface="Century Gothic"/>
              </a:endParaRPr>
            </a:p>
            <a:p>
              <a:pPr algn="ctr"/>
              <a:r>
                <a:rPr kumimoji="1" lang="en-US" altLang="ja-JP" sz="1200" dirty="0" err="1" smtClean="0">
                  <a:latin typeface="Century Gothic"/>
                  <a:cs typeface="Century Gothic"/>
                </a:rPr>
                <a:t>i</a:t>
              </a:r>
              <a:r>
                <a:rPr kumimoji="1" lang="en-US" altLang="ja-JP" sz="1200" dirty="0" smtClean="0">
                  <a:latin typeface="Century Gothic"/>
                  <a:cs typeface="Century Gothic"/>
                </a:rPr>
                <a:t> = ± 1/2</a:t>
              </a:r>
              <a:endParaRPr kumimoji="1"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8017457" y="2992600"/>
              <a:ext cx="10461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s quark spin</a:t>
              </a:r>
            </a:p>
            <a:p>
              <a:pPr algn="ctr"/>
              <a:r>
                <a:rPr kumimoji="1" lang="en-US" altLang="ja-JP" sz="1200" dirty="0" err="1" smtClean="0">
                  <a:latin typeface="Century Gothic"/>
                  <a:cs typeface="Century Gothic"/>
                </a:rPr>
                <a:t>σ</a:t>
              </a:r>
              <a:r>
                <a:rPr kumimoji="1" lang="en-US" altLang="ja-JP" sz="1200" dirty="0" smtClean="0">
                  <a:latin typeface="Century Gothic"/>
                  <a:cs typeface="Century Gothic"/>
                </a:rPr>
                <a:t> =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± </a:t>
              </a:r>
              <a:r>
                <a:rPr lang="en-US" altLang="ja-JP" sz="1200" dirty="0">
                  <a:latin typeface="Century Gothic"/>
                  <a:cs typeface="Century Gothic"/>
                </a:rPr>
                <a:t>1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/</a:t>
              </a:r>
              <a:r>
                <a:rPr lang="en-US" altLang="ja-JP" sz="1200" dirty="0">
                  <a:latin typeface="Century Gothic"/>
                  <a:cs typeface="Century Gothic"/>
                </a:rPr>
                <a:t>2</a:t>
              </a:r>
              <a:r>
                <a:rPr kumimoji="1" lang="en-US" altLang="ja-JP" sz="1200" dirty="0" smtClean="0">
                  <a:latin typeface="Century Gothic"/>
                  <a:cs typeface="Century Gothic"/>
                </a:rPr>
                <a:t> </a:t>
              </a:r>
              <a:endParaRPr kumimoji="1" lang="ja-JP" altLang="en-US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2381976" y="3721615"/>
            <a:ext cx="4380049" cy="2716390"/>
            <a:chOff x="2381976" y="3721615"/>
            <a:chExt cx="4380049" cy="2716390"/>
          </a:xfrm>
        </p:grpSpPr>
        <p:grpSp>
          <p:nvGrpSpPr>
            <p:cNvPr id="95" name="図形グループ 94"/>
            <p:cNvGrpSpPr/>
            <p:nvPr/>
          </p:nvGrpSpPr>
          <p:grpSpPr>
            <a:xfrm>
              <a:off x="2381976" y="3721615"/>
              <a:ext cx="4380049" cy="2716390"/>
              <a:chOff x="2381976" y="3721615"/>
              <a:chExt cx="4380049" cy="2716390"/>
            </a:xfrm>
          </p:grpSpPr>
          <p:pic>
            <p:nvPicPr>
              <p:cNvPr id="54" name="図 53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240530" y="4794842"/>
                <a:ext cx="662940" cy="655320"/>
              </a:xfrm>
              <a:prstGeom prst="rect">
                <a:avLst/>
              </a:prstGeom>
            </p:spPr>
          </p:pic>
          <p:grpSp>
            <p:nvGrpSpPr>
              <p:cNvPr id="17" name="図形グループ 16"/>
              <p:cNvGrpSpPr/>
              <p:nvPr/>
            </p:nvGrpSpPr>
            <p:grpSpPr>
              <a:xfrm>
                <a:off x="5565445" y="4281215"/>
                <a:ext cx="652819" cy="613942"/>
                <a:chOff x="5868144" y="5432073"/>
                <a:chExt cx="652819" cy="613942"/>
              </a:xfrm>
            </p:grpSpPr>
            <p:sp>
              <p:nvSpPr>
                <p:cNvPr id="66" name="テキスト ボックス 65"/>
                <p:cNvSpPr txBox="1"/>
                <p:nvPr/>
              </p:nvSpPr>
              <p:spPr>
                <a:xfrm>
                  <a:off x="5908237" y="5436016"/>
                  <a:ext cx="61272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spc="-300" dirty="0" smtClean="0">
                      <a:latin typeface="Century Gothic"/>
                      <a:cs typeface="Century Gothic"/>
                    </a:rPr>
                    <a:t>N</a:t>
                  </a:r>
                  <a:r>
                    <a:rPr lang="en-US" altLang="ja-JP" sz="2800" spc="-300" baseline="-25000" dirty="0" smtClean="0">
                      <a:latin typeface="Century Gothic"/>
                      <a:cs typeface="Century Gothic"/>
                    </a:rPr>
                    <a:t>↑</a:t>
                  </a:r>
                  <a:endParaRPr lang="ja-JP" altLang="en-US" sz="2800" spc="-300" baseline="-250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" name="円/楕円 1"/>
                <p:cNvSpPr/>
                <p:nvPr/>
              </p:nvSpPr>
              <p:spPr>
                <a:xfrm>
                  <a:off x="5868144" y="5432073"/>
                  <a:ext cx="613942" cy="61394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2" name="図形グループ 11"/>
              <p:cNvGrpSpPr/>
              <p:nvPr/>
            </p:nvGrpSpPr>
            <p:grpSpPr>
              <a:xfrm>
                <a:off x="2875939" y="4367994"/>
                <a:ext cx="652819" cy="613942"/>
                <a:chOff x="7910964" y="5606513"/>
                <a:chExt cx="652819" cy="613942"/>
              </a:xfrm>
            </p:grpSpPr>
            <p:sp>
              <p:nvSpPr>
                <p:cNvPr id="67" name="テキスト ボックス 66"/>
                <p:cNvSpPr txBox="1"/>
                <p:nvPr/>
              </p:nvSpPr>
              <p:spPr>
                <a:xfrm>
                  <a:off x="7951057" y="5610456"/>
                  <a:ext cx="61272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spc="-300" dirty="0" smtClean="0">
                      <a:latin typeface="Century Gothic"/>
                      <a:cs typeface="Century Gothic"/>
                    </a:rPr>
                    <a:t>N</a:t>
                  </a:r>
                  <a:r>
                    <a:rPr lang="en-US" altLang="ja-JP" sz="2800" spc="-300" baseline="-25000" dirty="0" smtClean="0">
                      <a:latin typeface="Century Gothic"/>
                      <a:cs typeface="Century Gothic"/>
                    </a:rPr>
                    <a:t>↓</a:t>
                  </a:r>
                  <a:endParaRPr lang="ja-JP" altLang="en-US" sz="2800" spc="-300" baseline="-250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68" name="円/楕円 67"/>
                <p:cNvSpPr/>
                <p:nvPr/>
              </p:nvSpPr>
              <p:spPr>
                <a:xfrm>
                  <a:off x="7910964" y="5606513"/>
                  <a:ext cx="613942" cy="61394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69" name="図形グループ 68"/>
              <p:cNvGrpSpPr/>
              <p:nvPr/>
            </p:nvGrpSpPr>
            <p:grpSpPr>
              <a:xfrm>
                <a:off x="3144244" y="5570684"/>
                <a:ext cx="652819" cy="613942"/>
                <a:chOff x="7910964" y="5606513"/>
                <a:chExt cx="652819" cy="613942"/>
              </a:xfrm>
            </p:grpSpPr>
            <p:sp>
              <p:nvSpPr>
                <p:cNvPr id="70" name="テキスト ボックス 69"/>
                <p:cNvSpPr txBox="1"/>
                <p:nvPr/>
              </p:nvSpPr>
              <p:spPr>
                <a:xfrm>
                  <a:off x="7951057" y="5610456"/>
                  <a:ext cx="61272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spc="-300" dirty="0" smtClean="0">
                      <a:latin typeface="Century Gothic"/>
                      <a:cs typeface="Century Gothic"/>
                    </a:rPr>
                    <a:t>N</a:t>
                  </a:r>
                  <a:r>
                    <a:rPr lang="en-US" altLang="ja-JP" sz="2800" spc="-300" baseline="-25000" dirty="0" smtClean="0">
                      <a:latin typeface="Century Gothic"/>
                      <a:cs typeface="Century Gothic"/>
                    </a:rPr>
                    <a:t>↑</a:t>
                  </a:r>
                  <a:endParaRPr lang="ja-JP" altLang="en-US" sz="2800" spc="-300" baseline="-250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71" name="円/楕円 70"/>
                <p:cNvSpPr/>
                <p:nvPr/>
              </p:nvSpPr>
              <p:spPr>
                <a:xfrm>
                  <a:off x="7910964" y="5606513"/>
                  <a:ext cx="613942" cy="61394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72" name="図形グループ 71"/>
              <p:cNvGrpSpPr/>
              <p:nvPr/>
            </p:nvGrpSpPr>
            <p:grpSpPr>
              <a:xfrm>
                <a:off x="5751140" y="5657463"/>
                <a:ext cx="652819" cy="613942"/>
                <a:chOff x="7910964" y="5606513"/>
                <a:chExt cx="652819" cy="613942"/>
              </a:xfrm>
            </p:grpSpPr>
            <p:sp>
              <p:nvSpPr>
                <p:cNvPr id="73" name="テキスト ボックス 72"/>
                <p:cNvSpPr txBox="1"/>
                <p:nvPr/>
              </p:nvSpPr>
              <p:spPr>
                <a:xfrm>
                  <a:off x="7951057" y="5610456"/>
                  <a:ext cx="61272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spc="-300" dirty="0" smtClean="0">
                      <a:latin typeface="Century Gothic"/>
                      <a:cs typeface="Century Gothic"/>
                    </a:rPr>
                    <a:t>N</a:t>
                  </a:r>
                  <a:r>
                    <a:rPr lang="en-US" altLang="ja-JP" sz="2800" spc="-300" baseline="-25000" dirty="0" smtClean="0">
                      <a:latin typeface="Century Gothic"/>
                      <a:cs typeface="Century Gothic"/>
                    </a:rPr>
                    <a:t>↓</a:t>
                  </a:r>
                  <a:endParaRPr lang="ja-JP" altLang="en-US" sz="2800" spc="-300" baseline="-250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74" name="円/楕円 73"/>
                <p:cNvSpPr/>
                <p:nvPr/>
              </p:nvSpPr>
              <p:spPr>
                <a:xfrm>
                  <a:off x="7910964" y="5606513"/>
                  <a:ext cx="613942" cy="61394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78" name="図形グループ 77"/>
              <p:cNvGrpSpPr/>
              <p:nvPr/>
            </p:nvGrpSpPr>
            <p:grpSpPr>
              <a:xfrm>
                <a:off x="4174378" y="3857449"/>
                <a:ext cx="652819" cy="613942"/>
                <a:chOff x="5868144" y="5432073"/>
                <a:chExt cx="652819" cy="613942"/>
              </a:xfrm>
            </p:grpSpPr>
            <p:sp>
              <p:nvSpPr>
                <p:cNvPr id="79" name="テキスト ボックス 78"/>
                <p:cNvSpPr txBox="1"/>
                <p:nvPr/>
              </p:nvSpPr>
              <p:spPr>
                <a:xfrm>
                  <a:off x="5908237" y="5436016"/>
                  <a:ext cx="61272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spc="-300" dirty="0" smtClean="0">
                      <a:latin typeface="Century Gothic"/>
                      <a:cs typeface="Century Gothic"/>
                    </a:rPr>
                    <a:t>N</a:t>
                  </a:r>
                  <a:r>
                    <a:rPr lang="en-US" altLang="ja-JP" sz="2800" spc="-300" baseline="-25000" dirty="0" smtClean="0">
                      <a:latin typeface="Century Gothic"/>
                      <a:cs typeface="Century Gothic"/>
                    </a:rPr>
                    <a:t>↑</a:t>
                  </a:r>
                  <a:endParaRPr lang="ja-JP" altLang="en-US" sz="2800" spc="-300" baseline="-250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0" name="円/楕円 79"/>
                <p:cNvSpPr/>
                <p:nvPr/>
              </p:nvSpPr>
              <p:spPr>
                <a:xfrm>
                  <a:off x="5868144" y="5432073"/>
                  <a:ext cx="613942" cy="61394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81" name="図形グループ 80"/>
              <p:cNvGrpSpPr/>
              <p:nvPr/>
            </p:nvGrpSpPr>
            <p:grpSpPr>
              <a:xfrm>
                <a:off x="4590019" y="5623584"/>
                <a:ext cx="652819" cy="814421"/>
                <a:chOff x="5868144" y="5432073"/>
                <a:chExt cx="652819" cy="814421"/>
              </a:xfrm>
            </p:grpSpPr>
            <p:sp>
              <p:nvSpPr>
                <p:cNvPr id="82" name="テキスト ボックス 81"/>
                <p:cNvSpPr txBox="1"/>
                <p:nvPr/>
              </p:nvSpPr>
              <p:spPr>
                <a:xfrm>
                  <a:off x="5908237" y="5436016"/>
                  <a:ext cx="612726" cy="8104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800" spc="-300" dirty="0" smtClean="0">
                      <a:latin typeface="Century Gothic"/>
                      <a:cs typeface="Century Gothic"/>
                    </a:rPr>
                    <a:t>N</a:t>
                  </a:r>
                  <a:r>
                    <a:rPr lang="en-US" altLang="ja-JP" sz="2800" spc="-300" baseline="-25000" dirty="0">
                      <a:latin typeface="Century Gothic"/>
                      <a:cs typeface="Century Gothic"/>
                    </a:rPr>
                    <a:t>↓</a:t>
                  </a:r>
                  <a:endParaRPr lang="ja-JP" altLang="en-US" sz="2800" spc="-300" baseline="-25000" dirty="0">
                    <a:latin typeface="Century Gothic"/>
                    <a:cs typeface="Century Gothic"/>
                  </a:endParaRPr>
                </a:p>
                <a:p>
                  <a:pPr algn="ctr"/>
                  <a:endParaRPr lang="ja-JP" altLang="en-US" sz="2800" spc="-300" baseline="-250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3" name="円/楕円 82"/>
                <p:cNvSpPr/>
                <p:nvPr/>
              </p:nvSpPr>
              <p:spPr>
                <a:xfrm>
                  <a:off x="5868144" y="5432073"/>
                  <a:ext cx="613942" cy="61394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0" name="正方形/長方形 19"/>
              <p:cNvSpPr/>
              <p:nvPr/>
            </p:nvSpPr>
            <p:spPr>
              <a:xfrm>
                <a:off x="2381976" y="3721615"/>
                <a:ext cx="4380049" cy="270821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8" name="図形グループ 47"/>
            <p:cNvGrpSpPr/>
            <p:nvPr/>
          </p:nvGrpSpPr>
          <p:grpSpPr>
            <a:xfrm>
              <a:off x="3148057" y="4976821"/>
              <a:ext cx="1182836" cy="461665"/>
              <a:chOff x="2644344" y="2690274"/>
              <a:chExt cx="1182836" cy="461665"/>
            </a:xfrm>
          </p:grpSpPr>
          <p:sp>
            <p:nvSpPr>
              <p:cNvPr id="49" name="テキスト ボックス 48"/>
              <p:cNvSpPr txBox="1"/>
              <p:nvPr/>
            </p:nvSpPr>
            <p:spPr>
              <a:xfrm>
                <a:off x="2644344" y="2690274"/>
                <a:ext cx="1182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Ds, Ds*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50" name="直線コネクタ 49"/>
              <p:cNvCxnSpPr/>
              <p:nvPr/>
            </p:nvCxnSpPr>
            <p:spPr>
              <a:xfrm>
                <a:off x="2754009" y="2787586"/>
                <a:ext cx="175930" cy="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>
                <a:off x="3269275" y="2787586"/>
                <a:ext cx="175930" cy="0"/>
              </a:xfrm>
              <a:prstGeom prst="line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テキスト ボックス 51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893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3  Mean-field approach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711339" y="1399083"/>
            <a:ext cx="7721323" cy="624669"/>
            <a:chOff x="634782" y="1711418"/>
            <a:chExt cx="7721323" cy="624669"/>
          </a:xfrm>
        </p:grpSpPr>
        <p:sp>
          <p:nvSpPr>
            <p:cNvPr id="9" name="角丸四角形 8"/>
            <p:cNvSpPr/>
            <p:nvPr/>
          </p:nvSpPr>
          <p:spPr>
            <a:xfrm>
              <a:off x="634782" y="1711418"/>
              <a:ext cx="7721323" cy="62466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34782" y="1745438"/>
              <a:ext cx="7721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Kondo scale → non-</a:t>
              </a:r>
              <a:r>
                <a:rPr lang="en-US" altLang="ja-JP" sz="2800" dirty="0" err="1" smtClean="0">
                  <a:latin typeface="Century Gothic"/>
                  <a:cs typeface="Century Gothic"/>
                </a:rPr>
                <a:t>perturbative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treatment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1525682" y="2112838"/>
            <a:ext cx="6092637" cy="1338415"/>
            <a:chOff x="3111469" y="2054583"/>
            <a:chExt cx="6092637" cy="1338415"/>
          </a:xfrm>
        </p:grpSpPr>
        <p:sp>
          <p:nvSpPr>
            <p:cNvPr id="46" name="角丸四角形 45"/>
            <p:cNvSpPr/>
            <p:nvPr/>
          </p:nvSpPr>
          <p:spPr>
            <a:xfrm>
              <a:off x="3111469" y="2054583"/>
              <a:ext cx="6000841" cy="133841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2985" y="2671124"/>
              <a:ext cx="2104832" cy="615564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2757" y="2101187"/>
              <a:ext cx="1228130" cy="510146"/>
            </a:xfrm>
            <a:prstGeom prst="rect">
              <a:avLst/>
            </a:prstGeom>
          </p:spPr>
        </p:pic>
        <p:sp>
          <p:nvSpPr>
            <p:cNvPr id="44" name="テキスト ボックス 43"/>
            <p:cNvSpPr txBox="1"/>
            <p:nvPr/>
          </p:nvSpPr>
          <p:spPr>
            <a:xfrm>
              <a:off x="5382850" y="2101187"/>
              <a:ext cx="228048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s</a:t>
              </a:r>
              <a:r>
                <a:rPr lang="ja-JP" altLang="en-US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quark field</a:t>
              </a:r>
            </a:p>
            <a:p>
              <a:r>
                <a:rPr lang="en-US" altLang="ja-JP" sz="9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(</a:t>
              </a:r>
              <a:r>
                <a:rPr lang="en-US" altLang="ja-JP" sz="900" dirty="0" err="1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σ</a:t>
              </a:r>
              <a:r>
                <a:rPr lang="en-US" altLang="ja-JP" sz="9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: light-spin, </a:t>
              </a:r>
              <a:r>
                <a:rPr lang="en-US" altLang="ja-JP" sz="900" dirty="0" err="1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i:heavy-quark</a:t>
              </a:r>
              <a:r>
                <a:rPr lang="en-US" altLang="ja-JP" sz="9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 spin)</a:t>
              </a:r>
              <a:endParaRPr lang="ja-JP" altLang="en-US" sz="9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400862" y="2768892"/>
              <a:ext cx="3803244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gap: mixing of s quark</a:t>
              </a:r>
              <a:r>
                <a:rPr lang="en-US" altLang="ja-JP" sz="1600" b="1" dirty="0">
                  <a:solidFill>
                    <a:srgbClr val="FFFFFF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and nucleon</a:t>
              </a:r>
            </a:p>
          </p:txBody>
        </p:sp>
      </p:grpSp>
      <p:sp>
        <p:nvSpPr>
          <p:cNvPr id="53" name="正方形/長方形 52"/>
          <p:cNvSpPr/>
          <p:nvPr/>
        </p:nvSpPr>
        <p:spPr>
          <a:xfrm>
            <a:off x="4834689" y="884465"/>
            <a:ext cx="94151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20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</a:t>
            </a:r>
            <a:r>
              <a:rPr lang="en-US" altLang="ja-JP" sz="2000" b="1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c</a:t>
            </a:r>
            <a:r>
              <a:rPr lang="en-US" altLang="ja-JP" sz="2000" b="1" baseline="-250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t</a:t>
            </a:r>
            <a:r>
              <a:rPr lang="en-US" altLang="ja-JP" sz="20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&gt;0)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5793801" y="548730"/>
            <a:ext cx="3448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S.Y.,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C95, 034204 (2017)</a:t>
            </a: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7483173" y="1968601"/>
            <a:ext cx="1580439" cy="1485664"/>
            <a:chOff x="7483173" y="1968601"/>
            <a:chExt cx="1580439" cy="1485664"/>
          </a:xfrm>
        </p:grpSpPr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11023" y="1968601"/>
              <a:ext cx="662940" cy="655320"/>
            </a:xfrm>
            <a:prstGeom prst="rect">
              <a:avLst/>
            </a:prstGeom>
          </p:spPr>
        </p:pic>
        <p:cxnSp>
          <p:nvCxnSpPr>
            <p:cNvPr id="59" name="直線コネクタ 58"/>
            <p:cNvCxnSpPr/>
            <p:nvPr/>
          </p:nvCxnSpPr>
          <p:spPr>
            <a:xfrm flipH="1">
              <a:off x="8171337" y="2389289"/>
              <a:ext cx="306790" cy="274428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H="1">
              <a:off x="8529834" y="2457981"/>
              <a:ext cx="156654" cy="591691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/>
            <p:cNvSpPr txBox="1"/>
            <p:nvPr/>
          </p:nvSpPr>
          <p:spPr>
            <a:xfrm>
              <a:off x="7483173" y="2612386"/>
              <a:ext cx="1085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c quark spin</a:t>
              </a:r>
              <a:endParaRPr lang="en-US" altLang="ja-JP" sz="1200" dirty="0">
                <a:latin typeface="Century Gothic"/>
                <a:cs typeface="Century Gothic"/>
              </a:endParaRPr>
            </a:p>
            <a:p>
              <a:pPr algn="ctr"/>
              <a:r>
                <a:rPr kumimoji="1" lang="en-US" altLang="ja-JP" sz="1200" dirty="0" err="1" smtClean="0">
                  <a:latin typeface="Century Gothic"/>
                  <a:cs typeface="Century Gothic"/>
                </a:rPr>
                <a:t>i</a:t>
              </a:r>
              <a:r>
                <a:rPr kumimoji="1" lang="en-US" altLang="ja-JP" sz="1200" dirty="0" smtClean="0">
                  <a:latin typeface="Century Gothic"/>
                  <a:cs typeface="Century Gothic"/>
                </a:rPr>
                <a:t> = ± 1/2</a:t>
              </a:r>
              <a:endParaRPr kumimoji="1"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8017457" y="2992600"/>
              <a:ext cx="10461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s quark spin</a:t>
              </a:r>
            </a:p>
            <a:p>
              <a:pPr algn="ctr"/>
              <a:r>
                <a:rPr kumimoji="1" lang="en-US" altLang="ja-JP" sz="1200" dirty="0" err="1" smtClean="0">
                  <a:latin typeface="Century Gothic"/>
                  <a:cs typeface="Century Gothic"/>
                </a:rPr>
                <a:t>σ</a:t>
              </a:r>
              <a:r>
                <a:rPr kumimoji="1" lang="en-US" altLang="ja-JP" sz="1200" dirty="0" smtClean="0">
                  <a:latin typeface="Century Gothic"/>
                  <a:cs typeface="Century Gothic"/>
                </a:rPr>
                <a:t> =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± </a:t>
              </a:r>
              <a:r>
                <a:rPr lang="en-US" altLang="ja-JP" sz="1200" dirty="0">
                  <a:latin typeface="Century Gothic"/>
                  <a:cs typeface="Century Gothic"/>
                </a:rPr>
                <a:t>1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/</a:t>
              </a:r>
              <a:r>
                <a:rPr lang="en-US" altLang="ja-JP" sz="1200" dirty="0">
                  <a:latin typeface="Century Gothic"/>
                  <a:cs typeface="Century Gothic"/>
                </a:rPr>
                <a:t>2</a:t>
              </a:r>
              <a:r>
                <a:rPr kumimoji="1" lang="en-US" altLang="ja-JP" sz="1200" dirty="0" smtClean="0">
                  <a:latin typeface="Century Gothic"/>
                  <a:cs typeface="Century Gothic"/>
                </a:rPr>
                <a:t> </a:t>
              </a:r>
              <a:endParaRPr kumimoji="1" lang="ja-JP" altLang="en-US" sz="1200" dirty="0">
                <a:latin typeface="Century Gothic"/>
                <a:cs typeface="Century Gothic"/>
              </a:endParaRPr>
            </a:p>
          </p:txBody>
        </p:sp>
      </p:grpSp>
      <p:pic>
        <p:nvPicPr>
          <p:cNvPr id="54" name="図 5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0530" y="4794842"/>
            <a:ext cx="662940" cy="655320"/>
          </a:xfrm>
          <a:prstGeom prst="rect">
            <a:avLst/>
          </a:prstGeom>
        </p:spPr>
      </p:pic>
      <p:grpSp>
        <p:nvGrpSpPr>
          <p:cNvPr id="17" name="図形グループ 16"/>
          <p:cNvGrpSpPr/>
          <p:nvPr/>
        </p:nvGrpSpPr>
        <p:grpSpPr>
          <a:xfrm>
            <a:off x="5565445" y="4281215"/>
            <a:ext cx="652819" cy="613942"/>
            <a:chOff x="5868144" y="5432073"/>
            <a:chExt cx="652819" cy="613942"/>
          </a:xfrm>
        </p:grpSpPr>
        <p:sp>
          <p:nvSpPr>
            <p:cNvPr id="66" name="テキスト ボックス 65"/>
            <p:cNvSpPr txBox="1"/>
            <p:nvPr/>
          </p:nvSpPr>
          <p:spPr>
            <a:xfrm>
              <a:off x="5908237" y="5436016"/>
              <a:ext cx="612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 smtClean="0">
                  <a:latin typeface="Century Gothic"/>
                  <a:cs typeface="Century Gothic"/>
                </a:rPr>
                <a:t>↑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2" name="円/楕円 1"/>
            <p:cNvSpPr/>
            <p:nvPr/>
          </p:nvSpPr>
          <p:spPr>
            <a:xfrm>
              <a:off x="5868144" y="543207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2875939" y="4367994"/>
            <a:ext cx="652819" cy="613942"/>
            <a:chOff x="7910964" y="5606513"/>
            <a:chExt cx="652819" cy="613942"/>
          </a:xfrm>
        </p:grpSpPr>
        <p:sp>
          <p:nvSpPr>
            <p:cNvPr id="67" name="テキスト ボックス 66"/>
            <p:cNvSpPr txBox="1"/>
            <p:nvPr/>
          </p:nvSpPr>
          <p:spPr>
            <a:xfrm>
              <a:off x="7951057" y="5610456"/>
              <a:ext cx="612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 smtClean="0">
                  <a:latin typeface="Century Gothic"/>
                  <a:cs typeface="Century Gothic"/>
                </a:rPr>
                <a:t>↓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68" name="円/楕円 67"/>
            <p:cNvSpPr/>
            <p:nvPr/>
          </p:nvSpPr>
          <p:spPr>
            <a:xfrm>
              <a:off x="7910964" y="560651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9" name="図形グループ 68"/>
          <p:cNvGrpSpPr/>
          <p:nvPr/>
        </p:nvGrpSpPr>
        <p:grpSpPr>
          <a:xfrm>
            <a:off x="3144244" y="5570684"/>
            <a:ext cx="652819" cy="613942"/>
            <a:chOff x="7910964" y="5606513"/>
            <a:chExt cx="652819" cy="613942"/>
          </a:xfrm>
        </p:grpSpPr>
        <p:sp>
          <p:nvSpPr>
            <p:cNvPr id="70" name="テキスト ボックス 69"/>
            <p:cNvSpPr txBox="1"/>
            <p:nvPr/>
          </p:nvSpPr>
          <p:spPr>
            <a:xfrm>
              <a:off x="7951057" y="5610456"/>
              <a:ext cx="612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 smtClean="0">
                  <a:latin typeface="Century Gothic"/>
                  <a:cs typeface="Century Gothic"/>
                </a:rPr>
                <a:t>↑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71" name="円/楕円 70"/>
            <p:cNvSpPr/>
            <p:nvPr/>
          </p:nvSpPr>
          <p:spPr>
            <a:xfrm>
              <a:off x="7910964" y="560651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2" name="図形グループ 71"/>
          <p:cNvGrpSpPr/>
          <p:nvPr/>
        </p:nvGrpSpPr>
        <p:grpSpPr>
          <a:xfrm>
            <a:off x="5751140" y="5657463"/>
            <a:ext cx="652819" cy="613942"/>
            <a:chOff x="7910964" y="5606513"/>
            <a:chExt cx="652819" cy="613942"/>
          </a:xfrm>
        </p:grpSpPr>
        <p:sp>
          <p:nvSpPr>
            <p:cNvPr id="73" name="テキスト ボックス 72"/>
            <p:cNvSpPr txBox="1"/>
            <p:nvPr/>
          </p:nvSpPr>
          <p:spPr>
            <a:xfrm>
              <a:off x="7951057" y="5610456"/>
              <a:ext cx="612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 smtClean="0">
                  <a:latin typeface="Century Gothic"/>
                  <a:cs typeface="Century Gothic"/>
                </a:rPr>
                <a:t>↓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74" name="円/楕円 73"/>
            <p:cNvSpPr/>
            <p:nvPr/>
          </p:nvSpPr>
          <p:spPr>
            <a:xfrm>
              <a:off x="7910964" y="560651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8" name="図形グループ 77"/>
          <p:cNvGrpSpPr/>
          <p:nvPr/>
        </p:nvGrpSpPr>
        <p:grpSpPr>
          <a:xfrm>
            <a:off x="4174378" y="3857449"/>
            <a:ext cx="652819" cy="613942"/>
            <a:chOff x="5868144" y="5432073"/>
            <a:chExt cx="652819" cy="613942"/>
          </a:xfrm>
        </p:grpSpPr>
        <p:sp>
          <p:nvSpPr>
            <p:cNvPr id="79" name="テキスト ボックス 78"/>
            <p:cNvSpPr txBox="1"/>
            <p:nvPr/>
          </p:nvSpPr>
          <p:spPr>
            <a:xfrm>
              <a:off x="5908237" y="5436016"/>
              <a:ext cx="6127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 smtClean="0">
                  <a:latin typeface="Century Gothic"/>
                  <a:cs typeface="Century Gothic"/>
                </a:rPr>
                <a:t>↑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80" name="円/楕円 79"/>
            <p:cNvSpPr/>
            <p:nvPr/>
          </p:nvSpPr>
          <p:spPr>
            <a:xfrm>
              <a:off x="5868144" y="543207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1" name="図形グループ 80"/>
          <p:cNvGrpSpPr/>
          <p:nvPr/>
        </p:nvGrpSpPr>
        <p:grpSpPr>
          <a:xfrm>
            <a:off x="4590019" y="5623584"/>
            <a:ext cx="652819" cy="814421"/>
            <a:chOff x="5868144" y="5432073"/>
            <a:chExt cx="652819" cy="814421"/>
          </a:xfrm>
        </p:grpSpPr>
        <p:sp>
          <p:nvSpPr>
            <p:cNvPr id="82" name="テキスト ボックス 81"/>
            <p:cNvSpPr txBox="1"/>
            <p:nvPr/>
          </p:nvSpPr>
          <p:spPr>
            <a:xfrm>
              <a:off x="5908237" y="5436016"/>
              <a:ext cx="612726" cy="810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spc="-300" dirty="0" smtClean="0">
                  <a:latin typeface="Century Gothic"/>
                  <a:cs typeface="Century Gothic"/>
                </a:rPr>
                <a:t>N</a:t>
              </a:r>
              <a:r>
                <a:rPr lang="en-US" altLang="ja-JP" sz="2800" spc="-300" baseline="-25000" dirty="0">
                  <a:latin typeface="Century Gothic"/>
                  <a:cs typeface="Century Gothic"/>
                </a:rPr>
                <a:t>↓</a:t>
              </a:r>
              <a:endParaRPr lang="ja-JP" altLang="en-US" sz="2800" spc="-300" baseline="-25000" dirty="0">
                <a:latin typeface="Century Gothic"/>
                <a:cs typeface="Century Gothic"/>
              </a:endParaRPr>
            </a:p>
            <a:p>
              <a:pPr algn="ctr"/>
              <a:endParaRPr lang="ja-JP" altLang="en-US" sz="2800" spc="-300" baseline="-25000" dirty="0">
                <a:latin typeface="Century Gothic"/>
                <a:cs typeface="Century Gothic"/>
              </a:endParaRPr>
            </a:p>
          </p:txBody>
        </p:sp>
        <p:sp>
          <p:nvSpPr>
            <p:cNvPr id="83" name="円/楕円 82"/>
            <p:cNvSpPr/>
            <p:nvPr/>
          </p:nvSpPr>
          <p:spPr>
            <a:xfrm>
              <a:off x="5868144" y="5432073"/>
              <a:ext cx="613942" cy="613942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正方形/長方形 19"/>
          <p:cNvSpPr/>
          <p:nvPr/>
        </p:nvSpPr>
        <p:spPr>
          <a:xfrm>
            <a:off x="2381976" y="3721615"/>
            <a:ext cx="4380049" cy="270821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円/楕円 83"/>
          <p:cNvSpPr/>
          <p:nvPr/>
        </p:nvSpPr>
        <p:spPr>
          <a:xfrm>
            <a:off x="4460192" y="4895157"/>
            <a:ext cx="443278" cy="44327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4910985" y="4752211"/>
            <a:ext cx="661974" cy="290491"/>
          </a:xfrm>
          <a:prstGeom prst="straightConnector1">
            <a:avLst/>
          </a:prstGeom>
          <a:ln>
            <a:solidFill>
              <a:schemeClr val="accent2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4550159" y="4509455"/>
            <a:ext cx="70682" cy="356770"/>
          </a:xfrm>
          <a:prstGeom prst="straightConnector1">
            <a:avLst/>
          </a:prstGeom>
          <a:ln>
            <a:solidFill>
              <a:schemeClr val="accent2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flipH="1">
            <a:off x="3754382" y="5279702"/>
            <a:ext cx="705810" cy="454616"/>
          </a:xfrm>
          <a:prstGeom prst="straightConnector1">
            <a:avLst/>
          </a:prstGeom>
          <a:ln>
            <a:solidFill>
              <a:schemeClr val="accent2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/>
          <p:cNvSpPr txBox="1"/>
          <p:nvPr/>
        </p:nvSpPr>
        <p:spPr>
          <a:xfrm>
            <a:off x="4799783" y="5135910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spc="-4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ψ</a:t>
            </a:r>
            <a:r>
              <a:rPr lang="en-US" altLang="ja-JP" sz="1600" spc="-600" baseline="30000" dirty="0">
                <a:solidFill>
                  <a:schemeClr val="accent2"/>
                </a:solidFill>
                <a:latin typeface="Century Gothic"/>
                <a:cs typeface="Century Gothic"/>
              </a:rPr>
              <a:t>↓</a:t>
            </a:r>
            <a:r>
              <a:rPr lang="en-US" altLang="ja-JP" sz="1600" spc="-6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↑</a:t>
            </a:r>
            <a:endParaRPr kumimoji="1" lang="ja-JP" altLang="en-US" sz="1600" spc="-600" baseline="300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3761583" y="4458173"/>
            <a:ext cx="84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mixing</a:t>
            </a:r>
            <a:endParaRPr kumimoji="1" lang="ja-JP" altLang="en-US" sz="16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5954203" y="478893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altLang="ja-JP" sz="1600" spc="-3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2↑</a:t>
            </a:r>
            <a:endParaRPr lang="ja-JP" altLang="en-US" sz="1600" spc="-300" baseline="-250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3747070" y="570654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lang="en-US" altLang="ja-JP" sz="1600" spc="-3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3↑</a:t>
            </a:r>
            <a:endParaRPr lang="ja-JP" altLang="en-US" sz="1600" spc="-300" baseline="-250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grpSp>
        <p:nvGrpSpPr>
          <p:cNvPr id="51" name="図形グループ 50"/>
          <p:cNvGrpSpPr/>
          <p:nvPr/>
        </p:nvGrpSpPr>
        <p:grpSpPr>
          <a:xfrm>
            <a:off x="3148057" y="4976821"/>
            <a:ext cx="1182836" cy="461665"/>
            <a:chOff x="2644344" y="2690274"/>
            <a:chExt cx="1182836" cy="461665"/>
          </a:xfrm>
        </p:grpSpPr>
        <p:sp>
          <p:nvSpPr>
            <p:cNvPr id="52" name="テキスト ボックス 51"/>
            <p:cNvSpPr txBox="1"/>
            <p:nvPr/>
          </p:nvSpPr>
          <p:spPr>
            <a:xfrm>
              <a:off x="2644344" y="2690274"/>
              <a:ext cx="1182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Ds, Ds*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cxnSp>
          <p:nvCxnSpPr>
            <p:cNvPr id="55" name="直線コネクタ 54"/>
            <p:cNvCxnSpPr/>
            <p:nvPr/>
          </p:nvCxnSpPr>
          <p:spPr>
            <a:xfrm>
              <a:off x="2754009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>
              <a:off x="3269275" y="2787586"/>
              <a:ext cx="175930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テキスト ボックス 57"/>
          <p:cNvSpPr txBox="1"/>
          <p:nvPr/>
        </p:nvSpPr>
        <p:spPr>
          <a:xfrm>
            <a:off x="4664766" y="431193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φ</a:t>
            </a:r>
            <a:r>
              <a:rPr kumimoji="1" lang="en-US" altLang="ja-JP" sz="1600" spc="-300" baseline="-25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1↑</a:t>
            </a:r>
            <a:endParaRPr kumimoji="1" lang="ja-JP" altLang="en-US" sz="1600" spc="-300" baseline="-250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946102" y="5436335"/>
            <a:ext cx="84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mixing</a:t>
            </a:r>
            <a:endParaRPr kumimoji="1" lang="ja-JP" altLang="en-US" sz="16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082480" y="4836902"/>
            <a:ext cx="849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mixing</a:t>
            </a:r>
            <a:endParaRPr kumimoji="1" lang="ja-JP" altLang="en-US" sz="16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7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634782" y="753861"/>
            <a:ext cx="7874437" cy="523220"/>
            <a:chOff x="434508" y="980661"/>
            <a:chExt cx="7874437" cy="52322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35223" y="980661"/>
              <a:ext cx="7873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3  Mean-field approach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434508" y="1062720"/>
              <a:ext cx="383975" cy="383975"/>
            </a:xfrm>
            <a:prstGeom prst="ellipse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711339" y="1399083"/>
            <a:ext cx="7721323" cy="624669"/>
            <a:chOff x="634782" y="1711418"/>
            <a:chExt cx="7721323" cy="624669"/>
          </a:xfrm>
        </p:grpSpPr>
        <p:sp>
          <p:nvSpPr>
            <p:cNvPr id="9" name="角丸四角形 8"/>
            <p:cNvSpPr/>
            <p:nvPr/>
          </p:nvSpPr>
          <p:spPr>
            <a:xfrm>
              <a:off x="634782" y="1711418"/>
              <a:ext cx="7721323" cy="62466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34782" y="1745438"/>
              <a:ext cx="77213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Kondo scale → non-</a:t>
              </a:r>
              <a:r>
                <a:rPr lang="en-US" altLang="ja-JP" sz="2800" dirty="0" err="1" smtClean="0">
                  <a:latin typeface="Century Gothic"/>
                  <a:cs typeface="Century Gothic"/>
                </a:rPr>
                <a:t>perturbative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 treatment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1525682" y="2112838"/>
            <a:ext cx="6092637" cy="1338415"/>
            <a:chOff x="3111469" y="2054583"/>
            <a:chExt cx="6092637" cy="1338415"/>
          </a:xfrm>
        </p:grpSpPr>
        <p:sp>
          <p:nvSpPr>
            <p:cNvPr id="46" name="角丸四角形 45"/>
            <p:cNvSpPr/>
            <p:nvPr/>
          </p:nvSpPr>
          <p:spPr>
            <a:xfrm>
              <a:off x="3111469" y="2054583"/>
              <a:ext cx="6000841" cy="133841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2985" y="2671124"/>
              <a:ext cx="2104832" cy="615564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2757" y="2101187"/>
              <a:ext cx="1228130" cy="510146"/>
            </a:xfrm>
            <a:prstGeom prst="rect">
              <a:avLst/>
            </a:prstGeom>
          </p:spPr>
        </p:pic>
        <p:sp>
          <p:nvSpPr>
            <p:cNvPr id="44" name="テキスト ボックス 43"/>
            <p:cNvSpPr txBox="1"/>
            <p:nvPr/>
          </p:nvSpPr>
          <p:spPr>
            <a:xfrm>
              <a:off x="5382850" y="2101187"/>
              <a:ext cx="228048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s</a:t>
              </a:r>
              <a:r>
                <a:rPr lang="ja-JP" altLang="en-US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quark field</a:t>
              </a:r>
            </a:p>
            <a:p>
              <a:r>
                <a:rPr lang="en-US" altLang="ja-JP" sz="9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(</a:t>
              </a:r>
              <a:r>
                <a:rPr lang="en-US" altLang="ja-JP" sz="900" dirty="0" err="1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σ</a:t>
              </a:r>
              <a:r>
                <a:rPr lang="en-US" altLang="ja-JP" sz="9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: light-spin, </a:t>
              </a:r>
              <a:r>
                <a:rPr lang="en-US" altLang="ja-JP" sz="900" dirty="0" err="1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i:heavy-quark</a:t>
              </a:r>
              <a:r>
                <a:rPr lang="en-US" altLang="ja-JP" sz="900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 spin)</a:t>
              </a:r>
              <a:endParaRPr lang="ja-JP" altLang="en-US" sz="900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5400862" y="2768892"/>
              <a:ext cx="3803244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gap: mixing of s quark</a:t>
              </a:r>
              <a:r>
                <a:rPr lang="en-US" altLang="ja-JP" sz="1600" b="1" dirty="0">
                  <a:solidFill>
                    <a:srgbClr val="FFFFFF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ja-JP" sz="1600" b="1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and nucleon</a:t>
              </a: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2112709" y="3666231"/>
            <a:ext cx="4918583" cy="2790666"/>
            <a:chOff x="2112709" y="3666231"/>
            <a:chExt cx="4918583" cy="2790666"/>
          </a:xfrm>
        </p:grpSpPr>
        <p:grpSp>
          <p:nvGrpSpPr>
            <p:cNvPr id="14" name="図形グループ 13"/>
            <p:cNvGrpSpPr/>
            <p:nvPr/>
          </p:nvGrpSpPr>
          <p:grpSpPr>
            <a:xfrm>
              <a:off x="2112709" y="3666231"/>
              <a:ext cx="4918583" cy="2790666"/>
              <a:chOff x="2696243" y="3666231"/>
              <a:chExt cx="4918583" cy="2790666"/>
            </a:xfrm>
          </p:grpSpPr>
          <p:grpSp>
            <p:nvGrpSpPr>
              <p:cNvPr id="23" name="図形グループ 22"/>
              <p:cNvGrpSpPr/>
              <p:nvPr/>
            </p:nvGrpSpPr>
            <p:grpSpPr>
              <a:xfrm>
                <a:off x="2696243" y="4063997"/>
                <a:ext cx="4918583" cy="2051601"/>
                <a:chOff x="4225417" y="3686881"/>
                <a:chExt cx="4918583" cy="2051601"/>
              </a:xfrm>
            </p:grpSpPr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5658908" y="2253390"/>
                  <a:ext cx="2051601" cy="4918583"/>
                </a:xfrm>
                <a:prstGeom prst="rect">
                  <a:avLst/>
                </a:prstGeom>
              </p:spPr>
            </p:pic>
            <p:sp>
              <p:nvSpPr>
                <p:cNvPr id="22" name="正方形/長方形 21"/>
                <p:cNvSpPr/>
                <p:nvPr/>
              </p:nvSpPr>
              <p:spPr>
                <a:xfrm>
                  <a:off x="4329545" y="3686881"/>
                  <a:ext cx="1649271" cy="4117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2" name="テキスト ボックス 31"/>
              <p:cNvSpPr txBox="1"/>
              <p:nvPr/>
            </p:nvSpPr>
            <p:spPr>
              <a:xfrm>
                <a:off x="3902929" y="3666231"/>
                <a:ext cx="2502686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latin typeface="Century Gothic"/>
                    <a:cs typeface="Century Gothic"/>
                  </a:rPr>
                  <a:t>Spectral</a:t>
                </a:r>
                <a:r>
                  <a:rPr lang="ja-JP" altLang="en-US" sz="1600" dirty="0" smtClean="0">
                    <a:latin typeface="Century Gothic"/>
                    <a:cs typeface="Century Gothic"/>
                  </a:rPr>
                  <a:t> </a:t>
                </a:r>
                <a:r>
                  <a:rPr lang="en-US" altLang="ja-JP" sz="1600" dirty="0" smtClean="0">
                    <a:latin typeface="Century Gothic"/>
                    <a:cs typeface="Century Gothic"/>
                  </a:rPr>
                  <a:t>function</a:t>
                </a:r>
                <a:r>
                  <a:rPr lang="ja-JP" altLang="en-US" sz="1600" dirty="0" smtClean="0">
                    <a:latin typeface="Century Gothic"/>
                    <a:cs typeface="Century Gothic"/>
                  </a:rPr>
                  <a:t> </a:t>
                </a:r>
                <a:r>
                  <a:rPr lang="en-US" altLang="ja-JP" sz="1600" dirty="0" err="1" smtClean="0">
                    <a:latin typeface="Century Gothic"/>
                    <a:cs typeface="Century Gothic"/>
                  </a:rPr>
                  <a:t>ρ</a:t>
                </a:r>
                <a:r>
                  <a:rPr lang="en-US" altLang="ja-JP" sz="1600" dirty="0" smtClean="0">
                    <a:latin typeface="Century Gothic"/>
                    <a:cs typeface="Century Gothic"/>
                  </a:rPr>
                  <a:t>(</a:t>
                </a:r>
                <a:r>
                  <a:rPr lang="en-US" altLang="ja-JP" sz="1600" dirty="0" err="1" smtClean="0">
                    <a:latin typeface="Century Gothic"/>
                    <a:cs typeface="Century Gothic"/>
                  </a:rPr>
                  <a:t>ω</a:t>
                </a:r>
                <a:r>
                  <a:rPr lang="en-US" altLang="ja-JP" sz="1600" dirty="0" smtClean="0">
                    <a:latin typeface="Century Gothic"/>
                    <a:cs typeface="Century Gothic"/>
                  </a:rPr>
                  <a:t>)</a:t>
                </a:r>
                <a:endParaRPr lang="ja-JP" altLang="en-US" sz="1600" dirty="0">
                  <a:latin typeface="Century Gothic"/>
                  <a:cs typeface="Century Gothic"/>
                </a:endParaRPr>
              </a:p>
            </p:txBody>
          </p:sp>
          <p:grpSp>
            <p:nvGrpSpPr>
              <p:cNvPr id="36" name="図形グループ 35"/>
              <p:cNvGrpSpPr/>
              <p:nvPr/>
            </p:nvGrpSpPr>
            <p:grpSpPr>
              <a:xfrm>
                <a:off x="3059966" y="6056787"/>
                <a:ext cx="2729308" cy="400110"/>
                <a:chOff x="2217462" y="2690274"/>
                <a:chExt cx="2729308" cy="400110"/>
              </a:xfrm>
            </p:grpSpPr>
            <p:sp>
              <p:nvSpPr>
                <p:cNvPr id="37" name="テキスト ボックス 36"/>
                <p:cNvSpPr txBox="1"/>
                <p:nvPr/>
              </p:nvSpPr>
              <p:spPr>
                <a:xfrm>
                  <a:off x="2217462" y="2690274"/>
                  <a:ext cx="2729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 smtClean="0">
                      <a:latin typeface="Century Gothic"/>
                      <a:cs typeface="Century Gothic"/>
                    </a:rPr>
                    <a:t>“Ds”                  “Ds*”</a:t>
                  </a:r>
                  <a:endParaRPr lang="ja-JP" altLang="en-US" sz="2000" baseline="30000" dirty="0"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38" name="直線コネクタ 37"/>
                <p:cNvCxnSpPr/>
                <p:nvPr/>
              </p:nvCxnSpPr>
              <p:spPr>
                <a:xfrm>
                  <a:off x="2492280" y="2776450"/>
                  <a:ext cx="175930" cy="0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コネクタ 38"/>
                <p:cNvCxnSpPr/>
                <p:nvPr/>
              </p:nvCxnSpPr>
              <p:spPr>
                <a:xfrm>
                  <a:off x="4303321" y="2776348"/>
                  <a:ext cx="175930" cy="0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正方形/長方形 14"/>
            <p:cNvSpPr/>
            <p:nvPr/>
          </p:nvSpPr>
          <p:spPr>
            <a:xfrm>
              <a:off x="2633379" y="5825441"/>
              <a:ext cx="500396" cy="231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4379717" y="5825441"/>
              <a:ext cx="500396" cy="231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8" name="直線矢印コネクタ 17"/>
          <p:cNvCxnSpPr/>
          <p:nvPr/>
        </p:nvCxnSpPr>
        <p:spPr>
          <a:xfrm>
            <a:off x="1922600" y="3227294"/>
            <a:ext cx="1187871" cy="1514615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295608" y="6396335"/>
            <a:ext cx="855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→ Research spectral function of </a:t>
            </a:r>
            <a:r>
              <a:rPr lang="en-US" altLang="ja-JP" sz="2400" b="1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D</a:t>
            </a:r>
            <a:r>
              <a:rPr lang="en-US" altLang="ja-JP" sz="2400" b="1" baseline="-250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s</a:t>
            </a:r>
            <a:r>
              <a:rPr lang="en-US" altLang="ja-JP" sz="2400" b="1" baseline="300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bar</a:t>
            </a:r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meson in nucleus!</a:t>
            </a:r>
            <a:endParaRPr lang="ja-JP" altLang="en-US" sz="24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180" y="4093334"/>
            <a:ext cx="960120" cy="342900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5646540" y="5722575"/>
            <a:ext cx="124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energy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834689" y="884465"/>
            <a:ext cx="941519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20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(</a:t>
            </a:r>
            <a:r>
              <a:rPr lang="en-US" altLang="ja-JP" sz="2000" b="1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c</a:t>
            </a:r>
            <a:r>
              <a:rPr lang="en-US" altLang="ja-JP" sz="2000" b="1" baseline="-250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t</a:t>
            </a:r>
            <a:r>
              <a:rPr lang="en-US" altLang="ja-JP" sz="20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&gt;0)</a:t>
            </a: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2695844" y="5238169"/>
            <a:ext cx="2494021" cy="172708"/>
            <a:chOff x="2695844" y="5238169"/>
            <a:chExt cx="2494021" cy="172708"/>
          </a:xfrm>
        </p:grpSpPr>
        <p:cxnSp>
          <p:nvCxnSpPr>
            <p:cNvPr id="55" name="直線矢印コネクタ 54"/>
            <p:cNvCxnSpPr/>
            <p:nvPr/>
          </p:nvCxnSpPr>
          <p:spPr>
            <a:xfrm>
              <a:off x="2695844" y="5238169"/>
              <a:ext cx="358506" cy="0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/>
            <p:cNvCxnSpPr/>
            <p:nvPr/>
          </p:nvCxnSpPr>
          <p:spPr>
            <a:xfrm>
              <a:off x="4453147" y="5238169"/>
              <a:ext cx="358506" cy="0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/>
            <p:cNvCxnSpPr/>
            <p:nvPr/>
          </p:nvCxnSpPr>
          <p:spPr>
            <a:xfrm>
              <a:off x="4056272" y="5410877"/>
              <a:ext cx="1133593" cy="0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図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682" y="5039441"/>
            <a:ext cx="785380" cy="693098"/>
          </a:xfrm>
          <a:prstGeom prst="rect">
            <a:avLst/>
          </a:prstGeom>
        </p:spPr>
      </p:pic>
      <p:sp>
        <p:nvSpPr>
          <p:cNvPr id="47" name="正方形/長方形 46"/>
          <p:cNvSpPr/>
          <p:nvPr/>
        </p:nvSpPr>
        <p:spPr>
          <a:xfrm>
            <a:off x="5793801" y="548730"/>
            <a:ext cx="34485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>
              <a:lnSpc>
                <a:spcPct val="80000"/>
              </a:lnSpc>
              <a:spcAft>
                <a:spcPts val="600"/>
              </a:spcAft>
            </a:pPr>
            <a:r>
              <a:rPr lang="en-US" altLang="ja-JP" sz="1200" dirty="0" smtClean="0">
                <a:latin typeface="Century Gothic"/>
                <a:cs typeface="Century Gothic"/>
              </a:rPr>
              <a:t>S.Y.,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K.Sudoh</a:t>
            </a:r>
            <a:r>
              <a:rPr lang="en-US" altLang="ja-JP" sz="1200" dirty="0" smtClean="0">
                <a:latin typeface="Century Gothic"/>
                <a:cs typeface="Century Gothic"/>
              </a:rPr>
              <a:t>, Phys. Rev. C95, 034204 (2017)</a:t>
            </a: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7483173" y="1968601"/>
            <a:ext cx="1580439" cy="1485664"/>
            <a:chOff x="7483173" y="1968601"/>
            <a:chExt cx="1580439" cy="1485664"/>
          </a:xfrm>
        </p:grpSpPr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11023" y="1968601"/>
              <a:ext cx="662940" cy="655320"/>
            </a:xfrm>
            <a:prstGeom prst="rect">
              <a:avLst/>
            </a:prstGeom>
          </p:spPr>
        </p:pic>
        <p:cxnSp>
          <p:nvCxnSpPr>
            <p:cNvPr id="59" name="直線コネクタ 58"/>
            <p:cNvCxnSpPr/>
            <p:nvPr/>
          </p:nvCxnSpPr>
          <p:spPr>
            <a:xfrm flipH="1">
              <a:off x="8171337" y="2389289"/>
              <a:ext cx="306790" cy="274428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H="1">
              <a:off x="8529834" y="2457981"/>
              <a:ext cx="156654" cy="591691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テキスト ボックス 60"/>
            <p:cNvSpPr txBox="1"/>
            <p:nvPr/>
          </p:nvSpPr>
          <p:spPr>
            <a:xfrm>
              <a:off x="7483173" y="2612386"/>
              <a:ext cx="1085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c quark spin</a:t>
              </a:r>
              <a:endParaRPr lang="en-US" altLang="ja-JP" sz="1200" dirty="0">
                <a:latin typeface="Century Gothic"/>
                <a:cs typeface="Century Gothic"/>
              </a:endParaRPr>
            </a:p>
            <a:p>
              <a:pPr algn="ctr"/>
              <a:r>
                <a:rPr kumimoji="1" lang="en-US" altLang="ja-JP" sz="1200" dirty="0" err="1" smtClean="0">
                  <a:latin typeface="Century Gothic"/>
                  <a:cs typeface="Century Gothic"/>
                </a:rPr>
                <a:t>i</a:t>
              </a:r>
              <a:r>
                <a:rPr kumimoji="1" lang="en-US" altLang="ja-JP" sz="1200" dirty="0" smtClean="0">
                  <a:latin typeface="Century Gothic"/>
                  <a:cs typeface="Century Gothic"/>
                </a:rPr>
                <a:t> = ± 1/2</a:t>
              </a:r>
              <a:endParaRPr kumimoji="1"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8017457" y="2992600"/>
              <a:ext cx="10461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s quark spin</a:t>
              </a:r>
            </a:p>
            <a:p>
              <a:pPr algn="ctr"/>
              <a:r>
                <a:rPr kumimoji="1" lang="en-US" altLang="ja-JP" sz="1200" dirty="0" err="1" smtClean="0">
                  <a:latin typeface="Century Gothic"/>
                  <a:cs typeface="Century Gothic"/>
                </a:rPr>
                <a:t>σ</a:t>
              </a:r>
              <a:r>
                <a:rPr kumimoji="1" lang="en-US" altLang="ja-JP" sz="1200" dirty="0" smtClean="0">
                  <a:latin typeface="Century Gothic"/>
                  <a:cs typeface="Century Gothic"/>
                </a:rPr>
                <a:t> = 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± </a:t>
              </a:r>
              <a:r>
                <a:rPr lang="en-US" altLang="ja-JP" sz="1200" dirty="0">
                  <a:latin typeface="Century Gothic"/>
                  <a:cs typeface="Century Gothic"/>
                </a:rPr>
                <a:t>1</a:t>
              </a:r>
              <a:r>
                <a:rPr lang="en-US" altLang="ja-JP" sz="1200" dirty="0" smtClean="0">
                  <a:latin typeface="Century Gothic"/>
                  <a:cs typeface="Century Gothic"/>
                </a:rPr>
                <a:t>/</a:t>
              </a:r>
              <a:r>
                <a:rPr lang="en-US" altLang="ja-JP" sz="1200" dirty="0">
                  <a:latin typeface="Century Gothic"/>
                  <a:cs typeface="Century Gothic"/>
                </a:rPr>
                <a:t>2</a:t>
              </a:r>
              <a:r>
                <a:rPr kumimoji="1" lang="en-US" altLang="ja-JP" sz="1200" dirty="0" smtClean="0">
                  <a:latin typeface="Century Gothic"/>
                  <a:cs typeface="Century Gothic"/>
                </a:rPr>
                <a:t> </a:t>
              </a:r>
              <a:endParaRPr kumimoji="1" lang="ja-JP" altLang="en-US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5328627" y="3860622"/>
            <a:ext cx="3949264" cy="1256121"/>
            <a:chOff x="5328627" y="3860622"/>
            <a:chExt cx="3949264" cy="1256121"/>
          </a:xfrm>
        </p:grpSpPr>
        <p:grpSp>
          <p:nvGrpSpPr>
            <p:cNvPr id="29" name="図形グループ 28"/>
            <p:cNvGrpSpPr/>
            <p:nvPr/>
          </p:nvGrpSpPr>
          <p:grpSpPr>
            <a:xfrm>
              <a:off x="5418235" y="3860622"/>
              <a:ext cx="3859656" cy="1256121"/>
              <a:chOff x="5418235" y="3860622"/>
              <a:chExt cx="3859656" cy="1256121"/>
            </a:xfrm>
          </p:grpSpPr>
          <p:grpSp>
            <p:nvGrpSpPr>
              <p:cNvPr id="13" name="図形グループ 12"/>
              <p:cNvGrpSpPr/>
              <p:nvPr/>
            </p:nvGrpSpPr>
            <p:grpSpPr>
              <a:xfrm>
                <a:off x="5418235" y="3860622"/>
                <a:ext cx="3859656" cy="1256121"/>
                <a:chOff x="-688640" y="4198501"/>
                <a:chExt cx="3859656" cy="1256121"/>
              </a:xfrm>
            </p:grpSpPr>
            <p:grpSp>
              <p:nvGrpSpPr>
                <p:cNvPr id="3" name="図形グループ 2"/>
                <p:cNvGrpSpPr/>
                <p:nvPr/>
              </p:nvGrpSpPr>
              <p:grpSpPr>
                <a:xfrm>
                  <a:off x="-688640" y="4621713"/>
                  <a:ext cx="3664531" cy="832909"/>
                  <a:chOff x="-662869" y="4330359"/>
                  <a:chExt cx="3664531" cy="832909"/>
                </a:xfrm>
              </p:grpSpPr>
              <p:sp>
                <p:nvSpPr>
                  <p:cNvPr id="25" name="角丸四角形 24"/>
                  <p:cNvSpPr/>
                  <p:nvPr/>
                </p:nvSpPr>
                <p:spPr>
                  <a:xfrm>
                    <a:off x="-662869" y="4330359"/>
                    <a:ext cx="3664531" cy="832909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pic>
                <p:nvPicPr>
                  <p:cNvPr id="28" name="図 27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89567" y="4412943"/>
                    <a:ext cx="2769750" cy="67302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1" name="テキスト ボックス 30"/>
                <p:cNvSpPr txBox="1"/>
                <p:nvPr/>
              </p:nvSpPr>
              <p:spPr>
                <a:xfrm>
                  <a:off x="-682816" y="4198501"/>
                  <a:ext cx="38538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b="1" dirty="0" smtClean="0">
                      <a:solidFill>
                        <a:srgbClr val="C0504D"/>
                      </a:solidFill>
                      <a:latin typeface="Century Gothic"/>
                      <a:cs typeface="Century Gothic"/>
                    </a:rPr>
                    <a:t>“Kondo resonance”</a:t>
                  </a:r>
                  <a:endParaRPr lang="ja-JP" altLang="en-US" sz="2400" b="1" dirty="0">
                    <a:solidFill>
                      <a:srgbClr val="C0504D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pic>
            <p:nvPicPr>
              <p:cNvPr id="24" name="図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87671" y="4553626"/>
                <a:ext cx="160020" cy="251460"/>
              </a:xfrm>
              <a:prstGeom prst="rect">
                <a:avLst/>
              </a:prstGeom>
            </p:spPr>
          </p:pic>
          <p:sp>
            <p:nvSpPr>
              <p:cNvPr id="50" name="左右矢印 49"/>
              <p:cNvSpPr/>
              <p:nvPr/>
            </p:nvSpPr>
            <p:spPr>
              <a:xfrm>
                <a:off x="5858521" y="4568392"/>
                <a:ext cx="357339" cy="234723"/>
              </a:xfrm>
              <a:prstGeom prst="left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3" name="テキスト ボックス 62"/>
            <p:cNvSpPr txBox="1"/>
            <p:nvPr/>
          </p:nvSpPr>
          <p:spPr>
            <a:xfrm>
              <a:off x="5328627" y="4788358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cs typeface="Century Gothic"/>
                </a:rPr>
                <a:t>gap </a:t>
              </a:r>
              <a:r>
                <a:rPr kumimoji="1" lang="en-US" altLang="ja-JP" sz="1200" dirty="0" err="1" smtClean="0">
                  <a:latin typeface="Century Gothic"/>
                  <a:cs typeface="Century Gothic"/>
                </a:rPr>
                <a:t>Δ</a:t>
              </a:r>
              <a:r>
                <a:rPr kumimoji="1" lang="en-US" altLang="ja-JP" sz="1200" baseline="30000" dirty="0" err="1" smtClean="0">
                  <a:latin typeface="Century Gothic"/>
                  <a:cs typeface="Century Gothic"/>
                </a:rPr>
                <a:t>i</a:t>
              </a:r>
              <a:endParaRPr kumimoji="1" lang="ja-JP" altLang="en-US" sz="1200" dirty="0">
                <a:latin typeface="Century Gothic"/>
                <a:cs typeface="Century Gothic"/>
              </a:endParaRPr>
            </a:p>
          </p:txBody>
        </p:sp>
      </p:grpSp>
      <p:pic>
        <p:nvPicPr>
          <p:cNvPr id="54" name="図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20019" y="5065357"/>
            <a:ext cx="785380" cy="693098"/>
          </a:xfrm>
          <a:prstGeom prst="rect">
            <a:avLst/>
          </a:prstGeom>
        </p:spPr>
      </p:pic>
      <p:sp>
        <p:nvSpPr>
          <p:cNvPr id="65" name="テキスト ボックス 64"/>
          <p:cNvSpPr txBox="1"/>
          <p:nvPr/>
        </p:nvSpPr>
        <p:spPr>
          <a:xfrm>
            <a:off x="1917971" y="0"/>
            <a:ext cx="5308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Special section: Kondo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effect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661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8.14815E-6 L -0.02899 -0.022 L -0.06302 0.00161 L -0.09601 -0.01528 L -0.12118 0.00161 L -0.15278 -0.01343 L -0.18681 0.00671 L -0.2158 -0.01343 L -0.25382 0.01504 L -0.28021 -0.01181 L -0.31059 0.01018 L -0.33837 -0.01528 L -0.37118 0.01342 L -0.39636 -0.01019 L -0.42934 0.01504 L -0.44948 -0.00348 " pathEditMode="relative" ptsTypes="AAAAAAAAAAAAAAAA">
                                      <p:cBhvr>
                                        <p:cTn id="3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741 L 0.02674 -0.0294 L 0.06181 -0.00579 L 0.09514 -0.02269 L 0.12049 -0.00579 L 0.15261 -0.02084 L 0.18664 -0.0007 L 0.21667 -0.02084 L 0.25504 0.00764 L 0.2816 -0.01922 L 0.31285 0.00278 L 0.3408 -0.02269 L 0.37396 0.00602 L 0.39948 -0.01759 L 0.43282 0.00764 L 0.45348 -0.01088 " pathEditMode="relative" rAng="0" ptsTypes="AAAAAAAAAAAAAAAA">
                                      <p:cBhvr>
                                        <p:cTn id="39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3664662" y="567565"/>
            <a:ext cx="1814694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Exotic hadrons</a:t>
            </a:r>
            <a:endParaRPr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2620093" y="1011526"/>
            <a:ext cx="3915988" cy="5841009"/>
            <a:chOff x="3179884" y="1011526"/>
            <a:chExt cx="3480638" cy="5191649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9884" y="1011526"/>
              <a:ext cx="1507253" cy="5191649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7599" y="1011526"/>
              <a:ext cx="1992923" cy="5191648"/>
            </a:xfrm>
            <a:prstGeom prst="rect">
              <a:avLst/>
            </a:prstGeom>
          </p:spPr>
        </p:pic>
      </p:grpSp>
      <p:grpSp>
        <p:nvGrpSpPr>
          <p:cNvPr id="35" name="図形グループ 34"/>
          <p:cNvGrpSpPr/>
          <p:nvPr/>
        </p:nvGrpSpPr>
        <p:grpSpPr>
          <a:xfrm>
            <a:off x="6494037" y="2528474"/>
            <a:ext cx="1107996" cy="4202963"/>
            <a:chOff x="6659682" y="2528474"/>
            <a:chExt cx="1107996" cy="4202963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6659682" y="2528474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weak decay</a:t>
              </a:r>
              <a:endParaRPr kumimoji="1" lang="ja-JP" altLang="en-US" sz="12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659682" y="3156522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weak decay</a:t>
              </a:r>
              <a:endParaRPr kumimoji="1" lang="ja-JP" altLang="en-US" sz="12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659682" y="4246768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weak decay</a:t>
              </a:r>
              <a:endParaRPr kumimoji="1" lang="ja-JP" altLang="en-US" sz="12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6659682" y="4595192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weak decay</a:t>
              </a:r>
              <a:endParaRPr kumimoji="1" lang="ja-JP" altLang="en-US" sz="12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659682" y="4803102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weak decay</a:t>
              </a:r>
              <a:endParaRPr kumimoji="1" lang="ja-JP" altLang="en-US" sz="12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6659682" y="5833241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weak decay</a:t>
              </a:r>
              <a:endParaRPr kumimoji="1" lang="ja-JP" altLang="en-US" sz="12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659682" y="6040307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weak decay</a:t>
              </a:r>
              <a:endParaRPr kumimoji="1" lang="ja-JP" altLang="en-US" sz="12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6659682" y="6247373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weak decay</a:t>
              </a:r>
              <a:endParaRPr kumimoji="1" lang="ja-JP" altLang="en-US" sz="12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659682" y="6454438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weak decay</a:t>
              </a:r>
              <a:endParaRPr kumimoji="1" lang="ja-JP" altLang="en-US" sz="12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6536081" y="1720092"/>
            <a:ext cx="2198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HG丸ｺﾞｼｯｸM-PRO"/>
                <a:ea typeface="HG丸ｺﾞｼｯｸM-PRO"/>
                <a:cs typeface="HG丸ｺﾞｼｯｸM-PRO"/>
              </a:rPr>
              <a:t>Weak decay; some decays</a:t>
            </a:r>
          </a:p>
          <a:p>
            <a:r>
              <a:rPr kumimoji="1" lang="en-US" altLang="ja-JP" sz="1200" dirty="0" smtClean="0">
                <a:latin typeface="HG丸ｺﾞｼｯｸM-PRO"/>
                <a:ea typeface="HG丸ｺﾞｼｯｸM-PRO"/>
                <a:cs typeface="HG丸ｺﾞｼｯｸM-PRO"/>
              </a:rPr>
              <a:t>outside the </a:t>
            </a:r>
            <a:r>
              <a:rPr lang="en-US" altLang="ja-JP" sz="1200" dirty="0" smtClean="0">
                <a:latin typeface="HG丸ｺﾞｼｯｸM-PRO"/>
                <a:ea typeface="HG丸ｺﾞｼｯｸM-PRO"/>
                <a:cs typeface="HG丸ｺﾞｼｯｸM-PRO"/>
              </a:rPr>
              <a:t>fireball.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021144" y="0"/>
            <a:ext cx="710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4. Heavy hadrons at extreme conditions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443" y="520550"/>
            <a:ext cx="1147043" cy="1122497"/>
          </a:xfrm>
          <a:prstGeom prst="rect">
            <a:avLst/>
          </a:prstGeom>
        </p:spPr>
      </p:pic>
      <p:cxnSp>
        <p:nvCxnSpPr>
          <p:cNvPr id="4" name="直線コネクタ 3"/>
          <p:cNvCxnSpPr/>
          <p:nvPr/>
        </p:nvCxnSpPr>
        <p:spPr>
          <a:xfrm flipV="1">
            <a:off x="7051524" y="936897"/>
            <a:ext cx="1071344" cy="1879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図形グループ 12"/>
          <p:cNvGrpSpPr/>
          <p:nvPr/>
        </p:nvGrpSpPr>
        <p:grpSpPr>
          <a:xfrm>
            <a:off x="8307884" y="443517"/>
            <a:ext cx="598834" cy="688575"/>
            <a:chOff x="8307884" y="443517"/>
            <a:chExt cx="598834" cy="688575"/>
          </a:xfrm>
        </p:grpSpPr>
        <p:cxnSp>
          <p:nvCxnSpPr>
            <p:cNvPr id="21" name="直線コネクタ 20"/>
            <p:cNvCxnSpPr/>
            <p:nvPr/>
          </p:nvCxnSpPr>
          <p:spPr>
            <a:xfrm flipV="1">
              <a:off x="8307884" y="443517"/>
              <a:ext cx="577197" cy="3932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8329521" y="744156"/>
              <a:ext cx="577197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8337035" y="975580"/>
              <a:ext cx="424797" cy="1565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円/楕円 11"/>
          <p:cNvSpPr/>
          <p:nvPr/>
        </p:nvSpPr>
        <p:spPr>
          <a:xfrm>
            <a:off x="8156991" y="844922"/>
            <a:ext cx="155333" cy="155333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52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472523" y="0"/>
            <a:ext cx="2199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5. Summary</a:t>
            </a:r>
            <a:endParaRPr kumimoji="1"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759" y="1174498"/>
            <a:ext cx="8739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Century Gothic"/>
                <a:cs typeface="Century Gothic"/>
              </a:rPr>
              <a:t>1. Exotic heavy hadrons (XYZ</a:t>
            </a:r>
            <a:r>
              <a:rPr lang="en-US" altLang="ja-JP" sz="2800" dirty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and P</a:t>
            </a:r>
            <a:r>
              <a:rPr lang="en-US" altLang="ja-JP" sz="2800" baseline="-25000" dirty="0" smtClean="0">
                <a:latin typeface="Century Gothic"/>
                <a:cs typeface="Century Gothic"/>
              </a:rPr>
              <a:t>c</a:t>
            </a:r>
            <a:r>
              <a:rPr lang="en-US" altLang="ja-JP" sz="2800" dirty="0" smtClean="0">
                <a:latin typeface="Century Gothic"/>
                <a:cs typeface="Century Gothic"/>
              </a:rPr>
              <a:t>) are new  </a:t>
            </a:r>
          </a:p>
          <a:p>
            <a:r>
              <a:rPr lang="en-US" altLang="ja-JP" sz="2800" dirty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  objects to be studied in hadron physics.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759" y="4340648"/>
            <a:ext cx="9006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2800" dirty="0" smtClean="0">
                <a:latin typeface="Century Gothic"/>
                <a:cs typeface="Century Gothic"/>
              </a:rPr>
              <a:t>3. Cooperation between experiments and theory</a:t>
            </a:r>
          </a:p>
          <a:p>
            <a:pPr marL="914400" indent="-914400"/>
            <a:r>
              <a:rPr lang="en-US" altLang="ja-JP" sz="2800" dirty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   is important</a:t>
            </a:r>
            <a:r>
              <a:rPr lang="en-US" altLang="en-US" sz="2800" dirty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(RHIC,</a:t>
            </a:r>
            <a:r>
              <a:rPr lang="en-US" altLang="en-US" sz="2000" dirty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LHC</a:t>
            </a:r>
            <a:r>
              <a:rPr lang="en-US" altLang="en-US" sz="2000" dirty="0" smtClean="0">
                <a:latin typeface="Century Gothic"/>
                <a:cs typeface="Century Gothic"/>
              </a:rPr>
              <a:t>, </a:t>
            </a:r>
            <a:r>
              <a:rPr lang="en-US" altLang="ja-JP" sz="2000" dirty="0" smtClean="0">
                <a:latin typeface="Century Gothic"/>
                <a:cs typeface="Century Gothic"/>
              </a:rPr>
              <a:t>GSI-FAIR,</a:t>
            </a:r>
            <a:r>
              <a:rPr lang="en-US" altLang="en-US" sz="2000" dirty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BES,</a:t>
            </a:r>
            <a:r>
              <a:rPr lang="en-US" altLang="en-US" sz="2000" dirty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KEK,</a:t>
            </a:r>
            <a:r>
              <a:rPr lang="en-US" altLang="en-US" sz="2000" dirty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J-PARC,</a:t>
            </a:r>
            <a:r>
              <a:rPr lang="en-US" altLang="en-US" sz="2000" dirty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...)</a:t>
            </a:r>
            <a:r>
              <a:rPr lang="en-US" altLang="ja-JP" sz="2800" dirty="0" smtClean="0"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759" y="2757573"/>
            <a:ext cx="9095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altLang="ja-JP" sz="2800" dirty="0" smtClean="0">
                <a:latin typeface="Century Gothic"/>
                <a:cs typeface="Century Gothic"/>
              </a:rPr>
              <a:t>2. Hadron spectroscopy provides us with basic</a:t>
            </a:r>
          </a:p>
          <a:p>
            <a:pPr marL="914400" indent="-914400"/>
            <a:r>
              <a:rPr lang="en-US" altLang="ja-JP" sz="2800" dirty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  tools to study internal structure of exotic hadrons.</a:t>
            </a:r>
          </a:p>
        </p:txBody>
      </p:sp>
    </p:spTree>
    <p:extLst>
      <p:ext uri="{BB962C8B-B14F-4D97-AF65-F5344CB8AC3E}">
        <p14:creationId xmlns:p14="http://schemas.microsoft.com/office/powerpoint/2010/main" val="118521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496245" y="112863"/>
            <a:ext cx="215151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2800" dirty="0" smtClean="0">
                <a:latin typeface="Century Gothic"/>
                <a:cs typeface="Century Gothic"/>
              </a:rPr>
              <a:t>Keywords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6169" y="821008"/>
            <a:ext cx="3929204" cy="132343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9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Exotic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81274" y="2331664"/>
            <a:ext cx="4029941" cy="12988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Heavy quark symmetry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59104" y="3794890"/>
            <a:ext cx="4833786" cy="1298817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Heavy hadron effective theory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38383" y="540079"/>
            <a:ext cx="3354498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Tetraquark</a:t>
            </a:r>
            <a:endParaRPr kumimoji="1" lang="en-US" altLang="ja-JP" sz="48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4519" y="5859602"/>
            <a:ext cx="3664585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Pentaquark</a:t>
            </a:r>
            <a:endParaRPr kumimoji="1" lang="en-US" altLang="ja-JP" sz="48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5694" y="3754639"/>
            <a:ext cx="3482406" cy="188769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1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XYZ 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91107" y="2452619"/>
            <a:ext cx="2257357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Charm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18198" y="1436561"/>
            <a:ext cx="4255537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Spectroscopy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54423" y="5410148"/>
            <a:ext cx="2801878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9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Spin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45457" y="5230933"/>
            <a:ext cx="2262258" cy="707886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val="50301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01701 4.07407E-6 " pathEditMode="relative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01441 0.0064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02292 0.00324 " pathEditMode="relative" ptsTypes="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0158 -0.0106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5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283E-6 -2.29451E-6 L 0.00122 -0.023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1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0.00607 0.00347 " pathEditMode="relative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2327 0.01319 " pathEditMode="relative" ptsTypes="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0885 -0.00324 " pathEditMode="relative" ptsTypes="AA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00608 0.02269 " pathEditMode="relative" ptsTypes="AA"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0.00556 -0.01412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21039</TotalTime>
  <Words>6102</Words>
  <Application>Microsoft Macintosh PowerPoint</Application>
  <PresentationFormat>画面に合わせる (4:3)</PresentationFormat>
  <Paragraphs>1192</Paragraphs>
  <Slides>91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91</vt:i4>
      </vt:variant>
    </vt:vector>
  </HeadingPairs>
  <TitlesOfParts>
    <vt:vector size="92" baseType="lpstr"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東京工業大学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flavors and exotic hadrons</dc:title>
  <dc:creator>安井 繁宏</dc:creator>
  <cp:lastModifiedBy>安井 繁宏</cp:lastModifiedBy>
  <cp:revision>1892</cp:revision>
  <dcterms:created xsi:type="dcterms:W3CDTF">2017-01-16T08:04:22Z</dcterms:created>
  <dcterms:modified xsi:type="dcterms:W3CDTF">2017-08-24T01:40:57Z</dcterms:modified>
</cp:coreProperties>
</file>