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embeddings/Microsoft___3.bin" ContentType="application/vnd.openxmlformats-officedocument.oleObject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embeddings/Microsoft___1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embeddings/Microsoft___2.bin" ContentType="application/vnd.openxmlformats-officedocument.oleObject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F778-84D7-8D4A-BCDB-8063C0468B3A}" type="datetimeFigureOut">
              <a:rPr lang="ja-JP" altLang="en-US" smtClean="0"/>
              <a:pPr/>
              <a:t>12.3.23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9200-F368-BD4C-9D80-72C5C8DEF4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df"/><Relationship Id="rId13" Type="http://schemas.openxmlformats.org/officeDocument/2006/relationships/image" Target="../media/image47.png"/><Relationship Id="rId14" Type="http://schemas.openxmlformats.org/officeDocument/2006/relationships/image" Target="../media/image48.pdf"/><Relationship Id="rId1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40.pdf"/><Relationship Id="rId7" Type="http://schemas.openxmlformats.org/officeDocument/2006/relationships/image" Target="../media/image41.png"/><Relationship Id="rId8" Type="http://schemas.openxmlformats.org/officeDocument/2006/relationships/image" Target="../media/image42.pdf"/><Relationship Id="rId9" Type="http://schemas.openxmlformats.org/officeDocument/2006/relationships/image" Target="../media/image43.png"/><Relationship Id="rId10" Type="http://schemas.openxmlformats.org/officeDocument/2006/relationships/image" Target="../media/image44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3.bin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50.pdf"/><Relationship Id="rId7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8" Type="http://schemas.openxmlformats.org/officeDocument/2006/relationships/image" Target="../media/image8.pdf"/><Relationship Id="rId9" Type="http://schemas.openxmlformats.org/officeDocument/2006/relationships/image" Target="../media/image9.png"/><Relationship Id="rId10" Type="http://schemas.openxmlformats.org/officeDocument/2006/relationships/image" Target="../media/image10.pdf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df"/><Relationship Id="rId13" Type="http://schemas.openxmlformats.org/officeDocument/2006/relationships/image" Target="../media/image29.png"/><Relationship Id="rId14" Type="http://schemas.openxmlformats.org/officeDocument/2006/relationships/image" Target="../media/image30.pdf"/><Relationship Id="rId15" Type="http://schemas.openxmlformats.org/officeDocument/2006/relationships/image" Target="../media/image31.png"/><Relationship Id="rId16" Type="http://schemas.openxmlformats.org/officeDocument/2006/relationships/image" Target="../media/image32.pdf"/><Relationship Id="rId1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0" Type="http://schemas.openxmlformats.org/officeDocument/2006/relationships/image" Target="../media/image26.pd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8.pdf"/><Relationship Id="rId21" Type="http://schemas.openxmlformats.org/officeDocument/2006/relationships/image" Target="../media/image39.png"/><Relationship Id="rId10" Type="http://schemas.openxmlformats.org/officeDocument/2006/relationships/image" Target="../media/image26.pdf"/><Relationship Id="rId11" Type="http://schemas.openxmlformats.org/officeDocument/2006/relationships/image" Target="../media/image27.png"/><Relationship Id="rId12" Type="http://schemas.openxmlformats.org/officeDocument/2006/relationships/image" Target="../media/image28.pdf"/><Relationship Id="rId13" Type="http://schemas.openxmlformats.org/officeDocument/2006/relationships/image" Target="../media/image29.png"/><Relationship Id="rId14" Type="http://schemas.openxmlformats.org/officeDocument/2006/relationships/image" Target="../media/image34.pdf"/><Relationship Id="rId15" Type="http://schemas.openxmlformats.org/officeDocument/2006/relationships/image" Target="../media/image35.png"/><Relationship Id="rId16" Type="http://schemas.openxmlformats.org/officeDocument/2006/relationships/image" Target="../media/image36.pdf"/><Relationship Id="rId17" Type="http://schemas.openxmlformats.org/officeDocument/2006/relationships/image" Target="../media/image37.png"/><Relationship Id="rId18" Type="http://schemas.openxmlformats.org/officeDocument/2006/relationships/image" Target="../media/image30.pdf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125GeV Higgs Boson  </a:t>
            </a:r>
            <a:br>
              <a:rPr lang="en-US" altLang="ja-JP" dirty="0" smtClean="0"/>
            </a:br>
            <a:r>
              <a:rPr lang="en-US" altLang="ja-JP" dirty="0" smtClean="0"/>
              <a:t>--Cosmological viewpoint--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err="1" smtClean="0"/>
              <a:t>Harigaya</a:t>
            </a:r>
            <a:r>
              <a:rPr lang="en-US" altLang="ja-JP" dirty="0" smtClean="0"/>
              <a:t>, Nagata, </a:t>
            </a:r>
            <a:r>
              <a:rPr lang="en-US" altLang="ja-JP" dirty="0" err="1" smtClean="0"/>
              <a:t>Hisano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Kikukawa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Takayama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Tanabashi</a:t>
            </a:r>
            <a:r>
              <a:rPr lang="en-US" altLang="ja-JP" dirty="0" smtClean="0"/>
              <a:t>, Yamanaka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TeV</a:t>
            </a:r>
            <a:r>
              <a:rPr lang="en-US" altLang="ja-JP" dirty="0" smtClean="0"/>
              <a:t> -&gt; Higgs ?</a:t>
            </a:r>
            <a:endParaRPr lang="ja-JP" alt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1151" y="1798606"/>
            <a:ext cx="1975131" cy="720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21151" y="2634916"/>
            <a:ext cx="1461819" cy="7200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679504" y="2282042"/>
            <a:ext cx="1158263" cy="8094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10221" y="2475316"/>
            <a:ext cx="3020996" cy="474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215" y="3318982"/>
            <a:ext cx="372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質量が出ない様に</a:t>
            </a:r>
            <a:r>
              <a:rPr lang="ja-JP" altLang="en-US" dirty="0" smtClean="0"/>
              <a:t>全オーダーで</a:t>
            </a:r>
            <a:r>
              <a:rPr lang="en-US" altLang="ja-JP" dirty="0" smtClean="0"/>
              <a:t>tune</a:t>
            </a:r>
            <a:endParaRPr kumimoji="1" lang="ja-JP" altLang="en-US" dirty="0"/>
          </a:p>
        </p:txBody>
      </p:sp>
      <p:pic>
        <p:nvPicPr>
          <p:cNvPr id="9" name="Picture 8" descr="grap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31670" y="4327582"/>
            <a:ext cx="3441700" cy="1625600"/>
          </a:xfrm>
          <a:prstGeom prst="rect">
            <a:avLst/>
          </a:prstGeom>
        </p:spPr>
      </p:pic>
      <p:pic>
        <p:nvPicPr>
          <p:cNvPr id="10" name="Picture 9" descr="graph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984856" y="4352982"/>
            <a:ext cx="2832100" cy="1600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166271" y="6605588"/>
            <a:ext cx="200842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976097" y="6079044"/>
            <a:ext cx="2349500" cy="469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9960" y="5953182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&gt;</a:t>
            </a:r>
            <a:endParaRPr kumimoji="1" lang="ja-JP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47114" y="6162326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~</a:t>
            </a:r>
            <a:endParaRPr kumimoji="1" lang="ja-JP" altLang="en-US" sz="28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405112" y="6046189"/>
            <a:ext cx="2476500" cy="46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2621" y="5885232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&gt;</a:t>
            </a:r>
            <a:endParaRPr kumimoji="1" lang="ja-JP" alt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89775" y="6094376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~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Higgs invisible decay</a:t>
            </a:r>
            <a:r>
              <a:rPr lang="ja-JP" altLang="en-US" dirty="0" smtClean="0"/>
              <a:t>からの制限</a:t>
            </a:r>
            <a:endParaRPr lang="ja-JP" alt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23554" name="数式" r:id="rId3" imgW="0" imgH="0" progId="Equation.3">
              <p:embed/>
            </p:oleObj>
          </a:graphicData>
        </a:graphic>
      </p:graphicFrame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59154" y="3117800"/>
            <a:ext cx="23495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2289" y="3020666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&gt;</a:t>
            </a:r>
            <a:endParaRPr kumimoji="1" lang="ja-JP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58014" y="3218368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~</a:t>
            </a:r>
            <a:endParaRPr kumimoji="1" lang="ja-JP" alt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1370269" y="3741588"/>
            <a:ext cx="1155521" cy="7208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17788" y="3906838"/>
            <a:ext cx="5245100" cy="469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2516" y="3787356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&gt;</a:t>
            </a:r>
            <a:endParaRPr kumimoji="1" lang="ja-JP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8241" y="3985058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~</a:t>
            </a:r>
            <a:endParaRPr kumimoji="1" lang="ja-JP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41742" y="5091668"/>
            <a:ext cx="210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ずれが見えるかも</a:t>
            </a:r>
            <a:r>
              <a:rPr kumimoji="1" lang="en-US" altLang="ja-JP" dirty="0" smtClean="0"/>
              <a:t>!?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61768"/>
            <a:ext cx="7772400" cy="955823"/>
          </a:xfrm>
        </p:spPr>
        <p:txBody>
          <a:bodyPr/>
          <a:lstStyle/>
          <a:p>
            <a:r>
              <a:rPr kumimoji="1" lang="en-US" altLang="ja-JP" dirty="0" smtClean="0"/>
              <a:t>Electroweak </a:t>
            </a:r>
            <a:r>
              <a:rPr kumimoji="1" lang="en-US" altLang="ja-JP" dirty="0" err="1" smtClean="0"/>
              <a:t>baryogenesis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738" y="1553637"/>
            <a:ext cx="8664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サハロフの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条件</a:t>
            </a:r>
          </a:p>
          <a:p>
            <a:r>
              <a:rPr kumimoji="1" lang="ja-JP" altLang="en-US" sz="2800" dirty="0" smtClean="0"/>
              <a:t>１，バリオン数の破れ　</a:t>
            </a:r>
            <a:r>
              <a:rPr lang="en-US" altLang="ja-JP" sz="2800" dirty="0" smtClean="0"/>
              <a:t>←</a:t>
            </a:r>
            <a:r>
              <a:rPr lang="ja-JP" altLang="en-US" sz="2800" dirty="0" smtClean="0"/>
              <a:t>　電弱量子異常</a:t>
            </a:r>
            <a:r>
              <a:rPr lang="en-US" altLang="ja-JP" sz="2800" dirty="0" smtClean="0"/>
              <a:t> </a:t>
            </a:r>
          </a:p>
          <a:p>
            <a:r>
              <a:rPr lang="ja-JP" altLang="en-US" sz="2800" dirty="0" smtClean="0"/>
              <a:t>２，</a:t>
            </a:r>
            <a:r>
              <a:rPr lang="en-US" altLang="ja-JP" sz="2800" dirty="0" smtClean="0"/>
              <a:t>CP</a:t>
            </a:r>
            <a:r>
              <a:rPr lang="ja-JP" altLang="en-US" sz="2800" dirty="0" smtClean="0"/>
              <a:t>の破れ　</a:t>
            </a:r>
            <a:r>
              <a:rPr lang="en-US" altLang="ja-JP" sz="2800" dirty="0" smtClean="0"/>
              <a:t>←</a:t>
            </a:r>
            <a:r>
              <a:rPr lang="ja-JP" altLang="en-US" sz="2800" dirty="0" smtClean="0"/>
              <a:t>　とりあえず新物理を仮定</a:t>
            </a:r>
            <a:endParaRPr lang="en-US" altLang="ja-JP" sz="2800" dirty="0" smtClean="0"/>
          </a:p>
          <a:p>
            <a:r>
              <a:rPr lang="ja-JP" altLang="en-US" sz="2800" dirty="0" smtClean="0"/>
              <a:t>３，熱平衡からのズレ　</a:t>
            </a:r>
            <a:r>
              <a:rPr lang="en-US" altLang="ja-JP" sz="2800" dirty="0" smtClean="0"/>
              <a:t>←</a:t>
            </a:r>
            <a:r>
              <a:rPr lang="ja-JP" altLang="en-US" sz="2800" dirty="0" smtClean="0"/>
              <a:t>　一次の電弱相転移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906" y="3773448"/>
            <a:ext cx="4451094" cy="279076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58" y="5604867"/>
            <a:ext cx="1448896" cy="517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0780"/>
            <a:ext cx="4692906" cy="22480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290426" y="0"/>
            <a:ext cx="82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Hisano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0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05255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Triple vertex in 2HDM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7" y="1923063"/>
            <a:ext cx="9144000" cy="51594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67" y="735859"/>
            <a:ext cx="9144000" cy="11872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508" y="5348903"/>
            <a:ext cx="2603500" cy="4572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113292" y="2855035"/>
            <a:ext cx="1669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ja-JP" dirty="0" smtClean="0"/>
              <a:t>Kanemura et al,</a:t>
            </a:r>
          </a:p>
          <a:p>
            <a:r>
              <a:rPr lang="hu-HU" altLang="ja-JP" dirty="0" smtClean="0"/>
              <a:t>Phys.Lett</a:t>
            </a:r>
            <a:r>
              <a:rPr lang="hu-HU" altLang="ja-JP" dirty="0"/>
              <a:t>. </a:t>
            </a:r>
            <a:r>
              <a:rPr lang="hu-HU" altLang="ja-JP" dirty="0" smtClean="0"/>
              <a:t>B606</a:t>
            </a:r>
          </a:p>
          <a:p>
            <a:r>
              <a:rPr lang="hu-HU" altLang="ja-JP" dirty="0" smtClean="0"/>
              <a:t> </a:t>
            </a:r>
            <a:r>
              <a:rPr lang="hu-HU" altLang="ja-JP" dirty="0"/>
              <a:t>(2005) 361-366 </a:t>
            </a:r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533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5772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Color assisted EWBG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0" y="1192374"/>
            <a:ext cx="9144000" cy="44073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761968"/>
            <a:ext cx="5245100" cy="8128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5516671"/>
            <a:ext cx="5534713" cy="138836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188200" y="178761"/>
            <a:ext cx="204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Cohen et al</a:t>
            </a:r>
          </a:p>
          <a:p>
            <a:r>
              <a:rPr lang="en-US" altLang="ja-JP" dirty="0" smtClean="0"/>
              <a:t>1203.2924 </a:t>
            </a:r>
            <a:r>
              <a:rPr lang="en-US" altLang="ja-JP" dirty="0"/>
              <a:t>[</a:t>
            </a:r>
            <a:r>
              <a:rPr lang="en-US" altLang="ja-JP" dirty="0" err="1"/>
              <a:t>hep-ph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85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Higgs inflation</a:t>
            </a:r>
            <a:r>
              <a:rPr kumimoji="1" lang="ja-JP" altLang="en-US" dirty="0" smtClean="0"/>
              <a:t>と</a:t>
            </a:r>
            <a:r>
              <a:rPr lang="ja-JP" altLang="en-US" dirty="0" smtClean="0"/>
              <a:t>は？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551723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メリット</a:t>
            </a:r>
            <a:r>
              <a:rPr kumimoji="1" lang="en-US" altLang="ja-JP" sz="2000" dirty="0" smtClean="0"/>
              <a:t>1: </a:t>
            </a:r>
            <a:r>
              <a:rPr lang="en-US" altLang="ja-JP" sz="2000" dirty="0" smtClean="0"/>
              <a:t>SM particle contents</a:t>
            </a:r>
            <a:r>
              <a:rPr lang="ja-JP" altLang="en-US" sz="2000" dirty="0" smtClean="0"/>
              <a:t>のみで説明可能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90921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メリット</a:t>
            </a:r>
            <a:r>
              <a:rPr lang="en-US" altLang="ja-JP" sz="2000" dirty="0"/>
              <a:t>2</a:t>
            </a:r>
            <a:r>
              <a:rPr kumimoji="1" lang="en-US" altLang="ja-JP" sz="2000" dirty="0" smtClean="0"/>
              <a:t>: Higgs</a:t>
            </a:r>
            <a:r>
              <a:rPr kumimoji="1" lang="ja-JP" altLang="en-US" sz="2000" dirty="0" smtClean="0"/>
              <a:t>の物理を明らかにすることで地上実験にて検証可能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41277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「</a:t>
            </a:r>
            <a:r>
              <a:rPr kumimoji="1" lang="en-US" altLang="ja-JP" sz="2000" dirty="0" smtClean="0"/>
              <a:t>Higgs = </a:t>
            </a:r>
            <a:r>
              <a:rPr kumimoji="1" lang="en-US" altLang="ja-JP" sz="2000" dirty="0" err="1" smtClean="0"/>
              <a:t>inflaton</a:t>
            </a:r>
            <a:r>
              <a:rPr kumimoji="1" lang="ja-JP" altLang="en-US" sz="2000" dirty="0" smtClean="0"/>
              <a:t>」とした</a:t>
            </a:r>
            <a:r>
              <a:rPr kumimoji="1" lang="en-US" altLang="ja-JP" sz="2000" dirty="0" smtClean="0"/>
              <a:t>slow-roll</a:t>
            </a:r>
            <a:r>
              <a:rPr kumimoji="1" lang="ja-JP" altLang="en-US" sz="2000" dirty="0" smtClean="0"/>
              <a:t>型</a:t>
            </a:r>
            <a:r>
              <a:rPr kumimoji="1" lang="en-US" altLang="ja-JP" sz="2000" dirty="0" smtClean="0"/>
              <a:t>inflation scenario</a:t>
            </a:r>
            <a:endParaRPr kumimoji="1" lang="ja-JP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580112" cy="6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1600" y="24208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Action </a:t>
            </a:r>
            <a:endParaRPr kumimoji="1"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82375" y="3265809"/>
            <a:ext cx="364331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835696" y="3212976"/>
            <a:ext cx="185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: Ricci scalar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40050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重力との大きな値を持つ</a:t>
            </a:r>
            <a:r>
              <a:rPr lang="en-US" altLang="ja-JP" sz="2000" dirty="0" smtClean="0"/>
              <a:t>non-minimal coupling</a:t>
            </a:r>
            <a:r>
              <a:rPr lang="ja-JP" altLang="en-US" sz="2000" dirty="0" smtClean="0"/>
              <a:t>を導入することにより、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s</a:t>
            </a:r>
            <a:r>
              <a:rPr lang="en-US" altLang="ja-JP" sz="2000" dirty="0" smtClean="0"/>
              <a:t>l</a:t>
            </a:r>
            <a:r>
              <a:rPr lang="en-US" altLang="ja-JP" sz="2000" dirty="0" smtClean="0"/>
              <a:t>ow</a:t>
            </a:r>
            <a:r>
              <a:rPr lang="en-US" altLang="ja-JP" sz="2000" dirty="0" smtClean="0"/>
              <a:t>-rolling</a:t>
            </a:r>
            <a:r>
              <a:rPr lang="ja-JP" altLang="en-US" sz="2000" dirty="0" smtClean="0"/>
              <a:t>と初期揺らぎの生成を実現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471295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dirty="0"/>
              <a:t>F. </a:t>
            </a:r>
            <a:r>
              <a:rPr lang="en-US" altLang="ja-JP" dirty="0" err="1" smtClean="0"/>
              <a:t>Berzukovand</a:t>
            </a:r>
            <a:r>
              <a:rPr lang="en-US" altLang="ja-JP" dirty="0" smtClean="0"/>
              <a:t> and </a:t>
            </a:r>
            <a:r>
              <a:rPr lang="en-US" altLang="ja-JP" dirty="0" err="1"/>
              <a:t>M.Shaposhinikov</a:t>
            </a:r>
            <a:r>
              <a:rPr lang="en-US" altLang="ja-JP" dirty="0"/>
              <a:t>, </a:t>
            </a:r>
            <a:r>
              <a:rPr lang="en-US" altLang="ja-JP" dirty="0" smtClean="0"/>
              <a:t>arXiv:0710.3755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13011" y="0"/>
            <a:ext cx="113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Yamanaka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53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dirty="0"/>
              <a:t>125GeV Higgs mass</a:t>
            </a:r>
            <a:r>
              <a:rPr lang="ja-JP" altLang="en-US" dirty="0"/>
              <a:t>との相性は？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8712968" cy="6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91681" y="5085184"/>
            <a:ext cx="1308322" cy="36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03848" y="5085184"/>
            <a:ext cx="594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: </a:t>
            </a:r>
            <a:r>
              <a:rPr lang="en-US" altLang="ja-JP" sz="2000" dirty="0"/>
              <a:t>theoretical uncertainty from higher order corrections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3728" y="59301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125GeV Higgs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はギリギリ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OK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2202" y="2996952"/>
            <a:ext cx="828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 coupling</a:t>
            </a:r>
            <a:r>
              <a:rPr kumimoji="1" lang="ja-JP" altLang="en-US" sz="2000" dirty="0" smtClean="0"/>
              <a:t>の</a:t>
            </a:r>
            <a:r>
              <a:rPr lang="en-US" altLang="ja-JP" sz="2000" dirty="0" smtClean="0"/>
              <a:t>running</a:t>
            </a:r>
            <a:r>
              <a:rPr lang="ja-JP" altLang="en-US" sz="2000" dirty="0" smtClean="0"/>
              <a:t>を含めて、</a:t>
            </a:r>
            <a:r>
              <a:rPr lang="en-US" altLang="ja-JP" sz="2000" dirty="0" smtClean="0"/>
              <a:t>effective Planck mass</a:t>
            </a:r>
            <a:r>
              <a:rPr lang="ja-JP" altLang="en-US" sz="2000" dirty="0" smtClean="0"/>
              <a:t>や</a:t>
            </a:r>
            <a:r>
              <a:rPr lang="en-US" altLang="ja-JP" sz="2000" dirty="0" smtClean="0"/>
              <a:t>Potential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running</a:t>
            </a:r>
            <a:endParaRPr kumimoji="1" lang="ja-JP" altLang="en-US" sz="2000" dirty="0"/>
          </a:p>
        </p:txBody>
      </p:sp>
      <p:sp>
        <p:nvSpPr>
          <p:cNvPr id="6" name="右矢印 5"/>
          <p:cNvSpPr/>
          <p:nvPr/>
        </p:nvSpPr>
        <p:spPr>
          <a:xfrm>
            <a:off x="612202" y="3524474"/>
            <a:ext cx="71943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3524474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n</a:t>
            </a:r>
            <a:r>
              <a:rPr kumimoji="1" lang="en-US" altLang="ja-JP" sz="2000" dirty="0" smtClean="0"/>
              <a:t>   </a:t>
            </a:r>
            <a:r>
              <a:rPr lang="en-US" altLang="ja-JP" sz="2000" dirty="0" smtClean="0"/>
              <a:t>&lt; 0.99</a:t>
            </a:r>
            <a:r>
              <a:rPr lang="ja-JP" altLang="en-US" sz="2000" dirty="0" smtClean="0"/>
              <a:t> を出せる</a:t>
            </a:r>
            <a:r>
              <a:rPr lang="en-US" altLang="ja-JP" sz="2000" dirty="0" smtClean="0"/>
              <a:t>Higgs mass (</a:t>
            </a:r>
            <a:r>
              <a:rPr lang="ja-JP" altLang="en-US" sz="2000" dirty="0" smtClean="0"/>
              <a:t>実際には</a:t>
            </a:r>
            <a:r>
              <a:rPr lang="en-US" altLang="ja-JP" sz="2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) </a:t>
            </a:r>
            <a:r>
              <a:rPr lang="ja-JP" altLang="en-US" sz="2000" dirty="0" smtClean="0"/>
              <a:t>の領域に予言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1680" y="359648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300698"/>
            <a:ext cx="828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Tree level Higgs inflation</a:t>
            </a:r>
            <a:r>
              <a:rPr lang="ja-JP" altLang="en-US" sz="2000" dirty="0" smtClean="0"/>
              <a:t>では、</a:t>
            </a:r>
            <a:r>
              <a:rPr lang="en-US" altLang="ja-JP" sz="2000" dirty="0" smtClean="0"/>
              <a:t>n   </a:t>
            </a:r>
            <a:r>
              <a:rPr lang="ja-JP" altLang="en-US" sz="2000" dirty="0" smtClean="0"/>
              <a:t>は標準模型パラメーターに依存せず一定</a:t>
            </a:r>
            <a:endParaRPr kumimoji="1" lang="en-US" altLang="ja-JP" sz="2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9912" y="13884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611560" y="1700808"/>
            <a:ext cx="71943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1757775"/>
            <a:ext cx="6624736" cy="37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Higgs mass</a:t>
            </a:r>
            <a:r>
              <a:rPr kumimoji="1" lang="ja-JP" altLang="en-US" dirty="0" smtClean="0"/>
              <a:t>に予言与えず、地上実験での検証も困難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13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125GeV Higgs mass</a:t>
            </a:r>
            <a:r>
              <a:rPr lang="ja-JP" altLang="en-US" dirty="0"/>
              <a:t>と</a:t>
            </a:r>
            <a:r>
              <a:rPr lang="ja-JP" altLang="en-US" dirty="0" smtClean="0"/>
              <a:t>の相性は？</a:t>
            </a:r>
            <a:endParaRPr kumimoji="1" lang="ja-JP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70020"/>
            <a:ext cx="5328592" cy="426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779912" y="1002214"/>
            <a:ext cx="524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 A. Simone, M. Hertzberg, and F. </a:t>
            </a:r>
            <a:r>
              <a:rPr kumimoji="1" lang="en-US" altLang="ja-JP" sz="1600" dirty="0" err="1" smtClean="0"/>
              <a:t>Wilczek</a:t>
            </a:r>
            <a:r>
              <a:rPr kumimoji="1" lang="en-US" altLang="ja-JP" sz="1600" dirty="0" smtClean="0"/>
              <a:t> , arXiv:0812.4946]</a:t>
            </a:r>
            <a:endParaRPr kumimoji="1" lang="ja-JP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31440"/>
            <a:ext cx="7668343" cy="39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27584" y="56211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宇宙観測から課されている制限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09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148064" y="188640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pectral index</a:t>
            </a:r>
            <a:br>
              <a:rPr kumimoji="1" lang="en-US" altLang="ja-JP" dirty="0" smtClean="0"/>
            </a:b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Higgs mass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127" y="116632"/>
            <a:ext cx="522753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4572000" y="215434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 F. </a:t>
            </a:r>
            <a:r>
              <a:rPr kumimoji="1" lang="en-US" altLang="ja-JP" sz="1600" dirty="0" err="1" smtClean="0"/>
              <a:t>Bezrukov</a:t>
            </a:r>
            <a:r>
              <a:rPr kumimoji="1" lang="en-US" altLang="ja-JP" sz="1600" dirty="0" smtClean="0"/>
              <a:t> and M. </a:t>
            </a:r>
            <a:r>
              <a:rPr kumimoji="1" lang="en-US" altLang="ja-JP" sz="1600" dirty="0" err="1" smtClean="0"/>
              <a:t>Shaposhnikov</a:t>
            </a:r>
            <a:r>
              <a:rPr kumimoji="1" lang="en-US" altLang="ja-JP" sz="1600" dirty="0" smtClean="0"/>
              <a:t> arXiv:0904.1537 ]</a:t>
            </a:r>
            <a:endParaRPr kumimoji="1" lang="ja-JP" alt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59183" y="3212976"/>
            <a:ext cx="440530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436096" y="3132257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 A. Simone, M. Hertzberg, and F. </a:t>
            </a:r>
            <a:r>
              <a:rPr kumimoji="1" lang="en-US" altLang="ja-JP" sz="1600" dirty="0" err="1" smtClean="0"/>
              <a:t>Wilczek</a:t>
            </a:r>
            <a:r>
              <a:rPr kumimoji="1" lang="en-US" altLang="ja-JP" sz="1600" dirty="0" smtClean="0"/>
              <a:t> arXiv:0812.4946]</a:t>
            </a:r>
            <a:endParaRPr kumimoji="1" lang="ja-JP" altLang="en-US" sz="1600" dirty="0"/>
          </a:p>
        </p:txBody>
      </p:sp>
      <p:pic>
        <p:nvPicPr>
          <p:cNvPr id="1026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85738" cy="1857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7551" y="372922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Running order</a:t>
            </a:r>
            <a:r>
              <a:rPr kumimoji="1" lang="ja-JP" altLang="en-US" sz="2000" dirty="0" smtClean="0"/>
              <a:t>や</a:t>
            </a:r>
            <a:r>
              <a:rPr lang="ja-JP" altLang="en-US" sz="2000" dirty="0" smtClean="0"/>
              <a:t>繰り込みの手法に大きく</a:t>
            </a:r>
            <a:r>
              <a:rPr kumimoji="1" lang="ja-JP" altLang="en-US" sz="2000" dirty="0" smtClean="0"/>
              <a:t>依存し、</a:t>
            </a:r>
            <a:r>
              <a:rPr lang="ja-JP" altLang="en-US" sz="2000" dirty="0"/>
              <a:t>結果</a:t>
            </a:r>
            <a:r>
              <a:rPr lang="ja-JP" altLang="en-US" sz="2000" dirty="0" smtClean="0"/>
              <a:t>が全く</a:t>
            </a:r>
            <a:r>
              <a:rPr kumimoji="1" lang="ja-JP" altLang="en-US" sz="2000" dirty="0" smtClean="0"/>
              <a:t>異なる</a:t>
            </a:r>
            <a:endParaRPr kumimoji="1" lang="ja-JP" altLang="en-US" sz="2000" dirty="0"/>
          </a:p>
        </p:txBody>
      </p:sp>
      <p:pic>
        <p:nvPicPr>
          <p:cNvPr id="9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85738" cy="1857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67551" y="480934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125GeV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Higgs</a:t>
            </a:r>
            <a:r>
              <a:rPr lang="ja-JP" altLang="en-US" sz="2000" dirty="0" smtClean="0"/>
              <a:t>が</a:t>
            </a:r>
            <a:r>
              <a:rPr lang="en-US" altLang="ja-JP" sz="2000" dirty="0" smtClean="0"/>
              <a:t>confirm</a:t>
            </a:r>
            <a:r>
              <a:rPr lang="ja-JP" altLang="en-US" sz="2000" dirty="0" smtClean="0"/>
              <a:t>され、</a:t>
            </a:r>
            <a:r>
              <a:rPr lang="en-US" altLang="ja-JP" sz="2000" dirty="0" smtClean="0"/>
              <a:t>Higgs inflation</a:t>
            </a:r>
            <a:r>
              <a:rPr lang="ja-JP" altLang="en-US" sz="2000" dirty="0" smtClean="0"/>
              <a:t>を信じるなら、計算方法を詰めるべき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04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補足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n_s</a:t>
            </a:r>
            <a:r>
              <a:rPr lang="ja-JP" altLang="en-US" dirty="0" smtClean="0"/>
              <a:t>計算の両者の違い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700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Comment from A. Simone, M. Hertzberg, and F. </a:t>
            </a:r>
            <a:r>
              <a:rPr kumimoji="1" lang="en-US" altLang="ja-JP" sz="2000" dirty="0" err="1" smtClean="0"/>
              <a:t>Wilczek</a:t>
            </a:r>
            <a:r>
              <a:rPr kumimoji="1" lang="en-US" altLang="ja-JP" sz="2000" dirty="0" smtClean="0"/>
              <a:t> arXiv:0812.4946</a:t>
            </a:r>
            <a:endParaRPr kumimoji="1"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9073008" cy="18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987824" y="3429000"/>
            <a:ext cx="61206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5496" y="4523521"/>
            <a:ext cx="468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716016" y="4293096"/>
            <a:ext cx="0" cy="230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716016" y="4293096"/>
            <a:ext cx="4392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987824" y="3429000"/>
            <a:ext cx="0" cy="230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5496" y="3659425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3074" idx="1"/>
          </p:cNvCxnSpPr>
          <p:nvPr/>
        </p:nvCxnSpPr>
        <p:spPr>
          <a:xfrm>
            <a:off x="35496" y="3616221"/>
            <a:ext cx="0" cy="907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9108504" y="3429000"/>
            <a:ext cx="0" cy="907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95536" y="54452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Ref. [32]  =  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19672" y="544522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[ F. </a:t>
            </a:r>
            <a:r>
              <a:rPr kumimoji="1" lang="en-US" altLang="ja-JP" sz="2000" dirty="0" err="1" smtClean="0"/>
              <a:t>Bezrukov</a:t>
            </a:r>
            <a:r>
              <a:rPr kumimoji="1" lang="en-US" altLang="ja-JP" sz="2000" dirty="0" smtClean="0"/>
              <a:t> and M. </a:t>
            </a:r>
            <a:r>
              <a:rPr kumimoji="1" lang="en-US" altLang="ja-JP" sz="2000" dirty="0" err="1" smtClean="0"/>
              <a:t>Shaposhnikov</a:t>
            </a:r>
            <a:r>
              <a:rPr kumimoji="1" lang="en-US" altLang="ja-JP" sz="2000" dirty="0" smtClean="0"/>
              <a:t> arXiv:0904.1537 ]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7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ルール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125GeV</a:t>
            </a:r>
            <a:r>
              <a:rPr lang="ja-JP" altLang="en-US" dirty="0" smtClean="0"/>
              <a:t>ヒッグスを宇宙論の観点で考える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「？？？」という問題を真剣に考えると次に見えるのは「？？？」実験で「？？？」である。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Higgs Portal Dark Matter (Nagata)</a:t>
            </a:r>
          </a:p>
          <a:p>
            <a:r>
              <a:rPr lang="en-US" altLang="ja-JP" dirty="0" smtClean="0"/>
              <a:t>Higgs Portal(?) Dark Radiation (</a:t>
            </a:r>
            <a:r>
              <a:rPr lang="en-US" altLang="ja-JP" dirty="0" err="1" smtClean="0"/>
              <a:t>Harigaya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Electroweak </a:t>
            </a:r>
            <a:r>
              <a:rPr lang="en-US" altLang="ja-JP" dirty="0" err="1" smtClean="0"/>
              <a:t>Baryogenesis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Hisano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Higgs Inflation (Yamanaka)</a:t>
            </a:r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2" y="414368"/>
            <a:ext cx="8642935" cy="60292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49797" y="6043522"/>
            <a:ext cx="643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P.Giardino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K.Kannike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M.Raidal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A.Strumia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arXiv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: 1203. 4254</a:t>
            </a:r>
            <a:endParaRPr kumimoji="1" lang="ja-JP" altLang="en-US" sz="2000" dirty="0">
              <a:solidFill>
                <a:srgbClr val="1F497D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57412" y="313768"/>
            <a:ext cx="321802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Invisible decay width</a:t>
            </a:r>
            <a:endParaRPr kumimoji="1" lang="ja-JP" altLang="en-US" sz="2800" dirty="0">
              <a:latin typeface="+mj-lt"/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6418" y="1106682"/>
            <a:ext cx="7391400" cy="774700"/>
          </a:xfrm>
          <a:prstGeom prst="rect">
            <a:avLst/>
          </a:prstGeom>
        </p:spPr>
      </p:pic>
      <p:pic>
        <p:nvPicPr>
          <p:cNvPr id="8" name="図 7" descr="da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-317506" y="2739840"/>
            <a:ext cx="4325478" cy="2883652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19627" y="2898041"/>
            <a:ext cx="4292600" cy="9271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85883" y="2519464"/>
            <a:ext cx="2232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1F497D"/>
                </a:solidFill>
                <a:latin typeface="+mj-lt"/>
              </a:rPr>
              <a:t>Partial Decay Width</a:t>
            </a:r>
            <a:endParaRPr kumimoji="1" lang="ja-JP" altLang="en-US" sz="2000" u="sng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09274" y="4138707"/>
            <a:ext cx="420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SM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の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Global fit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から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2σ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までずれてもよいとする</a:t>
            </a:r>
            <a:endParaRPr kumimoji="1" lang="ja-JP" altLang="en-US" sz="24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6781" y="6428008"/>
            <a:ext cx="643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P.Giardino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K.Kannike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M.Raidal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A.Strumia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arXiv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: 1203. 4254</a:t>
            </a:r>
            <a:endParaRPr kumimoji="1" lang="ja-JP" altLang="en-US" sz="2000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299200" y="2065991"/>
            <a:ext cx="1803400" cy="29210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908926" y="5322073"/>
            <a:ext cx="4381500" cy="3429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290426" y="0"/>
            <a:ext cx="84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Nagata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120f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12768" y="875712"/>
            <a:ext cx="3949229" cy="39444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44436" y="6198288"/>
            <a:ext cx="666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S.Kanemura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S.Matsumoto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T.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Nabeshima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, and </a:t>
            </a:r>
            <a:r>
              <a:rPr kumimoji="1" lang="en-US" altLang="ja-JP" sz="2000" dirty="0" err="1" smtClean="0">
                <a:solidFill>
                  <a:srgbClr val="1F497D"/>
                </a:solidFill>
                <a:latin typeface="+mj-lt"/>
              </a:rPr>
              <a:t>N.Okada</a:t>
            </a:r>
            <a:r>
              <a:rPr kumimoji="1" lang="en-US" altLang="ja-JP" sz="2000" dirty="0" smtClean="0">
                <a:solidFill>
                  <a:srgbClr val="1F497D"/>
                </a:solidFill>
                <a:latin typeface="+mj-lt"/>
              </a:rPr>
              <a:t> (2010)</a:t>
            </a:r>
            <a:endParaRPr kumimoji="1" lang="ja-JP" altLang="en-US" sz="20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472" y="475602"/>
            <a:ext cx="2845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1F497D"/>
                </a:solidFill>
                <a:latin typeface="ヒラギノ角ゴ Pro W3"/>
                <a:ea typeface="ヒラギノ角ゴ Pro W3"/>
                <a:cs typeface="ヒラギノ角ゴ Pro W3"/>
              </a:rPr>
              <a:t>Coupling</a:t>
            </a:r>
            <a:r>
              <a:rPr kumimoji="1" lang="ja-JP" altLang="en-US" sz="2000" u="sng" dirty="0" smtClean="0">
                <a:solidFill>
                  <a:srgbClr val="1F497D"/>
                </a:solidFill>
                <a:latin typeface="ヒラギノ角ゴ Pro W3"/>
                <a:ea typeface="ヒラギノ角ゴ Pro W3"/>
                <a:cs typeface="ヒラギノ角ゴ Pro W3"/>
              </a:rPr>
              <a:t>に対する制限</a:t>
            </a:r>
            <a:endParaRPr kumimoji="1" lang="ja-JP" altLang="en-US" sz="2000" u="sng" dirty="0">
              <a:solidFill>
                <a:srgbClr val="1F497D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pic>
        <p:nvPicPr>
          <p:cNvPr id="7" name="図 6" descr="decaywid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046" y="1092569"/>
            <a:ext cx="4175742" cy="3653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Dark Radiation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49279" y="0"/>
            <a:ext cx="99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Harigaya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Dark Radiation</a:t>
            </a: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58525"/>
            <a:ext cx="541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WMAP7 + ACBAR + ACT + SPR + SDSS-DR7</a:t>
            </a:r>
            <a:endParaRPr kumimoji="1" lang="ja-JP" alt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1944927" y="4198608"/>
            <a:ext cx="858054" cy="457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08952" y="4081200"/>
          <a:ext cx="2868612" cy="647700"/>
        </p:xfrm>
        <a:graphic>
          <a:graphicData uri="http://schemas.openxmlformats.org/presentationml/2006/ole">
            <p:oleObj spid="_x0000_s19458" name="Equation" r:id="rId3" imgW="1854200" imgH="4191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32136" y="4806850"/>
            <a:ext cx="4369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</a:t>
            </a:r>
            <a:r>
              <a:rPr kumimoji="1" lang="en-US" altLang="ja-JP" sz="1200" dirty="0" err="1" smtClean="0"/>
              <a:t>Archidiacono</a:t>
            </a:r>
            <a:r>
              <a:rPr kumimoji="1" lang="en-US" altLang="ja-JP" sz="1200" dirty="0" smtClean="0"/>
              <a:t>, E. Calabrese and A. </a:t>
            </a:r>
            <a:r>
              <a:rPr kumimoji="1" lang="en-US" altLang="ja-JP" sz="1200" dirty="0" err="1" smtClean="0"/>
              <a:t>Melchiorri</a:t>
            </a:r>
            <a:r>
              <a:rPr kumimoji="1" lang="en-US" altLang="ja-JP" sz="1200" dirty="0" smtClean="0"/>
              <a:t>  </a:t>
            </a:r>
            <a:r>
              <a:rPr kumimoji="1" lang="en-US" altLang="ja-JP" sz="1200" dirty="0" err="1" smtClean="0"/>
              <a:t>hep</a:t>
            </a:r>
            <a:r>
              <a:rPr kumimoji="1" lang="en-US" altLang="ja-JP" sz="1200" dirty="0" smtClean="0"/>
              <a:t>-ph 1109.2767</a:t>
            </a:r>
            <a:endParaRPr kumimoji="1" lang="ja-JP" altLang="en-US" sz="1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42895" y="1417637"/>
          <a:ext cx="4157508" cy="1030787"/>
        </p:xfrm>
        <a:graphic>
          <a:graphicData uri="http://schemas.openxmlformats.org/presentationml/2006/ole">
            <p:oleObj spid="_x0000_s19459" name="数式" r:id="rId4" imgW="1536700" imgH="38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背後にあるエネルギースケールを知りたい</a:t>
            </a:r>
            <a:endParaRPr lang="ja-JP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9290" y="1894894"/>
            <a:ext cx="554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とりあえず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 scale</a:t>
            </a:r>
            <a:r>
              <a:rPr kumimoji="1" lang="ja-JP" altLang="en-US" dirty="0" smtClean="0"/>
              <a:t>での</a:t>
            </a:r>
            <a:r>
              <a:rPr kumimoji="1" lang="en-US" altLang="ja-JP" dirty="0" smtClean="0"/>
              <a:t>effective operator</a:t>
            </a:r>
            <a:r>
              <a:rPr kumimoji="1" lang="ja-JP" altLang="en-US" dirty="0" smtClean="0"/>
              <a:t>を書いてみる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874" y="3168183"/>
            <a:ext cx="72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scalar</a:t>
            </a:r>
            <a:endParaRPr kumimoji="1" lang="ja-JP" alt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8754" y="2600455"/>
            <a:ext cx="1836875" cy="669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58744" y="2600455"/>
            <a:ext cx="1359492" cy="669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08754" y="3543793"/>
            <a:ext cx="2271212" cy="6696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840459" y="2600455"/>
            <a:ext cx="1197164" cy="669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658744" y="3543793"/>
            <a:ext cx="1538270" cy="66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290" y="4780707"/>
            <a:ext cx="9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fermion</a:t>
            </a:r>
            <a:endParaRPr kumimoji="1" lang="ja-JP" alt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405631" y="4759411"/>
            <a:ext cx="2253113" cy="66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4533" y="5987447"/>
            <a:ext cx="519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Thermal abundance</a:t>
            </a:r>
            <a:r>
              <a:rPr kumimoji="1" lang="ja-JP" altLang="en-US" dirty="0" smtClean="0"/>
              <a:t>を仮定して、</a:t>
            </a:r>
            <a:r>
              <a:rPr lang="en-US" altLang="ja-JP" dirty="0" smtClean="0"/>
              <a:t> cut off </a:t>
            </a:r>
            <a:r>
              <a:rPr lang="ja-JP" altLang="en-US" dirty="0" smtClean="0"/>
              <a:t>はいくらか？</a:t>
            </a:r>
            <a:endParaRPr kumimoji="1" lang="ja-JP" alt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062195" y="4758968"/>
            <a:ext cx="2269637" cy="6840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655527" y="4745011"/>
            <a:ext cx="2031273" cy="684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41870" y="5429011"/>
            <a:ext cx="5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tc.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エネルギースケール</a:t>
            </a:r>
            <a:endParaRPr lang="ja-JP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98341" y="1912078"/>
          <a:ext cx="7162800" cy="447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49764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Oparators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10^15 </a:t>
                      </a:r>
                      <a:r>
                        <a:rPr kumimoji="1" lang="en-US" altLang="ja-JP" baseline="0" dirty="0" err="1" smtClean="0"/>
                        <a:t>GeV</a:t>
                      </a:r>
                      <a:endParaRPr kumimoji="1" lang="ja-JP" altLang="en-US" baseline="0" dirty="0"/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 </a:t>
                      </a:r>
                      <a:r>
                        <a:rPr kumimoji="1" lang="en-US" altLang="ja-JP" dirty="0" err="1" smtClean="0"/>
                        <a:t>GeV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10^8 </a:t>
                      </a:r>
                      <a:r>
                        <a:rPr kumimoji="1" lang="en-US" altLang="ja-JP" dirty="0" err="1" smtClean="0"/>
                        <a:t>GeV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 </a:t>
                      </a:r>
                      <a:r>
                        <a:rPr kumimoji="1" lang="en-US" altLang="ja-JP" dirty="0" err="1" smtClean="0"/>
                        <a:t>GeV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764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eV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8754" y="2433526"/>
            <a:ext cx="1145576" cy="417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08754" y="2976739"/>
            <a:ext cx="847855" cy="417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08754" y="3920077"/>
            <a:ext cx="1416456" cy="417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208754" y="3446649"/>
            <a:ext cx="746617" cy="417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208754" y="4435376"/>
            <a:ext cx="959349" cy="417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220042" y="4926895"/>
            <a:ext cx="1405168" cy="4176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208754" y="5428237"/>
            <a:ext cx="917454" cy="417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416550" y="1978361"/>
            <a:ext cx="304800" cy="342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1191755" y="5929579"/>
            <a:ext cx="1433455" cy="43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49003" y="1423588"/>
            <a:ext cx="335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Decoupling temperature ~10MeV,</a:t>
            </a:r>
            <a:endParaRPr kumimoji="1" lang="ja-JP" alt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084831" y="1499049"/>
            <a:ext cx="1968325" cy="25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669</Words>
  <Application>Microsoft Macintosh PowerPoint</Application>
  <PresentationFormat>画面に合わせる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Office テーマ</vt:lpstr>
      <vt:lpstr>Equation</vt:lpstr>
      <vt:lpstr>数式</vt:lpstr>
      <vt:lpstr>125GeV Higgs Boson   --Cosmological viewpoint--</vt:lpstr>
      <vt:lpstr>ルール</vt:lpstr>
      <vt:lpstr>スライド 3</vt:lpstr>
      <vt:lpstr>スライド 4</vt:lpstr>
      <vt:lpstr>スライド 5</vt:lpstr>
      <vt:lpstr>Dark Radiation</vt:lpstr>
      <vt:lpstr>Dark Radiation</vt:lpstr>
      <vt:lpstr>背後にあるエネルギースケールを知りたい</vt:lpstr>
      <vt:lpstr>エネルギースケール</vt:lpstr>
      <vt:lpstr>TeV -&gt; Higgs ?</vt:lpstr>
      <vt:lpstr>Higgs invisible decayからの制限</vt:lpstr>
      <vt:lpstr>Electroweak baryogenesis</vt:lpstr>
      <vt:lpstr>Triple vertex in 2HDM </vt:lpstr>
      <vt:lpstr>Color assisted EWBG</vt:lpstr>
      <vt:lpstr>Higgs inflationとは？</vt:lpstr>
      <vt:lpstr>125GeV Higgs massとの相性は？</vt:lpstr>
      <vt:lpstr>125GeV Higgs massとの相性は？</vt:lpstr>
      <vt:lpstr>Spectral index とHiggs mass</vt:lpstr>
      <vt:lpstr>補足(n_s計算の両者の違い)</vt:lpstr>
    </vt:vector>
  </TitlesOfParts>
  <Company>名古屋大学大学院理学研究科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125GeV BEH Boson   --Cosmological viewpoint--</dc:title>
  <dc:creator>棚橋 誠治</dc:creator>
  <cp:lastModifiedBy>棚橋 誠治</cp:lastModifiedBy>
  <cp:revision>7</cp:revision>
  <dcterms:created xsi:type="dcterms:W3CDTF">2012-03-23T08:14:39Z</dcterms:created>
  <dcterms:modified xsi:type="dcterms:W3CDTF">2012-03-23T08:16:42Z</dcterms:modified>
</cp:coreProperties>
</file>