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8"/>
  </p:notesMasterIdLst>
  <p:handoutMasterIdLst>
    <p:handoutMasterId r:id="rId19"/>
  </p:handoutMasterIdLst>
  <p:sldIdLst>
    <p:sldId id="256" r:id="rId2"/>
    <p:sldId id="334" r:id="rId3"/>
    <p:sldId id="260" r:id="rId4"/>
    <p:sldId id="319" r:id="rId5"/>
    <p:sldId id="320" r:id="rId6"/>
    <p:sldId id="296" r:id="rId7"/>
    <p:sldId id="324" r:id="rId8"/>
    <p:sldId id="325" r:id="rId9"/>
    <p:sldId id="326" r:id="rId10"/>
    <p:sldId id="312" r:id="rId11"/>
    <p:sldId id="327" r:id="rId12"/>
    <p:sldId id="329" r:id="rId13"/>
    <p:sldId id="333" r:id="rId14"/>
    <p:sldId id="331" r:id="rId15"/>
    <p:sldId id="332" r:id="rId16"/>
    <p:sldId id="318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 scaleToFitPaper="1"/>
  <p:clrMru>
    <a:srgbClr val="00ADDC"/>
    <a:srgbClr val="EA15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94" autoAdjust="0"/>
    <p:restoredTop sz="85662" autoAdjust="0"/>
  </p:normalViewPr>
  <p:slideViewPr>
    <p:cSldViewPr>
      <p:cViewPr>
        <p:scale>
          <a:sx n="105" d="100"/>
          <a:sy n="105" d="100"/>
        </p:scale>
        <p:origin x="-192" y="8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2E78-69A0-2642-80FF-569C02A1E172}" type="datetimeFigureOut">
              <a:rPr lang="en-US" smtClean="0"/>
              <a:pPr/>
              <a:t>3/21/11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1C5DA-FC65-BC49-92B8-00B0A287A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3A93-B2C3-41B1-ABC3-3A198E78DD4D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C45A8-2FB8-4049-AFD2-FA28D3B3D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Deriving this term we can see how strong the signal is going to be. Any noise arising here comes from the fact we’re estimating from a sample of the data. This is the optimal bound at 1 </a:t>
            </a:r>
            <a:r>
              <a:rPr lang="el-GR" sz="1200" dirty="0" smtClean="0"/>
              <a:t>σ</a:t>
            </a:r>
            <a:r>
              <a:rPr lang="en-GB" sz="1200" dirty="0" smtClean="0"/>
              <a:t> significance.</a:t>
            </a:r>
          </a:p>
          <a:p>
            <a:endParaRPr lang="en-GB" sz="1200" dirty="0" smtClean="0"/>
          </a:p>
          <a:p>
            <a:r>
              <a:rPr lang="en-GB" sz="1200" dirty="0" smtClean="0"/>
              <a:t>It’s not instrumentation noise, this is accounted later. For now assume the instrumentation is perfect.</a:t>
            </a:r>
          </a:p>
          <a:p>
            <a:endParaRPr lang="en-GB" sz="1200" dirty="0" smtClean="0"/>
          </a:p>
          <a:p>
            <a:r>
              <a:rPr lang="en-GB" sz="1200" dirty="0" smtClean="0"/>
              <a:t>The angular</a:t>
            </a:r>
            <a:r>
              <a:rPr lang="en-GB" sz="1200" baseline="0" dirty="0" smtClean="0"/>
              <a:t> component ensures </a:t>
            </a:r>
            <a:r>
              <a:rPr lang="en-GB" sz="1200" baseline="0" dirty="0" err="1" smtClean="0"/>
              <a:t>wht</a:t>
            </a:r>
            <a:r>
              <a:rPr lang="en-GB" sz="1200" baseline="0" dirty="0" smtClean="0"/>
              <a:t> </a:t>
            </a:r>
            <a:r>
              <a:rPr lang="en-GB" sz="1200" baseline="0" dirty="0" err="1" smtClean="0"/>
              <a:t>trispectra</a:t>
            </a:r>
            <a:r>
              <a:rPr lang="en-GB" sz="1200" baseline="0" dirty="0" smtClean="0"/>
              <a:t> are possible and add geometrical weighting.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Physics is contain within T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As the physics is in the term T, the numerical code we’ve developed can be used for any </a:t>
            </a:r>
            <a:r>
              <a:rPr lang="en-GB" sz="1200" dirty="0" err="1" smtClean="0"/>
              <a:t>trispectrum</a:t>
            </a:r>
            <a:r>
              <a:rPr lang="en-GB" sz="1200" dirty="0" smtClean="0"/>
              <a:t> estimator.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was chosen due to simplicity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results could ne particularly large, but this is only start. Other type of inflation models could give larger </a:t>
            </a:r>
            <a:r>
              <a:rPr lang="en-US" baseline="0" dirty="0" err="1" smtClean="0"/>
              <a:t>g_NL</a:t>
            </a:r>
            <a:r>
              <a:rPr lang="en-US" baseline="0" dirty="0" smtClean="0"/>
              <a:t> signals. Link back to examples on the previous slide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delta function ensures the shape is </a:t>
            </a:r>
            <a:r>
              <a:rPr lang="en-US" dirty="0" err="1" smtClean="0"/>
              <a:t>quadilateral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All models split to two components</a:t>
            </a:r>
          </a:p>
          <a:p>
            <a:endParaRPr lang="en-US" dirty="0" smtClean="0"/>
          </a:p>
          <a:p>
            <a:r>
              <a:rPr lang="en-US" dirty="0" smtClean="0"/>
              <a:t>Unconnected terms, </a:t>
            </a:r>
            <a:r>
              <a:rPr lang="en-US" dirty="0" err="1" smtClean="0"/>
              <a:t>Taunl</a:t>
            </a:r>
            <a:r>
              <a:rPr lang="en-US" dirty="0" smtClean="0"/>
              <a:t> and </a:t>
            </a:r>
            <a:r>
              <a:rPr lang="en-US" dirty="0" err="1" smtClean="0"/>
              <a:t>fnl</a:t>
            </a:r>
            <a:r>
              <a:rPr lang="en-US" dirty="0" smtClean="0"/>
              <a:t> in local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 err="1" smtClean="0"/>
              <a:t>Taunl</a:t>
            </a:r>
            <a:r>
              <a:rPr lang="en-US" dirty="0" smtClean="0"/>
              <a:t> to 0 -&gt; Introduce</a:t>
            </a:r>
            <a:r>
              <a:rPr lang="en-US" baseline="0" dirty="0" smtClean="0"/>
              <a:t> concept of correlation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geometrical component can be expressed in terms of Legendre</a:t>
            </a:r>
            <a:r>
              <a:rPr lang="en-GB" sz="1200" baseline="0" dirty="0" smtClean="0"/>
              <a:t> Polynomials and Wigner 3j symbols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45A8-2FB8-4049-AFD2-FA28D3B3D28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54CD78-79C3-4ED1-B58A-780E46C49372}" type="datetimeFigureOut">
              <a:rPr lang="en-US" smtClean="0"/>
              <a:pPr/>
              <a:t>3/21/11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0D1CE3-E489-4CB5-9F17-82C2B283C39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4" Type="http://schemas.openxmlformats.org/officeDocument/2006/relationships/image" Target="../media/image36.png"/><Relationship Id="rId10" Type="http://schemas.openxmlformats.org/officeDocument/2006/relationships/image" Target="../media/image42.png"/><Relationship Id="rId5" Type="http://schemas.openxmlformats.org/officeDocument/2006/relationships/image" Target="../media/image37.pdf"/><Relationship Id="rId7" Type="http://schemas.openxmlformats.org/officeDocument/2006/relationships/image" Target="../media/image39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9" Type="http://schemas.openxmlformats.org/officeDocument/2006/relationships/image" Target="../media/image41.pdf"/><Relationship Id="rId3" Type="http://schemas.openxmlformats.org/officeDocument/2006/relationships/image" Target="../media/image35.pdf"/><Relationship Id="rId6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45.pdf"/><Relationship Id="rId7" Type="http://schemas.openxmlformats.org/officeDocument/2006/relationships/image" Target="../media/image4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4" Type="http://schemas.openxmlformats.org/officeDocument/2006/relationships/image" Target="../media/image50.png"/><Relationship Id="rId10" Type="http://schemas.openxmlformats.org/officeDocument/2006/relationships/image" Target="../media/image17.png"/><Relationship Id="rId5" Type="http://schemas.openxmlformats.org/officeDocument/2006/relationships/image" Target="../media/image51.pdf"/><Relationship Id="rId7" Type="http://schemas.openxmlformats.org/officeDocument/2006/relationships/image" Target="../media/image53.pdf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9" Type="http://schemas.openxmlformats.org/officeDocument/2006/relationships/image" Target="../media/image16.pdf"/><Relationship Id="rId3" Type="http://schemas.openxmlformats.org/officeDocument/2006/relationships/image" Target="../media/image49.pdf"/><Relationship Id="rId6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df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9" Type="http://schemas.openxmlformats.org/officeDocument/2006/relationships/image" Target="../media/image17.png"/><Relationship Id="rId3" Type="http://schemas.openxmlformats.org/officeDocument/2006/relationships/image" Target="../media/image44.png"/><Relationship Id="rId6" Type="http://schemas.openxmlformats.org/officeDocument/2006/relationships/image" Target="../media/image57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jpeg"/><Relationship Id="rId6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df"/><Relationship Id="rId5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7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df"/><Relationship Id="rId5" Type="http://schemas.openxmlformats.org/officeDocument/2006/relationships/image" Target="../media/image16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6" Type="http://schemas.openxmlformats.org/officeDocument/2006/relationships/image" Target="../media/image21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4" Type="http://schemas.openxmlformats.org/officeDocument/2006/relationships/image" Target="../media/image24.png"/><Relationship Id="rId10" Type="http://schemas.openxmlformats.org/officeDocument/2006/relationships/image" Target="../media/image30.png"/><Relationship Id="rId5" Type="http://schemas.openxmlformats.org/officeDocument/2006/relationships/image" Target="../media/image25.png"/><Relationship Id="rId7" Type="http://schemas.openxmlformats.org/officeDocument/2006/relationships/image" Target="../media/image27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29.png"/><Relationship Id="rId3" Type="http://schemas.openxmlformats.org/officeDocument/2006/relationships/image" Target="../media/image23.png"/><Relationship Id="rId6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500" dirty="0" smtClean="0"/>
              <a:t>Developing </a:t>
            </a:r>
            <a:r>
              <a:rPr lang="en-GB" sz="3500" dirty="0" err="1" smtClean="0"/>
              <a:t>Trispectrum</a:t>
            </a:r>
            <a:r>
              <a:rPr lang="en-GB" sz="3500" dirty="0" smtClean="0"/>
              <a:t> Estimators to measure non-</a:t>
            </a:r>
            <a:r>
              <a:rPr lang="en-GB" sz="3500" dirty="0" err="1" smtClean="0"/>
              <a:t>Gaussianity</a:t>
            </a:r>
            <a:r>
              <a:rPr lang="en-GB" sz="3500" dirty="0" smtClean="0"/>
              <a:t> in the CMB</a:t>
            </a:r>
            <a:endParaRPr lang="en-GB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Dominic Galliano</a:t>
            </a:r>
          </a:p>
          <a:p>
            <a:endParaRPr lang="en-GB" dirty="0" smtClean="0"/>
          </a:p>
          <a:p>
            <a:r>
              <a:rPr lang="en-GB" sz="2400" dirty="0" smtClean="0"/>
              <a:t>Supervisors: Rob Crittenden &amp; Kazuya Koyama</a:t>
            </a:r>
            <a:endParaRPr lang="en-GB" sz="2400" dirty="0"/>
          </a:p>
        </p:txBody>
      </p:sp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800600"/>
            <a:ext cx="1428918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400" y="5791200"/>
            <a:ext cx="8509254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YITP, Kyoto, Monday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March 2011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Optimal Estimator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748" y="1752600"/>
            <a:ext cx="9751252" cy="5357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Creminelli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(JCAP 05 </a:t>
            </a:r>
            <a:r>
              <a:rPr lang="en-GB" sz="2000" baseline="0" dirty="0" smtClean="0"/>
              <a:t>(2006)</a:t>
            </a:r>
            <a:r>
              <a:rPr lang="en-GB" sz="2000" dirty="0" smtClean="0"/>
              <a:t> 04) introduced a linear term to correct for anisotropic noise for the </a:t>
            </a:r>
            <a:r>
              <a:rPr lang="en-GB" sz="2000" dirty="0" err="1" smtClean="0"/>
              <a:t>bipectrum</a:t>
            </a:r>
            <a:r>
              <a:rPr lang="en-GB" sz="2000" dirty="0" smtClean="0"/>
              <a:t> estimator.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2000" dirty="0" smtClean="0"/>
              <a:t>This linear correction term can also be derived by deriving the estimator from the </a:t>
            </a:r>
            <a:r>
              <a:rPr lang="en-GB" sz="2000" dirty="0" err="1" smtClean="0"/>
              <a:t>Edgeworth</a:t>
            </a:r>
            <a:r>
              <a:rPr lang="en-GB" sz="2000" dirty="0" smtClean="0"/>
              <a:t> expansion of the probability distribution function of the </a:t>
            </a:r>
            <a:r>
              <a:rPr lang="en-GB" sz="2000" dirty="0" err="1" smtClean="0"/>
              <a:t>a</a:t>
            </a:r>
            <a:r>
              <a:rPr lang="en-GB" sz="2000" baseline="-25000" dirty="0" err="1" smtClean="0"/>
              <a:t>lm</a:t>
            </a:r>
            <a:r>
              <a:rPr lang="en-GB" sz="2000" dirty="0" err="1" smtClean="0"/>
              <a:t>’s</a:t>
            </a:r>
            <a:r>
              <a:rPr lang="en-GB" sz="2000" dirty="0" smtClean="0"/>
              <a:t>. This work for small levels of non-</a:t>
            </a:r>
            <a:r>
              <a:rPr lang="en-GB" sz="2000" dirty="0" err="1" smtClean="0"/>
              <a:t>Gaussianity</a:t>
            </a:r>
            <a:r>
              <a:rPr lang="en-GB" sz="2000" dirty="0" smtClean="0"/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2000" dirty="0" smtClean="0"/>
              <a:t>This gives: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2000" dirty="0" smtClean="0"/>
              <a:t>Here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GB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6800" y="4191000"/>
            <a:ext cx="7696200" cy="61187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828800" y="5257800"/>
            <a:ext cx="7886700" cy="5207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200400" y="5867400"/>
            <a:ext cx="65532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295400" y="6388100"/>
            <a:ext cx="3251200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Going back to the derivation of the estimator, it is possible to show that the Signal to Noise is proportional to the normalisation.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The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 is then split into it’s angular dependence and the reduced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:</a:t>
            </a:r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Here the angular component now depends on L. It is made up of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6921" y="428604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Normalisation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0650" y="2667001"/>
            <a:ext cx="4251325" cy="75247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6900" y="4419601"/>
            <a:ext cx="4437063" cy="790575"/>
          </a:xfrm>
          <a:prstGeom prst="rect">
            <a:avLst/>
          </a:prstGeom>
          <a:noFill/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5700" y="5943601"/>
            <a:ext cx="5200650" cy="560423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600200" y="2667000"/>
            <a:ext cx="22225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/>
          <a:lstStyle/>
          <a:p>
            <a:r>
              <a:rPr lang="en-GB" dirty="0" smtClean="0"/>
              <a:t>Signal to Noise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All the physics is contained in              . For the local model: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Where the functions are defined: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The range of the </a:t>
            </a:r>
            <a:r>
              <a:rPr lang="en-GB" sz="2000" dirty="0" err="1" smtClean="0"/>
              <a:t>l</a:t>
            </a:r>
            <a:r>
              <a:rPr lang="en-GB" sz="2000" dirty="0" smtClean="0"/>
              <a:t> summation depends on which instrument is used. For WMAP, </a:t>
            </a:r>
            <a:r>
              <a:rPr lang="en-GB" sz="2000" dirty="0" err="1" smtClean="0"/>
              <a:t>l</a:t>
            </a:r>
            <a:r>
              <a:rPr lang="en-GB" sz="2000" dirty="0" smtClean="0"/>
              <a:t> is summed to a maximum of 500. With Planck it is hoped to reach 1500. The larger the range of </a:t>
            </a:r>
            <a:r>
              <a:rPr lang="en-GB" sz="2000" dirty="0" err="1" smtClean="0"/>
              <a:t>l</a:t>
            </a:r>
            <a:r>
              <a:rPr lang="en-GB" sz="2000" dirty="0" smtClean="0"/>
              <a:t>, the more </a:t>
            </a:r>
            <a:r>
              <a:rPr lang="en-GB" sz="2000" dirty="0" err="1" smtClean="0"/>
              <a:t>trispectra</a:t>
            </a:r>
            <a:r>
              <a:rPr lang="en-GB" sz="2000" dirty="0" smtClean="0"/>
              <a:t> you have, the stronger the signal will be.</a:t>
            </a:r>
          </a:p>
          <a:p>
            <a:endParaRPr lang="en-GB" sz="2000" dirty="0" smtClean="0"/>
          </a:p>
          <a:p>
            <a:r>
              <a:rPr lang="en-GB" sz="2000" dirty="0" smtClean="0"/>
              <a:t>Current variance on our Estimator, using WMAP on our local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is:</a:t>
            </a:r>
            <a:br>
              <a:rPr lang="en-GB" sz="2000" dirty="0" smtClean="0"/>
            </a:br>
            <a:r>
              <a:rPr lang="en-GB" sz="2000" dirty="0" smtClean="0"/>
              <a:t>                                       </a:t>
            </a:r>
            <a:r>
              <a:rPr lang="en-GB" sz="2000" dirty="0" err="1" smtClean="0"/>
              <a:t>Δg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=3.92 </a:t>
            </a:r>
            <a:r>
              <a:rPr lang="en-GB" sz="2000" dirty="0" err="1" smtClean="0"/>
              <a:t>x</a:t>
            </a:r>
            <a:r>
              <a:rPr lang="en-GB" sz="2000" dirty="0" smtClean="0"/>
              <a:t> 10</a:t>
            </a:r>
            <a:r>
              <a:rPr lang="en-GB" sz="2000" baseline="30000" dirty="0" smtClean="0"/>
              <a:t>5</a:t>
            </a:r>
            <a:r>
              <a:rPr lang="en-GB" sz="2000" dirty="0" smtClean="0"/>
              <a:t>   </a:t>
            </a:r>
          </a:p>
          <a:p>
            <a:endParaRPr lang="en-GB" sz="2000" dirty="0" smtClean="0"/>
          </a:p>
          <a:p>
            <a:r>
              <a:rPr lang="en-GB" sz="2000" dirty="0" smtClean="0"/>
              <a:t>Of same order as          </a:t>
            </a:r>
            <a:r>
              <a:rPr lang="en-GB" sz="2000" dirty="0" err="1" smtClean="0"/>
              <a:t>Δg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= 5.35 </a:t>
            </a:r>
            <a:r>
              <a:rPr lang="en-GB" sz="2000" dirty="0" err="1" smtClean="0"/>
              <a:t>x</a:t>
            </a:r>
            <a:r>
              <a:rPr lang="en-GB" sz="2000" dirty="0" smtClean="0"/>
              <a:t> 10</a:t>
            </a:r>
            <a:r>
              <a:rPr lang="en-GB" sz="2000" baseline="30000" dirty="0" smtClean="0"/>
              <a:t>5  </a:t>
            </a:r>
            <a:r>
              <a:rPr lang="en-GB" sz="2000" dirty="0" smtClean="0"/>
              <a:t>(Fergusson et al.)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83200" y="3352801"/>
            <a:ext cx="3549650" cy="562775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0400" y="3505200"/>
            <a:ext cx="3910118" cy="31115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568450" y="2438400"/>
            <a:ext cx="5723467" cy="3048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886200" y="1981200"/>
            <a:ext cx="839258" cy="241300"/>
          </a:xfrm>
          <a:prstGeom prst="rect">
            <a:avLst/>
          </a:prstGeom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838200"/>
            <a:ext cx="4437063" cy="79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Adding this up….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CMB Fast is used to generate </a:t>
            </a:r>
            <a:r>
              <a:rPr lang="en-GB" sz="2000" dirty="0" err="1" smtClean="0"/>
              <a:t>bessel</a:t>
            </a:r>
            <a:r>
              <a:rPr lang="en-GB" sz="2000" dirty="0" smtClean="0"/>
              <a:t> and transfer functions. These functions are then used to calculate          and         .</a:t>
            </a:r>
          </a:p>
          <a:p>
            <a:endParaRPr lang="en-GB" sz="2000" dirty="0" smtClean="0"/>
          </a:p>
          <a:p>
            <a:r>
              <a:rPr lang="en-GB" sz="2000" dirty="0" smtClean="0"/>
              <a:t>These are combined to               . All these integral step sizes, and the range of the </a:t>
            </a:r>
            <a:r>
              <a:rPr lang="en-GB" sz="2000" dirty="0" err="1" smtClean="0"/>
              <a:t>k</a:t>
            </a:r>
            <a:r>
              <a:rPr lang="en-GB" sz="2000" dirty="0" smtClean="0"/>
              <a:t> integral have been tested for convergence and optimisation.</a:t>
            </a:r>
          </a:p>
          <a:p>
            <a:endParaRPr lang="en-GB" sz="2000" dirty="0" smtClean="0"/>
          </a:p>
          <a:p>
            <a:r>
              <a:rPr lang="en-GB" sz="2000" dirty="0" smtClean="0"/>
              <a:t>New code for generating the Wigner-3j symbols has been written.</a:t>
            </a:r>
          </a:p>
          <a:p>
            <a:endParaRPr lang="en-GB" sz="2000" dirty="0" smtClean="0"/>
          </a:p>
          <a:p>
            <a:r>
              <a:rPr lang="en-GB" sz="2000" dirty="0" smtClean="0"/>
              <a:t>New loops for summing all the l’s and L have been developed to take into account any symmetries we can use from </a:t>
            </a:r>
            <a:r>
              <a:rPr lang="en-GB" sz="2000" dirty="0" err="1" smtClean="0"/>
              <a:t>l</a:t>
            </a:r>
            <a:r>
              <a:rPr lang="en-GB" sz="2000" dirty="0" smtClean="0"/>
              <a:t>-space. It has been tested against some analytical result for low </a:t>
            </a:r>
            <a:r>
              <a:rPr lang="en-GB" sz="2000" dirty="0" err="1" smtClean="0"/>
              <a:t>l</a:t>
            </a:r>
            <a:r>
              <a:rPr lang="en-GB" sz="2000" dirty="0" smtClean="0"/>
              <a:t> using </a:t>
            </a:r>
            <a:r>
              <a:rPr lang="en-GB" sz="2000" dirty="0" err="1" smtClean="0"/>
              <a:t>Sach’s</a:t>
            </a:r>
            <a:r>
              <a:rPr lang="en-GB" sz="2000" dirty="0" smtClean="0"/>
              <a:t> Wolfe approximations.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The code can run on a dual core processor for an </a:t>
            </a:r>
            <a:r>
              <a:rPr lang="en-GB" sz="2000" dirty="0" err="1" smtClean="0"/>
              <a:t>l</a:t>
            </a:r>
            <a:r>
              <a:rPr lang="en-GB" sz="2000" baseline="-25000" dirty="0" err="1" smtClean="0"/>
              <a:t>max</a:t>
            </a:r>
            <a:r>
              <a:rPr lang="en-GB" sz="2000" dirty="0" smtClean="0"/>
              <a:t> of about 500. As it scales at about l</a:t>
            </a:r>
            <a:r>
              <a:rPr lang="en-GB" sz="2000" baseline="30000" dirty="0" smtClean="0"/>
              <a:t>5 </a:t>
            </a:r>
            <a:r>
              <a:rPr lang="en-GB" sz="2000" dirty="0" smtClean="0"/>
              <a:t>, a super computer is required. SCIAMA has just been installed in Portsmouth. SCIAMA has 1008 cores.  </a:t>
            </a:r>
          </a:p>
          <a:p>
            <a:endParaRPr lang="en-GB" sz="2000" dirty="0" smtClean="0"/>
          </a:p>
          <a:p>
            <a:r>
              <a:rPr lang="en-GB" sz="2000" dirty="0" smtClean="0"/>
              <a:t>The code is currently being rewritten and tested using </a:t>
            </a:r>
            <a:r>
              <a:rPr lang="en-GB" sz="2000" dirty="0" err="1" smtClean="0"/>
              <a:t>OpenMPI</a:t>
            </a:r>
            <a:r>
              <a:rPr lang="en-GB" sz="2000" dirty="0" smtClean="0"/>
              <a:t> to run on SCIAMA.    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838200"/>
            <a:ext cx="4437063" cy="790575"/>
          </a:xfrm>
          <a:prstGeom prst="rect">
            <a:avLst/>
          </a:prstGeom>
          <a:noFill/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71600" y="2133600"/>
            <a:ext cx="406400" cy="215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86000" y="2133600"/>
            <a:ext cx="419100" cy="215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43200" y="2743200"/>
            <a:ext cx="609600" cy="175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/>
          <a:lstStyle/>
          <a:p>
            <a:r>
              <a:rPr lang="en-GB" dirty="0" smtClean="0"/>
              <a:t>Signal to Noise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2051" name="Picture 3" descr="N:\Configs\Desktop\SNBeamandNo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963" y="1857364"/>
            <a:ext cx="7027069" cy="45148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5168" y="1857365"/>
            <a:ext cx="546894" cy="61912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2559" y="3214686"/>
            <a:ext cx="732631" cy="8382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520" y="6357958"/>
            <a:ext cx="474663" cy="304800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838200"/>
            <a:ext cx="4437063" cy="79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Finish off technical bugs on SCIAMA and generate the variance for the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local estimator for Planck. (Back of the envelopes calculations suggest an order of </a:t>
            </a:r>
            <a:r>
              <a:rPr lang="en-GB" sz="2000" dirty="0" err="1" smtClean="0"/>
              <a:t>magnitutde</a:t>
            </a:r>
            <a:r>
              <a:rPr lang="en-GB" sz="2000" dirty="0" smtClean="0"/>
              <a:t> improvement)</a:t>
            </a:r>
          </a:p>
          <a:p>
            <a:endParaRPr lang="en-GB" sz="2000" dirty="0" smtClean="0"/>
          </a:p>
          <a:p>
            <a:r>
              <a:rPr lang="en-GB" sz="2000" dirty="0" smtClean="0"/>
              <a:t>Analyse WMAP data and generate a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local estimate using Fast Statistic Maps and compare against Fergusson et al.’s mode decomposition estimate.</a:t>
            </a:r>
          </a:p>
          <a:p>
            <a:endParaRPr lang="en-GB" sz="2000" dirty="0" smtClean="0"/>
          </a:p>
          <a:p>
            <a:r>
              <a:rPr lang="en-GB" sz="2000" dirty="0" smtClean="0"/>
              <a:t>Correlate different local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 estimators, such as one for </a:t>
            </a:r>
            <a:r>
              <a:rPr lang="el-GR" sz="2000" dirty="0" smtClean="0"/>
              <a:t>τ</a:t>
            </a:r>
            <a:r>
              <a:rPr lang="en-GB" sz="2000" baseline="-25000" dirty="0" smtClean="0"/>
              <a:t>NL</a:t>
            </a:r>
            <a:r>
              <a:rPr lang="en-GB" sz="2000" dirty="0" smtClean="0"/>
              <a:t> and the connected terms.  </a:t>
            </a:r>
          </a:p>
          <a:p>
            <a:endParaRPr lang="en-GB" sz="2000" dirty="0" smtClean="0"/>
          </a:p>
          <a:p>
            <a:r>
              <a:rPr lang="en-GB" sz="2000" dirty="0" smtClean="0"/>
              <a:t>Calculate the variance for other current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estimators, such as </a:t>
            </a:r>
            <a:r>
              <a:rPr lang="en-GB" sz="2000" dirty="0" err="1" smtClean="0"/>
              <a:t>Shuntaro’s</a:t>
            </a:r>
            <a:r>
              <a:rPr lang="en-GB" sz="2000" dirty="0" smtClean="0"/>
              <a:t> and Kazuya’s estimator for an equilateral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baseline="-25000" dirty="0" smtClean="0"/>
              <a:t>.  </a:t>
            </a:r>
            <a:r>
              <a:rPr lang="en-GB" sz="2000" dirty="0" smtClean="0"/>
              <a:t>This estimator correlates with DBI inflation prediction.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Start work correlating estimators from different theories, such as the local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estimator and the equilateral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estimator..</a:t>
            </a:r>
          </a:p>
          <a:p>
            <a:endParaRPr lang="en-GB" sz="2000" dirty="0" smtClean="0"/>
          </a:p>
          <a:p>
            <a:r>
              <a:rPr lang="en-GB" sz="2000" dirty="0" smtClean="0"/>
              <a:t>Correlation functions: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867400"/>
            <a:ext cx="3931444" cy="78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 have justified the use of analysis of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 in the CMB to constrain early universe theories.</a:t>
            </a:r>
          </a:p>
          <a:p>
            <a:endParaRPr lang="en-GB" sz="2000" dirty="0" smtClean="0"/>
          </a:p>
          <a:p>
            <a:r>
              <a:rPr lang="en-GB" sz="2000" dirty="0" smtClean="0"/>
              <a:t>Summarised the current local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estimators and results of these estimators. </a:t>
            </a:r>
          </a:p>
          <a:p>
            <a:endParaRPr lang="en-GB" sz="2000" dirty="0" smtClean="0"/>
          </a:p>
          <a:p>
            <a:r>
              <a:rPr lang="en-GB" sz="2000" dirty="0" smtClean="0"/>
              <a:t>Given a brief overview on how we can build en estimator for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using the fast statistic method.</a:t>
            </a:r>
          </a:p>
          <a:p>
            <a:endParaRPr lang="en-GB" sz="2000" dirty="0" smtClean="0"/>
          </a:p>
          <a:p>
            <a:r>
              <a:rPr lang="en-GB" sz="2000" dirty="0" smtClean="0"/>
              <a:t>Shown how we calculate the variance for estimators, and mentioned the practical issues when doing this calculation using numerical methods.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Given a summary of how we can use the numerical code we have to extend to give a greater number of results.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Answer the question; “Why use the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?”</a:t>
            </a:r>
          </a:p>
          <a:p>
            <a:endParaRPr lang="en-GB" sz="2000" dirty="0" smtClean="0"/>
          </a:p>
          <a:p>
            <a:r>
              <a:rPr lang="en-GB" sz="2000" dirty="0" smtClean="0"/>
              <a:t>Summarise the current local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estimators and WMAP results of these estimators. </a:t>
            </a:r>
          </a:p>
          <a:p>
            <a:endParaRPr lang="en-GB" sz="2000" dirty="0" smtClean="0"/>
          </a:p>
          <a:p>
            <a:r>
              <a:rPr lang="en-GB" sz="2000" dirty="0" smtClean="0"/>
              <a:t>Give a brief overview on building en estimator for local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using the fast statistic method.</a:t>
            </a:r>
          </a:p>
          <a:p>
            <a:endParaRPr lang="en-GB" sz="2000" dirty="0" smtClean="0"/>
          </a:p>
          <a:p>
            <a:r>
              <a:rPr lang="en-GB" sz="2000" dirty="0" smtClean="0"/>
              <a:t>Shown how we calculate the variance for estimators, and detail practical issues of doing this calculation using numerical methods for Planck.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Give a summary of how we can use the numerical code and extend to a greater number of estimators.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Why use the </a:t>
            </a:r>
            <a:r>
              <a:rPr lang="en-GB" dirty="0" err="1" smtClean="0"/>
              <a:t>trispectrum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562" y="1752601"/>
            <a:ext cx="9348788" cy="4876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From a statistical perspective, why not? Thanks to Planck, we can get significant improvements on the bounds.</a:t>
            </a:r>
          </a:p>
          <a:p>
            <a:endParaRPr lang="en-GB" sz="2000" dirty="0" smtClean="0"/>
          </a:p>
          <a:p>
            <a:r>
              <a:rPr lang="en-GB" sz="2000" dirty="0" smtClean="0"/>
              <a:t>The set of all possible                                        </a:t>
            </a:r>
            <a:r>
              <a:rPr lang="en-GB" sz="1800" dirty="0" smtClean="0"/>
              <a:t>contains different information to that of                                 . Introduces two new parameters, </a:t>
            </a:r>
            <a:r>
              <a:rPr lang="en-GB" sz="1800" dirty="0" err="1" smtClean="0"/>
              <a:t>g</a:t>
            </a:r>
            <a:r>
              <a:rPr lang="en-GB" sz="1800" baseline="-25000" dirty="0" err="1" smtClean="0"/>
              <a:t>NL</a:t>
            </a:r>
            <a:r>
              <a:rPr lang="en-GB" sz="1800" dirty="0" smtClean="0"/>
              <a:t> and </a:t>
            </a:r>
            <a:r>
              <a:rPr lang="el-GR" sz="1800" dirty="0" smtClean="0"/>
              <a:t>τ</a:t>
            </a:r>
            <a:r>
              <a:rPr lang="en-GB" sz="1800" baseline="-25000" dirty="0" smtClean="0"/>
              <a:t>NL</a:t>
            </a:r>
            <a:r>
              <a:rPr lang="en-GB" sz="1800" dirty="0" smtClean="0"/>
              <a:t>.     </a:t>
            </a:r>
            <a:endParaRPr lang="en-GB" sz="800" dirty="0" smtClean="0"/>
          </a:p>
          <a:p>
            <a:endParaRPr lang="en-GB" sz="2000" dirty="0" smtClean="0"/>
          </a:p>
          <a:p>
            <a:r>
              <a:rPr lang="en-GB" sz="2000" dirty="0" smtClean="0"/>
              <a:t>From a theoretical perspective, there are now early universe models which have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predictions which are larger than </a:t>
            </a:r>
            <a:r>
              <a:rPr lang="en-GB" sz="2000" dirty="0" err="1" smtClean="0"/>
              <a:t>f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:</a:t>
            </a:r>
          </a:p>
          <a:p>
            <a:endParaRPr lang="en-GB" sz="2000" dirty="0" smtClean="0"/>
          </a:p>
          <a:p>
            <a:r>
              <a:rPr lang="en-GB" sz="2000" dirty="0" smtClean="0"/>
              <a:t>In some local models, terms in </a:t>
            </a:r>
            <a:r>
              <a:rPr lang="en-GB" sz="2000" dirty="0" err="1" smtClean="0"/>
              <a:t>f</a:t>
            </a:r>
            <a:r>
              <a:rPr lang="en-GB" sz="2000" baseline="-25000" dirty="0" err="1" smtClean="0"/>
              <a:t>NL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are very small or non-</a:t>
            </a:r>
            <a:r>
              <a:rPr lang="en-GB" sz="2000" dirty="0" err="1" smtClean="0"/>
              <a:t>existant</a:t>
            </a:r>
            <a:r>
              <a:rPr lang="en-GB" sz="2000" dirty="0" smtClean="0"/>
              <a:t> due to cancellation.  </a:t>
            </a:r>
          </a:p>
          <a:p>
            <a:endParaRPr lang="en-GB" sz="2000" dirty="0" smtClean="0"/>
          </a:p>
          <a:p>
            <a:r>
              <a:rPr lang="en-GB" sz="2000" dirty="0" smtClean="0"/>
              <a:t>Cosmic</a:t>
            </a:r>
            <a:r>
              <a:rPr lang="en-GB" sz="2000" dirty="0" smtClean="0"/>
              <a:t> strings predict a stronger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signal than </a:t>
            </a:r>
            <a:r>
              <a:rPr lang="en-GB" sz="2000" dirty="0" err="1" smtClean="0"/>
              <a:t>f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due to some symmetry arguments.  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24200" y="2819400"/>
            <a:ext cx="2438400" cy="24116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66800" y="3200400"/>
            <a:ext cx="1676400" cy="247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Current </a:t>
            </a:r>
            <a:r>
              <a:rPr lang="en-GB" dirty="0" err="1" smtClean="0"/>
              <a:t>g</a:t>
            </a:r>
            <a:r>
              <a:rPr lang="en-GB" baseline="-25000" dirty="0" err="1" smtClean="0"/>
              <a:t>NL</a:t>
            </a:r>
            <a:r>
              <a:rPr lang="en-GB" baseline="-25000" dirty="0" smtClean="0"/>
              <a:t> </a:t>
            </a:r>
            <a:r>
              <a:rPr lang="en-GB" dirty="0" smtClean="0"/>
              <a:t>estimates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781" y="1643064"/>
            <a:ext cx="9596438" cy="49291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9562" y="1828802"/>
            <a:ext cx="9348788" cy="4724399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000" dirty="0" smtClean="0"/>
              <a:t>Initial work involved building estimators for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for local type inflation. This uses the following non-Gaussian primordial potential:</a:t>
            </a:r>
          </a:p>
          <a:p>
            <a:pPr lvl="0"/>
            <a:endParaRPr lang="en-GB" sz="2000" dirty="0" smtClean="0"/>
          </a:p>
          <a:p>
            <a:pPr lvl="0">
              <a:buNone/>
            </a:pPr>
            <a:endParaRPr lang="en-GB" sz="2000" dirty="0" smtClean="0"/>
          </a:p>
          <a:p>
            <a:pPr lvl="0"/>
            <a:r>
              <a:rPr lang="en-GB" sz="2000" dirty="0" smtClean="0"/>
              <a:t>Since starting the project there have been a few estimates for the local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baseline="-25000" dirty="0" smtClean="0"/>
              <a:t>.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-7.4 &lt;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/ 10</a:t>
            </a:r>
            <a:r>
              <a:rPr lang="en-GB" sz="2000" baseline="30000" dirty="0" smtClean="0"/>
              <a:t>5</a:t>
            </a:r>
            <a:r>
              <a:rPr lang="en-GB" sz="2000" dirty="0" smtClean="0"/>
              <a:t> &lt; 8.2         (</a:t>
            </a:r>
            <a:r>
              <a:rPr lang="en-GB" sz="2000" dirty="0" err="1" smtClean="0"/>
              <a:t>Smidt</a:t>
            </a:r>
            <a:r>
              <a:rPr lang="en-GB" sz="2000" dirty="0" smtClean="0"/>
              <a:t> et al. 1004.1409v2) – Not optimal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-5.4 &lt;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/ 10</a:t>
            </a:r>
            <a:r>
              <a:rPr lang="en-GB" sz="2000" baseline="30000" dirty="0" smtClean="0"/>
              <a:t>5</a:t>
            </a:r>
            <a:r>
              <a:rPr lang="en-GB" sz="2000" dirty="0" smtClean="0"/>
              <a:t> &lt; 8.6         (Fergusson et al. 1012.6039v1) – Optimal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This term was chosen due to it’s similarity to previous work carried out on </a:t>
            </a:r>
            <a:r>
              <a:rPr lang="en-GB" sz="2000" dirty="0" err="1" smtClean="0"/>
              <a:t>f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.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Fergusson et al. used a mode decomposition to get WMAP result, we will use the fast statistics method. Same estimator different method of applying it to the data.</a:t>
            </a:r>
          </a:p>
          <a:p>
            <a:endParaRPr lang="en-GB" sz="20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8650" y="2667000"/>
            <a:ext cx="5881688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Building the 4 Point Function 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562" y="1752601"/>
            <a:ext cx="9348788" cy="4876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Fourier transform of the curvature perturbation and the 4 point expectation value is calculated. The connected term of which is: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T</a:t>
            </a:r>
            <a:r>
              <a:rPr lang="el-GR" sz="2000" baseline="-25000" dirty="0" smtClean="0"/>
              <a:t>τ</a:t>
            </a:r>
            <a:r>
              <a:rPr lang="en-GB" sz="2000" dirty="0" smtClean="0"/>
              <a:t>(k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12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14</a:t>
            </a:r>
            <a:r>
              <a:rPr lang="en-GB" sz="2000" dirty="0" smtClean="0"/>
              <a:t>) contains the term built </a:t>
            </a:r>
            <a:br>
              <a:rPr lang="en-GB" sz="2000" dirty="0" smtClean="0"/>
            </a:br>
            <a:r>
              <a:rPr lang="en-GB" sz="2000" dirty="0" smtClean="0"/>
              <a:t>from the first order non linear term in </a:t>
            </a:r>
            <a:r>
              <a:rPr lang="en-US" sz="2000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GB" sz="2000" dirty="0" smtClean="0"/>
              <a:t>(</a:t>
            </a:r>
            <a:r>
              <a:rPr lang="en-GB" sz="2000" dirty="0" err="1" smtClean="0"/>
              <a:t>k</a:t>
            </a:r>
            <a:r>
              <a:rPr lang="en-GB" sz="2000" dirty="0" smtClean="0"/>
              <a:t>).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</a:t>
            </a:r>
            <a:r>
              <a:rPr lang="en-GB" sz="2000" baseline="-25000" dirty="0" smtClean="0"/>
              <a:t>g</a:t>
            </a:r>
            <a:r>
              <a:rPr lang="en-GB" sz="2000" dirty="0" smtClean="0"/>
              <a:t>(k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,k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)  contain the terms built from </a:t>
            </a:r>
            <a:br>
              <a:rPr lang="en-GB" sz="2000" dirty="0" smtClean="0"/>
            </a:br>
            <a:r>
              <a:rPr lang="en-GB" sz="2000" dirty="0" smtClean="0"/>
              <a:t>the second order correction in </a:t>
            </a:r>
            <a:r>
              <a:rPr lang="en-US" sz="2000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GB" sz="2000" dirty="0" smtClean="0"/>
              <a:t>(</a:t>
            </a:r>
            <a:r>
              <a:rPr lang="en-GB" sz="2000" dirty="0" err="1" smtClean="0"/>
              <a:t>k</a:t>
            </a:r>
            <a:r>
              <a:rPr lang="en-GB" sz="2000" dirty="0" smtClean="0"/>
              <a:t>).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lvl="0">
              <a:defRPr/>
            </a:pPr>
            <a:endParaRPr lang="en-GB" sz="2000" dirty="0" smtClean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667000"/>
            <a:ext cx="5867400" cy="31432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8450" y="3048001"/>
            <a:ext cx="5747544" cy="333375"/>
          </a:xfrm>
          <a:prstGeom prst="rect">
            <a:avLst/>
          </a:prstGeom>
          <a:noFill/>
        </p:spPr>
      </p:pic>
      <p:pic>
        <p:nvPicPr>
          <p:cNvPr id="11" name="Picture 2" descr="n:\MyDocuments\Trispectru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>
            <a:fillRect/>
          </a:stretch>
        </p:blipFill>
        <p:spPr bwMode="auto">
          <a:xfrm>
            <a:off x="6026150" y="3124201"/>
            <a:ext cx="4266836" cy="2267415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267200"/>
            <a:ext cx="6438900" cy="923925"/>
          </a:xfrm>
          <a:prstGeom prst="rect">
            <a:avLst/>
          </a:prstGeom>
          <a:noFill/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5500" y="6172200"/>
            <a:ext cx="7608358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Building the CMB </a:t>
            </a:r>
            <a:r>
              <a:rPr lang="en-GB" dirty="0" err="1" smtClean="0"/>
              <a:t>Trispectrum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9562" y="1752601"/>
            <a:ext cx="9348788" cy="4876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 for the CMB is defined as follows: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This decomposition into a geometrical and physical component is possible if we assume statistical isotropy.              is known as the reduced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Not all combination of l’s and m’s make a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. The angular component determines what combinations are possible. </a:t>
            </a:r>
          </a:p>
          <a:p>
            <a:endParaRPr lang="en-GB" sz="2000" dirty="0" smtClean="0"/>
          </a:p>
          <a:p>
            <a:r>
              <a:rPr lang="en-GB" sz="2000" dirty="0" smtClean="0"/>
              <a:t>The signal of one possible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 is too small to detect, so we can’t do a direct comparison between theory and data, hence why we build an estimator to measure </a:t>
            </a:r>
            <a:r>
              <a:rPr lang="en-GB" sz="2000" dirty="0" err="1" smtClean="0"/>
              <a:t>g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the parameter for the non-Gaussian component. 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lvl="0">
              <a:defRPr/>
            </a:pPr>
            <a:endParaRPr lang="en-GB" sz="2000" dirty="0" smtClean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5100" y="2209800"/>
            <a:ext cx="8007350" cy="571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337550" y="2362200"/>
            <a:ext cx="839258" cy="2413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657600" y="3276600"/>
            <a:ext cx="839258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/>
          <a:lstStyle/>
          <a:p>
            <a:r>
              <a:rPr lang="en-GB" dirty="0" smtClean="0"/>
              <a:t>The estimator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For a general case, using a matched template approach, the estimator becomes: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The variance of the </a:t>
            </a:r>
            <a:r>
              <a:rPr lang="en-GB" sz="2000" dirty="0" err="1" smtClean="0"/>
              <a:t>trispectrum</a:t>
            </a:r>
            <a:r>
              <a:rPr lang="en-GB" sz="2000" dirty="0" smtClean="0"/>
              <a:t>,      is made up of a largely Gaussian component, it is then decomposed to a combinations of </a:t>
            </a:r>
            <a:r>
              <a:rPr lang="en-GB" sz="2000" dirty="0" err="1" smtClean="0"/>
              <a:t>C</a:t>
            </a:r>
            <a:r>
              <a:rPr lang="en-GB" sz="2000" baseline="-25000" dirty="0" err="1" smtClean="0"/>
              <a:t>l</a:t>
            </a:r>
            <a:r>
              <a:rPr lang="en-GB" sz="2000" dirty="0" err="1" smtClean="0"/>
              <a:t>’s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Assuming homogeneous and isotropic data this also reduced the number of l’s and m’s we sum from 8 to 4.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               depends on the values of l’s. When 2 or more l’s are identical, they weighting reflects the number of possible pairs due to Wick’s theorem.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59" y="2571745"/>
            <a:ext cx="701675" cy="333375"/>
          </a:xfrm>
          <a:prstGeom prst="rect">
            <a:avLst/>
          </a:prstGeom>
          <a:noFill/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2571" y="2428868"/>
            <a:ext cx="6325394" cy="723900"/>
          </a:xfrm>
          <a:prstGeom prst="rect">
            <a:avLst/>
          </a:prstGeom>
          <a:noFill/>
        </p:spPr>
      </p:pic>
      <p:cxnSp>
        <p:nvCxnSpPr>
          <p:cNvPr id="40" name="Curved Connector 39"/>
          <p:cNvCxnSpPr/>
          <p:nvPr/>
        </p:nvCxnSpPr>
        <p:spPr>
          <a:xfrm rot="16200000" flipV="1">
            <a:off x="3583777" y="3202777"/>
            <a:ext cx="814389" cy="5524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5700" y="5562600"/>
            <a:ext cx="7223125" cy="342900"/>
          </a:xfrm>
          <a:prstGeom prst="rect">
            <a:avLst/>
          </a:prstGeom>
          <a:noFill/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7850" y="6248400"/>
            <a:ext cx="90805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/>
          <a:lstStyle/>
          <a:p>
            <a:r>
              <a:rPr lang="en-GB" dirty="0" smtClean="0"/>
              <a:t>The estimator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8" y="1676400"/>
            <a:ext cx="9751252" cy="49530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All together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The above is not practical to compute. Instead we use a fast statistic introduced by Komatsu </a:t>
            </a:r>
            <a:r>
              <a:rPr lang="en-GB" sz="2000" dirty="0" err="1" smtClean="0"/>
              <a:t>Spergel</a:t>
            </a:r>
            <a:r>
              <a:rPr lang="en-GB" sz="2000" dirty="0" smtClean="0"/>
              <a:t> and </a:t>
            </a:r>
            <a:r>
              <a:rPr lang="en-GB" sz="2000" dirty="0" err="1" smtClean="0"/>
              <a:t>Wandelt</a:t>
            </a:r>
            <a:r>
              <a:rPr lang="en-GB" sz="2000" dirty="0" smtClean="0"/>
              <a:t> ( </a:t>
            </a:r>
            <a:r>
              <a:rPr lang="en-US" sz="2000" dirty="0" smtClean="0"/>
              <a:t>astro-ph/0305189</a:t>
            </a:r>
            <a:r>
              <a:rPr lang="en-GB" sz="2000" dirty="0" smtClean="0"/>
              <a:t> ). 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This only works when                                                                            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6300" y="1676400"/>
            <a:ext cx="2600325" cy="342900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057401"/>
            <a:ext cx="5634038" cy="638175"/>
          </a:xfrm>
          <a:prstGeom prst="rect">
            <a:avLst/>
          </a:prstGeom>
          <a:noFill/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7500" y="2819400"/>
            <a:ext cx="5262563" cy="3429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2800" y="3276601"/>
            <a:ext cx="4106863" cy="561975"/>
          </a:xfrm>
          <a:prstGeom prst="rect">
            <a:avLst/>
          </a:prstGeom>
          <a:noFill/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0450" y="1676400"/>
            <a:ext cx="2682875" cy="342900"/>
          </a:xfrm>
          <a:prstGeom prst="rect">
            <a:avLst/>
          </a:prstGeom>
          <a:noFill/>
        </p:spPr>
      </p:pic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1" y="4343400"/>
            <a:ext cx="2424906" cy="342900"/>
          </a:xfrm>
          <a:prstGeom prst="rect">
            <a:avLst/>
          </a:prstGeom>
          <a:noFill/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810001"/>
            <a:ext cx="4674394" cy="561975"/>
          </a:xfrm>
          <a:prstGeom prst="rect">
            <a:avLst/>
          </a:prstGeom>
          <a:noFill/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6096000"/>
            <a:ext cx="4684713" cy="333375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85800"/>
            <a:ext cx="4057650" cy="61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1" y="428604"/>
            <a:ext cx="8915400" cy="1143000"/>
          </a:xfrm>
        </p:spPr>
        <p:txBody>
          <a:bodyPr/>
          <a:lstStyle/>
          <a:p>
            <a:r>
              <a:rPr lang="en-GB" dirty="0" smtClean="0"/>
              <a:t>Fast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8" y="1500174"/>
            <a:ext cx="9751252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We introduce some CMB </a:t>
            </a:r>
            <a:r>
              <a:rPr lang="en-GB" sz="2000" i="1" dirty="0" smtClean="0"/>
              <a:t>maps</a:t>
            </a:r>
            <a:r>
              <a:rPr lang="en-GB" sz="2000" dirty="0" smtClean="0"/>
              <a:t> defined as follows: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The estimator is now simply a product of maps: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The estimator is only optimal when used on ideal data. Otherwise correction terms need to be introduced.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0801" y="2362200"/>
            <a:ext cx="5520531" cy="7239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18110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0800" y="3200400"/>
            <a:ext cx="5799138" cy="723900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0800" y="4572001"/>
            <a:ext cx="4457700" cy="581025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889" y="981078"/>
            <a:ext cx="532618" cy="253054"/>
          </a:xfrm>
          <a:prstGeom prst="rect">
            <a:avLst/>
          </a:prstGeom>
          <a:noFill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838200"/>
            <a:ext cx="4801394" cy="54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</TotalTime>
  <Words>1528</Words>
  <Application>Microsoft Office PowerPoint</Application>
  <PresentationFormat>A4 Paper (210x297 mm)</PresentationFormat>
  <Paragraphs>280</Paragraphs>
  <Slides>16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Developing Trispectrum Estimators to measure non-Gaussianity in the CMB</vt:lpstr>
      <vt:lpstr>Outline</vt:lpstr>
      <vt:lpstr>Why use the trispectrum?</vt:lpstr>
      <vt:lpstr>Current gNL estimates</vt:lpstr>
      <vt:lpstr>Building the 4 Point Function </vt:lpstr>
      <vt:lpstr>Building the CMB Trispectrum</vt:lpstr>
      <vt:lpstr>The estimator</vt:lpstr>
      <vt:lpstr>The estimator</vt:lpstr>
      <vt:lpstr>Fast Statistics</vt:lpstr>
      <vt:lpstr>The Optimal Estimator</vt:lpstr>
      <vt:lpstr>Slide 11</vt:lpstr>
      <vt:lpstr>Signal to Noise</vt:lpstr>
      <vt:lpstr>Adding this up….</vt:lpstr>
      <vt:lpstr>Signal to Noise</vt:lpstr>
      <vt:lpstr>Future Work</vt:lpstr>
      <vt:lpstr>Conclusions</vt:lpstr>
    </vt:vector>
  </TitlesOfParts>
  <Company>University of Portsmouth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primordial lithium abundances imply there’s no Dark Energy?</dc:title>
  <dc:creator>GallianD</dc:creator>
  <cp:lastModifiedBy>icgadmin</cp:lastModifiedBy>
  <cp:revision>229</cp:revision>
  <cp:lastPrinted>2011-03-21T00:53:06Z</cp:lastPrinted>
  <dcterms:created xsi:type="dcterms:W3CDTF">2011-03-21T00:46:04Z</dcterms:created>
  <dcterms:modified xsi:type="dcterms:W3CDTF">2011-03-21T00:55:20Z</dcterms:modified>
</cp:coreProperties>
</file>