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421" r:id="rId2"/>
    <p:sldId id="369" r:id="rId3"/>
    <p:sldId id="457" r:id="rId4"/>
    <p:sldId id="485" r:id="rId5"/>
    <p:sldId id="486" r:id="rId6"/>
    <p:sldId id="458" r:id="rId7"/>
    <p:sldId id="456" r:id="rId8"/>
    <p:sldId id="471" r:id="rId9"/>
    <p:sldId id="472" r:id="rId10"/>
    <p:sldId id="487" r:id="rId11"/>
    <p:sldId id="459" r:id="rId12"/>
    <p:sldId id="460" r:id="rId13"/>
    <p:sldId id="461" r:id="rId14"/>
    <p:sldId id="462" r:id="rId15"/>
    <p:sldId id="451" r:id="rId16"/>
    <p:sldId id="465" r:id="rId17"/>
    <p:sldId id="463" r:id="rId18"/>
    <p:sldId id="468" r:id="rId19"/>
    <p:sldId id="476" r:id="rId20"/>
    <p:sldId id="452" r:id="rId21"/>
    <p:sldId id="477" r:id="rId22"/>
    <p:sldId id="479" r:id="rId23"/>
    <p:sldId id="488" r:id="rId24"/>
    <p:sldId id="482" r:id="rId25"/>
    <p:sldId id="483" r:id="rId26"/>
    <p:sldId id="478" r:id="rId27"/>
    <p:sldId id="469" r:id="rId28"/>
    <p:sldId id="493" r:id="rId29"/>
    <p:sldId id="489" r:id="rId30"/>
    <p:sldId id="494" r:id="rId31"/>
    <p:sldId id="49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FFFFFF"/>
    <a:srgbClr val="EBD6FB"/>
    <a:srgbClr val="D3ABFF"/>
    <a:srgbClr val="F4F4F4"/>
    <a:srgbClr val="004080"/>
    <a:srgbClr val="525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0" autoAdjust="0"/>
  </p:normalViewPr>
  <p:slideViewPr>
    <p:cSldViewPr showGuides="1">
      <p:cViewPr>
        <p:scale>
          <a:sx n="110" d="100"/>
          <a:sy n="110" d="100"/>
        </p:scale>
        <p:origin x="-80" y="184"/>
      </p:cViewPr>
      <p:guideLst>
        <p:guide orient="horz" pos="35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472A95-5E00-0A47-A0BF-7D5D01BBFF47}" type="datetime1">
              <a:rPr lang="en-US"/>
              <a:pPr>
                <a:defRPr/>
              </a:pPr>
              <a:t>21/03/2011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16A191-789B-7D49-BDE6-D0FFEB9F5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DFEEFAC7-40E7-0045-B7A0-F100309B7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91D4C-A81F-254F-9355-7D9461104B6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HAVE TEMPLATE FOR THOSE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Any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non-linearities can make initially Gaussian perturbations non-Gaussian (Nitta, Komatsu,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Bartolo, Matarrese, Riotto, 2009)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END</a:t>
            </a:r>
            <a:r>
              <a:rPr lang="en-US" sz="1100" baseline="0" dirty="0" smtClean="0"/>
              <a:t> OF THE SLIDE:  </a:t>
            </a:r>
            <a:r>
              <a:rPr lang="en-US" sz="1100" b="1" baseline="0" dirty="0" smtClean="0"/>
              <a:t>I will now be more quantitative</a:t>
            </a:r>
            <a:endParaRPr lang="en-US" sz="1100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mtClean="0">
                <a:solidFill>
                  <a:srgbClr val="800000"/>
                </a:solidFill>
              </a:rPr>
              <a:t>The </a:t>
            </a:r>
            <a:r>
              <a:rPr lang="en-US" sz="1100" b="1" dirty="0" smtClean="0">
                <a:solidFill>
                  <a:srgbClr val="800000"/>
                </a:solidFill>
              </a:rPr>
              <a:t>initial conditions are propagated nonlinearly into the observed CMB anisotropies</a:t>
            </a:r>
            <a:r>
              <a:rPr lang="en-US" sz="1100" b="1" baseline="0" dirty="0" smtClean="0">
                <a:solidFill>
                  <a:schemeClr val="tx1"/>
                </a:solidFill>
              </a:rPr>
              <a:t> (</a:t>
            </a:r>
            <a:r>
              <a:rPr lang="en-US" sz="1100" b="1" baseline="0" dirty="0" err="1" smtClean="0">
                <a:solidFill>
                  <a:schemeClr val="tx1"/>
                </a:solidFill>
              </a:rPr>
              <a:t>Liguri</a:t>
            </a:r>
            <a:r>
              <a:rPr lang="en-US" sz="1100" b="1" baseline="0" dirty="0" smtClean="0">
                <a:solidFill>
                  <a:schemeClr val="tx1"/>
                </a:solidFill>
              </a:rPr>
              <a:t>, Sefusatti, Fergusson &amp; Shellard 2010)</a:t>
            </a:r>
            <a:endParaRPr lang="en-US" sz="11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mtClean="0"/>
              <a:t>The shape of the second order bispectrum</a:t>
            </a:r>
            <a:r>
              <a:rPr lang="en-US" sz="1100" b="1" baseline="0" smtClean="0"/>
              <a:t> &lt;alm alm alm&gt; is determined by the shape of the second-order radiation transfer function  (Komatsu 2010, Hunting ..., pag. 14)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EXPLAIN WHAT THEY MEAN</a:t>
            </a:r>
            <a:r>
              <a:rPr lang="en-US" sz="1100" baseline="0" smtClean="0"/>
              <a:t> BY EQUIVALENTà\</a:t>
            </a:r>
            <a:endParaRPr lang="en-US" sz="110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N.B</a:t>
            </a:r>
            <a:r>
              <a:rPr lang="en-US" sz="1100" dirty="0" smtClean="0"/>
              <a:t>. For a</a:t>
            </a:r>
            <a:r>
              <a:rPr lang="en-US" sz="1100" baseline="0" dirty="0" smtClean="0"/>
              <a:t> treatment of only the quadratic terms, please refer to Nitta, Komatsu, Bartolo, Matarrese, Riotto 2009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latin typeface="Lucida Sans Unicode"/>
                <a:ea typeface="Helvetica Neue" charset="0"/>
                <a:cs typeface="Lucida Sans Unicode"/>
              </a:rPr>
              <a:t>CMB</a:t>
            </a:r>
            <a:r>
              <a:rPr lang="fr-FR" sz="1100" baseline="0" dirty="0" smtClean="0">
                <a:latin typeface="Lucida Sans Unicode"/>
                <a:ea typeface="Helvetica Neue" charset="0"/>
                <a:cs typeface="Lucida Sans Unicode"/>
              </a:rPr>
              <a:t>Quick </a:t>
            </a:r>
            <a:r>
              <a:rPr lang="en-US" sz="1100" dirty="0" smtClean="0">
                <a:latin typeface="Lucida Sans Unicode"/>
                <a:ea typeface="Helvetica Neue" charset="0"/>
                <a:cs typeface="Lucida Sans Unicode"/>
              </a:rPr>
              <a:t>publicly available </a:t>
            </a:r>
            <a:r>
              <a:rPr lang="fr-FR" sz="1100" baseline="0" dirty="0" err="1" smtClean="0">
                <a:latin typeface="Lucida Sans Unicode"/>
                <a:ea typeface="Helvetica Neue" charset="0"/>
                <a:cs typeface="Lucida Sans Unicode"/>
              </a:rPr>
              <a:t>at</a:t>
            </a:r>
            <a:r>
              <a:rPr lang="fr-FR" sz="1100" baseline="0" dirty="0" smtClean="0">
                <a:latin typeface="Lucida Sans Unicode"/>
                <a:ea typeface="Helvetica Neue" charset="0"/>
                <a:cs typeface="Lucida Sans Unicode"/>
              </a:rPr>
              <a:t> </a:t>
            </a:r>
            <a:r>
              <a:rPr lang="fr-FR" sz="1100" dirty="0" smtClean="0">
                <a:latin typeface="Lucida Sans Unicode"/>
                <a:ea typeface="Helvetica Neue" charset="0"/>
                <a:cs typeface="Lucida Sans Unicode"/>
              </a:rPr>
              <a:t>http://</a:t>
            </a:r>
            <a:r>
              <a:rPr lang="fr-FR" sz="1100" dirty="0" err="1" smtClean="0">
                <a:latin typeface="Lucida Sans Unicode"/>
                <a:ea typeface="Helvetica Neue" charset="0"/>
                <a:cs typeface="Lucida Sans Unicode"/>
              </a:rPr>
              <a:t>icg.port.ac.uk</a:t>
            </a:r>
            <a:r>
              <a:rPr lang="fr-FR" sz="1100" dirty="0" smtClean="0">
                <a:latin typeface="Lucida Sans Unicode"/>
                <a:ea typeface="Helvetica Neue" charset="0"/>
                <a:cs typeface="Lucida Sans Unicode"/>
              </a:rPr>
              <a:t>/~</a:t>
            </a:r>
            <a:r>
              <a:rPr lang="fr-FR" sz="1100" dirty="0" err="1" smtClean="0">
                <a:latin typeface="Lucida Sans Unicode"/>
                <a:ea typeface="Helvetica Neue" charset="0"/>
                <a:cs typeface="Lucida Sans Unicode"/>
              </a:rPr>
              <a:t>pitrouc</a:t>
            </a:r>
            <a:r>
              <a:rPr lang="fr-FR" sz="1100" dirty="0" smtClean="0">
                <a:latin typeface="Lucida Sans Unicode"/>
                <a:ea typeface="Helvetica Neue" charset="0"/>
                <a:cs typeface="Lucida Sans Unicode"/>
              </a:rPr>
              <a:t>/</a:t>
            </a:r>
            <a:endParaRPr lang="en-US" sz="1100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>
                <a:latin typeface="Lucida Sans Unicode"/>
                <a:ea typeface="Helvetica Neue" charset="0"/>
                <a:cs typeface="Lucida Sans Unicode"/>
              </a:rPr>
              <a:t>... in order to avoid typos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Metric perturbations:</a:t>
            </a:r>
            <a:r>
              <a:rPr lang="en-US" sz="1100" baseline="0" smtClean="0"/>
              <a:t> just input</a:t>
            </a:r>
            <a:endParaRPr lang="en-US" sz="110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The </a:t>
            </a:r>
            <a:r>
              <a:rPr lang="en-US" sz="1100" dirty="0" smtClean="0"/>
              <a:t>terms collection is particularly useful in Synchronous gauge since there are loads of derivatives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DEFINE</a:t>
            </a:r>
            <a:r>
              <a:rPr lang="en-US" sz="1200" b="1" i="1" kern="1200" baseline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alm, phi, gl!</a:t>
            </a:r>
            <a:endParaRPr lang="en-US" sz="1200" b="1" i="1" kern="120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alm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thus takes over the non-Gaussianity, if any, from Phi(k)  (Komatsu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&amp; Spergel, 2001, pag. </a:t>
            </a:r>
            <a:r>
              <a:rPr lang="en-US" sz="1200" b="1" i="0" kern="1200" baseline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3)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RADICAL</a:t>
            </a:r>
            <a:r>
              <a:rPr lang="en-US" sz="1100" baseline="0" smtClean="0"/>
              <a:t> COMPRESSION FROM MILLIONS OF PIXELS TO A FEW HUNDRED NUMBER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RADICAL</a:t>
            </a:r>
            <a:r>
              <a:rPr lang="en-US" sz="1100" baseline="0" smtClean="0"/>
              <a:t> COMPRESSION FROM MILLIONS OF PIXELS TO A FEW HUNDRED NUMBER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K-Inflation, G-Inflation</a:t>
            </a:r>
            <a:r>
              <a:rPr lang="en-US" sz="1100" baseline="0" smtClean="0"/>
              <a:t>, Galileon inflation, </a:t>
            </a:r>
            <a:r>
              <a:rPr lang="en-US" sz="1100" smtClean="0"/>
              <a:t>String inflation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mtClean="0"/>
              <a:t>LIST </a:t>
            </a:r>
            <a:r>
              <a:rPr lang="en-US" sz="1100" dirty="0" smtClean="0"/>
              <a:t>OF MODELS:  Komatsu 2010 (Hunting</a:t>
            </a:r>
            <a:r>
              <a:rPr lang="en-US" sz="1100" baseline="0" dirty="0" smtClean="0"/>
              <a:t> for..</a:t>
            </a:r>
            <a:r>
              <a:rPr lang="en-US" sz="1100" baseline="0" smtClean="0"/>
              <a:t>.),  Liguori et al 2010</a:t>
            </a:r>
            <a:endParaRPr lang="en-US" sz="11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 smtClean="0"/>
              <a:t>LOCAL PARAM.  PARTICULARLY IMPORTANT BECAUSE ALL SINGLE FIELD &amp; SIMPLE MULTIFIELD MODELS PRODUCE THAT KIND OF NON-GAUSSIANITY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782F-BE02-6E44-9574-BCCDF58547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64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4787-F39C-DB40-BC4A-7BC85F2DB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6AAB-74A0-C048-A4FA-89745C9F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2674-CD0E-3646-8B2A-89BD664AB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C00A-D035-DE44-B6F9-1A3CEF3F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5BD5-26D5-6640-94B6-0CEAE8CD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CC154-A5EA-8240-A22A-5313F36E2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69F7-7A00-0D4A-BCEB-1E5AC7AFF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E8DC0-C2CB-934C-AC49-CD158BB7F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45FA-0C0B-0A48-9816-5961454F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13E0-8410-6940-885C-86B0560A1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4BDC-06F6-0840-AADC-AA52A268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349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6349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6349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6349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A949BE06-4358-AE45-B6BB-8C9D4BC51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l"/>
        <a:defRPr sz="3000" i="0">
          <a:solidFill>
            <a:schemeClr val="tx1"/>
          </a:solidFill>
          <a:latin typeface="Lucida Sans Unicode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¡"/>
        <a:defRPr sz="2500">
          <a:solidFill>
            <a:schemeClr val="tx1"/>
          </a:solidFill>
          <a:latin typeface="Lucida Sans Unicode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l"/>
        <a:defRPr sz="2100" i="0">
          <a:solidFill>
            <a:schemeClr val="tx1"/>
          </a:solidFill>
          <a:latin typeface="Lucida Sans Unicode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900" i="1">
          <a:solidFill>
            <a:schemeClr val="tx1"/>
          </a:solidFill>
          <a:latin typeface="Lucida Sans Unicode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"/>
        <a:defRPr sz="1900">
          <a:solidFill>
            <a:schemeClr val="tx1"/>
          </a:solidFill>
          <a:latin typeface="Lucida Sans Unicode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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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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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8458200" cy="1933575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sz="3600" spc="18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Quantifying nonlinear contributions</a:t>
            </a:r>
            <a:br>
              <a:rPr lang="en-US" sz="3600" spc="18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</a:br>
            <a:r>
              <a:rPr lang="en-US" sz="3600" spc="18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to the CMB bispectrum</a:t>
            </a:r>
            <a:br>
              <a:rPr lang="en-US" sz="3600" spc="18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</a:br>
            <a:r>
              <a:rPr lang="en-US" sz="3600" spc="18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in Synchronous gauge</a:t>
            </a:r>
          </a:p>
        </p:txBody>
      </p:sp>
      <p:pic>
        <p:nvPicPr>
          <p:cNvPr id="14340" name="Picture 8" descr="icg-logo-new-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7175"/>
            <a:ext cx="16811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339752" y="6090659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i="1" dirty="0" smtClean="0">
                <a:latin typeface="Helvetica Neue"/>
                <a:cs typeface="Helvetica Neue"/>
              </a:rPr>
              <a:t>YITP,   CPCMB  Workshop,   Kyoto,   21/03/2011</a:t>
            </a:r>
            <a:endParaRPr lang="en-US" sz="2000" i="1" dirty="0">
              <a:latin typeface="Helvetica Neue"/>
              <a:cs typeface="Helvetica Neue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3657600"/>
            <a:ext cx="6705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Guido  W.  Pettinari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Institute of Cosmology and Gravitation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University of Portsmouth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39752" y="5612330"/>
            <a:ext cx="6400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200" dirty="0"/>
              <a:t>Under the supervision of</a:t>
            </a:r>
            <a:r>
              <a:rPr lang="en-US" sz="2200" b="1" dirty="0"/>
              <a:t> Robert Crittenden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Helvetica Neue Black Condensed" charset="0"/>
                <a:ea typeface="ＭＳ Ｐゴシック" charset="-128"/>
                <a:cs typeface="ＭＳ Ｐゴシック" charset="-128"/>
              </a:rPr>
              <a:t>The effect is very small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1628800"/>
            <a:ext cx="810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 algn="ctr"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Gaussian realization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with </a:t>
            </a: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a local f</a:t>
            </a:r>
            <a:r>
              <a:rPr lang="en-US" sz="1800" baseline="-25000">
                <a:latin typeface="Lucida Sans Unicode"/>
                <a:ea typeface="Helvetica Neue" charset="0"/>
                <a:cs typeface="Lucida Sans Unicode"/>
              </a:rPr>
              <a:t>NL</a:t>
            </a: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= 3000 superimposition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0" y="2282598"/>
            <a:ext cx="7668341" cy="4217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9920" y="552652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Liguori, Sefusatti, Fergusson, Shellard, 2010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Non-Linearities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1520" y="3073023"/>
            <a:ext cx="8352928" cy="1508105"/>
            <a:chOff x="251520" y="2973910"/>
            <a:chExt cx="8352928" cy="1508105"/>
          </a:xfrm>
        </p:grpSpPr>
        <p:grpSp>
          <p:nvGrpSpPr>
            <p:cNvPr id="28" name="Group 27"/>
            <p:cNvGrpSpPr/>
            <p:nvPr/>
          </p:nvGrpSpPr>
          <p:grpSpPr>
            <a:xfrm>
              <a:off x="251520" y="2973910"/>
              <a:ext cx="8352928" cy="1508105"/>
              <a:chOff x="305976" y="4354638"/>
              <a:chExt cx="8352928" cy="1508105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05976" y="4354638"/>
                <a:ext cx="4021048" cy="1508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801688" lvl="1" indent="-344488">
                  <a:spcBef>
                    <a:spcPct val="50000"/>
                  </a:spcBef>
                  <a:spcAft>
                    <a:spcPts val="1200"/>
                  </a:spcAft>
                  <a:buClr>
                    <a:srgbClr val="D9B3FF"/>
                  </a:buClr>
                  <a:buSzPct val="150000"/>
                  <a:buFont typeface="Wingdings" charset="2"/>
                  <a:buChar char="§"/>
                  <a:tabLst>
                    <a:tab pos="985838" algn="l"/>
                  </a:tabLst>
                </a:pPr>
                <a:r>
                  <a:rPr lang="en-US" sz="1800">
                    <a:latin typeface="Lucida Sans Unicode"/>
                    <a:ea typeface="Helvetica Neue" charset="0"/>
                    <a:cs typeface="Lucida Sans Unicode"/>
                  </a:rPr>
                  <a:t>Galactic </a:t>
                </a:r>
                <a:r>
                  <a:rPr lang="en-US" sz="1800" smtClean="0">
                    <a:latin typeface="Lucida Sans Unicode"/>
                    <a:ea typeface="Helvetica Neue" charset="0"/>
                    <a:cs typeface="Lucida Sans Unicode"/>
                  </a:rPr>
                  <a:t>foregrounds</a:t>
                </a:r>
                <a:endParaRPr lang="en-US" sz="1800">
                  <a:latin typeface="Lucida Sans Unicode"/>
                  <a:ea typeface="Helvetica Neue" charset="0"/>
                  <a:cs typeface="Lucida Sans Unicode"/>
                </a:endParaRPr>
              </a:p>
              <a:p>
                <a:pPr marL="801688" lvl="1" indent="-344488">
                  <a:spcBef>
                    <a:spcPct val="50000"/>
                  </a:spcBef>
                  <a:spcAft>
                    <a:spcPts val="1200"/>
                  </a:spcAft>
                  <a:buClr>
                    <a:srgbClr val="D9B3FF"/>
                  </a:buClr>
                  <a:buSzPct val="150000"/>
                  <a:buFont typeface="Wingdings" charset="2"/>
                  <a:buChar char="§"/>
                  <a:tabLst>
                    <a:tab pos="985838" algn="l"/>
                  </a:tabLst>
                </a:pPr>
                <a:r>
                  <a:rPr lang="fr-FR" sz="1800">
                    <a:latin typeface="Lucida Sans Unicode"/>
                    <a:ea typeface="Helvetica Neue" charset="0"/>
                    <a:cs typeface="Lucida Sans Unicode"/>
                  </a:rPr>
                  <a:t>Unresolved point </a:t>
                </a:r>
                <a:r>
                  <a:rPr lang="fr-FR" sz="1800" smtClean="0">
                    <a:latin typeface="Lucida Sans Unicode"/>
                    <a:ea typeface="Helvetica Neue" charset="0"/>
                    <a:cs typeface="Lucida Sans Unicode"/>
                  </a:rPr>
                  <a:t>sources</a:t>
                </a:r>
              </a:p>
              <a:p>
                <a:pPr marL="801688" lvl="1" indent="-344488">
                  <a:spcBef>
                    <a:spcPct val="50000"/>
                  </a:spcBef>
                  <a:spcAft>
                    <a:spcPts val="1200"/>
                  </a:spcAft>
                  <a:buClr>
                    <a:srgbClr val="D9B3FF"/>
                  </a:buClr>
                  <a:buSzPct val="150000"/>
                  <a:buFont typeface="Wingdings" charset="2"/>
                  <a:buChar char="§"/>
                  <a:tabLst>
                    <a:tab pos="985838" algn="l"/>
                  </a:tabLst>
                </a:pPr>
                <a:r>
                  <a:rPr lang="fr-FR" sz="1800" smtClean="0">
                    <a:latin typeface="Lucida Sans Unicode"/>
                    <a:ea typeface="Helvetica Neue" charset="0"/>
                    <a:cs typeface="Lucida Sans Unicode"/>
                  </a:rPr>
                  <a:t>etc ...</a:t>
                </a:r>
                <a:endParaRPr lang="en-US" sz="1800">
                  <a:latin typeface="Lucida Sans Unicode"/>
                  <a:ea typeface="Helvetica Neue" charset="0"/>
                  <a:cs typeface="Lucida Sans Unicode"/>
                </a:endParaRPr>
              </a:p>
            </p:txBody>
          </p:sp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4554448" y="4377680"/>
                <a:ext cx="4104456" cy="938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801688" lvl="1" indent="-344488">
                  <a:spcBef>
                    <a:spcPct val="50000"/>
                  </a:spcBef>
                  <a:spcAft>
                    <a:spcPts val="1200"/>
                  </a:spcAft>
                  <a:buClr>
                    <a:srgbClr val="D9B3FF"/>
                  </a:buClr>
                  <a:buSzPct val="150000"/>
                  <a:buFont typeface="Wingdings" charset="2"/>
                  <a:buChar char="§"/>
                  <a:tabLst>
                    <a:tab pos="985838" algn="l"/>
                  </a:tabLst>
                </a:pPr>
                <a:r>
                  <a:rPr lang="en-US" sz="1800">
                    <a:latin typeface="Lucida Sans Unicode"/>
                    <a:ea typeface="Helvetica Neue" charset="0"/>
                    <a:cs typeface="Lucida Sans Unicode"/>
                  </a:rPr>
                  <a:t>Lensing – ISW correlation</a:t>
                </a:r>
              </a:p>
              <a:p>
                <a:pPr marL="801688" lvl="1" indent="-344488">
                  <a:spcBef>
                    <a:spcPct val="50000"/>
                  </a:spcBef>
                  <a:spcAft>
                    <a:spcPts val="1200"/>
                  </a:spcAft>
                  <a:buClr>
                    <a:srgbClr val="D9B3FF"/>
                  </a:buClr>
                  <a:buSzPct val="150000"/>
                  <a:buFont typeface="Wingdings" charset="2"/>
                  <a:buChar char="§"/>
                  <a:tabLst>
                    <a:tab pos="985838" algn="l"/>
                  </a:tabLst>
                </a:pPr>
                <a:r>
                  <a:rPr lang="en-US" sz="1800">
                    <a:latin typeface="Lucida Sans Unicode"/>
                    <a:ea typeface="Helvetica Neue" charset="0"/>
                    <a:cs typeface="Lucida Sans Unicode"/>
                  </a:rPr>
                  <a:t>Detector-induced </a:t>
                </a:r>
                <a:r>
                  <a:rPr lang="en-US" sz="1800" smtClean="0">
                    <a:latin typeface="Lucida Sans Unicode"/>
                    <a:ea typeface="Helvetica Neue" charset="0"/>
                    <a:cs typeface="Lucida Sans Unicode"/>
                  </a:rPr>
                  <a:t>noise</a:t>
                </a:r>
                <a:endParaRPr lang="en-US" sz="1800">
                  <a:latin typeface="Lucida Sans Unicode"/>
                  <a:ea typeface="Helvetica Neue" charset="0"/>
                  <a:cs typeface="Lucida Sans Unicode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91808" y="3956146"/>
              <a:ext cx="2040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rgbClr val="FF0000"/>
                  </a:solidFill>
                </a:rPr>
                <a:t>e.g. Komatsu</a:t>
              </a:r>
              <a:r>
                <a:rPr lang="en-US" sz="1200" dirty="0" smtClean="0">
                  <a:solidFill>
                    <a:srgbClr val="FF0000"/>
                  </a:solidFill>
                </a:rPr>
                <a:t>, CQG</a:t>
              </a:r>
              <a:r>
                <a:rPr lang="en-US" sz="1200" smtClean="0">
                  <a:solidFill>
                    <a:srgbClr val="FF0000"/>
                  </a:solidFill>
                </a:rPr>
                <a:t>, 2010</a:t>
              </a:r>
            </a:p>
            <a:p>
              <a:r>
                <a:rPr lang="en-US" sz="1200" smtClean="0">
                  <a:solidFill>
                    <a:srgbClr val="FF0000"/>
                  </a:solidFill>
                </a:rPr>
                <a:t>Liguori et al., AiA 2010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67544" y="1844824"/>
            <a:ext cx="810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Any non-linearities can make initially Gaussian perturbations non-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Gaussian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57200" y="5229200"/>
            <a:ext cx="82296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000" b="1">
                <a:solidFill>
                  <a:srgbClr val="800000"/>
                </a:solidFill>
              </a:rPr>
              <a:t>We shall focus on how non-</a:t>
            </a:r>
            <a:r>
              <a:rPr lang="en-US" sz="2000" b="1" smtClean="0">
                <a:solidFill>
                  <a:srgbClr val="800000"/>
                </a:solidFill>
              </a:rPr>
              <a:t>linearities in Einstein equations affect </a:t>
            </a:r>
            <a:r>
              <a:rPr lang="en-US" sz="2000" b="1">
                <a:solidFill>
                  <a:srgbClr val="800000"/>
                </a:solidFill>
              </a:rPr>
              <a:t>the CMB bispectrum by going to second perturbative order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Non-Linearities </a:t>
            </a: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77" y="3090710"/>
            <a:ext cx="4680520" cy="67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Non-Linearities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652120" y="1484784"/>
            <a:ext cx="3168352" cy="2088232"/>
            <a:chOff x="5652120" y="1700808"/>
            <a:chExt cx="3168352" cy="2088232"/>
          </a:xfrm>
        </p:grpSpPr>
        <p:sp>
          <p:nvSpPr>
            <p:cNvPr id="5" name="Oval 4"/>
            <p:cNvSpPr/>
            <p:nvPr/>
          </p:nvSpPr>
          <p:spPr bwMode="auto">
            <a:xfrm>
              <a:off x="6830166" y="2996952"/>
              <a:ext cx="1990306" cy="792088"/>
            </a:xfrm>
            <a:prstGeom prst="ellipse">
              <a:avLst/>
            </a:prstGeom>
            <a:noFill/>
            <a:ln w="381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28575" cmpd="sng">
                  <a:solidFill>
                    <a:srgbClr val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" name="Straight Arrow Connector 5"/>
            <p:cNvCxnSpPr>
              <a:stCxn id="5" idx="0"/>
              <a:endCxn id="7" idx="2"/>
            </p:cNvCxnSpPr>
            <p:nvPr/>
          </p:nvCxnSpPr>
          <p:spPr bwMode="auto">
            <a:xfrm flipH="1" flipV="1">
              <a:off x="6804248" y="2716471"/>
              <a:ext cx="1021071" cy="2804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5652120" y="1700808"/>
              <a:ext cx="23042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Term quadratic in the primordial fluctuations</a:t>
              </a:r>
              <a:endPara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79712" y="3611895"/>
            <a:ext cx="2592288" cy="1893143"/>
            <a:chOff x="1979712" y="3827919"/>
            <a:chExt cx="2592288" cy="1893143"/>
          </a:xfrm>
        </p:grpSpPr>
        <p:sp>
          <p:nvSpPr>
            <p:cNvPr id="25" name="Oval 24"/>
            <p:cNvSpPr/>
            <p:nvPr/>
          </p:nvSpPr>
          <p:spPr bwMode="auto">
            <a:xfrm>
              <a:off x="1979712" y="3827919"/>
              <a:ext cx="1800200" cy="72008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 w="28575" cmpd="sng"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6" name="Straight Arrow Connector 25"/>
            <p:cNvCxnSpPr>
              <a:stCxn id="25" idx="4"/>
              <a:endCxn id="34" idx="0"/>
            </p:cNvCxnSpPr>
            <p:nvPr/>
          </p:nvCxnSpPr>
          <p:spPr bwMode="auto">
            <a:xfrm>
              <a:off x="2879812" y="4547999"/>
              <a:ext cx="576064" cy="4651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2339752" y="501317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FF"/>
                  </a:solidFill>
                </a:rPr>
                <a:t>Second-order transfer function</a:t>
              </a:r>
              <a:endParaRPr lang="en-US" sz="20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3439" y="2887722"/>
            <a:ext cx="8333105" cy="1506999"/>
            <a:chOff x="333439" y="3103746"/>
            <a:chExt cx="8333105" cy="1506999"/>
          </a:xfrm>
        </p:grpSpPr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439" y="3103746"/>
              <a:ext cx="8333105" cy="14389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588224" y="4149080"/>
              <a:ext cx="2040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rgbClr val="FF0000"/>
                  </a:solidFill>
                </a:rPr>
                <a:t>e.g. Komatsu</a:t>
              </a:r>
              <a:r>
                <a:rPr lang="en-US" sz="1200" dirty="0" smtClean="0">
                  <a:solidFill>
                    <a:srgbClr val="FF0000"/>
                  </a:solidFill>
                </a:rPr>
                <a:t>, CQG</a:t>
              </a:r>
              <a:r>
                <a:rPr lang="en-US" sz="1200" smtClean="0">
                  <a:solidFill>
                    <a:srgbClr val="FF0000"/>
                  </a:solidFill>
                </a:rPr>
                <a:t>, 2010</a:t>
              </a:r>
            </a:p>
            <a:p>
              <a:r>
                <a:rPr lang="en-US" sz="1200" smtClean="0">
                  <a:solidFill>
                    <a:srgbClr val="FF0000"/>
                  </a:solidFill>
                </a:rPr>
                <a:t>Nitta et al., 2009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57200" y="5755903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0000"/>
                </a:solidFill>
              </a:rPr>
              <a:t>The initial conditions are propagated nonlinearly into the observed CMB anisotropies</a:t>
            </a:r>
            <a:endParaRPr lang="en-US" sz="2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Non-Linearities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2000" y="1697339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Both primordial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&amp; late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time evolution can generate NG.  In particular</a:t>
            </a:r>
            <a:r>
              <a:rPr lang="en-US" sz="800" smtClean="0">
                <a:latin typeface="Lucida Sans Unicode"/>
                <a:ea typeface="Helvetica Neue" charset="0"/>
                <a:cs typeface="Lucida Sans Unicode"/>
              </a:rPr>
              <a:t>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:</a:t>
            </a:r>
            <a:endParaRPr lang="en-US" sz="1800" i="1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4928" y="3523491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The shape of the second order bispectrum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is </a:t>
            </a: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determined by the shape of the second-order radiation transfer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function</a:t>
            </a:r>
            <a:endParaRPr lang="en-US" sz="1800">
              <a:latin typeface="Lucida Sans Unicode"/>
              <a:ea typeface="Helvetica Neue" charset="0"/>
              <a:cs typeface="Lucida Sans Unicod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1160" y="4295363"/>
            <a:ext cx="8100000" cy="1100294"/>
            <a:chOff x="1259632" y="4941168"/>
            <a:chExt cx="8100000" cy="1100294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259632" y="4941168"/>
              <a:ext cx="8100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42913" lvl="1" indent="-352425"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600" i="1" dirty="0" smtClean="0">
                  <a:latin typeface="Lucida Sans Unicode"/>
                  <a:ea typeface="Helvetica Neue" charset="0"/>
                  <a:cs typeface="Lucida Sans Unicode"/>
                </a:rPr>
                <a:t>Example</a:t>
              </a:r>
              <a:r>
                <a:rPr lang="en-US" sz="1600" i="1" smtClean="0">
                  <a:latin typeface="Lucida Sans Unicode"/>
                  <a:ea typeface="Helvetica Neue" charset="0"/>
                  <a:cs typeface="Lucida Sans Unicode"/>
                </a:rPr>
                <a:t>:   </a:t>
              </a:r>
              <a:r>
                <a:rPr lang="en-US" sz="1600" smtClean="0">
                  <a:latin typeface="Lucida Sans Unicode"/>
                  <a:ea typeface="Helvetica Neue" charset="0"/>
                  <a:cs typeface="Lucida Sans Unicode"/>
                </a:rPr>
                <a:t>If </a:t>
              </a:r>
              <a:endParaRPr lang="en-US" sz="1600" i="1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311" y="4953463"/>
              <a:ext cx="3619321" cy="314129"/>
            </a:xfrm>
            <a:prstGeom prst="rect">
              <a:avLst/>
            </a:prstGeom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394208" y="5333576"/>
              <a:ext cx="523903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42913" lvl="1" indent="-352425"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600" smtClean="0">
                  <a:latin typeface="Lucida Sans Unicode"/>
                  <a:ea typeface="Helvetica Neue" charset="0"/>
                  <a:cs typeface="Lucida Sans Unicode"/>
                </a:rPr>
                <a:t>then</a:t>
              </a:r>
              <a:r>
                <a:rPr lang="en-US" sz="1600" dirty="0" smtClean="0">
                  <a:latin typeface="Lucida Sans Unicode"/>
                  <a:ea typeface="Helvetica Neue" charset="0"/>
                  <a:cs typeface="Lucida Sans Unicode"/>
                </a:rPr>
                <a:t>, even with primordial NG of the local </a:t>
              </a:r>
              <a:r>
                <a:rPr lang="en-US" sz="1600" smtClean="0">
                  <a:latin typeface="Lucida Sans Unicode"/>
                  <a:ea typeface="Helvetica Neue" charset="0"/>
                  <a:cs typeface="Lucida Sans Unicode"/>
                </a:rPr>
                <a:t>type,</a:t>
              </a:r>
            </a:p>
            <a:p>
              <a:pPr marL="442913" lvl="1" indent="-352425"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600" smtClean="0">
                  <a:latin typeface="Lucida Sans Unicode"/>
                  <a:ea typeface="Helvetica Neue" charset="0"/>
                  <a:cs typeface="Lucida Sans Unicode"/>
                </a:rPr>
                <a:t>the contribution to </a:t>
              </a:r>
              <a:r>
                <a:rPr lang="en-US" sz="1600" dirty="0" smtClean="0">
                  <a:latin typeface="Lucida Sans Unicode"/>
                  <a:ea typeface="Helvetica Neue" charset="0"/>
                  <a:cs typeface="Lucida Sans Unicode"/>
                </a:rPr>
                <a:t>f</a:t>
              </a:r>
              <a:r>
                <a:rPr lang="en-US" sz="1600" baseline="-25000" dirty="0" smtClean="0">
                  <a:latin typeface="Lucida Sans Unicode"/>
                  <a:ea typeface="Helvetica Neue" charset="0"/>
                  <a:cs typeface="Lucida Sans Unicode"/>
                </a:rPr>
                <a:t>NL</a:t>
              </a:r>
              <a:r>
                <a:rPr lang="en-US" sz="1600" dirty="0" smtClean="0">
                  <a:latin typeface="Lucida Sans Unicode"/>
                  <a:ea typeface="Helvetica Neue" charset="0"/>
                  <a:cs typeface="Lucida Sans Unicode"/>
                </a:rPr>
                <a:t>  would be small</a:t>
              </a:r>
              <a:endParaRPr lang="en-US" sz="1600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7200" y="5755903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00000"/>
                </a:solidFill>
              </a:rPr>
              <a:t>It is crucial to predict the shape and amplitude of second-order effects,  in order to subtract them from the data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2438378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Above linear order, it is not true that Gaussian initial conditions imply Gaussianity of the CMB</a:t>
            </a:r>
          </a:p>
        </p:txBody>
      </p:sp>
    </p:spTree>
    <p:extLst>
      <p:ext uri="{BB962C8B-B14F-4D97-AF65-F5344CB8AC3E}">
        <p14:creationId xmlns:p14="http://schemas.microsoft.com/office/powerpoint/2010/main" val="133078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Previous results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2000" y="1700808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So far, the only </a:t>
            </a:r>
            <a:r>
              <a:rPr lang="en-US" sz="1800" i="1" dirty="0" smtClean="0">
                <a:latin typeface="Lucida Sans Unicode"/>
                <a:ea typeface="Helvetica Neue" charset="0"/>
                <a:cs typeface="Lucida Sans Unicode"/>
              </a:rPr>
              <a:t>full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 numerical calculation of  </a:t>
            </a:r>
            <a:r>
              <a:rPr lang="en-US" sz="1800" i="1" dirty="0" smtClean="0">
                <a:latin typeface="Lucida Sans Unicode"/>
                <a:ea typeface="Helvetica Neue" charset="0"/>
                <a:cs typeface="Lucida Sans Unicode"/>
              </a:rPr>
              <a:t>F </a:t>
            </a:r>
            <a:r>
              <a:rPr lang="en-US" sz="1800" baseline="30000" dirty="0" smtClean="0">
                <a:latin typeface="Lucida Sans Unicode"/>
                <a:ea typeface="Helvetica Neue" charset="0"/>
                <a:cs typeface="Lucida Sans Unicode"/>
              </a:rPr>
              <a:t>(2)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  was made in Newtonian gauge: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76056" y="6073551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42913" lvl="1" indent="-352425"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400" dirty="0" smtClean="0">
                <a:solidFill>
                  <a:srgbClr val="FF0000"/>
                </a:solidFill>
                <a:latin typeface="Lucida Sans Unicode"/>
                <a:ea typeface="Helvetica Neue" charset="0"/>
                <a:cs typeface="Lucida Sans Unicode"/>
              </a:rPr>
              <a:t>Pitrou, Uzan &amp; Bernardeau, JCAP, 2010</a:t>
            </a:r>
            <a:endParaRPr lang="en-US" sz="1400" dirty="0">
              <a:solidFill>
                <a:srgbClr val="FF0000"/>
              </a:solidFill>
              <a:latin typeface="Lucida Sans Unicode"/>
              <a:ea typeface="Helvetica Neue" charset="0"/>
              <a:cs typeface="Lucida Sans Unicode"/>
            </a:endParaRPr>
          </a:p>
        </p:txBody>
      </p:sp>
      <p:pic>
        <p:nvPicPr>
          <p:cNvPr id="4" name="Picture 3" descr="Screen shot 2011-03-20 at 13.4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0" y="2690795"/>
            <a:ext cx="8298565" cy="3260826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Helvetica Neue Black Condensed" charset="0"/>
                <a:ea typeface="ＭＳ Ｐゴシック" charset="-128"/>
                <a:cs typeface="ＭＳ Ｐゴシック" charset="-128"/>
              </a:rPr>
              <a:t>Previous results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 descr="paper_cyril_abs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" y="2852936"/>
            <a:ext cx="8955384" cy="2621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7504" y="4837043"/>
            <a:ext cx="8928992" cy="54113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22000" y="1700808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So far, the only </a:t>
            </a:r>
            <a:r>
              <a:rPr lang="en-US" sz="1800" i="1" dirty="0" smtClean="0">
                <a:latin typeface="Lucida Sans Unicode"/>
                <a:ea typeface="Helvetica Neue" charset="0"/>
                <a:cs typeface="Lucida Sans Unicode"/>
              </a:rPr>
              <a:t>full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 numerical calculation of  </a:t>
            </a:r>
            <a:r>
              <a:rPr lang="en-US" sz="1800" i="1" dirty="0" smtClean="0">
                <a:latin typeface="Lucida Sans Unicode"/>
                <a:ea typeface="Helvetica Neue" charset="0"/>
                <a:cs typeface="Lucida Sans Unicode"/>
              </a:rPr>
              <a:t>F </a:t>
            </a:r>
            <a:r>
              <a:rPr lang="en-US" sz="1800" baseline="30000" dirty="0" smtClean="0">
                <a:latin typeface="Lucida Sans Unicode"/>
                <a:ea typeface="Helvetica Neue" charset="0"/>
                <a:cs typeface="Lucida Sans Unicode"/>
              </a:rPr>
              <a:t>(2)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  was made in Newtonian gauge: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267744" y="5877272"/>
            <a:ext cx="6624736" cy="5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42913" lvl="1" indent="-352425" algn="r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500" b="1" dirty="0">
                <a:latin typeface="Lucida Sans Unicode"/>
                <a:ea typeface="Helvetica Neue" charset="0"/>
                <a:cs typeface="Lucida Sans Unicode"/>
              </a:rPr>
              <a:t>N.B.</a:t>
            </a:r>
            <a:r>
              <a:rPr lang="en-US" sz="1500" dirty="0">
                <a:latin typeface="Lucida Sans Unicode"/>
                <a:ea typeface="Helvetica Neue" charset="0"/>
                <a:cs typeface="Lucida Sans Unicode"/>
              </a:rPr>
              <a:t> </a:t>
            </a:r>
            <a:r>
              <a:rPr lang="en-US" sz="1500" dirty="0" smtClean="0">
                <a:latin typeface="Lucida Sans Unicode"/>
                <a:ea typeface="Helvetica Neue" charset="0"/>
                <a:cs typeface="Lucida Sans Unicode"/>
              </a:rPr>
              <a:t> For a treatment of only the quadratic terms, please refer to Nitta</a:t>
            </a:r>
            <a:r>
              <a:rPr lang="en-US" sz="1500" dirty="0">
                <a:latin typeface="Lucida Sans Unicode"/>
                <a:ea typeface="Helvetica Neue" charset="0"/>
                <a:cs typeface="Lucida Sans Unicode"/>
              </a:rPr>
              <a:t>, Komatsu, Bartolo, Matarrese, </a:t>
            </a:r>
            <a:r>
              <a:rPr lang="en-US" sz="1500" dirty="0" smtClean="0">
                <a:latin typeface="Lucida Sans Unicode"/>
                <a:ea typeface="Helvetica Neue" charset="0"/>
                <a:cs typeface="Lucida Sans Unicode"/>
              </a:rPr>
              <a:t>Riotto, 2009</a:t>
            </a:r>
            <a:endParaRPr lang="en-US" sz="15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427984" y="4814455"/>
            <a:ext cx="1152128" cy="33119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62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4000" dirty="0">
                <a:latin typeface="Helvetica Neue Black Condensed" charset="0"/>
                <a:ea typeface="ＭＳ Ｐゴシック" charset="-128"/>
                <a:cs typeface="ＭＳ Ｐゴシック" charset="-128"/>
              </a:rPr>
              <a:t>Previous results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0472" y="3778838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The code,  CMBQuick,  is made with Mathematica and it is publicly available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00472" y="5090739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Non-parallel code, it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takes two weeks to calculate the full bispectrum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22000" y="1844824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Some details on the numerical computation by Pitrou et al.: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00472" y="2771636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They adopt Newtonian gauge</a:t>
            </a:r>
          </a:p>
        </p:txBody>
      </p:sp>
    </p:spTree>
    <p:extLst>
      <p:ext uri="{BB962C8B-B14F-4D97-AF65-F5344CB8AC3E}">
        <p14:creationId xmlns:p14="http://schemas.microsoft.com/office/powerpoint/2010/main" val="245400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Our purpose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2000" y="2004120"/>
            <a:ext cx="8100000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2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The result by Pitrou et al. implies that </a:t>
            </a:r>
            <a:r>
              <a:rPr lang="en-US" sz="1800" b="1" dirty="0" smtClean="0">
                <a:solidFill>
                  <a:srgbClr val="800000"/>
                </a:solidFill>
                <a:latin typeface="Lucida Sans Unicode"/>
                <a:cs typeface="Lucida Sans Unicode"/>
              </a:rPr>
              <a:t>late</a:t>
            </a:r>
            <a:r>
              <a:rPr lang="en-US" sz="1800" b="1" dirty="0">
                <a:solidFill>
                  <a:srgbClr val="800000"/>
                </a:solidFill>
                <a:latin typeface="Lucida Sans Unicode"/>
                <a:cs typeface="Lucida Sans Unicode"/>
              </a:rPr>
              <a:t>-time non-Gaussianities are important, and lay right on </a:t>
            </a:r>
            <a:r>
              <a:rPr lang="en-US" sz="1800" b="1" i="1" dirty="0">
                <a:solidFill>
                  <a:srgbClr val="800000"/>
                </a:solidFill>
                <a:latin typeface="Lucida Sans Unicode"/>
                <a:cs typeface="Lucida Sans Unicode"/>
              </a:rPr>
              <a:t>Planck</a:t>
            </a:r>
            <a:r>
              <a:rPr lang="en-US" sz="1800" b="1" dirty="0">
                <a:solidFill>
                  <a:srgbClr val="800000"/>
                </a:solidFill>
                <a:latin typeface="Lucida Sans Unicode"/>
                <a:cs typeface="Lucida Sans Unicode"/>
              </a:rPr>
              <a:t>’s detection </a:t>
            </a:r>
            <a:r>
              <a:rPr lang="en-US" sz="1800" b="1" dirty="0" smtClean="0">
                <a:solidFill>
                  <a:srgbClr val="800000"/>
                </a:solidFill>
                <a:latin typeface="Lucida Sans Unicode"/>
                <a:cs typeface="Lucida Sans Unicode"/>
              </a:rPr>
              <a:t>threshold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7544" y="5085184"/>
            <a:ext cx="8100000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2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It is therefore crucial to double-check the computation by </a:t>
            </a:r>
            <a:r>
              <a:rPr lang="en-US" sz="1800" dirty="0">
                <a:latin typeface="Lucida Sans Unicode"/>
                <a:ea typeface="Helvetica Neue" charset="0"/>
                <a:cs typeface="Lucida Sans Unicode"/>
              </a:rPr>
              <a:t>Pitrou et al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, possibly in an independent way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3366500"/>
            <a:ext cx="8100000" cy="1237718"/>
            <a:chOff x="467544" y="3100264"/>
            <a:chExt cx="8100000" cy="1237718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467544" y="3100264"/>
              <a:ext cx="8100000" cy="1080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42913" lvl="1" indent="-352425">
                <a:lnSpc>
                  <a:spcPct val="120000"/>
                </a:lnSpc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If the result is confirmed, the CMB maps from </a:t>
              </a:r>
              <a:r>
                <a:rPr lang="en-US" sz="1800" i="1" dirty="0" smtClean="0">
                  <a:latin typeface="Lucida Sans Unicode"/>
                  <a:ea typeface="Helvetica Neue" charset="0"/>
                  <a:cs typeface="Lucida Sans Unicode"/>
                </a:rPr>
                <a:t>Planck</a:t>
              </a: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 and other experiments need to be cleaned of these second-order effects via the construction of templates</a:t>
              </a:r>
              <a:endParaRPr lang="en-US" sz="1800" i="1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51274" y="4030205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Komatsu, CQG, 2010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47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Our purpose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7544" y="1726636"/>
            <a:ext cx="810000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3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In collaboration with Cyril Pitrou, we aim to confirm and improve the above mentioned results by</a:t>
            </a:r>
            <a:r>
              <a:rPr lang="en-US" sz="800" dirty="0" smtClean="0">
                <a:latin typeface="Lucida Sans Unicode"/>
                <a:ea typeface="Helvetica Neue" charset="0"/>
                <a:cs typeface="Lucida Sans Unicode"/>
              </a:rPr>
              <a:t>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: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0472" y="4017645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Performing the calculations in Synchronous gauge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00472" y="2914057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Writing from scratch a low-level 2</a:t>
            </a:r>
            <a:r>
              <a:rPr lang="en-US" sz="1800" baseline="30000" dirty="0" smtClean="0">
                <a:latin typeface="Lucida Sans Unicode"/>
                <a:ea typeface="Helvetica Neue" charset="0"/>
                <a:cs typeface="Lucida Sans Unicode"/>
              </a:rPr>
              <a:t>nd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 order Boltzmann code to derive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the full radiation transfer function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7544" y="4816534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Making the code </a:t>
            </a:r>
            <a:r>
              <a:rPr lang="en-US" sz="1800" i="1" dirty="0" smtClean="0">
                <a:latin typeface="Lucida Sans Unicode"/>
                <a:ea typeface="Helvetica Neue" charset="0"/>
                <a:cs typeface="Lucida Sans Unicode"/>
              </a:rPr>
              <a:t>parallel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, </a:t>
            </a:r>
            <a:r>
              <a:rPr lang="en-US" sz="1800" i="1" dirty="0" smtClean="0">
                <a:latin typeface="Lucida Sans Unicode"/>
                <a:ea typeface="Helvetica Neue" charset="0"/>
                <a:cs typeface="Lucida Sans Unicode"/>
              </a:rPr>
              <a:t>object-oriented 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and flexible, in order to allow easy customizations (e.g. add another gauge or model)</a:t>
            </a:r>
            <a:endParaRPr lang="en-US" sz="1800" i="1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67544" y="5772889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Using open-source libraries  (GSL, Blas, Lapack...)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2156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pc="3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0776" y="3353918"/>
            <a:ext cx="81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dirty="0" smtClean="0">
                <a:latin typeface="Lucida Sans Unicode"/>
                <a:ea typeface="Helvetica Neue" charset="0"/>
                <a:cs typeface="Lucida Sans Unicode"/>
              </a:rPr>
              <a:t>Why go to 2</a:t>
            </a:r>
            <a:r>
              <a:rPr lang="en-US" baseline="30000" dirty="0" smtClean="0">
                <a:latin typeface="Lucida Sans Unicode"/>
                <a:ea typeface="Helvetica Neue" charset="0"/>
                <a:cs typeface="Lucida Sans Unicode"/>
              </a:rPr>
              <a:t>nd</a:t>
            </a:r>
            <a:r>
              <a:rPr lang="en-US" dirty="0" smtClean="0">
                <a:latin typeface="Lucida Sans Unicode"/>
                <a:ea typeface="Helvetica Neue" charset="0"/>
                <a:cs typeface="Lucida Sans Unicode"/>
              </a:rPr>
              <a:t> order?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0776" y="4357795"/>
            <a:ext cx="81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dirty="0" smtClean="0">
                <a:latin typeface="Lucida Sans Unicode"/>
                <a:ea typeface="Helvetica Neue" charset="0"/>
                <a:cs typeface="Lucida Sans Unicode"/>
              </a:rPr>
              <a:t>Why do it in Synchronous gauge?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0776" y="5361671"/>
            <a:ext cx="81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mtClean="0">
                <a:latin typeface="Lucida Sans Unicode"/>
                <a:ea typeface="Helvetica Neue" charset="0"/>
                <a:cs typeface="Lucida Sans Unicode"/>
              </a:rPr>
              <a:t>Some details &amp; first results</a:t>
            </a:r>
            <a:endParaRPr lang="en-US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0776" y="2350041"/>
            <a:ext cx="81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mtClean="0">
                <a:latin typeface="Lucida Sans Unicode"/>
                <a:ea typeface="Helvetica Neue" charset="0"/>
                <a:cs typeface="Lucida Sans Unicode"/>
              </a:rPr>
              <a:t>Why non-Gaussianities?</a:t>
            </a:r>
            <a:endParaRPr lang="en-US" dirty="0" smtClean="0">
              <a:latin typeface="Lucida Sans Unicode"/>
              <a:ea typeface="Helvetica Neue" charset="0"/>
              <a:cs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Why Synchronous gauge?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00472" y="3033449"/>
            <a:ext cx="8100000" cy="8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Synchronous </a:t>
            </a:r>
            <a:r>
              <a:rPr lang="en-US" sz="1800" dirty="0">
                <a:latin typeface="Lucida Sans Unicode"/>
                <a:ea typeface="Helvetica Neue" charset="0"/>
                <a:cs typeface="Lucida Sans Unicode"/>
              </a:rPr>
              <a:t>gauge is more apt to numerical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solving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     </a:t>
            </a:r>
            <a:r>
              <a:rPr lang="en-US" sz="1600" dirty="0" smtClean="0">
                <a:latin typeface="Lucida Sans Unicode"/>
                <a:ea typeface="Helvetica Neue" charset="0"/>
                <a:cs typeface="Lucida Sans Unicode"/>
              </a:rPr>
              <a:t>e.g. COSMICS,  CMBFast,  CAMB, CMBEasy</a:t>
            </a:r>
            <a:endParaRPr lang="en-US" sz="16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00472" y="2068106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Difficult to have the same errors using different gauges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67544" y="5484857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Nobody has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done it yet</a:t>
            </a:r>
            <a:endParaRPr lang="en-US" sz="1800" i="1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67544" y="4214816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>
                <a:latin typeface="Lucida Sans Unicode"/>
                <a:ea typeface="Helvetica Neue" charset="0"/>
                <a:cs typeface="Lucida Sans Unicode"/>
              </a:rPr>
              <a:t>Comparing results of two different gauges may help detect possible gauge artifacts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Structure of the code-to-be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472" y="1877910"/>
            <a:ext cx="8100000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2000" dirty="0" smtClean="0">
                <a:latin typeface="Lucida Sans Unicode"/>
                <a:ea typeface="Helvetica Neue" charset="0"/>
                <a:cs typeface="Lucida Sans Unicode"/>
              </a:rPr>
              <a:t>Two main components: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52872" y="2738492"/>
            <a:ext cx="8100000" cy="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i="1">
                <a:latin typeface="Lucida Sans Unicode"/>
                <a:ea typeface="Helvetica Neue" charset="0"/>
                <a:cs typeface="Lucida Sans Unicode"/>
              </a:rPr>
              <a:t>Mathematica</a:t>
            </a: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 package to derive the equations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500" smtClean="0">
                <a:latin typeface="Lucida Sans Unicode"/>
                <a:ea typeface="Helvetica Neue" charset="0"/>
                <a:cs typeface="Lucida Sans Unicode"/>
              </a:rPr>
              <a:t>      powerful symbolic algebra system</a:t>
            </a:r>
            <a:endParaRPr lang="en-US" sz="15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11560" y="3861048"/>
            <a:ext cx="8100000" cy="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>
                <a:latin typeface="Lucida Sans Unicode"/>
                <a:ea typeface="Helvetica Neue" charset="0"/>
                <a:cs typeface="Lucida Sans Unicode"/>
              </a:rPr>
              <a:t>C++ code to solve them numerically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500" smtClean="0">
                <a:latin typeface="Lucida Sans Unicode"/>
                <a:ea typeface="Helvetica Neue" charset="0"/>
                <a:cs typeface="Lucida Sans Unicode"/>
              </a:rPr>
              <a:t>      fast, supports object oriented programming</a:t>
            </a:r>
            <a:endParaRPr lang="en-US" sz="15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544" y="5036142"/>
            <a:ext cx="8100000" cy="1113744"/>
            <a:chOff x="467544" y="5036142"/>
            <a:chExt cx="8100000" cy="1113744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67544" y="5036142"/>
              <a:ext cx="8100000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tabLst>
                  <a:tab pos="985838" algn="l"/>
                </a:tabLst>
              </a:pPr>
              <a:r>
                <a:rPr lang="en-US" sz="1800" smtClean="0">
                  <a:latin typeface="Lucida Sans Unicode"/>
                  <a:ea typeface="Helvetica Neue" charset="0"/>
                  <a:cs typeface="Lucida Sans Unicode"/>
                </a:rPr>
                <a:t>Both can be used independently, but will be able to communicate</a:t>
              </a:r>
              <a:endParaRPr lang="en-US" sz="1800" i="1" dirty="0" smtClean="0">
                <a:latin typeface="Lucida Sans Unicode"/>
                <a:ea typeface="Helvetica Neue" charset="0"/>
                <a:cs typeface="Lucida Sans Unicode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46817" y="5519970"/>
              <a:ext cx="5509981" cy="62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lvl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tabLst>
                  <a:tab pos="985838" algn="l"/>
                </a:tabLst>
              </a:pPr>
              <a:r>
                <a:rPr lang="en-US" sz="1600" smtClean="0">
                  <a:latin typeface="Lucida Sans Unicode"/>
                  <a:ea typeface="Helvetica Neue" charset="0"/>
                  <a:cs typeface="Lucida Sans Unicode"/>
                </a:rPr>
                <a:t>Input the (long!) equations </a:t>
              </a:r>
              <a:r>
                <a:rPr lang="en-US" sz="1600" dirty="0" smtClean="0">
                  <a:latin typeface="Lucida Sans Unicode"/>
                  <a:ea typeface="Helvetica Neue" charset="0"/>
                  <a:cs typeface="Lucida Sans Unicode"/>
                </a:rPr>
                <a:t>to be solved numerically </a:t>
              </a:r>
              <a:r>
                <a:rPr lang="en-US" sz="1600" smtClean="0">
                  <a:latin typeface="Lucida Sans Unicode"/>
                  <a:ea typeface="Helvetica Neue" charset="0"/>
                  <a:cs typeface="Lucida Sans Unicode"/>
                </a:rPr>
                <a:t>from within </a:t>
              </a:r>
              <a:r>
                <a:rPr lang="en-US" sz="1600" i="1" dirty="0" smtClean="0">
                  <a:latin typeface="Lucida Sans Unicode"/>
                  <a:ea typeface="Helvetica Neue" charset="0"/>
                  <a:cs typeface="Lucida Sans Unicode"/>
                </a:rPr>
                <a:t>Mathematica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948510" y="5522708"/>
              <a:ext cx="1296144" cy="35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lvl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tabLst>
                  <a:tab pos="985838" algn="l"/>
                </a:tabLst>
              </a:pPr>
              <a:r>
                <a:rPr lang="en-US" sz="1600" b="1" smtClean="0">
                  <a:latin typeface="Lucida Sans Unicode"/>
                  <a:ea typeface="Helvetica Neue" charset="0"/>
                  <a:cs typeface="Lucida Sans Unicode"/>
                </a:rPr>
                <a:t>Example</a:t>
              </a:r>
              <a:r>
                <a:rPr lang="en-US" sz="800" b="1" i="1" smtClean="0">
                  <a:latin typeface="Lucida Sans Unicode"/>
                  <a:ea typeface="Helvetica Neue" charset="0"/>
                  <a:cs typeface="Lucida Sans Unicode"/>
                </a:rPr>
                <a:t> </a:t>
              </a:r>
              <a:r>
                <a:rPr lang="en-US" sz="1600" b="1" smtClean="0">
                  <a:latin typeface="Lucida Sans Unicode"/>
                  <a:ea typeface="Helvetica Neue" charset="0"/>
                  <a:cs typeface="Lucida Sans Unicode"/>
                </a:rPr>
                <a:t>:</a:t>
              </a:r>
              <a:endParaRPr lang="en-US" sz="1600" b="1" dirty="0" smtClean="0">
                <a:latin typeface="Lucida Sans Unicode"/>
                <a:ea typeface="Helvetica Neue" charset="0"/>
                <a:cs typeface="Lucida Sans Uni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54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Structure of the code-to-be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7382" y="1749726"/>
            <a:ext cx="8100000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The Mathematica package is (almost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) complete,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and includes original sub-packages designed to perform</a:t>
            </a:r>
            <a:r>
              <a:rPr lang="en-US" sz="1600" dirty="0" smtClean="0">
                <a:latin typeface="Lucida Sans Unicode"/>
                <a:ea typeface="Helvetica Neue" charset="0"/>
                <a:cs typeface="Lucida Sans Unicode"/>
              </a:rPr>
              <a:t>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2872" y="4725144"/>
            <a:ext cx="8100000" cy="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Fourier transformation of equations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500" dirty="0" smtClean="0">
                <a:latin typeface="Lucida Sans Unicode"/>
                <a:ea typeface="Helvetica Neue" charset="0"/>
                <a:cs typeface="Lucida Sans Unicode"/>
              </a:rPr>
              <a:t>      e.g. accounts for convolutions arising from non-linear terms</a:t>
            </a:r>
            <a:endParaRPr lang="en-US" sz="1500" dirty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2872" y="2708920"/>
            <a:ext cx="8100000" cy="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Tensor manipulation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500" dirty="0" smtClean="0">
                <a:latin typeface="Lucida Sans Unicode"/>
                <a:ea typeface="Helvetica Neue" charset="0"/>
                <a:cs typeface="Lucida Sans Unicode"/>
              </a:rPr>
              <a:t>       allows for natural input of tensor operations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2872" y="3761663"/>
            <a:ext cx="81000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Metric Perturbations</a:t>
            </a:r>
          </a:p>
          <a:p>
            <a:pPr lvl="1"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500" dirty="0" smtClean="0">
                <a:latin typeface="Lucida Sans Unicode"/>
                <a:ea typeface="Helvetica Neue" charset="0"/>
                <a:cs typeface="Lucida Sans Unicode"/>
              </a:rPr>
              <a:t>     </a:t>
            </a:r>
            <a:r>
              <a:rPr lang="en-US" sz="1500" smtClean="0">
                <a:latin typeface="Lucida Sans Unicode"/>
                <a:ea typeface="Helvetica Neue" charset="0"/>
                <a:cs typeface="Lucida Sans Unicode"/>
              </a:rPr>
              <a:t> derive geometrical quantities in any </a:t>
            </a:r>
            <a:r>
              <a:rPr lang="en-US" sz="1500" dirty="0" smtClean="0">
                <a:latin typeface="Lucida Sans Unicode"/>
                <a:ea typeface="Helvetica Neue" charset="0"/>
                <a:cs typeface="Lucida Sans Unicode"/>
              </a:rPr>
              <a:t>gauge</a:t>
            </a:r>
            <a:r>
              <a:rPr lang="en-US" sz="1500" smtClean="0">
                <a:latin typeface="Lucida Sans Unicode"/>
                <a:ea typeface="Helvetica Neue" charset="0"/>
                <a:cs typeface="Lucida Sans Unicode"/>
              </a:rPr>
              <a:t>, at any </a:t>
            </a:r>
            <a:r>
              <a:rPr lang="en-US" sz="1500" dirty="0" smtClean="0">
                <a:latin typeface="Lucida Sans Unicode"/>
                <a:ea typeface="Helvetica Neue" charset="0"/>
                <a:cs typeface="Lucida Sans Unicode"/>
              </a:rPr>
              <a:t>order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2872" y="5589240"/>
            <a:ext cx="8100000" cy="762516"/>
            <a:chOff x="652872" y="5589240"/>
            <a:chExt cx="8100000" cy="762516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52872" y="5589240"/>
              <a:ext cx="8100000" cy="76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801688" lvl="1" indent="-344488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buFont typeface="Wingdings" charset="2"/>
                <a:buChar char="§"/>
                <a:tabLst>
                  <a:tab pos="985838" algn="l"/>
                </a:tabLst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Collection of terms</a:t>
              </a:r>
            </a:p>
            <a:p>
              <a:pPr lvl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tabLst>
                  <a:tab pos="985838" algn="l"/>
                </a:tabLst>
              </a:pPr>
              <a:r>
                <a:rPr lang="en-US" sz="1500" dirty="0" smtClean="0">
                  <a:latin typeface="Lucida Sans Unicode"/>
                  <a:ea typeface="Helvetica Neue" charset="0"/>
                  <a:cs typeface="Lucida Sans Unicode"/>
                </a:rPr>
                <a:t>      spot terms such as</a:t>
              </a:r>
              <a:endParaRPr lang="en-US" sz="1500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8237" y="6070206"/>
              <a:ext cx="3492565" cy="278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70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A taste of 2</a:t>
            </a:r>
            <a:r>
              <a:rPr lang="en-US" sz="4000" baseline="30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nd</a:t>
            </a:r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 order PT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2000" y="1582620"/>
            <a:ext cx="810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 algn="ctr"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Continuity equation in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Synchronous gauge (only scalar DOF)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273" y="185881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continuity_real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5" y="2109766"/>
            <a:ext cx="8849670" cy="408318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6309320"/>
            <a:ext cx="810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 algn="ctr"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Lucida Sans Unicode"/>
                <a:ea typeface="Helvetica Neue" charset="0"/>
                <a:cs typeface="Lucida Sans Unicode"/>
              </a:rPr>
              <a:t>76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Lucida Sans Unicode"/>
                <a:ea typeface="Helvetica Neue" charset="0"/>
                <a:cs typeface="Lucida Sans Unicode"/>
              </a:rPr>
              <a:t>terms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, and it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is one of the simplest equations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5901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A taste of 2</a:t>
            </a:r>
            <a:r>
              <a:rPr lang="en-US" sz="4000" baseline="30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nd</a:t>
            </a:r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 order PT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2" y="2420888"/>
            <a:ext cx="8215457" cy="1671611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2000" y="4509120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Similarly, we derived Einstein &amp; Euler equations, and checked them against Tomita (1967)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22000" y="1582620"/>
            <a:ext cx="810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 algn="ctr"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Fourier space  +  term collection...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22000" y="5589240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We also found equations in Newtonian gauge, and checked them against Pitrou et al. (2008, 2010)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8605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Conclusions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9160" y="3207177"/>
            <a:ext cx="8100000" cy="7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The full second order transfer function  </a:t>
            </a:r>
            <a:r>
              <a:rPr lang="en-US" sz="1900" i="1" smtClean="0">
                <a:latin typeface="Lucida Sans Unicode"/>
                <a:ea typeface="Helvetica Neue" charset="0"/>
                <a:cs typeface="Lucida Sans Unicode"/>
              </a:rPr>
              <a:t>F</a:t>
            </a:r>
            <a:r>
              <a:rPr lang="en-US" sz="800" i="1" smtClean="0">
                <a:latin typeface="Lucida Sans Unicode"/>
                <a:ea typeface="Helvetica Neue" charset="0"/>
                <a:cs typeface="Lucida Sans Unicode"/>
              </a:rPr>
              <a:t> </a:t>
            </a:r>
            <a:r>
              <a:rPr lang="en-US" sz="1900" i="1" baseline="30000" smtClean="0">
                <a:latin typeface="Lucida Sans Unicode"/>
                <a:ea typeface="Helvetica Neue" charset="0"/>
                <a:cs typeface="Lucida Sans Unicode"/>
              </a:rPr>
              <a:t>(2)</a:t>
            </a: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  is needed to properly subtract the effect  (non-trivial!!!)</a:t>
            </a:r>
            <a:endParaRPr lang="en-US" sz="19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9160" y="4165387"/>
            <a:ext cx="8100000" cy="10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900">
                <a:latin typeface="Lucida Sans Unicode"/>
                <a:ea typeface="Helvetica Neue" charset="0"/>
                <a:cs typeface="Lucida Sans Unicode"/>
              </a:rPr>
              <a:t>Synchronous gauge </a:t>
            </a: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is suitable to perform the computation, </a:t>
            </a:r>
            <a:r>
              <a:rPr lang="en-US" sz="1900">
                <a:latin typeface="Lucida Sans Unicode"/>
                <a:ea typeface="Helvetica Neue" charset="0"/>
                <a:cs typeface="Lucida Sans Unicode"/>
              </a:rPr>
              <a:t>and will lead to an independent confirmation of Pitrou et </a:t>
            </a: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al. results (f</a:t>
            </a:r>
            <a:r>
              <a:rPr lang="en-US" sz="1900" baseline="-25000" smtClean="0">
                <a:latin typeface="Lucida Sans Unicode"/>
                <a:ea typeface="Helvetica Neue" charset="0"/>
                <a:cs typeface="Lucida Sans Unicode"/>
              </a:rPr>
              <a:t>NL</a:t>
            </a: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 ~ 5 for both squeezed and equilateral shapes)</a:t>
            </a:r>
            <a:endParaRPr lang="en-US" sz="19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9160" y="1893742"/>
            <a:ext cx="8100000" cy="10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We need to adopt a 2</a:t>
            </a:r>
            <a:r>
              <a:rPr lang="en-US" sz="1900" baseline="30000" smtClean="0">
                <a:latin typeface="Lucida Sans Unicode"/>
                <a:ea typeface="Helvetica Neue" charset="0"/>
                <a:cs typeface="Lucida Sans Unicode"/>
              </a:rPr>
              <a:t>nd</a:t>
            </a: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 order perturbative approach to quantify contamination to primordial f</a:t>
            </a:r>
            <a:r>
              <a:rPr lang="en-US" sz="2000" baseline="-25000" smtClean="0">
                <a:latin typeface="Lucida Sans Unicode"/>
                <a:ea typeface="Helvetica Neue" charset="0"/>
                <a:cs typeface="Lucida Sans Unicode"/>
              </a:rPr>
              <a:t>NL</a:t>
            </a:r>
            <a:r>
              <a:rPr lang="en-US" sz="2000" smtClean="0">
                <a:latin typeface="Lucida Sans Unicode"/>
                <a:ea typeface="Helvetica Neue" charset="0"/>
                <a:cs typeface="Lucida Sans Unicode"/>
              </a:rPr>
              <a:t> from late non-linear evolution</a:t>
            </a:r>
            <a:endParaRPr lang="en-US" sz="1900" baseline="-250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99160" y="5445224"/>
            <a:ext cx="8100000" cy="10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1688" lvl="1" indent="-344488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  <a:buFont typeface="Wingdings" charset="2"/>
              <a:buChar char="§"/>
              <a:tabLst>
                <a:tab pos="985838" algn="l"/>
              </a:tabLst>
            </a:pPr>
            <a:r>
              <a:rPr lang="en-US" sz="1900" smtClean="0">
                <a:latin typeface="Lucida Sans Unicode"/>
                <a:ea typeface="Helvetica Neue" charset="0"/>
                <a:cs typeface="Lucida Sans Unicode"/>
              </a:rPr>
              <a:t>We already derived most relevant equations, and will integrate them numerically by means of a parallel, object-oriented, low-level code</a:t>
            </a:r>
            <a:endParaRPr lang="en-US" sz="1900" baseline="-250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6529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 anchor="ctr"/>
          <a:lstStyle/>
          <a:p>
            <a:pPr algn="ctr">
              <a:buFont typeface="Wingdings" charset="2"/>
              <a:buNone/>
            </a:pPr>
            <a:r>
              <a:rPr lang="en-US" sz="6000" i="1" smtClean="0">
                <a:latin typeface="Lucida Calligraphy" charset="0"/>
                <a:ea typeface="Lucida Calligraphy" charset="0"/>
                <a:cs typeface="Lucida Calligraphy" charset="0"/>
              </a:rPr>
              <a:t>Thank  you!</a:t>
            </a:r>
          </a:p>
        </p:txBody>
      </p:sp>
    </p:spTree>
    <p:extLst>
      <p:ext uri="{BB962C8B-B14F-4D97-AF65-F5344CB8AC3E}">
        <p14:creationId xmlns:p14="http://schemas.microsoft.com/office/powerpoint/2010/main" val="165022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Equivalent f</a:t>
            </a:r>
            <a:r>
              <a:rPr lang="en-US" sz="4000" baseline="-25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NL</a:t>
            </a:r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 in Pitrou’s paper</a:t>
            </a:r>
          </a:p>
        </p:txBody>
      </p:sp>
      <p:pic>
        <p:nvPicPr>
          <p:cNvPr id="6" name="Picture 5" descr="paper_cyril_equivalent_fn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2606825"/>
            <a:ext cx="8964488" cy="255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0817" y="3175000"/>
            <a:ext cx="9051637" cy="889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95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Lensing-ISW correlation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 descr="paper_komatsu_lensingiswcorre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1734022"/>
            <a:ext cx="7020272" cy="4719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089788" y="5373216"/>
            <a:ext cx="6984776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6464369"/>
            <a:ext cx="20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Komatsu</a:t>
            </a:r>
            <a:r>
              <a:rPr lang="en-US" sz="1200" dirty="0" smtClean="0">
                <a:solidFill>
                  <a:srgbClr val="FF0000"/>
                </a:solidFill>
              </a:rPr>
              <a:t>, CQG</a:t>
            </a:r>
            <a:r>
              <a:rPr lang="en-US" sz="1200" smtClean="0">
                <a:solidFill>
                  <a:srgbClr val="FF000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69649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>
                <a:latin typeface="Helvetica Neue Black Condensed" charset="0"/>
                <a:ea typeface="ＭＳ Ｐゴシック" charset="-128"/>
                <a:cs typeface="ＭＳ Ｐゴシック" charset="-128"/>
              </a:rPr>
              <a:t>Synchronous </a:t>
            </a:r>
            <a:r>
              <a:rPr lang="en-US" sz="400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scalar perturbations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 descr="synch_metr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163"/>
            <a:ext cx="9144000" cy="1582423"/>
          </a:xfrm>
          <a:prstGeom prst="rect">
            <a:avLst/>
          </a:prstGeom>
        </p:spPr>
      </p:pic>
      <p:pic>
        <p:nvPicPr>
          <p:cNvPr id="2" name="Picture 1" descr="synch_space_em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191"/>
            <a:ext cx="9144000" cy="1469036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2000" y="1844824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Metric perturbations at second order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4437112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rgbClr val="D9B3FF"/>
              </a:buClr>
              <a:buSzPct val="150000"/>
              <a:tabLst>
                <a:tab pos="985838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Energy-momentum tensor perturbations at second order (space part)</a:t>
            </a:r>
            <a:endParaRPr lang="en-US" sz="1800" dirty="0" smtClean="0">
              <a:latin typeface="Lucida Sans Unicode"/>
              <a:ea typeface="Helvetica Neue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9743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Gaussian perturbations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2000" y="1675299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At 1</a:t>
            </a:r>
            <a:r>
              <a:rPr lang="en-US" sz="1800" baseline="30000" smtClean="0">
                <a:latin typeface="Lucida Sans Unicode"/>
                <a:ea typeface="Helvetica Neue" charset="0"/>
                <a:cs typeface="Lucida Sans Unicode"/>
              </a:rPr>
              <a:t>st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 perturbative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order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, the CMB anisotropies take over the non-Gaussianity, if any, from the primordial fluctuations </a:t>
            </a:r>
            <a:endParaRPr lang="en-US" sz="1800" i="1" dirty="0">
              <a:latin typeface="Lucida Sans Unicode"/>
              <a:ea typeface="Helvetica Neue" charset="0"/>
              <a:cs typeface="Lucida Sans Unicode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272" y="2664045"/>
            <a:ext cx="4537456" cy="6555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2000" y="3589836"/>
            <a:ext cx="8100000" cy="1142769"/>
            <a:chOff x="522000" y="3624471"/>
            <a:chExt cx="8100000" cy="1142769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22000" y="3624471"/>
              <a:ext cx="8100000" cy="69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42913" lvl="1" indent="-352425">
                <a:lnSpc>
                  <a:spcPct val="110000"/>
                </a:lnSpc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... </a:t>
              </a:r>
              <a:r>
                <a:rPr lang="en-US" sz="1800" dirty="0">
                  <a:latin typeface="Lucida Sans Unicode"/>
                  <a:ea typeface="Helvetica Neue" charset="0"/>
                  <a:cs typeface="Lucida Sans Unicode"/>
                </a:rPr>
                <a:t>w</a:t>
              </a: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hich implies that the CMB angular bispectrum vanishes for Gaussian primordial perturbations</a:t>
              </a:r>
              <a:endParaRPr lang="en-US" sz="1800" i="1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331" y="4494698"/>
              <a:ext cx="4544822" cy="27254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22000" y="5090389"/>
            <a:ext cx="8100000" cy="1362359"/>
            <a:chOff x="522000" y="5032563"/>
            <a:chExt cx="8100000" cy="1362359"/>
          </a:xfrm>
        </p:grpSpPr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22000" y="5032563"/>
              <a:ext cx="810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42913" lvl="1" indent="-352425"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... thus leading to a nice Gaussian </a:t>
              </a:r>
              <a:r>
                <a:rPr lang="en-US" sz="1800" smtClean="0">
                  <a:latin typeface="Lucida Sans Unicode"/>
                  <a:ea typeface="Helvetica Neue" charset="0"/>
                  <a:cs typeface="Lucida Sans Unicode"/>
                </a:rPr>
                <a:t>CMB map for simple inflationary scenarios:</a:t>
              </a:r>
              <a:endParaRPr lang="en-US" sz="1800" i="1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8480" y="5628858"/>
              <a:ext cx="2887472" cy="7660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>
                <a:latin typeface="Helvetica Neue Black Condensed" charset="0"/>
                <a:ea typeface="ＭＳ Ｐゴシック" charset="-128"/>
                <a:cs typeface="ＭＳ Ｐゴシック" charset="-128"/>
              </a:rPr>
              <a:t>Synchronous </a:t>
            </a:r>
            <a:r>
              <a:rPr lang="en-US" sz="400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gauge fixing 1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Screen shot 2011-03-21 at 15.5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699445"/>
            <a:ext cx="7380312" cy="4825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8224" y="6464369"/>
            <a:ext cx="20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Malik &amp; Wands, 2009</a:t>
            </a:r>
          </a:p>
        </p:txBody>
      </p:sp>
    </p:spTree>
    <p:extLst>
      <p:ext uri="{BB962C8B-B14F-4D97-AF65-F5344CB8AC3E}">
        <p14:creationId xmlns:p14="http://schemas.microsoft.com/office/powerpoint/2010/main" val="77807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>
                <a:latin typeface="Helvetica Neue Black Condensed" charset="0"/>
                <a:ea typeface="ＭＳ Ｐゴシック" charset="-128"/>
                <a:cs typeface="ＭＳ Ｐゴシック" charset="-128"/>
              </a:rPr>
              <a:t>Synchronous </a:t>
            </a:r>
            <a:r>
              <a:rPr lang="en-US" sz="400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gauge fixing 2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 descr="Screen shot 2011-03-21 at 15.5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545"/>
            <a:ext cx="914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7864" y="4869160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/>
              <a:t>M. Bucher, K. Moodley, N. Turok, Phys. Rev. D 62 (2000) </a:t>
            </a:r>
            <a:endParaRPr lang="en-US" sz="140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779912" y="3789040"/>
            <a:ext cx="1584176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372200" y="4005064"/>
            <a:ext cx="20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Malik &amp; Wands, 2009</a:t>
            </a:r>
          </a:p>
        </p:txBody>
      </p:sp>
    </p:spTree>
    <p:extLst>
      <p:ext uri="{BB962C8B-B14F-4D97-AF65-F5344CB8AC3E}">
        <p14:creationId xmlns:p14="http://schemas.microsoft.com/office/powerpoint/2010/main" val="313776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Gaussian perturbations</a:t>
            </a:r>
          </a:p>
        </p:txBody>
      </p:sp>
      <p:pic>
        <p:nvPicPr>
          <p:cNvPr id="5" name="Picture 4" descr="paper_liguori_map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56" y="2708920"/>
            <a:ext cx="6022488" cy="3312368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2000" y="1812449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indent="4763" algn="ctr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  <a:tabLst>
                <a:tab pos="0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~ 1 million pixels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728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Gaussian perturbations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56" y="2708920"/>
            <a:ext cx="5241088" cy="3312368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2000" y="1812449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indent="4763" algn="ctr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  <a:tabLst>
                <a:tab pos="0" algn="l"/>
              </a:tabLst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~ 1 thousand numbers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056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Non-Gaussianities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2000" y="1461694"/>
            <a:ext cx="810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Many models of the early Universe produce non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-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Gaussian perturbations.  Here is a very incomplete list: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4795339"/>
            <a:ext cx="8100000" cy="1441973"/>
            <a:chOff x="533400" y="4698712"/>
            <a:chExt cx="8100000" cy="1441973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33400" y="4698712"/>
              <a:ext cx="8100000" cy="69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42913" lvl="1" indent="-352425">
                <a:lnSpc>
                  <a:spcPct val="110000"/>
                </a:lnSpc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These models produce quite different non-Gaussian distributions.   We shall focus on those that admit a simple </a:t>
              </a:r>
              <a:r>
                <a:rPr lang="en-US" sz="1800" i="1" smtClean="0">
                  <a:latin typeface="Lucida Sans Unicode"/>
                  <a:ea typeface="Helvetica Neue" charset="0"/>
                  <a:cs typeface="Lucida Sans Unicode"/>
                </a:rPr>
                <a:t>local</a:t>
              </a:r>
              <a:r>
                <a:rPr lang="en-US" sz="1800" smtClean="0">
                  <a:latin typeface="Lucida Sans Unicode"/>
                  <a:ea typeface="Helvetica Neue" charset="0"/>
                  <a:cs typeface="Lucida Sans Unicode"/>
                </a:rPr>
                <a:t> parametrisation</a:t>
              </a: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:</a:t>
              </a:r>
              <a:endParaRPr lang="en-US" sz="1800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3117" y="5760955"/>
              <a:ext cx="4977765" cy="37973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89055" y="5661248"/>
            <a:ext cx="3941795" cy="1023604"/>
            <a:chOff x="4800600" y="5661248"/>
            <a:chExt cx="3941795" cy="1023604"/>
          </a:xfrm>
        </p:grpSpPr>
        <p:sp>
          <p:nvSpPr>
            <p:cNvPr id="20" name="Oval 19"/>
            <p:cNvSpPr/>
            <p:nvPr/>
          </p:nvSpPr>
          <p:spPr bwMode="auto">
            <a:xfrm>
              <a:off x="4800600" y="5661248"/>
              <a:ext cx="914400" cy="762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2" name="Straight Arrow Connector 21"/>
            <p:cNvCxnSpPr>
              <a:stCxn id="20" idx="5"/>
              <a:endCxn id="23" idx="1"/>
            </p:cNvCxnSpPr>
            <p:nvPr/>
          </p:nvCxnSpPr>
          <p:spPr bwMode="auto">
            <a:xfrm>
              <a:off x="5581089" y="6311656"/>
              <a:ext cx="669626" cy="1885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250715" y="6315520"/>
              <a:ext cx="249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Quadratic correction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2000" y="2278101"/>
            <a:ext cx="8111400" cy="2386580"/>
            <a:chOff x="522000" y="2040933"/>
            <a:chExt cx="8111400" cy="238658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22000" y="2060251"/>
              <a:ext cx="810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801688" lvl="1" indent="-344488"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buFont typeface="Wingdings" charset="2"/>
                <a:buChar char="§"/>
                <a:tabLst>
                  <a:tab pos="985838" algn="l"/>
                </a:tabLst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Curvaton scenario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33400" y="2551681"/>
              <a:ext cx="810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801688" lvl="1" indent="-344488"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buFont typeface="Wingdings" charset="2"/>
                <a:buChar char="§"/>
                <a:tabLst>
                  <a:tab pos="985838" algn="l"/>
                </a:tabLst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Multi-scalar field inflaton models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22000" y="3040909"/>
              <a:ext cx="810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801688" lvl="1" indent="-344488"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buFont typeface="Wingdings" charset="2"/>
                <a:buChar char="§"/>
                <a:tabLst>
                  <a:tab pos="985838" algn="l"/>
                </a:tabLst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DBI inflation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522000" y="3519094"/>
              <a:ext cx="810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801688" lvl="1" indent="-344488"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buFont typeface="Wingdings" charset="2"/>
                <a:buChar char="§"/>
                <a:tabLst>
                  <a:tab pos="985838" algn="l"/>
                </a:tabLst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Inflationary models with pre-heating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667098" y="2040933"/>
              <a:ext cx="2448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200" dirty="0" smtClean="0">
                  <a:solidFill>
                    <a:srgbClr val="FF0000"/>
                  </a:solidFill>
                </a:rPr>
                <a:t>Linde &amp; Mukhanov, 1997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de-DE" sz="1200" dirty="0" smtClean="0">
                  <a:solidFill>
                    <a:srgbClr val="FF0000"/>
                  </a:solidFill>
                </a:rPr>
                <a:t>Lyth, Ungarelli &amp; Wands, 2003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6016" y="3136387"/>
              <a:ext cx="25922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Alishahiha</a:t>
              </a:r>
              <a:r>
                <a:rPr lang="en-US" sz="1200" smtClean="0">
                  <a:solidFill>
                    <a:srgbClr val="FF0000"/>
                  </a:solidFill>
                </a:rPr>
                <a:t>, Silverstein &amp; Tong 2004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9070" y="2521899"/>
              <a:ext cx="24482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200" smtClean="0">
                  <a:solidFill>
                    <a:srgbClr val="FF0000"/>
                  </a:solidFill>
                </a:rPr>
                <a:t>Bernardeau &amp; Uzan, 2002, 2003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de-DE" sz="1200" smtClean="0">
                  <a:solidFill>
                    <a:srgbClr val="FF0000"/>
                  </a:solidFill>
                </a:rPr>
                <a:t>Lyth &amp; Rodriguez, 2005,</a:t>
              </a:r>
            </a:p>
            <a:p>
              <a:r>
                <a:rPr lang="de-DE" sz="1200" smtClean="0">
                  <a:solidFill>
                    <a:srgbClr val="FF0000"/>
                  </a:solidFill>
                </a:rPr>
                <a:t>Naruko &amp; Sasaki, 2009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74787" y="3510710"/>
              <a:ext cx="2448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200" smtClean="0">
                  <a:solidFill>
                    <a:srgbClr val="FF0000"/>
                  </a:solidFill>
                </a:rPr>
                <a:t>Chambers &amp; Rajantie, 2008</a:t>
              </a:r>
            </a:p>
            <a:p>
              <a:r>
                <a:rPr lang="de-DE" sz="1200" smtClean="0">
                  <a:solidFill>
                    <a:srgbClr val="FF0000"/>
                  </a:solidFill>
                </a:rPr>
                <a:t>Enqvist &amp; al., 2005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22000" y="3997279"/>
              <a:ext cx="810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801688" lvl="1" indent="-344488">
                <a:spcBef>
                  <a:spcPct val="50000"/>
                </a:spcBef>
                <a:spcAft>
                  <a:spcPts val="0"/>
                </a:spcAft>
                <a:buClr>
                  <a:srgbClr val="D9B3FF"/>
                </a:buClr>
                <a:buSzPct val="150000"/>
                <a:buFont typeface="Wingdings" charset="2"/>
                <a:buChar char="§"/>
                <a:tabLst>
                  <a:tab pos="985838" algn="l"/>
                </a:tabLst>
              </a:pPr>
              <a:r>
                <a:rPr lang="en-US" sz="1800" smtClean="0">
                  <a:latin typeface="Lucida Sans Unicode"/>
                  <a:ea typeface="Helvetica Neue" charset="0"/>
                  <a:cs typeface="Lucida Sans Unicode"/>
                </a:rPr>
                <a:t>Ekpyrotic universe</a:t>
              </a:r>
              <a:endParaRPr lang="en-US" sz="1800" dirty="0" smtClean="0">
                <a:latin typeface="Lucida Sans Unicode"/>
                <a:ea typeface="Helvetica Neue" charset="0"/>
                <a:cs typeface="Lucida Sans Unicode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16016" y="3965848"/>
              <a:ext cx="2448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>
                  <a:solidFill>
                    <a:srgbClr val="FF0000"/>
                  </a:solidFill>
                </a:rPr>
                <a:t>Khoury, Ovrut, et al., </a:t>
              </a:r>
              <a:r>
                <a:rPr lang="de-DE" sz="1200" smtClean="0">
                  <a:solidFill>
                    <a:srgbClr val="FF0000"/>
                  </a:solidFill>
                </a:rPr>
                <a:t>2001</a:t>
              </a:r>
              <a:endParaRPr lang="nl-NL" sz="1200" smtClean="0">
                <a:solidFill>
                  <a:srgbClr val="FF0000"/>
                </a:solidFill>
              </a:endParaRPr>
            </a:p>
            <a:p>
              <a:r>
                <a:rPr lang="nl-NL" sz="1200" smtClean="0">
                  <a:solidFill>
                    <a:srgbClr val="FF0000"/>
                  </a:solidFill>
                </a:rPr>
                <a:t>Steinhardt &amp; Turok, 2002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Non-Gaussianities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1651890"/>
            <a:ext cx="8100000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Measurements so far are 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consistent with Gaussianity, but still leave room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for some non</a:t>
            </a: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-Gaussianities: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800" y="2579187"/>
            <a:ext cx="6011471" cy="1040115"/>
            <a:chOff x="914400" y="5410200"/>
            <a:chExt cx="6011471" cy="104011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2800" y="6138562"/>
              <a:ext cx="3799851" cy="262835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6540" y="5434494"/>
              <a:ext cx="3799331" cy="262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4400" y="5410200"/>
              <a:ext cx="12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Lucida Sans Unicode"/>
                  <a:cs typeface="Lucida Sans Unicode"/>
                </a:rPr>
                <a:t>WMAP7</a:t>
              </a:r>
              <a:r>
                <a:rPr lang="en-US" sz="1800" dirty="0">
                  <a:latin typeface="Lucida Sans Unicode"/>
                  <a:cs typeface="Lucida Sans Unicode"/>
                </a:rPr>
                <a:t> 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6080983"/>
              <a:ext cx="1053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Lucida Sans Unicode"/>
                  <a:cs typeface="Lucida Sans Unicode"/>
                </a:rPr>
                <a:t>SDSS </a:t>
              </a:r>
              <a:r>
                <a:rPr lang="en-US" sz="1800" dirty="0">
                  <a:latin typeface="Lucida Sans Unicode"/>
                  <a:cs typeface="Lucida Sans Unicode"/>
                </a:rPr>
                <a:t>:</a:t>
              </a:r>
              <a:r>
                <a:rPr lang="en-US" sz="1800" i="1" dirty="0" smtClean="0">
                  <a:latin typeface="Lucida Sans Unicode"/>
                  <a:cs typeface="Lucida Sans Unicode"/>
                </a:rPr>
                <a:t> </a:t>
              </a:r>
              <a:endParaRPr lang="en-US" sz="1800" i="1" dirty="0">
                <a:latin typeface="Lucida Sans Unicode"/>
                <a:cs typeface="Lucida Sans Unicode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4105638"/>
            <a:ext cx="8100000" cy="1270801"/>
            <a:chOff x="533400" y="4509120"/>
            <a:chExt cx="8100000" cy="1270801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33400" y="4509120"/>
              <a:ext cx="8100000" cy="69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42913" lvl="1" indent="-352425">
                <a:lnSpc>
                  <a:spcPct val="110000"/>
                </a:lnSpc>
                <a:spcBef>
                  <a:spcPct val="50000"/>
                </a:spcBef>
                <a:buClr>
                  <a:srgbClr val="D9B3FF"/>
                </a:buClr>
                <a:buSzPct val="150000"/>
              </a:pPr>
              <a:r>
                <a:rPr lang="en-US" sz="1800" dirty="0" smtClean="0">
                  <a:latin typeface="Lucida Sans Unicode"/>
                  <a:ea typeface="Helvetica Neue" charset="0"/>
                  <a:cs typeface="Lucida Sans Unicode"/>
                </a:rPr>
                <a:t>The upcoming PLANCK experiment promises to reduce the error bars by a factor 4, down to</a:t>
              </a:r>
              <a:endParaRPr lang="en-US" sz="1800" dirty="0">
                <a:latin typeface="Lucida Sans Unicode"/>
                <a:ea typeface="Helvetica Neue" charset="0"/>
                <a:cs typeface="Lucida Sans Unicode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1840" y="5471052"/>
              <a:ext cx="1412877" cy="3059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90600" y="5410589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Lucida Sans Unicode"/>
                  <a:cs typeface="Lucida Sans Unicode"/>
                </a:rPr>
                <a:t>PLANCK </a:t>
              </a:r>
              <a:r>
                <a:rPr lang="en-US" sz="1800" dirty="0" smtClean="0">
                  <a:latin typeface="Lucida Sans Unicode"/>
                  <a:cs typeface="Lucida Sans Unicode"/>
                </a:rPr>
                <a:t>:</a:t>
              </a:r>
              <a:endParaRPr lang="en-US" sz="1800" dirty="0">
                <a:latin typeface="Lucida Sans Unicode"/>
                <a:cs typeface="Lucida Sans Unicode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61331" y="285346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Komatsu et al., AJS (2011)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356697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Slosar et al., JCAP (2008)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3400" y="5969632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 algn="ctr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b="1" i="1" smtClean="0">
                <a:latin typeface="Lucida Sans Unicode"/>
                <a:ea typeface="Helvetica Neue" charset="0"/>
                <a:cs typeface="Lucida Sans Unicode"/>
              </a:rPr>
              <a:t>f</a:t>
            </a:r>
            <a:r>
              <a:rPr lang="en-US" sz="1800" b="1" i="1" baseline="-25000" smtClean="0">
                <a:latin typeface="Lucida Sans Unicode"/>
                <a:ea typeface="Helvetica Neue" charset="0"/>
                <a:cs typeface="Lucida Sans Unicode"/>
              </a:rPr>
              <a:t>NL</a:t>
            </a:r>
            <a:r>
              <a:rPr lang="en-US" sz="1800" b="1" i="1" smtClean="0">
                <a:latin typeface="Lucida Sans Unicode"/>
                <a:ea typeface="Helvetica Neue" charset="0"/>
                <a:cs typeface="Lucida Sans Unicode"/>
              </a:rPr>
              <a:t> is very difficult to measure!</a:t>
            </a:r>
            <a:endParaRPr lang="en-US" sz="1800" b="1" i="1" dirty="0">
              <a:latin typeface="Lucida Sans Unicode"/>
              <a:ea typeface="Helvetica Neue" charset="0"/>
              <a:cs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Helvetica Neue Black Condensed" charset="0"/>
                <a:ea typeface="ＭＳ Ｐゴシック" charset="-128"/>
                <a:cs typeface="ＭＳ Ｐゴシック" charset="-128"/>
              </a:rPr>
              <a:t>The effect is very small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1605710"/>
            <a:ext cx="81000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>
              <a:lnSpc>
                <a:spcPct val="110000"/>
              </a:lnSpc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Unnoticeable by eye unless f</a:t>
            </a:r>
            <a:r>
              <a:rPr lang="en-US" sz="1800" baseline="-25000" smtClean="0">
                <a:latin typeface="Lucida Sans Unicode"/>
                <a:ea typeface="Helvetica Neue" charset="0"/>
                <a:cs typeface="Lucida Sans Unicode"/>
              </a:rPr>
              <a:t>NL </a:t>
            </a:r>
            <a:r>
              <a:rPr lang="en-US" sz="1800" smtClean="0">
                <a:latin typeface="Lucida Sans Unicode"/>
                <a:ea typeface="Helvetica Neue" charset="0"/>
                <a:cs typeface="Lucida Sans Unicode"/>
              </a:rPr>
              <a:t>&gt; 1000</a:t>
            </a:r>
            <a:endParaRPr lang="en-US" sz="1800" baseline="-25000" dirty="0">
              <a:latin typeface="Lucida Sans Unicode"/>
              <a:ea typeface="Helvetica Neue" charset="0"/>
              <a:cs typeface="Lucida Sans Unicode"/>
            </a:endParaRPr>
          </a:p>
        </p:txBody>
      </p:sp>
      <p:pic>
        <p:nvPicPr>
          <p:cNvPr id="6" name="Picture 5" descr="paper_liguori_fNL_very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78" y="2371970"/>
            <a:ext cx="4223444" cy="4293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99920" y="573325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Liguori, Sefusatti, Fergusson, Shellard, 2010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0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Helvetica Neue Black Condensed" charset="0"/>
                <a:ea typeface="ＭＳ Ｐゴシック" charset="-128"/>
                <a:cs typeface="ＭＳ Ｐゴシック" charset="-128"/>
              </a:rPr>
              <a:t>The effect is very small</a:t>
            </a:r>
            <a:endParaRPr lang="en-US" sz="4000" dirty="0" smtClean="0">
              <a:latin typeface="Helvetica Neue Black Condense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1628800"/>
            <a:ext cx="810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2913" lvl="1" indent="-352425" algn="ctr">
              <a:spcBef>
                <a:spcPct val="50000"/>
              </a:spcBef>
              <a:buClr>
                <a:srgbClr val="D9B3FF"/>
              </a:buClr>
              <a:buSzPct val="150000"/>
            </a:pPr>
            <a:r>
              <a:rPr lang="en-US" sz="1800" dirty="0" smtClean="0">
                <a:latin typeface="Lucida Sans Unicode"/>
                <a:ea typeface="Helvetica Neue" charset="0"/>
                <a:cs typeface="Lucida Sans Unicode"/>
              </a:rPr>
              <a:t>Gaussian realization of a CMB temperature map</a:t>
            </a:r>
            <a:endParaRPr lang="en-US" sz="1800" dirty="0">
              <a:latin typeface="Lucida Sans Unicode"/>
              <a:ea typeface="Helvetica Neue" charset="0"/>
              <a:cs typeface="Lucida Sans Unicode"/>
            </a:endParaRPr>
          </a:p>
        </p:txBody>
      </p:sp>
      <p:pic>
        <p:nvPicPr>
          <p:cNvPr id="2" name="Picture 1" descr="fig_map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9" y="2282598"/>
            <a:ext cx="7668343" cy="4217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9920" y="552652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Liguori, Sefusatti, Fergusson, Shellard, 2010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6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ntifying_nonlinear">
  <a:themeElements>
    <a:clrScheme name="">
      <a:dk1>
        <a:srgbClr val="000000"/>
      </a:dk1>
      <a:lt1>
        <a:srgbClr val="FFFFFF"/>
      </a:lt1>
      <a:dk2>
        <a:srgbClr val="400080"/>
      </a:dk2>
      <a:lt2>
        <a:srgbClr val="808080"/>
      </a:lt2>
      <a:accent1>
        <a:srgbClr val="B7A3CB"/>
      </a:accent1>
      <a:accent2>
        <a:srgbClr val="EBE0F6"/>
      </a:accent2>
      <a:accent3>
        <a:srgbClr val="FFFFFF"/>
      </a:accent3>
      <a:accent4>
        <a:srgbClr val="000000"/>
      </a:accent4>
      <a:accent5>
        <a:srgbClr val="D8CEE2"/>
      </a:accent5>
      <a:accent6>
        <a:srgbClr val="D5CBDF"/>
      </a:accent6>
      <a:hlink>
        <a:srgbClr val="6767FF"/>
      </a:hlink>
      <a:folHlink>
        <a:srgbClr val="D51A21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10">
        <a:dk1>
          <a:srgbClr val="00408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356C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D51A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1">
        <a:dk1>
          <a:srgbClr val="000000"/>
        </a:dk1>
        <a:lt1>
          <a:srgbClr val="FFFFFF"/>
        </a:lt1>
        <a:dk2>
          <a:srgbClr val="400080"/>
        </a:dk2>
        <a:lt2>
          <a:srgbClr val="808080"/>
        </a:lt2>
        <a:accent1>
          <a:srgbClr val="CEB7E5"/>
        </a:accent1>
        <a:accent2>
          <a:srgbClr val="E3CDF4"/>
        </a:accent2>
        <a:accent3>
          <a:srgbClr val="FFFFFF"/>
        </a:accent3>
        <a:accent4>
          <a:srgbClr val="000000"/>
        </a:accent4>
        <a:accent5>
          <a:srgbClr val="E3D8F0"/>
        </a:accent5>
        <a:accent6>
          <a:srgbClr val="CEBADD"/>
        </a:accent6>
        <a:hlink>
          <a:srgbClr val="6767FF"/>
        </a:hlink>
        <a:folHlink>
          <a:srgbClr val="D51A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quantifying_nonlinear.potx</Template>
  <TotalTime>35068</TotalTime>
  <Words>1628</Words>
  <Application>Microsoft Macintosh PowerPoint</Application>
  <PresentationFormat>On-screen Show (4:3)</PresentationFormat>
  <Paragraphs>196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quantifying_nonlinear</vt:lpstr>
      <vt:lpstr>Quantifying nonlinear contributions to the CMB bispectrum in Synchronous gauge</vt:lpstr>
      <vt:lpstr>Outline</vt:lpstr>
      <vt:lpstr>Gaussian perturbations</vt:lpstr>
      <vt:lpstr>Gaussian perturbations</vt:lpstr>
      <vt:lpstr>Gaussian perturbations</vt:lpstr>
      <vt:lpstr>Non-Gaussianities </vt:lpstr>
      <vt:lpstr>Non-Gaussianities</vt:lpstr>
      <vt:lpstr>The effect is very small</vt:lpstr>
      <vt:lpstr>The effect is very small</vt:lpstr>
      <vt:lpstr>The effect is very small</vt:lpstr>
      <vt:lpstr>Non-Linearities </vt:lpstr>
      <vt:lpstr>Non-Linearities </vt:lpstr>
      <vt:lpstr>Non-Linearities </vt:lpstr>
      <vt:lpstr>Non-Linearities </vt:lpstr>
      <vt:lpstr>Previous results</vt:lpstr>
      <vt:lpstr>Previous results</vt:lpstr>
      <vt:lpstr>Previous results</vt:lpstr>
      <vt:lpstr>Our purpose</vt:lpstr>
      <vt:lpstr>Our purpose</vt:lpstr>
      <vt:lpstr>Why Synchronous gauge?</vt:lpstr>
      <vt:lpstr>Structure of the code-to-be</vt:lpstr>
      <vt:lpstr>Structure of the code-to-be</vt:lpstr>
      <vt:lpstr>A taste of 2nd order PT</vt:lpstr>
      <vt:lpstr>A taste of 2nd order PT</vt:lpstr>
      <vt:lpstr>Conclusions</vt:lpstr>
      <vt:lpstr>PowerPoint Presentation</vt:lpstr>
      <vt:lpstr>Equivalent fNL in Pitrou’s paper</vt:lpstr>
      <vt:lpstr>Lensing-ISW correlation</vt:lpstr>
      <vt:lpstr>Synchronous scalar perturbations</vt:lpstr>
      <vt:lpstr>Synchronous gauge fixing 1</vt:lpstr>
      <vt:lpstr>Synchronous gauge fixing 2</vt:lpstr>
    </vt:vector>
  </TitlesOfParts>
  <Company>Robert Crittenden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the ISW effect</dc:title>
  <cp:lastModifiedBy>Ciccio Ingrassia</cp:lastModifiedBy>
  <cp:revision>788</cp:revision>
  <cp:lastPrinted>2011-03-21T06:34:35Z</cp:lastPrinted>
  <dcterms:created xsi:type="dcterms:W3CDTF">2011-03-14T05:43:43Z</dcterms:created>
  <dcterms:modified xsi:type="dcterms:W3CDTF">2011-03-21T07:31:25Z</dcterms:modified>
</cp:coreProperties>
</file>