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6" r:id="rId3"/>
    <p:sldId id="258" r:id="rId4"/>
    <p:sldId id="264" r:id="rId5"/>
    <p:sldId id="265" r:id="rId6"/>
    <p:sldId id="277" r:id="rId7"/>
    <p:sldId id="266" r:id="rId8"/>
    <p:sldId id="260" r:id="rId9"/>
    <p:sldId id="262" r:id="rId10"/>
    <p:sldId id="263" r:id="rId11"/>
    <p:sldId id="267" r:id="rId12"/>
    <p:sldId id="268" r:id="rId13"/>
    <p:sldId id="269" r:id="rId14"/>
    <p:sldId id="271" r:id="rId15"/>
    <p:sldId id="270" r:id="rId16"/>
    <p:sldId id="272" r:id="rId17"/>
    <p:sldId id="274" r:id="rId18"/>
    <p:sldId id="275" r:id="rId19"/>
    <p:sldId id="283" r:id="rId20"/>
    <p:sldId id="284" r:id="rId21"/>
    <p:sldId id="273" r:id="rId22"/>
    <p:sldId id="278" r:id="rId23"/>
    <p:sldId id="279" r:id="rId24"/>
    <p:sldId id="285" r:id="rId25"/>
    <p:sldId id="286" r:id="rId26"/>
    <p:sldId id="280" r:id="rId27"/>
    <p:sldId id="281" r:id="rId28"/>
    <p:sldId id="282" r:id="rId29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8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992DC-4A1E-44A0-91E5-7A97723D1F62}" type="datetimeFigureOut">
              <a:rPr kumimoji="1" lang="ja-JP" altLang="en-US" smtClean="0"/>
              <a:t>2011/3/21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6B864-F8A4-43B9-A4BE-6E523266AE7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648200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992DC-4A1E-44A0-91E5-7A97723D1F62}" type="datetimeFigureOut">
              <a:rPr kumimoji="1" lang="ja-JP" altLang="en-US" smtClean="0"/>
              <a:t>2011/3/21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6B864-F8A4-43B9-A4BE-6E523266AE7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094240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992DC-4A1E-44A0-91E5-7A97723D1F62}" type="datetimeFigureOut">
              <a:rPr kumimoji="1" lang="ja-JP" altLang="en-US" smtClean="0"/>
              <a:t>2011/3/21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6B864-F8A4-43B9-A4BE-6E523266AE7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729869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992DC-4A1E-44A0-91E5-7A97723D1F62}" type="datetimeFigureOut">
              <a:rPr kumimoji="1" lang="ja-JP" altLang="en-US" smtClean="0"/>
              <a:t>2011/3/21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6B864-F8A4-43B9-A4BE-6E523266AE7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698479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992DC-4A1E-44A0-91E5-7A97723D1F62}" type="datetimeFigureOut">
              <a:rPr kumimoji="1" lang="ja-JP" altLang="en-US" smtClean="0"/>
              <a:t>2011/3/21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6B864-F8A4-43B9-A4BE-6E523266AE7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743826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992DC-4A1E-44A0-91E5-7A97723D1F62}" type="datetimeFigureOut">
              <a:rPr kumimoji="1" lang="ja-JP" altLang="en-US" smtClean="0"/>
              <a:t>2011/3/21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6B864-F8A4-43B9-A4BE-6E523266AE7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786505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992DC-4A1E-44A0-91E5-7A97723D1F62}" type="datetimeFigureOut">
              <a:rPr kumimoji="1" lang="ja-JP" altLang="en-US" smtClean="0"/>
              <a:t>2011/3/21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6B864-F8A4-43B9-A4BE-6E523266AE7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199306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992DC-4A1E-44A0-91E5-7A97723D1F62}" type="datetimeFigureOut">
              <a:rPr kumimoji="1" lang="ja-JP" altLang="en-US" smtClean="0"/>
              <a:t>2011/3/21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6B864-F8A4-43B9-A4BE-6E523266AE7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662157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992DC-4A1E-44A0-91E5-7A97723D1F62}" type="datetimeFigureOut">
              <a:rPr kumimoji="1" lang="ja-JP" altLang="en-US" smtClean="0"/>
              <a:t>2011/3/21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6B864-F8A4-43B9-A4BE-6E523266AE7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508733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992DC-4A1E-44A0-91E5-7A97723D1F62}" type="datetimeFigureOut">
              <a:rPr kumimoji="1" lang="ja-JP" altLang="en-US" smtClean="0"/>
              <a:t>2011/3/21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6B864-F8A4-43B9-A4BE-6E523266AE7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652359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992DC-4A1E-44A0-91E5-7A97723D1F62}" type="datetimeFigureOut">
              <a:rPr kumimoji="1" lang="ja-JP" altLang="en-US" smtClean="0"/>
              <a:t>2011/3/21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6B864-F8A4-43B9-A4BE-6E523266AE7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716223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B992DC-4A1E-44A0-91E5-7A97723D1F62}" type="datetimeFigureOut">
              <a:rPr kumimoji="1" lang="ja-JP" altLang="en-US" smtClean="0"/>
              <a:t>2011/3/21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56B864-F8A4-43B9-A4BE-6E523266AE7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336666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1043608" y="1683965"/>
            <a:ext cx="777686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Temporal enhancement of super-horizon scale curvature perturbations from decays of two </a:t>
            </a:r>
            <a:r>
              <a:rPr kumimoji="1" lang="en-US" altLang="ja-JP" sz="28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curvatons</a:t>
            </a:r>
            <a:r>
              <a:rPr kumimoji="1" lang="en-US" altLang="ja-JP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its cosmological implications.</a:t>
            </a:r>
            <a:endParaRPr kumimoji="1" lang="ja-JP" altLang="en-US" sz="28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988" y="5711540"/>
            <a:ext cx="9155987" cy="11738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テキスト ボックス 4"/>
          <p:cNvSpPr txBox="1"/>
          <p:nvPr/>
        </p:nvSpPr>
        <p:spPr>
          <a:xfrm>
            <a:off x="827584" y="3717032"/>
            <a:ext cx="7920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dirty="0" err="1" smtClean="0"/>
              <a:t>Teruaki</a:t>
            </a:r>
            <a:r>
              <a:rPr kumimoji="1" lang="en-US" altLang="ja-JP" b="1" dirty="0" smtClean="0"/>
              <a:t> </a:t>
            </a:r>
            <a:r>
              <a:rPr kumimoji="1" lang="en-US" altLang="ja-JP" b="1" dirty="0" err="1" smtClean="0"/>
              <a:t>Suyama</a:t>
            </a:r>
            <a:r>
              <a:rPr kumimoji="1" lang="en-US" altLang="ja-JP" b="1" dirty="0" smtClean="0"/>
              <a:t> (Research Center for the Early Universe, The University of Tokyo)</a:t>
            </a:r>
            <a:endParaRPr kumimoji="1" lang="ja-JP" altLang="en-US" b="1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827584" y="4211796"/>
            <a:ext cx="8208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b="1" dirty="0" err="1" smtClean="0"/>
              <a:t>Jun’ichi</a:t>
            </a:r>
            <a:r>
              <a:rPr lang="en-US" altLang="ja-JP" b="1" dirty="0" smtClean="0"/>
              <a:t> Yokoyama</a:t>
            </a:r>
            <a:r>
              <a:rPr kumimoji="1" lang="en-US" altLang="ja-JP" b="1" dirty="0" smtClean="0"/>
              <a:t> (Research Center for the Early Universe, The University of Tokyo)</a:t>
            </a:r>
            <a:endParaRPr kumimoji="1" lang="ja-JP" altLang="en-US" b="1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61468"/>
            <a:ext cx="2160240" cy="10009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33612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3528" y="332656"/>
            <a:ext cx="84249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u="sng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</a:t>
            </a:r>
            <a:r>
              <a:rPr kumimoji="1" lang="en-US" altLang="ja-JP" sz="2400" u="sng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such a temporal enhancement observationally interesting?</a:t>
            </a:r>
            <a:endParaRPr kumimoji="1" lang="ja-JP" altLang="en-US" sz="2400" u="sng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467544" y="1918573"/>
            <a:ext cx="78488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At a first glance, it seems the temporal enhancement has little effect on observables since the enhancement occurs much before the observation time.</a:t>
            </a:r>
            <a:endParaRPr kumimoji="1" lang="ja-JP" altLang="en-US" dirty="0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467544" y="2852936"/>
            <a:ext cx="79208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However, this is true only for the power spectrum. The traces of the enhancement are left at least in</a:t>
            </a: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539552" y="3717032"/>
            <a:ext cx="6768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kumimoji="1" lang="en-US" altLang="ja-JP" dirty="0" smtClean="0"/>
              <a:t>Higher order correlation functions (</a:t>
            </a:r>
            <a:r>
              <a:rPr kumimoji="1" lang="en-US" altLang="ja-JP" dirty="0" err="1" smtClean="0"/>
              <a:t>bispectrum</a:t>
            </a:r>
            <a:r>
              <a:rPr kumimoji="1" lang="en-US" altLang="ja-JP" dirty="0" smtClean="0"/>
              <a:t> and </a:t>
            </a:r>
            <a:r>
              <a:rPr kumimoji="1" lang="en-US" altLang="ja-JP" dirty="0" err="1" smtClean="0"/>
              <a:t>trispectrum</a:t>
            </a:r>
            <a:r>
              <a:rPr kumimoji="1" lang="en-US" altLang="ja-JP" dirty="0" smtClean="0"/>
              <a:t>)</a:t>
            </a:r>
            <a:endParaRPr kumimoji="1"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39552" y="4653136"/>
            <a:ext cx="720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kumimoji="1" lang="en-US" altLang="ja-JP" dirty="0" smtClean="0"/>
              <a:t>Stochastic gravitational waves produced by mode-mode couplings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39552" y="5517232"/>
            <a:ext cx="8208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kumimoji="1" lang="en-US" altLang="ja-JP" dirty="0" smtClean="0"/>
              <a:t>Mini-black holes produced by the gravitational collapse of the high dense region</a:t>
            </a:r>
            <a:endParaRPr kumimoji="1" lang="ja-JP" altLang="en-US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779912" y="764704"/>
            <a:ext cx="30963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6000" b="1" dirty="0" smtClean="0">
                <a:solidFill>
                  <a:srgbClr val="FF0000"/>
                </a:solidFill>
              </a:rPr>
              <a:t>Y</a:t>
            </a:r>
            <a:r>
              <a:rPr kumimoji="1" lang="en-US" altLang="ja-JP" sz="6000" b="1" dirty="0" smtClean="0">
                <a:solidFill>
                  <a:srgbClr val="FF0000"/>
                </a:solidFill>
              </a:rPr>
              <a:t>es !!</a:t>
            </a:r>
            <a:endParaRPr kumimoji="1" lang="ja-JP" altLang="en-US" sz="6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8780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179512" y="260648"/>
            <a:ext cx="62646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u="sng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Our achievement</a:t>
            </a:r>
            <a:r>
              <a:rPr lang="en-US" altLang="ja-JP" sz="2800" u="sng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 </a:t>
            </a:r>
            <a:endParaRPr kumimoji="1" lang="ja-JP" altLang="en-US" sz="2800" u="sng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467544" y="1196752"/>
            <a:ext cx="81369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altLang="ja-JP" dirty="0" smtClean="0"/>
              <a:t>Without </a:t>
            </a:r>
            <a:r>
              <a:rPr lang="en-US" altLang="ja-JP" dirty="0"/>
              <a:t>using the sudden decay approximation </a:t>
            </a:r>
            <a:r>
              <a:rPr lang="en-US" altLang="ja-JP" dirty="0" smtClean="0"/>
              <a:t>, </a:t>
            </a:r>
            <a:r>
              <a:rPr kumimoji="1" lang="en-US" altLang="ja-JP" dirty="0" smtClean="0"/>
              <a:t>I derived analytic full-order curvature perturbation which is exact when both two </a:t>
            </a:r>
            <a:r>
              <a:rPr kumimoji="1" lang="en-US" altLang="ja-JP" dirty="0" err="1" smtClean="0"/>
              <a:t>curvatons</a:t>
            </a:r>
            <a:r>
              <a:rPr kumimoji="1" lang="en-US" altLang="ja-JP" dirty="0" smtClean="0"/>
              <a:t> dominates the universe at different times.</a:t>
            </a:r>
            <a:endParaRPr kumimoji="1"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467544" y="2564904"/>
            <a:ext cx="81369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altLang="ja-JP" dirty="0" smtClean="0"/>
              <a:t>I derived analytic expressions for the non-linearity parameters </a:t>
            </a:r>
            <a:r>
              <a:rPr lang="en-US" altLang="ja-JP" dirty="0" err="1" smtClean="0"/>
              <a:t>fnl</a:t>
            </a:r>
            <a:r>
              <a:rPr lang="en-US" altLang="ja-JP" dirty="0" smtClean="0"/>
              <a:t>, </a:t>
            </a:r>
            <a:r>
              <a:rPr lang="en-US" altLang="ja-JP" dirty="0" err="1" smtClean="0"/>
              <a:t>taunl</a:t>
            </a:r>
            <a:r>
              <a:rPr lang="en-US" altLang="ja-JP" dirty="0" smtClean="0"/>
              <a:t> and </a:t>
            </a:r>
            <a:r>
              <a:rPr lang="en-US" altLang="ja-JP" dirty="0" err="1" smtClean="0"/>
              <a:t>gnl</a:t>
            </a:r>
            <a:r>
              <a:rPr lang="en-US" altLang="ja-JP" dirty="0"/>
              <a:t> </a:t>
            </a:r>
            <a:r>
              <a:rPr lang="en-US" altLang="ja-JP" dirty="0" smtClean="0"/>
              <a:t>and also derived a unique </a:t>
            </a:r>
            <a:r>
              <a:rPr lang="en-US" altLang="ja-JP" dirty="0" smtClean="0"/>
              <a:t>(free from free parameters) consistency </a:t>
            </a:r>
            <a:r>
              <a:rPr lang="en-US" altLang="ja-JP" dirty="0" smtClean="0"/>
              <a:t>relation between </a:t>
            </a:r>
            <a:r>
              <a:rPr lang="en-US" altLang="ja-JP" dirty="0" err="1" smtClean="0"/>
              <a:t>taunl</a:t>
            </a:r>
            <a:r>
              <a:rPr lang="en-US" altLang="ja-JP" dirty="0" smtClean="0"/>
              <a:t> and </a:t>
            </a:r>
            <a:r>
              <a:rPr lang="en-US" altLang="ja-JP" dirty="0" err="1" smtClean="0"/>
              <a:t>gnl</a:t>
            </a:r>
            <a:r>
              <a:rPr lang="en-US" altLang="ja-JP" dirty="0" smtClean="0"/>
              <a:t> without using </a:t>
            </a:r>
            <a:r>
              <a:rPr lang="en-US" altLang="ja-JP" dirty="0" err="1" smtClean="0"/>
              <a:t>fnl</a:t>
            </a:r>
            <a:r>
              <a:rPr lang="en-US" altLang="ja-JP" dirty="0" smtClean="0"/>
              <a:t>.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67544" y="3789040"/>
            <a:ext cx="79928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kumimoji="1" lang="en-US" altLang="ja-JP" dirty="0" smtClean="0"/>
              <a:t>Using the second order perturbation theory, I numerically evaluated the power spectrum of the gravitational waves produced by the mode-mode couplings.</a:t>
            </a:r>
            <a:endParaRPr kumimoji="1" lang="ja-JP" altLang="en-US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467544" y="5157192"/>
            <a:ext cx="79928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altLang="ja-JP" dirty="0" smtClean="0"/>
              <a:t>It is shown that cold dark matter can be mini black holes produced in the two </a:t>
            </a:r>
            <a:r>
              <a:rPr lang="en-US" altLang="ja-JP" dirty="0" err="1" smtClean="0"/>
              <a:t>curvaton</a:t>
            </a:r>
            <a:r>
              <a:rPr lang="en-US" altLang="ja-JP" dirty="0" smtClean="0"/>
              <a:t> model.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2179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132856"/>
            <a:ext cx="8532439" cy="13881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テキスト ボックス 3"/>
          <p:cNvSpPr txBox="1"/>
          <p:nvPr/>
        </p:nvSpPr>
        <p:spPr>
          <a:xfrm>
            <a:off x="323528" y="332656"/>
            <a:ext cx="84969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u="sng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final curvature perturbation (without the sudden decay approximation)</a:t>
            </a:r>
            <a:endParaRPr kumimoji="1" lang="ja-JP" altLang="en-US" sz="2400" u="sng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797153"/>
            <a:ext cx="8704229" cy="18722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角丸四角形 5"/>
          <p:cNvSpPr/>
          <p:nvPr/>
        </p:nvSpPr>
        <p:spPr>
          <a:xfrm>
            <a:off x="179512" y="2132856"/>
            <a:ext cx="8748463" cy="1728192"/>
          </a:xfrm>
          <a:prstGeom prst="roundRect">
            <a:avLst/>
          </a:prstGeom>
          <a:noFill/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51519" y="1268760"/>
            <a:ext cx="86322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By usin</a:t>
            </a:r>
            <a:r>
              <a:rPr lang="en-US" altLang="ja-JP" dirty="0" smtClean="0"/>
              <a:t>g the delta-N formalism </a:t>
            </a:r>
            <a:r>
              <a:rPr lang="en-US" altLang="ja-JP" sz="1600" dirty="0" smtClean="0"/>
              <a:t>(</a:t>
            </a:r>
            <a:r>
              <a:rPr lang="en-US" altLang="ja-JP" sz="1600" dirty="0" err="1" smtClean="0"/>
              <a:t>Starobinsky</a:t>
            </a:r>
            <a:r>
              <a:rPr lang="en-US" altLang="ja-JP" sz="1600" dirty="0" smtClean="0"/>
              <a:t> 1985, </a:t>
            </a:r>
            <a:r>
              <a:rPr lang="en-US" altLang="ja-JP" sz="1600" dirty="0" err="1" smtClean="0"/>
              <a:t>Sasaki&amp;Stewart</a:t>
            </a:r>
            <a:r>
              <a:rPr lang="en-US" altLang="ja-JP" sz="1600" dirty="0" smtClean="0"/>
              <a:t> 1996, </a:t>
            </a:r>
            <a:r>
              <a:rPr lang="en-US" altLang="ja-JP" sz="1600" dirty="0" err="1" smtClean="0"/>
              <a:t>Sasaki&amp;Tanaka</a:t>
            </a:r>
            <a:r>
              <a:rPr lang="en-US" altLang="ja-JP" sz="1600" dirty="0" smtClean="0"/>
              <a:t> 1998, Malik, </a:t>
            </a:r>
            <a:r>
              <a:rPr lang="en-US" altLang="ja-JP" sz="1600" dirty="0" err="1" smtClean="0"/>
              <a:t>Lyth&amp;Sasaki</a:t>
            </a:r>
            <a:r>
              <a:rPr lang="en-US" altLang="ja-JP" sz="1600" dirty="0" smtClean="0"/>
              <a:t> 2004)</a:t>
            </a:r>
            <a:r>
              <a:rPr lang="en-US" altLang="ja-JP" dirty="0" smtClean="0"/>
              <a:t>, it can be shown</a:t>
            </a:r>
            <a:endParaRPr kumimoji="1" lang="ja-JP" altLang="en-US" dirty="0"/>
          </a:p>
        </p:txBody>
      </p:sp>
      <p:cxnSp>
        <p:nvCxnSpPr>
          <p:cNvPr id="9" name="直線矢印コネクタ 8"/>
          <p:cNvCxnSpPr/>
          <p:nvPr/>
        </p:nvCxnSpPr>
        <p:spPr>
          <a:xfrm>
            <a:off x="4427984" y="3933055"/>
            <a:ext cx="0" cy="720081"/>
          </a:xfrm>
          <a:prstGeom prst="straightConnector1">
            <a:avLst/>
          </a:prstGeom>
          <a:ln w="57150">
            <a:solidFill>
              <a:schemeClr val="accent4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テキスト ボックス 10"/>
          <p:cNvSpPr txBox="1"/>
          <p:nvPr/>
        </p:nvSpPr>
        <p:spPr>
          <a:xfrm>
            <a:off x="4572000" y="4077072"/>
            <a:ext cx="324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/>
              <a:t>linearize</a:t>
            </a:r>
            <a:endParaRPr kumimoji="1" lang="ja-JP" altLang="en-US" sz="2400" dirty="0"/>
          </a:p>
        </p:txBody>
      </p:sp>
      <p:sp>
        <p:nvSpPr>
          <p:cNvPr id="12" name="角丸四角形 11"/>
          <p:cNvSpPr/>
          <p:nvPr/>
        </p:nvSpPr>
        <p:spPr>
          <a:xfrm>
            <a:off x="2699792" y="6021288"/>
            <a:ext cx="3492388" cy="720080"/>
          </a:xfrm>
          <a:prstGeom prst="roundRect">
            <a:avLst/>
          </a:prstGeom>
          <a:noFill/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81965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506" y="973735"/>
            <a:ext cx="7458886" cy="15191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テキスト ボックス 6"/>
          <p:cNvSpPr txBox="1"/>
          <p:nvPr/>
        </p:nvSpPr>
        <p:spPr>
          <a:xfrm>
            <a:off x="323528" y="332656"/>
            <a:ext cx="42484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u="sng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non-linearity parameters</a:t>
            </a:r>
            <a:endParaRPr kumimoji="1" lang="ja-JP" altLang="en-US" sz="2400" u="sng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685" y="2852936"/>
            <a:ext cx="8937819" cy="3816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角丸四角形 5"/>
          <p:cNvSpPr/>
          <p:nvPr/>
        </p:nvSpPr>
        <p:spPr>
          <a:xfrm>
            <a:off x="641506" y="908720"/>
            <a:ext cx="7818926" cy="1584176"/>
          </a:xfrm>
          <a:prstGeom prst="roundRect">
            <a:avLst/>
          </a:prstGeom>
          <a:noFill/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角丸四角形 9"/>
          <p:cNvSpPr/>
          <p:nvPr/>
        </p:nvSpPr>
        <p:spPr>
          <a:xfrm>
            <a:off x="65442" y="2708920"/>
            <a:ext cx="9043062" cy="4032448"/>
          </a:xfrm>
          <a:prstGeom prst="roundRect">
            <a:avLst/>
          </a:prstGeom>
          <a:noFill/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角丸四角形 11"/>
          <p:cNvSpPr/>
          <p:nvPr/>
        </p:nvSpPr>
        <p:spPr>
          <a:xfrm>
            <a:off x="641506" y="4581128"/>
            <a:ext cx="7458886" cy="2088232"/>
          </a:xfrm>
          <a:prstGeom prst="roundRect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6876256" y="2010326"/>
            <a:ext cx="18766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dirty="0" smtClean="0"/>
              <a:t>(Byrnes et al. 2006)</a:t>
            </a:r>
            <a:endParaRPr kumimoji="1" lang="ja-JP" altLang="en-US" sz="1600" dirty="0"/>
          </a:p>
        </p:txBody>
      </p:sp>
    </p:spTree>
    <p:extLst>
      <p:ext uri="{BB962C8B-B14F-4D97-AF65-F5344CB8AC3E}">
        <p14:creationId xmlns:p14="http://schemas.microsoft.com/office/powerpoint/2010/main" val="520354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323528" y="332656"/>
            <a:ext cx="79928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u="sng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Importance of the </a:t>
            </a:r>
            <a:r>
              <a:rPr lang="en-US" altLang="ja-JP" sz="2400" u="sng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trispectrum</a:t>
            </a:r>
            <a:endParaRPr kumimoji="1" lang="ja-JP" altLang="en-US" sz="2400" u="sng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124744"/>
            <a:ext cx="4046587" cy="9450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テキスト ボックス 2"/>
          <p:cNvSpPr txBox="1"/>
          <p:nvPr/>
        </p:nvSpPr>
        <p:spPr>
          <a:xfrm>
            <a:off x="827584" y="3894147"/>
            <a:ext cx="75608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/>
              <a:t>If r is large, </a:t>
            </a:r>
            <a:r>
              <a:rPr kumimoji="1" lang="en-US" altLang="ja-JP" sz="2400" dirty="0" err="1" smtClean="0"/>
              <a:t>taunl</a:t>
            </a:r>
            <a:r>
              <a:rPr kumimoji="1" lang="en-US" altLang="ja-JP" sz="2400" dirty="0" smtClean="0"/>
              <a:t> is enhanced more than the case of the single </a:t>
            </a:r>
            <a:r>
              <a:rPr kumimoji="1" lang="en-US" altLang="ja-JP" sz="2400" dirty="0" err="1" smtClean="0"/>
              <a:t>curvaton</a:t>
            </a:r>
            <a:r>
              <a:rPr kumimoji="1" lang="en-US" altLang="ja-JP" sz="2400" dirty="0" smtClean="0"/>
              <a:t> case.</a:t>
            </a:r>
            <a:endParaRPr kumimoji="1" lang="ja-JP" altLang="en-US" sz="2400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827584" y="4983559"/>
            <a:ext cx="80648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/>
              <a:t>This allows a possibility that </a:t>
            </a:r>
            <a:r>
              <a:rPr kumimoji="1" lang="en-US" altLang="ja-JP" sz="2400" dirty="0" err="1" smtClean="0"/>
              <a:t>fnl</a:t>
            </a:r>
            <a:r>
              <a:rPr kumimoji="1" lang="en-US" altLang="ja-JP" sz="2400" dirty="0" smtClean="0"/>
              <a:t>=O(1), but </a:t>
            </a:r>
            <a:r>
              <a:rPr kumimoji="1" lang="en-US" altLang="ja-JP" sz="2400" dirty="0" err="1" smtClean="0"/>
              <a:t>taunl</a:t>
            </a:r>
            <a:r>
              <a:rPr kumimoji="1" lang="en-US" altLang="ja-JP" sz="2400" dirty="0" smtClean="0"/>
              <a:t> and </a:t>
            </a:r>
            <a:r>
              <a:rPr kumimoji="1" lang="en-US" altLang="ja-JP" sz="2400" dirty="0" err="1" smtClean="0"/>
              <a:t>gnl</a:t>
            </a:r>
            <a:r>
              <a:rPr kumimoji="1" lang="en-US" altLang="ja-JP" sz="2400" dirty="0" smtClean="0"/>
              <a:t> &gt;&gt;1.</a:t>
            </a:r>
            <a:endParaRPr kumimoji="1" lang="ja-JP" altLang="en-US" sz="24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827584" y="5766355"/>
            <a:ext cx="73448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/>
              <a:t>In such a case, first detection of non-</a:t>
            </a:r>
            <a:r>
              <a:rPr kumimoji="1" lang="en-US" altLang="ja-JP" sz="2400" dirty="0" err="1" smtClean="0"/>
              <a:t>gaussianity</a:t>
            </a:r>
            <a:r>
              <a:rPr kumimoji="1" lang="en-US" altLang="ja-JP" sz="2400" dirty="0" smtClean="0"/>
              <a:t> comes from the </a:t>
            </a:r>
            <a:r>
              <a:rPr kumimoji="1" lang="en-US" altLang="ja-JP" sz="2400" dirty="0" err="1" smtClean="0"/>
              <a:t>trispectrum</a:t>
            </a:r>
            <a:r>
              <a:rPr kumimoji="1" lang="en-US" altLang="ja-JP" sz="2400" dirty="0" smtClean="0"/>
              <a:t>, rather than from the </a:t>
            </a:r>
            <a:r>
              <a:rPr kumimoji="1" lang="en-US" altLang="ja-JP" sz="2400" dirty="0" err="1" smtClean="0"/>
              <a:t>bispectrum</a:t>
            </a:r>
            <a:r>
              <a:rPr kumimoji="1" lang="en-US" altLang="ja-JP" sz="2400" dirty="0" smtClean="0"/>
              <a:t>.</a:t>
            </a:r>
            <a:endParaRPr kumimoji="1" lang="ja-JP" altLang="en-US" sz="24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348880"/>
            <a:ext cx="1728192" cy="10243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テキスト ボックス 5"/>
          <p:cNvSpPr txBox="1"/>
          <p:nvPr/>
        </p:nvSpPr>
        <p:spPr>
          <a:xfrm>
            <a:off x="6314331" y="1403484"/>
            <a:ext cx="24341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 smtClean="0"/>
              <a:t>Two </a:t>
            </a:r>
            <a:r>
              <a:rPr kumimoji="1" lang="en-US" altLang="ja-JP" sz="2000" dirty="0" err="1" smtClean="0"/>
              <a:t>curvaton</a:t>
            </a:r>
            <a:r>
              <a:rPr kumimoji="1" lang="en-US" altLang="ja-JP" sz="2000" dirty="0" smtClean="0"/>
              <a:t> model</a:t>
            </a:r>
            <a:endParaRPr kumimoji="1" lang="ja-JP" altLang="en-US" sz="20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5652120" y="2668850"/>
            <a:ext cx="32403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 smtClean="0"/>
              <a:t>Single</a:t>
            </a:r>
            <a:r>
              <a:rPr kumimoji="1" lang="en-US" altLang="ja-JP" sz="2000" dirty="0" smtClean="0"/>
              <a:t> </a:t>
            </a:r>
            <a:r>
              <a:rPr kumimoji="1" lang="en-US" altLang="ja-JP" sz="2000" dirty="0" err="1" smtClean="0"/>
              <a:t>curvaton</a:t>
            </a:r>
            <a:r>
              <a:rPr kumimoji="1" lang="en-US" altLang="ja-JP" sz="2000" dirty="0" smtClean="0"/>
              <a:t> model</a:t>
            </a:r>
            <a:endParaRPr kumimoji="1" lang="ja-JP" altLang="en-US" sz="2000" dirty="0"/>
          </a:p>
        </p:txBody>
      </p:sp>
      <p:sp>
        <p:nvSpPr>
          <p:cNvPr id="7" name="角丸四角形 6"/>
          <p:cNvSpPr/>
          <p:nvPr/>
        </p:nvSpPr>
        <p:spPr>
          <a:xfrm>
            <a:off x="899592" y="980728"/>
            <a:ext cx="7848872" cy="2592288"/>
          </a:xfrm>
          <a:prstGeom prst="roundRect">
            <a:avLst/>
          </a:prstGeom>
          <a:noFill/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20708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251520" y="332656"/>
            <a:ext cx="77048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u="sng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unique consistency relation between </a:t>
            </a:r>
            <a:r>
              <a:rPr kumimoji="1" lang="en-US" altLang="ja-JP" sz="2400" u="sng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taunl</a:t>
            </a:r>
            <a:r>
              <a:rPr kumimoji="1" lang="en-US" altLang="ja-JP" sz="2400" u="sng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</a:t>
            </a:r>
            <a:r>
              <a:rPr kumimoji="1" lang="en-US" altLang="ja-JP" sz="2400" u="sng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gnl</a:t>
            </a:r>
            <a:endParaRPr kumimoji="1" lang="ja-JP" altLang="en-US" sz="2400" u="sng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844824"/>
            <a:ext cx="2286000" cy="147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テキスト ボックス 2"/>
          <p:cNvSpPr txBox="1"/>
          <p:nvPr/>
        </p:nvSpPr>
        <p:spPr>
          <a:xfrm>
            <a:off x="395536" y="4653136"/>
            <a:ext cx="81369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b="1" dirty="0" smtClean="0">
                <a:solidFill>
                  <a:srgbClr val="FF0000"/>
                </a:solidFill>
              </a:rPr>
              <a:t>If this relation is confirmed in future, then it will be a strong sign of the two </a:t>
            </a:r>
            <a:r>
              <a:rPr kumimoji="1" lang="en-US" altLang="ja-JP" sz="2800" b="1" dirty="0" err="1" smtClean="0">
                <a:solidFill>
                  <a:srgbClr val="FF0000"/>
                </a:solidFill>
              </a:rPr>
              <a:t>curvaton</a:t>
            </a:r>
            <a:r>
              <a:rPr kumimoji="1" lang="en-US" altLang="ja-JP" sz="2800" b="1" dirty="0" smtClean="0">
                <a:solidFill>
                  <a:srgbClr val="FF0000"/>
                </a:solidFill>
              </a:rPr>
              <a:t> model.</a:t>
            </a:r>
            <a:endParaRPr kumimoji="1" lang="ja-JP" altLang="en-US" sz="2800" b="1" dirty="0">
              <a:solidFill>
                <a:srgbClr val="FF0000"/>
              </a:solidFill>
            </a:endParaRPr>
          </a:p>
        </p:txBody>
      </p:sp>
      <p:sp>
        <p:nvSpPr>
          <p:cNvPr id="5" name="角丸四角形 4"/>
          <p:cNvSpPr/>
          <p:nvPr/>
        </p:nvSpPr>
        <p:spPr>
          <a:xfrm>
            <a:off x="3168352" y="1556792"/>
            <a:ext cx="2843808" cy="2160240"/>
          </a:xfrm>
          <a:prstGeom prst="roundRect">
            <a:avLst/>
          </a:prstGeom>
          <a:noFill/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20708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251520" y="332656"/>
            <a:ext cx="540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u="sng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Stochastic gravitational waves</a:t>
            </a:r>
            <a:endParaRPr kumimoji="1" lang="ja-JP" altLang="en-US" sz="2400" u="sng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395536" y="980728"/>
            <a:ext cx="8424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At the second order, tensor type and scalar type perturbations are no longer decoupled.</a:t>
            </a:r>
            <a:endParaRPr kumimoji="1" lang="ja-JP" alt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24" y="3602423"/>
            <a:ext cx="8604448" cy="26348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112" y="2184476"/>
            <a:ext cx="8394272" cy="5964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テキスト ボックス 3"/>
          <p:cNvSpPr txBox="1"/>
          <p:nvPr/>
        </p:nvSpPr>
        <p:spPr>
          <a:xfrm>
            <a:off x="321112" y="1772816"/>
            <a:ext cx="3098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Metric perturbation</a:t>
            </a:r>
            <a:endParaRPr kumimoji="1" lang="ja-JP" altLang="en-US" dirty="0"/>
          </a:p>
        </p:txBody>
      </p:sp>
      <p:sp>
        <p:nvSpPr>
          <p:cNvPr id="5" name="角丸四角形 4"/>
          <p:cNvSpPr/>
          <p:nvPr/>
        </p:nvSpPr>
        <p:spPr>
          <a:xfrm>
            <a:off x="216024" y="1700808"/>
            <a:ext cx="8676456" cy="1224136"/>
          </a:xfrm>
          <a:prstGeom prst="roundRect">
            <a:avLst/>
          </a:prstGeom>
          <a:noFill/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円/楕円 5"/>
          <p:cNvSpPr/>
          <p:nvPr/>
        </p:nvSpPr>
        <p:spPr>
          <a:xfrm>
            <a:off x="6876256" y="2214156"/>
            <a:ext cx="576064" cy="566772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508104" y="3140968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solidFill>
                  <a:srgbClr val="FFC000"/>
                </a:solidFill>
              </a:rPr>
              <a:t>2</a:t>
            </a:r>
            <a:r>
              <a:rPr kumimoji="1" lang="en-US" altLang="ja-JP" baseline="30000" dirty="0" smtClean="0">
                <a:solidFill>
                  <a:srgbClr val="FFC000"/>
                </a:solidFill>
              </a:rPr>
              <a:t>nd</a:t>
            </a:r>
            <a:r>
              <a:rPr kumimoji="1" lang="en-US" altLang="ja-JP" dirty="0" smtClean="0">
                <a:solidFill>
                  <a:srgbClr val="FFC000"/>
                </a:solidFill>
              </a:rPr>
              <a:t> order tensor perturbations</a:t>
            </a:r>
            <a:endParaRPr kumimoji="1" lang="ja-JP" altLang="en-US" dirty="0">
              <a:solidFill>
                <a:srgbClr val="FFC000"/>
              </a:solidFill>
            </a:endParaRPr>
          </a:p>
        </p:txBody>
      </p:sp>
      <p:cxnSp>
        <p:nvCxnSpPr>
          <p:cNvPr id="9" name="直線矢印コネクタ 8"/>
          <p:cNvCxnSpPr/>
          <p:nvPr/>
        </p:nvCxnSpPr>
        <p:spPr>
          <a:xfrm flipV="1">
            <a:off x="6804248" y="2708920"/>
            <a:ext cx="144016" cy="544706"/>
          </a:xfrm>
          <a:prstGeom prst="straightConnector1">
            <a:avLst/>
          </a:prstGeom>
          <a:ln w="2857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角丸四角形 12"/>
          <p:cNvSpPr/>
          <p:nvPr/>
        </p:nvSpPr>
        <p:spPr>
          <a:xfrm>
            <a:off x="1656184" y="5301208"/>
            <a:ext cx="7092280" cy="864096"/>
          </a:xfrm>
          <a:prstGeom prst="roundRect">
            <a:avLst/>
          </a:prstGeom>
          <a:noFill/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076056" y="6309320"/>
            <a:ext cx="39959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dirty="0" smtClean="0"/>
              <a:t>(</a:t>
            </a:r>
            <a:r>
              <a:rPr kumimoji="1" lang="en-US" altLang="ja-JP" sz="1600" dirty="0" err="1" smtClean="0"/>
              <a:t>Ananda</a:t>
            </a:r>
            <a:r>
              <a:rPr kumimoji="1" lang="en-US" altLang="ja-JP" sz="1600" dirty="0" smtClean="0"/>
              <a:t> et al. 2007, Baumann et al. 2007)</a:t>
            </a:r>
            <a:endParaRPr kumimoji="1" lang="ja-JP" altLang="en-US" sz="1600" dirty="0"/>
          </a:p>
        </p:txBody>
      </p:sp>
    </p:spTree>
    <p:extLst>
      <p:ext uri="{BB962C8B-B14F-4D97-AF65-F5344CB8AC3E}">
        <p14:creationId xmlns:p14="http://schemas.microsoft.com/office/powerpoint/2010/main" val="3420708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961" y="980728"/>
            <a:ext cx="2364135" cy="1310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" name="グループ化 3"/>
          <p:cNvGrpSpPr/>
          <p:nvPr/>
        </p:nvGrpSpPr>
        <p:grpSpPr>
          <a:xfrm>
            <a:off x="3025799" y="2492896"/>
            <a:ext cx="5722665" cy="3854443"/>
            <a:chOff x="1285478" y="2636912"/>
            <a:chExt cx="5722665" cy="3854443"/>
          </a:xfrm>
        </p:grpSpPr>
        <p:pic>
          <p:nvPicPr>
            <p:cNvPr id="3076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85478" y="3861048"/>
              <a:ext cx="5446762" cy="13266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077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31640" y="5157192"/>
              <a:ext cx="5078631" cy="13341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075" name="Picture 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31640" y="2636912"/>
              <a:ext cx="5676503" cy="12846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9" name="テキスト ボックス 8"/>
          <p:cNvSpPr txBox="1"/>
          <p:nvPr/>
        </p:nvSpPr>
        <p:spPr>
          <a:xfrm>
            <a:off x="251520" y="332656"/>
            <a:ext cx="540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u="sng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Stochastic gravitational waves</a:t>
            </a:r>
            <a:endParaRPr kumimoji="1" lang="ja-JP" altLang="en-US" sz="2400" u="sng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107504" y="1340768"/>
            <a:ext cx="29182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Background equations</a:t>
            </a:r>
            <a:endParaRPr kumimoji="1" lang="ja-JP" altLang="en-US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179512" y="4139788"/>
            <a:ext cx="29182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1</a:t>
            </a:r>
            <a:r>
              <a:rPr lang="en-US" altLang="ja-JP" baseline="30000" dirty="0" smtClean="0"/>
              <a:t>st</a:t>
            </a:r>
            <a:r>
              <a:rPr lang="en-US" altLang="ja-JP" dirty="0" smtClean="0"/>
              <a:t> order perturbation</a:t>
            </a:r>
            <a:r>
              <a:rPr kumimoji="1" lang="en-US" altLang="ja-JP" dirty="0" smtClean="0"/>
              <a:t> equations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553205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7672" y="4049364"/>
            <a:ext cx="3664446" cy="10407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テキスト ボックス 1"/>
          <p:cNvSpPr txBox="1"/>
          <p:nvPr/>
        </p:nvSpPr>
        <p:spPr>
          <a:xfrm>
            <a:off x="251520" y="332656"/>
            <a:ext cx="540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u="sng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Stochastic gravitational waves</a:t>
            </a:r>
            <a:endParaRPr kumimoji="1" lang="ja-JP" altLang="en-US" sz="2400" u="sng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683568" y="1340768"/>
            <a:ext cx="81369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We only consider a case where the first decayin</a:t>
            </a:r>
            <a:r>
              <a:rPr lang="en-US" altLang="ja-JP" dirty="0" smtClean="0"/>
              <a:t>g </a:t>
            </a:r>
            <a:r>
              <a:rPr lang="en-US" altLang="ja-JP" dirty="0" err="1" smtClean="0"/>
              <a:t>curvaton</a:t>
            </a:r>
            <a:r>
              <a:rPr lang="en-US" altLang="ja-JP" dirty="0" smtClean="0"/>
              <a:t> immediately decays soon after it dominates the universe. </a:t>
            </a:r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95536" y="836712"/>
            <a:ext cx="28803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u="sng" dirty="0" smtClean="0"/>
              <a:t>Setup </a:t>
            </a:r>
            <a:endParaRPr kumimoji="1" lang="ja-JP" altLang="en-US" sz="2000" u="sng" dirty="0"/>
          </a:p>
        </p:txBody>
      </p:sp>
      <p:sp>
        <p:nvSpPr>
          <p:cNvPr id="6" name="正方形/長方形 5"/>
          <p:cNvSpPr/>
          <p:nvPr/>
        </p:nvSpPr>
        <p:spPr>
          <a:xfrm>
            <a:off x="611560" y="2204864"/>
            <a:ext cx="7992888" cy="86409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/>
          <p:cNvSpPr/>
          <p:nvPr/>
        </p:nvSpPr>
        <p:spPr>
          <a:xfrm>
            <a:off x="611560" y="2204864"/>
            <a:ext cx="1728192" cy="86409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/>
          <p:cNvSpPr/>
          <p:nvPr/>
        </p:nvSpPr>
        <p:spPr>
          <a:xfrm>
            <a:off x="5220072" y="2204864"/>
            <a:ext cx="1728192" cy="86409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899592" y="2348880"/>
            <a:ext cx="19082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Radiation </a:t>
            </a:r>
          </a:p>
          <a:p>
            <a:r>
              <a:rPr kumimoji="1" lang="en-US" altLang="ja-JP" dirty="0" smtClean="0"/>
              <a:t>dominated</a:t>
            </a:r>
            <a:endParaRPr kumimoji="1" lang="ja-JP" altLang="en-US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2699792" y="2350621"/>
            <a:ext cx="23678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a-field originated radiation</a:t>
            </a:r>
            <a:r>
              <a:rPr lang="en-US" altLang="ja-JP" dirty="0"/>
              <a:t> </a:t>
            </a:r>
            <a:r>
              <a:rPr kumimoji="1" lang="en-US" altLang="ja-JP" dirty="0" smtClean="0"/>
              <a:t>dominated</a:t>
            </a:r>
            <a:endParaRPr kumimoji="1" lang="ja-JP" altLang="en-US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5480484" y="2348880"/>
            <a:ext cx="17558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b-field</a:t>
            </a:r>
          </a:p>
          <a:p>
            <a:r>
              <a:rPr lang="en-US" altLang="ja-JP" dirty="0" smtClean="0"/>
              <a:t>dominated</a:t>
            </a:r>
            <a:endParaRPr kumimoji="1" lang="ja-JP" altLang="en-US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7236296" y="2348880"/>
            <a:ext cx="13681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Radiation </a:t>
            </a:r>
          </a:p>
          <a:p>
            <a:r>
              <a:rPr kumimoji="1" lang="en-US" altLang="ja-JP" dirty="0" smtClean="0"/>
              <a:t>dominated</a:t>
            </a:r>
            <a:endParaRPr kumimoji="1" lang="ja-JP" altLang="en-US" dirty="0"/>
          </a:p>
        </p:txBody>
      </p:sp>
      <p:cxnSp>
        <p:nvCxnSpPr>
          <p:cNvPr id="14" name="直線矢印コネクタ 13"/>
          <p:cNvCxnSpPr/>
          <p:nvPr/>
        </p:nvCxnSpPr>
        <p:spPr>
          <a:xfrm>
            <a:off x="2339752" y="3284984"/>
            <a:ext cx="2880320" cy="0"/>
          </a:xfrm>
          <a:prstGeom prst="straightConnector1">
            <a:avLst/>
          </a:prstGeom>
          <a:ln w="28575">
            <a:solidFill>
              <a:schemeClr val="accent4">
                <a:lumMod val="60000"/>
                <a:lumOff val="40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テキスト ボックス 14"/>
          <p:cNvSpPr txBox="1"/>
          <p:nvPr/>
        </p:nvSpPr>
        <p:spPr>
          <a:xfrm>
            <a:off x="2555776" y="3429000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Temporal enhancement</a:t>
            </a:r>
            <a:endParaRPr kumimoji="1" lang="ja-JP" altLang="en-US" dirty="0"/>
          </a:p>
        </p:txBody>
      </p:sp>
      <p:grpSp>
        <p:nvGrpSpPr>
          <p:cNvPr id="27" name="グループ化 26"/>
          <p:cNvGrpSpPr/>
          <p:nvPr/>
        </p:nvGrpSpPr>
        <p:grpSpPr>
          <a:xfrm>
            <a:off x="1115616" y="4941168"/>
            <a:ext cx="6048672" cy="1296144"/>
            <a:chOff x="899592" y="4725144"/>
            <a:chExt cx="6048672" cy="1296144"/>
          </a:xfrm>
        </p:grpSpPr>
        <p:cxnSp>
          <p:nvCxnSpPr>
            <p:cNvPr id="19" name="直線コネクタ 18"/>
            <p:cNvCxnSpPr/>
            <p:nvPr/>
          </p:nvCxnSpPr>
          <p:spPr>
            <a:xfrm>
              <a:off x="899592" y="6021288"/>
              <a:ext cx="1656184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線コネクタ 20"/>
            <p:cNvCxnSpPr/>
            <p:nvPr/>
          </p:nvCxnSpPr>
          <p:spPr>
            <a:xfrm>
              <a:off x="2555776" y="4725144"/>
              <a:ext cx="0" cy="129614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線コネクタ 22"/>
            <p:cNvCxnSpPr/>
            <p:nvPr/>
          </p:nvCxnSpPr>
          <p:spPr>
            <a:xfrm>
              <a:off x="2555776" y="4725144"/>
              <a:ext cx="2736304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線コネクタ 24"/>
            <p:cNvCxnSpPr/>
            <p:nvPr/>
          </p:nvCxnSpPr>
          <p:spPr>
            <a:xfrm>
              <a:off x="5292080" y="4725144"/>
              <a:ext cx="0" cy="129614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線コネクタ 25"/>
            <p:cNvCxnSpPr/>
            <p:nvPr/>
          </p:nvCxnSpPr>
          <p:spPr>
            <a:xfrm>
              <a:off x="5292080" y="6021288"/>
              <a:ext cx="1656184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9" name="直線矢印コネクタ 28"/>
          <p:cNvCxnSpPr/>
          <p:nvPr/>
        </p:nvCxnSpPr>
        <p:spPr>
          <a:xfrm>
            <a:off x="827584" y="6237312"/>
            <a:ext cx="72008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線矢印コネクタ 30"/>
          <p:cNvCxnSpPr/>
          <p:nvPr/>
        </p:nvCxnSpPr>
        <p:spPr>
          <a:xfrm flipV="1">
            <a:off x="827584" y="4509120"/>
            <a:ext cx="0" cy="172819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3368" y="6381328"/>
            <a:ext cx="381000" cy="42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6352007"/>
            <a:ext cx="659098" cy="4613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8" name="直線矢印コネクタ 37"/>
          <p:cNvCxnSpPr/>
          <p:nvPr/>
        </p:nvCxnSpPr>
        <p:spPr>
          <a:xfrm>
            <a:off x="2727412" y="6309320"/>
            <a:ext cx="2780692" cy="0"/>
          </a:xfrm>
          <a:prstGeom prst="straightConnector1">
            <a:avLst/>
          </a:prstGeom>
          <a:ln w="19050">
            <a:solidFill>
              <a:schemeClr val="accent4">
                <a:lumMod val="75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273277"/>
            <a:ext cx="94297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7" name="直線矢印コネクタ 36"/>
          <p:cNvCxnSpPr/>
          <p:nvPr/>
        </p:nvCxnSpPr>
        <p:spPr>
          <a:xfrm>
            <a:off x="2555776" y="4941168"/>
            <a:ext cx="0" cy="1296144"/>
          </a:xfrm>
          <a:prstGeom prst="straightConnector1">
            <a:avLst/>
          </a:prstGeom>
          <a:ln w="19050">
            <a:solidFill>
              <a:schemeClr val="accent4">
                <a:lumMod val="75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5040" y="5367162"/>
            <a:ext cx="446720" cy="654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03896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251520" y="332656"/>
            <a:ext cx="80283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u="sng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Stochastic gravitational waves-(results)</a:t>
            </a:r>
            <a:endParaRPr kumimoji="1" lang="ja-JP" altLang="en-US" sz="2400" u="sng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572235"/>
            <a:ext cx="7524328" cy="5097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7760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3528" y="404664"/>
            <a:ext cx="71287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u="sng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is the origin of the primordial perturbation?</a:t>
            </a:r>
            <a:endParaRPr kumimoji="1" lang="ja-JP" altLang="en-US" sz="2400" u="sng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647564" y="1268760"/>
            <a:ext cx="3492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kumimoji="1" lang="en-US" altLang="ja-JP" dirty="0" err="1" smtClean="0"/>
              <a:t>Inflaton</a:t>
            </a:r>
            <a:r>
              <a:rPr kumimoji="1" lang="en-US" altLang="ja-JP" dirty="0" smtClean="0"/>
              <a:t> fluctuations</a:t>
            </a:r>
            <a:endParaRPr kumimoji="1"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647564" y="1988840"/>
            <a:ext cx="8100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kumimoji="1" lang="en-US" altLang="ja-JP" dirty="0" err="1" smtClean="0"/>
              <a:t>Curvaton</a:t>
            </a:r>
            <a:r>
              <a:rPr kumimoji="1" lang="en-US" altLang="ja-JP" dirty="0" smtClean="0"/>
              <a:t> mechanism   </a:t>
            </a:r>
            <a:r>
              <a:rPr kumimoji="1" lang="en-US" altLang="ja-JP" sz="1600" dirty="0" smtClean="0"/>
              <a:t>(</a:t>
            </a:r>
            <a:r>
              <a:rPr kumimoji="1" lang="en-US" altLang="ja-JP" sz="1600" dirty="0" err="1" smtClean="0"/>
              <a:t>Enqvist</a:t>
            </a:r>
            <a:r>
              <a:rPr lang="en-US" altLang="ja-JP" sz="1600" dirty="0" err="1" smtClean="0"/>
              <a:t>&amp;Sloth</a:t>
            </a:r>
            <a:r>
              <a:rPr lang="en-US" altLang="ja-JP" sz="1600" dirty="0" smtClean="0"/>
              <a:t> 2001, </a:t>
            </a:r>
            <a:r>
              <a:rPr lang="en-US" altLang="ja-JP" sz="1600" dirty="0" err="1" smtClean="0"/>
              <a:t>Lyth&amp;Wands</a:t>
            </a:r>
            <a:r>
              <a:rPr lang="en-US" altLang="ja-JP" sz="1600" dirty="0" smtClean="0"/>
              <a:t> 2001, </a:t>
            </a:r>
            <a:r>
              <a:rPr lang="en-US" altLang="ja-JP" sz="1600" dirty="0" err="1" smtClean="0"/>
              <a:t>Moroi&amp;Takahashi</a:t>
            </a:r>
            <a:r>
              <a:rPr lang="en-US" altLang="ja-JP" sz="1600" dirty="0" smtClean="0"/>
              <a:t> 2001</a:t>
            </a:r>
            <a:r>
              <a:rPr kumimoji="1" lang="en-US" altLang="ja-JP" sz="1600" dirty="0" smtClean="0"/>
              <a:t>)</a:t>
            </a:r>
            <a:endParaRPr kumimoji="1" lang="ja-JP" altLang="en-US" sz="16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647564" y="2699628"/>
            <a:ext cx="63727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altLang="ja-JP" dirty="0" smtClean="0"/>
              <a:t>Modulated reheating scenario</a:t>
            </a:r>
            <a:r>
              <a:rPr lang="en-US" altLang="ja-JP" sz="1600" dirty="0" smtClean="0"/>
              <a:t>   (</a:t>
            </a:r>
            <a:r>
              <a:rPr lang="en-US" altLang="ja-JP" sz="1600" dirty="0" err="1" smtClean="0"/>
              <a:t>Dvali</a:t>
            </a:r>
            <a:r>
              <a:rPr lang="en-US" altLang="ja-JP" sz="1600" dirty="0" smtClean="0"/>
              <a:t> et al. 2001, </a:t>
            </a:r>
            <a:r>
              <a:rPr lang="en-US" altLang="ja-JP" sz="1600" dirty="0" err="1" smtClean="0"/>
              <a:t>Kofman</a:t>
            </a:r>
            <a:r>
              <a:rPr lang="en-US" altLang="ja-JP" sz="1600" dirty="0" smtClean="0"/>
              <a:t> 2001)</a:t>
            </a:r>
            <a:endParaRPr kumimoji="1" lang="ja-JP" altLang="en-US" sz="16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647564" y="3429000"/>
            <a:ext cx="50045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kumimoji="1" lang="en-US" altLang="ja-JP" dirty="0" smtClean="0"/>
              <a:t>And many others</a:t>
            </a:r>
            <a:endParaRPr kumimoji="1" lang="ja-JP" altLang="en-US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755576" y="4365104"/>
            <a:ext cx="763284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 smtClean="0">
                <a:solidFill>
                  <a:srgbClr val="FF0000"/>
                </a:solidFill>
              </a:rPr>
              <a:t>In those scenarios, the curvature pertur</a:t>
            </a:r>
            <a:r>
              <a:rPr lang="en-US" altLang="ja-JP" sz="2800" dirty="0" smtClean="0">
                <a:solidFill>
                  <a:srgbClr val="FF0000"/>
                </a:solidFill>
              </a:rPr>
              <a:t>bations, once produced, remain constant until we observe them.</a:t>
            </a:r>
            <a:endParaRPr kumimoji="1" lang="ja-JP" alt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774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251520" y="332656"/>
            <a:ext cx="80283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u="sng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Stochastic gravitational waves-(results)</a:t>
            </a:r>
            <a:endParaRPr kumimoji="1" lang="ja-JP" altLang="en-US" sz="2400" u="sng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24744"/>
            <a:ext cx="7884368" cy="907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テキスト ボックス 4"/>
          <p:cNvSpPr txBox="1"/>
          <p:nvPr/>
        </p:nvSpPr>
        <p:spPr>
          <a:xfrm>
            <a:off x="827584" y="2348880"/>
            <a:ext cx="7704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The factor s represents dilution of GWs during the b-field dominated epoch.</a:t>
            </a:r>
            <a:endParaRPr kumimoji="1" lang="ja-JP" altLang="en-US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212976"/>
            <a:ext cx="7659216" cy="12127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3204" y="5589240"/>
            <a:ext cx="5901084" cy="9278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テキスト ボックス 6"/>
          <p:cNvSpPr txBox="1"/>
          <p:nvPr/>
        </p:nvSpPr>
        <p:spPr>
          <a:xfrm>
            <a:off x="611560" y="5013176"/>
            <a:ext cx="7659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Imposing the WMAP normalization </a:t>
            </a:r>
            <a:r>
              <a:rPr kumimoji="1" lang="en-US" altLang="ja-JP" dirty="0" smtClean="0"/>
              <a:t>and BH abundance </a:t>
            </a:r>
            <a:r>
              <a:rPr lang="en-US" altLang="ja-JP" dirty="0" smtClean="0"/>
              <a:t>constraint </a:t>
            </a:r>
            <a:r>
              <a:rPr kumimoji="1" lang="en-US" altLang="ja-JP" dirty="0" smtClean="0"/>
              <a:t>yields</a:t>
            </a:r>
            <a:endParaRPr kumimoji="1" lang="ja-JP" altLang="en-US" dirty="0"/>
          </a:p>
        </p:txBody>
      </p:sp>
      <p:sp>
        <p:nvSpPr>
          <p:cNvPr id="2" name="角丸四角形 1"/>
          <p:cNvSpPr/>
          <p:nvPr/>
        </p:nvSpPr>
        <p:spPr>
          <a:xfrm>
            <a:off x="1115616" y="5454516"/>
            <a:ext cx="6264696" cy="1214844"/>
          </a:xfrm>
          <a:prstGeom prst="roundRect">
            <a:avLst/>
          </a:prstGeom>
          <a:noFill/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8201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616" y="946998"/>
            <a:ext cx="7055768" cy="47862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テキスト ボックス 3"/>
          <p:cNvSpPr txBox="1"/>
          <p:nvPr/>
        </p:nvSpPr>
        <p:spPr>
          <a:xfrm>
            <a:off x="251520" y="332656"/>
            <a:ext cx="80283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u="sng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Stochastic gravitational waves-(results)</a:t>
            </a:r>
            <a:endParaRPr kumimoji="1" lang="ja-JP" altLang="en-US" sz="2400" u="sng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456" y="6148967"/>
            <a:ext cx="7465976" cy="4483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04452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251520" y="332656"/>
            <a:ext cx="51125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u="sng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Primordial black holes</a:t>
            </a:r>
            <a:endParaRPr kumimoji="1" lang="ja-JP" altLang="en-US" sz="2400" u="sng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124744"/>
            <a:ext cx="2031479" cy="812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7773" y="2204864"/>
            <a:ext cx="3810491" cy="9987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テキスト ボックス 4"/>
          <p:cNvSpPr txBox="1"/>
          <p:nvPr/>
        </p:nvSpPr>
        <p:spPr>
          <a:xfrm>
            <a:off x="611560" y="1340768"/>
            <a:ext cx="16921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kumimoji="1" lang="en-US" altLang="ja-JP" sz="2000" dirty="0" smtClean="0"/>
              <a:t>BH mass</a:t>
            </a:r>
            <a:endParaRPr kumimoji="1" lang="ja-JP" altLang="en-US" sz="20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611560" y="2452826"/>
            <a:ext cx="20522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kumimoji="1" lang="en-US" altLang="ja-JP" sz="2000" dirty="0" smtClean="0"/>
              <a:t>BH mass range</a:t>
            </a:r>
            <a:endParaRPr kumimoji="1" lang="ja-JP" altLang="en-US" sz="2000" dirty="0"/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4519036"/>
            <a:ext cx="4086454" cy="926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テキスト ボックス 5"/>
          <p:cNvSpPr txBox="1"/>
          <p:nvPr/>
        </p:nvSpPr>
        <p:spPr>
          <a:xfrm>
            <a:off x="647564" y="4653136"/>
            <a:ext cx="26642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altLang="ja-JP" sz="2000" dirty="0" smtClean="0"/>
              <a:t>Fraction of BH abundance</a:t>
            </a:r>
            <a:endParaRPr kumimoji="1" lang="ja-JP" altLang="en-US" sz="2000" dirty="0"/>
          </a:p>
        </p:txBody>
      </p: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7864" y="4820730"/>
            <a:ext cx="1206624" cy="336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テキスト ボックス 6"/>
          <p:cNvSpPr txBox="1"/>
          <p:nvPr/>
        </p:nvSpPr>
        <p:spPr>
          <a:xfrm>
            <a:off x="5120816" y="5538718"/>
            <a:ext cx="24755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dirty="0" smtClean="0"/>
              <a:t>(</a:t>
            </a:r>
            <a:r>
              <a:rPr kumimoji="1" lang="en-US" altLang="ja-JP" sz="1600" dirty="0" err="1" smtClean="0"/>
              <a:t>Saito&amp;Yokoyama</a:t>
            </a:r>
            <a:r>
              <a:rPr kumimoji="1" lang="en-US" altLang="ja-JP" sz="1600" dirty="0" smtClean="0"/>
              <a:t>, 2009)</a:t>
            </a:r>
            <a:endParaRPr kumimoji="1" lang="ja-JP" altLang="en-US" sz="1600" dirty="0"/>
          </a:p>
        </p:txBody>
      </p:sp>
    </p:spTree>
    <p:extLst>
      <p:ext uri="{BB962C8B-B14F-4D97-AF65-F5344CB8AC3E}">
        <p14:creationId xmlns:p14="http://schemas.microsoft.com/office/powerpoint/2010/main" val="2172943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836712"/>
            <a:ext cx="6192688" cy="4246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テキスト ボックス 2"/>
          <p:cNvSpPr txBox="1"/>
          <p:nvPr/>
        </p:nvSpPr>
        <p:spPr>
          <a:xfrm>
            <a:off x="251520" y="332656"/>
            <a:ext cx="51125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u="sng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Primordial black holes</a:t>
            </a:r>
            <a:endParaRPr kumimoji="1" lang="ja-JP" altLang="en-US" sz="2400" u="sng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5" name="直線矢印コネクタ 4"/>
          <p:cNvCxnSpPr/>
          <p:nvPr/>
        </p:nvCxnSpPr>
        <p:spPr>
          <a:xfrm flipH="1">
            <a:off x="2195736" y="4077072"/>
            <a:ext cx="1440160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コネクタ 12"/>
          <p:cNvCxnSpPr/>
          <p:nvPr/>
        </p:nvCxnSpPr>
        <p:spPr>
          <a:xfrm>
            <a:off x="3635896" y="3861048"/>
            <a:ext cx="0" cy="36004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5229200"/>
            <a:ext cx="2016224" cy="5686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テキスト ボックス 14"/>
          <p:cNvSpPr txBox="1"/>
          <p:nvPr/>
        </p:nvSpPr>
        <p:spPr>
          <a:xfrm>
            <a:off x="683568" y="5949280"/>
            <a:ext cx="81369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FF0000"/>
                </a:solidFill>
              </a:rPr>
              <a:t>It is even possibl</a:t>
            </a:r>
            <a:r>
              <a:rPr lang="en-US" altLang="ja-JP" sz="2400" dirty="0" smtClean="0">
                <a:solidFill>
                  <a:srgbClr val="FF0000"/>
                </a:solidFill>
              </a:rPr>
              <a:t>e that BHs produced in the two </a:t>
            </a:r>
            <a:r>
              <a:rPr lang="en-US" altLang="ja-JP" sz="2400" dirty="0" err="1" smtClean="0">
                <a:solidFill>
                  <a:srgbClr val="FF0000"/>
                </a:solidFill>
              </a:rPr>
              <a:t>curvaton</a:t>
            </a:r>
            <a:r>
              <a:rPr lang="en-US" altLang="ja-JP" sz="2400" dirty="0" smtClean="0">
                <a:solidFill>
                  <a:srgbClr val="FF0000"/>
                </a:solidFill>
              </a:rPr>
              <a:t> model are CDMs.</a:t>
            </a:r>
            <a:endParaRPr kumimoji="1" lang="ja-JP" alt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7102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251520" y="332656"/>
            <a:ext cx="51125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u="sng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Summary</a:t>
            </a:r>
            <a:endParaRPr kumimoji="1" lang="ja-JP" altLang="en-US" sz="2400" u="sng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95536" y="980728"/>
            <a:ext cx="7704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Temporal enhancement of the curvature perturbation in two </a:t>
            </a:r>
            <a:r>
              <a:rPr lang="en-US" altLang="ja-JP" dirty="0" err="1" smtClean="0"/>
              <a:t>curvaton</a:t>
            </a:r>
            <a:r>
              <a:rPr lang="en-US" altLang="ja-JP" dirty="0" smtClean="0"/>
              <a:t> model.</a:t>
            </a:r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755576" y="1772816"/>
            <a:ext cx="7704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altLang="ja-JP" dirty="0" smtClean="0"/>
              <a:t>Exact full order curvature perturbation without sudden decay approximation.</a:t>
            </a:r>
            <a:endParaRPr kumimoji="1"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755576" y="2771636"/>
            <a:ext cx="8388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altLang="ja-JP" dirty="0" smtClean="0"/>
              <a:t>Non-linearity parameters and a unique consistency relation between </a:t>
            </a:r>
            <a:r>
              <a:rPr lang="en-US" altLang="ja-JP" dirty="0" err="1" smtClean="0"/>
              <a:t>taunl</a:t>
            </a:r>
            <a:r>
              <a:rPr lang="en-US" altLang="ja-JP" dirty="0" smtClean="0"/>
              <a:t> and </a:t>
            </a:r>
            <a:r>
              <a:rPr lang="en-US" altLang="ja-JP" dirty="0" err="1" smtClean="0"/>
              <a:t>gnl</a:t>
            </a:r>
            <a:r>
              <a:rPr lang="en-US" altLang="ja-JP" dirty="0" smtClean="0"/>
              <a:t>.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755576" y="3779748"/>
            <a:ext cx="7704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altLang="ja-JP" dirty="0" smtClean="0"/>
              <a:t>Evaluation of GW power spectrum. </a:t>
            </a:r>
            <a:endParaRPr kumimoji="1" lang="ja-JP" altLang="en-US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755576" y="4859868"/>
            <a:ext cx="7704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altLang="ja-JP" dirty="0" smtClean="0"/>
              <a:t>Constraint on the enhanced amplitude from the constraint on BHs. 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488834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88834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3528" y="404664"/>
            <a:ext cx="49685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u="sng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Standard </a:t>
            </a:r>
            <a:r>
              <a:rPr kumimoji="1" lang="en-US" altLang="ja-JP" sz="2400" u="sng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curvaton</a:t>
            </a:r>
            <a:r>
              <a:rPr kumimoji="1" lang="en-US" altLang="ja-JP" sz="2400" u="sng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scenario</a:t>
            </a:r>
            <a:endParaRPr kumimoji="1" lang="ja-JP" altLang="en-US" sz="2400" u="sng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テキスト ボックス 4"/>
              <p:cNvSpPr txBox="1"/>
              <p:nvPr/>
            </p:nvSpPr>
            <p:spPr>
              <a:xfrm>
                <a:off x="395536" y="1124744"/>
                <a:ext cx="856895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dirty="0" smtClean="0"/>
                  <a:t>There is a light scalar field (</a:t>
                </a:r>
                <a:r>
                  <a:rPr kumimoji="1" lang="en-US" altLang="ja-JP" dirty="0" err="1" smtClean="0"/>
                  <a:t>curvaton</a:t>
                </a:r>
                <a:r>
                  <a:rPr kumimoji="1" lang="en-US" altLang="ja-JP" dirty="0" smtClean="0"/>
                  <a:t>) other than the </a:t>
                </a:r>
                <a:r>
                  <a:rPr kumimoji="1" lang="en-US" altLang="ja-JP" dirty="0" err="1" smtClean="0"/>
                  <a:t>inflaton</a:t>
                </a:r>
                <a:r>
                  <a:rPr kumimoji="1" lang="en-US" altLang="ja-JP" dirty="0" smtClean="0"/>
                  <a:t>. The </a:t>
                </a:r>
                <a:r>
                  <a:rPr kumimoji="1" lang="en-US" altLang="ja-JP" dirty="0" err="1" smtClean="0"/>
                  <a:t>curvaton</a:t>
                </a:r>
                <a:r>
                  <a:rPr kumimoji="1" lang="en-US" altLang="ja-JP" dirty="0" smtClean="0"/>
                  <a:t> behaves like a test field during inflation and acquires quantum fluctuations of  H/(2</a:t>
                </a:r>
                <a14:m>
                  <m:oMath xmlns:m="http://schemas.openxmlformats.org/officeDocument/2006/math">
                    <m:r>
                      <a:rPr kumimoji="1" lang="ja-JP" altLang="en-US" i="1" smtClean="0">
                        <a:latin typeface="Cambria Math"/>
                      </a:rPr>
                      <m:t>𝜋</m:t>
                    </m:r>
                    <m:r>
                      <a:rPr kumimoji="1" lang="en-US" altLang="ja-JP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kumimoji="1" lang="en-US" altLang="ja-JP" dirty="0" smtClean="0"/>
                  <a:t>.</a:t>
                </a:r>
                <a:endParaRPr kumimoji="1" lang="ja-JP" altLang="en-US" dirty="0"/>
              </a:p>
            </p:txBody>
          </p:sp>
        </mc:Choice>
        <mc:Fallback xmlns="">
          <p:sp>
            <p:nvSpPr>
              <p:cNvPr id="5" name="テキスト ボックス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1124744"/>
                <a:ext cx="8568952" cy="646331"/>
              </a:xfrm>
              <a:prstGeom prst="rect">
                <a:avLst/>
              </a:prstGeom>
              <a:blipFill rotWithShape="1">
                <a:blip r:embed="rId2"/>
                <a:stretch>
                  <a:fillRect l="-640" t="-4717" b="-1415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テキスト ボックス 5"/>
          <p:cNvSpPr txBox="1"/>
          <p:nvPr/>
        </p:nvSpPr>
        <p:spPr>
          <a:xfrm>
            <a:off x="395536" y="2060848"/>
            <a:ext cx="81369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The </a:t>
            </a:r>
            <a:r>
              <a:rPr kumimoji="1" lang="en-US" altLang="ja-JP" dirty="0" err="1" smtClean="0"/>
              <a:t>curvaton</a:t>
            </a:r>
            <a:r>
              <a:rPr kumimoji="1" lang="en-US" altLang="ja-JP" dirty="0" smtClean="0"/>
              <a:t> fluctuations turn into the curvature perturbations when the </a:t>
            </a:r>
            <a:r>
              <a:rPr kumimoji="1" lang="en-US" altLang="ja-JP" dirty="0" err="1" smtClean="0"/>
              <a:t>curvaton</a:t>
            </a:r>
            <a:r>
              <a:rPr kumimoji="1" lang="en-US" altLang="ja-JP" dirty="0" smtClean="0"/>
              <a:t> decays into radiation. Magnitude of the resulting curvature perturbation is</a:t>
            </a:r>
            <a:endParaRPr kumimoji="1" lang="ja-JP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7452" y="3026470"/>
            <a:ext cx="1090612" cy="690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3810526"/>
            <a:ext cx="288032" cy="3161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テキスト ボックス 7"/>
          <p:cNvSpPr txBox="1"/>
          <p:nvPr/>
        </p:nvSpPr>
        <p:spPr>
          <a:xfrm>
            <a:off x="2123728" y="3810526"/>
            <a:ext cx="56166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dirty="0" smtClean="0"/>
              <a:t>: fraction of </a:t>
            </a:r>
            <a:r>
              <a:rPr kumimoji="1" lang="en-US" altLang="ja-JP" sz="1600" dirty="0" err="1" smtClean="0"/>
              <a:t>curvaton</a:t>
            </a:r>
            <a:r>
              <a:rPr kumimoji="1" lang="en-US" altLang="ja-JP" sz="1600" dirty="0" smtClean="0"/>
              <a:t> energy density when the </a:t>
            </a:r>
            <a:r>
              <a:rPr kumimoji="1" lang="en-US" altLang="ja-JP" sz="1600" dirty="0" err="1" smtClean="0"/>
              <a:t>curvaton</a:t>
            </a:r>
            <a:r>
              <a:rPr kumimoji="1" lang="en-US" altLang="ja-JP" sz="1600" dirty="0" smtClean="0"/>
              <a:t> decays.</a:t>
            </a:r>
            <a:endParaRPr kumimoji="1" lang="ja-JP" altLang="en-US" sz="1600" dirty="0"/>
          </a:p>
        </p:txBody>
      </p:sp>
      <p:sp>
        <p:nvSpPr>
          <p:cNvPr id="9" name="正方形/長方形 8"/>
          <p:cNvSpPr/>
          <p:nvPr/>
        </p:nvSpPr>
        <p:spPr>
          <a:xfrm>
            <a:off x="1547664" y="2954462"/>
            <a:ext cx="6336704" cy="1338634"/>
          </a:xfrm>
          <a:prstGeom prst="rect">
            <a:avLst/>
          </a:prstGeom>
          <a:noFill/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395536" y="4941168"/>
            <a:ext cx="7704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The curvature perturbation remains constant once it is generated.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290714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251520" y="260648"/>
            <a:ext cx="540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u="sng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Cosmic evolution in two </a:t>
            </a:r>
            <a:r>
              <a:rPr kumimoji="1" lang="en-US" altLang="ja-JP" sz="2400" u="sng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curvaton</a:t>
            </a:r>
            <a:r>
              <a:rPr kumimoji="1" lang="en-US" altLang="ja-JP" sz="2400" u="sng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model</a:t>
            </a:r>
            <a:endParaRPr kumimoji="1" lang="ja-JP" altLang="en-US" sz="2400" u="sng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3130964"/>
            <a:ext cx="3440487" cy="2818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021390"/>
            <a:ext cx="2448272" cy="3016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テキスト ボックス 5"/>
          <p:cNvSpPr txBox="1"/>
          <p:nvPr/>
        </p:nvSpPr>
        <p:spPr>
          <a:xfrm>
            <a:off x="251520" y="979098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Two light fields</a:t>
            </a:r>
            <a:endParaRPr kumimoji="1" lang="ja-JP" altLang="en-US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1" y="1026224"/>
            <a:ext cx="1080120" cy="3052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テキスト ボックス 6"/>
          <p:cNvSpPr txBox="1"/>
          <p:nvPr/>
        </p:nvSpPr>
        <p:spPr>
          <a:xfrm>
            <a:off x="5148064" y="971436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We assume                       .</a:t>
            </a:r>
            <a:endParaRPr kumimoji="1" lang="ja-JP" altLang="en-US" dirty="0"/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594321"/>
            <a:ext cx="2079302" cy="610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テキスト ボックス 7"/>
          <p:cNvSpPr txBox="1"/>
          <p:nvPr/>
        </p:nvSpPr>
        <p:spPr>
          <a:xfrm>
            <a:off x="251520" y="1714927"/>
            <a:ext cx="5040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Both fields acquire fluctuations during inflation.</a:t>
            </a:r>
            <a:endParaRPr kumimoji="1" lang="ja-JP" altLang="en-US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251520" y="2492896"/>
            <a:ext cx="8496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Both fields start oscillations when the universe is filled by radiation from </a:t>
            </a:r>
            <a:r>
              <a:rPr kumimoji="1" lang="en-US" altLang="ja-JP" dirty="0" err="1" smtClean="0"/>
              <a:t>inflaton</a:t>
            </a:r>
            <a:r>
              <a:rPr kumimoji="1" lang="en-US" altLang="ja-JP" dirty="0" smtClean="0"/>
              <a:t> decay.</a:t>
            </a:r>
            <a:endParaRPr kumimoji="1" lang="ja-JP" altLang="en-US" dirty="0"/>
          </a:p>
        </p:txBody>
      </p: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7135" y="5982650"/>
            <a:ext cx="1080120" cy="5426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角丸四角形 9"/>
          <p:cNvSpPr/>
          <p:nvPr/>
        </p:nvSpPr>
        <p:spPr>
          <a:xfrm>
            <a:off x="1115616" y="2996952"/>
            <a:ext cx="7056784" cy="3672408"/>
          </a:xfrm>
          <a:prstGeom prst="roundRect">
            <a:avLst/>
          </a:prstGeom>
          <a:noFill/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1484586" y="6069331"/>
            <a:ext cx="64717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Time evolution of energy fraction of each </a:t>
            </a:r>
            <a:r>
              <a:rPr lang="en-US" altLang="ja-JP" dirty="0" err="1" smtClean="0"/>
              <a:t>curvaton</a:t>
            </a:r>
            <a:r>
              <a:rPr lang="en-US" altLang="ja-JP" dirty="0" smtClean="0"/>
              <a:t>                        .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152158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3528" y="260648"/>
            <a:ext cx="79928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u="sng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 it really possible to make the curvature perturbation decay?</a:t>
            </a:r>
            <a:endParaRPr kumimoji="1" lang="ja-JP" altLang="en-US" sz="2400" u="sng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810718"/>
            <a:ext cx="2724522" cy="606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テキスト ボックス 5"/>
          <p:cNvSpPr txBox="1"/>
          <p:nvPr/>
        </p:nvSpPr>
        <p:spPr>
          <a:xfrm>
            <a:off x="683568" y="2602806"/>
            <a:ext cx="78488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To make the curvature perturbation decay, the </a:t>
            </a:r>
            <a:r>
              <a:rPr kumimoji="1" lang="en-US" altLang="ja-JP" dirty="0" err="1" smtClean="0"/>
              <a:t>isocurvature</a:t>
            </a:r>
            <a:r>
              <a:rPr kumimoji="1" lang="en-US" altLang="ja-JP" dirty="0" smtClean="0"/>
              <a:t> perturbation must be correlated with the adiabatic perturbation.</a:t>
            </a:r>
            <a:endParaRPr kumimoji="1" lang="ja-JP" altLang="en-US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683568" y="3717032"/>
            <a:ext cx="6552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Let us consider an ideal case where                   .</a:t>
            </a:r>
            <a:endParaRPr kumimoji="1" lang="ja-JP" altLang="en-US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1902" y="3610918"/>
            <a:ext cx="934154" cy="6101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テキスト ボックス 9"/>
          <p:cNvSpPr txBox="1"/>
          <p:nvPr/>
        </p:nvSpPr>
        <p:spPr>
          <a:xfrm>
            <a:off x="539552" y="5589240"/>
            <a:ext cx="79928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FF0000"/>
                </a:solidFill>
              </a:rPr>
              <a:t>Adiabatic and </a:t>
            </a:r>
            <a:r>
              <a:rPr kumimoji="1" lang="en-US" altLang="ja-JP" sz="2400" dirty="0" err="1" smtClean="0">
                <a:solidFill>
                  <a:srgbClr val="FF0000"/>
                </a:solidFill>
              </a:rPr>
              <a:t>isocurvature</a:t>
            </a:r>
            <a:r>
              <a:rPr kumimoji="1" lang="en-US" altLang="ja-JP" sz="2400" dirty="0" smtClean="0">
                <a:solidFill>
                  <a:srgbClr val="FF0000"/>
                </a:solidFill>
              </a:rPr>
              <a:t> perturbations are fully correlated in two </a:t>
            </a:r>
            <a:r>
              <a:rPr kumimoji="1" lang="en-US" altLang="ja-JP" sz="2400" dirty="0" err="1" smtClean="0">
                <a:solidFill>
                  <a:srgbClr val="FF0000"/>
                </a:solidFill>
              </a:rPr>
              <a:t>curvaton</a:t>
            </a:r>
            <a:r>
              <a:rPr kumimoji="1" lang="en-US" altLang="ja-JP" sz="2400" dirty="0" smtClean="0">
                <a:solidFill>
                  <a:srgbClr val="FF0000"/>
                </a:solidFill>
              </a:rPr>
              <a:t> model, which makes it possible to realize the temporal enhancement.</a:t>
            </a:r>
            <a:endParaRPr kumimoji="1" lang="ja-JP" altLang="en-US" sz="2400" dirty="0">
              <a:solidFill>
                <a:srgbClr val="FF0000"/>
              </a:solidFill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3635896" y="797803"/>
            <a:ext cx="16561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800" b="1" dirty="0" smtClean="0">
                <a:solidFill>
                  <a:srgbClr val="FF0000"/>
                </a:solidFill>
              </a:rPr>
              <a:t>Y</a:t>
            </a:r>
            <a:r>
              <a:rPr kumimoji="1" lang="en-US" altLang="ja-JP" sz="4800" b="1" dirty="0" smtClean="0">
                <a:solidFill>
                  <a:srgbClr val="FF0000"/>
                </a:solidFill>
              </a:rPr>
              <a:t>es </a:t>
            </a:r>
            <a:endParaRPr kumimoji="1" lang="ja-JP" altLang="en-US" sz="4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582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直線矢印コネクタ 5"/>
          <p:cNvCxnSpPr/>
          <p:nvPr/>
        </p:nvCxnSpPr>
        <p:spPr>
          <a:xfrm>
            <a:off x="1300386" y="5374533"/>
            <a:ext cx="6696744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矢印コネクタ 7"/>
          <p:cNvCxnSpPr/>
          <p:nvPr/>
        </p:nvCxnSpPr>
        <p:spPr>
          <a:xfrm flipV="1">
            <a:off x="1300386" y="1918149"/>
            <a:ext cx="36004" cy="345638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テキスト ボックス 9"/>
          <p:cNvSpPr txBox="1"/>
          <p:nvPr/>
        </p:nvSpPr>
        <p:spPr>
          <a:xfrm>
            <a:off x="4176756" y="5518548"/>
            <a:ext cx="10081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b="1" dirty="0" smtClean="0"/>
              <a:t>time</a:t>
            </a:r>
            <a:endParaRPr kumimoji="1" lang="ja-JP" altLang="en-US" sz="2400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314" y="1916832"/>
            <a:ext cx="46672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フリーフォーム 12"/>
          <p:cNvSpPr/>
          <p:nvPr/>
        </p:nvSpPr>
        <p:spPr>
          <a:xfrm>
            <a:off x="1467473" y="2592625"/>
            <a:ext cx="6426679" cy="2649828"/>
          </a:xfrm>
          <a:custGeom>
            <a:avLst/>
            <a:gdLst>
              <a:gd name="connsiteX0" fmla="*/ 0 w 6426679"/>
              <a:gd name="connsiteY0" fmla="*/ 2649828 h 2649828"/>
              <a:gd name="connsiteX1" fmla="*/ 1052422 w 6426679"/>
              <a:gd name="connsiteY1" fmla="*/ 432840 h 2649828"/>
              <a:gd name="connsiteX2" fmla="*/ 1880558 w 6426679"/>
              <a:gd name="connsiteY2" fmla="*/ 36025 h 2649828"/>
              <a:gd name="connsiteX3" fmla="*/ 4011283 w 6426679"/>
              <a:gd name="connsiteY3" fmla="*/ 36025 h 2649828"/>
              <a:gd name="connsiteX4" fmla="*/ 4382219 w 6426679"/>
              <a:gd name="connsiteY4" fmla="*/ 191300 h 2649828"/>
              <a:gd name="connsiteX5" fmla="*/ 4554747 w 6426679"/>
              <a:gd name="connsiteY5" fmla="*/ 622621 h 2649828"/>
              <a:gd name="connsiteX6" fmla="*/ 4848045 w 6426679"/>
              <a:gd name="connsiteY6" fmla="*/ 1976968 h 2649828"/>
              <a:gd name="connsiteX7" fmla="*/ 5175849 w 6426679"/>
              <a:gd name="connsiteY7" fmla="*/ 2304772 h 2649828"/>
              <a:gd name="connsiteX8" fmla="*/ 6426679 w 6426679"/>
              <a:gd name="connsiteY8" fmla="*/ 2356530 h 2649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426679" h="2649828">
                <a:moveTo>
                  <a:pt x="0" y="2649828"/>
                </a:moveTo>
                <a:cubicBezTo>
                  <a:pt x="369498" y="1759151"/>
                  <a:pt x="738996" y="868474"/>
                  <a:pt x="1052422" y="432840"/>
                </a:cubicBezTo>
                <a:cubicBezTo>
                  <a:pt x="1365848" y="-2794"/>
                  <a:pt x="1387415" y="102161"/>
                  <a:pt x="1880558" y="36025"/>
                </a:cubicBezTo>
                <a:cubicBezTo>
                  <a:pt x="2373701" y="-30111"/>
                  <a:pt x="3594340" y="10146"/>
                  <a:pt x="4011283" y="36025"/>
                </a:cubicBezTo>
                <a:cubicBezTo>
                  <a:pt x="4428226" y="61904"/>
                  <a:pt x="4291642" y="93534"/>
                  <a:pt x="4382219" y="191300"/>
                </a:cubicBezTo>
                <a:cubicBezTo>
                  <a:pt x="4472796" y="289066"/>
                  <a:pt x="4477109" y="325010"/>
                  <a:pt x="4554747" y="622621"/>
                </a:cubicBezTo>
                <a:cubicBezTo>
                  <a:pt x="4632385" y="920232"/>
                  <a:pt x="4744528" y="1696610"/>
                  <a:pt x="4848045" y="1976968"/>
                </a:cubicBezTo>
                <a:cubicBezTo>
                  <a:pt x="4951562" y="2257326"/>
                  <a:pt x="4912743" y="2241512"/>
                  <a:pt x="5175849" y="2304772"/>
                </a:cubicBezTo>
                <a:cubicBezTo>
                  <a:pt x="5438955" y="2368032"/>
                  <a:pt x="5932817" y="2362281"/>
                  <a:pt x="6426679" y="2356530"/>
                </a:cubicBezTo>
              </a:path>
            </a:pathLst>
          </a:cu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4642" y="2066248"/>
            <a:ext cx="1440160" cy="4631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5002" y="4438429"/>
            <a:ext cx="1327398" cy="3953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7969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88" y="2495897"/>
            <a:ext cx="8582025" cy="3381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テキスト ボックス 4"/>
          <p:cNvSpPr txBox="1"/>
          <p:nvPr/>
        </p:nvSpPr>
        <p:spPr>
          <a:xfrm>
            <a:off x="323528" y="404664"/>
            <a:ext cx="85689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u="sng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Temporal enhancement from two </a:t>
            </a:r>
            <a:r>
              <a:rPr lang="en-US" altLang="ja-JP" sz="2400" u="sng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curvaton</a:t>
            </a:r>
            <a:r>
              <a:rPr lang="en-US" altLang="ja-JP" sz="2400" u="sng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decays</a:t>
            </a:r>
            <a:endParaRPr kumimoji="1" lang="ja-JP" altLang="en-US" sz="2400" u="sng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331640" y="1260049"/>
            <a:ext cx="71287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dirty="0" smtClean="0">
                <a:solidFill>
                  <a:srgbClr val="FF0000"/>
                </a:solidFill>
              </a:rPr>
              <a:t>My work is motivated by this paper</a:t>
            </a:r>
            <a:endParaRPr kumimoji="1" lang="ja-JP" altLang="en-US" sz="3200" dirty="0">
              <a:solidFill>
                <a:srgbClr val="FF0000"/>
              </a:solidFill>
            </a:endParaRPr>
          </a:p>
        </p:txBody>
      </p:sp>
      <p:sp>
        <p:nvSpPr>
          <p:cNvPr id="6" name="角丸四角形 5"/>
          <p:cNvSpPr/>
          <p:nvPr/>
        </p:nvSpPr>
        <p:spPr>
          <a:xfrm>
            <a:off x="539552" y="2420888"/>
            <a:ext cx="8323461" cy="3600400"/>
          </a:xfrm>
          <a:prstGeom prst="roundRect">
            <a:avLst/>
          </a:prstGeom>
          <a:noFill/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6084168" y="6165304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(PRD 76, 103003, 2007)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368360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649" y="918394"/>
            <a:ext cx="8833847" cy="47428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テキスト ボックス 3"/>
          <p:cNvSpPr txBox="1"/>
          <p:nvPr/>
        </p:nvSpPr>
        <p:spPr>
          <a:xfrm>
            <a:off x="395536" y="5766355"/>
            <a:ext cx="82089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 smtClean="0">
                <a:solidFill>
                  <a:srgbClr val="FF0000"/>
                </a:solidFill>
              </a:rPr>
              <a:t>The final curvature perturbation zeta_2 is a function of </a:t>
            </a:r>
            <a:r>
              <a:rPr lang="en-US" altLang="ja-JP" sz="2400" dirty="0" err="1" smtClean="0">
                <a:solidFill>
                  <a:srgbClr val="FF0000"/>
                </a:solidFill>
              </a:rPr>
              <a:t>zeta_a</a:t>
            </a:r>
            <a:r>
              <a:rPr lang="en-US" altLang="ja-JP" sz="2400" dirty="0" smtClean="0">
                <a:solidFill>
                  <a:srgbClr val="FF0000"/>
                </a:solidFill>
              </a:rPr>
              <a:t> and </a:t>
            </a:r>
            <a:r>
              <a:rPr lang="en-US" altLang="ja-JP" sz="2400" dirty="0" err="1" smtClean="0">
                <a:solidFill>
                  <a:srgbClr val="FF0000"/>
                </a:solidFill>
              </a:rPr>
              <a:t>zeta_b</a:t>
            </a:r>
            <a:r>
              <a:rPr lang="en-US" altLang="ja-JP" sz="2400" dirty="0" smtClean="0">
                <a:solidFill>
                  <a:srgbClr val="FF0000"/>
                </a:solidFill>
              </a:rPr>
              <a:t>.</a:t>
            </a:r>
            <a:endParaRPr kumimoji="1" lang="ja-JP" altLang="en-US" sz="2400" dirty="0">
              <a:solidFill>
                <a:srgbClr val="FF0000"/>
              </a:solidFill>
            </a:endParaRPr>
          </a:p>
        </p:txBody>
      </p:sp>
      <p:cxnSp>
        <p:nvCxnSpPr>
          <p:cNvPr id="3" name="直線コネクタ 2"/>
          <p:cNvCxnSpPr/>
          <p:nvPr/>
        </p:nvCxnSpPr>
        <p:spPr>
          <a:xfrm>
            <a:off x="2627784" y="1926506"/>
            <a:ext cx="360040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線コネクタ 5"/>
          <p:cNvCxnSpPr/>
          <p:nvPr/>
        </p:nvCxnSpPr>
        <p:spPr>
          <a:xfrm>
            <a:off x="3203848" y="3654698"/>
            <a:ext cx="2592288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コネクタ 7"/>
          <p:cNvCxnSpPr/>
          <p:nvPr/>
        </p:nvCxnSpPr>
        <p:spPr>
          <a:xfrm>
            <a:off x="3203848" y="4950842"/>
            <a:ext cx="2592288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コネクタ 8"/>
          <p:cNvCxnSpPr/>
          <p:nvPr/>
        </p:nvCxnSpPr>
        <p:spPr>
          <a:xfrm>
            <a:off x="3707904" y="5598914"/>
            <a:ext cx="1512168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テキスト ボックス 10"/>
          <p:cNvSpPr txBox="1"/>
          <p:nvPr/>
        </p:nvSpPr>
        <p:spPr>
          <a:xfrm>
            <a:off x="5940152" y="260648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(H. </a:t>
            </a:r>
            <a:r>
              <a:rPr kumimoji="1" lang="en-US" altLang="ja-JP" dirty="0" err="1" smtClean="0"/>
              <a:t>Assadullahi</a:t>
            </a:r>
            <a:r>
              <a:rPr kumimoji="1" lang="en-US" altLang="ja-JP" dirty="0" smtClean="0"/>
              <a:t> et al., 2007)</a:t>
            </a:r>
            <a:endParaRPr kumimoji="1" lang="ja-JP" altLang="en-US" dirty="0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202649" y="260648"/>
            <a:ext cx="55934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 smtClean="0">
                <a:solidFill>
                  <a:srgbClr val="7030A0"/>
                </a:solidFill>
              </a:rPr>
              <a:t>With a help of the sudden decay approximation, </a:t>
            </a:r>
            <a:endParaRPr kumimoji="1" lang="ja-JP" altLang="en-US" sz="20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7314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3528" y="404664"/>
            <a:ext cx="47525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u="sng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Our interesting case </a:t>
            </a:r>
            <a:endParaRPr kumimoji="1" lang="ja-JP" altLang="en-US" sz="2400" u="sng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179512" y="2199990"/>
            <a:ext cx="8784976" cy="122413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503548" y="2488022"/>
            <a:ext cx="17641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Radiation dominated</a:t>
            </a:r>
            <a:endParaRPr kumimoji="1" lang="ja-JP" altLang="en-US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2267744" y="2489763"/>
            <a:ext cx="1656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a</a:t>
            </a:r>
            <a:r>
              <a:rPr kumimoji="1" lang="en-US" altLang="ja-JP" dirty="0" smtClean="0"/>
              <a:t>-field </a:t>
            </a:r>
          </a:p>
          <a:p>
            <a:r>
              <a:rPr kumimoji="1" lang="en-US" altLang="ja-JP" dirty="0" smtClean="0"/>
              <a:t>dominated</a:t>
            </a:r>
            <a:endParaRPr kumimoji="1" lang="ja-JP" altLang="en-US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4067944" y="2488022"/>
            <a:ext cx="17641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Radiation dominated</a:t>
            </a:r>
            <a:endParaRPr kumimoji="1" lang="ja-JP" altLang="en-US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5796136" y="2488022"/>
            <a:ext cx="14941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b</a:t>
            </a:r>
            <a:r>
              <a:rPr kumimoji="1" lang="en-US" altLang="ja-JP" dirty="0" smtClean="0"/>
              <a:t>-field </a:t>
            </a:r>
          </a:p>
          <a:p>
            <a:r>
              <a:rPr kumimoji="1" lang="en-US" altLang="ja-JP" dirty="0" smtClean="0"/>
              <a:t>dominated</a:t>
            </a:r>
            <a:endParaRPr kumimoji="1" lang="ja-JP" altLang="en-US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7416316" y="2488022"/>
            <a:ext cx="15481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Radiation dominated</a:t>
            </a:r>
            <a:endParaRPr kumimoji="1" lang="ja-JP" altLang="en-US" dirty="0"/>
          </a:p>
        </p:txBody>
      </p:sp>
      <p:cxnSp>
        <p:nvCxnSpPr>
          <p:cNvPr id="15" name="直線コネクタ 14"/>
          <p:cNvCxnSpPr/>
          <p:nvPr/>
        </p:nvCxnSpPr>
        <p:spPr>
          <a:xfrm>
            <a:off x="1907704" y="2199990"/>
            <a:ext cx="0" cy="1224136"/>
          </a:xfrm>
          <a:prstGeom prst="line">
            <a:avLst/>
          </a:prstGeom>
          <a:ln w="190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コネクタ 15"/>
          <p:cNvCxnSpPr/>
          <p:nvPr/>
        </p:nvCxnSpPr>
        <p:spPr>
          <a:xfrm>
            <a:off x="3707904" y="2199990"/>
            <a:ext cx="0" cy="1224136"/>
          </a:xfrm>
          <a:prstGeom prst="line">
            <a:avLst/>
          </a:prstGeom>
          <a:ln w="190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コネクタ 16"/>
          <p:cNvCxnSpPr/>
          <p:nvPr/>
        </p:nvCxnSpPr>
        <p:spPr>
          <a:xfrm>
            <a:off x="5580112" y="2199990"/>
            <a:ext cx="0" cy="1224136"/>
          </a:xfrm>
          <a:prstGeom prst="line">
            <a:avLst/>
          </a:prstGeom>
          <a:ln w="190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コネクタ 17"/>
          <p:cNvCxnSpPr/>
          <p:nvPr/>
        </p:nvCxnSpPr>
        <p:spPr>
          <a:xfrm>
            <a:off x="7236296" y="2199990"/>
            <a:ext cx="0" cy="1224136"/>
          </a:xfrm>
          <a:prstGeom prst="line">
            <a:avLst/>
          </a:prstGeom>
          <a:ln w="190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右矢印 18"/>
          <p:cNvSpPr/>
          <p:nvPr/>
        </p:nvSpPr>
        <p:spPr>
          <a:xfrm>
            <a:off x="1691680" y="2651492"/>
            <a:ext cx="489204" cy="319390"/>
          </a:xfrm>
          <a:prstGeom prst="rightArrow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右矢印 19"/>
          <p:cNvSpPr/>
          <p:nvPr/>
        </p:nvSpPr>
        <p:spPr>
          <a:xfrm>
            <a:off x="3506732" y="2632038"/>
            <a:ext cx="489204" cy="319390"/>
          </a:xfrm>
          <a:prstGeom prst="rightArrow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右矢印 20"/>
          <p:cNvSpPr/>
          <p:nvPr/>
        </p:nvSpPr>
        <p:spPr>
          <a:xfrm>
            <a:off x="5292080" y="2632038"/>
            <a:ext cx="489204" cy="319390"/>
          </a:xfrm>
          <a:prstGeom prst="rightArrow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右矢印 21"/>
          <p:cNvSpPr/>
          <p:nvPr/>
        </p:nvSpPr>
        <p:spPr>
          <a:xfrm>
            <a:off x="6948264" y="2632038"/>
            <a:ext cx="489204" cy="319390"/>
          </a:xfrm>
          <a:prstGeom prst="rightArrow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4653" y="3640150"/>
            <a:ext cx="1130517" cy="3649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9806" y="3602657"/>
            <a:ext cx="1120992" cy="4024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テキスト ボックス 23"/>
          <p:cNvSpPr txBox="1"/>
          <p:nvPr/>
        </p:nvSpPr>
        <p:spPr>
          <a:xfrm>
            <a:off x="323528" y="1124744"/>
            <a:ext cx="8820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Both two </a:t>
            </a:r>
            <a:r>
              <a:rPr kumimoji="1" lang="en-US" altLang="ja-JP" dirty="0" err="1" smtClean="0"/>
              <a:t>curvaton</a:t>
            </a:r>
            <a:r>
              <a:rPr kumimoji="1" lang="en-US" altLang="ja-JP" dirty="0" smtClean="0"/>
              <a:t> fields start their oscillations in the first radiation dominated epoch.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191817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762" y="3045617"/>
            <a:ext cx="4301303" cy="704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" name="グループ化 3"/>
          <p:cNvGrpSpPr/>
          <p:nvPr/>
        </p:nvGrpSpPr>
        <p:grpSpPr>
          <a:xfrm>
            <a:off x="971600" y="1237876"/>
            <a:ext cx="6548699" cy="539874"/>
            <a:chOff x="1547664" y="1844824"/>
            <a:chExt cx="6548699" cy="539874"/>
          </a:xfrm>
        </p:grpSpPr>
        <p:pic>
          <p:nvPicPr>
            <p:cNvPr id="3076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47664" y="1844824"/>
              <a:ext cx="1357624" cy="5398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077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5644" y="1856936"/>
              <a:ext cx="5210719" cy="5277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8285" y="1844824"/>
            <a:ext cx="1944216" cy="663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1" y="3784242"/>
            <a:ext cx="2932693" cy="4135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6238" y="3773267"/>
            <a:ext cx="4238251" cy="4244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テキスト ボックス 4"/>
          <p:cNvSpPr txBox="1"/>
          <p:nvPr/>
        </p:nvSpPr>
        <p:spPr>
          <a:xfrm>
            <a:off x="539552" y="620688"/>
            <a:ext cx="77685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 smtClean="0">
                <a:solidFill>
                  <a:srgbClr val="7030A0"/>
                </a:solidFill>
              </a:rPr>
              <a:t>Curvature perturbation at the time when the first decaying </a:t>
            </a:r>
            <a:r>
              <a:rPr kumimoji="1" lang="en-US" altLang="ja-JP" u="sng" dirty="0" err="1" smtClean="0">
                <a:solidFill>
                  <a:srgbClr val="7030A0"/>
                </a:solidFill>
              </a:rPr>
              <a:t>curvaton</a:t>
            </a:r>
            <a:r>
              <a:rPr kumimoji="1" lang="en-US" altLang="ja-JP" u="sng" dirty="0" smtClean="0">
                <a:solidFill>
                  <a:srgbClr val="7030A0"/>
                </a:solidFill>
              </a:rPr>
              <a:t> decays</a:t>
            </a:r>
            <a:endParaRPr kumimoji="1" lang="ja-JP" altLang="en-US" u="sng" dirty="0">
              <a:solidFill>
                <a:srgbClr val="7030A0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39552" y="2708920"/>
            <a:ext cx="59766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 smtClean="0">
                <a:solidFill>
                  <a:srgbClr val="7030A0"/>
                </a:solidFill>
              </a:rPr>
              <a:t>Final curvature perturbation</a:t>
            </a:r>
            <a:endParaRPr kumimoji="1" lang="ja-JP" altLang="en-US" u="sng" dirty="0">
              <a:solidFill>
                <a:srgbClr val="7030A0"/>
              </a:solidFill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251520" y="4797152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In our case, </a:t>
            </a:r>
            <a:endParaRPr kumimoji="1" lang="ja-JP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4804008"/>
            <a:ext cx="4215385" cy="3556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5422489"/>
            <a:ext cx="2025575" cy="4927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6900" y="5354167"/>
            <a:ext cx="4165451" cy="5610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テキスト ボックス 16"/>
          <p:cNvSpPr txBox="1"/>
          <p:nvPr/>
        </p:nvSpPr>
        <p:spPr>
          <a:xfrm>
            <a:off x="5724128" y="44624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(H. </a:t>
            </a:r>
            <a:r>
              <a:rPr kumimoji="1" lang="en-US" altLang="ja-JP" dirty="0" err="1" smtClean="0"/>
              <a:t>Assadullahi</a:t>
            </a:r>
            <a:r>
              <a:rPr kumimoji="1" lang="en-US" altLang="ja-JP" dirty="0" smtClean="0"/>
              <a:t> et al., 2007)</a:t>
            </a:r>
            <a:endParaRPr kumimoji="1" lang="ja-JP" altLang="en-US" dirty="0"/>
          </a:p>
        </p:txBody>
      </p:sp>
      <p:sp>
        <p:nvSpPr>
          <p:cNvPr id="3" name="正方形/長方形 2"/>
          <p:cNvSpPr/>
          <p:nvPr/>
        </p:nvSpPr>
        <p:spPr>
          <a:xfrm>
            <a:off x="251520" y="548680"/>
            <a:ext cx="8784976" cy="3888432"/>
          </a:xfrm>
          <a:prstGeom prst="rect">
            <a:avLst/>
          </a:prstGeom>
          <a:noFill/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0" name="直線コネクタ 9"/>
          <p:cNvCxnSpPr/>
          <p:nvPr/>
        </p:nvCxnSpPr>
        <p:spPr>
          <a:xfrm>
            <a:off x="5220073" y="5877272"/>
            <a:ext cx="129614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テキスト ボックス 10"/>
          <p:cNvSpPr txBox="1"/>
          <p:nvPr/>
        </p:nvSpPr>
        <p:spPr>
          <a:xfrm>
            <a:off x="5004048" y="5877272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solidFill>
                  <a:srgbClr val="FF0000"/>
                </a:solidFill>
              </a:rPr>
              <a:t>Suppression factor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cxnSp>
        <p:nvCxnSpPr>
          <p:cNvPr id="23" name="直線コネクタ 22"/>
          <p:cNvCxnSpPr/>
          <p:nvPr/>
        </p:nvCxnSpPr>
        <p:spPr>
          <a:xfrm>
            <a:off x="2699792" y="5877272"/>
            <a:ext cx="64807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テキスト ボックス 12"/>
          <p:cNvSpPr txBox="1"/>
          <p:nvPr/>
        </p:nvSpPr>
        <p:spPr>
          <a:xfrm>
            <a:off x="2411760" y="5877272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solidFill>
                  <a:srgbClr val="FF0000"/>
                </a:solidFill>
              </a:rPr>
              <a:t>enhancement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1475656" y="6237312"/>
            <a:ext cx="64807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 smtClean="0">
                <a:solidFill>
                  <a:srgbClr val="FF0000"/>
                </a:solidFill>
              </a:rPr>
              <a:t>Temporal enhancement occurs in this case.</a:t>
            </a:r>
            <a:endParaRPr kumimoji="1" lang="ja-JP" alt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6493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251520" y="260648"/>
            <a:ext cx="8136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u="sng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Evolution of curvature perturbation</a:t>
            </a:r>
            <a:r>
              <a:rPr kumimoji="1" lang="en-US" altLang="ja-JP" sz="2400" u="sng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two </a:t>
            </a:r>
            <a:r>
              <a:rPr kumimoji="1" lang="en-US" altLang="ja-JP" sz="2400" u="sng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curvaton</a:t>
            </a:r>
            <a:r>
              <a:rPr kumimoji="1" lang="en-US" altLang="ja-JP" sz="2400" u="sng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model</a:t>
            </a:r>
            <a:endParaRPr kumimoji="1" lang="ja-JP" altLang="en-US" sz="2400" u="sng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246310"/>
            <a:ext cx="4199185" cy="36948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2678657"/>
            <a:ext cx="283283" cy="4603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テキスト ボックス 5"/>
          <p:cNvSpPr txBox="1"/>
          <p:nvPr/>
        </p:nvSpPr>
        <p:spPr>
          <a:xfrm>
            <a:off x="683568" y="5085184"/>
            <a:ext cx="82809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FF0000"/>
                </a:solidFill>
              </a:rPr>
              <a:t>The curvature perturbation is enhanced from the time when the first decaying </a:t>
            </a:r>
            <a:r>
              <a:rPr kumimoji="1" lang="en-US" altLang="ja-JP" sz="2400" dirty="0" err="1" smtClean="0">
                <a:solidFill>
                  <a:srgbClr val="FF0000"/>
                </a:solidFill>
              </a:rPr>
              <a:t>curvaton</a:t>
            </a:r>
            <a:r>
              <a:rPr kumimoji="1" lang="en-US" altLang="ja-JP" sz="2400" dirty="0" smtClean="0">
                <a:solidFill>
                  <a:srgbClr val="FF0000"/>
                </a:solidFill>
              </a:rPr>
              <a:t> starts dominating the universe to the time when the secondly decaying </a:t>
            </a:r>
            <a:r>
              <a:rPr kumimoji="1" lang="en-US" altLang="ja-JP" sz="2400" dirty="0" err="1" smtClean="0">
                <a:solidFill>
                  <a:srgbClr val="FF0000"/>
                </a:solidFill>
              </a:rPr>
              <a:t>curvaton</a:t>
            </a:r>
            <a:r>
              <a:rPr kumimoji="1" lang="en-US" altLang="ja-JP" sz="2400" dirty="0" smtClean="0">
                <a:solidFill>
                  <a:srgbClr val="FF0000"/>
                </a:solidFill>
              </a:rPr>
              <a:t> starts dominating the universe. </a:t>
            </a:r>
            <a:endParaRPr kumimoji="1" lang="ja-JP" altLang="en-US" sz="2400" dirty="0">
              <a:solidFill>
                <a:srgbClr val="FF0000"/>
              </a:solidFill>
            </a:endParaRPr>
          </a:p>
        </p:txBody>
      </p:sp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783" y="3499033"/>
            <a:ext cx="948878" cy="6344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2365208"/>
            <a:ext cx="1944216" cy="7074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角丸四角形 6"/>
          <p:cNvSpPr/>
          <p:nvPr/>
        </p:nvSpPr>
        <p:spPr>
          <a:xfrm>
            <a:off x="2785775" y="3499033"/>
            <a:ext cx="1152128" cy="677269"/>
          </a:xfrm>
          <a:prstGeom prst="roundRect">
            <a:avLst/>
          </a:prstGeom>
          <a:noFill/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角丸四角形 13"/>
          <p:cNvSpPr/>
          <p:nvPr/>
        </p:nvSpPr>
        <p:spPr>
          <a:xfrm>
            <a:off x="6804248" y="2346905"/>
            <a:ext cx="2088232" cy="677269"/>
          </a:xfrm>
          <a:prstGeom prst="roundRect">
            <a:avLst/>
          </a:prstGeom>
          <a:noFill/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9" name="直線矢印コネクタ 8"/>
          <p:cNvCxnSpPr>
            <a:stCxn id="7" idx="0"/>
          </p:cNvCxnSpPr>
          <p:nvPr/>
        </p:nvCxnSpPr>
        <p:spPr>
          <a:xfrm flipV="1">
            <a:off x="3361839" y="2678657"/>
            <a:ext cx="418073" cy="820376"/>
          </a:xfrm>
          <a:prstGeom prst="straightConnector1">
            <a:avLst/>
          </a:prstGeom>
          <a:ln w="38100">
            <a:solidFill>
              <a:schemeClr val="accent4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矢印コネクタ 10"/>
          <p:cNvCxnSpPr/>
          <p:nvPr/>
        </p:nvCxnSpPr>
        <p:spPr>
          <a:xfrm flipH="1">
            <a:off x="6156176" y="2908824"/>
            <a:ext cx="648072" cy="446193"/>
          </a:xfrm>
          <a:prstGeom prst="straightConnector1">
            <a:avLst/>
          </a:prstGeom>
          <a:ln w="38100">
            <a:solidFill>
              <a:schemeClr val="accent4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テキスト ボックス 16"/>
          <p:cNvSpPr txBox="1"/>
          <p:nvPr/>
        </p:nvSpPr>
        <p:spPr>
          <a:xfrm>
            <a:off x="7164288" y="3427025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: d</a:t>
            </a:r>
            <a:r>
              <a:rPr kumimoji="1" lang="en-US" altLang="ja-JP" dirty="0" smtClean="0"/>
              <a:t>ilution factor</a:t>
            </a:r>
            <a:endParaRPr kumimoji="1" lang="ja-JP" altLang="en-US" dirty="0"/>
          </a:p>
        </p:txBody>
      </p:sp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3458016"/>
            <a:ext cx="351257" cy="30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テキスト ボックス 1"/>
          <p:cNvSpPr txBox="1"/>
          <p:nvPr/>
        </p:nvSpPr>
        <p:spPr>
          <a:xfrm>
            <a:off x="2411760" y="692696"/>
            <a:ext cx="6624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(obtained by solving the linear perturbation equations numerically)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180300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3528" y="404664"/>
            <a:ext cx="85689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u="sng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  <a:r>
              <a:rPr kumimoji="1" lang="en-US" altLang="ja-JP" sz="2400" u="sng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oes such an enhancement also happen for the single </a:t>
            </a:r>
            <a:r>
              <a:rPr kumimoji="1" lang="en-US" altLang="ja-JP" sz="2400" u="sng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curvaton</a:t>
            </a:r>
            <a:r>
              <a:rPr kumimoji="1" lang="en-US" altLang="ja-JP" sz="2400" u="sng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model?</a:t>
            </a:r>
            <a:endParaRPr kumimoji="1" lang="ja-JP" altLang="en-US" sz="2400" u="sng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123728" y="1485674"/>
            <a:ext cx="4680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FF0000"/>
                </a:solidFill>
              </a:rPr>
              <a:t>As it is well-known, the answer is no.</a:t>
            </a:r>
            <a:endParaRPr kumimoji="1" lang="ja-JP" altLang="en-US" sz="2400" dirty="0">
              <a:solidFill>
                <a:srgbClr val="FF0000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467544" y="2492896"/>
            <a:ext cx="77768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Suppose large amplitude of curvature perturbation is generated from </a:t>
            </a:r>
            <a:r>
              <a:rPr kumimoji="1" lang="en-US" altLang="ja-JP" dirty="0" err="1" smtClean="0"/>
              <a:t>inflaton</a:t>
            </a:r>
            <a:r>
              <a:rPr kumimoji="1" lang="en-US" altLang="ja-JP" dirty="0" smtClean="0"/>
              <a:t> fluctuations and the universe is followed by a domination of the </a:t>
            </a:r>
            <a:r>
              <a:rPr kumimoji="1" lang="en-US" altLang="ja-JP" dirty="0" err="1" smtClean="0"/>
              <a:t>curvaton</a:t>
            </a:r>
            <a:r>
              <a:rPr kumimoji="1" lang="en-US" altLang="ja-JP" dirty="0" smtClean="0"/>
              <a:t> which acquired little fluctuations during inflation.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67544" y="3573016"/>
            <a:ext cx="75608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The large amplitude of the adiabatic perturbation is taken over by the </a:t>
            </a:r>
            <a:r>
              <a:rPr kumimoji="1" lang="en-US" altLang="ja-JP" dirty="0" err="1" smtClean="0"/>
              <a:t>curvaton</a:t>
            </a:r>
            <a:r>
              <a:rPr kumimoji="1" lang="en-US" altLang="ja-JP" dirty="0" smtClean="0"/>
              <a:t> because the time when the </a:t>
            </a:r>
            <a:r>
              <a:rPr kumimoji="1" lang="en-US" altLang="ja-JP" dirty="0" err="1" smtClean="0"/>
              <a:t>curvaton</a:t>
            </a:r>
            <a:r>
              <a:rPr kumimoji="1" lang="en-US" altLang="ja-JP" dirty="0" smtClean="0"/>
              <a:t> starts its oscillations is perturbed by the existing adiabatic perturbation.</a:t>
            </a:r>
            <a:endParaRPr kumimoji="1" lang="ja-JP" altLang="en-US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467544" y="4996333"/>
            <a:ext cx="849694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 smtClean="0">
                <a:solidFill>
                  <a:srgbClr val="FF0000"/>
                </a:solidFill>
              </a:rPr>
              <a:t>The existence of more than a single </a:t>
            </a:r>
            <a:r>
              <a:rPr kumimoji="1" lang="en-US" altLang="ja-JP" sz="2800" dirty="0" err="1" smtClean="0">
                <a:solidFill>
                  <a:srgbClr val="FF0000"/>
                </a:solidFill>
              </a:rPr>
              <a:t>curvaton</a:t>
            </a:r>
            <a:r>
              <a:rPr kumimoji="1" lang="en-US" altLang="ja-JP" sz="2800" dirty="0" smtClean="0">
                <a:solidFill>
                  <a:srgbClr val="FF0000"/>
                </a:solidFill>
              </a:rPr>
              <a:t> is essential </a:t>
            </a:r>
            <a:r>
              <a:rPr lang="en-US" altLang="ja-JP" sz="2800" dirty="0" smtClean="0">
                <a:solidFill>
                  <a:srgbClr val="FF0000"/>
                </a:solidFill>
              </a:rPr>
              <a:t>to realize</a:t>
            </a:r>
            <a:r>
              <a:rPr kumimoji="1" lang="en-US" altLang="ja-JP" sz="2800" dirty="0" smtClean="0">
                <a:solidFill>
                  <a:srgbClr val="FF0000"/>
                </a:solidFill>
              </a:rPr>
              <a:t> </a:t>
            </a:r>
            <a:r>
              <a:rPr kumimoji="1" lang="en-US" altLang="ja-JP" sz="2800" dirty="0" smtClean="0">
                <a:solidFill>
                  <a:srgbClr val="FF0000"/>
                </a:solidFill>
              </a:rPr>
              <a:t>the temporal enhancement of the curvature perturbation.</a:t>
            </a:r>
            <a:endParaRPr kumimoji="1" lang="ja-JP" alt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7132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1705</TotalTime>
  <Words>1089</Words>
  <Application>Microsoft Office PowerPoint</Application>
  <PresentationFormat>画面に合わせる (4:3)</PresentationFormat>
  <Paragraphs>119</Paragraphs>
  <Slides>28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28</vt:i4>
      </vt:variant>
    </vt:vector>
  </HeadingPairs>
  <TitlesOfParts>
    <vt:vector size="29" baseType="lpstr">
      <vt:lpstr>Office ​​テーマ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suyama</dc:creator>
  <cp:lastModifiedBy>suyama</cp:lastModifiedBy>
  <cp:revision>79</cp:revision>
  <dcterms:created xsi:type="dcterms:W3CDTF">2011-03-11T02:20:58Z</dcterms:created>
  <dcterms:modified xsi:type="dcterms:W3CDTF">2011-03-21T06:16:44Z</dcterms:modified>
</cp:coreProperties>
</file>