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4" r:id="rId3"/>
    <p:sldId id="258" r:id="rId4"/>
    <p:sldId id="259" r:id="rId5"/>
    <p:sldId id="261" r:id="rId6"/>
    <p:sldId id="266" r:id="rId7"/>
    <p:sldId id="269" r:id="rId8"/>
    <p:sldId id="260" r:id="rId9"/>
    <p:sldId id="262" r:id="rId10"/>
    <p:sldId id="273" r:id="rId11"/>
    <p:sldId id="278" r:id="rId12"/>
    <p:sldId id="275" r:id="rId13"/>
    <p:sldId id="276" r:id="rId14"/>
    <p:sldId id="271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183DF8"/>
    <a:srgbClr val="F79646"/>
    <a:srgbClr val="4D14DC"/>
    <a:srgbClr val="780C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2" autoAdjust="0"/>
    <p:restoredTop sz="94660"/>
  </p:normalViewPr>
  <p:slideViewPr>
    <p:cSldViewPr>
      <p:cViewPr varScale="1">
        <p:scale>
          <a:sx n="84" d="100"/>
          <a:sy n="84" d="100"/>
        </p:scale>
        <p:origin x="-15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7040F-FC50-4CE4-8CA3-8ADFAD0E2B48}" type="datetimeFigureOut">
              <a:rPr kumimoji="1" lang="ja-JP" altLang="en-US" smtClean="0"/>
              <a:pPr/>
              <a:t>2011/3/20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8D54B-9859-4E4E-82B9-931A26BBF8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8D54B-9859-4E4E-82B9-931A26BBF856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8D54B-9859-4E4E-82B9-931A26BBF856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8D54B-9859-4E4E-82B9-931A26BBF856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8D54B-9859-4E4E-82B9-931A26BBF856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8D54B-9859-4E4E-82B9-931A26BBF856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8D54B-9859-4E4E-82B9-931A26BBF856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8D54B-9859-4E4E-82B9-931A26BBF856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8D54B-9859-4E4E-82B9-931A26BBF856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8D54B-9859-4E4E-82B9-931A26BBF856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8D54B-9859-4E4E-82B9-931A26BBF856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8D54B-9859-4E4E-82B9-931A26BBF856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ACF-1C2B-45E2-AF17-4F849A225A31}" type="datetimeFigureOut">
              <a:rPr kumimoji="1" lang="ja-JP" altLang="en-US" smtClean="0"/>
              <a:pPr/>
              <a:t>2011/3/20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933B-A0F1-4512-8C9F-744771CEB3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ACF-1C2B-45E2-AF17-4F849A225A31}" type="datetimeFigureOut">
              <a:rPr kumimoji="1" lang="ja-JP" altLang="en-US" smtClean="0"/>
              <a:pPr/>
              <a:t>2011/3/20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933B-A0F1-4512-8C9F-744771CEB3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ACF-1C2B-45E2-AF17-4F849A225A31}" type="datetimeFigureOut">
              <a:rPr kumimoji="1" lang="ja-JP" altLang="en-US" smtClean="0"/>
              <a:pPr/>
              <a:t>2011/3/20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933B-A0F1-4512-8C9F-744771CEB3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ACF-1C2B-45E2-AF17-4F849A225A31}" type="datetimeFigureOut">
              <a:rPr kumimoji="1" lang="ja-JP" altLang="en-US" smtClean="0"/>
              <a:pPr/>
              <a:t>2011/3/20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933B-A0F1-4512-8C9F-744771CEB3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ACF-1C2B-45E2-AF17-4F849A225A31}" type="datetimeFigureOut">
              <a:rPr kumimoji="1" lang="ja-JP" altLang="en-US" smtClean="0"/>
              <a:pPr/>
              <a:t>2011/3/20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933B-A0F1-4512-8C9F-744771CEB3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ACF-1C2B-45E2-AF17-4F849A225A31}" type="datetimeFigureOut">
              <a:rPr kumimoji="1" lang="ja-JP" altLang="en-US" smtClean="0"/>
              <a:pPr/>
              <a:t>2011/3/20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933B-A0F1-4512-8C9F-744771CEB3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ACF-1C2B-45E2-AF17-4F849A225A31}" type="datetimeFigureOut">
              <a:rPr kumimoji="1" lang="ja-JP" altLang="en-US" smtClean="0"/>
              <a:pPr/>
              <a:t>2011/3/20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933B-A0F1-4512-8C9F-744771CEB3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ACF-1C2B-45E2-AF17-4F849A225A31}" type="datetimeFigureOut">
              <a:rPr kumimoji="1" lang="ja-JP" altLang="en-US" smtClean="0"/>
              <a:pPr/>
              <a:t>2011/3/20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933B-A0F1-4512-8C9F-744771CEB3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ACF-1C2B-45E2-AF17-4F849A225A31}" type="datetimeFigureOut">
              <a:rPr kumimoji="1" lang="ja-JP" altLang="en-US" smtClean="0"/>
              <a:pPr/>
              <a:t>2011/3/20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933B-A0F1-4512-8C9F-744771CEB3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ACF-1C2B-45E2-AF17-4F849A225A31}" type="datetimeFigureOut">
              <a:rPr kumimoji="1" lang="ja-JP" altLang="en-US" smtClean="0"/>
              <a:pPr/>
              <a:t>2011/3/20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933B-A0F1-4512-8C9F-744771CEB3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ACF-1C2B-45E2-AF17-4F849A225A31}" type="datetimeFigureOut">
              <a:rPr kumimoji="1" lang="ja-JP" altLang="en-US" smtClean="0"/>
              <a:pPr/>
              <a:t>2011/3/20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933B-A0F1-4512-8C9F-744771CEB3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9FACF-1C2B-45E2-AF17-4F849A225A31}" type="datetimeFigureOut">
              <a:rPr kumimoji="1" lang="ja-JP" altLang="en-US" smtClean="0"/>
              <a:pPr/>
              <a:t>2011/3/20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8933B-A0F1-4512-8C9F-744771CEB3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maru.bonyari.jp/texclip/texclip.php?s=%24%0D%0AP_%7B%5CPhi%7D(%7B%5Cbf%20k%7D)%20%5Capprox%20P_%7B%5CPhi%7D%5E%7B%5Crm%20iso%7D(k)%20%5Cleft%5B%201%2B24I%0D%0A%5Ctextcolor%5Brgb%5D%7B0%2C0.4%2C0%7D%7BN(k)%5E2%7D%0D%0A%5Ctextcolor%7Bblue%7D%7B%5Csin%20%5E2%20%5Ctheta%7D%20%5Cright%5D%0D%0A%24" TargetMode="External"/><Relationship Id="rId3" Type="http://schemas.openxmlformats.org/officeDocument/2006/relationships/image" Target="../media/image34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ru.bonyari.jp/texclip/texclip.php?s=%5C%5B%0D%0A%5Cfrac%7BP_%7B%5CPhi%7D(%7B%5Cbf%20k%7D)%7C_%7B%5Ctheta%20%3D%20%5Cpi%20%2F2%7D%7D%7BP_%7B%5CPhi%7D(%7B%5Cbf%20k%7D)%7C_%7B%5Ctheta%20%3D%200%7D%7D-1%20%5Cnonumber%0D%0A%5C%5D" TargetMode="External"/><Relationship Id="rId5" Type="http://schemas.openxmlformats.org/officeDocument/2006/relationships/image" Target="../media/image35.png"/><Relationship Id="rId4" Type="http://schemas.openxmlformats.org/officeDocument/2006/relationships/hyperlink" Target="http://maru.bonyari.jp/texclip/texclip.php?s=$N(k)$" TargetMode="External"/><Relationship Id="rId9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maru.bonyari.jp/texclip/texclip.php?s=%24%0D%0AP_%7B%5CPhi%7D(%7B%5Cbf%20k%7D)%20%5Capprox%20P_%7B%5CPhi%7D%5E%7B%5Crm%20iso%7D(k)%20%5Cleft%5B%201%2B24I%0D%0A%5Ctextcolor%5Brgb%5D%7B0%2C0.4%2C0%7D%7BN(k)%5E2%7D%0D%0A%5Ctextcolor%7Bblue%7D%7B%5Csin%20%5E2%20%5Ctheta%7D%20%5Cright%5D%0D%0A%24" TargetMode="External"/><Relationship Id="rId13" Type="http://schemas.openxmlformats.org/officeDocument/2006/relationships/image" Target="../media/image42.png"/><Relationship Id="rId3" Type="http://schemas.openxmlformats.org/officeDocument/2006/relationships/image" Target="../media/image38.png"/><Relationship Id="rId7" Type="http://schemas.openxmlformats.org/officeDocument/2006/relationships/image" Target="../media/image40.png"/><Relationship Id="rId12" Type="http://schemas.openxmlformats.org/officeDocument/2006/relationships/hyperlink" Target="http://maru.bonyari.jp/texclip/texclip.php?s=%24%0D%0AP_%7B%5CPhi%20H_%7B%2B%7D%7D(%7B%5Cbf%20k%7D)%20%5Capprox%20%5Csqrt%7BP_%7B%5CPhi%7D%5E%7B%5Crm%20iso%7D(k)P_%7BH%7D%5E%7B%5Crm%20iso%7D(k)%7D%20%5Cleft%5B%2024%0D%0A%5Ctextcolor%7Bred%7D%7B%5Csqrt%7B%5Cepsilon%7D%7D%0D%0AI%0D%0A%5Ctextcolor%5Brgb%5D%7B0%2C0.4%2C0%7D%7BN(k)%5E2%7D%0D%0A%5Ctextcolor%7Bblue%7D%7B%5Csin%20%5E2%20%5Ctheta%7D%20%5Cright%5D%0D%0A%2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ru.bonyari.jp/texclip/texclip.php?s=%24%0D%0AP_%7BH_%7B%2B%7D%7D(%7B%5Cbf%20k%7D)-P_%7BH_%7B%5Ctimes%7D%7D(%7B%5Cbf%20k%7D)%20%5Csim%20%7B%5Ccal%20O%7D%5Cleft(%20%0D%0A%5Ctextcolor%7Bred%7D%7B%5Cepsilon%20%5E2%7D%0D%0AI%5E2%0D%0A%5Ctextcolor%5Brgb%5D%7B0%2C0.4%2C0%7D%7BN(k)%5E4%7D%0D%0A%5Ctextcolor%7Bblue%7D%7B%5Csin%20%5E4%20%5Ctheta%7D%20%5Cright)%20P_%7BH%7D%5E%7B%5Crm%20iso%7D(k)%0D%0A%24" TargetMode="External"/><Relationship Id="rId11" Type="http://schemas.openxmlformats.org/officeDocument/2006/relationships/image" Target="../media/image41.png"/><Relationship Id="rId5" Type="http://schemas.openxmlformats.org/officeDocument/2006/relationships/image" Target="../media/image39.png"/><Relationship Id="rId10" Type="http://schemas.openxmlformats.org/officeDocument/2006/relationships/hyperlink" Target="http://maru.bonyari.jp/texclip/texclip.php?s=%24%0D%0AP_%7BH_%7B%2B%2C%5Ctimes%7D%7D(%7B%5Cbf%20k%7D)%20%5Capprox%20P_%7BH%7D%5E%7B%5Crm%20iso%7D(k)%20%5Cleft%5B%201%2B6%0D%0A%5Ctextcolor%7Bred%7D%7B%5Cepsilon%7D%0D%0AI%0D%0A%5Ctextcolor%5Brgb%5D%7B0%2C0.4%2C0%7D%7BN(k)%5E2%7D%0D%0A%5Ctextcolor%7Bblue%7D%7B%5Csin%20%5E2%20%5Ctheta%7D%20%5Cright%5D%0D%0A%24" TargetMode="External"/><Relationship Id="rId4" Type="http://schemas.openxmlformats.org/officeDocument/2006/relationships/hyperlink" Target="http://maru.bonyari.jp/texclip/texclip.php?s=$\bf%20\hat%7bk%7d$%20sphere" TargetMode="External"/><Relationship Id="rId9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maru.bonyari.jp/texclip/texclip.php?s=\begin%7beqnarray%7d%0d%0ag_%7b*%7d%20&amp;=&amp;%200.29\pm0.031,%20\nonumber\\%0d%0an%20&amp;=&amp;%20(94%5e%7b\circ%7d,26%5e%7b\circ%7d)\pm%204%5e%7b\circ%7d.%20\nonumber%0d%0a\end%7beqnarray%7d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ru.bonyari.jp/texclip/%7d)%20/rangle=%20P(/textcolor%7bred%7d%7b/bf%20k%7d)%20/delta%20%5e3(%7b/bf%20k-k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maru.bonyari.jp/texclip/texclip.php?s=\begin%7bequation%7dP(%7b\bf%20k%7d)=P(k)\left%5b%201+\textcolor%7bred%7d%7bg_%7b*%7d%7d(\hat%7b\bf%20k%7d\cdot\textcolor%7bred%7d%7b\bf%20n%7d)%5e2%20\right%5d.%20\nonumber\\\end%7bequation%7d" TargetMode="Externa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ru.bonyari.jp/texclip/texclip.php?s=\begin%7bequation%7d%0d%0a\rho_%7b\rm%20EM%7d%20\propto%20a%5e%7b-4%7d.\quad%20(%7b\rm%20c.f.%7d\%20\rho_%7b\rm%20inf%7d\sim%20%7b\rm%20const%7d.)%20\nonumber%0d%0a\end%7bequation%7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://maru.bonyari.jp/texclip/texclip.php?s=\begin%7bequation%7d%0d%0aS%20&amp;=&amp;%20\int%20d%5e4x%20\sqrt%7b-g%7d%20\left%5b%20%0d%0a\frac%7bR%7d%7b2%7d%0d%0a-\frac%7b1%7d%7b2%7d\partial_%7b\mu%7d\phi%20\partial%5e%7b\mu%7d\phi%0d%0a-V(\phi)%0d%0a-\frac%7b1%7d%7b4%7d%0d%0af%5e2(\phi)F_%7b\mu\nu%7dF%5e%7b\mu\nu%7d%20\right%5d.%20\nonumber%0d%0a\end%7bequation%7d" TargetMode="External"/><Relationship Id="rId7" Type="http://schemas.openxmlformats.org/officeDocument/2006/relationships/hyperlink" Target="http://maru.bonyari.jp/texclip/texclip.php?s=\begin%7bequation%7d%0d%0a\dot%7bA_x%7d=\frac%7bp_A%7d%7bf%5e2ab%5e4%7d.%20\quad%20(p_A:%7b\rm%20const.%7d)%20\nonumber\\%0d%0a\end%7bequation%7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://maru.bonyari.jp/texclip/texclip.php?s=\begin%7beqnarray%7d%0d%0aA_%7b\mu%7ddx%5e%7b\mu%7d&amp;=&amp;\textcolor%7bred%7d%7bA_%7bx%7d(t)%7ddx,%20\nonumber\\%0d%0ads%5e2%20&amp;=&amp;%20-dt%5e2+a%5e2(t)\left%5b%0d%0a\textcolor%7bred%7d%7bb%5e%7b-4%7d(t)%7ddx%5e2+\textcolor%7bred%7d%7bb%5e2(t)%7d\left(dy%5e2+dz%5e2\right)\right%5d.%20\nonumber%0d%0a\end%7beqnarray%7d" TargetMode="External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hyperlink" Target="http://maru.bonyari.jp/texclip/texclip.php?s=\begin%7bequation%7d%0d%0a\rho_%7b\rm%20vec%7d=%20\frac%7bp_A%5e2%7d%7b2f%5e2a%5e4b%5e4%7d%20\quad%20\left(=-P_x=P_y=P_z.%20\right)%20\nonumber%0d%0a\end%7bequation%7d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5.png"/><Relationship Id="rId3" Type="http://schemas.openxmlformats.org/officeDocument/2006/relationships/hyperlink" Target="http://maru.bonyari.jp/texclip/texclip.php?s=$\rho%20_%7b\rm%20vec%7d=\frac%7bp_A%5e2%7d%7b2f%5e2a%5e4b%5e4%7d\sim%20%7b\rm%20const.%7d$" TargetMode="External"/><Relationship Id="rId7" Type="http://schemas.openxmlformats.org/officeDocument/2006/relationships/hyperlink" Target="http://maru.bonyari.jp/texclip/texclip.php?s=\begin%7bequation%7d%0d%0aH%20\equiv%20\dot%7ba%7d/a,%20\quad%20\textcolor%7bred%7d%7b\Sigma%20\equiv%20\dot%7bb%7d/b.%7d%20\nonumber%0d%0a\end%7bequation%7d" TargetMode="External"/><Relationship Id="rId12" Type="http://schemas.openxmlformats.org/officeDocument/2006/relationships/hyperlink" Target="http://maru.bonyari.jp/texclip/texclip.php?s=$%0d%0af(\phi)=\exp\left%5b%202\int\frac%7bV%7d%7bV_%7b,\phi%7d%7dd\phi%20\right%5d.%0d%0a$" TargetMode="External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6" Type="http://schemas.openxmlformats.org/officeDocument/2006/relationships/hyperlink" Target="http://maru.bonyari.jp/texclip/texclip.php?s=$%0d%0ad%20\ln%20a%20\approx%20-\frac%7bV%7d%7bV_%7b,\phi%7d%7d%20d\phi%0d%0a$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4.png"/><Relationship Id="rId5" Type="http://schemas.openxmlformats.org/officeDocument/2006/relationships/hyperlink" Target="http://maru.bonyari.jp/texclip/texclip.php?s=\begin%7bequation%7d%0d%0ads%5e2%20=%20-dt%5e2+a%5e2\left%5b%0d%0ab%5e%7b-4%7ddx%5e2+b%5e2\left(dy%5e2+dz%5e2\right)\right%5d,%20\nonumber%0d%0a\end%7bequation%7d" TargetMode="External"/><Relationship Id="rId15" Type="http://schemas.openxmlformats.org/officeDocument/2006/relationships/image" Target="../media/image16.png"/><Relationship Id="rId10" Type="http://schemas.openxmlformats.org/officeDocument/2006/relationships/hyperlink" Target="http://maru.bonyari.jp/texclip/texclip.php?s=\begin%7beqnarray%7d%0d%0aH%5e2%20&amp;=&amp;%20\frac%7b1%7d%7b3%7d%0d%0a%20\left%5b%20\frac%7b1%7d%7b2%7d\dot%7b\phi%7d%5e2%0d%0a+V(\phi)%0d%0a\textcolor%7bred%7d%7b+\rho_%7b\rm%20vect%7d%7d%20\right%5d%0d%0a\textcolor%7bred%7d%7b+\Sigma%5e2%7d%0d%0a,%20\nonumber\\%0d%0a\frac%7b\ddot%7ba%7d%7d%7ba%7d%20&amp;=&amp;%20\dot%7bH%7d+H%5e2%0d%0a=\frac%7b1%7d%7b3%7d\left%5b%20-\dot%7b\phi%7d%5e2+V(\phi)%0d%0a\textcolor%7bred%7d%7b-\rho_%7b\rm%20vect%7d%7d%20\right%5d%0d%0a\textcolor%7bred%7d%7b-2\Sigma%5e2%7d,%20\nonumber\\%0d%0a\ddot%7b\phi%7d%20&amp;=&amp;%20-3H\dot%7b\phi%7d-V_%7b,\phi%7d%0d%0a%20\textcolor%7bred%7d%7b+2\frac%7bf_%7b,\phi%7d%7d%7bf%7d\rho_%7b\rm%20vec%7d%7d,%20\nonumber\\%0d%0a%25\dot%7b\Sigma%7d%20&amp;=&amp;%20-3H\Sigma%20+%20\frac%7b2%7d%7b3%7d\rho_%7b\rm%20vec%7d.%20\nonumber%0d%0a\end%7beqnarray%7d" TargetMode="External"/><Relationship Id="rId4" Type="http://schemas.openxmlformats.org/officeDocument/2006/relationships/image" Target="../media/image11.png"/><Relationship Id="rId9" Type="http://schemas.openxmlformats.org/officeDocument/2006/relationships/hyperlink" Target="http://maru.bonyari.jp/texclip/texclip.php?s=\begin%7beqnarray%7d%0d%0aH%5e2%20&amp;=&amp;%20\frac%7b1%7d%7b3%7d%0d%0a%20\left%5b%20\frac%7b1%7d%7b2%7d\dot%7b\phi%7d%5e2%0d%0a+V(\phi)%0d%0a\textcolor%7bred%7d%7b+\rho_%7b\rm%20vect%7d%7d%20\right%5d%0d%0a\textcolor%7bred%7d%7b+\Sigma%5e2%7d%0d%0a,%20\nonumber\\%0d%0a\frac%7b\ddot%7ba%7d%7d%7ba%7d%20&amp;=&amp;%20\dot%7bH%7d+H%5e2%0d%0a=\frac%7b1%7d%7b3%7d\left%5b%20-\dot%7b\phi%7d%5e2+V(\phi)%0d%0a\textcolor%7bred%7d%7b-\rho_%7b\rm%20vect%7d%7d%20\right%5d%0d%0a\textcolor%7bred%7d%7b-2\Sigma%5e2%7d,%20\nonumber\\%0d%0a\ddot%7b\phi%7d%20&amp;=&amp;%20-3H\dot%7b\phi%7d-V_%7b,\phi%7d%0d%0a%20\textcolor%7bred%7d%7b+2\frac%7bf_%7b,\phi%7d%7d%7bf%7d\rho_%7b\rm%20vec%7d%7d,%20\nonumber\\%0d%0a\dot%7b\Sigma%7d%20&amp;=&amp;%20-3H\Sigma%20+%20\frac%7b2%7d%7b3%7d\rho_%7b\rm%20vec%7d.%20\nonumber%0d%0a\end%7beqnarray%7d" TargetMode="External"/><Relationship Id="rId14" Type="http://schemas.openxmlformats.org/officeDocument/2006/relationships/hyperlink" Target="http://maru.bonyari.jp/texclip/texclip.php?s=$%0d%0a\rho_%7b\rm%20vec%7d(t)%20\sim%20\rho_%7b\rm%20vec%7d(t_0)%20\;%20\left(%20\ll%20%20\epsilon%20V(\phi)%20\right).%20%20%0d%0a$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maru.bonyari.jp/texclip/texclip.php?s=\begin%7bequation%7d%0d%0a\rho_%7b\rm%20vec%7d\sim%20(%7b\rm%20const.%7d)%20\leq%20%7b\cal%20O%7d(\epsilon%20V(\phi)).%20\nonumber%0d%0a\end%7bequation%7d" TargetMode="External"/><Relationship Id="rId3" Type="http://schemas.openxmlformats.org/officeDocument/2006/relationships/hyperlink" Target="http://maru.bonyari.jp/texclip/texclip.php?s=\begin%7beqnarray%7d%0d%0aH%5e2%20&amp;=&amp;%20\frac%7b1%7d%7b3%7d%0d%0a%20\left%5b%20\frac%7b1%7d%7b2%7d\dot%7b\phi%7d%5e2%0d%0a+V(\phi)%0d%0a\textcolor%7bred%7d%7b+\rho_%7b\rm%20vect%7d%7d%20\right%5d%0d%0a\textcolor%7bred%7d%7b+\Sigma%5e2%7d%0d%0a,%20\nonumber\\%0d%0a\frac%7b\ddot%7ba%7d%7d%7ba%7d%20&amp;=&amp;%20\dot%7bH%7d+H%5e2%0d%0a=\frac%7b1%7d%7b3%7d\left%5b%20-\dot%7b\phi%7d%5e2+V(\phi)%0d%0a\textcolor%7bred%7d%7b-\rho_%7b\rm%20vect%7d%7d%20\right%5d%0d%0a\textcolor%7bred%7d%7b-2\Sigma%5e2%7d,%20\nonumber\\%0d%0a\ddot%7b\phi%7d%20&amp;=&amp;%20-3H\dot%7b\phi%7d-V_%7b,\phi%7d%0d%0a%20\textcolor%7bred%7d%7b+2\frac%7bf_%7b,\phi%7d%7d%7bf%7d\rho_%7b\rm%20vec%7d%7d,%20\nonumber\\%0d%0a\dot%7b\Sigma%7d%20&amp;=&amp;%20-3H\Sigma%20+%20\frac%7b2%7d%7b3%7d\rho_%7b\rm%20vec%7d.%20\nonumber%0d%0a\end%7beqnarray%7d" TargetMode="External"/><Relationship Id="rId7" Type="http://schemas.openxmlformats.org/officeDocument/2006/relationships/image" Target="../media/image19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ru.bonyari.jp/texclip/texclip.php?s=\begin%7bequation%7d%0d%0a\ddot%7b\phi%7d=-3H\dot%7b\phi%7d-V_%7b,\phi%7d%20%0d%0a\left%5b%201%20\textcolor%7bred%7d%7b-\frac%7b2c%7d%7b\epsilon%7d\frac%7b\rho_%7b\rm%20vec%7d%7d%7bV(\phi)%7d%7d\right%5d.%20\nonumber%0d%0a\end%7bequation%7d" TargetMode="External"/><Relationship Id="rId11" Type="http://schemas.openxmlformats.org/officeDocument/2006/relationships/hyperlink" Target="http://maru.bonyari.jp/texclip/texclip.php?s=$%0d%0a\rho%20_%7b\rm%20vec%7d\rightarrow%0d%0a\frac%7b1%7d%7b2%7d\frac%7bc-1%7d%7bc%7d\epsilon%20V(\phi)%0d%0a$" TargetMode="External"/><Relationship Id="rId5" Type="http://schemas.openxmlformats.org/officeDocument/2006/relationships/image" Target="../media/image18.png"/><Relationship Id="rId10" Type="http://schemas.openxmlformats.org/officeDocument/2006/relationships/image" Target="../media/image21.jpeg"/><Relationship Id="rId4" Type="http://schemas.openxmlformats.org/officeDocument/2006/relationships/hyperlink" Target="http://maru.bonyari.jp/texclip/texclip.php?s=$%0d%0af(\phi)=\exp%20\left%5b%202\textcolor%7bred%7d%7bc%7d%20\int%20\frac%7bV%7d%7bV_%7b,\phi%7d%7dd\phi%20\right%5d,%0d%0a%20\quad%20c%3e1:%7b\rm%20const.%7d%0d%0a$" TargetMode="External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hyperlink" Target="http://maru.bonyari.jp/texclip/texclip.php?s=$%0d%0a(\Phi)$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hyperlink" Target="http://maru.bonyari.jp/texclip/'=/cdots,/quad%20H_%7b+%7d'" TargetMode="External"/><Relationship Id="rId3" Type="http://schemas.openxmlformats.org/officeDocument/2006/relationships/hyperlink" Target="http://maru.bonyari.jp/texclip/texclip.php?s=\begin%7bequation%7d%0d%0a\epsilon%20\equiv%20-\frac%7b\dot%7bH%7d%7d%7bH%5e2%7d,\,%20%0d%0a\delta%20\equiv%202\epsilon-\frac%7b1%7d%7b2H%7d\frac%7b\dot%7b\epsilon%7d%7d%7b\epsilon%7d.%20%0d%0a\nonumber%0d%0a\end%7bequation%7d" TargetMode="External"/><Relationship Id="rId7" Type="http://schemas.openxmlformats.org/officeDocument/2006/relationships/hyperlink" Target="http://maru.bonyari.jp/texclip/texclip.php?s=%0d%0a\begin%7bequation%7d%0d%0ads%5e2%20=%20a%5e2\left%5b%0d%0ab%5e%7b-4%7d\left(%20-d\eta%5e2+%20dx%5e2\right)+b%5e2\left(dy%5e2+dz%5e2\right)\right%5d.%20\nonumber%0d%0a\end%7bequation%7d%0d%0a" TargetMode="External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hyperlink" Target="http://maru.bonyari.jp/texclip/texclip.php?s=$=%0d%0a\textcolor%7bblue%7d%7b%0d%0a-%20\sqrt%7b\frac%7b6I%7d%7b1-I%7d%7d(-\eta)%5e%7b-1%7d%20\sin%20\theta%7d%0d%0aA_%7b\parallel%7d'%0d%0a\textcolor%7bblue%7d%7b%0d%0a-2%20\sqrt%7b\frac%7b6I%7d%7b1-I%7d%7d(-\eta%20)%5e%7b-2%7d%20\sin%20\theta%7d%0d%0aA_%7b\parallel%7d%0d%0a\textcolor%7bblue%7d%7b%0d%0a-3I\sqrt%7b\frac%7b\epsilon%7d%7b1-I%7d%7d(-\eta)%5e%7b-2%7d%20\sin%20%5e2%20\theta%7d%0d%0a%20H_%7b+%7d%0d%0a$%0d%0a%0d%0a" TargetMode="External"/><Relationship Id="rId5" Type="http://schemas.openxmlformats.org/officeDocument/2006/relationships/hyperlink" Target="http://maru.bonyari.jp/texclip/texclip.php?s=\begin%7bequation%7d%0d%0aI%20\equiv%20\frac%7b2%7d%7b\epsilon%7d\frac%7b\rho_%7b\rm%20vec%7d%7d%7bV(\phi)%7d,%0d%0a\quad%20(0\leq%20I%20%3c1.)%0d%0a\nonumber%0d%0a\end%7bequation%7d" TargetMode="External"/><Relationship Id="rId10" Type="http://schemas.openxmlformats.org/officeDocument/2006/relationships/image" Target="../media/image31.png"/><Relationship Id="rId4" Type="http://schemas.openxmlformats.org/officeDocument/2006/relationships/image" Target="../media/image28.png"/><Relationship Id="rId9" Type="http://schemas.openxmlformats.org/officeDocument/2006/relationships/hyperlink" Target="http://maru.bonyari.jp/texclip/texclip.php?s=$\Phi%20''+\left%5b%20k%5e2%20-(-\eta)%5e%7b-2%7d\left\%7b%202+9\epsilon%20-\frac%7b3\delta%7d%7b1%0d%0a\textcolor%7bred%7d%7b-I%7d%0d%0a%20%20%7d%20%0d%0a\textcolor%7bred%7d%7b-\frac%7b12I%7d%7b1-I%7d%7d%0d%0a\textcolor%7bblue%7d%7b+\frac%7b24I%7d%7b1-I%7d\sin%20%5e2%20\theta%7d%20\right\%7d%0d%0a\right%5d\Phi$" TargetMode="External"/><Relationship Id="rId1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827634"/>
          </a:xfrm>
        </p:spPr>
        <p:txBody>
          <a:bodyPr>
            <a:normAutofit/>
          </a:bodyPr>
          <a:lstStyle/>
          <a:p>
            <a:r>
              <a:rPr lang="en-US" altLang="ja-JP" sz="4800" dirty="0" smtClean="0"/>
              <a:t>The </a:t>
            </a:r>
            <a:r>
              <a:rPr lang="en-US" altLang="ja-JP" sz="4800" b="1" dirty="0" smtClean="0"/>
              <a:t>anisotropic inflation</a:t>
            </a:r>
            <a:br>
              <a:rPr lang="en-US" altLang="ja-JP" sz="4800" b="1" dirty="0" smtClean="0"/>
            </a:br>
            <a:r>
              <a:rPr lang="en-US" altLang="ja-JP" sz="4800" dirty="0" smtClean="0"/>
              <a:t>and its imprints on the CMB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140968"/>
            <a:ext cx="7072362" cy="1752600"/>
          </a:xfrm>
        </p:spPr>
        <p:txBody>
          <a:bodyPr/>
          <a:lstStyle/>
          <a:p>
            <a:r>
              <a:rPr lang="en-US" altLang="ja-JP" sz="2800" dirty="0" smtClean="0">
                <a:solidFill>
                  <a:schemeClr val="tx1"/>
                </a:solidFill>
              </a:rPr>
              <a:t>Kyoto </a:t>
            </a:r>
            <a:r>
              <a:rPr lang="en-US" altLang="ja-JP" sz="2800" dirty="0" smtClean="0">
                <a:solidFill>
                  <a:schemeClr val="tx1"/>
                </a:solidFill>
              </a:rPr>
              <a:t>University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en-US" altLang="ja-JP" sz="3600" b="1" dirty="0" smtClean="0">
                <a:solidFill>
                  <a:schemeClr val="tx1"/>
                </a:solidFill>
              </a:rPr>
              <a:t>Masaaki WATANABE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57950" y="50004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CPCMB@YITP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584" y="4653136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Ref</a:t>
            </a:r>
            <a:r>
              <a:rPr lang="en-US" altLang="ja-JP" sz="2400" dirty="0" smtClean="0"/>
              <a:t>:</a:t>
            </a:r>
            <a:r>
              <a:rPr kumimoji="1" lang="en-US" altLang="ja-JP" sz="2400" dirty="0" smtClean="0"/>
              <a:t> MW, </a:t>
            </a:r>
            <a:r>
              <a:rPr kumimoji="1" lang="en-US" altLang="ja-JP" sz="2400" dirty="0" err="1" smtClean="0"/>
              <a:t>Sugumi</a:t>
            </a:r>
            <a:r>
              <a:rPr kumimoji="1" lang="en-US" altLang="ja-JP" sz="2400" dirty="0" smtClean="0"/>
              <a:t> </a:t>
            </a:r>
            <a:r>
              <a:rPr kumimoji="1" lang="en-US" altLang="ja-JP" sz="2400" dirty="0" err="1" smtClean="0"/>
              <a:t>Kanno</a:t>
            </a:r>
            <a:r>
              <a:rPr lang="en-US" altLang="ja-JP" sz="2400" dirty="0" smtClean="0"/>
              <a:t>, and </a:t>
            </a:r>
            <a:r>
              <a:rPr lang="en-US" altLang="ja-JP" sz="2400" dirty="0" err="1" smtClean="0"/>
              <a:t>Jiro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Soda</a:t>
            </a:r>
          </a:p>
          <a:p>
            <a:r>
              <a:rPr lang="en-US" altLang="ja-JP" sz="2400" dirty="0" smtClean="0"/>
              <a:t> </a:t>
            </a:r>
            <a:r>
              <a:rPr lang="en-US" altLang="ja-JP" sz="2400" dirty="0" smtClean="0"/>
              <a:t>      [1]</a:t>
            </a:r>
            <a:r>
              <a:rPr lang="en-US" altLang="ja-JP" sz="2400" dirty="0" smtClean="0"/>
              <a:t> 2009, </a:t>
            </a:r>
            <a:r>
              <a:rPr kumimoji="1" lang="en-US" altLang="ja-JP" sz="2400" dirty="0" err="1" smtClean="0"/>
              <a:t>arXiv</a:t>
            </a:r>
            <a:r>
              <a:rPr kumimoji="1" lang="en-US" altLang="ja-JP" sz="2400" dirty="0" smtClean="0"/>
              <a:t>: 0902.2833  </a:t>
            </a:r>
            <a:r>
              <a:rPr kumimoji="1" lang="en-US" altLang="ja-JP" sz="2400" dirty="0" smtClean="0"/>
              <a:t>PhysRevLett.102.191302</a:t>
            </a:r>
            <a:endParaRPr kumimoji="1" lang="en-US" altLang="ja-JP" sz="2400" dirty="0" smtClean="0"/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[2] </a:t>
            </a:r>
            <a:r>
              <a:rPr lang="en-US" altLang="ja-JP" sz="2400" dirty="0" smtClean="0"/>
              <a:t>2010, </a:t>
            </a:r>
            <a:r>
              <a:rPr lang="en-US" altLang="ja-JP" sz="2400" dirty="0" err="1" smtClean="0"/>
              <a:t>arXiv</a:t>
            </a:r>
            <a:r>
              <a:rPr lang="en-US" altLang="ja-JP" sz="2400" dirty="0" smtClean="0"/>
              <a:t>: 1003.0056  </a:t>
            </a:r>
            <a:r>
              <a:rPr lang="en-US" altLang="ja-JP" sz="2400" dirty="0" smtClean="0"/>
              <a:t>ProgTheoPhys.123.1041 </a:t>
            </a:r>
          </a:p>
          <a:p>
            <a:r>
              <a:rPr lang="en-US" altLang="ja-JP" sz="2400" dirty="0" smtClean="0"/>
              <a:t>       [3] 2011, </a:t>
            </a:r>
            <a:r>
              <a:rPr lang="en-US" altLang="ja-JP" sz="2400" dirty="0" err="1" smtClean="0"/>
              <a:t>arXiv</a:t>
            </a:r>
            <a:r>
              <a:rPr lang="en-US" altLang="ja-JP" sz="2400" dirty="0" smtClean="0"/>
              <a:t>: 1011.3604  MNRAS.412L.83</a:t>
            </a:r>
            <a:r>
              <a:rPr lang="en-US" altLang="ja-JP" sz="1400" dirty="0" smtClean="0"/>
              <a:t>	</a:t>
            </a:r>
            <a:endParaRPr kumimoji="1" lang="ja-JP" altLang="en-US" dirty="0"/>
          </a:p>
        </p:txBody>
      </p:sp>
    </p:spTree>
  </p:cSld>
  <p:clrMapOvr>
    <a:masterClrMapping/>
  </p:clrMapOvr>
  <p:transition advTm="868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2-3.</a:t>
            </a:r>
            <a:r>
              <a:rPr lang="en-US" altLang="ja-JP" dirty="0" smtClean="0"/>
              <a:t>evaluation of anisotropy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/>
              <a:t>evolution of </a:t>
            </a:r>
            <a:r>
              <a:rPr lang="en-US" altLang="ja-JP" sz="2400" dirty="0" smtClean="0"/>
              <a:t>direction dependence of</a:t>
            </a:r>
            <a:r>
              <a:rPr kumimoji="1" lang="en-US" altLang="ja-JP" sz="2400" dirty="0" smtClean="0"/>
              <a:t> </a:t>
            </a:r>
            <a:r>
              <a:rPr kumimoji="1" lang="en-US" altLang="ja-JP" sz="2400" dirty="0" smtClean="0"/>
              <a:t>curvature </a:t>
            </a:r>
            <a:r>
              <a:rPr lang="en-US" altLang="ja-JP" sz="2400" dirty="0" smtClean="0"/>
              <a:t>fluctuation</a:t>
            </a:r>
            <a:endParaRPr kumimoji="1" lang="ja-JP" altLang="en-US" sz="2400" dirty="0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3" y="2060849"/>
            <a:ext cx="5400599" cy="317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5076056" y="4365104"/>
            <a:ext cx="1499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400" dirty="0" smtClean="0"/>
              <a:t>energy ratio: 10</a:t>
            </a:r>
            <a:r>
              <a:rPr lang="en-US" altLang="ja-JP" sz="1400" baseline="30000" dirty="0" smtClean="0"/>
              <a:t>-7</a:t>
            </a:r>
            <a:endParaRPr kumimoji="1" lang="ja-JP" altLang="en-US" sz="1400" baseline="30000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251520" y="5425274"/>
            <a:ext cx="8568952" cy="1222600"/>
            <a:chOff x="500034" y="5929330"/>
            <a:chExt cx="8568952" cy="1222600"/>
          </a:xfrm>
        </p:grpSpPr>
        <p:sp>
          <p:nvSpPr>
            <p:cNvPr id="8" name="右矢印 7"/>
            <p:cNvSpPr/>
            <p:nvPr/>
          </p:nvSpPr>
          <p:spPr>
            <a:xfrm>
              <a:off x="500034" y="5929330"/>
              <a:ext cx="642942" cy="785794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9" name="Picture 9" descr="$N(k)$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84410" y="6813376"/>
              <a:ext cx="623886" cy="290675"/>
            </a:xfrm>
            <a:prstGeom prst="rect">
              <a:avLst/>
            </a:prstGeom>
            <a:noFill/>
          </p:spPr>
        </p:pic>
        <p:sp>
          <p:nvSpPr>
            <p:cNvPr id="10" name="テキスト ボックス 9"/>
            <p:cNvSpPr txBox="1"/>
            <p:nvPr/>
          </p:nvSpPr>
          <p:spPr>
            <a:xfrm>
              <a:off x="4460474" y="6813376"/>
              <a:ext cx="46085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 smtClean="0"/>
                <a:t>:</a:t>
              </a:r>
              <a:r>
                <a:rPr kumimoji="1" lang="en-US" altLang="ja-JP" sz="1600" i="1" dirty="0" smtClean="0"/>
                <a:t>e</a:t>
              </a:r>
              <a:r>
                <a:rPr kumimoji="1" lang="en-US" altLang="ja-JP" sz="1600" dirty="0" smtClean="0"/>
                <a:t>-folding number </a:t>
              </a:r>
              <a:r>
                <a:rPr lang="en-US" altLang="ja-JP" sz="1600" dirty="0" smtClean="0"/>
                <a:t>from </a:t>
              </a:r>
              <a:r>
                <a:rPr kumimoji="1" lang="en-US" altLang="ja-JP" sz="1600" b="1" dirty="0" smtClean="0"/>
                <a:t>horizon exit </a:t>
              </a:r>
              <a:r>
                <a:rPr kumimoji="1" lang="en-US" altLang="ja-JP" sz="1600" dirty="0" smtClean="0"/>
                <a:t>to </a:t>
              </a:r>
              <a:r>
                <a:rPr kumimoji="1" lang="en-US" altLang="ja-JP" sz="1600" b="1" dirty="0" smtClean="0"/>
                <a:t>inflation end</a:t>
              </a:r>
              <a:endParaRPr kumimoji="1" lang="ja-JP" altLang="en-US" sz="1600" b="1" dirty="0"/>
            </a:p>
          </p:txBody>
        </p:sp>
      </p:grpSp>
      <p:sp>
        <p:nvSpPr>
          <p:cNvPr id="11" name="正方形/長方形 10"/>
          <p:cNvSpPr/>
          <p:nvPr/>
        </p:nvSpPr>
        <p:spPr>
          <a:xfrm>
            <a:off x="755576" y="2924944"/>
            <a:ext cx="2376264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506" name="Picture 2" descr="\[&#10;\frac{P_{\Phi}({\bf k})|_{\theta = \pi /2}}{P_{\Phi}({\bf k})|_{\theta = 0}}-1 \nonumber&#10;\]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59632" y="2924944"/>
            <a:ext cx="1677786" cy="572623"/>
          </a:xfrm>
          <a:prstGeom prst="rect">
            <a:avLst/>
          </a:prstGeom>
          <a:noFill/>
        </p:spPr>
      </p:pic>
      <p:pic>
        <p:nvPicPr>
          <p:cNvPr id="13" name="Picture 12" descr="$&#10;P_{\Phi}({\bf k}) \approx P_{\Phi}^{\rm iso}(k) \left[ 1+24I&#10;\textcolor[rgb]{0,0.4,0}{N(k)^2}&#10;\textcolor{blue}{\sin ^2 \theta} \right]&#10;$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15616" y="5589240"/>
            <a:ext cx="5616624" cy="428173"/>
          </a:xfrm>
          <a:prstGeom prst="rect">
            <a:avLst/>
          </a:prstGeom>
          <a:noFill/>
        </p:spPr>
      </p:pic>
    </p:spTree>
  </p:cSld>
  <p:clrMapOvr>
    <a:masterClrMapping/>
  </p:clrMapOvr>
  <p:transition advTm="66672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412776"/>
            <a:ext cx="8445624" cy="4713387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LcPeriod"/>
            </a:pPr>
            <a:r>
              <a:rPr kumimoji="1" lang="en-US" altLang="ja-JP" sz="2800" dirty="0" smtClean="0"/>
              <a:t>direction dependence of </a:t>
            </a:r>
            <a:r>
              <a:rPr lang="en-US" altLang="ja-JP" sz="2800" b="1" dirty="0" smtClean="0"/>
              <a:t>curvature</a:t>
            </a:r>
            <a:r>
              <a:rPr kumimoji="1" lang="en-US" altLang="ja-JP" sz="2800" dirty="0" smtClean="0"/>
              <a:t> power spectrum</a:t>
            </a:r>
            <a:br>
              <a:rPr kumimoji="1" lang="en-US" altLang="ja-JP" sz="2800" dirty="0" smtClean="0"/>
            </a:br>
            <a:endParaRPr kumimoji="1" lang="en-US" altLang="ja-JP" sz="2000" dirty="0" smtClean="0"/>
          </a:p>
          <a:p>
            <a:pPr marL="514350" indent="-514350">
              <a:buFont typeface="+mj-lt"/>
              <a:buAutoNum type="romanLcPeriod"/>
            </a:pPr>
            <a:endParaRPr kumimoji="1" lang="en-US" altLang="ja-JP" sz="2800" dirty="0" smtClean="0"/>
          </a:p>
          <a:p>
            <a:pPr marL="514350" indent="-514350">
              <a:buFont typeface="+mj-lt"/>
              <a:buAutoNum type="romanLcPeriod"/>
            </a:pPr>
            <a:r>
              <a:rPr kumimoji="1" lang="en-US" altLang="ja-JP" sz="2800" dirty="0" smtClean="0"/>
              <a:t>direction dependence of </a:t>
            </a:r>
            <a:r>
              <a:rPr kumimoji="1" lang="en-US" altLang="ja-JP" sz="2800" b="1" dirty="0" smtClean="0"/>
              <a:t>GW</a:t>
            </a:r>
            <a:r>
              <a:rPr kumimoji="1" lang="en-US" altLang="ja-JP" sz="2800" dirty="0" smtClean="0"/>
              <a:t> p.s.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endParaRPr kumimoji="1" lang="en-US" altLang="ja-JP" sz="2800" dirty="0" smtClean="0"/>
          </a:p>
          <a:p>
            <a:pPr marL="514350" indent="-514350">
              <a:buNone/>
            </a:pPr>
            <a:r>
              <a:rPr kumimoji="1" lang="en-US" altLang="ja-JP" sz="2800" dirty="0" smtClean="0"/>
              <a:t>iii.   </a:t>
            </a:r>
            <a:r>
              <a:rPr kumimoji="1" lang="en-US" altLang="ja-JP" sz="2800" b="1" dirty="0" smtClean="0"/>
              <a:t>cross correlation </a:t>
            </a:r>
            <a:r>
              <a:rPr kumimoji="1" lang="en-US" altLang="ja-JP" sz="2800" dirty="0" smtClean="0"/>
              <a:t>between curvature 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                                     &amp; + mode GW </a:t>
            </a:r>
          </a:p>
          <a:p>
            <a:pPr marL="514350" indent="-514350">
              <a:buNone/>
            </a:pPr>
            <a:endParaRPr lang="en-US" altLang="ja-JP" sz="2800" dirty="0" smtClean="0"/>
          </a:p>
          <a:p>
            <a:pPr marL="514350" indent="-514350">
              <a:buNone/>
            </a:pPr>
            <a:r>
              <a:rPr lang="en-US" altLang="ja-JP" sz="2800" dirty="0" smtClean="0"/>
              <a:t>iv.   </a:t>
            </a:r>
            <a:r>
              <a:rPr lang="en-US" altLang="ja-JP" sz="2800" b="1" dirty="0" smtClean="0"/>
              <a:t>linear polarization </a:t>
            </a:r>
            <a:r>
              <a:rPr lang="en-US" altLang="ja-JP" sz="2800" dirty="0" smtClean="0"/>
              <a:t>of GW</a:t>
            </a:r>
            <a:endParaRPr kumimoji="1" lang="ja-JP" altLang="en-US" sz="28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3-1. statistical anisotropy of primordial fluctuations</a:t>
            </a:r>
            <a:endParaRPr kumimoji="1" lang="ja-JP" alt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212976"/>
            <a:ext cx="220027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線コネクタ 5"/>
          <p:cNvCxnSpPr/>
          <p:nvPr/>
        </p:nvCxnSpPr>
        <p:spPr>
          <a:xfrm>
            <a:off x="6732240" y="4509120"/>
            <a:ext cx="504056" cy="144016"/>
          </a:xfrm>
          <a:prstGeom prst="line">
            <a:avLst/>
          </a:prstGeom>
          <a:ln w="635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rot="5400000" flipH="1" flipV="1">
            <a:off x="6804248" y="4581128"/>
            <a:ext cx="288032" cy="0"/>
          </a:xfrm>
          <a:prstGeom prst="line">
            <a:avLst/>
          </a:prstGeom>
          <a:ln w="63500" cmpd="sng">
            <a:solidFill>
              <a:srgbClr val="FF000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rot="5400000" flipH="1" flipV="1">
            <a:off x="6192974" y="4256298"/>
            <a:ext cx="2952328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7164288" y="213285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2060"/>
                </a:solidFill>
              </a:rPr>
              <a:t>Privileged direction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228184" y="4077072"/>
            <a:ext cx="1512168" cy="400110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rgbClr val="FF0000"/>
                </a:solidFill>
              </a:rPr>
              <a:t>+  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mode 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pol.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pic>
        <p:nvPicPr>
          <p:cNvPr id="26628" name="Picture 4" descr="$\bf \hat{k}$ spher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5661248"/>
            <a:ext cx="1368152" cy="425849"/>
          </a:xfrm>
          <a:prstGeom prst="rect">
            <a:avLst/>
          </a:prstGeom>
          <a:noFill/>
        </p:spPr>
      </p:pic>
      <p:sp>
        <p:nvSpPr>
          <p:cNvPr id="19" name="テキスト ボックス 18"/>
          <p:cNvSpPr txBox="1"/>
          <p:nvPr/>
        </p:nvSpPr>
        <p:spPr>
          <a:xfrm>
            <a:off x="395536" y="234888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/>
              <a:t>I</a:t>
            </a:r>
            <a:r>
              <a:rPr kumimoji="1" lang="en-US" altLang="ja-JP" dirty="0" smtClean="0"/>
              <a:t>:density ratio,  </a:t>
            </a:r>
            <a:r>
              <a:rPr kumimoji="1" lang="en-US" altLang="ja-JP" i="1" dirty="0" smtClean="0"/>
              <a:t>N(k)</a:t>
            </a:r>
            <a:r>
              <a:rPr kumimoji="1" lang="en-US" altLang="ja-JP" dirty="0" smtClean="0"/>
              <a:t>:</a:t>
            </a:r>
            <a:r>
              <a:rPr kumimoji="1" lang="en-US" altLang="ja-JP" i="1" dirty="0" smtClean="0"/>
              <a:t>e</a:t>
            </a:r>
            <a:r>
              <a:rPr kumimoji="1" lang="en-US" altLang="ja-JP" dirty="0" smtClean="0"/>
              <a:t>-folds,  </a:t>
            </a:r>
            <a:r>
              <a:rPr kumimoji="1" lang="en-US" altLang="ja-JP" i="1" dirty="0" smtClean="0"/>
              <a:t>θ</a:t>
            </a:r>
            <a:r>
              <a:rPr kumimoji="1" lang="en-US" altLang="ja-JP" dirty="0" smtClean="0"/>
              <a:t>:angle between </a:t>
            </a:r>
            <a:r>
              <a:rPr kumimoji="1" lang="en-US" altLang="ja-JP" b="1" i="1" dirty="0" smtClean="0"/>
              <a:t>k </a:t>
            </a:r>
            <a:r>
              <a:rPr kumimoji="1" lang="en-US" altLang="ja-JP" dirty="0" smtClean="0"/>
              <a:t>&amp; privileged direction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259632" y="371703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ε:slow-roll parameter of inflation</a:t>
            </a:r>
            <a:endParaRPr kumimoji="1" lang="ja-JP" altLang="en-US" dirty="0"/>
          </a:p>
        </p:txBody>
      </p:sp>
      <p:pic>
        <p:nvPicPr>
          <p:cNvPr id="4104" name="Picture 8" descr="$&#10;P_{H_{+}}({\bf k})-P_{H_{\times}}({\bf k}) \sim {\cal O}\left( &#10;\textcolor{red}{\epsilon ^2}&#10;I^2&#10;\textcolor[rgb]{0,0.4,0}{N(k)^4}&#10;\textcolor{blue}{\sin ^4 \theta} \right) P_{H}^{\rm iso}(k)&#10;$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6093296"/>
            <a:ext cx="6120680" cy="363744"/>
          </a:xfrm>
          <a:prstGeom prst="rect">
            <a:avLst/>
          </a:prstGeom>
          <a:noFill/>
        </p:spPr>
      </p:pic>
      <p:sp>
        <p:nvSpPr>
          <p:cNvPr id="24" name="正方形/長方形 23"/>
          <p:cNvSpPr/>
          <p:nvPr/>
        </p:nvSpPr>
        <p:spPr>
          <a:xfrm>
            <a:off x="3851920" y="5157192"/>
            <a:ext cx="14401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108" name="Picture 12" descr="$&#10;P_{\Phi}({\bf k}) \approx P_{\Phi}^{\rm iso}(k) \left[ 1+24I&#10;\textcolor[rgb]{0,0.4,0}{N(k)^2}&#10;\textcolor{blue}{\sin ^2 \theta} \right]&#10;$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3568" y="1938790"/>
            <a:ext cx="5616624" cy="428173"/>
          </a:xfrm>
          <a:prstGeom prst="rect">
            <a:avLst/>
          </a:prstGeom>
          <a:noFill/>
        </p:spPr>
      </p:pic>
      <p:pic>
        <p:nvPicPr>
          <p:cNvPr id="4110" name="Picture 14" descr="$&#10;P_{H_{+,\times}}({\bf k}) \approx P_{H}^{\rm iso}(k) \left[ 1+6&#10;\textcolor{red}{\epsilon}&#10;I&#10;\textcolor[rgb]{0,0.4,0}{N(k)^2}&#10;\textcolor{blue}{\sin ^2 \theta} \right]&#10;$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1560" y="3284185"/>
            <a:ext cx="5904656" cy="424092"/>
          </a:xfrm>
          <a:prstGeom prst="rect">
            <a:avLst/>
          </a:prstGeom>
          <a:noFill/>
        </p:spPr>
      </p:pic>
      <p:pic>
        <p:nvPicPr>
          <p:cNvPr id="4112" name="Picture 16" descr="$&#10;P_{\Phi H_{+}}({\bf k}) \approx \sqrt{P_{\Phi}^{\rm iso}(k)P_{H}^{\rm iso}(k)} \left[ 24&#10;\textcolor{red}{\sqrt{\epsilon}}&#10;I&#10;\textcolor[rgb]{0,0.4,0}{N(k)^2}&#10;\textcolor{blue}{\sin ^2 \theta} \right]&#10;$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9552" y="5157192"/>
            <a:ext cx="6408712" cy="38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26368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3-2.hierarchy of anisotropy:</a:t>
            </a:r>
            <a:br>
              <a:rPr kumimoji="1" lang="en-US" altLang="ja-JP" dirty="0" smtClean="0"/>
            </a:br>
            <a:r>
              <a:rPr kumimoji="1" lang="en-US" altLang="ja-JP" dirty="0" smtClean="0"/>
              <a:t>off-diagonal(l</a:t>
            </a:r>
            <a:r>
              <a:rPr kumimoji="1" lang="ja-JP" altLang="en-US" dirty="0" smtClean="0"/>
              <a:t>≠</a:t>
            </a:r>
            <a:r>
              <a:rPr kumimoji="1" lang="en-US" altLang="ja-JP" dirty="0" smtClean="0"/>
              <a:t>l’) TT spectrum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b="4390"/>
          <a:stretch>
            <a:fillRect/>
          </a:stretch>
        </p:blipFill>
        <p:spPr bwMode="auto">
          <a:xfrm>
            <a:off x="179512" y="1556792"/>
            <a:ext cx="6768752" cy="5135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055768" y="2204864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altLang="ja-JP" b="1" dirty="0" err="1" smtClean="0">
                <a:solidFill>
                  <a:srgbClr val="FF0000"/>
                </a:solidFill>
              </a:rPr>
              <a:t>i.curvature</a:t>
            </a:r>
            <a:r>
              <a:rPr lang="en-US" altLang="ja-JP" b="1" dirty="0" smtClean="0">
                <a:solidFill>
                  <a:srgbClr val="FF0000"/>
                </a:solidFill>
              </a:rPr>
              <a:t/>
            </a:r>
            <a:br>
              <a:rPr lang="en-US" altLang="ja-JP" b="1" dirty="0" smtClean="0">
                <a:solidFill>
                  <a:srgbClr val="FF0000"/>
                </a:solidFill>
              </a:rPr>
            </a:br>
            <a:r>
              <a:rPr lang="en-US" altLang="ja-JP" b="1" dirty="0" smtClean="0">
                <a:solidFill>
                  <a:srgbClr val="FF0000"/>
                </a:solidFill>
              </a:rPr>
              <a:t>(direction dependence)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3608" y="1196752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solidFill>
                  <a:schemeClr val="accent6"/>
                </a:solidFill>
              </a:rPr>
              <a:t>amplitude : set by observational upper bound (24IN</a:t>
            </a:r>
            <a:r>
              <a:rPr kumimoji="1" lang="en-US" altLang="ja-JP" sz="2000" b="1" baseline="30000" dirty="0" smtClean="0">
                <a:solidFill>
                  <a:schemeClr val="accent6"/>
                </a:solidFill>
              </a:rPr>
              <a:t>2</a:t>
            </a:r>
            <a:r>
              <a:rPr kumimoji="1" lang="en-US" altLang="ja-JP" sz="2000" b="1" dirty="0" smtClean="0">
                <a:solidFill>
                  <a:schemeClr val="accent6"/>
                </a:solidFill>
              </a:rPr>
              <a:t> ~ 0.3 ), r~0.3</a:t>
            </a:r>
            <a:endParaRPr kumimoji="1" lang="ja-JP" altLang="en-US" sz="2000" b="1" dirty="0">
              <a:solidFill>
                <a:schemeClr val="accent6"/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1475656" y="2060848"/>
            <a:ext cx="5400600" cy="0"/>
          </a:xfrm>
          <a:prstGeom prst="line">
            <a:avLst/>
          </a:prstGeom>
          <a:ln w="101600">
            <a:solidFill>
              <a:srgbClr val="F79646">
                <a:alpha val="7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1691680" y="4509120"/>
            <a:ext cx="2016224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55768" y="465313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altLang="ja-JP" b="1" dirty="0" smtClean="0">
                <a:solidFill>
                  <a:srgbClr val="92D050"/>
                </a:solidFill>
              </a:rPr>
              <a:t>ii.GW(d. d.)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20272" y="5445224"/>
            <a:ext cx="1979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altLang="ja-JP" b="1" dirty="0" smtClean="0">
                <a:solidFill>
                  <a:srgbClr val="7030A0"/>
                </a:solidFill>
              </a:rPr>
              <a:t>iv. linear polarization</a:t>
            </a:r>
          </a:p>
          <a:p>
            <a:pPr marL="400050" indent="-400050">
              <a:buAutoNum type="romanLcPeriod"/>
            </a:pP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055768" y="328498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endParaRPr lang="en-US" altLang="ja-JP" b="1" dirty="0" smtClean="0"/>
          </a:p>
          <a:p>
            <a:pPr marL="400050" indent="-400050"/>
            <a:r>
              <a:rPr lang="en-US" altLang="ja-JP" b="1" dirty="0" err="1" smtClean="0">
                <a:solidFill>
                  <a:srgbClr val="183DF8"/>
                </a:solidFill>
              </a:rPr>
              <a:t>iii.cross</a:t>
            </a:r>
            <a:r>
              <a:rPr lang="en-US" altLang="ja-JP" b="1" dirty="0" smtClean="0">
                <a:solidFill>
                  <a:srgbClr val="183DF8"/>
                </a:solidFill>
              </a:rPr>
              <a:t> correlation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771800" y="5661248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err="1" smtClean="0"/>
              <a:t>multipole</a:t>
            </a:r>
            <a:r>
              <a:rPr kumimoji="1" lang="en-US" altLang="ja-JP" sz="2400" dirty="0" smtClean="0"/>
              <a:t> moment </a:t>
            </a:r>
            <a:r>
              <a:rPr kumimoji="1" lang="en-US" altLang="ja-JP" sz="2400" i="1" dirty="0" smtClean="0"/>
              <a:t>l</a:t>
            </a:r>
            <a:endParaRPr kumimoji="1" lang="ja-JP" alt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3-3. </a:t>
            </a:r>
            <a:r>
              <a:rPr lang="en-US" altLang="ja-JP" dirty="0" smtClean="0"/>
              <a:t>characteristic</a:t>
            </a:r>
            <a:r>
              <a:rPr kumimoji="1" lang="en-US" altLang="ja-JP" dirty="0" smtClean="0"/>
              <a:t> signal: </a:t>
            </a:r>
            <a:br>
              <a:rPr kumimoji="1" lang="en-US" altLang="ja-JP" dirty="0" smtClean="0"/>
            </a:br>
            <a:r>
              <a:rPr kumimoji="1" lang="en-US" altLang="ja-JP" dirty="0" smtClean="0"/>
              <a:t>off-</a:t>
            </a:r>
            <a:r>
              <a:rPr kumimoji="1" lang="en-US" altLang="ja-JP" dirty="0" err="1" smtClean="0"/>
              <a:t>diag</a:t>
            </a:r>
            <a:r>
              <a:rPr kumimoji="1" lang="en-US" altLang="ja-JP" dirty="0" smtClean="0"/>
              <a:t> TB/EB by (iii) cross correlation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4365"/>
          <a:stretch>
            <a:fillRect/>
          </a:stretch>
        </p:blipFill>
        <p:spPr bwMode="auto">
          <a:xfrm>
            <a:off x="395536" y="1412776"/>
            <a:ext cx="662473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正方形/長方形 5"/>
          <p:cNvSpPr/>
          <p:nvPr/>
        </p:nvSpPr>
        <p:spPr>
          <a:xfrm>
            <a:off x="2555776" y="4509120"/>
            <a:ext cx="1368152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763688" y="4941168"/>
            <a:ext cx="1368152" cy="368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83768" y="184482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TB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347864" y="357301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B050"/>
                </a:solidFill>
              </a:rPr>
              <a:t>E</a:t>
            </a:r>
            <a:r>
              <a:rPr kumimoji="1" lang="en-US" altLang="ja-JP" sz="2800" dirty="0" smtClean="0">
                <a:solidFill>
                  <a:srgbClr val="00B050"/>
                </a:solidFill>
              </a:rPr>
              <a:t>B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16216" y="1268760"/>
            <a:ext cx="2376264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chemeClr val="accent1"/>
                </a:solidFill>
              </a:rPr>
              <a:t>Ref. of magnitude:</a:t>
            </a:r>
          </a:p>
          <a:p>
            <a:r>
              <a:rPr lang="en-US" altLang="ja-JP" sz="2000" dirty="0" err="1" smtClean="0">
                <a:solidFill>
                  <a:schemeClr val="accent1"/>
                </a:solidFill>
              </a:rPr>
              <a:t>conventinal</a:t>
            </a:r>
            <a:r>
              <a:rPr lang="en-US" altLang="ja-JP" sz="2000" dirty="0" smtClean="0">
                <a:solidFill>
                  <a:schemeClr val="accent1"/>
                </a:solidFill>
              </a:rPr>
              <a:t> isotropic BB(</a:t>
            </a:r>
            <a:r>
              <a:rPr lang="en-US" altLang="ja-JP" sz="2000" dirty="0" err="1" smtClean="0">
                <a:solidFill>
                  <a:schemeClr val="accent1"/>
                </a:solidFill>
              </a:rPr>
              <a:t>C</a:t>
            </a:r>
            <a:r>
              <a:rPr lang="en-US" altLang="ja-JP" sz="2000" baseline="30000" dirty="0" err="1" smtClean="0">
                <a:solidFill>
                  <a:schemeClr val="accent1"/>
                </a:solidFill>
              </a:rPr>
              <a:t>BB</a:t>
            </a:r>
            <a:r>
              <a:rPr lang="en-US" altLang="ja-JP" sz="2000" baseline="-25000" dirty="0" err="1" smtClean="0">
                <a:solidFill>
                  <a:schemeClr val="accent1"/>
                </a:solidFill>
              </a:rPr>
              <a:t>l</a:t>
            </a:r>
            <a:r>
              <a:rPr lang="en-US" altLang="ja-JP" sz="2000" dirty="0" smtClean="0">
                <a:solidFill>
                  <a:schemeClr val="accent1"/>
                </a:solidFill>
              </a:rPr>
              <a:t> ) induced by GW</a:t>
            </a:r>
            <a:endParaRPr kumimoji="1" lang="ja-JP" altLang="en-US" sz="2000" dirty="0">
              <a:solidFill>
                <a:schemeClr val="accent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5536" y="594928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W</a:t>
            </a:r>
            <a:r>
              <a:rPr kumimoji="1" lang="en-US" altLang="ja-JP" dirty="0" smtClean="0"/>
              <a:t>ith most optimistic anisotropy, 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TB signal has amplitude </a:t>
            </a:r>
            <a:r>
              <a:rPr kumimoji="1" lang="en-US" altLang="ja-JP" b="1" dirty="0" smtClean="0"/>
              <a:t>comparable to conventional  isotropic BB</a:t>
            </a:r>
            <a:r>
              <a:rPr kumimoji="1" lang="en-US" altLang="ja-JP" dirty="0" smtClean="0"/>
              <a:t> induced by GW </a:t>
            </a:r>
            <a:r>
              <a:rPr lang="en-US" altLang="ja-JP" dirty="0" smtClean="0"/>
              <a:t>(regardless of tensor-to-scalar ratio; </a:t>
            </a:r>
            <a:r>
              <a:rPr lang="en-US" altLang="ja-JP" b="1" dirty="0" smtClean="0"/>
              <a:t>both are O(ε</a:t>
            </a:r>
            <a:r>
              <a:rPr lang="en-US" altLang="ja-JP" dirty="0" smtClean="0"/>
              <a:t>))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55776" y="4869160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err="1" smtClean="0"/>
              <a:t>multipole</a:t>
            </a:r>
            <a:r>
              <a:rPr kumimoji="1" lang="en-US" altLang="ja-JP" sz="2400" dirty="0" smtClean="0"/>
              <a:t> moment </a:t>
            </a:r>
            <a:r>
              <a:rPr kumimoji="1" lang="en-US" altLang="ja-JP" sz="2400" i="1" dirty="0" smtClean="0"/>
              <a:t>l</a:t>
            </a:r>
            <a:endParaRPr kumimoji="1" lang="ja-JP" alt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166906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introducing </a:t>
            </a:r>
            <a:r>
              <a:rPr kumimoji="1" lang="en-US" altLang="ja-JP" sz="2800" b="1" dirty="0" smtClean="0"/>
              <a:t>vector field </a:t>
            </a:r>
            <a:r>
              <a:rPr kumimoji="1" lang="en-US" altLang="ja-JP" sz="2800" dirty="0" smtClean="0"/>
              <a:t>that is coupled to </a:t>
            </a:r>
            <a:r>
              <a:rPr kumimoji="1" lang="en-US" altLang="ja-JP" sz="2800" dirty="0" err="1" smtClean="0"/>
              <a:t>inflaton</a:t>
            </a:r>
            <a:r>
              <a:rPr kumimoji="1" lang="en-US" altLang="ja-JP" sz="2800" dirty="0" smtClean="0"/>
              <a:t>, possibility of generation of </a:t>
            </a:r>
            <a:r>
              <a:rPr kumimoji="1" lang="en-US" altLang="ja-JP" sz="2800" b="1" dirty="0" smtClean="0"/>
              <a:t>statistical anisotropy </a:t>
            </a:r>
            <a:r>
              <a:rPr kumimoji="1" lang="en-US" altLang="ja-JP" sz="2800" dirty="0" smtClean="0"/>
              <a:t>in primordial fluctuation is </a:t>
            </a:r>
            <a:r>
              <a:rPr lang="en-US" altLang="ja-JP" sz="2800" dirty="0" smtClean="0"/>
              <a:t>studied</a:t>
            </a:r>
            <a:endParaRPr lang="en-US" altLang="ja-JP" sz="2800" dirty="0" smtClean="0"/>
          </a:p>
          <a:p>
            <a:pPr lvl="1"/>
            <a:r>
              <a:rPr kumimoji="1" lang="en-US" altLang="ja-JP" sz="2400" dirty="0" smtClean="0"/>
              <a:t>There exists </a:t>
            </a:r>
            <a:r>
              <a:rPr kumimoji="1" lang="en-US" altLang="ja-JP" sz="2400" b="1" dirty="0" smtClean="0"/>
              <a:t>scaling solution </a:t>
            </a:r>
            <a:r>
              <a:rPr kumimoji="1" lang="en-US" altLang="ja-JP" sz="2400" dirty="0" smtClean="0"/>
              <a:t>according to the form of coupling function</a:t>
            </a:r>
          </a:p>
          <a:p>
            <a:pPr lvl="1"/>
            <a:r>
              <a:rPr lang="en-US" altLang="ja-JP" sz="2400" dirty="0" smtClean="0"/>
              <a:t>In that case</a:t>
            </a:r>
            <a:r>
              <a:rPr kumimoji="1" lang="en-US" altLang="ja-JP" sz="2400" dirty="0" smtClean="0"/>
              <a:t>, the generated </a:t>
            </a:r>
            <a:r>
              <a:rPr lang="en-US" altLang="ja-JP" sz="2400" dirty="0" smtClean="0"/>
              <a:t>fluctuation</a:t>
            </a:r>
            <a:r>
              <a:rPr kumimoji="1" lang="en-US" altLang="ja-JP" sz="2400" dirty="0" smtClean="0"/>
              <a:t> </a:t>
            </a:r>
            <a:r>
              <a:rPr lang="en-US" altLang="ja-JP" sz="2400" dirty="0" smtClean="0"/>
              <a:t>has </a:t>
            </a:r>
            <a:r>
              <a:rPr lang="en-US" altLang="ja-JP" sz="2400" dirty="0" smtClean="0"/>
              <a:t>statistical anisotropy set by </a:t>
            </a:r>
            <a:r>
              <a:rPr lang="en-US" altLang="ja-JP" sz="2400" b="1" dirty="0" smtClean="0"/>
              <a:t>energy of vector field &amp; scale</a:t>
            </a:r>
          </a:p>
          <a:p>
            <a:pPr lvl="1"/>
            <a:r>
              <a:rPr lang="en-US" altLang="ja-JP" sz="2400" dirty="0" smtClean="0"/>
              <a:t>There’s </a:t>
            </a:r>
            <a:r>
              <a:rPr lang="en-US" altLang="ja-JP" sz="2400" b="1" dirty="0" smtClean="0"/>
              <a:t>hierarchy in components of anisotropy</a:t>
            </a:r>
            <a:r>
              <a:rPr lang="en-US" altLang="ja-JP" sz="2400" dirty="0" smtClean="0"/>
              <a:t>:</a:t>
            </a:r>
          </a:p>
          <a:p>
            <a:pPr lvl="2">
              <a:buNone/>
            </a:pPr>
            <a:r>
              <a:rPr lang="en-US" altLang="ja-JP" sz="2000" dirty="0" smtClean="0"/>
              <a:t>direction dependence of curvature   &gt;&gt; cross correlation </a:t>
            </a:r>
            <a:br>
              <a:rPr lang="en-US" altLang="ja-JP" sz="2000" dirty="0" smtClean="0"/>
            </a:br>
            <a:r>
              <a:rPr lang="en-US" altLang="ja-JP" sz="2000" dirty="0" smtClean="0"/>
              <a:t>&gt;&gt; d. d. of GW   &gt;&gt; linear polarization of GW</a:t>
            </a:r>
            <a:endParaRPr kumimoji="1" lang="en-US" altLang="ja-JP" sz="2400" baseline="-25000" dirty="0" smtClean="0"/>
          </a:p>
          <a:p>
            <a:pPr lvl="1"/>
            <a:r>
              <a:rPr lang="en-US" altLang="ja-JP" sz="2400" dirty="0" smtClean="0"/>
              <a:t>If gravitational wave is to be found in CMB,</a:t>
            </a:r>
            <a:br>
              <a:rPr lang="en-US" altLang="ja-JP" sz="2400" dirty="0" smtClean="0"/>
            </a:br>
            <a:r>
              <a:rPr lang="en-US" altLang="ja-JP" sz="2400" dirty="0" smtClean="0"/>
              <a:t> </a:t>
            </a:r>
            <a:r>
              <a:rPr lang="en-US" altLang="ja-JP" sz="2400" b="1" dirty="0" smtClean="0"/>
              <a:t>off-</a:t>
            </a:r>
            <a:r>
              <a:rPr lang="en-US" altLang="ja-JP" sz="2400" b="1" dirty="0" err="1" smtClean="0"/>
              <a:t>diag</a:t>
            </a:r>
            <a:r>
              <a:rPr lang="en-US" altLang="ja-JP" sz="2400" b="1" dirty="0" smtClean="0"/>
              <a:t> TB </a:t>
            </a:r>
            <a:r>
              <a:rPr lang="en-US" altLang="ja-JP" sz="2400" dirty="0" smtClean="0"/>
              <a:t>by cross correlation may also be detectable.</a:t>
            </a:r>
            <a:endParaRPr lang="en-US" altLang="ja-JP" sz="2400" dirty="0" smtClean="0"/>
          </a:p>
          <a:p>
            <a:pPr lvl="1"/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64088" y="609329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Thank you  for attention!</a:t>
            </a:r>
            <a:endParaRPr kumimoji="1" lang="ja-JP" altLang="en-US" sz="2400" b="1" dirty="0"/>
          </a:p>
        </p:txBody>
      </p:sp>
    </p:spTree>
  </p:cSld>
  <p:clrMapOvr>
    <a:masterClrMapping/>
  </p:clrMapOvr>
  <p:transition advTm="8107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800" dirty="0" smtClean="0"/>
              <a:t>Outline</a:t>
            </a:r>
            <a:endParaRPr kumimoji="1" lang="ja-JP" altLang="en-US" sz="4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kumimoji="1" lang="en-US" altLang="ja-JP" sz="3600" dirty="0" smtClean="0"/>
              <a:t>0. What the </a:t>
            </a:r>
            <a:r>
              <a:rPr kumimoji="1" lang="en-US" altLang="ja-JP" sz="3600" b="1" dirty="0" smtClean="0"/>
              <a:t>anisotropic inflation </a:t>
            </a:r>
            <a:r>
              <a:rPr kumimoji="1" lang="en-US" altLang="ja-JP" sz="3600" dirty="0" smtClean="0"/>
              <a:t>is</a:t>
            </a:r>
          </a:p>
          <a:p>
            <a:pPr marL="514350" indent="-514350">
              <a:buNone/>
            </a:pPr>
            <a:r>
              <a:rPr kumimoji="1" lang="en-US" altLang="ja-JP" sz="3600" dirty="0" smtClean="0"/>
              <a:t>1. Evolution of </a:t>
            </a:r>
            <a:r>
              <a:rPr kumimoji="1" lang="en-US" altLang="ja-JP" sz="3600" b="1" dirty="0" smtClean="0"/>
              <a:t>homogeneous anisotropic background</a:t>
            </a:r>
          </a:p>
          <a:p>
            <a:pPr marL="514350" indent="-514350">
              <a:buNone/>
            </a:pPr>
            <a:r>
              <a:rPr lang="en-US" altLang="ja-JP" sz="3600" dirty="0" smtClean="0"/>
              <a:t>2. Features of the induced primordial fluctuation </a:t>
            </a:r>
            <a:br>
              <a:rPr lang="en-US" altLang="ja-JP" sz="3600" dirty="0" smtClean="0"/>
            </a:br>
            <a:r>
              <a:rPr lang="en-US" altLang="ja-JP" sz="3600" dirty="0" smtClean="0"/>
              <a:t>              (applying </a:t>
            </a:r>
            <a:r>
              <a:rPr lang="en-US" altLang="ja-JP" sz="3600" b="1" dirty="0" smtClean="0"/>
              <a:t>linear perturbation</a:t>
            </a:r>
            <a:r>
              <a:rPr lang="en-US" altLang="ja-JP" sz="3600" dirty="0" smtClean="0"/>
              <a:t>)</a:t>
            </a:r>
          </a:p>
          <a:p>
            <a:pPr marL="514350" indent="-514350">
              <a:buNone/>
            </a:pPr>
            <a:r>
              <a:rPr kumimoji="1" lang="en-US" altLang="ja-JP" sz="3600" dirty="0" smtClean="0"/>
              <a:t>3. Its possible imprints on the </a:t>
            </a:r>
            <a:r>
              <a:rPr kumimoji="1" lang="en-US" altLang="ja-JP" sz="3600" b="1" dirty="0" smtClean="0"/>
              <a:t>CMB</a:t>
            </a:r>
            <a:endParaRPr kumimoji="1" lang="ja-JP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 cstate="print"/>
          <a:srcRect l="1807" t="2464"/>
          <a:stretch>
            <a:fillRect/>
          </a:stretch>
        </p:blipFill>
        <p:spPr bwMode="auto">
          <a:xfrm>
            <a:off x="5796136" y="4509120"/>
            <a:ext cx="2808312" cy="1590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角丸四角形 13"/>
          <p:cNvSpPr/>
          <p:nvPr/>
        </p:nvSpPr>
        <p:spPr>
          <a:xfrm>
            <a:off x="611560" y="5517232"/>
            <a:ext cx="5040560" cy="648072"/>
          </a:xfrm>
          <a:prstGeom prst="roundRect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0</a:t>
            </a:r>
            <a:r>
              <a:rPr kumimoji="1" lang="en-US" altLang="ja-JP" dirty="0" smtClean="0"/>
              <a:t>-1.</a:t>
            </a:r>
            <a:r>
              <a:rPr lang="en-US" altLang="ja-JP" dirty="0" smtClean="0"/>
              <a:t>motivation of the study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2736304"/>
          </a:xfrm>
        </p:spPr>
        <p:txBody>
          <a:bodyPr>
            <a:normAutofit lnSpcReduction="10000"/>
          </a:bodyPr>
          <a:lstStyle/>
          <a:p>
            <a:r>
              <a:rPr kumimoji="1" lang="en-US" altLang="ja-JP" sz="2800" dirty="0" smtClean="0"/>
              <a:t>Standard </a:t>
            </a:r>
            <a:r>
              <a:rPr lang="en-US" altLang="ja-JP" sz="2800" dirty="0" smtClean="0"/>
              <a:t>inflation theory</a:t>
            </a:r>
            <a:endParaRPr kumimoji="1" lang="en-US" altLang="ja-JP" sz="2800" dirty="0" smtClean="0"/>
          </a:p>
          <a:p>
            <a:pPr lvl="1"/>
            <a:r>
              <a:rPr lang="en-US" altLang="ja-JP" sz="2400" dirty="0" smtClean="0"/>
              <a:t>Primordial fluctuation: </a:t>
            </a:r>
            <a:r>
              <a:rPr lang="en-US" altLang="ja-JP" sz="2400" b="1" dirty="0" smtClean="0"/>
              <a:t>statistically</a:t>
            </a:r>
            <a:r>
              <a:rPr lang="en-US" altLang="ja-JP" sz="2400" dirty="0" smtClean="0"/>
              <a:t> homogeneous &amp;</a:t>
            </a:r>
            <a:r>
              <a:rPr lang="en-US" altLang="ja-JP" sz="2400" b="1" dirty="0" smtClean="0"/>
              <a:t>isotropic</a:t>
            </a:r>
            <a:r>
              <a:rPr lang="en-US" altLang="ja-JP" sz="2400" dirty="0" smtClean="0"/>
              <a:t>      …but is it really so in our Universe? Test it!</a:t>
            </a:r>
            <a:endParaRPr kumimoji="1" lang="en-US" altLang="ja-JP" sz="2400" dirty="0" smtClean="0"/>
          </a:p>
          <a:p>
            <a:r>
              <a:rPr kumimoji="1" lang="en-US" altLang="ja-JP" sz="2800" dirty="0" smtClean="0"/>
              <a:t>Statistical anisotropy </a:t>
            </a:r>
            <a:r>
              <a:rPr kumimoji="1" lang="en-US" altLang="ja-JP" sz="2800" dirty="0" smtClean="0"/>
              <a:t>(e.g. direction dependence of p.s.)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sz="2800" dirty="0" smtClean="0"/>
              <a:t>“tentative detection” in the </a:t>
            </a:r>
            <a:r>
              <a:rPr kumimoji="1" lang="en-US" altLang="ja-JP" sz="2800" dirty="0" smtClean="0"/>
              <a:t>CMB</a:t>
            </a:r>
            <a:r>
              <a:rPr lang="ja-JP" altLang="en-US" sz="2800" dirty="0" smtClean="0"/>
              <a:t> 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Groeneboom</a:t>
            </a:r>
            <a:r>
              <a:rPr lang="en-US" altLang="ja-JP" sz="2400" dirty="0" smtClean="0"/>
              <a:t> et al, 2009</a:t>
            </a:r>
            <a:r>
              <a:rPr lang="en-US" altLang="ja-JP" sz="2800" dirty="0" smtClean="0"/>
              <a:t>)</a:t>
            </a:r>
            <a:endParaRPr kumimoji="1" lang="ja-JP" altLang="en-US" dirty="0"/>
          </a:p>
        </p:txBody>
      </p:sp>
      <p:pic>
        <p:nvPicPr>
          <p:cNvPr id="1030" name="Picture 6" descr="\begin{equation}&#10;P({\bf k})=P(k)\left[ 1+\textcolor{red}{g_{*}}(\hat{\bf k}\cdot\textcolor{red}{\bf n})^2 \right]. \nonumber\\&#10;\end{equation}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3573016"/>
            <a:ext cx="4824536" cy="608771"/>
          </a:xfrm>
          <a:prstGeom prst="rect">
            <a:avLst/>
          </a:prstGeom>
          <a:noFill/>
        </p:spPr>
      </p:pic>
      <p:pic>
        <p:nvPicPr>
          <p:cNvPr id="6150" name="Picture 6" descr="\begin{align*}&#10;\langle \zeta({\bf k}) \zeta({\bf k'}) \rangle&#10;= P(\textcolor{red}{\bf k}) \delta ^3({\bf k-k'}). \nonumber&#10;\end{align*}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1640" y="2564904"/>
            <a:ext cx="5086350" cy="447675"/>
          </a:xfrm>
          <a:prstGeom prst="rect">
            <a:avLst/>
          </a:prstGeom>
          <a:noFill/>
        </p:spPr>
      </p:pic>
      <p:sp>
        <p:nvSpPr>
          <p:cNvPr id="9" name="テキスト ボックス 8"/>
          <p:cNvSpPr txBox="1"/>
          <p:nvPr/>
        </p:nvSpPr>
        <p:spPr>
          <a:xfrm>
            <a:off x="755576" y="4221088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Assuming above ”ACW signal”</a:t>
            </a:r>
            <a:r>
              <a:rPr lang="ja-JP" altLang="en-US" dirty="0" smtClean="0"/>
              <a:t> </a:t>
            </a:r>
            <a:r>
              <a:rPr lang="en-US" altLang="ja-JP" dirty="0" smtClean="0"/>
              <a:t>, WMAP5 temp. map (W band, L=2-400) </a:t>
            </a:r>
            <a:r>
              <a:rPr lang="ja-JP" altLang="en-US" dirty="0" smtClean="0"/>
              <a:t> </a:t>
            </a:r>
            <a:r>
              <a:rPr lang="en-US" altLang="ja-JP" dirty="0" smtClean="0"/>
              <a:t>is analyzed </a:t>
            </a:r>
            <a:endParaRPr kumimoji="1" lang="ja-JP" altLang="en-US" dirty="0"/>
          </a:p>
        </p:txBody>
      </p:sp>
      <p:sp>
        <p:nvSpPr>
          <p:cNvPr id="11" name="右矢印 10"/>
          <p:cNvSpPr/>
          <p:nvPr/>
        </p:nvSpPr>
        <p:spPr>
          <a:xfrm>
            <a:off x="395536" y="6237312"/>
            <a:ext cx="571504" cy="360040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27584" y="5517232"/>
            <a:ext cx="5934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P</a:t>
            </a:r>
            <a:r>
              <a:rPr lang="en-US" altLang="ja-JP" sz="2000" b="1" dirty="0" smtClean="0"/>
              <a:t>ercent-level violation of statistical isotropy</a:t>
            </a:r>
          </a:p>
          <a:p>
            <a:r>
              <a:rPr kumimoji="1" lang="en-US" altLang="ja-JP" sz="2000" b="1" dirty="0" smtClean="0"/>
              <a:t> </a:t>
            </a:r>
            <a:r>
              <a:rPr lang="en-US" altLang="ja-JP" sz="2000" b="1" dirty="0" smtClean="0"/>
              <a:t>has become an observational target!</a:t>
            </a:r>
            <a:endParaRPr kumimoji="1" lang="ja-JP" altLang="en-US" sz="2000" b="1" dirty="0"/>
          </a:p>
        </p:txBody>
      </p:sp>
      <p:pic>
        <p:nvPicPr>
          <p:cNvPr id="6153" name="Picture 9" descr="\begin{eqnarray}&#10;g_{*} &amp;=&amp; 0.29\pm0.031, \nonumber\\&#10;n &amp;=&amp; (94^{\circ},26^{\circ})\pm 4^{\circ}. \nonumber&#10;\end{eqnarray}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75656" y="4581128"/>
            <a:ext cx="3719906" cy="875272"/>
          </a:xfrm>
          <a:prstGeom prst="rect">
            <a:avLst/>
          </a:prstGeom>
          <a:noFill/>
        </p:spPr>
      </p:pic>
      <p:sp>
        <p:nvSpPr>
          <p:cNvPr id="15" name="テキスト ボックス 14"/>
          <p:cNvSpPr txBox="1"/>
          <p:nvPr/>
        </p:nvSpPr>
        <p:spPr>
          <a:xfrm>
            <a:off x="7164288" y="6021288"/>
            <a:ext cx="22860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err="1" smtClean="0"/>
              <a:t>Groeneboom</a:t>
            </a:r>
            <a:r>
              <a:rPr kumimoji="1" lang="en-US" altLang="ja-JP" sz="1050" dirty="0" smtClean="0"/>
              <a:t> et al, 2009</a:t>
            </a:r>
            <a:endParaRPr kumimoji="1" lang="ja-JP" altLang="en-US" sz="105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71600" y="6237312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Inflationary model w/ anisotropy </a:t>
            </a:r>
            <a:r>
              <a:rPr lang="en-US" altLang="ja-JP" sz="2000" b="1" dirty="0" smtClean="0"/>
              <a:t>deserves</a:t>
            </a:r>
            <a:r>
              <a:rPr lang="en-US" altLang="ja-JP" sz="2000" b="1" dirty="0" smtClean="0"/>
              <a:t> </a:t>
            </a:r>
            <a:r>
              <a:rPr lang="en-US" altLang="ja-JP" sz="2000" b="1" dirty="0" smtClean="0"/>
              <a:t>to be considered</a:t>
            </a:r>
            <a:endParaRPr kumimoji="1" lang="ja-JP" altLang="en-US" sz="2000" b="1" dirty="0"/>
          </a:p>
        </p:txBody>
      </p:sp>
    </p:spTree>
  </p:cSld>
  <p:clrMapOvr>
    <a:masterClrMapping/>
  </p:clrMapOvr>
  <p:transition advTm="9812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0"/>
            <a:ext cx="8501122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0</a:t>
            </a:r>
            <a:r>
              <a:rPr kumimoji="1" lang="en-US" altLang="ja-JP" dirty="0" smtClean="0"/>
              <a:t>-2.idea of </a:t>
            </a:r>
            <a:r>
              <a:rPr kumimoji="1" lang="en-US" altLang="ja-JP" b="1" dirty="0" smtClean="0"/>
              <a:t>anisotropic inflation</a:t>
            </a:r>
            <a:endParaRPr kumimoji="1" lang="ja-JP" altLang="en-US" b="1" dirty="0"/>
          </a:p>
        </p:txBody>
      </p:sp>
      <p:sp>
        <p:nvSpPr>
          <p:cNvPr id="5" name="角丸四角形 4"/>
          <p:cNvSpPr/>
          <p:nvPr/>
        </p:nvSpPr>
        <p:spPr>
          <a:xfrm>
            <a:off x="683568" y="1071546"/>
            <a:ext cx="3602680" cy="571504"/>
          </a:xfrm>
          <a:prstGeom prst="roundRect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ja-JP" b="1" dirty="0" smtClean="0">
                <a:solidFill>
                  <a:schemeClr val="tx1"/>
                </a:solidFill>
              </a:rPr>
              <a:t>Introduce vector field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（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&amp; privileged direction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）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to inflation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143504" y="980728"/>
            <a:ext cx="3500462" cy="648072"/>
          </a:xfrm>
          <a:prstGeom prst="roundRect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Generate primordial fluctuation that is statistically anisotropic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4500562" y="1071546"/>
            <a:ext cx="500066" cy="500066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23"/>
          <p:cNvSpPr/>
          <p:nvPr/>
        </p:nvSpPr>
        <p:spPr>
          <a:xfrm>
            <a:off x="467544" y="1772816"/>
            <a:ext cx="1407100" cy="34807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problem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25" name="グループ化 20"/>
          <p:cNvGrpSpPr/>
          <p:nvPr/>
        </p:nvGrpSpPr>
        <p:grpSpPr>
          <a:xfrm>
            <a:off x="395536" y="2204864"/>
            <a:ext cx="8215370" cy="4546087"/>
            <a:chOff x="357158" y="2428868"/>
            <a:chExt cx="8215370" cy="3969070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357158" y="5000637"/>
              <a:ext cx="8215370" cy="1397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kumimoji="1" lang="en-US" altLang="ja-JP" sz="2000" dirty="0" smtClean="0"/>
                <a:t>Is there any solution(initial condition, form of coupling function) in which the </a:t>
              </a:r>
              <a:r>
                <a:rPr kumimoji="1" lang="en-US" altLang="ja-JP" sz="2000" b="1" dirty="0" smtClean="0"/>
                <a:t>energy density doesn’t decay</a:t>
              </a:r>
              <a:r>
                <a:rPr kumimoji="1" lang="en-US" altLang="ja-JP" sz="2000" dirty="0" smtClean="0"/>
                <a:t>?</a:t>
              </a:r>
              <a:r>
                <a:rPr kumimoji="1" lang="ja-JP" altLang="en-US" sz="2000" b="1" dirty="0" smtClean="0"/>
                <a:t> </a:t>
              </a:r>
              <a:endParaRPr lang="en-US" altLang="ja-JP" sz="2000" b="1" dirty="0" smtClean="0"/>
            </a:p>
            <a:p>
              <a:pPr marL="342900" indent="-342900">
                <a:buFont typeface="+mj-lt"/>
                <a:buAutoNum type="arabicPeriod"/>
              </a:pPr>
              <a:r>
                <a:rPr lang="en-US" altLang="ja-JP" sz="2000" dirty="0" smtClean="0"/>
                <a:t>Then, how will the </a:t>
              </a:r>
              <a:r>
                <a:rPr lang="en-US" altLang="ja-JP" sz="2000" b="1" dirty="0" smtClean="0"/>
                <a:t>anisotropy in generated fluctuation </a:t>
              </a:r>
              <a:r>
                <a:rPr lang="en-US" altLang="ja-JP" sz="2000" dirty="0" smtClean="0"/>
                <a:t>become?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altLang="ja-JP" sz="2000" dirty="0" smtClean="0"/>
                <a:t>What can we expect as the characteristic signal in the </a:t>
              </a:r>
              <a:r>
                <a:rPr lang="en-US" altLang="ja-JP" sz="2000" b="1" dirty="0" smtClean="0"/>
                <a:t>CMB?</a:t>
              </a:r>
              <a:r>
                <a:rPr lang="en-US" altLang="ja-JP" dirty="0" smtClean="0"/>
                <a:t>	</a:t>
              </a:r>
              <a:r>
                <a:rPr lang="en-US" altLang="ja-JP" b="1" dirty="0" smtClean="0"/>
                <a:t>			</a:t>
              </a:r>
              <a:endParaRPr lang="en-US" altLang="ja-JP" b="1" dirty="0" smtClean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857224" y="2428868"/>
              <a:ext cx="73581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Vector field</a:t>
              </a:r>
              <a:r>
                <a:rPr lang="ja-JP" altLang="en-US" dirty="0" smtClean="0"/>
                <a:t>・・・ </a:t>
              </a:r>
              <a:r>
                <a:rPr lang="en-US" altLang="ja-JP" dirty="0" smtClean="0"/>
                <a:t>“rarefied” by expansion during inflation </a:t>
              </a:r>
            </a:p>
            <a:p>
              <a:r>
                <a:rPr kumimoji="1" lang="en-US" altLang="ja-JP" dirty="0" smtClean="0"/>
                <a:t>                            e.g.) </a:t>
              </a:r>
              <a:endParaRPr kumimoji="1" lang="ja-JP" altLang="en-US" dirty="0"/>
            </a:p>
          </p:txBody>
        </p:sp>
        <p:pic>
          <p:nvPicPr>
            <p:cNvPr id="28" name="Picture 4" descr="\begin{equation}&#10;\rho_{\rm EM} \propto a^{-4}.\quad ({\rm c.f.}\ \rho_{\rm inf}\sim {\rm const}.) \nonumber&#10;\end{equation}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71802" y="2714620"/>
              <a:ext cx="4071966" cy="332839"/>
            </a:xfrm>
            <a:prstGeom prst="rect">
              <a:avLst/>
            </a:prstGeom>
            <a:noFill/>
          </p:spPr>
        </p:pic>
        <p:sp>
          <p:nvSpPr>
            <p:cNvPr id="29" name="角丸四角形 28"/>
            <p:cNvSpPr/>
            <p:nvPr/>
          </p:nvSpPr>
          <p:spPr>
            <a:xfrm>
              <a:off x="428596" y="3143248"/>
              <a:ext cx="2487220" cy="357190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Solution we propose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857224" y="3571876"/>
              <a:ext cx="7358114" cy="322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Consider </a:t>
              </a:r>
              <a:r>
                <a:rPr kumimoji="1" lang="en-US" altLang="ja-JP" dirty="0" smtClean="0"/>
                <a:t>coupling (</a:t>
              </a:r>
              <a:r>
                <a:rPr kumimoji="1" lang="en-US" altLang="ja-JP" dirty="0" smtClean="0">
                  <a:solidFill>
                    <a:srgbClr val="FF0000"/>
                  </a:solidFill>
                </a:rPr>
                <a:t>function </a:t>
              </a:r>
              <a:r>
                <a:rPr kumimoji="1" lang="en-US" altLang="ja-JP" i="1" dirty="0" smtClean="0">
                  <a:solidFill>
                    <a:srgbClr val="FF0000"/>
                  </a:solidFill>
                </a:rPr>
                <a:t>f</a:t>
              </a:r>
              <a:r>
                <a:rPr kumimoji="1" lang="en-US" altLang="ja-JP" dirty="0" smtClean="0"/>
                <a:t>) between </a:t>
              </a:r>
              <a:r>
                <a:rPr kumimoji="1" lang="en-US" altLang="ja-JP" dirty="0" smtClean="0">
                  <a:solidFill>
                    <a:srgbClr val="183DF8"/>
                  </a:solidFill>
                </a:rPr>
                <a:t>vector field</a:t>
              </a:r>
              <a:r>
                <a:rPr kumimoji="1" lang="en-US" altLang="ja-JP" dirty="0" smtClean="0"/>
                <a:t> and scalar </a:t>
              </a:r>
              <a:r>
                <a:rPr kumimoji="1" lang="en-US" altLang="ja-JP" dirty="0" err="1" smtClean="0"/>
                <a:t>inflaton</a:t>
              </a:r>
              <a:r>
                <a:rPr kumimoji="1" lang="en-US" altLang="ja-JP" dirty="0" smtClean="0"/>
                <a:t> field</a:t>
              </a:r>
              <a:endParaRPr kumimoji="1" lang="ja-JP" altLang="en-US" dirty="0"/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861048"/>
            <a:ext cx="80486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521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1-1.evolution of homogeneous </a:t>
            </a:r>
            <a:br>
              <a:rPr kumimoji="1" lang="en-US" altLang="ja-JP" dirty="0" smtClean="0"/>
            </a:br>
            <a:r>
              <a:rPr kumimoji="1" lang="en-US" altLang="ja-JP" dirty="0" smtClean="0"/>
              <a:t>background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setup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2471742"/>
          </a:xfrm>
        </p:spPr>
        <p:txBody>
          <a:bodyPr/>
          <a:lstStyle/>
          <a:p>
            <a:r>
              <a:rPr lang="en-US" altLang="ja-JP" dirty="0" err="1" smtClean="0"/>
              <a:t>ansatz</a:t>
            </a:r>
            <a:endParaRPr lang="en-US" altLang="ja-JP" dirty="0" smtClean="0"/>
          </a:p>
          <a:p>
            <a:pPr lvl="2"/>
            <a:r>
              <a:rPr lang="en-US" altLang="ja-JP" b="1" dirty="0" smtClean="0"/>
              <a:t>“electric”</a:t>
            </a:r>
            <a:r>
              <a:rPr lang="en-US" altLang="ja-JP" dirty="0" smtClean="0"/>
              <a:t> component of vector field in the direction of </a:t>
            </a:r>
            <a:r>
              <a:rPr kumimoji="1" lang="en-US" altLang="ja-JP" b="1" i="1" dirty="0" smtClean="0"/>
              <a:t>x</a:t>
            </a:r>
            <a:r>
              <a:rPr kumimoji="1" lang="en-US" altLang="ja-JP" b="1" dirty="0" smtClean="0"/>
              <a:t>-axis </a:t>
            </a:r>
            <a:r>
              <a:rPr kumimoji="1" lang="en-US" altLang="ja-JP" dirty="0" smtClean="0"/>
              <a:t>(</a:t>
            </a:r>
            <a:r>
              <a:rPr lang="en-US" altLang="ja-JP" dirty="0" smtClean="0"/>
              <a:t>privileged direction</a:t>
            </a:r>
            <a:r>
              <a:rPr kumimoji="1" lang="en-US" altLang="ja-JP" dirty="0" smtClean="0"/>
              <a:t>)</a:t>
            </a:r>
          </a:p>
          <a:p>
            <a:pPr lvl="2"/>
            <a:r>
              <a:rPr lang="en-US" altLang="ja-JP" dirty="0" smtClean="0"/>
              <a:t>anisotropic metric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pic>
        <p:nvPicPr>
          <p:cNvPr id="4102" name="Picture 6" descr="\begin{equation}&#10;S &amp;=&amp; \int d^4x \sqrt{-g} \left[ &#10;\frac{R}{2}&#10;-\frac{1}{2}\partial_{\mu}\phi \partial^{\mu}\phi&#10;-V(\phi)&#10;-\frac{1}{4}&#10;f^2(\phi)F_{\mu\nu}F^{\mu\nu} \right]. \nonumber&#10;\end{equation}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1484784"/>
            <a:ext cx="5286412" cy="496215"/>
          </a:xfrm>
          <a:prstGeom prst="rect">
            <a:avLst/>
          </a:prstGeom>
          <a:noFill/>
        </p:spPr>
      </p:pic>
      <p:sp>
        <p:nvSpPr>
          <p:cNvPr id="10" name="角丸四角形 9"/>
          <p:cNvSpPr/>
          <p:nvPr/>
        </p:nvSpPr>
        <p:spPr>
          <a:xfrm>
            <a:off x="3203848" y="1412776"/>
            <a:ext cx="5429288" cy="642942"/>
          </a:xfrm>
          <a:prstGeom prst="roundRect">
            <a:avLst/>
          </a:prstGeom>
          <a:noFill/>
          <a:ln w="31750">
            <a:solidFill>
              <a:schemeClr val="accent6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1000100" y="4572008"/>
            <a:ext cx="571504" cy="500066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1043608" y="5877272"/>
            <a:ext cx="571504" cy="500066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122" name="Picture 26" descr="\begin{eqnarray}&#10;A_{\mu}dx^{\mu}&amp;=&amp;\textcolor{red}{A_{x}(t)}dx, \nonumber\\&#10;ds^2 &amp;=&amp; -dt^2+a^2(t)\left[&#10;\textcolor{red}{b^{-4}(t)}dx^2+\textcolor{red}{b^2(t)}\left(dy^2+dz^2\right)\right]. \nonumber&#10;\end{eqnarray}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3284984"/>
            <a:ext cx="8382021" cy="850235"/>
          </a:xfrm>
          <a:prstGeom prst="rect">
            <a:avLst/>
          </a:prstGeom>
          <a:noFill/>
        </p:spPr>
      </p:pic>
      <p:pic>
        <p:nvPicPr>
          <p:cNvPr id="4126" name="Picture 30" descr="\begin{equation}&#10;\dot{A_x}=\frac{p_A}{f^2ab^4}. \quad (p_A:{\rm const.}) \nonumber\\&#10;\end{equation}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35696" y="4509120"/>
            <a:ext cx="4648200" cy="790576"/>
          </a:xfrm>
          <a:prstGeom prst="rect">
            <a:avLst/>
          </a:prstGeom>
          <a:noFill/>
        </p:spPr>
      </p:pic>
      <p:pic>
        <p:nvPicPr>
          <p:cNvPr id="4128" name="Picture 32" descr="\begin{equation}&#10;\rho_{\rm vec}= \frac{p_A^2}{2f^2a^4b^4} \quad \left(=-P_x=P_y=P_z. \right) \nonumber&#10;\end{equation}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91680" y="5589240"/>
            <a:ext cx="6356226" cy="921192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1619672" y="4149080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“Maxwell” eq. is readily solved: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619672" y="530120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Energy density is given by</a:t>
            </a:r>
            <a:endParaRPr kumimoji="1" lang="ja-JP" altLang="en-US" dirty="0"/>
          </a:p>
        </p:txBody>
      </p:sp>
    </p:spTree>
  </p:cSld>
  <p:clrMapOvr>
    <a:masterClrMapping/>
  </p:clrMapOvr>
  <p:transition advTm="70859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テキスト ボックス 43"/>
          <p:cNvSpPr txBox="1"/>
          <p:nvPr/>
        </p:nvSpPr>
        <p:spPr>
          <a:xfrm>
            <a:off x="5364088" y="5661248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70C0"/>
                </a:solidFill>
              </a:rPr>
              <a:t>balance</a:t>
            </a:r>
            <a:endParaRPr kumimoji="1" lang="ja-JP" altLang="en-US" sz="1600" dirty="0">
              <a:solidFill>
                <a:srgbClr val="0070C0"/>
              </a:solidFill>
            </a:endParaRPr>
          </a:p>
        </p:txBody>
      </p:sp>
      <p:pic>
        <p:nvPicPr>
          <p:cNvPr id="5" name="Picture 2" descr="$&#10;\rho _{\rm vec}=\frac{p_A^2}{2f^2a^4b^4}\sim {\rm const.}&#10;$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5085184"/>
            <a:ext cx="3528392" cy="588065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24744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1-2.EoM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 </a:t>
            </a:r>
            <a:r>
              <a:rPr kumimoji="1" lang="en-US" altLang="ja-JP" dirty="0" smtClean="0"/>
              <a:t>scaling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solution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484784"/>
            <a:ext cx="2643206" cy="714380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/>
              <a:t>Basic </a:t>
            </a:r>
            <a:r>
              <a:rPr kumimoji="1" lang="en-US" altLang="ja-JP" sz="2400" dirty="0" err="1" smtClean="0"/>
              <a:t>eqs</a:t>
            </a:r>
            <a:r>
              <a:rPr kumimoji="1" lang="en-US" altLang="ja-JP" sz="2400" dirty="0" smtClean="0"/>
              <a:t>.</a:t>
            </a:r>
            <a:endParaRPr kumimoji="1" lang="ja-JP" altLang="en-US" sz="2400" dirty="0"/>
          </a:p>
        </p:txBody>
      </p:sp>
      <p:sp>
        <p:nvSpPr>
          <p:cNvPr id="4" name="角丸四角形 3"/>
          <p:cNvSpPr/>
          <p:nvPr/>
        </p:nvSpPr>
        <p:spPr>
          <a:xfrm>
            <a:off x="323528" y="908720"/>
            <a:ext cx="8496944" cy="576064"/>
          </a:xfrm>
          <a:prstGeom prst="roundRect">
            <a:avLst/>
          </a:prstGeom>
          <a:noFill/>
          <a:ln w="31750">
            <a:solidFill>
              <a:schemeClr val="accent6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pic>
        <p:nvPicPr>
          <p:cNvPr id="22536" name="Picture 8" descr="\begin{equation}&#10;ds^2 = -dt^2+a^2\left[&#10;b^{-4}dx^2+b^2\left(dy^2+dz^2\right)\right], \nonumber&#10;\end{equation}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1052736"/>
            <a:ext cx="5328592" cy="347962"/>
          </a:xfrm>
          <a:prstGeom prst="rect">
            <a:avLst/>
          </a:prstGeom>
          <a:noFill/>
        </p:spPr>
      </p:pic>
      <p:pic>
        <p:nvPicPr>
          <p:cNvPr id="22538" name="Picture 10" descr="\begin{equation}&#10;H \equiv \dot{a}/a, \quad \textcolor{red}{\Sigma \equiv \dot{b}/b.} \nonumber&#10;\end{equation}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8144" y="1052736"/>
            <a:ext cx="2854670" cy="381142"/>
          </a:xfrm>
          <a:prstGeom prst="rect">
            <a:avLst/>
          </a:prstGeom>
          <a:noFill/>
        </p:spPr>
      </p:pic>
      <p:sp>
        <p:nvSpPr>
          <p:cNvPr id="22540" name="AutoShape 12" descr="\begin{eqnarray}&#10;H^2 &amp;=&amp; \frac{1}{3}&#10; \left[ \frac{1}{2}\dot{\phi}^2&#10;+V(\phi)&#10;\textcolor{red}{+\rho_{\rm vect}} \right]&#10;\textcolor{red}{+\Sigma^2}&#10;, \nonumber\\&#10;\frac{\ddot{a}}{a} &amp;=&amp; \dot{H}+H^2&#10;=\frac{1}{3}\left[ -\dot{\phi}^2+V(\phi)&#10;\textcolor{red}{-\rho_{\rm vect}} \right]&#10;\textcolor{red}{-2\Sigma^2}, \nonumber\\&#10;\ddot{\phi} &amp;=&amp; -3H\dot{\phi}-V_{,\phi}&#10; \textcolor{red}{+2\frac{f_{,\phi}}{f}\rho_{\rm vec}}, \nonumber\\&#10;\dot{\Sigma} &amp;=&amp; -3H\Sigma + \frac{2}{3}\rho_{\rm vec}. \nonumber&#10;\end{eqnarray}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542" name="AutoShape 14" descr="\begin{eqnarray}&#10;H^2 &amp;=&amp; \frac{1}{3}&#10; \left[ \frac{1}{2}\dot{\phi}^2&#10;+V(\phi)&#10;\textcolor{red}{+\rho_{\rm vect}} \right]&#10;\textcolor{red}{+\Sigma^2}&#10;, \nonumber\\&#10;\frac{\ddot{a}}{a} &amp;=&amp; \dot{H}+H^2&#10;=\frac{1}{3}\left[ -\dot{\phi}^2+V(\phi)&#10;\textcolor{red}{-\rho_{\rm vect}} \right]&#10;\textcolor{red}{-2\Sigma^2}, \nonumber\\&#10;\ddot{\phi} &amp;=&amp; -3H\dot{\phi}-V_{,\phi}&#10; \textcolor{red}{+2\frac{f_{,\phi}}{f}\rho_{\rm vec}}, \nonumber\\&#10;\dot{\Sigma} &amp;=&amp; -3H\Sigma + \frac{2}{3}\rho_{\rm vec}. \nonumber&#10;\end{eqnarray}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544" name="AutoShape 16" descr="\begin{eqnarray}&#10;H^2 &amp;=&amp; \frac{1}{3}&#10; \left[ \frac{1}{2}\dot{\phi}^2&#10;+V(\phi)&#10;\textcolor{red}{+\rho_{\rm vect}} \right]&#10;\textcolor{red}{+\Sigma^2}&#10;, \nonumber\\&#10;\frac{\ddot{a}}{a} &amp;=&amp; \dot{H}+H^2&#10;=\frac{1}{3}\left[ -\dot{\phi}^2+V(\phi)&#10;\textcolor{red}{-\rho_{\rm vect}} \right]&#10;\textcolor{red}{-2\Sigma^2}, \nonumber\\&#10;\ddot{\phi} &amp;=&amp; -3H\dot{\phi}-V_{,\phi}&#10; \textcolor{red}{+2\frac{f_{,\phi}}{f}\rho_{\rm vec}}, \nonumber\\&#10;\dot{\Sigma} &amp;=&amp; -3H\Sigma + \frac{2}{3}\rho_{\rm vec}. \nonumber&#10;\end{eqnarray}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546" name="AutoShape 18" descr="\begin{eqnarray}&#10;H^2 &amp;=&amp; \frac{1}{3}&#10; \left[ \frac{1}{2}\dot{\phi}^2&#10;+V(\phi)&#10;\textcolor{red}{+\rho_{\rm vect}} \right]&#10;\textcolor{red}{+\Sigma^2}&#10;, \nonumber\\&#10;\frac{\ddot{a}}{a} &amp;=&amp; \dot{H}+H^2&#10;=\frac{1}{3}\left[ -\dot{\phi}^2+V(\phi)&#10;\textcolor{red}{-\rho_{\rm vect}} \right]&#10;\textcolor{red}{-2\Sigma^2}, \nonumber\\&#10;\ddot{\phi} &amp;=&amp; -3H\dot{\phi}-V_{,\phi}&#10; \textcolor{red}{+2\frac{f_{,\phi}}{f}\rho_{\rm vec}}, \nonumber\\&#10;\dot{\Sigma} &amp;=&amp; -3H\Sigma + \frac{2}{3}\rho_{\rm vec}. \nonumber&#10;\end{eqnarray}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548" name="AutoShape 20" descr="\begin{eqnarray}&#10;H^2 &amp;=&amp; \frac{1}{3}&#10; \left[ \frac{1}{2}\dot{\phi}^2&#10;+V(\phi)&#10;\textcolor{red}{+\rho_{\rm vect}} \right]&#10;\textcolor{red}{+\Sigma^2}&#10;, \nonumber\\&#10;\frac{\ddot{a}}{a} &amp;=&amp; \dot{H}+H^2&#10;=\frac{1}{3}\left[ -\dot{\phi}^2+V(\phi)&#10;\textcolor{red}{-\rho_{\rm vect}} \right]&#10;\textcolor{red}{-2\Sigma^2}, \nonumber\\&#10;\ddot{\phi} &amp;=&amp; -3H\dot{\phi}-V_{,\phi}&#10; \textcolor{red}{+2\frac{f_{,\phi}}{f}\rho_{\rm vec}}, \nonumber\\&#10;\dot{\Sigma} &amp;=&amp; -3H\Sigma + \frac{2}{3}\rho_{\rm vec}. \nonumber&#10;\end{eqnarray}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550" name="AutoShape 22" descr="\begin{eqnarray}&#10;H^2 &amp;=&amp; \frac{1}{3}&#10; \left[ \frac{1}{2}\dot{\phi}^2&#10;+V(\phi)&#10;\textcolor{red}{+\rho_{\rm vect}} \right]&#10;\textcolor{red}{+\Sigma^2}&#10;, \nonumber\\&#10;\frac{\ddot{a}}{a} &amp;=&amp; \dot{H}+H^2&#10;=\frac{1}{3}\left[ -\dot{\phi}^2+V(\phi)&#10;\textcolor{red}{-\rho_{\rm vect}} \right]&#10;\textcolor{red}{-2\Sigma^2}, \nonumber\\&#10;\ddot{\phi} &amp;=&amp; -3H\dot{\phi}-V_{,\phi}&#10; \textcolor{red}{+2\frac{f_{,\phi}}{f}\rho_{\rm vec}}, \nonumber\\&#10;\dot{\Sigma} &amp;=&amp; -3H\Sigma + \frac{2}{3}\rho_{\rm vec}. \nonumber&#10;\end{eqnarray}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552" name="AutoShape 24" descr="\begin{eqnarray}&#10;H^2 &amp;=&amp; \frac{1}{3}&#10; \left[ \frac{1}{2}\dot{\phi}^2&#10;+V(\phi)&#10;\textcolor{red}{+\rho_{\rm vect}} \right]&#10;\textcolor{red}{+\Sigma^2}&#10;, \nonumber\\&#10;\frac{\ddot{a}}{a} &amp;=&amp; \dot{H}+H^2&#10;=\frac{1}{3}\left[ -\dot{\phi}^2+V(\phi)&#10;\textcolor{red}{-\rho_{\rm vect}} \right]&#10;\textcolor{red}{-2\Sigma^2}, \nonumber\\&#10;\ddot{\phi} &amp;=&amp; -3H\dot{\phi}-V_{,\phi}&#10; \textcolor{red}{+2\frac{f_{,\phi}}{f}\rho_{\rm vec}}, \nonumber\\&#10;\dot{\Sigma} &amp;=&amp; -3H\Sigma + \frac{2}{3}\rho_{\rm vec}. \nonumber&#10;\end{eqnarray}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554" name="AutoShape 26" descr="\begin{eqnarray}&#10;H^2 &amp;=&amp; \frac{1}{3}&#10; \left[ \frac{1}{2}\dot{\phi}^2&#10;+V(\phi)&#10;\textcolor{red}{+\rho_{\rm vect}} \right]&#10;\textcolor{red}{+\Sigma^2}&#10;, \nonumber\\&#10;\frac{\ddot{a}}{a} &amp;=&amp; \dot{H}+H^2&#10;=\frac{1}{3}\left[ -\dot{\phi}^2+V(\phi)&#10;\textcolor{red}{-\rho_{\rm vect}} \right]&#10;\textcolor{red}{-2\Sigma^2}, \nonumber\\&#10;\ddot{\phi} &amp;=&amp; -3H\dot{\phi}-V_{,\phi}&#10; \textcolor{red}{+2\frac{f_{,\phi}}{f}\rho_{\rm vec}}, \nonumber\\&#10;%\dot{\Sigma} &amp;=&amp; -3H\Sigma + \frac{2}{3}\rho_{\rm vec}. \nonumber&#10;\end{eqnarray}">
            <a:hlinkClick r:id="rId10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556" name="AutoShape 28" descr="\begin{eqnarray}&#10;H^2 &amp;=&amp; \frac{1}{3}&#10; \left[ \frac{1}{2}\dot{\phi}^2&#10;+V(\phi)&#10;\textcolor{red}{+\rho_{\rm vect}} \right]&#10;\textcolor{red}{+\Sigma^2}&#10;, \nonumber\\&#10;\frac{\ddot{a}}{a} &amp;=&amp; \dot{H}+H^2&#10;=\frac{1}{3}\left[ -\dot{\phi}^2+V(\phi)&#10;\textcolor{red}{-\rho_{\rm vect}} \right]&#10;\textcolor{red}{-2\Sigma^2}, \nonumber\\&#10;\ddot{\phi} &amp;=&amp; -3H\dot{\phi}-V_{,\phi}&#10; \textcolor{red}{+2\frac{f_{,\phi}}{f}\rho_{\rm vec}}, \nonumber\\&#10;\dot{\Sigma} &amp;=&amp; -3H\Sigma + \frac{2}{3}\rho_{\rm vec}. \nonumber&#10;\end{eqnarray}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558" name="AutoShape 30" descr="\begin{eqnarray}&#10;H^2 &amp;=&amp; \frac{1}{3}&#10; \left[ \frac{1}{2}\dot{\phi}^2&#10;+V(\phi)&#10;\textcolor{red}{+\rho_{\rm vect}} \right]&#10;\textcolor{red}{+\Sigma^2}&#10;, \nonumber\\&#10;\frac{\ddot{a}}{a} &amp;=&amp; \dot{H}+H^2&#10;=\frac{1}{3}\left[ -\dot{\phi}^2+V(\phi)&#10;\textcolor{red}{-\rho_{\rm vect}} \right]&#10;\textcolor{red}{-2\Sigma^2}, \nonumber\\&#10;\ddot{\phi} &amp;=&amp; -3H\dot{\phi}-V_{,\phi}&#10; \textcolor{red}{+2\frac{f_{,\phi}}{f}\rho_{\rm vec}}, \nonumber\\&#10;\dot{\Sigma} &amp;=&amp; -3H\Sigma + \frac{2}{3}\rho_{\rm vec}. \nonumber&#10;\end{eqnarray}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46" name="AutoShape 2" descr="\begin{eqnarray}&#10;H^2 &amp;=&amp; \frac{1}{3}&#10; \left[ \frac{1}{2}\dot{\phi}^2&#10;+V(\phi)&#10;\textcolor{red}{+\rho_{\rm vect}} \right]&#10;\textcolor{red}{+\Sigma^2}&#10;, \nonumber\\&#10;\frac{\ddot{a}}{a} &amp;=&amp; \dot{H}+H^2&#10;=\frac{1}{3}\left[ -\dot{\phi}^2+V(\phi)&#10;\textcolor{red}{-\rho_{\rm vect}} \right]&#10;\textcolor{red}{-2\Sigma^2}, \nonumber\\&#10;\ddot{\phi} &amp;=&amp; -3H\dot{\phi}-V_{,\phi}&#10; \textcolor{red}{+2\frac{f_{,\phi}}{f}\rho_{\rm vec}}, \nonumber\\&#10;\dot{\Sigma} &amp;=&amp; -3H\Sigma + \frac{2}{3}\rho_{\rm vec}. \nonumber&#10;\end{eqnarray}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48" name="AutoShape 4" descr="\begin{eqnarray}&#10;H^2 &amp;=&amp; \frac{1}{3}&#10; \left[ \frac{1}{2}\dot{\phi}^2&#10;+V(\phi)&#10;\textcolor{red}{+\rho_{\rm vect}} \right]&#10;\textcolor{red}{+\Sigma^2}&#10;, \nonumber\\&#10;\frac{\ddot{a}}{a} &amp;=&amp; \dot{H}+H^2&#10;=\frac{1}{3}\left[ -\dot{\phi}^2+V(\phi)&#10;\textcolor{red}{-\rho_{\rm vect}} \right]&#10;\textcolor{red}{-2\Sigma^2}, \nonumber\\&#10;\ddot{\phi} &amp;=&amp; -3H\dot{\phi}-V_{,\phi}&#10; \textcolor{red}{+2\frac{f_{,\phi}}{f}\rho_{\rm vec}}, \nonumber\\&#10;\dot{\Sigma} &amp;=&amp; -3H\Sigma + \frac{2}{3}\rho_{\rm vec}. \nonumber&#10;\end{eqnarray}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50" name="AutoShape 6" descr="\begin{eqnarray}&#10;H^2 &amp;=&amp; \frac{1}{3}&#10; \left[ \frac{1}{2}\dot{\phi}^2&#10;+V(\phi)&#10;\textcolor{red}{+\rho_{\rm vect}} \right]&#10;\textcolor{red}{+\Sigma^2}&#10;, \nonumber\\&#10;\frac{\ddot{a}}{a} &amp;=&amp; \dot{H}+H^2&#10;=\frac{1}{3}\left[ -\dot{\phi}^2+V(\phi)&#10;\textcolor{red}{-\rho_{\rm vect}} \right]&#10;\textcolor{red}{-2\Sigma^2}, \nonumber\\&#10;\ddot{\phi} &amp;=&amp; -3H\dot{\phi}-V_{,\phi}&#10; \textcolor{red}{+2\frac{f_{,\phi}}{f}\rho_{\rm vec}}, \nonumber\\&#10;\dot{\Sigma} &amp;=&amp; -3H\Sigma + \frac{2}{3}\rho_{\rm vec}. \nonumber&#10;\end{eqnarray}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52" name="AutoShape 8" descr="\begin{eqnarray}&#10;H^2 &amp;=&amp; \frac{1}{3}&#10; \left[ \frac{1}{2}\dot{\phi}^2&#10;+V(\phi)&#10;\textcolor{red}{+\rho_{\rm vect}} \right]&#10;\textcolor{red}{+\Sigma^2}&#10;, \nonumber\\&#10;\frac{\ddot{a}}{a} &amp;=&amp; \dot{H}+H^2&#10;=\frac{1}{3}\left[ -\dot{\phi}^2+V(\phi)&#10;\textcolor{red}{-\rho_{\rm vect}} \right]&#10;\textcolor{red}{-2\Sigma^2}, \nonumber\\&#10;\ddot{\phi} &amp;=&amp; -3H\dot{\phi}-V_{,\phi}&#10; \textcolor{red}{+2\frac{f_{,\phi}}{f}\rho_{\rm vec}}, \nonumber\\&#10;\dot{\Sigma} &amp;=&amp; -3H\Sigma + \frac{2}{3}\rho_{\rm vec}. \nonumber&#10;\end{eqnarray}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54" name="AutoShape 10" descr="\begin{eqnarray}&#10;H^2 &amp;=&amp; \frac{1}{3}&#10; \left[ \frac{1}{2}\dot{\phi}^2&#10;+V(\phi)&#10;\textcolor{red}{+\rho_{\rm vect}} \right]&#10;\textcolor{red}{+\Sigma^2}&#10;, \nonumber\\&#10;\frac{\ddot{a}}{a} &amp;=&amp; \dot{H}+H^2&#10;=\frac{1}{3}\left[ -\dot{\phi}^2+V(\phi)&#10;\textcolor{red}{-\rho_{\rm vect}} \right]&#10;\textcolor{red}{-2\Sigma^2}, \nonumber\\&#10;\ddot{\phi} &amp;=&amp; -3H\dot{\phi}-V_{,\phi}&#10; \textcolor{red}{+2\frac{f_{,\phi}}{f}\rho_{\rm vec}}, \nonumber\\&#10;\dot{\Sigma} &amp;=&amp; -3H\Sigma + \frac{2}{3}\rho_{\rm vec}. \nonumber&#10;\end{eqnarray}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56" name="AutoShape 12" descr="\begin{eqnarray}&#10;H^2 &amp;=&amp; \frac{1}{3}&#10; \left[ \frac{1}{2}\dot{\phi}^2&#10;+V(\phi)&#10;\textcolor{red}{+\rho_{\rm vect}} \right]&#10;\textcolor{red}{+\Sigma^2}&#10;, \nonumber\\&#10;\frac{\ddot{a}}{a} &amp;=&amp; \dot{H}+H^2&#10;=\frac{1}{3}\left[ -\dot{\phi}^2+V(\phi)&#10;\textcolor{red}{-\rho_{\rm vect}} \right]&#10;\textcolor{red}{-2\Sigma^2}, \nonumber\\&#10;\ddot{\phi} &amp;=&amp; -3H\dot{\phi}-V_{,\phi}&#10; \textcolor{red}{+2\frac{f_{,\phi}}{f}\rho_{\rm vec}}, \nonumber\\&#10;\dot{\Sigma} &amp;=&amp; -3H\Sigma + \frac{2}{3}\rho_{\rm vec}. \nonumber&#10;\end{eqnarray}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58" name="AutoShape 14" descr="\begin{eqnarray}&#10;H^2 &amp;=&amp; \frac{1}{3}&#10; \left[ \frac{1}{2}\dot{\phi}^2&#10;+V(\phi)&#10;\textcolor{red}{+\rho_{\rm vect}} \right]&#10;\textcolor{red}{+\Sigma^2}&#10;, \nonumber\\&#10;\frac{\ddot{a}}{a} &amp;=&amp; \dot{H}+H^2&#10;=\frac{1}{3}\left[ -\dot{\phi}^2+V(\phi)&#10;\textcolor{red}{-\rho_{\rm vect}} \right]&#10;\textcolor{red}{-2\Sigma^2}, \nonumber\\&#10;\ddot{\phi} &amp;=&amp; -3H\dot{\phi}-V_{,\phi}&#10; \textcolor{red}{+2\frac{f_{,\phi}}{f}\rho_{\rm vec}}, \nonumber\\&#10;\dot{\Sigma} &amp;=&amp; -3H\Sigma + \frac{2}{3}\rho_{\rm vec}. \nonumber&#10;\end{eqnarray}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60" name="AutoShape 16" descr="\begin{eqnarray}&#10;H^2 &amp;=&amp; \frac{1}{3}&#10; \left[ \frac{1}{2}\dot{\phi}^2&#10;+V(\phi)&#10;\textcolor{red}{+\rho_{\rm vect}} \right]&#10;\textcolor{red}{+\Sigma^2}&#10;, \nonumber\\&#10;\frac{\ddot{a}}{a} &amp;=&amp; \dot{H}+H^2&#10;=\frac{1}{3}\left[ -\dot{\phi}^2+V(\phi)&#10;\textcolor{red}{-\rho_{\rm vect}} \right]&#10;\textcolor{red}{-2\Sigma^2}, \nonumber\\&#10;\ddot{\phi} &amp;=&amp; -3H\dot{\phi}-V_{,\phi}&#10; \textcolor{red}{+2\frac{f_{,\phi}}{f}\rho_{\rm vec}}, \nonumber\\&#10;\dot{\Sigma} &amp;=&amp; -3H\Sigma + \frac{2}{3}\rho_{\rm vec}. \nonumber&#10;\end{eqnarray}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62" name="AutoShape 18" descr="\begin{eqnarray}&#10;H^2 &amp;=&amp; \frac{1}{3}&#10; \left[ \frac{1}{2}\dot{\phi}^2&#10;+V(\phi)&#10;\textcolor{red}{+\rho_{\rm vect}} \right]&#10;\textcolor{red}{+\Sigma^2}&#10;, \nonumber\\&#10;\frac{\ddot{a}}{a} &amp;=&amp; \dot{H}+H^2&#10;=\frac{1}{3}\left[ -\dot{\phi}^2+V(\phi)&#10;\textcolor{red}{-\rho_{\rm vect}} \right]&#10;\textcolor{red}{-2\Sigma^2}, \nonumber\\&#10;\ddot{\phi} &amp;=&amp; -3H\dot{\phi}-V_{,\phi}&#10; \textcolor{red}{+2\frac{f_{,\phi}}{f}\rho_{\rm vec}}, \nonumber\\&#10;\dot{\Sigma} &amp;=&amp; -3H\Sigma + \frac{2}{3}\rho_{\rm vec}. \nonumber&#10;\end{eqnarray}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65" name="AutoShape 21" descr="\begin{eqnarray}&#10;H^2 &amp;=&amp; \frac{1}{3}&#10; \left[ \frac{1}{2}\dot{\phi}^2&#10;+V(\phi)&#10;\textcolor{red}{+\rho_{\rm vect}} \right]&#10;\textcolor{red}{+\Sigma^2}&#10;, \nonumber\\&#10;\frac{\ddot{a}}{a} &amp;=&amp; \dot{H}+H^2&#10;=\frac{1}{3}\left[ -\dot{\phi}^2+V(\phi)&#10;\textcolor{red}{-\rho_{\rm vect}} \right]&#10;\textcolor{red}{-2\Sigma^2}, \nonumber\\&#10;\ddot{\phi} &amp;=&amp; -3H\dot{\phi}-V_{,\phi}\ &#10; \textcolor{red}{+2\frac{f_{,\phi}}{f}\rho_{\rm vec}}, \nonumber\\&#10;\textcolor{red}{\dot{\Sigma}} &amp;\textcolor{red}{=}&amp;\textcolor{red}{ -3H\Sigma + \frac{2}{3}\rho_{\rm vec}.} \nonumber&#10;\end{eqnarray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70" name="AutoShape 26" descr="\begin{eqnarray}&#10;H^2 &amp;=&amp; \frac{1}{3}&#10; \left[ \frac{1}{2}\dot{\phi}^2&#10;+V(\phi)&#10;\textcolor{red}{+\rho_{\rm vect}} \right]&#10;\textcolor{red}{+\Sigma^2}&#10;, \nonumber\\&#10;\frac{\ddot{a}}{a} &amp;=&amp; \dot{H}+H^2&#10;=\frac{1}{3}\left[ -\dot{\phi}^2+V(\phi)&#10;\textcolor{red}{-\rho_{\rm vect}} \right]&#10;\textcolor{red}{-2\Sigma^2}, \nonumber\\&#10;\ddot{\phi} &amp;=&amp; -3H\dot{\phi}-V_{,\phi}\ &#10; \textcolor{red}{+2\frac{f_{,\phi}}{f}\rho_{\rm vec}}, \nonumber\\&#10;\textcolor{blue}{\dot{\Sigma}} &amp;\textcolor{blue}{=}&amp;\textcolor{blue}{ -3H\Sigma + \frac{2}{3}\rho_{\rm vec}.} \nonumber&#10;\end{eqnarray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6171" name="Picture 27" descr="C:\Documents and Settings\WATANABE\My Documents\My Pictures\CAKHCTWF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123728" y="1556792"/>
            <a:ext cx="6232776" cy="2865965"/>
          </a:xfrm>
          <a:prstGeom prst="rect">
            <a:avLst/>
          </a:prstGeom>
          <a:noFill/>
        </p:spPr>
      </p:pic>
      <p:sp>
        <p:nvSpPr>
          <p:cNvPr id="35" name="コンテンツ プレースホルダ 2"/>
          <p:cNvSpPr txBox="1">
            <a:spLocks/>
          </p:cNvSpPr>
          <p:nvPr/>
        </p:nvSpPr>
        <p:spPr>
          <a:xfrm>
            <a:off x="251520" y="4509120"/>
            <a:ext cx="5184576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ja-JP" sz="2000" dirty="0" smtClean="0"/>
              <a:t>If</a:t>
            </a:r>
            <a:r>
              <a:rPr lang="en-US" altLang="ja-JP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Modifications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ja-JP" sz="2000" dirty="0" smtClean="0"/>
              <a:t>are </a:t>
            </a:r>
            <a:r>
              <a:rPr lang="en-US" altLang="ja-JP" sz="2000" dirty="0" smtClean="0"/>
              <a:t>negligible(</a:t>
            </a:r>
            <a:r>
              <a:rPr lang="en-US" altLang="ja-JP" sz="2400" dirty="0" smtClean="0">
                <a:solidFill>
                  <a:srgbClr val="00B050"/>
                </a:solidFill>
                <a:ea typeface="Arial Unicode MS" pitchFamily="50" charset="-128"/>
                <a:cs typeface="Arial Unicode MS" pitchFamily="50" charset="-128"/>
              </a:rPr>
              <a:t>*</a:t>
            </a:r>
            <a:r>
              <a:rPr lang="en-US" altLang="ja-JP" sz="2000" dirty="0" smtClean="0"/>
              <a:t>) 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⇒       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18" name="Picture 2" descr="$&#10;f(\phi)=\exp\left[ 2\int\frac{V}{V_{,\phi}}d\phi \right].&#10;$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1560" y="5157192"/>
            <a:ext cx="2863038" cy="504056"/>
          </a:xfrm>
          <a:prstGeom prst="rect">
            <a:avLst/>
          </a:prstGeom>
          <a:noFill/>
        </p:spPr>
      </p:pic>
      <p:sp>
        <p:nvSpPr>
          <p:cNvPr id="37" name="右矢印 36"/>
          <p:cNvSpPr/>
          <p:nvPr/>
        </p:nvSpPr>
        <p:spPr>
          <a:xfrm>
            <a:off x="3635896" y="5301208"/>
            <a:ext cx="428628" cy="357190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/>
          <p:cNvSpPr/>
          <p:nvPr/>
        </p:nvSpPr>
        <p:spPr>
          <a:xfrm>
            <a:off x="2987824" y="5949280"/>
            <a:ext cx="5688632" cy="576064"/>
          </a:xfrm>
          <a:prstGeom prst="roundRect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pic>
        <p:nvPicPr>
          <p:cNvPr id="9226" name="Picture 10" descr="$&#10;\rho_{\rm vec}(t) \sim \rho_{\rm vec}(t_0) \; \left( \ll  \epsilon V(\phi) \right).  &#10;$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788024" y="6021288"/>
            <a:ext cx="3737378" cy="288032"/>
          </a:xfrm>
          <a:prstGeom prst="rect">
            <a:avLst/>
          </a:prstGeom>
          <a:noFill/>
        </p:spPr>
      </p:pic>
      <p:pic>
        <p:nvPicPr>
          <p:cNvPr id="24578" name="Picture 2" descr="$&#10;d \ln a \approx -\frac{V}{V_{,\phi}} d\phi&#10;$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139952" y="4581128"/>
            <a:ext cx="2016224" cy="428985"/>
          </a:xfrm>
          <a:prstGeom prst="rect">
            <a:avLst/>
          </a:prstGeom>
          <a:noFill/>
        </p:spPr>
      </p:pic>
      <p:sp>
        <p:nvSpPr>
          <p:cNvPr id="41" name="コンテンツ プレースホルダ 2"/>
          <p:cNvSpPr txBox="1">
            <a:spLocks/>
          </p:cNvSpPr>
          <p:nvPr/>
        </p:nvSpPr>
        <p:spPr>
          <a:xfrm>
            <a:off x="6300192" y="4581128"/>
            <a:ext cx="1728192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ja-JP" sz="2000" dirty="0" smtClean="0"/>
              <a:t>as usual, then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>
            <a:off x="5508104" y="5733256"/>
            <a:ext cx="21602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5796136" y="5733256"/>
            <a:ext cx="21602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rot="10800000">
            <a:off x="7092280" y="6309320"/>
            <a:ext cx="144016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7524328" y="616530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B050"/>
                </a:solidFill>
              </a:rPr>
              <a:t>*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059832" y="602128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scaling solution</a:t>
            </a:r>
            <a:r>
              <a:rPr kumimoji="1" lang="en-US" altLang="ja-JP" dirty="0" smtClean="0"/>
              <a:t>:</a:t>
            </a:r>
            <a:endParaRPr kumimoji="1" lang="ja-JP" altLang="en-US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1-3.</a:t>
            </a:r>
            <a:r>
              <a:rPr lang="ja-JP" altLang="en-US" dirty="0" smtClean="0"/>
              <a:t> </a:t>
            </a:r>
            <a:r>
              <a:rPr kumimoji="1" lang="en-US" altLang="ja-JP" dirty="0" err="1" smtClean="0"/>
              <a:t>tracking&amp;scaling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solution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extension: </a:t>
            </a:r>
            <a:r>
              <a:rPr lang="en-US" altLang="ja-JP" sz="2800" b="1" dirty="0" smtClean="0"/>
              <a:t>overcritical</a:t>
            </a:r>
            <a:r>
              <a:rPr lang="en-US" altLang="ja-JP" sz="2800" dirty="0" smtClean="0"/>
              <a:t> case</a:t>
            </a:r>
            <a:endParaRPr kumimoji="1" lang="ja-JP" altLang="en-US" sz="2800" dirty="0"/>
          </a:p>
        </p:txBody>
      </p:sp>
      <p:sp>
        <p:nvSpPr>
          <p:cNvPr id="24578" name="AutoShape 2" descr="\begin{eqnarray}&#10;H^2 &amp;=&amp; \frac{1}{3}&#10; \left[ \frac{1}{2}\dot{\phi}^2&#10;+V(\phi)&#10;\textcolor{red}{+\rho_{\rm vect}} \right]&#10;\textcolor{red}{+\Sigma^2}&#10;, \nonumber\\&#10;\frac{\ddot{a}}{a} &amp;=&amp; \dot{H}+H^2&#10;=\frac{1}{3}\left[ -\dot{\phi}^2+V(\phi)&#10;\textcolor{red}{-\rho_{\rm vect}} \right]&#10;\textcolor{red}{-2\Sigma^2}, \nonumber\\&#10;\ddot{\phi} &amp;=&amp; -3H\dot{\phi}-V_{,\phi}&#10; \textcolor{red}{+2\frac{f_{,\phi}}{f}\rho_{\rm vec}}, \nonumber\\&#10;\dot{\Sigma} &amp;=&amp; -3H\Sigma + \frac{2}{3}\rho_{\rm vec}. \nonumber&#10;\end{eqnarray}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4580" name="AutoShape 4" descr="\begin{eqnarray}&#10;H^2 &amp;=&amp; \frac{1}{3}&#10; \left[ \frac{1}{2}\dot{\phi}^2&#10;+V(\phi)&#10;\textcolor{red}{+\rho_{\rm vect}} \right]&#10;\textcolor{red}{+\Sigma^2}&#10;, \nonumber\\&#10;\frac{\ddot{a}}{a} &amp;=&amp; \dot{H}+H^2&#10;=\frac{1}{3}\left[ -\dot{\phi}^2+V(\phi)&#10;\textcolor{red}{-\rho_{\rm vect}} \right]&#10;\textcolor{red}{-2\Sigma^2}, \nonumber\\&#10;\ddot{\phi} &amp;=&amp; -3H\dot{\phi}-V_{,\phi}&#10; \textcolor{red}{+2\frac{f_{,\phi}}{f}\rho_{\rm vec}}, \nonumber\\&#10;\dot{\Sigma} &amp;=&amp; -3H\Sigma + \frac{2}{3}\rho_{\rm vec}. \nonumber&#10;\end{eqnarray}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8198" name="Picture 6" descr="$&#10;f(\phi)=\exp \left[ 2\textcolor{red}{c} \int \frac{V}{V_{,\phi}}d\phi \right],&#10; \quad c&gt;1:{\rm const.}&#10;$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1" y="1844824"/>
            <a:ext cx="6048672" cy="624003"/>
          </a:xfrm>
          <a:prstGeom prst="rect">
            <a:avLst/>
          </a:prstGeom>
          <a:noFill/>
        </p:spPr>
      </p:pic>
      <p:sp>
        <p:nvSpPr>
          <p:cNvPr id="16" name="テキスト ボックス 15"/>
          <p:cNvSpPr txBox="1"/>
          <p:nvPr/>
        </p:nvSpPr>
        <p:spPr>
          <a:xfrm>
            <a:off x="7786710" y="471488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</a:t>
            </a:r>
            <a:r>
              <a:rPr kumimoji="1" lang="en-US" altLang="ja-JP" dirty="0" smtClean="0"/>
              <a:t>=2</a:t>
            </a:r>
            <a:endParaRPr kumimoji="1" lang="ja-JP" altLang="en-US" dirty="0"/>
          </a:p>
        </p:txBody>
      </p:sp>
      <p:pic>
        <p:nvPicPr>
          <p:cNvPr id="8202" name="Picture 10" descr="\begin{equation}&#10;\ddot{\phi}=-3H\dot{\phi}-V_{,\phi} &#10;\left[ 1 \textcolor{red}{-\frac{2c}{\epsilon}\frac{\rho_{\rm vec}}{V(\phi)}}\right]. \nonumber&#10;\end{equation}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34" y="3571876"/>
            <a:ext cx="4357718" cy="773514"/>
          </a:xfrm>
          <a:prstGeom prst="rect">
            <a:avLst/>
          </a:prstGeom>
          <a:noFill/>
        </p:spPr>
      </p:pic>
      <p:sp>
        <p:nvSpPr>
          <p:cNvPr id="19" name="テキスト ボックス 18"/>
          <p:cNvSpPr txBox="1"/>
          <p:nvPr/>
        </p:nvSpPr>
        <p:spPr>
          <a:xfrm>
            <a:off x="214282" y="314324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Slow-roll eq. </a:t>
            </a:r>
            <a:r>
              <a:rPr lang="en-US" altLang="ja-JP" dirty="0" smtClean="0"/>
              <a:t>can be</a:t>
            </a:r>
            <a:r>
              <a:rPr lang="en-US" altLang="ja-JP" dirty="0" smtClean="0"/>
              <a:t> </a:t>
            </a:r>
            <a:r>
              <a:rPr lang="en-US" altLang="ja-JP" dirty="0" smtClean="0"/>
              <a:t>modified</a:t>
            </a:r>
            <a:endParaRPr kumimoji="1" lang="ja-JP" altLang="en-US" dirty="0"/>
          </a:p>
        </p:txBody>
      </p:sp>
      <p:sp>
        <p:nvSpPr>
          <p:cNvPr id="21" name="下矢印 20"/>
          <p:cNvSpPr/>
          <p:nvPr/>
        </p:nvSpPr>
        <p:spPr>
          <a:xfrm>
            <a:off x="1214414" y="2643182"/>
            <a:ext cx="928694" cy="428628"/>
          </a:xfrm>
          <a:prstGeom prst="downArrow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>
            <a:off x="1214414" y="4357694"/>
            <a:ext cx="928694" cy="428628"/>
          </a:xfrm>
          <a:prstGeom prst="downArrow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195736" y="4429133"/>
            <a:ext cx="3090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rgbClr val="FF0000"/>
                </a:solidFill>
              </a:rPr>
              <a:t>Energy ratio has a contribution  </a:t>
            </a:r>
          </a:p>
          <a:p>
            <a:r>
              <a:rPr lang="en-US" altLang="ja-JP" sz="1600" dirty="0" smtClean="0">
                <a:solidFill>
                  <a:srgbClr val="FF0000"/>
                </a:solidFill>
              </a:rPr>
              <a:t>opposite to  potential 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gradiant</a:t>
            </a:r>
            <a:r>
              <a:rPr lang="en-US" altLang="ja-JP" sz="1600" dirty="0" smtClean="0">
                <a:solidFill>
                  <a:srgbClr val="FF0000"/>
                </a:solidFill>
              </a:rPr>
              <a:t> 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28" name="右矢印 27"/>
          <p:cNvSpPr/>
          <p:nvPr/>
        </p:nvSpPr>
        <p:spPr>
          <a:xfrm>
            <a:off x="683568" y="5733256"/>
            <a:ext cx="642942" cy="785794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475656" y="5733256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There </a:t>
            </a:r>
            <a:r>
              <a:rPr lang="en-US" altLang="ja-JP" sz="2400" dirty="0" smtClean="0"/>
              <a:t>exists </a:t>
            </a:r>
            <a:r>
              <a:rPr lang="en-US" altLang="ja-JP" sz="2400" b="1" dirty="0" smtClean="0"/>
              <a:t>scaling solution </a:t>
            </a:r>
            <a:r>
              <a:rPr lang="en-US" altLang="ja-JP" sz="2400" dirty="0" err="1" smtClean="0"/>
              <a:t>s.t</a:t>
            </a:r>
            <a:r>
              <a:rPr lang="en-US" altLang="ja-JP" sz="2400" dirty="0" smtClean="0"/>
              <a:t>.</a:t>
            </a:r>
            <a:endParaRPr kumimoji="1" lang="ja-JP" altLang="en-US" sz="2400" dirty="0"/>
          </a:p>
        </p:txBody>
      </p:sp>
      <p:pic>
        <p:nvPicPr>
          <p:cNvPr id="8208" name="Picture 16" descr="\begin{equation}&#10;\rho_{\rm vec}\sim ({\rm const.}) \leq {\cal O}(\epsilon V(\phi)). \nonumber&#10;\end{equation}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19872" y="6093296"/>
            <a:ext cx="4762500" cy="390526"/>
          </a:xfrm>
          <a:prstGeom prst="rect">
            <a:avLst/>
          </a:prstGeom>
          <a:noFill/>
        </p:spPr>
      </p:pic>
      <p:sp>
        <p:nvSpPr>
          <p:cNvPr id="32" name="角丸四角形 31"/>
          <p:cNvSpPr/>
          <p:nvPr/>
        </p:nvSpPr>
        <p:spPr>
          <a:xfrm>
            <a:off x="1403648" y="5733256"/>
            <a:ext cx="7000924" cy="785818"/>
          </a:xfrm>
          <a:prstGeom prst="roundRect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4071934" y="2500306"/>
            <a:ext cx="4836977" cy="3083976"/>
            <a:chOff x="4000496" y="2500306"/>
            <a:chExt cx="4836977" cy="3083976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4000496" y="2500306"/>
              <a:ext cx="4836977" cy="3083976"/>
              <a:chOff x="1470839" y="2071678"/>
              <a:chExt cx="5244301" cy="3465979"/>
            </a:xfrm>
          </p:grpSpPr>
          <p:pic>
            <p:nvPicPr>
              <p:cNvPr id="10" name="図 9" descr="shuron4.jpg"/>
              <p:cNvPicPr>
                <a:picLocks noChangeAspect="1"/>
              </p:cNvPicPr>
              <p:nvPr/>
            </p:nvPicPr>
            <p:blipFill>
              <a:blip r:embed="rId10" cstate="print"/>
              <a:srcRect l="8721" t="63542" r="30834" b="5208"/>
              <a:stretch>
                <a:fillRect/>
              </a:stretch>
            </p:blipFill>
            <p:spPr>
              <a:xfrm>
                <a:off x="2285984" y="2071678"/>
                <a:ext cx="4429156" cy="3240846"/>
              </a:xfrm>
              <a:prstGeom prst="rect">
                <a:avLst/>
              </a:prstGeom>
            </p:spPr>
          </p:pic>
          <p:sp>
            <p:nvSpPr>
              <p:cNvPr id="11" name="テキスト ボックス 10"/>
              <p:cNvSpPr txBox="1"/>
              <p:nvPr/>
            </p:nvSpPr>
            <p:spPr>
              <a:xfrm>
                <a:off x="4286248" y="2428868"/>
                <a:ext cx="1857388" cy="4150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b="1" dirty="0" err="1" smtClean="0">
                    <a:solidFill>
                      <a:srgbClr val="00B050"/>
                    </a:solidFill>
                  </a:rPr>
                  <a:t>Inflaton</a:t>
                </a:r>
                <a:r>
                  <a:rPr lang="en-US" altLang="ja-JP" b="1" dirty="0" smtClean="0">
                    <a:solidFill>
                      <a:srgbClr val="00B050"/>
                    </a:solidFill>
                  </a:rPr>
                  <a:t>  field</a:t>
                </a:r>
                <a:endParaRPr kumimoji="1" lang="ja-JP" altLang="en-US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3143240" y="3000372"/>
                <a:ext cx="1857388" cy="4150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b="1" dirty="0" smtClean="0">
                    <a:solidFill>
                      <a:srgbClr val="FF0000"/>
                    </a:solidFill>
                  </a:rPr>
                  <a:t>Vector field</a:t>
                </a:r>
                <a:endParaRPr kumimoji="1" lang="ja-JP" alt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テキスト ボックス 12"/>
              <p:cNvSpPr txBox="1"/>
              <p:nvPr/>
            </p:nvSpPr>
            <p:spPr>
              <a:xfrm>
                <a:off x="3639546" y="5122577"/>
                <a:ext cx="2242401" cy="4150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b="1" dirty="0" smtClean="0"/>
                  <a:t>e-folding number</a:t>
                </a:r>
                <a:endParaRPr kumimoji="1" lang="ja-JP" altLang="en-US" b="1" dirty="0"/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1470839" y="2553399"/>
                <a:ext cx="2168707" cy="4150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b="1" dirty="0" smtClean="0"/>
                  <a:t>Energy density</a:t>
                </a:r>
                <a:endParaRPr kumimoji="1" lang="ja-JP" altLang="en-US" b="1" dirty="0"/>
              </a:p>
            </p:txBody>
          </p:sp>
        </p:grpSp>
        <p:cxnSp>
          <p:nvCxnSpPr>
            <p:cNvPr id="23" name="直線矢印コネクタ 22"/>
            <p:cNvCxnSpPr/>
            <p:nvPr/>
          </p:nvCxnSpPr>
          <p:spPr>
            <a:xfrm rot="5400000" flipH="1" flipV="1">
              <a:off x="4822033" y="4393413"/>
              <a:ext cx="1357322" cy="142876"/>
            </a:xfrm>
            <a:prstGeom prst="straightConnector1">
              <a:avLst/>
            </a:prstGeom>
            <a:ln w="19050">
              <a:solidFill>
                <a:srgbClr val="0070C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/>
            <p:nvPr/>
          </p:nvCxnSpPr>
          <p:spPr>
            <a:xfrm>
              <a:off x="5643570" y="3786190"/>
              <a:ext cx="2928958" cy="1588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530" name="Picture 2" descr="$&#10;\rho _{\rm vec}\rightarrow&#10;\frac{1}{2}\frac{c-1}{c}\epsilon V(\phi)&#10;$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11560" y="5157192"/>
            <a:ext cx="3143250" cy="485775"/>
          </a:xfrm>
          <a:prstGeom prst="rect">
            <a:avLst/>
          </a:prstGeom>
          <a:noFill/>
        </p:spPr>
      </p:pic>
    </p:spTree>
  </p:cSld>
  <p:clrMapOvr>
    <a:masterClrMapping/>
  </p:clrMapOvr>
  <p:transition advTm="60375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54098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2-1.Analysis of fluctuation:</a:t>
            </a:r>
            <a:br>
              <a:rPr kumimoji="1" lang="en-US" altLang="ja-JP" dirty="0" smtClean="0"/>
            </a:br>
            <a:r>
              <a:rPr lang="en-US" altLang="ja-JP" dirty="0" smtClean="0"/>
              <a:t>perturbation in anisotropic background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mode</a:t>
            </a:r>
            <a:r>
              <a:rPr lang="ja-JP" altLang="en-US" dirty="0" smtClean="0"/>
              <a:t> </a:t>
            </a:r>
            <a:r>
              <a:rPr lang="en-US" altLang="ja-JP" dirty="0" smtClean="0"/>
              <a:t>mixing</a:t>
            </a:r>
            <a:endParaRPr kumimoji="1" lang="ja-JP" altLang="en-US" dirty="0"/>
          </a:p>
        </p:txBody>
      </p:sp>
      <p:graphicFrame>
        <p:nvGraphicFramePr>
          <p:cNvPr id="5" name="コンテンツ プレースホルダ 13"/>
          <p:cNvGraphicFramePr>
            <a:graphicFrameLocks/>
          </p:cNvGraphicFramePr>
          <p:nvPr/>
        </p:nvGraphicFramePr>
        <p:xfrm>
          <a:off x="2000232" y="2357430"/>
          <a:ext cx="6643734" cy="3158370"/>
        </p:xfrm>
        <a:graphic>
          <a:graphicData uri="http://schemas.openxmlformats.org/drawingml/2006/table">
            <a:tbl>
              <a:tblPr firstRow="1" bandCol="1">
                <a:tableStyleId>{2D5ABB26-0587-4C30-8999-92F81FD0307C}</a:tableStyleId>
              </a:tblPr>
              <a:tblGrid>
                <a:gridCol w="1214446"/>
                <a:gridCol w="2741936"/>
                <a:gridCol w="2687352"/>
              </a:tblGrid>
              <a:tr h="500066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2d-Scalar</a:t>
                      </a:r>
                      <a:endParaRPr kumimoji="1" lang="ja-JP" altLang="en-US" sz="2400" b="1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2d-Vector</a:t>
                      </a:r>
                      <a:endParaRPr kumimoji="1" lang="ja-JP" altLang="en-US" sz="2400" b="1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solidFill>
                            <a:schemeClr val="accent1"/>
                          </a:solidFill>
                        </a:rPr>
                        <a:t>3d-Scalar</a:t>
                      </a:r>
                      <a:endParaRPr kumimoji="1" lang="ja-JP" altLang="en-US" sz="2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curvature </a:t>
                      </a:r>
                      <a:r>
                        <a:rPr kumimoji="1" lang="en-US" altLang="ja-JP" sz="2400" dirty="0" smtClean="0"/>
                        <a:t>perturbation</a:t>
                      </a:r>
                      <a:endParaRPr kumimoji="1" lang="ja-JP" altLang="en-US" sz="2400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543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solidFill>
                            <a:schemeClr val="accent1"/>
                          </a:solidFill>
                        </a:rPr>
                        <a:t>3d-Vector</a:t>
                      </a:r>
                      <a:endParaRPr kumimoji="1" lang="ja-JP" altLang="en-US" sz="2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“//”linear polarization</a:t>
                      </a:r>
                      <a:endParaRPr kumimoji="1" lang="ja-JP" altLang="en-US" sz="2400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“</a:t>
                      </a:r>
                      <a:r>
                        <a:rPr kumimoji="1" lang="ja-JP" altLang="en-US" sz="2400" dirty="0" smtClean="0"/>
                        <a:t>⊥</a:t>
                      </a:r>
                      <a:r>
                        <a:rPr kumimoji="1" lang="en-US" altLang="ja-JP" sz="2400" dirty="0" smtClean="0"/>
                        <a:t>” </a:t>
                      </a:r>
                      <a:r>
                        <a:rPr kumimoji="1" lang="en-US" altLang="ja-JP" sz="2400" baseline="0" dirty="0" smtClean="0"/>
                        <a:t> linear polarization</a:t>
                      </a:r>
                      <a:endParaRPr kumimoji="1" lang="ja-JP" altLang="en-US" sz="2400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4418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solidFill>
                            <a:schemeClr val="accent1"/>
                          </a:solidFill>
                        </a:rPr>
                        <a:t>3d-Tensor</a:t>
                      </a:r>
                      <a:endParaRPr kumimoji="1" lang="ja-JP" altLang="en-US" sz="2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“+”gravitational </a:t>
                      </a:r>
                      <a:r>
                        <a:rPr kumimoji="1" lang="en-US" altLang="ja-JP" sz="2400" dirty="0" smtClean="0"/>
                        <a:t>wave(GW)</a:t>
                      </a:r>
                      <a:endParaRPr kumimoji="1" lang="ja-JP" altLang="en-US" sz="2400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“×” </a:t>
                      </a:r>
                      <a:r>
                        <a:rPr kumimoji="1" lang="ja-JP" altLang="en-US" sz="2400" dirty="0" smtClean="0"/>
                        <a:t>　</a:t>
                      </a:r>
                      <a:r>
                        <a:rPr kumimoji="1" lang="en-US" altLang="ja-JP" sz="2400" dirty="0" err="1" smtClean="0"/>
                        <a:t>graviational</a:t>
                      </a:r>
                      <a:r>
                        <a:rPr kumimoji="1" lang="en-US" altLang="ja-JP" sz="2400" dirty="0" smtClean="0"/>
                        <a:t> wave</a:t>
                      </a:r>
                      <a:endParaRPr kumimoji="1" lang="ja-JP" altLang="en-US" sz="2400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6" name="グループ化 5"/>
          <p:cNvGrpSpPr/>
          <p:nvPr/>
        </p:nvGrpSpPr>
        <p:grpSpPr>
          <a:xfrm>
            <a:off x="4857752" y="4214818"/>
            <a:ext cx="3429024" cy="1222418"/>
            <a:chOff x="3286116" y="3929066"/>
            <a:chExt cx="3429024" cy="1222418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57554" y="3929066"/>
              <a:ext cx="642937" cy="394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29323" y="3929067"/>
              <a:ext cx="723092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29322" y="4786323"/>
              <a:ext cx="785818" cy="357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286116" y="4786322"/>
              <a:ext cx="747712" cy="365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テキスト ボックス 11"/>
          <p:cNvSpPr txBox="1"/>
          <p:nvPr/>
        </p:nvSpPr>
        <p:spPr>
          <a:xfrm>
            <a:off x="357158" y="3571876"/>
            <a:ext cx="1571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0070C0"/>
                </a:solidFill>
              </a:rPr>
              <a:t>in isotropic (FL) universe</a:t>
            </a:r>
          </a:p>
          <a:p>
            <a:r>
              <a:rPr lang="en-US" altLang="ja-JP" dirty="0" smtClean="0">
                <a:solidFill>
                  <a:srgbClr val="0070C0"/>
                </a:solidFill>
              </a:rPr>
              <a:t> 5 </a:t>
            </a:r>
            <a:r>
              <a:rPr lang="en-US" altLang="ja-JP" dirty="0" err="1" smtClean="0">
                <a:solidFill>
                  <a:srgbClr val="0070C0"/>
                </a:solidFill>
              </a:rPr>
              <a:t>d.o.f</a:t>
            </a:r>
            <a:r>
              <a:rPr lang="en-US" altLang="ja-JP" dirty="0" smtClean="0">
                <a:solidFill>
                  <a:srgbClr val="0070C0"/>
                </a:solidFill>
              </a:rPr>
              <a:t> are decoupled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13" name="上下矢印 12"/>
          <p:cNvSpPr/>
          <p:nvPr/>
        </p:nvSpPr>
        <p:spPr>
          <a:xfrm>
            <a:off x="857224" y="4857760"/>
            <a:ext cx="428628" cy="587464"/>
          </a:xfrm>
          <a:prstGeom prst="upDownArrow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C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3528" y="5517232"/>
            <a:ext cx="3278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</a:rPr>
              <a:t>in this anisotropic universe,</a:t>
            </a:r>
          </a:p>
          <a:p>
            <a:r>
              <a:rPr lang="en-US" altLang="ja-JP" b="1" dirty="0" smtClean="0">
                <a:solidFill>
                  <a:srgbClr val="FF0000"/>
                </a:solidFill>
              </a:rPr>
              <a:t>2 and 3 </a:t>
            </a:r>
            <a:r>
              <a:rPr lang="en-US" altLang="ja-JP" b="1" dirty="0" err="1" smtClean="0">
                <a:solidFill>
                  <a:srgbClr val="FF0000"/>
                </a:solidFill>
              </a:rPr>
              <a:t>d.o.f</a:t>
            </a:r>
            <a:r>
              <a:rPr lang="en-US" altLang="ja-JP" b="1" dirty="0" smtClean="0">
                <a:solidFill>
                  <a:srgbClr val="FF0000"/>
                </a:solidFill>
              </a:rPr>
              <a:t>. are respectively coupled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214282" y="3357562"/>
            <a:ext cx="1571636" cy="1500198"/>
          </a:xfrm>
          <a:prstGeom prst="roundRect">
            <a:avLst/>
          </a:prstGeom>
          <a:noFill/>
          <a:ln w="31750">
            <a:solidFill>
              <a:srgbClr val="00B0F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4071934" y="5572140"/>
            <a:ext cx="928694" cy="285752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214282" y="5517232"/>
            <a:ext cx="3277598" cy="936104"/>
          </a:xfrm>
          <a:prstGeom prst="roundRect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9" name="下矢印 18"/>
          <p:cNvSpPr/>
          <p:nvPr/>
        </p:nvSpPr>
        <p:spPr>
          <a:xfrm>
            <a:off x="6715140" y="5572140"/>
            <a:ext cx="928694" cy="285752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929058" y="585789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rgbClr val="FF0000"/>
                </a:solidFill>
              </a:rPr>
              <a:t>3 modes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572264" y="585789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rgbClr val="FF0000"/>
                </a:solidFill>
              </a:rPr>
              <a:t>2 modes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$&#10;(\Phi)$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29190" y="3286124"/>
            <a:ext cx="514350" cy="390526"/>
          </a:xfrm>
          <a:prstGeom prst="rect">
            <a:avLst/>
          </a:prstGeom>
          <a:noFill/>
        </p:spPr>
      </p:pic>
    </p:spTree>
  </p:cSld>
  <p:clrMapOvr>
    <a:masterClrMapping/>
  </p:clrMapOvr>
  <p:transition advTm="102281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17"/>
          <p:cNvSpPr/>
          <p:nvPr/>
        </p:nvSpPr>
        <p:spPr>
          <a:xfrm>
            <a:off x="179512" y="4797152"/>
            <a:ext cx="8712968" cy="1368152"/>
          </a:xfrm>
          <a:prstGeom prst="round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2-2.perturbative analysis: setup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/>
              <a:t>homogeneous background</a:t>
            </a:r>
            <a:r>
              <a:rPr kumimoji="1" lang="ja-JP" altLang="en-US" sz="2400" dirty="0" smtClean="0"/>
              <a:t>：</a:t>
            </a:r>
            <a:r>
              <a:rPr kumimoji="1" lang="en-US" altLang="ja-JP" sz="2400" dirty="0" smtClean="0"/>
              <a:t>assuming anisotropic inflation, and parameterize as:</a:t>
            </a:r>
          </a:p>
          <a:p>
            <a:pPr lvl="1"/>
            <a:r>
              <a:rPr lang="en-US" altLang="ja-JP" sz="2000" dirty="0" smtClean="0"/>
              <a:t>slow-roll parameters:</a:t>
            </a:r>
          </a:p>
          <a:p>
            <a:pPr lvl="1"/>
            <a:endParaRPr lang="en-US" altLang="ja-JP" sz="2000" dirty="0" smtClean="0"/>
          </a:p>
          <a:p>
            <a:pPr lvl="1"/>
            <a:r>
              <a:rPr lang="en-US" altLang="ja-JP" sz="2000" b="1" dirty="0" smtClean="0"/>
              <a:t>density ratio </a:t>
            </a:r>
            <a:r>
              <a:rPr lang="en-US" altLang="ja-JP" sz="2000" dirty="0" smtClean="0"/>
              <a:t>(const. assumed): </a:t>
            </a:r>
          </a:p>
          <a:p>
            <a:pPr lvl="1"/>
            <a:endParaRPr kumimoji="1" lang="en-US" altLang="ja-JP" sz="2000" dirty="0" smtClean="0"/>
          </a:p>
          <a:p>
            <a:r>
              <a:rPr lang="en-US" altLang="ja-JP" sz="2400" dirty="0" smtClean="0"/>
              <a:t>Conformal  time</a:t>
            </a:r>
          </a:p>
          <a:p>
            <a:endParaRPr kumimoji="1"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</p:txBody>
      </p:sp>
      <p:pic>
        <p:nvPicPr>
          <p:cNvPr id="6148" name="Picture 4" descr="\begin{equation}&#10;\epsilon \equiv -\frac{\dot{H}}{H^2},\, &#10;\delta \equiv 2\epsilon-\frac{1}{2H}\frac{\dot{\epsilon}}{\epsilon}. &#10;\nonumber&#10;\end{equation}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1844824"/>
            <a:ext cx="2714643" cy="559418"/>
          </a:xfrm>
          <a:prstGeom prst="rect">
            <a:avLst/>
          </a:prstGeom>
          <a:noFill/>
        </p:spPr>
      </p:pic>
      <p:pic>
        <p:nvPicPr>
          <p:cNvPr id="6152" name="Picture 8" descr="\begin{equation}&#10;I \equiv \frac{2}{\epsilon}\frac{\rho_{\rm vec}}{V(\phi)},&#10;\quad (0\leq I &lt;1.)&#10;\nonumber&#10;\end{equation}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2636912"/>
            <a:ext cx="2928957" cy="578485"/>
          </a:xfrm>
          <a:prstGeom prst="rect">
            <a:avLst/>
          </a:prstGeom>
          <a:noFill/>
        </p:spPr>
      </p:pic>
      <p:pic>
        <p:nvPicPr>
          <p:cNvPr id="6156" name="Picture 12" descr="&#10;\begin{equation}&#10;ds^2 = a^2\left[&#10;b^{-4}\left( -d\eta^2+ dx^2\right)+b^2\left(dy^2+dz^2\right)\right]. \nonumber&#10;\end{equation}&#10;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75656" y="3717032"/>
            <a:ext cx="6434127" cy="393926"/>
          </a:xfrm>
          <a:prstGeom prst="rect">
            <a:avLst/>
          </a:prstGeom>
          <a:noFill/>
        </p:spPr>
      </p:pic>
      <p:sp>
        <p:nvSpPr>
          <p:cNvPr id="8" name="下矢印 7"/>
          <p:cNvSpPr/>
          <p:nvPr/>
        </p:nvSpPr>
        <p:spPr>
          <a:xfrm>
            <a:off x="4211960" y="4221088"/>
            <a:ext cx="92470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434" name="Picture 2" descr="$\Phi ''+\left[ k^2 -(-\eta)^{-2}\left\{ 2+9\epsilon -\frac{3\delta}{1&#10;\textcolor{red}{-I}&#10;  } &#10;\textcolor{red}{-\frac{12I}{1-I}}&#10;\textcolor{blue}{+\frac{24I}{1-I}\sin ^2 \theta} \right\}&#10;\right]\Phi$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7584" y="4869160"/>
            <a:ext cx="7902724" cy="595085"/>
          </a:xfrm>
          <a:prstGeom prst="rect">
            <a:avLst/>
          </a:prstGeom>
          <a:noFill/>
        </p:spPr>
      </p:pic>
      <p:pic>
        <p:nvPicPr>
          <p:cNvPr id="18436" name="Picture 4" descr="$=&#10;\textcolor{blue}{&#10;- \sqrt{\frac{6I}{1-I}}(-\eta)^{-1} \sin \theta}&#10;A_{\parallel}'&#10;\textcolor{blue}{&#10;-2 \sqrt{\frac{6I}{1-I}}(-\eta )^{-2} \sin \theta}&#10;A_{\parallel}&#10;\textcolor{blue}{&#10;-3I\sqrt{\frac{\epsilon}{1-I}}(-\eta)^{-2} \sin ^2 \theta}&#10; H_{+}&#10;$&#10;&#10;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5536" y="5589240"/>
            <a:ext cx="8424936" cy="488671"/>
          </a:xfrm>
          <a:prstGeom prst="rect">
            <a:avLst/>
          </a:prstGeom>
          <a:noFill/>
        </p:spPr>
      </p:pic>
      <p:sp>
        <p:nvSpPr>
          <p:cNvPr id="12" name="テキスト ボックス 11"/>
          <p:cNvSpPr txBox="1"/>
          <p:nvPr/>
        </p:nvSpPr>
        <p:spPr>
          <a:xfrm>
            <a:off x="179512" y="4365104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err="1" smtClean="0"/>
              <a:t>EoM</a:t>
            </a:r>
            <a:r>
              <a:rPr kumimoji="1" lang="en-US" altLang="ja-JP" sz="2400" dirty="0" smtClean="0"/>
              <a:t> of curvature perturbation:</a:t>
            </a:r>
            <a:endParaRPr kumimoji="1" lang="ja-JP" altLang="en-US" sz="2400" dirty="0"/>
          </a:p>
        </p:txBody>
      </p:sp>
      <p:pic>
        <p:nvPicPr>
          <p:cNvPr id="18438" name="Picture 6" descr="$A_{\parallel}''=\cdots,\quad H_{+}''=\cdots.$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771800" y="6237312"/>
            <a:ext cx="3600400" cy="458706"/>
          </a:xfrm>
          <a:prstGeom prst="rect">
            <a:avLst/>
          </a:prstGeom>
          <a:noFill/>
        </p:spPr>
      </p:pic>
      <p:sp>
        <p:nvSpPr>
          <p:cNvPr id="14" name="テキスト ボックス 13"/>
          <p:cNvSpPr txBox="1"/>
          <p:nvPr/>
        </p:nvSpPr>
        <p:spPr>
          <a:xfrm>
            <a:off x="755576" y="63093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And for the others:</a:t>
            </a:r>
            <a:endParaRPr kumimoji="1" lang="ja-JP" altLang="en-US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3491880" y="4149080"/>
            <a:ext cx="7200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220072" y="443711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ja-JP" dirty="0" smtClean="0"/>
              <a:t>Θ</a:t>
            </a:r>
            <a:r>
              <a:rPr lang="en-US" altLang="ja-JP" dirty="0" smtClean="0"/>
              <a:t>: angle between </a:t>
            </a:r>
            <a:r>
              <a:rPr lang="en-US" altLang="ja-JP" b="1" dirty="0" smtClean="0"/>
              <a:t>k</a:t>
            </a:r>
            <a:r>
              <a:rPr lang="en-US" altLang="ja-JP" dirty="0" smtClean="0"/>
              <a:t> vector &amp; x-axis</a:t>
            </a:r>
            <a:endParaRPr kumimoji="1" lang="ja-JP" altLang="en-US" dirty="0"/>
          </a:p>
        </p:txBody>
      </p:sp>
      <p:sp>
        <p:nvSpPr>
          <p:cNvPr id="16" name="角丸四角形 15"/>
          <p:cNvSpPr/>
          <p:nvPr/>
        </p:nvSpPr>
        <p:spPr>
          <a:xfrm>
            <a:off x="827584" y="2492896"/>
            <a:ext cx="6840760" cy="792088"/>
          </a:xfrm>
          <a:prstGeom prst="round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advTm="75828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7530</TotalTime>
  <Words>676</Words>
  <Application>Microsoft Office PowerPoint</Application>
  <PresentationFormat>画面に合わせる (4:3)</PresentationFormat>
  <Paragraphs>138</Paragraphs>
  <Slides>14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テーマ</vt:lpstr>
      <vt:lpstr>The anisotropic inflation and its imprints on the CMB</vt:lpstr>
      <vt:lpstr>Outline</vt:lpstr>
      <vt:lpstr>0-1.motivation of the study</vt:lpstr>
      <vt:lpstr>0-2.idea of anisotropic inflation</vt:lpstr>
      <vt:lpstr>1-1.evolution of homogeneous  background：setup</vt:lpstr>
      <vt:lpstr>1-2.EoM and scaling solution</vt:lpstr>
      <vt:lpstr>1-3. tracking&amp;scaling solution</vt:lpstr>
      <vt:lpstr>2-1.Analysis of fluctuation: perturbation in anisotropic background</vt:lpstr>
      <vt:lpstr>2-2.perturbative analysis: setup</vt:lpstr>
      <vt:lpstr>2-3.evaluation of anisotropy</vt:lpstr>
      <vt:lpstr>3-1. statistical anisotropy of primordial fluctuations</vt:lpstr>
      <vt:lpstr>3-2.hierarchy of anisotropy: off-diagonal(l≠l’) TT spectrum </vt:lpstr>
      <vt:lpstr>3-3. characteristic signal:  off-diag TB/EB by (iii) cross correlation </vt:lpstr>
      <vt:lpstr>Summary</vt:lpstr>
    </vt:vector>
  </TitlesOfParts>
  <Company>Kyoto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非等方inflation宇宙</dc:title>
  <dc:creator>WATANABE</dc:creator>
  <cp:lastModifiedBy>astrophysics</cp:lastModifiedBy>
  <cp:revision>405</cp:revision>
  <dcterms:created xsi:type="dcterms:W3CDTF">2010-03-15T01:52:30Z</dcterms:created>
  <dcterms:modified xsi:type="dcterms:W3CDTF">2011-03-22T03:10:49Z</dcterms:modified>
</cp:coreProperties>
</file>